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8"/>
  </p:notesMasterIdLst>
  <p:handoutMasterIdLst>
    <p:handoutMasterId r:id="rId29"/>
  </p:handoutMasterIdLst>
  <p:sldIdLst>
    <p:sldId id="366" r:id="rId3"/>
    <p:sldId id="348" r:id="rId4"/>
    <p:sldId id="390" r:id="rId5"/>
    <p:sldId id="391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402" r:id="rId15"/>
    <p:sldId id="386" r:id="rId16"/>
    <p:sldId id="387" r:id="rId17"/>
    <p:sldId id="388" r:id="rId18"/>
    <p:sldId id="406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401" r:id="rId27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2D53"/>
    <a:srgbClr val="17365D"/>
    <a:srgbClr val="DBE5F1"/>
    <a:srgbClr val="A9172D"/>
    <a:srgbClr val="093D7C"/>
    <a:srgbClr val="FFF28D"/>
    <a:srgbClr val="093366"/>
    <a:srgbClr val="183A65"/>
    <a:srgbClr val="1F497D"/>
    <a:srgbClr val="003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05" autoAdjust="0"/>
  </p:normalViewPr>
  <p:slideViewPr>
    <p:cSldViewPr snapToGrid="0" snapToObjects="1">
      <p:cViewPr>
        <p:scale>
          <a:sx n="200" d="100"/>
          <a:sy n="200" d="100"/>
        </p:scale>
        <p:origin x="-72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696B28-C2B3-B048-8A19-6754703AF957}" type="doc">
      <dgm:prSet loTypeId="urn:microsoft.com/office/officeart/2005/8/layout/orgChart1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373D09D-319D-5644-A743-49907C981100}">
      <dgm:prSet phldrT="[Text]" custT="1"/>
      <dgm:spPr/>
      <dgm:t>
        <a:bodyPr/>
        <a:lstStyle/>
        <a:p>
          <a:r>
            <a:rPr lang="en-US" sz="1100" b="1" dirty="0" smtClean="0">
              <a:latin typeface="Century Gothic"/>
              <a:cs typeface="Century Gothic"/>
            </a:rPr>
            <a:t>Incident Commander</a:t>
          </a:r>
          <a:endParaRPr lang="en-US" sz="1100" b="1" dirty="0">
            <a:latin typeface="Century Gothic"/>
            <a:cs typeface="Century Gothic"/>
          </a:endParaRPr>
        </a:p>
      </dgm:t>
    </dgm:pt>
    <dgm:pt modelId="{D4495DDB-B7F3-504D-9FDF-5131241B753C}" type="parTrans" cxnId="{DBF4D6FF-5785-444A-8A5C-360108C945E9}">
      <dgm:prSet/>
      <dgm:spPr/>
      <dgm:t>
        <a:bodyPr/>
        <a:lstStyle/>
        <a:p>
          <a:endParaRPr lang="en-US" sz="1100" b="1">
            <a:latin typeface="Century Gothic"/>
            <a:cs typeface="Century Gothic"/>
          </a:endParaRPr>
        </a:p>
      </dgm:t>
    </dgm:pt>
    <dgm:pt modelId="{3B84FD12-01EB-5642-A0B3-AA477166295E}" type="sibTrans" cxnId="{DBF4D6FF-5785-444A-8A5C-360108C945E9}">
      <dgm:prSet/>
      <dgm:spPr/>
      <dgm:t>
        <a:bodyPr/>
        <a:lstStyle/>
        <a:p>
          <a:endParaRPr lang="en-US" sz="1100" b="1">
            <a:latin typeface="Century Gothic"/>
            <a:cs typeface="Century Gothic"/>
          </a:endParaRPr>
        </a:p>
      </dgm:t>
    </dgm:pt>
    <dgm:pt modelId="{8A70EEEA-82E2-9046-947A-04298C87E4F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b="1" dirty="0" smtClean="0">
              <a:latin typeface="Century Gothic"/>
              <a:cs typeface="Century Gothic"/>
            </a:rPr>
            <a:t>Operations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100" b="1" dirty="0" smtClean="0">
              <a:latin typeface="Century Gothic"/>
              <a:cs typeface="Century Gothic"/>
            </a:rPr>
            <a:t>Section</a:t>
          </a:r>
          <a:endParaRPr lang="en-US" sz="1100" b="1" dirty="0">
            <a:latin typeface="Century Gothic"/>
            <a:cs typeface="Century Gothic"/>
          </a:endParaRPr>
        </a:p>
      </dgm:t>
    </dgm:pt>
    <dgm:pt modelId="{D25AC5C1-2F95-AA46-9558-B91708CA5058}" type="parTrans" cxnId="{6E570379-818B-EB45-9218-874D9FC1C700}">
      <dgm:prSet/>
      <dgm:spPr/>
      <dgm:t>
        <a:bodyPr/>
        <a:lstStyle/>
        <a:p>
          <a:endParaRPr lang="en-US" sz="1100" b="1">
            <a:solidFill>
              <a:sysClr val="windowText" lastClr="000000"/>
            </a:solidFill>
            <a:latin typeface="Century Gothic"/>
            <a:cs typeface="Century Gothic"/>
          </a:endParaRPr>
        </a:p>
      </dgm:t>
    </dgm:pt>
    <dgm:pt modelId="{E0582124-AFCE-2F48-B9F9-CA4D757E7584}" type="sibTrans" cxnId="{6E570379-818B-EB45-9218-874D9FC1C700}">
      <dgm:prSet/>
      <dgm:spPr/>
      <dgm:t>
        <a:bodyPr/>
        <a:lstStyle/>
        <a:p>
          <a:endParaRPr lang="en-US" sz="1100" b="1">
            <a:latin typeface="Century Gothic"/>
            <a:cs typeface="Century Gothic"/>
          </a:endParaRPr>
        </a:p>
      </dgm:t>
    </dgm:pt>
    <dgm:pt modelId="{45CDFA2E-E23C-6447-B43A-F4467DC512EF}">
      <dgm:prSet phldrT="[Text]" custT="1"/>
      <dgm:spPr/>
      <dgm:t>
        <a:bodyPr/>
        <a:lstStyle/>
        <a:p>
          <a:r>
            <a:rPr lang="en-US" sz="1100" b="1" dirty="0" smtClean="0">
              <a:latin typeface="Century Gothic"/>
              <a:cs typeface="Century Gothic"/>
            </a:rPr>
            <a:t>Planning/Intel Section</a:t>
          </a:r>
          <a:endParaRPr lang="en-US" sz="1100" b="1" dirty="0">
            <a:latin typeface="Century Gothic"/>
            <a:cs typeface="Century Gothic"/>
          </a:endParaRPr>
        </a:p>
      </dgm:t>
    </dgm:pt>
    <dgm:pt modelId="{EF7A8109-EE29-9042-B190-72C0BCCC98F1}" type="parTrans" cxnId="{3C495CA7-D354-294C-B86E-845CF93B6607}">
      <dgm:prSet/>
      <dgm:spPr/>
      <dgm:t>
        <a:bodyPr/>
        <a:lstStyle/>
        <a:p>
          <a:endParaRPr lang="en-US" sz="1100" b="1">
            <a:latin typeface="Century Gothic"/>
            <a:cs typeface="Century Gothic"/>
          </a:endParaRPr>
        </a:p>
      </dgm:t>
    </dgm:pt>
    <dgm:pt modelId="{D3E0E53A-B571-EE4C-A007-85005BF6571B}" type="sibTrans" cxnId="{3C495CA7-D354-294C-B86E-845CF93B6607}">
      <dgm:prSet/>
      <dgm:spPr/>
      <dgm:t>
        <a:bodyPr/>
        <a:lstStyle/>
        <a:p>
          <a:endParaRPr lang="en-US" sz="1100" b="1">
            <a:latin typeface="Century Gothic"/>
            <a:cs typeface="Century Gothic"/>
          </a:endParaRPr>
        </a:p>
      </dgm:t>
    </dgm:pt>
    <dgm:pt modelId="{87EADEBA-2789-7A45-A657-704AB36D62A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b="1" dirty="0" smtClean="0">
              <a:latin typeface="Century Gothic"/>
              <a:cs typeface="Century Gothic"/>
            </a:rPr>
            <a:t>Logistics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100" b="1" dirty="0" smtClean="0">
              <a:latin typeface="Century Gothic"/>
              <a:cs typeface="Century Gothic"/>
            </a:rPr>
            <a:t>Section</a:t>
          </a:r>
          <a:endParaRPr lang="en-US" sz="1100" b="1" dirty="0">
            <a:latin typeface="Century Gothic"/>
            <a:cs typeface="Century Gothic"/>
          </a:endParaRPr>
        </a:p>
      </dgm:t>
    </dgm:pt>
    <dgm:pt modelId="{91FC208E-6C9F-2841-93EA-23BB1BD0CB97}" type="parTrans" cxnId="{D1F4E15A-3B9D-DE44-8D95-AFCFB24DAB65}">
      <dgm:prSet/>
      <dgm:spPr/>
      <dgm:t>
        <a:bodyPr/>
        <a:lstStyle/>
        <a:p>
          <a:endParaRPr lang="en-US" sz="1100" b="1">
            <a:solidFill>
              <a:sysClr val="windowText" lastClr="000000"/>
            </a:solidFill>
            <a:latin typeface="Century Gothic"/>
            <a:cs typeface="Century Gothic"/>
          </a:endParaRPr>
        </a:p>
      </dgm:t>
    </dgm:pt>
    <dgm:pt modelId="{08501280-9EC3-1842-A415-594EA5EC320D}" type="sibTrans" cxnId="{D1F4E15A-3B9D-DE44-8D95-AFCFB24DAB65}">
      <dgm:prSet/>
      <dgm:spPr/>
      <dgm:t>
        <a:bodyPr/>
        <a:lstStyle/>
        <a:p>
          <a:endParaRPr lang="en-US" sz="1100" b="1">
            <a:latin typeface="Century Gothic"/>
            <a:cs typeface="Century Gothic"/>
          </a:endParaRPr>
        </a:p>
      </dgm:t>
    </dgm:pt>
    <dgm:pt modelId="{A98D655A-9A1D-8F44-BAC1-1A2E07CE48AE}">
      <dgm:prSet custT="1"/>
      <dgm:spPr/>
      <dgm:t>
        <a:bodyPr/>
        <a:lstStyle/>
        <a:p>
          <a:r>
            <a:rPr lang="en-US" sz="1100" b="1" dirty="0" smtClean="0">
              <a:latin typeface="Century Gothic"/>
              <a:cs typeface="Century Gothic"/>
            </a:rPr>
            <a:t>Finance/Admin Section</a:t>
          </a:r>
          <a:endParaRPr lang="en-US" sz="1100" b="1" dirty="0">
            <a:latin typeface="Century Gothic"/>
            <a:cs typeface="Century Gothic"/>
          </a:endParaRPr>
        </a:p>
      </dgm:t>
    </dgm:pt>
    <dgm:pt modelId="{97C6327E-0B07-BC4A-B986-741D5060B34C}" type="parTrans" cxnId="{7299D23D-04A4-C344-A891-3F3749F4943E}">
      <dgm:prSet/>
      <dgm:spPr/>
      <dgm:t>
        <a:bodyPr/>
        <a:lstStyle/>
        <a:p>
          <a:endParaRPr lang="en-US" sz="1100" b="1">
            <a:solidFill>
              <a:sysClr val="windowText" lastClr="000000"/>
            </a:solidFill>
            <a:latin typeface="Century Gothic"/>
            <a:cs typeface="Century Gothic"/>
          </a:endParaRPr>
        </a:p>
      </dgm:t>
    </dgm:pt>
    <dgm:pt modelId="{CCA523A4-FC81-FF46-97B3-4F4943312CC7}" type="sibTrans" cxnId="{7299D23D-04A4-C344-A891-3F3749F4943E}">
      <dgm:prSet/>
      <dgm:spPr/>
      <dgm:t>
        <a:bodyPr/>
        <a:lstStyle/>
        <a:p>
          <a:endParaRPr lang="en-US" sz="1100" b="1">
            <a:latin typeface="Century Gothic"/>
            <a:cs typeface="Century Gothic"/>
          </a:endParaRPr>
        </a:p>
      </dgm:t>
    </dgm:pt>
    <dgm:pt modelId="{3168D70C-9D54-F140-9C1C-2D035DEA7869}">
      <dgm:prSet custT="1"/>
      <dgm:spPr/>
      <dgm:t>
        <a:bodyPr/>
        <a:lstStyle/>
        <a:p>
          <a:r>
            <a:rPr lang="en-US" sz="1100" b="1" i="0" dirty="0" smtClean="0">
              <a:latin typeface="Century Gothic"/>
              <a:cs typeface="Century Gothic"/>
            </a:rPr>
            <a:t>Patient Family Assistance Branch</a:t>
          </a:r>
          <a:endParaRPr lang="en-US" sz="1100" b="1" i="0" dirty="0">
            <a:latin typeface="Century Gothic"/>
            <a:cs typeface="Century Gothic"/>
          </a:endParaRPr>
        </a:p>
      </dgm:t>
    </dgm:pt>
    <dgm:pt modelId="{1C723851-5DA4-4043-A74C-4A55DA2FA0A5}" type="parTrans" cxnId="{CDF7A536-C4D9-6347-BC29-6927BEA1DDD2}">
      <dgm:prSet/>
      <dgm:spPr/>
      <dgm:t>
        <a:bodyPr/>
        <a:lstStyle/>
        <a:p>
          <a:endParaRPr lang="en-US"/>
        </a:p>
      </dgm:t>
    </dgm:pt>
    <dgm:pt modelId="{6475668C-349D-2F45-A30D-CCCFDB945AB1}" type="sibTrans" cxnId="{CDF7A536-C4D9-6347-BC29-6927BEA1DDD2}">
      <dgm:prSet/>
      <dgm:spPr/>
      <dgm:t>
        <a:bodyPr/>
        <a:lstStyle/>
        <a:p>
          <a:endParaRPr lang="en-US"/>
        </a:p>
      </dgm:t>
    </dgm:pt>
    <dgm:pt modelId="{42B0D450-6421-8C44-A5E0-8FC5E42E71E6}">
      <dgm:prSet custT="1"/>
      <dgm:spPr/>
      <dgm:t>
        <a:bodyPr/>
        <a:lstStyle/>
        <a:p>
          <a:r>
            <a:rPr lang="en-US" sz="1100" b="1" i="0" dirty="0" smtClean="0">
              <a:latin typeface="Century Gothic"/>
              <a:cs typeface="Century Gothic"/>
            </a:rPr>
            <a:t>Registration and Tracking Specialist</a:t>
          </a:r>
          <a:endParaRPr lang="en-US" sz="1100" b="1" i="0" dirty="0">
            <a:latin typeface="Century Gothic"/>
            <a:cs typeface="Century Gothic"/>
          </a:endParaRPr>
        </a:p>
      </dgm:t>
    </dgm:pt>
    <dgm:pt modelId="{77DA6C02-E4FE-A740-99F2-6440F2779B3A}" type="sibTrans" cxnId="{C321E2F6-430D-F444-B70D-509C48686D35}">
      <dgm:prSet/>
      <dgm:spPr/>
      <dgm:t>
        <a:bodyPr/>
        <a:lstStyle/>
        <a:p>
          <a:endParaRPr lang="en-US"/>
        </a:p>
      </dgm:t>
    </dgm:pt>
    <dgm:pt modelId="{151D6E91-0B27-8E40-AAB9-2BDF5A6244BD}" type="parTrans" cxnId="{C321E2F6-430D-F444-B70D-509C48686D35}">
      <dgm:prSet/>
      <dgm:spPr/>
      <dgm:t>
        <a:bodyPr/>
        <a:lstStyle/>
        <a:p>
          <a:endParaRPr lang="en-US"/>
        </a:p>
      </dgm:t>
    </dgm:pt>
    <dgm:pt modelId="{06D80240-D3DC-B544-AD87-47CC79767337}">
      <dgm:prSet custT="1"/>
      <dgm:spPr/>
      <dgm:t>
        <a:bodyPr/>
        <a:lstStyle/>
        <a:p>
          <a:r>
            <a:rPr lang="en-US" sz="1100" b="1" i="0" dirty="0" smtClean="0">
              <a:latin typeface="Century Gothic"/>
              <a:cs typeface="Century Gothic"/>
            </a:rPr>
            <a:t>Family Reunification   Unit</a:t>
          </a:r>
          <a:endParaRPr lang="en-US" sz="1100" b="1" i="0" dirty="0">
            <a:latin typeface="Century Gothic"/>
            <a:cs typeface="Century Gothic"/>
          </a:endParaRPr>
        </a:p>
      </dgm:t>
    </dgm:pt>
    <dgm:pt modelId="{2C26C08D-CE70-434C-9C3D-24E647C3E735}" type="sibTrans" cxnId="{5AC81FCD-7DD5-F04E-8FAB-B0D16F7D2CBA}">
      <dgm:prSet/>
      <dgm:spPr/>
      <dgm:t>
        <a:bodyPr/>
        <a:lstStyle/>
        <a:p>
          <a:endParaRPr lang="en-US"/>
        </a:p>
      </dgm:t>
    </dgm:pt>
    <dgm:pt modelId="{4AA082C8-CCED-1E49-9C78-F7FD8D7AFFD4}" type="parTrans" cxnId="{5AC81FCD-7DD5-F04E-8FAB-B0D16F7D2CBA}">
      <dgm:prSet/>
      <dgm:spPr/>
      <dgm:t>
        <a:bodyPr/>
        <a:lstStyle/>
        <a:p>
          <a:endParaRPr lang="en-US"/>
        </a:p>
      </dgm:t>
    </dgm:pt>
    <dgm:pt modelId="{262ABB37-73AC-4F47-A6DF-0D95E1E9A2FE}">
      <dgm:prSet custT="1"/>
      <dgm:spPr/>
      <dgm:t>
        <a:bodyPr/>
        <a:lstStyle/>
        <a:p>
          <a:r>
            <a:rPr lang="en-US" sz="1100" b="1" i="0" dirty="0" smtClean="0">
              <a:latin typeface="Century Gothic"/>
              <a:cs typeface="Century Gothic"/>
            </a:rPr>
            <a:t>Family Services Specialist</a:t>
          </a:r>
          <a:endParaRPr lang="en-US" sz="1100" b="1" i="0" dirty="0">
            <a:latin typeface="Century Gothic"/>
            <a:cs typeface="Century Gothic"/>
          </a:endParaRPr>
        </a:p>
      </dgm:t>
    </dgm:pt>
    <dgm:pt modelId="{C375839D-719E-C645-9FC7-9B11F3DECD63}" type="parTrans" cxnId="{ADA31293-FE73-F84A-9673-F8C3E5B9CE86}">
      <dgm:prSet/>
      <dgm:spPr/>
      <dgm:t>
        <a:bodyPr/>
        <a:lstStyle/>
        <a:p>
          <a:endParaRPr lang="en-US"/>
        </a:p>
      </dgm:t>
    </dgm:pt>
    <dgm:pt modelId="{22DBBBCF-B25D-744C-8213-0E14EF642C52}" type="sibTrans" cxnId="{ADA31293-FE73-F84A-9673-F8C3E5B9CE86}">
      <dgm:prSet/>
      <dgm:spPr/>
      <dgm:t>
        <a:bodyPr/>
        <a:lstStyle/>
        <a:p>
          <a:endParaRPr lang="en-US"/>
        </a:p>
      </dgm:t>
    </dgm:pt>
    <dgm:pt modelId="{972E9A48-058F-7D45-BD01-E5B36F3EFCFD}" type="pres">
      <dgm:prSet presAssocID="{B4696B28-C2B3-B048-8A19-6754703AF95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D88FCB7-E40A-3746-A36D-8109F6BFF3BA}" type="pres">
      <dgm:prSet presAssocID="{4373D09D-319D-5644-A743-49907C981100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4441AD6-8129-304A-A34E-379749A9B8BE}" type="pres">
      <dgm:prSet presAssocID="{4373D09D-319D-5644-A743-49907C981100}" presName="rootComposite1" presStyleCnt="0"/>
      <dgm:spPr/>
      <dgm:t>
        <a:bodyPr/>
        <a:lstStyle/>
        <a:p>
          <a:endParaRPr lang="en-US"/>
        </a:p>
      </dgm:t>
    </dgm:pt>
    <dgm:pt modelId="{C67E55BE-9F49-3B4E-9BFF-775C967B3188}" type="pres">
      <dgm:prSet presAssocID="{4373D09D-319D-5644-A743-49907C981100}" presName="rootText1" presStyleLbl="node0" presStyleIdx="0" presStyleCnt="1" custLinFactNeighborX="-4324" custLinFactNeighborY="19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1B7A2A-A360-E04A-8746-061278BAB2E5}" type="pres">
      <dgm:prSet presAssocID="{4373D09D-319D-5644-A743-49907C98110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7406FD5-C3FB-0143-85D7-3C7EFA55C2B9}" type="pres">
      <dgm:prSet presAssocID="{4373D09D-319D-5644-A743-49907C981100}" presName="hierChild2" presStyleCnt="0"/>
      <dgm:spPr/>
      <dgm:t>
        <a:bodyPr/>
        <a:lstStyle/>
        <a:p>
          <a:endParaRPr lang="en-US"/>
        </a:p>
      </dgm:t>
    </dgm:pt>
    <dgm:pt modelId="{9A1E840B-FE3D-464B-8CF4-05CDEAC9A753}" type="pres">
      <dgm:prSet presAssocID="{D25AC5C1-2F95-AA46-9558-B91708CA5058}" presName="Name37" presStyleLbl="parChTrans1D2" presStyleIdx="0" presStyleCnt="4"/>
      <dgm:spPr/>
      <dgm:t>
        <a:bodyPr/>
        <a:lstStyle/>
        <a:p>
          <a:endParaRPr lang="en-US"/>
        </a:p>
      </dgm:t>
    </dgm:pt>
    <dgm:pt modelId="{FA860C96-7D52-A14B-BBC3-02C4A3C60748}" type="pres">
      <dgm:prSet presAssocID="{8A70EEEA-82E2-9046-947A-04298C87E4F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10FB72F-FBC2-0344-B210-0FDEA753DFB9}" type="pres">
      <dgm:prSet presAssocID="{8A70EEEA-82E2-9046-947A-04298C87E4F2}" presName="rootComposite" presStyleCnt="0"/>
      <dgm:spPr/>
      <dgm:t>
        <a:bodyPr/>
        <a:lstStyle/>
        <a:p>
          <a:endParaRPr lang="en-US"/>
        </a:p>
      </dgm:t>
    </dgm:pt>
    <dgm:pt modelId="{171AD330-A1FA-8140-A97F-24B161138415}" type="pres">
      <dgm:prSet presAssocID="{8A70EEEA-82E2-9046-947A-04298C87E4F2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66B955-F6D0-704F-AE6F-0B4A3C05049C}" type="pres">
      <dgm:prSet presAssocID="{8A70EEEA-82E2-9046-947A-04298C87E4F2}" presName="rootConnector" presStyleLbl="node2" presStyleIdx="0" presStyleCnt="4"/>
      <dgm:spPr/>
      <dgm:t>
        <a:bodyPr/>
        <a:lstStyle/>
        <a:p>
          <a:endParaRPr lang="en-US"/>
        </a:p>
      </dgm:t>
    </dgm:pt>
    <dgm:pt modelId="{0F0945FB-EE62-244D-A4E8-7E25E2A82E87}" type="pres">
      <dgm:prSet presAssocID="{8A70EEEA-82E2-9046-947A-04298C87E4F2}" presName="hierChild4" presStyleCnt="0"/>
      <dgm:spPr/>
      <dgm:t>
        <a:bodyPr/>
        <a:lstStyle/>
        <a:p>
          <a:endParaRPr lang="en-US"/>
        </a:p>
      </dgm:t>
    </dgm:pt>
    <dgm:pt modelId="{A2345FD8-3A14-DD49-9023-076AB8A51E2D}" type="pres">
      <dgm:prSet presAssocID="{1C723851-5DA4-4043-A74C-4A55DA2FA0A5}" presName="Name37" presStyleLbl="parChTrans1D3" presStyleIdx="0" presStyleCnt="1"/>
      <dgm:spPr/>
      <dgm:t>
        <a:bodyPr/>
        <a:lstStyle/>
        <a:p>
          <a:endParaRPr lang="en-US"/>
        </a:p>
      </dgm:t>
    </dgm:pt>
    <dgm:pt modelId="{BEA60550-9960-4644-A294-B192C6BC9EEA}" type="pres">
      <dgm:prSet presAssocID="{3168D70C-9D54-F140-9C1C-2D035DEA786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C0C5411-D55E-394F-800B-0E064A71EC4C}" type="pres">
      <dgm:prSet presAssocID="{3168D70C-9D54-F140-9C1C-2D035DEA7869}" presName="rootComposite" presStyleCnt="0"/>
      <dgm:spPr/>
      <dgm:t>
        <a:bodyPr/>
        <a:lstStyle/>
        <a:p>
          <a:endParaRPr lang="en-US"/>
        </a:p>
      </dgm:t>
    </dgm:pt>
    <dgm:pt modelId="{2862161F-5DB1-5E47-8FC8-D8F393299F75}" type="pres">
      <dgm:prSet presAssocID="{3168D70C-9D54-F140-9C1C-2D035DEA7869}" presName="rootText" presStyleLbl="node3" presStyleIdx="0" presStyleCnt="1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1FA7F5-F4B9-9240-B263-391B2569D9AA}" type="pres">
      <dgm:prSet presAssocID="{3168D70C-9D54-F140-9C1C-2D035DEA7869}" presName="rootConnector" presStyleLbl="node3" presStyleIdx="0" presStyleCnt="1"/>
      <dgm:spPr/>
      <dgm:t>
        <a:bodyPr/>
        <a:lstStyle/>
        <a:p>
          <a:endParaRPr lang="en-US"/>
        </a:p>
      </dgm:t>
    </dgm:pt>
    <dgm:pt modelId="{FB387053-848C-AB48-9E72-595BA58DD6B3}" type="pres">
      <dgm:prSet presAssocID="{3168D70C-9D54-F140-9C1C-2D035DEA7869}" presName="hierChild4" presStyleCnt="0"/>
      <dgm:spPr/>
      <dgm:t>
        <a:bodyPr/>
        <a:lstStyle/>
        <a:p>
          <a:endParaRPr lang="en-US"/>
        </a:p>
      </dgm:t>
    </dgm:pt>
    <dgm:pt modelId="{E5CD7686-EA09-0648-A6A8-C6A2C3D7409B}" type="pres">
      <dgm:prSet presAssocID="{4AA082C8-CCED-1E49-9C78-F7FD8D7AFFD4}" presName="Name37" presStyleLbl="parChTrans1D4" presStyleIdx="0" presStyleCnt="3"/>
      <dgm:spPr/>
      <dgm:t>
        <a:bodyPr/>
        <a:lstStyle/>
        <a:p>
          <a:endParaRPr lang="en-US"/>
        </a:p>
      </dgm:t>
    </dgm:pt>
    <dgm:pt modelId="{9ECDB15A-3C92-1844-A6FE-7BCBC64B81B1}" type="pres">
      <dgm:prSet presAssocID="{06D80240-D3DC-B544-AD87-47CC7976733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874BF70-40EC-6146-BCA0-9E732F880D67}" type="pres">
      <dgm:prSet presAssocID="{06D80240-D3DC-B544-AD87-47CC79767337}" presName="rootComposite" presStyleCnt="0"/>
      <dgm:spPr/>
      <dgm:t>
        <a:bodyPr/>
        <a:lstStyle/>
        <a:p>
          <a:endParaRPr lang="en-US"/>
        </a:p>
      </dgm:t>
    </dgm:pt>
    <dgm:pt modelId="{9F1A6782-9D0A-E44A-8889-5410C2982815}" type="pres">
      <dgm:prSet presAssocID="{06D80240-D3DC-B544-AD87-47CC79767337}" presName="rootText" presStyleLbl="node4" presStyleIdx="0" presStyleCnt="3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834920-6969-1940-9F7F-744232B45F4A}" type="pres">
      <dgm:prSet presAssocID="{06D80240-D3DC-B544-AD87-47CC79767337}" presName="rootConnector" presStyleLbl="node4" presStyleIdx="0" presStyleCnt="3"/>
      <dgm:spPr/>
      <dgm:t>
        <a:bodyPr/>
        <a:lstStyle/>
        <a:p>
          <a:endParaRPr lang="en-US"/>
        </a:p>
      </dgm:t>
    </dgm:pt>
    <dgm:pt modelId="{266467EE-573B-E849-9C20-F425CE4ED58E}" type="pres">
      <dgm:prSet presAssocID="{06D80240-D3DC-B544-AD87-47CC79767337}" presName="hierChild4" presStyleCnt="0"/>
      <dgm:spPr/>
      <dgm:t>
        <a:bodyPr/>
        <a:lstStyle/>
        <a:p>
          <a:endParaRPr lang="en-US"/>
        </a:p>
      </dgm:t>
    </dgm:pt>
    <dgm:pt modelId="{403E4789-7E4E-7A4A-8667-1DF8E04170B6}" type="pres">
      <dgm:prSet presAssocID="{151D6E91-0B27-8E40-AAB9-2BDF5A6244BD}" presName="Name37" presStyleLbl="parChTrans1D4" presStyleIdx="1" presStyleCnt="3"/>
      <dgm:spPr/>
      <dgm:t>
        <a:bodyPr/>
        <a:lstStyle/>
        <a:p>
          <a:endParaRPr lang="en-US"/>
        </a:p>
      </dgm:t>
    </dgm:pt>
    <dgm:pt modelId="{8FAF168C-87D2-ED42-A962-BED6EB156CF3}" type="pres">
      <dgm:prSet presAssocID="{42B0D450-6421-8C44-A5E0-8FC5E42E71E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215DD3C-1334-A340-B670-66EB2B567471}" type="pres">
      <dgm:prSet presAssocID="{42B0D450-6421-8C44-A5E0-8FC5E42E71E6}" presName="rootComposite" presStyleCnt="0"/>
      <dgm:spPr/>
      <dgm:t>
        <a:bodyPr/>
        <a:lstStyle/>
        <a:p>
          <a:endParaRPr lang="en-US"/>
        </a:p>
      </dgm:t>
    </dgm:pt>
    <dgm:pt modelId="{65EFBCC1-7EBA-7F46-B699-D91789C40776}" type="pres">
      <dgm:prSet presAssocID="{42B0D450-6421-8C44-A5E0-8FC5E42E71E6}" presName="rootText" presStyleLbl="node4" presStyleIdx="1" presStyleCnt="3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BB4EA5-D692-D44B-9B72-F7FC88E41B1C}" type="pres">
      <dgm:prSet presAssocID="{42B0D450-6421-8C44-A5E0-8FC5E42E71E6}" presName="rootConnector" presStyleLbl="node4" presStyleIdx="1" presStyleCnt="3"/>
      <dgm:spPr/>
      <dgm:t>
        <a:bodyPr/>
        <a:lstStyle/>
        <a:p>
          <a:endParaRPr lang="en-US"/>
        </a:p>
      </dgm:t>
    </dgm:pt>
    <dgm:pt modelId="{B901DD27-B436-0141-8C09-DC8ECBFCCF52}" type="pres">
      <dgm:prSet presAssocID="{42B0D450-6421-8C44-A5E0-8FC5E42E71E6}" presName="hierChild4" presStyleCnt="0"/>
      <dgm:spPr/>
      <dgm:t>
        <a:bodyPr/>
        <a:lstStyle/>
        <a:p>
          <a:endParaRPr lang="en-US"/>
        </a:p>
      </dgm:t>
    </dgm:pt>
    <dgm:pt modelId="{DE2622CF-01E9-224B-8E2D-DFAFE793B6F2}" type="pres">
      <dgm:prSet presAssocID="{42B0D450-6421-8C44-A5E0-8FC5E42E71E6}" presName="hierChild5" presStyleCnt="0"/>
      <dgm:spPr/>
      <dgm:t>
        <a:bodyPr/>
        <a:lstStyle/>
        <a:p>
          <a:endParaRPr lang="en-US"/>
        </a:p>
      </dgm:t>
    </dgm:pt>
    <dgm:pt modelId="{BC7FBB7D-134B-5A41-95BF-99DC766448A7}" type="pres">
      <dgm:prSet presAssocID="{C375839D-719E-C645-9FC7-9B11F3DECD63}" presName="Name37" presStyleLbl="parChTrans1D4" presStyleIdx="2" presStyleCnt="3"/>
      <dgm:spPr/>
      <dgm:t>
        <a:bodyPr/>
        <a:lstStyle/>
        <a:p>
          <a:endParaRPr lang="en-US"/>
        </a:p>
      </dgm:t>
    </dgm:pt>
    <dgm:pt modelId="{98787F00-C976-CE4D-AD6E-7A175CF6B171}" type="pres">
      <dgm:prSet presAssocID="{262ABB37-73AC-4F47-A6DF-0D95E1E9A2F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52903D9-3AF0-F540-8A1E-383B3A0117B1}" type="pres">
      <dgm:prSet presAssocID="{262ABB37-73AC-4F47-A6DF-0D95E1E9A2FE}" presName="rootComposite" presStyleCnt="0"/>
      <dgm:spPr/>
      <dgm:t>
        <a:bodyPr/>
        <a:lstStyle/>
        <a:p>
          <a:endParaRPr lang="en-US"/>
        </a:p>
      </dgm:t>
    </dgm:pt>
    <dgm:pt modelId="{48AEAD39-19DD-7848-AFDE-D2781E519F80}" type="pres">
      <dgm:prSet presAssocID="{262ABB37-73AC-4F47-A6DF-0D95E1E9A2FE}" presName="rootText" presStyleLbl="node4" presStyleIdx="2" presStyleCnt="3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3C66D8-EA77-D043-A90C-D3494C49F808}" type="pres">
      <dgm:prSet presAssocID="{262ABB37-73AC-4F47-A6DF-0D95E1E9A2FE}" presName="rootConnector" presStyleLbl="node4" presStyleIdx="2" presStyleCnt="3"/>
      <dgm:spPr/>
      <dgm:t>
        <a:bodyPr/>
        <a:lstStyle/>
        <a:p>
          <a:endParaRPr lang="en-US"/>
        </a:p>
      </dgm:t>
    </dgm:pt>
    <dgm:pt modelId="{92537CC2-AA9F-9A4E-BD12-A027AF3DC5D3}" type="pres">
      <dgm:prSet presAssocID="{262ABB37-73AC-4F47-A6DF-0D95E1E9A2FE}" presName="hierChild4" presStyleCnt="0"/>
      <dgm:spPr/>
      <dgm:t>
        <a:bodyPr/>
        <a:lstStyle/>
        <a:p>
          <a:endParaRPr lang="en-US"/>
        </a:p>
      </dgm:t>
    </dgm:pt>
    <dgm:pt modelId="{10561330-DFD0-B848-AD0F-2D07987C0A70}" type="pres">
      <dgm:prSet presAssocID="{262ABB37-73AC-4F47-A6DF-0D95E1E9A2FE}" presName="hierChild5" presStyleCnt="0"/>
      <dgm:spPr/>
      <dgm:t>
        <a:bodyPr/>
        <a:lstStyle/>
        <a:p>
          <a:endParaRPr lang="en-US"/>
        </a:p>
      </dgm:t>
    </dgm:pt>
    <dgm:pt modelId="{F0E035CE-E49A-3540-8E74-B2C8166F6F2A}" type="pres">
      <dgm:prSet presAssocID="{06D80240-D3DC-B544-AD87-47CC79767337}" presName="hierChild5" presStyleCnt="0"/>
      <dgm:spPr/>
      <dgm:t>
        <a:bodyPr/>
        <a:lstStyle/>
        <a:p>
          <a:endParaRPr lang="en-US"/>
        </a:p>
      </dgm:t>
    </dgm:pt>
    <dgm:pt modelId="{090846DD-AEC5-E841-B9AC-A9A2BE0F00D1}" type="pres">
      <dgm:prSet presAssocID="{3168D70C-9D54-F140-9C1C-2D035DEA7869}" presName="hierChild5" presStyleCnt="0"/>
      <dgm:spPr/>
      <dgm:t>
        <a:bodyPr/>
        <a:lstStyle/>
        <a:p>
          <a:endParaRPr lang="en-US"/>
        </a:p>
      </dgm:t>
    </dgm:pt>
    <dgm:pt modelId="{6C9983B2-6D90-5540-BB84-7C6B26F31CFC}" type="pres">
      <dgm:prSet presAssocID="{8A70EEEA-82E2-9046-947A-04298C87E4F2}" presName="hierChild5" presStyleCnt="0"/>
      <dgm:spPr/>
      <dgm:t>
        <a:bodyPr/>
        <a:lstStyle/>
        <a:p>
          <a:endParaRPr lang="en-US"/>
        </a:p>
      </dgm:t>
    </dgm:pt>
    <dgm:pt modelId="{96B0A6E1-C474-F844-8CF6-6927D462CEAA}" type="pres">
      <dgm:prSet presAssocID="{EF7A8109-EE29-9042-B190-72C0BCCC98F1}" presName="Name37" presStyleLbl="parChTrans1D2" presStyleIdx="1" presStyleCnt="4"/>
      <dgm:spPr/>
      <dgm:t>
        <a:bodyPr/>
        <a:lstStyle/>
        <a:p>
          <a:endParaRPr lang="en-US"/>
        </a:p>
      </dgm:t>
    </dgm:pt>
    <dgm:pt modelId="{37F551AA-B35D-CE40-865D-7C2F7C25217B}" type="pres">
      <dgm:prSet presAssocID="{45CDFA2E-E23C-6447-B43A-F4467DC512E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39BF9CA-1BB8-B248-8EF2-9C647485CBFD}" type="pres">
      <dgm:prSet presAssocID="{45CDFA2E-E23C-6447-B43A-F4467DC512EF}" presName="rootComposite" presStyleCnt="0"/>
      <dgm:spPr/>
      <dgm:t>
        <a:bodyPr/>
        <a:lstStyle/>
        <a:p>
          <a:endParaRPr lang="en-US"/>
        </a:p>
      </dgm:t>
    </dgm:pt>
    <dgm:pt modelId="{089D659F-3F9A-9646-8AF3-0D0BD71109DC}" type="pres">
      <dgm:prSet presAssocID="{45CDFA2E-E23C-6447-B43A-F4467DC512EF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951445-A345-B147-AABF-AAEA850C5251}" type="pres">
      <dgm:prSet presAssocID="{45CDFA2E-E23C-6447-B43A-F4467DC512EF}" presName="rootConnector" presStyleLbl="node2" presStyleIdx="1" presStyleCnt="4"/>
      <dgm:spPr/>
      <dgm:t>
        <a:bodyPr/>
        <a:lstStyle/>
        <a:p>
          <a:endParaRPr lang="en-US"/>
        </a:p>
      </dgm:t>
    </dgm:pt>
    <dgm:pt modelId="{618929E3-C502-224D-90AD-5DB5AFD975FD}" type="pres">
      <dgm:prSet presAssocID="{45CDFA2E-E23C-6447-B43A-F4467DC512EF}" presName="hierChild4" presStyleCnt="0"/>
      <dgm:spPr/>
      <dgm:t>
        <a:bodyPr/>
        <a:lstStyle/>
        <a:p>
          <a:endParaRPr lang="en-US"/>
        </a:p>
      </dgm:t>
    </dgm:pt>
    <dgm:pt modelId="{F3EB6333-B0E4-D54C-AE9C-7077E93E6EDD}" type="pres">
      <dgm:prSet presAssocID="{45CDFA2E-E23C-6447-B43A-F4467DC512EF}" presName="hierChild5" presStyleCnt="0"/>
      <dgm:spPr/>
      <dgm:t>
        <a:bodyPr/>
        <a:lstStyle/>
        <a:p>
          <a:endParaRPr lang="en-US"/>
        </a:p>
      </dgm:t>
    </dgm:pt>
    <dgm:pt modelId="{FA027CFF-9E4A-4B46-AC30-7BA92BB40496}" type="pres">
      <dgm:prSet presAssocID="{91FC208E-6C9F-2841-93EA-23BB1BD0CB97}" presName="Name37" presStyleLbl="parChTrans1D2" presStyleIdx="2" presStyleCnt="4"/>
      <dgm:spPr/>
      <dgm:t>
        <a:bodyPr/>
        <a:lstStyle/>
        <a:p>
          <a:endParaRPr lang="en-US"/>
        </a:p>
      </dgm:t>
    </dgm:pt>
    <dgm:pt modelId="{FF21C28B-B0C7-DC4B-96E8-82AA95EA1A17}" type="pres">
      <dgm:prSet presAssocID="{87EADEBA-2789-7A45-A657-704AB36D62A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BE591E2-143B-264E-8890-A365F5F4B8A3}" type="pres">
      <dgm:prSet presAssocID="{87EADEBA-2789-7A45-A657-704AB36D62A5}" presName="rootComposite" presStyleCnt="0"/>
      <dgm:spPr/>
      <dgm:t>
        <a:bodyPr/>
        <a:lstStyle/>
        <a:p>
          <a:endParaRPr lang="en-US"/>
        </a:p>
      </dgm:t>
    </dgm:pt>
    <dgm:pt modelId="{DDB9CD76-32C4-BF45-B27B-8059FDE39745}" type="pres">
      <dgm:prSet presAssocID="{87EADEBA-2789-7A45-A657-704AB36D62A5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3B2F5A-A6A4-1A41-94A1-4E97926D5520}" type="pres">
      <dgm:prSet presAssocID="{87EADEBA-2789-7A45-A657-704AB36D62A5}" presName="rootConnector" presStyleLbl="node2" presStyleIdx="2" presStyleCnt="4"/>
      <dgm:spPr/>
      <dgm:t>
        <a:bodyPr/>
        <a:lstStyle/>
        <a:p>
          <a:endParaRPr lang="en-US"/>
        </a:p>
      </dgm:t>
    </dgm:pt>
    <dgm:pt modelId="{B7938072-68AA-7844-85E0-1F3A012F55B3}" type="pres">
      <dgm:prSet presAssocID="{87EADEBA-2789-7A45-A657-704AB36D62A5}" presName="hierChild4" presStyleCnt="0"/>
      <dgm:spPr/>
      <dgm:t>
        <a:bodyPr/>
        <a:lstStyle/>
        <a:p>
          <a:endParaRPr lang="en-US"/>
        </a:p>
      </dgm:t>
    </dgm:pt>
    <dgm:pt modelId="{EA5EE389-8D50-344C-A546-554333B1E9BF}" type="pres">
      <dgm:prSet presAssocID="{87EADEBA-2789-7A45-A657-704AB36D62A5}" presName="hierChild5" presStyleCnt="0"/>
      <dgm:spPr/>
      <dgm:t>
        <a:bodyPr/>
        <a:lstStyle/>
        <a:p>
          <a:endParaRPr lang="en-US"/>
        </a:p>
      </dgm:t>
    </dgm:pt>
    <dgm:pt modelId="{8938A981-E37B-E44A-B88A-EF2280FB6F05}" type="pres">
      <dgm:prSet presAssocID="{97C6327E-0B07-BC4A-B986-741D5060B34C}" presName="Name37" presStyleLbl="parChTrans1D2" presStyleIdx="3" presStyleCnt="4"/>
      <dgm:spPr/>
      <dgm:t>
        <a:bodyPr/>
        <a:lstStyle/>
        <a:p>
          <a:endParaRPr lang="en-US"/>
        </a:p>
      </dgm:t>
    </dgm:pt>
    <dgm:pt modelId="{EB6BC22F-B782-8749-9E81-0283DA3E402E}" type="pres">
      <dgm:prSet presAssocID="{A98D655A-9A1D-8F44-BAC1-1A2E07CE48A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6B54A06-2861-8D4E-AABE-51394ACEC40E}" type="pres">
      <dgm:prSet presAssocID="{A98D655A-9A1D-8F44-BAC1-1A2E07CE48AE}" presName="rootComposite" presStyleCnt="0"/>
      <dgm:spPr/>
      <dgm:t>
        <a:bodyPr/>
        <a:lstStyle/>
        <a:p>
          <a:endParaRPr lang="en-US"/>
        </a:p>
      </dgm:t>
    </dgm:pt>
    <dgm:pt modelId="{95B50B1E-B554-C049-A8F7-3571CF36DD52}" type="pres">
      <dgm:prSet presAssocID="{A98D655A-9A1D-8F44-BAC1-1A2E07CE48AE}" presName="rootText" presStyleLbl="node2" presStyleIdx="3" presStyleCnt="4" custScaleX="1072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171484-E28B-DA4D-AB2D-21211CC87B15}" type="pres">
      <dgm:prSet presAssocID="{A98D655A-9A1D-8F44-BAC1-1A2E07CE48AE}" presName="rootConnector" presStyleLbl="node2" presStyleIdx="3" presStyleCnt="4"/>
      <dgm:spPr/>
      <dgm:t>
        <a:bodyPr/>
        <a:lstStyle/>
        <a:p>
          <a:endParaRPr lang="en-US"/>
        </a:p>
      </dgm:t>
    </dgm:pt>
    <dgm:pt modelId="{F254999F-99F2-4F4C-837A-006FEAEF6436}" type="pres">
      <dgm:prSet presAssocID="{A98D655A-9A1D-8F44-BAC1-1A2E07CE48AE}" presName="hierChild4" presStyleCnt="0"/>
      <dgm:spPr/>
      <dgm:t>
        <a:bodyPr/>
        <a:lstStyle/>
        <a:p>
          <a:endParaRPr lang="en-US"/>
        </a:p>
      </dgm:t>
    </dgm:pt>
    <dgm:pt modelId="{15B990E8-9716-7D4D-88E2-3594AC78DF84}" type="pres">
      <dgm:prSet presAssocID="{A98D655A-9A1D-8F44-BAC1-1A2E07CE48AE}" presName="hierChild5" presStyleCnt="0"/>
      <dgm:spPr/>
      <dgm:t>
        <a:bodyPr/>
        <a:lstStyle/>
        <a:p>
          <a:endParaRPr lang="en-US"/>
        </a:p>
      </dgm:t>
    </dgm:pt>
    <dgm:pt modelId="{53CE31F7-A83A-8546-8717-E0AB35FAAA53}" type="pres">
      <dgm:prSet presAssocID="{4373D09D-319D-5644-A743-49907C981100}" presName="hierChild3" presStyleCnt="0"/>
      <dgm:spPr/>
      <dgm:t>
        <a:bodyPr/>
        <a:lstStyle/>
        <a:p>
          <a:endParaRPr lang="en-US"/>
        </a:p>
      </dgm:t>
    </dgm:pt>
  </dgm:ptLst>
  <dgm:cxnLst>
    <dgm:cxn modelId="{DBF4D6FF-5785-444A-8A5C-360108C945E9}" srcId="{B4696B28-C2B3-B048-8A19-6754703AF957}" destId="{4373D09D-319D-5644-A743-49907C981100}" srcOrd="0" destOrd="0" parTransId="{D4495DDB-B7F3-504D-9FDF-5131241B753C}" sibTransId="{3B84FD12-01EB-5642-A0B3-AA477166295E}"/>
    <dgm:cxn modelId="{D7A18A18-405F-D04D-94F3-0D9CC7749BFE}" type="presOf" srcId="{3168D70C-9D54-F140-9C1C-2D035DEA7869}" destId="{2862161F-5DB1-5E47-8FC8-D8F393299F75}" srcOrd="0" destOrd="0" presId="urn:microsoft.com/office/officeart/2005/8/layout/orgChart1"/>
    <dgm:cxn modelId="{81B92902-E78F-C340-8900-58818CADACA4}" type="presOf" srcId="{91FC208E-6C9F-2841-93EA-23BB1BD0CB97}" destId="{FA027CFF-9E4A-4B46-AC30-7BA92BB40496}" srcOrd="0" destOrd="0" presId="urn:microsoft.com/office/officeart/2005/8/layout/orgChart1"/>
    <dgm:cxn modelId="{214DB863-76E4-6141-9B27-A66EC54D2C02}" type="presOf" srcId="{1C723851-5DA4-4043-A74C-4A55DA2FA0A5}" destId="{A2345FD8-3A14-DD49-9023-076AB8A51E2D}" srcOrd="0" destOrd="0" presId="urn:microsoft.com/office/officeart/2005/8/layout/orgChart1"/>
    <dgm:cxn modelId="{E3271686-23F9-D44C-9649-C1D34F033E80}" type="presOf" srcId="{42B0D450-6421-8C44-A5E0-8FC5E42E71E6}" destId="{36BB4EA5-D692-D44B-9B72-F7FC88E41B1C}" srcOrd="1" destOrd="0" presId="urn:microsoft.com/office/officeart/2005/8/layout/orgChart1"/>
    <dgm:cxn modelId="{122F71AB-FD8B-2245-9F95-D07359A52A63}" type="presOf" srcId="{A98D655A-9A1D-8F44-BAC1-1A2E07CE48AE}" destId="{95B50B1E-B554-C049-A8F7-3571CF36DD52}" srcOrd="0" destOrd="0" presId="urn:microsoft.com/office/officeart/2005/8/layout/orgChart1"/>
    <dgm:cxn modelId="{C321E2F6-430D-F444-B70D-509C48686D35}" srcId="{06D80240-D3DC-B544-AD87-47CC79767337}" destId="{42B0D450-6421-8C44-A5E0-8FC5E42E71E6}" srcOrd="0" destOrd="0" parTransId="{151D6E91-0B27-8E40-AAB9-2BDF5A6244BD}" sibTransId="{77DA6C02-E4FE-A740-99F2-6440F2779B3A}"/>
    <dgm:cxn modelId="{7299D23D-04A4-C344-A891-3F3749F4943E}" srcId="{4373D09D-319D-5644-A743-49907C981100}" destId="{A98D655A-9A1D-8F44-BAC1-1A2E07CE48AE}" srcOrd="3" destOrd="0" parTransId="{97C6327E-0B07-BC4A-B986-741D5060B34C}" sibTransId="{CCA523A4-FC81-FF46-97B3-4F4943312CC7}"/>
    <dgm:cxn modelId="{A61C0F9E-52F2-DF4A-B97D-A4D5F4CDE984}" type="presOf" srcId="{45CDFA2E-E23C-6447-B43A-F4467DC512EF}" destId="{8C951445-A345-B147-AABF-AAEA850C5251}" srcOrd="1" destOrd="0" presId="urn:microsoft.com/office/officeart/2005/8/layout/orgChart1"/>
    <dgm:cxn modelId="{BE1C18DE-AB64-484E-BB90-5FCA565EA3A6}" type="presOf" srcId="{151D6E91-0B27-8E40-AAB9-2BDF5A6244BD}" destId="{403E4789-7E4E-7A4A-8667-1DF8E04170B6}" srcOrd="0" destOrd="0" presId="urn:microsoft.com/office/officeart/2005/8/layout/orgChart1"/>
    <dgm:cxn modelId="{5AC81FCD-7DD5-F04E-8FAB-B0D16F7D2CBA}" srcId="{3168D70C-9D54-F140-9C1C-2D035DEA7869}" destId="{06D80240-D3DC-B544-AD87-47CC79767337}" srcOrd="0" destOrd="0" parTransId="{4AA082C8-CCED-1E49-9C78-F7FD8D7AFFD4}" sibTransId="{2C26C08D-CE70-434C-9C3D-24E647C3E735}"/>
    <dgm:cxn modelId="{08DDAE8D-454C-A344-AAC6-0CD2EB98201C}" type="presOf" srcId="{262ABB37-73AC-4F47-A6DF-0D95E1E9A2FE}" destId="{48AEAD39-19DD-7848-AFDE-D2781E519F80}" srcOrd="0" destOrd="0" presId="urn:microsoft.com/office/officeart/2005/8/layout/orgChart1"/>
    <dgm:cxn modelId="{1D03FB96-929E-3F45-B262-E47B4083D16D}" type="presOf" srcId="{4373D09D-319D-5644-A743-49907C981100}" destId="{C67E55BE-9F49-3B4E-9BFF-775C967B3188}" srcOrd="0" destOrd="0" presId="urn:microsoft.com/office/officeart/2005/8/layout/orgChart1"/>
    <dgm:cxn modelId="{D8FECC6E-2542-0749-B06E-C4AFD67379FF}" type="presOf" srcId="{97C6327E-0B07-BC4A-B986-741D5060B34C}" destId="{8938A981-E37B-E44A-B88A-EF2280FB6F05}" srcOrd="0" destOrd="0" presId="urn:microsoft.com/office/officeart/2005/8/layout/orgChart1"/>
    <dgm:cxn modelId="{FBEEFD83-D759-4640-84E0-E6FEEDB80739}" type="presOf" srcId="{262ABB37-73AC-4F47-A6DF-0D95E1E9A2FE}" destId="{243C66D8-EA77-D043-A90C-D3494C49F808}" srcOrd="1" destOrd="0" presId="urn:microsoft.com/office/officeart/2005/8/layout/orgChart1"/>
    <dgm:cxn modelId="{7781973B-925A-F243-8A98-28B87E221532}" type="presOf" srcId="{8A70EEEA-82E2-9046-947A-04298C87E4F2}" destId="{DC66B955-F6D0-704F-AE6F-0B4A3C05049C}" srcOrd="1" destOrd="0" presId="urn:microsoft.com/office/officeart/2005/8/layout/orgChart1"/>
    <dgm:cxn modelId="{1C83D472-E58A-5741-B9F3-C701FC44BBB5}" type="presOf" srcId="{C375839D-719E-C645-9FC7-9B11F3DECD63}" destId="{BC7FBB7D-134B-5A41-95BF-99DC766448A7}" srcOrd="0" destOrd="0" presId="urn:microsoft.com/office/officeart/2005/8/layout/orgChart1"/>
    <dgm:cxn modelId="{05E0FB72-E175-C849-ADB1-8EF3645923B6}" type="presOf" srcId="{45CDFA2E-E23C-6447-B43A-F4467DC512EF}" destId="{089D659F-3F9A-9646-8AF3-0D0BD71109DC}" srcOrd="0" destOrd="0" presId="urn:microsoft.com/office/officeart/2005/8/layout/orgChart1"/>
    <dgm:cxn modelId="{F111F6AA-ACFB-2947-91B6-2A80CC08A853}" type="presOf" srcId="{06D80240-D3DC-B544-AD87-47CC79767337}" destId="{2C834920-6969-1940-9F7F-744232B45F4A}" srcOrd="1" destOrd="0" presId="urn:microsoft.com/office/officeart/2005/8/layout/orgChart1"/>
    <dgm:cxn modelId="{8CFC292A-A5F1-0148-98BD-504BE2D2E1C3}" type="presOf" srcId="{4AA082C8-CCED-1E49-9C78-F7FD8D7AFFD4}" destId="{E5CD7686-EA09-0648-A6A8-C6A2C3D7409B}" srcOrd="0" destOrd="0" presId="urn:microsoft.com/office/officeart/2005/8/layout/orgChart1"/>
    <dgm:cxn modelId="{CDF7A536-C4D9-6347-BC29-6927BEA1DDD2}" srcId="{8A70EEEA-82E2-9046-947A-04298C87E4F2}" destId="{3168D70C-9D54-F140-9C1C-2D035DEA7869}" srcOrd="0" destOrd="0" parTransId="{1C723851-5DA4-4043-A74C-4A55DA2FA0A5}" sibTransId="{6475668C-349D-2F45-A30D-CCCFDB945AB1}"/>
    <dgm:cxn modelId="{D1F4E15A-3B9D-DE44-8D95-AFCFB24DAB65}" srcId="{4373D09D-319D-5644-A743-49907C981100}" destId="{87EADEBA-2789-7A45-A657-704AB36D62A5}" srcOrd="2" destOrd="0" parTransId="{91FC208E-6C9F-2841-93EA-23BB1BD0CB97}" sibTransId="{08501280-9EC3-1842-A415-594EA5EC320D}"/>
    <dgm:cxn modelId="{189FB5A3-8211-054F-AE1C-89176723C7A2}" type="presOf" srcId="{4373D09D-319D-5644-A743-49907C981100}" destId="{C91B7A2A-A360-E04A-8746-061278BAB2E5}" srcOrd="1" destOrd="0" presId="urn:microsoft.com/office/officeart/2005/8/layout/orgChart1"/>
    <dgm:cxn modelId="{EADAC36E-04ED-E547-81F0-738F6411C95E}" type="presOf" srcId="{D25AC5C1-2F95-AA46-9558-B91708CA5058}" destId="{9A1E840B-FE3D-464B-8CF4-05CDEAC9A753}" srcOrd="0" destOrd="0" presId="urn:microsoft.com/office/officeart/2005/8/layout/orgChart1"/>
    <dgm:cxn modelId="{CC0AB993-AE89-224F-98EF-BCCFF2B472E6}" type="presOf" srcId="{87EADEBA-2789-7A45-A657-704AB36D62A5}" destId="{DB3B2F5A-A6A4-1A41-94A1-4E97926D5520}" srcOrd="1" destOrd="0" presId="urn:microsoft.com/office/officeart/2005/8/layout/orgChart1"/>
    <dgm:cxn modelId="{6BAEB3D3-9A68-1B4B-8DA7-7285AF1B9D20}" type="presOf" srcId="{06D80240-D3DC-B544-AD87-47CC79767337}" destId="{9F1A6782-9D0A-E44A-8889-5410C2982815}" srcOrd="0" destOrd="0" presId="urn:microsoft.com/office/officeart/2005/8/layout/orgChart1"/>
    <dgm:cxn modelId="{ADA31293-FE73-F84A-9673-F8C3E5B9CE86}" srcId="{06D80240-D3DC-B544-AD87-47CC79767337}" destId="{262ABB37-73AC-4F47-A6DF-0D95E1E9A2FE}" srcOrd="1" destOrd="0" parTransId="{C375839D-719E-C645-9FC7-9B11F3DECD63}" sibTransId="{22DBBBCF-B25D-744C-8213-0E14EF642C52}"/>
    <dgm:cxn modelId="{882D1629-4970-444B-941D-E640FC872CC8}" type="presOf" srcId="{B4696B28-C2B3-B048-8A19-6754703AF957}" destId="{972E9A48-058F-7D45-BD01-E5B36F3EFCFD}" srcOrd="0" destOrd="0" presId="urn:microsoft.com/office/officeart/2005/8/layout/orgChart1"/>
    <dgm:cxn modelId="{6E570379-818B-EB45-9218-874D9FC1C700}" srcId="{4373D09D-319D-5644-A743-49907C981100}" destId="{8A70EEEA-82E2-9046-947A-04298C87E4F2}" srcOrd="0" destOrd="0" parTransId="{D25AC5C1-2F95-AA46-9558-B91708CA5058}" sibTransId="{E0582124-AFCE-2F48-B9F9-CA4D757E7584}"/>
    <dgm:cxn modelId="{1599084A-A65D-914C-B142-AB561357F63A}" type="presOf" srcId="{A98D655A-9A1D-8F44-BAC1-1A2E07CE48AE}" destId="{D7171484-E28B-DA4D-AB2D-21211CC87B15}" srcOrd="1" destOrd="0" presId="urn:microsoft.com/office/officeart/2005/8/layout/orgChart1"/>
    <dgm:cxn modelId="{3C495CA7-D354-294C-B86E-845CF93B6607}" srcId="{4373D09D-319D-5644-A743-49907C981100}" destId="{45CDFA2E-E23C-6447-B43A-F4467DC512EF}" srcOrd="1" destOrd="0" parTransId="{EF7A8109-EE29-9042-B190-72C0BCCC98F1}" sibTransId="{D3E0E53A-B571-EE4C-A007-85005BF6571B}"/>
    <dgm:cxn modelId="{45DD3E52-ED8B-A441-AA5C-721E3B7A44A4}" type="presOf" srcId="{EF7A8109-EE29-9042-B190-72C0BCCC98F1}" destId="{96B0A6E1-C474-F844-8CF6-6927D462CEAA}" srcOrd="0" destOrd="0" presId="urn:microsoft.com/office/officeart/2005/8/layout/orgChart1"/>
    <dgm:cxn modelId="{E31B40FA-B89F-D946-AC9C-B06FA0143002}" type="presOf" srcId="{87EADEBA-2789-7A45-A657-704AB36D62A5}" destId="{DDB9CD76-32C4-BF45-B27B-8059FDE39745}" srcOrd="0" destOrd="0" presId="urn:microsoft.com/office/officeart/2005/8/layout/orgChart1"/>
    <dgm:cxn modelId="{0E942CD5-4C63-C64A-8991-15480D47FD67}" type="presOf" srcId="{42B0D450-6421-8C44-A5E0-8FC5E42E71E6}" destId="{65EFBCC1-7EBA-7F46-B699-D91789C40776}" srcOrd="0" destOrd="0" presId="urn:microsoft.com/office/officeart/2005/8/layout/orgChart1"/>
    <dgm:cxn modelId="{C9F3DD9B-E00E-4749-807D-F4B04EE38C50}" type="presOf" srcId="{3168D70C-9D54-F140-9C1C-2D035DEA7869}" destId="{081FA7F5-F4B9-9240-B263-391B2569D9AA}" srcOrd="1" destOrd="0" presId="urn:microsoft.com/office/officeart/2005/8/layout/orgChart1"/>
    <dgm:cxn modelId="{9D7959B2-4D1E-AC42-BCB6-C10935C0A876}" type="presOf" srcId="{8A70EEEA-82E2-9046-947A-04298C87E4F2}" destId="{171AD330-A1FA-8140-A97F-24B161138415}" srcOrd="0" destOrd="0" presId="urn:microsoft.com/office/officeart/2005/8/layout/orgChart1"/>
    <dgm:cxn modelId="{D0465E2A-DF3F-BB4E-B35C-5AB8692D36D9}" type="presParOf" srcId="{972E9A48-058F-7D45-BD01-E5B36F3EFCFD}" destId="{ED88FCB7-E40A-3746-A36D-8109F6BFF3BA}" srcOrd="0" destOrd="0" presId="urn:microsoft.com/office/officeart/2005/8/layout/orgChart1"/>
    <dgm:cxn modelId="{E3C971BA-3FF2-C343-8836-B574368D5F49}" type="presParOf" srcId="{ED88FCB7-E40A-3746-A36D-8109F6BFF3BA}" destId="{A4441AD6-8129-304A-A34E-379749A9B8BE}" srcOrd="0" destOrd="0" presId="urn:microsoft.com/office/officeart/2005/8/layout/orgChart1"/>
    <dgm:cxn modelId="{0F54D811-851E-8342-86A8-9C43E79F9010}" type="presParOf" srcId="{A4441AD6-8129-304A-A34E-379749A9B8BE}" destId="{C67E55BE-9F49-3B4E-9BFF-775C967B3188}" srcOrd="0" destOrd="0" presId="urn:microsoft.com/office/officeart/2005/8/layout/orgChart1"/>
    <dgm:cxn modelId="{6F4FC2CA-7CB2-F144-A71C-EFF11660FECD}" type="presParOf" srcId="{A4441AD6-8129-304A-A34E-379749A9B8BE}" destId="{C91B7A2A-A360-E04A-8746-061278BAB2E5}" srcOrd="1" destOrd="0" presId="urn:microsoft.com/office/officeart/2005/8/layout/orgChart1"/>
    <dgm:cxn modelId="{80DA09F6-BD07-4643-A490-01CBBD6B9811}" type="presParOf" srcId="{ED88FCB7-E40A-3746-A36D-8109F6BFF3BA}" destId="{17406FD5-C3FB-0143-85D7-3C7EFA55C2B9}" srcOrd="1" destOrd="0" presId="urn:microsoft.com/office/officeart/2005/8/layout/orgChart1"/>
    <dgm:cxn modelId="{7835D515-2F1D-8741-BA4D-F5779D5A5855}" type="presParOf" srcId="{17406FD5-C3FB-0143-85D7-3C7EFA55C2B9}" destId="{9A1E840B-FE3D-464B-8CF4-05CDEAC9A753}" srcOrd="0" destOrd="0" presId="urn:microsoft.com/office/officeart/2005/8/layout/orgChart1"/>
    <dgm:cxn modelId="{9AE1EAD2-6044-A94D-9F68-75D42EAF83ED}" type="presParOf" srcId="{17406FD5-C3FB-0143-85D7-3C7EFA55C2B9}" destId="{FA860C96-7D52-A14B-BBC3-02C4A3C60748}" srcOrd="1" destOrd="0" presId="urn:microsoft.com/office/officeart/2005/8/layout/orgChart1"/>
    <dgm:cxn modelId="{F59C25B5-80C2-DF46-BBF4-EF9EE755A26E}" type="presParOf" srcId="{FA860C96-7D52-A14B-BBC3-02C4A3C60748}" destId="{510FB72F-FBC2-0344-B210-0FDEA753DFB9}" srcOrd="0" destOrd="0" presId="urn:microsoft.com/office/officeart/2005/8/layout/orgChart1"/>
    <dgm:cxn modelId="{6D65A822-8826-2B46-B3CC-D82665D799EF}" type="presParOf" srcId="{510FB72F-FBC2-0344-B210-0FDEA753DFB9}" destId="{171AD330-A1FA-8140-A97F-24B161138415}" srcOrd="0" destOrd="0" presId="urn:microsoft.com/office/officeart/2005/8/layout/orgChart1"/>
    <dgm:cxn modelId="{9376E5C9-70BA-D543-872A-76FDC09633D9}" type="presParOf" srcId="{510FB72F-FBC2-0344-B210-0FDEA753DFB9}" destId="{DC66B955-F6D0-704F-AE6F-0B4A3C05049C}" srcOrd="1" destOrd="0" presId="urn:microsoft.com/office/officeart/2005/8/layout/orgChart1"/>
    <dgm:cxn modelId="{A4656273-9839-B74F-B605-F49006C599C3}" type="presParOf" srcId="{FA860C96-7D52-A14B-BBC3-02C4A3C60748}" destId="{0F0945FB-EE62-244D-A4E8-7E25E2A82E87}" srcOrd="1" destOrd="0" presId="urn:microsoft.com/office/officeart/2005/8/layout/orgChart1"/>
    <dgm:cxn modelId="{D97EC2CD-CAC4-BD47-8C36-484775E6ADBD}" type="presParOf" srcId="{0F0945FB-EE62-244D-A4E8-7E25E2A82E87}" destId="{A2345FD8-3A14-DD49-9023-076AB8A51E2D}" srcOrd="0" destOrd="0" presId="urn:microsoft.com/office/officeart/2005/8/layout/orgChart1"/>
    <dgm:cxn modelId="{52C2C43D-C09E-894E-A194-144D087EB5CD}" type="presParOf" srcId="{0F0945FB-EE62-244D-A4E8-7E25E2A82E87}" destId="{BEA60550-9960-4644-A294-B192C6BC9EEA}" srcOrd="1" destOrd="0" presId="urn:microsoft.com/office/officeart/2005/8/layout/orgChart1"/>
    <dgm:cxn modelId="{806F666F-D2A1-5D46-8BA5-0B7686DF35BC}" type="presParOf" srcId="{BEA60550-9960-4644-A294-B192C6BC9EEA}" destId="{8C0C5411-D55E-394F-800B-0E064A71EC4C}" srcOrd="0" destOrd="0" presId="urn:microsoft.com/office/officeart/2005/8/layout/orgChart1"/>
    <dgm:cxn modelId="{01054057-3526-C149-9B3F-EE29C3B7B498}" type="presParOf" srcId="{8C0C5411-D55E-394F-800B-0E064A71EC4C}" destId="{2862161F-5DB1-5E47-8FC8-D8F393299F75}" srcOrd="0" destOrd="0" presId="urn:microsoft.com/office/officeart/2005/8/layout/orgChart1"/>
    <dgm:cxn modelId="{A4C84221-58FB-634F-8212-63D34906E6A9}" type="presParOf" srcId="{8C0C5411-D55E-394F-800B-0E064A71EC4C}" destId="{081FA7F5-F4B9-9240-B263-391B2569D9AA}" srcOrd="1" destOrd="0" presId="urn:microsoft.com/office/officeart/2005/8/layout/orgChart1"/>
    <dgm:cxn modelId="{B3EFA27D-E2B3-9440-9902-09067DBF2F0A}" type="presParOf" srcId="{BEA60550-9960-4644-A294-B192C6BC9EEA}" destId="{FB387053-848C-AB48-9E72-595BA58DD6B3}" srcOrd="1" destOrd="0" presId="urn:microsoft.com/office/officeart/2005/8/layout/orgChart1"/>
    <dgm:cxn modelId="{30997935-8BFF-664C-A9DC-ADFD844FD637}" type="presParOf" srcId="{FB387053-848C-AB48-9E72-595BA58DD6B3}" destId="{E5CD7686-EA09-0648-A6A8-C6A2C3D7409B}" srcOrd="0" destOrd="0" presId="urn:microsoft.com/office/officeart/2005/8/layout/orgChart1"/>
    <dgm:cxn modelId="{14EEDE8C-D340-3940-872F-3CB403E8B475}" type="presParOf" srcId="{FB387053-848C-AB48-9E72-595BA58DD6B3}" destId="{9ECDB15A-3C92-1844-A6FE-7BCBC64B81B1}" srcOrd="1" destOrd="0" presId="urn:microsoft.com/office/officeart/2005/8/layout/orgChart1"/>
    <dgm:cxn modelId="{91A99386-EA90-7341-8A88-B93A57BCEFF1}" type="presParOf" srcId="{9ECDB15A-3C92-1844-A6FE-7BCBC64B81B1}" destId="{D874BF70-40EC-6146-BCA0-9E732F880D67}" srcOrd="0" destOrd="0" presId="urn:microsoft.com/office/officeart/2005/8/layout/orgChart1"/>
    <dgm:cxn modelId="{FC8599A8-0C1B-A440-A99F-5E558B781A56}" type="presParOf" srcId="{D874BF70-40EC-6146-BCA0-9E732F880D67}" destId="{9F1A6782-9D0A-E44A-8889-5410C2982815}" srcOrd="0" destOrd="0" presId="urn:microsoft.com/office/officeart/2005/8/layout/orgChart1"/>
    <dgm:cxn modelId="{83870970-A143-FD4F-8BC5-6A10960A2540}" type="presParOf" srcId="{D874BF70-40EC-6146-BCA0-9E732F880D67}" destId="{2C834920-6969-1940-9F7F-744232B45F4A}" srcOrd="1" destOrd="0" presId="urn:microsoft.com/office/officeart/2005/8/layout/orgChart1"/>
    <dgm:cxn modelId="{DBD7E87A-25BA-9545-8A6E-FF547CF626F1}" type="presParOf" srcId="{9ECDB15A-3C92-1844-A6FE-7BCBC64B81B1}" destId="{266467EE-573B-E849-9C20-F425CE4ED58E}" srcOrd="1" destOrd="0" presId="urn:microsoft.com/office/officeart/2005/8/layout/orgChart1"/>
    <dgm:cxn modelId="{2A800522-73FA-4F45-960F-30EDCC3E548E}" type="presParOf" srcId="{266467EE-573B-E849-9C20-F425CE4ED58E}" destId="{403E4789-7E4E-7A4A-8667-1DF8E04170B6}" srcOrd="0" destOrd="0" presId="urn:microsoft.com/office/officeart/2005/8/layout/orgChart1"/>
    <dgm:cxn modelId="{D8ED9D35-3410-934D-B947-09FB7DF928D9}" type="presParOf" srcId="{266467EE-573B-E849-9C20-F425CE4ED58E}" destId="{8FAF168C-87D2-ED42-A962-BED6EB156CF3}" srcOrd="1" destOrd="0" presId="urn:microsoft.com/office/officeart/2005/8/layout/orgChart1"/>
    <dgm:cxn modelId="{9C634214-1FFB-414B-A5BA-11CBD6247295}" type="presParOf" srcId="{8FAF168C-87D2-ED42-A962-BED6EB156CF3}" destId="{8215DD3C-1334-A340-B670-66EB2B567471}" srcOrd="0" destOrd="0" presId="urn:microsoft.com/office/officeart/2005/8/layout/orgChart1"/>
    <dgm:cxn modelId="{5E8D84C4-9A04-F347-A993-352250255BE5}" type="presParOf" srcId="{8215DD3C-1334-A340-B670-66EB2B567471}" destId="{65EFBCC1-7EBA-7F46-B699-D91789C40776}" srcOrd="0" destOrd="0" presId="urn:microsoft.com/office/officeart/2005/8/layout/orgChart1"/>
    <dgm:cxn modelId="{E28338DA-73D9-2C40-ADF2-939B6BFE3699}" type="presParOf" srcId="{8215DD3C-1334-A340-B670-66EB2B567471}" destId="{36BB4EA5-D692-D44B-9B72-F7FC88E41B1C}" srcOrd="1" destOrd="0" presId="urn:microsoft.com/office/officeart/2005/8/layout/orgChart1"/>
    <dgm:cxn modelId="{AC693F7D-1D51-6C44-91A6-A9BD170365EA}" type="presParOf" srcId="{8FAF168C-87D2-ED42-A962-BED6EB156CF3}" destId="{B901DD27-B436-0141-8C09-DC8ECBFCCF52}" srcOrd="1" destOrd="0" presId="urn:microsoft.com/office/officeart/2005/8/layout/orgChart1"/>
    <dgm:cxn modelId="{ED1F57A1-4D8F-2642-849A-A2C39E700800}" type="presParOf" srcId="{8FAF168C-87D2-ED42-A962-BED6EB156CF3}" destId="{DE2622CF-01E9-224B-8E2D-DFAFE793B6F2}" srcOrd="2" destOrd="0" presId="urn:microsoft.com/office/officeart/2005/8/layout/orgChart1"/>
    <dgm:cxn modelId="{DCA41821-0AD6-2643-9805-952DFD73CC6F}" type="presParOf" srcId="{266467EE-573B-E849-9C20-F425CE4ED58E}" destId="{BC7FBB7D-134B-5A41-95BF-99DC766448A7}" srcOrd="2" destOrd="0" presId="urn:microsoft.com/office/officeart/2005/8/layout/orgChart1"/>
    <dgm:cxn modelId="{F92FB81E-C346-024D-8777-EAC245A364BB}" type="presParOf" srcId="{266467EE-573B-E849-9C20-F425CE4ED58E}" destId="{98787F00-C976-CE4D-AD6E-7A175CF6B171}" srcOrd="3" destOrd="0" presId="urn:microsoft.com/office/officeart/2005/8/layout/orgChart1"/>
    <dgm:cxn modelId="{BBF8F038-15C1-954C-982C-7F6FDC5A1229}" type="presParOf" srcId="{98787F00-C976-CE4D-AD6E-7A175CF6B171}" destId="{A52903D9-3AF0-F540-8A1E-383B3A0117B1}" srcOrd="0" destOrd="0" presId="urn:microsoft.com/office/officeart/2005/8/layout/orgChart1"/>
    <dgm:cxn modelId="{61874442-C6D6-1D46-B449-8D109E6C5475}" type="presParOf" srcId="{A52903D9-3AF0-F540-8A1E-383B3A0117B1}" destId="{48AEAD39-19DD-7848-AFDE-D2781E519F80}" srcOrd="0" destOrd="0" presId="urn:microsoft.com/office/officeart/2005/8/layout/orgChart1"/>
    <dgm:cxn modelId="{C62585FF-8CCA-3940-AC6A-9A2D948537CA}" type="presParOf" srcId="{A52903D9-3AF0-F540-8A1E-383B3A0117B1}" destId="{243C66D8-EA77-D043-A90C-D3494C49F808}" srcOrd="1" destOrd="0" presId="urn:microsoft.com/office/officeart/2005/8/layout/orgChart1"/>
    <dgm:cxn modelId="{4FCC8C88-62FD-024B-8D40-FEA819F70AA3}" type="presParOf" srcId="{98787F00-C976-CE4D-AD6E-7A175CF6B171}" destId="{92537CC2-AA9F-9A4E-BD12-A027AF3DC5D3}" srcOrd="1" destOrd="0" presId="urn:microsoft.com/office/officeart/2005/8/layout/orgChart1"/>
    <dgm:cxn modelId="{7F6F67B2-EEBF-A240-94D4-57CE0D3700C5}" type="presParOf" srcId="{98787F00-C976-CE4D-AD6E-7A175CF6B171}" destId="{10561330-DFD0-B848-AD0F-2D07987C0A70}" srcOrd="2" destOrd="0" presId="urn:microsoft.com/office/officeart/2005/8/layout/orgChart1"/>
    <dgm:cxn modelId="{639CF018-A599-A24C-AF5E-B00EECE71065}" type="presParOf" srcId="{9ECDB15A-3C92-1844-A6FE-7BCBC64B81B1}" destId="{F0E035CE-E49A-3540-8E74-B2C8166F6F2A}" srcOrd="2" destOrd="0" presId="urn:microsoft.com/office/officeart/2005/8/layout/orgChart1"/>
    <dgm:cxn modelId="{0412722E-7CDF-4149-85E6-55A04F3DDEAA}" type="presParOf" srcId="{BEA60550-9960-4644-A294-B192C6BC9EEA}" destId="{090846DD-AEC5-E841-B9AC-A9A2BE0F00D1}" srcOrd="2" destOrd="0" presId="urn:microsoft.com/office/officeart/2005/8/layout/orgChart1"/>
    <dgm:cxn modelId="{152526B7-903C-EB4E-A2A4-CEB7913D0A9D}" type="presParOf" srcId="{FA860C96-7D52-A14B-BBC3-02C4A3C60748}" destId="{6C9983B2-6D90-5540-BB84-7C6B26F31CFC}" srcOrd="2" destOrd="0" presId="urn:microsoft.com/office/officeart/2005/8/layout/orgChart1"/>
    <dgm:cxn modelId="{FAC4B036-75D0-2548-81AB-8895518B40FB}" type="presParOf" srcId="{17406FD5-C3FB-0143-85D7-3C7EFA55C2B9}" destId="{96B0A6E1-C474-F844-8CF6-6927D462CEAA}" srcOrd="2" destOrd="0" presId="urn:microsoft.com/office/officeart/2005/8/layout/orgChart1"/>
    <dgm:cxn modelId="{564C39F6-AE1B-BB4A-A3F5-D36233121E3D}" type="presParOf" srcId="{17406FD5-C3FB-0143-85D7-3C7EFA55C2B9}" destId="{37F551AA-B35D-CE40-865D-7C2F7C25217B}" srcOrd="3" destOrd="0" presId="urn:microsoft.com/office/officeart/2005/8/layout/orgChart1"/>
    <dgm:cxn modelId="{CA93583D-2F9D-7942-98C5-25B9036A7798}" type="presParOf" srcId="{37F551AA-B35D-CE40-865D-7C2F7C25217B}" destId="{C39BF9CA-1BB8-B248-8EF2-9C647485CBFD}" srcOrd="0" destOrd="0" presId="urn:microsoft.com/office/officeart/2005/8/layout/orgChart1"/>
    <dgm:cxn modelId="{16504238-2730-8A46-90B8-0D20D0EEEAE4}" type="presParOf" srcId="{C39BF9CA-1BB8-B248-8EF2-9C647485CBFD}" destId="{089D659F-3F9A-9646-8AF3-0D0BD71109DC}" srcOrd="0" destOrd="0" presId="urn:microsoft.com/office/officeart/2005/8/layout/orgChart1"/>
    <dgm:cxn modelId="{B06A7053-3651-AA48-BCD8-69C2770C8EDD}" type="presParOf" srcId="{C39BF9CA-1BB8-B248-8EF2-9C647485CBFD}" destId="{8C951445-A345-B147-AABF-AAEA850C5251}" srcOrd="1" destOrd="0" presId="urn:microsoft.com/office/officeart/2005/8/layout/orgChart1"/>
    <dgm:cxn modelId="{CB58B622-184A-224A-AD37-51FF4E272EEB}" type="presParOf" srcId="{37F551AA-B35D-CE40-865D-7C2F7C25217B}" destId="{618929E3-C502-224D-90AD-5DB5AFD975FD}" srcOrd="1" destOrd="0" presId="urn:microsoft.com/office/officeart/2005/8/layout/orgChart1"/>
    <dgm:cxn modelId="{D6A390E4-4B19-3D49-8F82-5DB7828CB131}" type="presParOf" srcId="{37F551AA-B35D-CE40-865D-7C2F7C25217B}" destId="{F3EB6333-B0E4-D54C-AE9C-7077E93E6EDD}" srcOrd="2" destOrd="0" presId="urn:microsoft.com/office/officeart/2005/8/layout/orgChart1"/>
    <dgm:cxn modelId="{CF7771A2-0BF3-564B-9F8B-EBA31B518CDD}" type="presParOf" srcId="{17406FD5-C3FB-0143-85D7-3C7EFA55C2B9}" destId="{FA027CFF-9E4A-4B46-AC30-7BA92BB40496}" srcOrd="4" destOrd="0" presId="urn:microsoft.com/office/officeart/2005/8/layout/orgChart1"/>
    <dgm:cxn modelId="{9306A93D-75B9-C342-841D-A57AE6EDA520}" type="presParOf" srcId="{17406FD5-C3FB-0143-85D7-3C7EFA55C2B9}" destId="{FF21C28B-B0C7-DC4B-96E8-82AA95EA1A17}" srcOrd="5" destOrd="0" presId="urn:microsoft.com/office/officeart/2005/8/layout/orgChart1"/>
    <dgm:cxn modelId="{144326AD-0652-314F-9542-A7329C425ACC}" type="presParOf" srcId="{FF21C28B-B0C7-DC4B-96E8-82AA95EA1A17}" destId="{DBE591E2-143B-264E-8890-A365F5F4B8A3}" srcOrd="0" destOrd="0" presId="urn:microsoft.com/office/officeart/2005/8/layout/orgChart1"/>
    <dgm:cxn modelId="{588E66C8-DA8C-DB42-BA0B-3516B8F2E076}" type="presParOf" srcId="{DBE591E2-143B-264E-8890-A365F5F4B8A3}" destId="{DDB9CD76-32C4-BF45-B27B-8059FDE39745}" srcOrd="0" destOrd="0" presId="urn:microsoft.com/office/officeart/2005/8/layout/orgChart1"/>
    <dgm:cxn modelId="{855CFB50-FE3B-7E4F-9E53-1F79E68A1F95}" type="presParOf" srcId="{DBE591E2-143B-264E-8890-A365F5F4B8A3}" destId="{DB3B2F5A-A6A4-1A41-94A1-4E97926D5520}" srcOrd="1" destOrd="0" presId="urn:microsoft.com/office/officeart/2005/8/layout/orgChart1"/>
    <dgm:cxn modelId="{376C9E47-6623-AE48-9B4A-75AD72ED44BC}" type="presParOf" srcId="{FF21C28B-B0C7-DC4B-96E8-82AA95EA1A17}" destId="{B7938072-68AA-7844-85E0-1F3A012F55B3}" srcOrd="1" destOrd="0" presId="urn:microsoft.com/office/officeart/2005/8/layout/orgChart1"/>
    <dgm:cxn modelId="{54099D71-A6EF-3144-ABE2-516369FFEA51}" type="presParOf" srcId="{FF21C28B-B0C7-DC4B-96E8-82AA95EA1A17}" destId="{EA5EE389-8D50-344C-A546-554333B1E9BF}" srcOrd="2" destOrd="0" presId="urn:microsoft.com/office/officeart/2005/8/layout/orgChart1"/>
    <dgm:cxn modelId="{068DB69B-912B-8643-B330-4EFF3952CB22}" type="presParOf" srcId="{17406FD5-C3FB-0143-85D7-3C7EFA55C2B9}" destId="{8938A981-E37B-E44A-B88A-EF2280FB6F05}" srcOrd="6" destOrd="0" presId="urn:microsoft.com/office/officeart/2005/8/layout/orgChart1"/>
    <dgm:cxn modelId="{3BB38C1B-140C-3743-B681-0402E6A06747}" type="presParOf" srcId="{17406FD5-C3FB-0143-85D7-3C7EFA55C2B9}" destId="{EB6BC22F-B782-8749-9E81-0283DA3E402E}" srcOrd="7" destOrd="0" presId="urn:microsoft.com/office/officeart/2005/8/layout/orgChart1"/>
    <dgm:cxn modelId="{2D1688D4-C3DD-DB46-9802-7169BFCF1A4C}" type="presParOf" srcId="{EB6BC22F-B782-8749-9E81-0283DA3E402E}" destId="{C6B54A06-2861-8D4E-AABE-51394ACEC40E}" srcOrd="0" destOrd="0" presId="urn:microsoft.com/office/officeart/2005/8/layout/orgChart1"/>
    <dgm:cxn modelId="{780B72B9-8DDB-2841-8D29-A5DDF6F5AE7F}" type="presParOf" srcId="{C6B54A06-2861-8D4E-AABE-51394ACEC40E}" destId="{95B50B1E-B554-C049-A8F7-3571CF36DD52}" srcOrd="0" destOrd="0" presId="urn:microsoft.com/office/officeart/2005/8/layout/orgChart1"/>
    <dgm:cxn modelId="{8606DD94-5D3A-C24E-8C1A-EF818CFF60A5}" type="presParOf" srcId="{C6B54A06-2861-8D4E-AABE-51394ACEC40E}" destId="{D7171484-E28B-DA4D-AB2D-21211CC87B15}" srcOrd="1" destOrd="0" presId="urn:microsoft.com/office/officeart/2005/8/layout/orgChart1"/>
    <dgm:cxn modelId="{15E9E6B6-9F38-1043-B24D-0DB17E985A23}" type="presParOf" srcId="{EB6BC22F-B782-8749-9E81-0283DA3E402E}" destId="{F254999F-99F2-4F4C-837A-006FEAEF6436}" srcOrd="1" destOrd="0" presId="urn:microsoft.com/office/officeart/2005/8/layout/orgChart1"/>
    <dgm:cxn modelId="{6E2482B2-D481-DD4F-9072-00C725645FA5}" type="presParOf" srcId="{EB6BC22F-B782-8749-9E81-0283DA3E402E}" destId="{15B990E8-9716-7D4D-88E2-3594AC78DF84}" srcOrd="2" destOrd="0" presId="urn:microsoft.com/office/officeart/2005/8/layout/orgChart1"/>
    <dgm:cxn modelId="{732621F8-1A7F-FB40-A459-29A395DEC9EF}" type="presParOf" srcId="{ED88FCB7-E40A-3746-A36D-8109F6BFF3BA}" destId="{53CE31F7-A83A-8546-8717-E0AB35FAAA53}" srcOrd="2" destOrd="0" presId="urn:microsoft.com/office/officeart/2005/8/layout/orgChart1"/>
  </dgm:cxnLst>
  <dgm:bg/>
  <dgm:whole>
    <a:ln w="952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359680" y="871062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900" dirty="0">
                <a:latin typeface="Century Gothic"/>
                <a:cs typeface="Century Gothic"/>
              </a:rPr>
              <a:t>Page </a:t>
            </a:r>
            <a:r>
              <a:rPr lang="en-US" sz="900" dirty="0" smtClean="0">
                <a:latin typeface="Century Gothic"/>
                <a:cs typeface="Century Gothic"/>
              </a:rPr>
              <a:t>|    </a:t>
            </a:r>
            <a:endParaRPr lang="en-US" sz="900" b="1" dirty="0">
              <a:solidFill>
                <a:srgbClr val="17365D"/>
              </a:solidFill>
              <a:latin typeface="Century Gothic"/>
              <a:cs typeface="Century Gothic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quarter" idx="1"/>
          </p:nvPr>
        </p:nvSpPr>
        <p:spPr>
          <a:xfrm>
            <a:off x="220133" y="-19742"/>
            <a:ext cx="626533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z="900" dirty="0" smtClean="0">
                <a:latin typeface="Century Gothic"/>
                <a:cs typeface="Century Gothic"/>
              </a:rPr>
              <a:t>Los Angeles County        </a:t>
            </a:r>
          </a:p>
          <a:p>
            <a:r>
              <a:rPr lang="en-US" sz="900" dirty="0" smtClean="0">
                <a:latin typeface="Century Gothic"/>
                <a:cs typeface="Century Gothic"/>
              </a:rPr>
              <a:t>Family Information Center </a:t>
            </a:r>
          </a:p>
          <a:p>
            <a:r>
              <a:rPr lang="en-US" sz="900" dirty="0" smtClean="0">
                <a:latin typeface="Century Gothic"/>
                <a:cs typeface="Century Gothic"/>
              </a:rPr>
              <a:t>Planning Guide for Healthcare Entities</a:t>
            </a:r>
            <a:endParaRPr lang="en-US" sz="9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53124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 smtClean="0"/>
              <a:t>For Official Use Only (FOUO)                                                                         2011 – 2013 Los Angeles County      Medical and Health Exercise Program       Family Information Center Workshop and Demonstration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83D8C-A598-3E44-BF23-E12ADC3E60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52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is familiar with the concept</a:t>
            </a:r>
            <a:r>
              <a:rPr lang="en-US" baseline="0" dirty="0" smtClean="0"/>
              <a:t> of a FIC or a FAC?</a:t>
            </a:r>
          </a:p>
          <a:p>
            <a:r>
              <a:rPr lang="en-US" baseline="0" dirty="0" smtClean="0"/>
              <a:t>Who has participated in one?</a:t>
            </a:r>
          </a:p>
          <a:p>
            <a:r>
              <a:rPr lang="en-US" baseline="0" dirty="0" smtClean="0"/>
              <a:t>Why benefits does a FIC/FAC provide?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83D8C-A598-3E44-BF23-E12ADC3E603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847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History</a:t>
            </a:r>
            <a:r>
              <a:rPr lang="en-US" u="sng" baseline="0" dirty="0" smtClean="0"/>
              <a:t> </a:t>
            </a:r>
          </a:p>
          <a:p>
            <a:r>
              <a:rPr lang="en-US" dirty="0" smtClean="0"/>
              <a:t>This</a:t>
            </a:r>
            <a:r>
              <a:rPr lang="en-US" baseline="0" dirty="0" smtClean="0"/>
              <a:t> is a legacy document that has been posted online since 2007. </a:t>
            </a:r>
          </a:p>
          <a:p>
            <a:r>
              <a:rPr lang="en-US" dirty="0" smtClean="0"/>
              <a:t>The 2007 document</a:t>
            </a:r>
            <a:r>
              <a:rPr lang="en-US" baseline="0" dirty="0" smtClean="0"/>
              <a:t> was used during FIC activation at St. Joseph’s Medical Center in response to the Chatsworth incident. </a:t>
            </a:r>
            <a:endParaRPr lang="en-US" dirty="0" smtClean="0"/>
          </a:p>
          <a:p>
            <a:r>
              <a:rPr lang="en-US" dirty="0" smtClean="0"/>
              <a:t>The new guide is built from the 2007 document.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83D8C-A598-3E44-BF23-E12ADC3E603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26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Project Oversight Group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Angeles County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EMS Agency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Angeles County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Department of Mental Health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 Clinic Association of Los Angeles County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Angeles County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Department of Mental Health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Providence Saint Joseph Medical Center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Children’s Hospital Los Angeles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PIH Health Hospital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Henry Mayo Newhall Memorial Hospital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Pomona Valley Medical Center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 Israel Deaconess Medical Center Hospital Association of Southern California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u="sng" dirty="0" smtClean="0"/>
              <a:t>Workshop Target Audience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Hospital and clinic disaster planners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Hospital and clinic social workers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Hospital and clinic mental health professionals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83D8C-A598-3E44-BF23-E12ADC3E603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25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Guide can be expanded or scaled back to reflect the resources</a:t>
            </a:r>
            <a:r>
              <a:rPr lang="en-US" baseline="0" dirty="0" smtClean="0"/>
              <a:t> available to the facility.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83D8C-A598-3E44-BF23-E12ADC3E603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74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information is provided</a:t>
            </a:r>
            <a:r>
              <a:rPr lang="en-US" baseline="0" dirty="0" smtClean="0"/>
              <a:t> in c</a:t>
            </a:r>
            <a:r>
              <a:rPr lang="en-US" dirty="0" smtClean="0"/>
              <a:t>hronological order.</a:t>
            </a:r>
          </a:p>
          <a:p>
            <a:r>
              <a:rPr lang="en-US" baseline="0" dirty="0" smtClean="0"/>
              <a:t>Key steps are listed up front in the main body (Plan Development, Activation, Operations and Demobilization).</a:t>
            </a:r>
          </a:p>
          <a:p>
            <a:r>
              <a:rPr lang="en-US" baseline="0" dirty="0" smtClean="0"/>
              <a:t>Diagrams are provided.</a:t>
            </a:r>
          </a:p>
          <a:p>
            <a:r>
              <a:rPr lang="en-US" baseline="0" dirty="0" smtClean="0"/>
              <a:t>There are tips provided in text boxes.</a:t>
            </a:r>
          </a:p>
          <a:p>
            <a:r>
              <a:rPr lang="en-US" baseline="0" dirty="0" smtClean="0"/>
              <a:t>The document is in a user friendly, readable format.</a:t>
            </a:r>
          </a:p>
          <a:p>
            <a:r>
              <a:rPr lang="en-US" baseline="0" dirty="0" smtClean="0"/>
              <a:t>The guide is scalable (for hospital, clinics).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83D8C-A598-3E44-BF23-E12ADC3E603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27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may be collected from:</a:t>
            </a:r>
          </a:p>
          <a:p>
            <a:r>
              <a:rPr lang="en-US" dirty="0" err="1" smtClean="0"/>
              <a:t>ReddiNet</a:t>
            </a:r>
            <a:endParaRPr lang="en-US" dirty="0" smtClean="0"/>
          </a:p>
          <a:p>
            <a:r>
              <a:rPr lang="en-US" dirty="0" smtClean="0"/>
              <a:t>Patient Care</a:t>
            </a:r>
            <a:r>
              <a:rPr lang="en-US" baseline="0" dirty="0" smtClean="0"/>
              <a:t> Area</a:t>
            </a:r>
          </a:p>
          <a:p>
            <a:r>
              <a:rPr lang="en-US" baseline="0" dirty="0" smtClean="0"/>
              <a:t>Other facilities</a:t>
            </a:r>
          </a:p>
          <a:p>
            <a:r>
              <a:rPr lang="en-US" baseline="0" dirty="0" smtClean="0"/>
              <a:t>FAC</a:t>
            </a:r>
          </a:p>
          <a:p>
            <a:r>
              <a:rPr lang="en-US" baseline="0" dirty="0" smtClean="0"/>
              <a:t>EMS Agency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83D8C-A598-3E44-BF23-E12ADC3E603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905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0" dirty="0" smtClean="0"/>
              <a:t>Examples of contributors</a:t>
            </a:r>
            <a:r>
              <a:rPr lang="en-US" sz="1200" b="0" baseline="0" dirty="0" smtClean="0"/>
              <a:t> may include: </a:t>
            </a:r>
            <a:r>
              <a:rPr lang="en-US" sz="1200" b="0" dirty="0" smtClean="0"/>
              <a:t>admissions, emergency or urgent care, administration, patient care, security, and others as deemed necessary.</a:t>
            </a:r>
            <a:endParaRPr lang="en-US" sz="1200" u="sng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83D8C-A598-3E44-BF23-E12ADC3E603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905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83D8C-A598-3E44-BF23-E12ADC3E603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90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Boston Marathon Bombing</a:t>
            </a:r>
            <a:r>
              <a:rPr lang="en-US" baseline="0" dirty="0" smtClean="0"/>
              <a:t> resulted in 264 injured and 3 deaths.  One death was a pediatric patient.  At least 2 hospitals activated FICs.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80365A-1753-46F8-88EA-AEF8FFF0449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Yucaipa</a:t>
            </a:r>
            <a:r>
              <a:rPr lang="en-US" baseline="0" dirty="0" smtClean="0"/>
              <a:t> Bus Accident – Families were shown on the news crying, looking for loved ones.  In interviews, they said they drove from hospital to hospital trying to get information.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80365A-1753-46F8-88EA-AEF8FFF0449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Oklahoma Tornado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Tinker Air Force Base established an Emergency Family Assistance Center (EFAC) immediately following the May 20, 2013 Oklahoma City tornado. Specifically, the Tinker Air Force Base Airman &amp; Family Readiness Center is being used for the EFAC. It operates 24/7, and the scheduled demobilization date is June 20, 2013. The EFAC has a slightly different function than the FAC designed in Los Angeles.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80365A-1753-46F8-88EA-AEF8FFF0449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0" u="none" dirty="0" smtClean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Aurora Shootings - Mass </a:t>
            </a:r>
            <a:r>
              <a:rPr lang="en-US" i="0" u="none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shooting occurred at a Century movie theater in Aurora, Colorado, during a midnight screening of the film The Dark Knight Rises. A gunman, dressed in tactical clothing, set off tear gas grenades and shot into the audience with multiple firearms, killing 12 people and injuring 58 </a:t>
            </a:r>
            <a:r>
              <a:rPr lang="en-US" i="0" u="none" dirty="0" smtClean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others.</a:t>
            </a:r>
            <a:endParaRPr lang="en-US" i="0" u="none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80365A-1753-46F8-88EA-AEF8FFF0449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Joplin Tornado – Families</a:t>
            </a:r>
            <a:r>
              <a:rPr lang="en-US" baseline="0" dirty="0" smtClean="0"/>
              <a:t> went to clinics, in addition to hospitals, looking for loved 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80365A-1753-46F8-88EA-AEF8FFF0449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8879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 charset="0"/>
                <a:ea typeface="MS PGothic" pitchFamily="34" charset="-128"/>
              </a:rPr>
              <a:t>Chatsworth </a:t>
            </a:r>
            <a:r>
              <a:rPr lang="en-US" dirty="0">
                <a:latin typeface="Arial" charset="0"/>
                <a:ea typeface="MS PGothic" pitchFamily="34" charset="-128"/>
              </a:rPr>
              <a:t>train </a:t>
            </a:r>
            <a:r>
              <a:rPr lang="en-US" dirty="0" smtClean="0">
                <a:latin typeface="Arial" charset="0"/>
                <a:ea typeface="MS PGothic" pitchFamily="34" charset="-128"/>
              </a:rPr>
              <a:t>collision - Occurred </a:t>
            </a:r>
            <a:r>
              <a:rPr lang="en-US" dirty="0">
                <a:latin typeface="Arial" charset="0"/>
                <a:ea typeface="MS PGothic" pitchFamily="34" charset="-128"/>
              </a:rPr>
              <a:t>when a Union Pacific freight train and a Metrolink commuter train collided. This incident overtook the Glendale Metrolink incident as the most deadly rail accident in Los Angeles County Operational Area history. A City </a:t>
            </a:r>
            <a:r>
              <a:rPr lang="en-US" dirty="0" smtClean="0">
                <a:latin typeface="Arial" charset="0"/>
                <a:ea typeface="MS PGothic" pitchFamily="34" charset="-128"/>
              </a:rPr>
              <a:t>FAC was </a:t>
            </a:r>
            <a:r>
              <a:rPr lang="en-US" dirty="0">
                <a:latin typeface="Arial" charset="0"/>
                <a:ea typeface="MS PGothic" pitchFamily="34" charset="-128"/>
              </a:rPr>
              <a:t>immediately activated and operated for approximately five days.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80365A-1753-46F8-88EA-AEF8FFF0449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MS PGothic" pitchFamily="34" charset="-128"/>
              </a:rPr>
              <a:t>Katrina - (</a:t>
            </a:r>
            <a:r>
              <a:rPr lang="en-US" dirty="0">
                <a:latin typeface="Arial" charset="0"/>
                <a:ea typeface="MS PGothic" pitchFamily="34" charset="-128"/>
              </a:rPr>
              <a:t>approximately 1,460 deaths—910 deaths processed through DMORT morgues—and 13,197 missing persons reports</a:t>
            </a:r>
            <a:r>
              <a:rPr lang="en-US" dirty="0" smtClean="0">
                <a:latin typeface="Arial" charset="0"/>
                <a:ea typeface="MS PGothic" pitchFamily="34" charset="-128"/>
              </a:rPr>
              <a:t>)</a:t>
            </a:r>
            <a:r>
              <a:rPr lang="en-US" baseline="0" dirty="0" smtClean="0">
                <a:latin typeface="Arial" charset="0"/>
                <a:ea typeface="MS PGothic" pitchFamily="34" charset="-128"/>
              </a:rPr>
              <a:t> -</a:t>
            </a:r>
            <a:r>
              <a:rPr lang="en-US" dirty="0" smtClean="0">
                <a:latin typeface="Arial" charset="0"/>
                <a:ea typeface="MS PGothic" pitchFamily="34" charset="-128"/>
              </a:rPr>
              <a:t> </a:t>
            </a:r>
            <a:r>
              <a:rPr lang="en-US" dirty="0">
                <a:latin typeface="Arial" charset="0"/>
                <a:ea typeface="MS PGothic" pitchFamily="34" charset="-128"/>
              </a:rPr>
              <a:t>A </a:t>
            </a:r>
            <a:r>
              <a:rPr lang="en-US" dirty="0" smtClean="0">
                <a:latin typeface="Arial" charset="0"/>
                <a:ea typeface="MS PGothic" pitchFamily="34" charset="-128"/>
              </a:rPr>
              <a:t>FAC opened </a:t>
            </a:r>
            <a:r>
              <a:rPr lang="en-US" dirty="0">
                <a:latin typeface="Arial" charset="0"/>
                <a:ea typeface="MS PGothic" pitchFamily="34" charset="-128"/>
              </a:rPr>
              <a:t>September 7, 2005 and stayed open for 342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80365A-1753-46F8-88EA-AEF8FFF0449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l" defTabSz="888797" eaLnBrk="0" fontAlgn="base" hangingPunct="0">
              <a:spcBef>
                <a:spcPct val="30000"/>
              </a:spcBef>
              <a:spcAft>
                <a:spcPct val="0"/>
              </a:spcAft>
              <a:buFont typeface="Arial"/>
              <a:buNone/>
              <a:defRPr/>
            </a:pPr>
            <a:r>
              <a:rPr lang="en-US" dirty="0" smtClean="0">
                <a:latin typeface="Arial" charset="0"/>
                <a:ea typeface="MS PGothic" pitchFamily="34" charset="-128"/>
              </a:rPr>
              <a:t>World </a:t>
            </a:r>
            <a:r>
              <a:rPr lang="en-US" dirty="0">
                <a:latin typeface="Arial" charset="0"/>
                <a:ea typeface="MS PGothic" pitchFamily="34" charset="-128"/>
              </a:rPr>
              <a:t>Trade Center attack (approximately 2,800 deaths</a:t>
            </a:r>
            <a:r>
              <a:rPr lang="en-US" dirty="0" smtClean="0">
                <a:latin typeface="Arial" charset="0"/>
                <a:ea typeface="MS PGothic" pitchFamily="34" charset="-128"/>
              </a:rPr>
              <a:t>)</a:t>
            </a:r>
            <a:r>
              <a:rPr lang="en-US" baseline="0" dirty="0" smtClean="0">
                <a:latin typeface="Arial" charset="0"/>
                <a:ea typeface="MS PGothic" pitchFamily="34" charset="-128"/>
              </a:rPr>
              <a:t> - </a:t>
            </a:r>
            <a:r>
              <a:rPr lang="en-US" dirty="0" smtClean="0">
                <a:latin typeface="Arial" charset="0"/>
                <a:ea typeface="MS PGothic" pitchFamily="34" charset="-128"/>
              </a:rPr>
              <a:t>A FAC was </a:t>
            </a:r>
            <a:r>
              <a:rPr lang="en-US" dirty="0">
                <a:latin typeface="Arial" charset="0"/>
                <a:ea typeface="MS PGothic" pitchFamily="34" charset="-128"/>
              </a:rPr>
              <a:t>opened on 9/12, moved to a second location the afternoon of 9/12, and moved to its third location on 9/15.  When lines of concerned family members stretched eight blocks in four directions, a new fourth site, Pier 94, was prepared.  The </a:t>
            </a:r>
            <a:r>
              <a:rPr lang="en-US" dirty="0" smtClean="0">
                <a:latin typeface="Arial" charset="0"/>
                <a:ea typeface="MS PGothic" pitchFamily="34" charset="-128"/>
              </a:rPr>
              <a:t>FAC was open </a:t>
            </a:r>
            <a:r>
              <a:rPr lang="en-US" dirty="0">
                <a:latin typeface="Arial" charset="0"/>
                <a:ea typeface="MS PGothic" pitchFamily="34" charset="-128"/>
              </a:rPr>
              <a:t>for approximately 460 days. Pier 94 closed in December of 2002.</a:t>
            </a:r>
          </a:p>
          <a:p>
            <a:pPr marL="228576" indent="-228576"/>
            <a:endParaRPr lang="en-US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4800" b="1" cap="all">
                <a:solidFill>
                  <a:srgbClr val="093D7C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5943-88F9-6F4B-A45B-5D9AE31097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Lower Part of Cover.psd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091" y="4688547"/>
            <a:ext cx="4294906" cy="210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IC LA outline fade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83" y="0"/>
            <a:ext cx="5486034" cy="543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37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2AB2-A954-1D40-AFC8-11F6434EE07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909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55C0-E416-E647-9E90-AAA66CB5153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517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4800" b="1" cap="all">
                <a:solidFill>
                  <a:srgbClr val="093D7C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76C4-0C82-8D4F-A7F2-5F3AF9D80FD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A65-6313-264E-AB2F-9606CE385B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Lower Part of Cover.psd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091" y="4705480"/>
            <a:ext cx="4294906" cy="210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IC LA outline fade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83" y="0"/>
            <a:ext cx="5486034" cy="543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3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96838"/>
            <a:ext cx="8229600" cy="906462"/>
          </a:xfrm>
        </p:spPr>
        <p:txBody>
          <a:bodyPr>
            <a:normAutofit/>
          </a:bodyPr>
          <a:lstStyle>
            <a:lvl1pPr algn="l">
              <a:defRPr sz="4000" b="1" i="0" cap="all">
                <a:solidFill>
                  <a:srgbClr val="17365D"/>
                </a:solidFill>
                <a:latin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92200"/>
            <a:ext cx="8445500" cy="452596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1pPr>
            <a:lvl2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2pPr>
            <a:lvl3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3pPr>
            <a:lvl4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4pPr>
            <a:lvl5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953C-1859-DA45-9A07-81CB1661100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 flipV="1">
            <a:off x="3690" y="-20208"/>
            <a:ext cx="9153007" cy="161410"/>
          </a:xfrm>
          <a:prstGeom prst="rect">
            <a:avLst/>
          </a:prstGeom>
          <a:solidFill>
            <a:srgbClr val="1736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 cap="all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0" y="6721475"/>
            <a:ext cx="9152463" cy="153404"/>
          </a:xfrm>
          <a:prstGeom prst="rect">
            <a:avLst/>
          </a:prstGeom>
          <a:solidFill>
            <a:srgbClr val="1736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 cap="all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7" name="Picture 6" descr="FIC LA outline fad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193" y="152397"/>
            <a:ext cx="5347670" cy="5300136"/>
          </a:xfrm>
          <a:prstGeom prst="rect">
            <a:avLst/>
          </a:prstGeom>
        </p:spPr>
      </p:pic>
      <p:pic>
        <p:nvPicPr>
          <p:cNvPr id="13" name="Picture 12" descr="Lower Part of Cover.psd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091" y="4705480"/>
            <a:ext cx="4294906" cy="2106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291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8A-2664-124D-805C-8450A1B97C6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Century Gothic"/>
                <a:cs typeface="Century Gothic"/>
              </a:defRPr>
            </a:lvl1pPr>
          </a:lstStyle>
          <a:p>
            <a:fld id="{C0942A65-6313-264E-AB2F-9606CE385B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3690" y="-20208"/>
            <a:ext cx="9153007" cy="161410"/>
          </a:xfrm>
          <a:prstGeom prst="rect">
            <a:avLst/>
          </a:prstGeom>
          <a:solidFill>
            <a:srgbClr val="1736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 cap="all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6721475"/>
            <a:ext cx="9152463" cy="153404"/>
          </a:xfrm>
          <a:prstGeom prst="rect">
            <a:avLst/>
          </a:prstGeom>
          <a:solidFill>
            <a:srgbClr val="1736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 cap="all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" name="Picture 9" descr="Lower Part of Cover.psd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791" y="4691337"/>
            <a:ext cx="4294906" cy="210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FIC LA outlin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052" y="124269"/>
            <a:ext cx="5347578" cy="529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66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7DDC-0CCC-B942-8EBF-43936813133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A65-6313-264E-AB2F-9606CE385B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046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EFE5-C52E-2641-AF25-ADE656A74AA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A65-6313-264E-AB2F-9606CE385B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324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EFC9-77E4-6F44-8AC0-4B6D001302E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A65-6313-264E-AB2F-9606CE385B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08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0A1DF-3DB9-2340-910A-1732E2AE7C8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A65-6313-264E-AB2F-9606CE385B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592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2F675-ADCD-FC4E-A689-FBC8E159960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A65-6313-264E-AB2F-9606CE385B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087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wer Part of Cover.psd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091" y="4705480"/>
            <a:ext cx="4294906" cy="21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96838"/>
            <a:ext cx="8229600" cy="906462"/>
          </a:xfrm>
        </p:spPr>
        <p:txBody>
          <a:bodyPr>
            <a:normAutofit/>
          </a:bodyPr>
          <a:lstStyle>
            <a:lvl1pPr algn="l">
              <a:defRPr sz="4000" b="1" i="0" cap="all">
                <a:solidFill>
                  <a:srgbClr val="17365D"/>
                </a:solidFill>
                <a:latin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92200"/>
            <a:ext cx="8445500" cy="452596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1pPr>
            <a:lvl2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2pPr>
            <a:lvl3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3pPr>
            <a:lvl4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4pPr>
            <a:lvl5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C81B-8F78-FA43-ABED-1ECA5C6CBC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 flipV="1">
            <a:off x="3690" y="-20208"/>
            <a:ext cx="9153007" cy="161410"/>
          </a:xfrm>
          <a:prstGeom prst="rect">
            <a:avLst/>
          </a:prstGeom>
          <a:solidFill>
            <a:srgbClr val="1736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 cap="all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0" y="6721475"/>
            <a:ext cx="9152463" cy="153404"/>
          </a:xfrm>
          <a:prstGeom prst="rect">
            <a:avLst/>
          </a:prstGeom>
          <a:solidFill>
            <a:srgbClr val="1736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 cap="all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7" name="Picture 6" descr="FIC LA outline fade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193" y="152397"/>
            <a:ext cx="5347670" cy="53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91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5E3F-9C0B-2843-80EE-64E88DE1759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A65-6313-264E-AB2F-9606CE385B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961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BC9F-8BF0-D54F-A0B8-DFB0B88D084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A65-6313-264E-AB2F-9606CE385B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9094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05BF-1729-3045-9998-E90F5BBFEA8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A65-6313-264E-AB2F-9606CE385B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51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6378-433C-5745-AE94-3AC8B2E19B2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3690" y="-20208"/>
            <a:ext cx="9153007" cy="161410"/>
          </a:xfrm>
          <a:prstGeom prst="rect">
            <a:avLst/>
          </a:prstGeom>
          <a:solidFill>
            <a:srgbClr val="1736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 cap="all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6721475"/>
            <a:ext cx="9152463" cy="153404"/>
          </a:xfrm>
          <a:prstGeom prst="rect">
            <a:avLst/>
          </a:prstGeom>
          <a:solidFill>
            <a:srgbClr val="1736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 cap="all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" name="Picture 9" descr="Lower Part of Cover.psd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791" y="4691337"/>
            <a:ext cx="4294906" cy="210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ounty Photo Collage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2700" y="141201"/>
            <a:ext cx="5321300" cy="55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6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5644-1755-D943-A76D-59EE5F530D8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04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542-29D4-D845-99EB-C5AFD84CBAC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32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1419-8DAB-AF4F-BF4D-86863F142B5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08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5737-CC70-CC48-992A-928EB6FAE76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59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8BFA-B0D3-4F4C-A6D1-39C9265CF30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08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1163-ADC4-5B40-911D-363039BD320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96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47B14-DF66-CB44-AF60-625192F111E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88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5E869-65E6-0D48-BDDC-EDB891992E9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2A65-6313-264E-AB2F-9606CE385BA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88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>
            <a:off x="-3" y="-2"/>
            <a:ext cx="9152463" cy="6894787"/>
          </a:xfrm>
          <a:prstGeom prst="rect">
            <a:avLst/>
          </a:prstGeom>
          <a:solidFill>
            <a:srgbClr val="1736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 cap="all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9898" y="360529"/>
            <a:ext cx="760167" cy="7778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7965" y="1296588"/>
            <a:ext cx="138545" cy="923329"/>
          </a:xfrm>
          <a:prstGeom prst="rect">
            <a:avLst/>
          </a:prstGeom>
          <a:solidFill>
            <a:srgbClr val="FFF28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 descr="1LACo_SEAL0904PC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44" y="360529"/>
            <a:ext cx="775561" cy="777839"/>
          </a:xfrm>
          <a:prstGeom prst="rect">
            <a:avLst/>
          </a:prstGeom>
        </p:spPr>
      </p:pic>
      <p:pic>
        <p:nvPicPr>
          <p:cNvPr id="13" name="Picture 12" descr="Lower Part of Cover.psd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555" y="4751662"/>
            <a:ext cx="4294906" cy="21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90582" y="1296587"/>
            <a:ext cx="751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2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LOS ANGELES COUNTY</a:t>
            </a:r>
          </a:p>
          <a:p>
            <a:r>
              <a:rPr lang="en-US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Family Information Center</a:t>
            </a:r>
          </a:p>
          <a:p>
            <a:r>
              <a:rPr lang="en-US" dirty="0" smtClean="0">
                <a:solidFill>
                  <a:prstClr val="white"/>
                </a:solidFill>
                <a:latin typeface="Century Gothic"/>
                <a:cs typeface="Century Gothic"/>
              </a:rPr>
              <a:t>Planning Guide for Healthcare Entities</a:t>
            </a:r>
            <a:endParaRPr lang="en-US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50" y="6433919"/>
            <a:ext cx="8868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This project was funded by 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Hospital Preparedness 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Program grant 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number 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6U3REP090253.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5" y="347829"/>
            <a:ext cx="1145540" cy="859155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5" name="Picture 4" descr="County Photo Collage.ps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2700" y="-57151"/>
            <a:ext cx="5321300" cy="564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487740"/>
            <a:ext cx="74676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  <a:sp3d/>
          </a:bodyPr>
          <a:lstStyle/>
          <a:p>
            <a:pPr marL="231775"/>
            <a:r>
              <a:rPr lang="en-US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CHATSWORTH TRAIN COLLISION </a:t>
            </a:r>
          </a:p>
          <a:p>
            <a:pPr marL="517525" indent="-285750">
              <a:buFont typeface="Wingdings" charset="2"/>
              <a:buChar char="§"/>
            </a:pPr>
            <a:r>
              <a:rPr lang="en-US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September 12, 2008 </a:t>
            </a:r>
          </a:p>
          <a:p>
            <a:pPr marL="517525" indent="-285750">
              <a:buFont typeface="Wingdings" charset="2"/>
              <a:buChar char="§"/>
            </a:pPr>
            <a:r>
              <a:rPr lang="en-US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25 deaths</a:t>
            </a:r>
          </a:p>
          <a:p>
            <a:pPr marL="517525" indent="-285750">
              <a:buFont typeface="Wingdings" charset="2"/>
              <a:buChar char="§"/>
            </a:pPr>
            <a:r>
              <a:rPr lang="en-US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FAC opened immediately as part of response  </a:t>
            </a:r>
          </a:p>
        </p:txBody>
      </p:sp>
    </p:spTree>
    <p:extLst>
      <p:ext uri="{BB962C8B-B14F-4D97-AF65-F5344CB8AC3E}">
        <p14:creationId xmlns:p14="http://schemas.microsoft.com/office/powerpoint/2010/main" val="34353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katrin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2000" y="609600"/>
            <a:ext cx="838200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  <a:sp3d/>
          </a:bodyPr>
          <a:lstStyle/>
          <a:p>
            <a:pPr marL="231775"/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HURRICANE KATRINA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 August 29, 2005 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 1,460 deaths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 FAC opened September 7, 2005 and stayed open for 342 days</a:t>
            </a:r>
            <a:endParaRPr lang="en-US" b="1" dirty="0">
              <a:solidFill>
                <a:srgbClr val="1F497D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4323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249961"/>
            <a:ext cx="56388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31775"/>
            <a:r>
              <a:rPr lang="en-US" b="1" dirty="0">
                <a:solidFill>
                  <a:srgbClr val="1F497D"/>
                </a:solidFill>
                <a:latin typeface="Century Gothic"/>
                <a:cs typeface="Century Gothic"/>
              </a:rPr>
              <a:t>WORLD TRADE CENTER ATTACK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September </a:t>
            </a:r>
            <a:r>
              <a:rPr lang="en-US" b="1" dirty="0">
                <a:solidFill>
                  <a:srgbClr val="1F497D"/>
                </a:solidFill>
                <a:latin typeface="Century Gothic"/>
                <a:cs typeface="Century Gothic"/>
              </a:rPr>
              <a:t>11, 2001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2,800 </a:t>
            </a:r>
            <a:r>
              <a:rPr lang="en-US" b="1" dirty="0">
                <a:solidFill>
                  <a:srgbClr val="1F497D"/>
                </a:solidFill>
                <a:latin typeface="Century Gothic"/>
                <a:cs typeface="Century Gothic"/>
              </a:rPr>
              <a:t>deaths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FAC </a:t>
            </a:r>
            <a:r>
              <a:rPr lang="en-US" b="1" dirty="0">
                <a:solidFill>
                  <a:srgbClr val="1F497D"/>
                </a:solidFill>
                <a:latin typeface="Century Gothic"/>
                <a:cs typeface="Century Gothic"/>
              </a:rPr>
              <a:t>opened through December, 2002</a:t>
            </a:r>
          </a:p>
        </p:txBody>
      </p:sp>
    </p:spTree>
    <p:extLst>
      <p:ext uri="{BB962C8B-B14F-4D97-AF65-F5344CB8AC3E}">
        <p14:creationId xmlns:p14="http://schemas.microsoft.com/office/powerpoint/2010/main" val="20844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9400" y="4631533"/>
            <a:ext cx="90805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en-US" sz="4000" b="1" dirty="0" smtClean="0">
                <a:solidFill>
                  <a:srgbClr val="17365D"/>
                </a:solidFill>
                <a:latin typeface="Century Gothic"/>
                <a:cs typeface="Century Gothic"/>
              </a:rPr>
              <a:t>PROJECT OVERVIEW</a:t>
            </a:r>
            <a:r>
              <a:rPr lang="en-US" dirty="0" smtClean="0">
                <a:solidFill>
                  <a:srgbClr val="17365D"/>
                </a:solidFill>
                <a:latin typeface="Century Gothic"/>
                <a:cs typeface="Century Gothic"/>
              </a:rPr>
              <a:t/>
            </a:r>
            <a:br>
              <a:rPr lang="en-US" dirty="0" smtClean="0">
                <a:solidFill>
                  <a:srgbClr val="17365D"/>
                </a:solidFill>
                <a:latin typeface="Century Gothic"/>
                <a:cs typeface="Century Gothic"/>
              </a:rPr>
            </a:br>
            <a:r>
              <a:rPr lang="en-US" sz="700" dirty="0" smtClean="0">
                <a:solidFill>
                  <a:schemeClr val="bg1"/>
                </a:solidFill>
                <a:latin typeface="Century Gothic"/>
                <a:cs typeface="Century Gothic"/>
              </a:rPr>
              <a:t>c</a:t>
            </a:r>
            <a:br>
              <a:rPr lang="en-US" sz="7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History</a:t>
            </a:r>
            <a:b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Goal and Objectives</a:t>
            </a:r>
            <a:b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Methodology</a:t>
            </a:r>
            <a:b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498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269" y="999067"/>
            <a:ext cx="4936931" cy="5692775"/>
          </a:xfrm>
        </p:spPr>
        <p:txBody>
          <a:bodyPr>
            <a:noAutofit/>
          </a:bodyPr>
          <a:lstStyle/>
          <a:p>
            <a:r>
              <a:rPr lang="en-US" sz="2400" dirty="0" smtClean="0"/>
              <a:t>Initiated by the Los Angeles County EMS Agency in 2007</a:t>
            </a:r>
          </a:p>
          <a:p>
            <a:pPr lvl="1"/>
            <a:r>
              <a:rPr lang="en-US" sz="2000" dirty="0" smtClean="0"/>
              <a:t>Meant to ignite </a:t>
            </a:r>
            <a:r>
              <a:rPr lang="en-US" sz="2000" dirty="0"/>
              <a:t>discussion regarding the need for FIC planning </a:t>
            </a:r>
            <a:endParaRPr lang="en-US" sz="2000" dirty="0" smtClean="0"/>
          </a:p>
          <a:p>
            <a:pPr lvl="1"/>
            <a:r>
              <a:rPr lang="en-US" sz="2000" dirty="0"/>
              <a:t>B</a:t>
            </a:r>
            <a:r>
              <a:rPr lang="en-US" sz="2000" dirty="0" smtClean="0"/>
              <a:t>ased </a:t>
            </a:r>
            <a:r>
              <a:rPr lang="en-US" sz="2000" dirty="0"/>
              <a:t>on best practices </a:t>
            </a:r>
            <a:endParaRPr lang="en-US" sz="2000" dirty="0" smtClean="0"/>
          </a:p>
          <a:p>
            <a:pPr lvl="2"/>
            <a:r>
              <a:rPr lang="en-US" sz="1600" dirty="0" smtClean="0"/>
              <a:t>Israel PIC model</a:t>
            </a:r>
          </a:p>
          <a:p>
            <a:pPr lvl="2"/>
            <a:r>
              <a:rPr lang="en-US" sz="1600" dirty="0" smtClean="0"/>
              <a:t>World Trade Center Attack</a:t>
            </a:r>
          </a:p>
          <a:p>
            <a:r>
              <a:rPr lang="en-US" sz="2400" i="1" dirty="0" smtClean="0"/>
              <a:t>Los </a:t>
            </a:r>
            <a:r>
              <a:rPr lang="en-US" sz="2400" i="1" dirty="0"/>
              <a:t>Angeles County Operational Area </a:t>
            </a:r>
            <a:r>
              <a:rPr lang="en-US" sz="2400" i="1" dirty="0" smtClean="0"/>
              <a:t>FAC Plan, Mass Fatality Management Guide for Healthcare Entities</a:t>
            </a:r>
            <a:r>
              <a:rPr lang="en-US" sz="2400" dirty="0" smtClean="0"/>
              <a:t> developed in parallel</a:t>
            </a:r>
          </a:p>
          <a:p>
            <a:pPr lvl="1"/>
            <a:r>
              <a:rPr lang="en-US" sz="2000" dirty="0" smtClean="0"/>
              <a:t>Designed in compliment</a:t>
            </a:r>
            <a:endParaRPr lang="en-US" sz="2400" dirty="0"/>
          </a:p>
          <a:p>
            <a:pPr marL="914400" lvl="2" indent="0">
              <a:spcBef>
                <a:spcPts val="0"/>
              </a:spcBef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5977464" y="3539040"/>
            <a:ext cx="2092494" cy="2707932"/>
            <a:chOff x="4724400" y="1524000"/>
            <a:chExt cx="3810000" cy="4868863"/>
          </a:xfrm>
        </p:grpSpPr>
        <p:pic>
          <p:nvPicPr>
            <p:cNvPr id="12" name="Picture 11" descr="fac cover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524000"/>
              <a:ext cx="3810000" cy="48688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Rectangle 12"/>
            <p:cNvSpPr/>
            <p:nvPr/>
          </p:nvSpPr>
          <p:spPr bwMode="auto">
            <a:xfrm>
              <a:off x="5029200" y="4940300"/>
              <a:ext cx="3352800" cy="1155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8" name="Picture 7" descr="Mass Fatality Guide Final 013113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465" y="306890"/>
            <a:ext cx="2092493" cy="2707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59350" y="3132847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2D53"/>
                </a:solidFill>
                <a:latin typeface="Century Gothic"/>
                <a:cs typeface="Century Gothic"/>
              </a:rPr>
              <a:t>Available at http://ems.dhs.lacounty.gov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9350" y="6309937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2D53"/>
                </a:solidFill>
                <a:latin typeface="Century Gothic"/>
                <a:cs typeface="Century Gothic"/>
              </a:rPr>
              <a:t>Available at </a:t>
            </a:r>
            <a:r>
              <a:rPr lang="en-US" sz="1400" b="1" dirty="0" smtClean="0">
                <a:solidFill>
                  <a:srgbClr val="002D53"/>
                </a:solidFill>
                <a:latin typeface="Century Gothic"/>
                <a:cs typeface="Century Gothic"/>
              </a:rPr>
              <a:t>http</a:t>
            </a:r>
            <a:r>
              <a:rPr lang="en-US" sz="1400" b="1" dirty="0">
                <a:solidFill>
                  <a:srgbClr val="002D53"/>
                </a:solidFill>
                <a:latin typeface="Century Gothic"/>
                <a:cs typeface="Century Gothic"/>
              </a:rPr>
              <a:t>://lacoa.org/annexes.html</a:t>
            </a:r>
          </a:p>
        </p:txBody>
      </p:sp>
    </p:spTree>
    <p:extLst>
      <p:ext uri="{BB962C8B-B14F-4D97-AF65-F5344CB8AC3E}">
        <p14:creationId xmlns:p14="http://schemas.microsoft.com/office/powerpoint/2010/main" val="19582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669" y="999067"/>
            <a:ext cx="8061131" cy="5692775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Provide guidance for healthcare entities in Los Angeles County regarding the activation, operation and demobilization of a </a:t>
            </a:r>
            <a:r>
              <a:rPr lang="en-US" sz="2400" dirty="0" smtClean="0"/>
              <a:t>FIC</a:t>
            </a:r>
            <a:endParaRPr lang="en-US" sz="2400" u="sng" dirty="0"/>
          </a:p>
          <a:p>
            <a:pPr lvl="0"/>
            <a:r>
              <a:rPr lang="en-US" sz="2400" dirty="0"/>
              <a:t>Build from, revise and enhance the 2007 FIC Planning Guide based on best practices and lessons </a:t>
            </a:r>
            <a:r>
              <a:rPr lang="en-US" sz="2400" dirty="0" smtClean="0"/>
              <a:t>learned</a:t>
            </a:r>
            <a:endParaRPr lang="en-US" sz="2400" u="sng" dirty="0"/>
          </a:p>
          <a:p>
            <a:pPr lvl="0"/>
            <a:r>
              <a:rPr lang="en-US" sz="2400" dirty="0"/>
              <a:t>Ensure that the </a:t>
            </a:r>
            <a:r>
              <a:rPr lang="en-US" sz="2400" i="1" dirty="0"/>
              <a:t>FIC Planning Guide for Healthcare Entities</a:t>
            </a:r>
            <a:r>
              <a:rPr lang="en-US" sz="2400" dirty="0"/>
              <a:t> supports and is in alignment with County and Operational Area plans and best </a:t>
            </a:r>
            <a:r>
              <a:rPr lang="en-US" sz="2400" dirty="0" smtClean="0"/>
              <a:t>practices</a:t>
            </a:r>
            <a:endParaRPr lang="en-US" sz="2400" u="sng" dirty="0"/>
          </a:p>
          <a:p>
            <a:r>
              <a:rPr lang="en-US" sz="2400" dirty="0"/>
              <a:t>Address special considerations for unaccompanied minors, </a:t>
            </a:r>
            <a:r>
              <a:rPr lang="en-US" sz="2400" dirty="0" smtClean="0"/>
              <a:t>AFN </a:t>
            </a:r>
            <a:r>
              <a:rPr lang="en-US" sz="2400" dirty="0"/>
              <a:t>support, family member support services, and the reunification of unidentified patients with their loved ones 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789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69" y="999067"/>
            <a:ext cx="4767603" cy="56927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/>
              <a:t>Identify key stakeholders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Project Oversight Group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Interviewees/SME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Expand on prior version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Hospitals and clinics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Comprehensive resource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Incorporate findings from recent disasters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Held workshop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Target audience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Present plan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Static display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Timeline</a:t>
            </a:r>
            <a:endParaRPr lang="en-US" sz="2800" dirty="0"/>
          </a:p>
          <a:p>
            <a:pPr lvl="1">
              <a:spcBef>
                <a:spcPts val="0"/>
              </a:spcBef>
            </a:pPr>
            <a:r>
              <a:rPr lang="en-US" sz="2400" dirty="0"/>
              <a:t>Jan 2013 – June 2013</a:t>
            </a:r>
          </a:p>
        </p:txBody>
      </p:sp>
      <p:pic>
        <p:nvPicPr>
          <p:cNvPr id="9" name="Picture 8" descr="P1020180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  <a14:imgEffect>
                      <a14:brightnessContrast bright="3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801" y="3728132"/>
            <a:ext cx="3725969" cy="244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1020178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6272" y="1003300"/>
            <a:ext cx="3749498" cy="2484967"/>
          </a:xfrm>
          <a:prstGeom prst="rect">
            <a:avLst/>
          </a:prstGeom>
          <a:effectLst>
            <a:outerShdw blurRad="165100" dist="762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21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9400" y="4271471"/>
            <a:ext cx="9080500" cy="1143000"/>
          </a:xfrm>
        </p:spPr>
        <p:txBody>
          <a:bodyPr>
            <a:noAutofit/>
          </a:bodyPr>
          <a:lstStyle/>
          <a:p>
            <a:pPr lvl="1"/>
            <a:r>
              <a:rPr lang="en-US" sz="4000" b="1" dirty="0" smtClean="0">
                <a:solidFill>
                  <a:srgbClr val="17365D"/>
                </a:solidFill>
                <a:latin typeface="Century Gothic"/>
                <a:cs typeface="Century Gothic"/>
              </a:rPr>
              <a:t>GUIDE REVIEW</a:t>
            </a:r>
            <a:r>
              <a:rPr lang="en-US" dirty="0">
                <a:solidFill>
                  <a:srgbClr val="17365D"/>
                </a:solidFill>
                <a:latin typeface="Century Gothic"/>
                <a:cs typeface="Century Gothic"/>
              </a:rPr>
              <a:t/>
            </a:r>
            <a:br>
              <a:rPr lang="en-US" dirty="0">
                <a:solidFill>
                  <a:srgbClr val="17365D"/>
                </a:solidFill>
                <a:latin typeface="Century Gothic"/>
                <a:cs typeface="Century Gothic"/>
              </a:rPr>
            </a:br>
            <a:r>
              <a:rPr lang="en-US" sz="700" dirty="0" smtClean="0">
                <a:solidFill>
                  <a:schemeClr val="bg1"/>
                </a:solidFill>
                <a:latin typeface="Century Gothic"/>
                <a:cs typeface="Century Gothic"/>
              </a:rPr>
              <a:t>c</a:t>
            </a:r>
            <a:br>
              <a:rPr lang="en-US" sz="7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Scope </a:t>
            </a:r>
            <a:b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Organization</a:t>
            </a:r>
            <a:b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Content</a:t>
            </a:r>
            <a:b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Implementation</a:t>
            </a: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39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Resource for hospitals</a:t>
            </a:r>
            <a:r>
              <a:rPr lang="en-US" dirty="0"/>
              <a:t>, community clinics, and other healthcare entities </a:t>
            </a:r>
            <a:r>
              <a:rPr lang="en-US" dirty="0" smtClean="0"/>
              <a:t>to </a:t>
            </a:r>
            <a:r>
              <a:rPr lang="en-US" dirty="0"/>
              <a:t>create facility- or organization-specific </a:t>
            </a:r>
            <a:r>
              <a:rPr lang="en-US" dirty="0" smtClean="0"/>
              <a:t>plans</a:t>
            </a:r>
          </a:p>
          <a:p>
            <a:pPr lvl="1"/>
            <a:r>
              <a:rPr lang="en-US" dirty="0" smtClean="0"/>
              <a:t>Large-scale disasters (e.g. earthquakes)</a:t>
            </a:r>
          </a:p>
          <a:p>
            <a:pPr lvl="1"/>
            <a:r>
              <a:rPr lang="en-US" dirty="0" smtClean="0"/>
              <a:t>Smaller, more localized incidents (e.g. shooting, transportation disaster);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ong-term events (e.g. widespread disease outbreaks)</a:t>
            </a:r>
          </a:p>
          <a:p>
            <a:pPr lvl="1"/>
            <a:r>
              <a:rPr lang="en-US" dirty="0" smtClean="0"/>
              <a:t>High level, quick reference information</a:t>
            </a:r>
          </a:p>
          <a:p>
            <a:pPr lvl="1"/>
            <a:r>
              <a:rPr lang="en-US" dirty="0" smtClean="0"/>
              <a:t>Background and </a:t>
            </a:r>
            <a:r>
              <a:rPr lang="en-US" dirty="0"/>
              <a:t>operational level </a:t>
            </a:r>
            <a:r>
              <a:rPr lang="en-US" dirty="0" smtClean="0"/>
              <a:t>detail</a:t>
            </a:r>
          </a:p>
        </p:txBody>
      </p:sp>
    </p:spTree>
    <p:extLst>
      <p:ext uri="{BB962C8B-B14F-4D97-AF65-F5344CB8AC3E}">
        <p14:creationId xmlns:p14="http://schemas.microsoft.com/office/powerpoint/2010/main" val="36046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03300"/>
            <a:ext cx="4597400" cy="4525963"/>
          </a:xfrm>
        </p:spPr>
        <p:txBody>
          <a:bodyPr>
            <a:noAutofit/>
          </a:bodyPr>
          <a:lstStyle/>
          <a:p>
            <a:r>
              <a:rPr lang="en-US" sz="1900" dirty="0" smtClean="0"/>
              <a:t>Introduction</a:t>
            </a:r>
          </a:p>
          <a:p>
            <a:r>
              <a:rPr lang="en-US" sz="1900" dirty="0" smtClean="0"/>
              <a:t>Plan Development</a:t>
            </a:r>
          </a:p>
          <a:p>
            <a:r>
              <a:rPr lang="en-US" sz="1900" dirty="0" smtClean="0"/>
              <a:t>Activation </a:t>
            </a:r>
          </a:p>
          <a:p>
            <a:r>
              <a:rPr lang="en-US" sz="1900" dirty="0" smtClean="0"/>
              <a:t>Operation</a:t>
            </a:r>
          </a:p>
          <a:p>
            <a:r>
              <a:rPr lang="en-US" sz="1900" dirty="0" smtClean="0"/>
              <a:t>Demobilization</a:t>
            </a:r>
          </a:p>
          <a:p>
            <a:r>
              <a:rPr lang="en-US" sz="1900" dirty="0" smtClean="0"/>
              <a:t>Forms</a:t>
            </a:r>
          </a:p>
          <a:p>
            <a:r>
              <a:rPr lang="en-US" sz="1900" dirty="0" smtClean="0"/>
              <a:t>Set-up Information</a:t>
            </a:r>
          </a:p>
          <a:p>
            <a:r>
              <a:rPr lang="en-US" sz="1900" dirty="0" smtClean="0"/>
              <a:t>Location Assessment Criteria</a:t>
            </a:r>
          </a:p>
          <a:p>
            <a:r>
              <a:rPr lang="en-US" sz="1900" dirty="0" smtClean="0"/>
              <a:t>Unaccompanied Minor Information</a:t>
            </a:r>
          </a:p>
          <a:p>
            <a:r>
              <a:rPr lang="en-US" sz="1900" dirty="0" smtClean="0"/>
              <a:t>Materials and Supplies</a:t>
            </a:r>
          </a:p>
          <a:p>
            <a:r>
              <a:rPr lang="en-US" sz="1900" dirty="0" smtClean="0"/>
              <a:t>JIT Training Materials</a:t>
            </a:r>
          </a:p>
          <a:p>
            <a:r>
              <a:rPr lang="en-US" sz="1900" dirty="0" smtClean="0"/>
              <a:t>Job Action Sheets</a:t>
            </a:r>
          </a:p>
          <a:p>
            <a:r>
              <a:rPr lang="en-US" sz="1900" dirty="0" smtClean="0"/>
              <a:t>Patient Identification Information</a:t>
            </a:r>
          </a:p>
          <a:p>
            <a:r>
              <a:rPr lang="en-US" sz="1900" dirty="0" smtClean="0"/>
              <a:t>Mental Health Resources</a:t>
            </a:r>
          </a:p>
          <a:p>
            <a:r>
              <a:rPr lang="en-US" sz="1900" dirty="0" smtClean="0"/>
              <a:t>ReddiNet Information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927600" y="1140884"/>
            <a:ext cx="7793014" cy="4572000"/>
            <a:chOff x="4859481" y="1494367"/>
            <a:chExt cx="7793014" cy="4572000"/>
          </a:xfrm>
        </p:grpSpPr>
        <p:pic>
          <p:nvPicPr>
            <p:cNvPr id="5" name="Picture 4" descr="FIC Sign backgroun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481" y="1494367"/>
              <a:ext cx="3532909" cy="457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5102112" y="4840931"/>
              <a:ext cx="45720" cy="533400"/>
            </a:xfrm>
            <a:prstGeom prst="rect">
              <a:avLst/>
            </a:prstGeom>
            <a:solidFill>
              <a:srgbClr val="FFF28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35970" y="4769469"/>
              <a:ext cx="7516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28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/>
                  <a:cs typeface="Century Gothic"/>
                </a:rPr>
                <a:t>LOS ANGELES COUNTY</a:t>
              </a:r>
            </a:p>
            <a:p>
              <a:r>
                <a:rPr lang="en-US" sz="1200" b="1" dirty="0" smtClean="0">
                  <a:solidFill>
                    <a:prstClr val="white"/>
                  </a:solidFill>
                  <a:latin typeface="Century Gothic"/>
                  <a:cs typeface="Century Gothic"/>
                </a:rPr>
                <a:t>Family Information Center</a:t>
              </a:r>
            </a:p>
            <a:p>
              <a:r>
                <a:rPr lang="en-US" sz="1200" dirty="0" smtClean="0">
                  <a:solidFill>
                    <a:prstClr val="white"/>
                  </a:solidFill>
                  <a:latin typeface="Century Gothic"/>
                  <a:cs typeface="Century Gothic"/>
                </a:rPr>
                <a:t>Planning Guide for Healthcare Entities</a:t>
              </a:r>
              <a:endParaRPr lang="en-US" sz="1200" dirty="0">
                <a:solidFill>
                  <a:prstClr val="white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267211" y="5539038"/>
              <a:ext cx="319512" cy="321713"/>
              <a:chOff x="5267211" y="5539038"/>
              <a:chExt cx="319512" cy="321713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269816" y="5539038"/>
                <a:ext cx="305468" cy="3047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8" name="Picture 7" descr="1LACo_SEAL0904PC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67211" y="5540300"/>
                <a:ext cx="319512" cy="3204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9" name="Picture 8"/>
            <p:cNvPicPr/>
            <p:nvPr/>
          </p:nvPicPr>
          <p:blipFill>
            <a:blip r:embed="rId5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2296" y="5541436"/>
              <a:ext cx="436040" cy="3193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FAA26D3D-D897-4be2-8F04-BA451C77F1D7}">
                <ma14:placeholderFlag xmlns:ma14="http://schemas.microsoft.com/office/mac/drawingml/2011/main" xmlns="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713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92200"/>
            <a:ext cx="8445500" cy="5346700"/>
          </a:xfrm>
        </p:spPr>
        <p:txBody>
          <a:bodyPr>
            <a:noAutofit/>
          </a:bodyPr>
          <a:lstStyle/>
          <a:p>
            <a:r>
              <a:rPr lang="en-US" sz="2400" dirty="0" smtClean="0"/>
              <a:t>FIC Overview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/>
              <a:t>FIC Concept</a:t>
            </a:r>
          </a:p>
          <a:p>
            <a:pPr lvl="1"/>
            <a:r>
              <a:rPr lang="en-US" sz="2000" dirty="0" smtClean="0"/>
              <a:t>Case Studies</a:t>
            </a:r>
            <a:endParaRPr lang="en-US" sz="2000" dirty="0"/>
          </a:p>
          <a:p>
            <a:r>
              <a:rPr lang="en-US" sz="2400" dirty="0" smtClean="0"/>
              <a:t>Project Overview 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000" dirty="0" smtClean="0"/>
              <a:t>History</a:t>
            </a:r>
            <a:endParaRPr lang="en-US" sz="2000" dirty="0"/>
          </a:p>
          <a:p>
            <a:pPr lvl="1"/>
            <a:r>
              <a:rPr lang="en-US" sz="2000" dirty="0" smtClean="0"/>
              <a:t>Objectives</a:t>
            </a:r>
            <a:endParaRPr lang="en-US" sz="2000" dirty="0"/>
          </a:p>
          <a:p>
            <a:pPr lvl="1"/>
            <a:r>
              <a:rPr lang="en-US" sz="2000" dirty="0"/>
              <a:t>Methodology</a:t>
            </a:r>
          </a:p>
          <a:p>
            <a:r>
              <a:rPr lang="en-US" sz="2400" dirty="0"/>
              <a:t>Guide </a:t>
            </a:r>
            <a:r>
              <a:rPr lang="en-US" sz="2400" dirty="0" smtClean="0"/>
              <a:t>Review 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Scope</a:t>
            </a:r>
          </a:p>
          <a:p>
            <a:pPr lvl="1"/>
            <a:r>
              <a:rPr lang="en-US" sz="2000" dirty="0"/>
              <a:t>Organization</a:t>
            </a:r>
          </a:p>
          <a:p>
            <a:pPr lvl="1"/>
            <a:r>
              <a:rPr lang="en-US" sz="2000" dirty="0"/>
              <a:t>Content</a:t>
            </a:r>
          </a:p>
          <a:p>
            <a:pPr lvl="1"/>
            <a:r>
              <a:rPr lang="en-US" sz="2000" dirty="0" smtClean="0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13884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92200"/>
            <a:ext cx="4387850" cy="5173133"/>
          </a:xfrm>
        </p:spPr>
        <p:txBody>
          <a:bodyPr>
            <a:no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 smtClean="0"/>
              <a:t>ACTIVATION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Authorize Activation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Who can do it?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Coordinate Staffing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How much staff?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What areas of expertise?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What are the staffing sources?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How do staff fit into the disaster organization chart?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Make Notifications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How will they be alerted?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Coordinate Logistics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What supplies are needed?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Where will the FIC be located?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Prepare </a:t>
            </a:r>
            <a:r>
              <a:rPr lang="en-US" sz="1800" dirty="0"/>
              <a:t>Staff for Activation and </a:t>
            </a:r>
            <a:r>
              <a:rPr lang="en-US" sz="1800" dirty="0" smtClean="0"/>
              <a:t>Operation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What do they need to know?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What’s the process for check-in/check-out?</a:t>
            </a:r>
            <a:endParaRPr lang="en-US" sz="1600" dirty="0"/>
          </a:p>
        </p:txBody>
      </p:sp>
      <p:pic>
        <p:nvPicPr>
          <p:cNvPr id="4" name="Picture 3" descr="FIC Planning Guide Final 062813 v6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750" y="1318186"/>
            <a:ext cx="3532910" cy="4572000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94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48356764"/>
              </p:ext>
            </p:extLst>
          </p:nvPr>
        </p:nvGraphicFramePr>
        <p:xfrm>
          <a:off x="613832" y="1521247"/>
          <a:ext cx="6989233" cy="4904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33800" y="4135967"/>
            <a:ext cx="541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Sample HICS organization chart showing FIC staff</a:t>
            </a:r>
          </a:p>
        </p:txBody>
      </p:sp>
    </p:spTree>
    <p:extLst>
      <p:ext uri="{BB962C8B-B14F-4D97-AF65-F5344CB8AC3E}">
        <p14:creationId xmlns:p14="http://schemas.microsoft.com/office/powerpoint/2010/main" val="30732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5060" y="1200150"/>
            <a:ext cx="4540250" cy="5173133"/>
          </a:xfrm>
        </p:spPr>
        <p:txBody>
          <a:bodyPr>
            <a:no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smtClean="0"/>
              <a:t>OPERATION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/>
              <a:t>Perform </a:t>
            </a:r>
            <a:r>
              <a:rPr lang="en-US" sz="2400" dirty="0"/>
              <a:t>Family </a:t>
            </a:r>
            <a:r>
              <a:rPr lang="en-US" sz="2400" dirty="0" smtClean="0"/>
              <a:t>Registration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What does this look like?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What about unaccompanied minors?</a:t>
            </a:r>
            <a:endParaRPr lang="en-US" sz="1800" dirty="0"/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Facilitate Reunification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How are patients located and reunified with family members</a:t>
            </a:r>
            <a:r>
              <a:rPr lang="en-US" sz="1800" dirty="0" smtClean="0"/>
              <a:t>?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How is the process tracked?</a:t>
            </a:r>
            <a:endParaRPr 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Perform Family Notification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How is this done?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Offer Support </a:t>
            </a:r>
            <a:r>
              <a:rPr lang="en-US" sz="2400" dirty="0" smtClean="0"/>
              <a:t>Services</a:t>
            </a:r>
            <a:endParaRPr lang="en-US" sz="24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/>
              <a:t>How will support services be provided?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0049" y="168274"/>
            <a:ext cx="6203951" cy="911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KEY TOPICS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Relationship to the City or County FAC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Role of mental health and mental health terminology</a:t>
            </a:r>
            <a:endParaRPr lang="en-US" sz="1600" b="1" dirty="0">
              <a:solidFill>
                <a:srgbClr val="1F497D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FIC Planning Guide Final 062813 v6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1320800"/>
            <a:ext cx="3532909" cy="4572000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24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92200"/>
            <a:ext cx="4441419" cy="5173133"/>
          </a:xfrm>
        </p:spPr>
        <p:txBody>
          <a:bodyPr>
            <a:no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 smtClean="0"/>
              <a:t>PLAN DEVELOPMENT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/>
              <a:t>D</a:t>
            </a:r>
            <a:r>
              <a:rPr lang="en-US" sz="2000" i="1" dirty="0" smtClean="0"/>
              <a:t>e</a:t>
            </a:r>
            <a:r>
              <a:rPr lang="en-US" sz="2000" dirty="0" smtClean="0"/>
              <a:t>signate </a:t>
            </a:r>
            <a:r>
              <a:rPr lang="en-US" sz="2000" dirty="0"/>
              <a:t>a Project Leader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Organize a Working </a:t>
            </a:r>
            <a:r>
              <a:rPr lang="en-US" sz="2000" dirty="0" smtClean="0"/>
              <a:t>Group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Who should be involved in the process?</a:t>
            </a:r>
            <a:endParaRPr lang="en-US" sz="1800" dirty="0"/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Review Existing Policies and </a:t>
            </a:r>
            <a:r>
              <a:rPr lang="en-US" sz="2000" dirty="0" smtClean="0"/>
              <a:t>Procedures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What plans should be reviewed?</a:t>
            </a:r>
            <a:endParaRPr lang="en-US" sz="1800" dirty="0"/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Review the FIC Planning </a:t>
            </a:r>
            <a:r>
              <a:rPr lang="en-US" sz="2000" dirty="0" smtClean="0"/>
              <a:t>Guide</a:t>
            </a:r>
            <a:endParaRPr lang="en-US" sz="2000" dirty="0"/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Document and Approve the </a:t>
            </a:r>
            <a:r>
              <a:rPr lang="en-US" sz="2000" dirty="0" smtClean="0"/>
              <a:t>Plan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What is the plan review and approval process?</a:t>
            </a:r>
            <a:endParaRPr lang="en-US" sz="1800" dirty="0"/>
          </a:p>
        </p:txBody>
      </p:sp>
      <p:pic>
        <p:nvPicPr>
          <p:cNvPr id="5" name="Picture 4" descr="FIC Planning Guide Final 062813 v6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751" y="1384300"/>
            <a:ext cx="3532909" cy="4572000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063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92200"/>
            <a:ext cx="7975600" cy="517313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/>
              <a:t>Download the Guide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/>
              <a:t>Share conference materials with stakeholders at your facility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/>
              <a:t>Initiate FIC Plan development efforts!</a:t>
            </a:r>
          </a:p>
        </p:txBody>
      </p:sp>
    </p:spTree>
    <p:extLst>
      <p:ext uri="{BB962C8B-B14F-4D97-AF65-F5344CB8AC3E}">
        <p14:creationId xmlns:p14="http://schemas.microsoft.com/office/powerpoint/2010/main" val="1499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>
            <a:off x="-2" y="-1"/>
            <a:ext cx="9152463" cy="6869387"/>
          </a:xfrm>
          <a:prstGeom prst="rect">
            <a:avLst/>
          </a:prstGeom>
          <a:solidFill>
            <a:srgbClr val="17365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 cap="all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9898" y="360529"/>
            <a:ext cx="760167" cy="7778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7965" y="1296588"/>
            <a:ext cx="138545" cy="923329"/>
          </a:xfrm>
          <a:prstGeom prst="rect">
            <a:avLst/>
          </a:prstGeom>
          <a:solidFill>
            <a:srgbClr val="FFF28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 descr="1LACo_SEAL0904PC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44" y="360529"/>
            <a:ext cx="775561" cy="777839"/>
          </a:xfrm>
          <a:prstGeom prst="rect">
            <a:avLst/>
          </a:prstGeom>
        </p:spPr>
      </p:pic>
      <p:pic>
        <p:nvPicPr>
          <p:cNvPr id="13" name="Picture 12" descr="Lower Part of Cover.psd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555" y="4751662"/>
            <a:ext cx="4294906" cy="21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90582" y="1296587"/>
            <a:ext cx="751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2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LOS ANGELES COUNTY</a:t>
            </a:r>
          </a:p>
          <a:p>
            <a:r>
              <a:rPr lang="en-US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Family Information Center</a:t>
            </a:r>
          </a:p>
          <a:p>
            <a:r>
              <a:rPr lang="en-US" dirty="0" smtClean="0">
                <a:solidFill>
                  <a:prstClr val="white"/>
                </a:solidFill>
                <a:latin typeface="Century Gothic"/>
                <a:cs typeface="Century Gothic"/>
              </a:rPr>
              <a:t>Planning Guide for Healthcare Entities</a:t>
            </a:r>
            <a:endParaRPr lang="en-US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50" y="6433919"/>
            <a:ext cx="8868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This project was funded by 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Hospital Preparedness 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Program grant 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number 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6U3REP090253.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5" y="347829"/>
            <a:ext cx="1145540" cy="859155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84365" y="5634747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Available </a:t>
            </a:r>
            <a:r>
              <a:rPr lang="en-US" sz="1400" b="1" dirty="0">
                <a:solidFill>
                  <a:schemeClr val="bg1"/>
                </a:solidFill>
                <a:latin typeface="Century Gothic"/>
                <a:cs typeface="Century Gothic"/>
              </a:rPr>
              <a:t>at http://</a:t>
            </a:r>
            <a:r>
              <a:rPr lang="en-US" sz="1400" b="1" dirty="0" err="1">
                <a:solidFill>
                  <a:schemeClr val="bg1"/>
                </a:solidFill>
                <a:latin typeface="Century Gothic"/>
                <a:cs typeface="Century Gothic"/>
              </a:rPr>
              <a:t>ems.dhs.lacounty.gov</a:t>
            </a:r>
            <a:endParaRPr lang="en-US" sz="14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6" name="Picture 15" descr="County Photo Collage.ps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2700" y="-63501"/>
            <a:ext cx="5321300" cy="564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4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9400" y="4631533"/>
            <a:ext cx="9080500" cy="1143000"/>
          </a:xfrm>
        </p:spPr>
        <p:txBody>
          <a:bodyPr>
            <a:noAutofit/>
          </a:bodyPr>
          <a:lstStyle/>
          <a:p>
            <a:pPr lvl="1"/>
            <a:r>
              <a:rPr lang="en-US" sz="4000" b="1" dirty="0" smtClean="0">
                <a:solidFill>
                  <a:srgbClr val="17365D"/>
                </a:solidFill>
                <a:latin typeface="Century Gothic"/>
                <a:cs typeface="Century Gothic"/>
              </a:rPr>
              <a:t>FIC OVERVIEW</a:t>
            </a:r>
            <a:r>
              <a:rPr lang="en-US" dirty="0">
                <a:solidFill>
                  <a:srgbClr val="17365D"/>
                </a:solidFill>
                <a:latin typeface="Century Gothic"/>
                <a:cs typeface="Century Gothic"/>
              </a:rPr>
              <a:t/>
            </a:r>
            <a:br>
              <a:rPr lang="en-US" dirty="0">
                <a:solidFill>
                  <a:srgbClr val="17365D"/>
                </a:solidFill>
                <a:latin typeface="Century Gothic"/>
                <a:cs typeface="Century Gothic"/>
              </a:rPr>
            </a:br>
            <a:r>
              <a:rPr lang="en-US" sz="700" dirty="0" smtClean="0">
                <a:solidFill>
                  <a:schemeClr val="bg1"/>
                </a:solidFill>
                <a:latin typeface="Century Gothic"/>
                <a:cs typeface="Century Gothic"/>
              </a:rPr>
              <a:t>c</a:t>
            </a:r>
            <a:br>
              <a:rPr lang="en-US" sz="7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History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/>
            </a:r>
            <a:b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Goal and Objectives</a:t>
            </a:r>
            <a:b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Methodology</a:t>
            </a:r>
            <a:b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</a:b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6794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a FIC?</a:t>
            </a:r>
          </a:p>
          <a:p>
            <a:r>
              <a:rPr lang="en-US" dirty="0" smtClean="0"/>
              <a:t>Provides a place for families to go to, away from the treatment areas</a:t>
            </a:r>
          </a:p>
          <a:p>
            <a:r>
              <a:rPr lang="en-US" dirty="0" smtClean="0"/>
              <a:t>Provides a mechanism to facilitate patient and family reunification</a:t>
            </a:r>
          </a:p>
          <a:p>
            <a:r>
              <a:rPr lang="en-US" dirty="0" smtClean="0"/>
              <a:t>Facilitates access support services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FIC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3934" y="2473521"/>
            <a:ext cx="4064000" cy="175432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231775"/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BOSTON MARATHON BOMINGS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April 15, 2013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3 deaths, 264 injured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City FAC activated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Multiple hospital FICs activated</a:t>
            </a:r>
          </a:p>
        </p:txBody>
      </p:sp>
      <p:pic>
        <p:nvPicPr>
          <p:cNvPr id="7" name="Picture 6" descr="2013-boston-marathon-bombing-01-explosion-near-finish-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0685"/>
            <a:ext cx="5164667" cy="350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Boston marath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64"/>
            <a:ext cx="5164667" cy="3187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3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271" y="298557"/>
            <a:ext cx="5327796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231775"/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YUCAIPA BUS ACCIDENT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February 3, 2013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8 deaths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Over 3 dozen injured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Victims transported to at least 4 hospitals</a:t>
            </a:r>
          </a:p>
        </p:txBody>
      </p:sp>
      <p:pic>
        <p:nvPicPr>
          <p:cNvPr id="2" name="Picture 1" descr="yucaipa bu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239" y="1930400"/>
            <a:ext cx="4960914" cy="310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Pickup+bus+cr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38374" y="3496734"/>
            <a:ext cx="5305626" cy="319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50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klahom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5467"/>
            <a:ext cx="9144001" cy="6612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803" y="5141490"/>
            <a:ext cx="547172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31775"/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OKLAHOMA TORNADO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May 31, 2013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Military FAC activated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Multi-agency Resource Centers activated</a:t>
            </a:r>
          </a:p>
        </p:txBody>
      </p:sp>
    </p:spTree>
    <p:extLst>
      <p:ext uri="{BB962C8B-B14F-4D97-AF65-F5344CB8AC3E}">
        <p14:creationId xmlns:p14="http://schemas.microsoft.com/office/powerpoint/2010/main" val="33378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8200" y="2286000"/>
            <a:ext cx="4478867" cy="175432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231775"/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AURORA SHOOTING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July 20, 2012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12 deaths, 58 injured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FAC opened by and for military personnel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Hospital FIC activated</a:t>
            </a:r>
          </a:p>
        </p:txBody>
      </p:sp>
      <p:pic>
        <p:nvPicPr>
          <p:cNvPr id="8" name="Picture 7" descr="colorad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2800"/>
            <a:ext cx="4428962" cy="3400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olorado 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4" y="149460"/>
            <a:ext cx="4411133" cy="302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5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PLIN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4919008"/>
            <a:ext cx="83820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31775"/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JOPLIN TORNADO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 May 22, 2011</a:t>
            </a:r>
          </a:p>
          <a:p>
            <a:pPr marL="517525" indent="-285750">
              <a:buFont typeface="Wingdings" charset="2"/>
              <a:buChar char="§"/>
            </a:pPr>
            <a:r>
              <a:rPr lang="en-US" b="1" dirty="0">
                <a:solidFill>
                  <a:srgbClr val="1F497D"/>
                </a:solidFill>
                <a:latin typeface="Century Gothic"/>
                <a:cs typeface="Century Gothic"/>
              </a:rPr>
              <a:t> </a:t>
            </a: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158 </a:t>
            </a:r>
            <a:r>
              <a:rPr lang="en-US" b="1" dirty="0">
                <a:solidFill>
                  <a:srgbClr val="1F497D"/>
                </a:solidFill>
                <a:latin typeface="Century Gothic"/>
                <a:cs typeface="Century Gothic"/>
              </a:rPr>
              <a:t>deaths and 1,000 </a:t>
            </a: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injured </a:t>
            </a:r>
            <a:endParaRPr lang="en-US" b="1" dirty="0">
              <a:solidFill>
                <a:srgbClr val="1F497D"/>
              </a:solidFill>
              <a:latin typeface="Century Gothic"/>
              <a:cs typeface="Century Gothic"/>
            </a:endParaRPr>
          </a:p>
          <a:p>
            <a:pPr marL="517525" indent="-285750">
              <a:buFont typeface="Wingdings" charset="2"/>
              <a:buChar char="§"/>
            </a:pPr>
            <a:r>
              <a:rPr lang="en-US" b="1" dirty="0">
                <a:solidFill>
                  <a:srgbClr val="1F497D"/>
                </a:solidFill>
                <a:latin typeface="Century Gothic"/>
                <a:cs typeface="Century Gothic"/>
              </a:rPr>
              <a:t> </a:t>
            </a:r>
            <a:r>
              <a:rPr lang="en-US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135 victims in morgue – all identifie</a:t>
            </a:r>
            <a:r>
              <a:rPr lang="en-US" b="1" dirty="0">
                <a:solidFill>
                  <a:srgbClr val="1F497D"/>
                </a:solidFill>
                <a:latin typeface="Century Gothic"/>
                <a:cs typeface="Century Gothic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74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20643</TotalTime>
  <Words>1381</Words>
  <Application>Microsoft Office PowerPoint</Application>
  <PresentationFormat>Letter Paper (8.5x11 in)</PresentationFormat>
  <Paragraphs>241</Paragraphs>
  <Slides>25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1_Office Theme</vt:lpstr>
      <vt:lpstr>2_Office Theme</vt:lpstr>
      <vt:lpstr>PowerPoint Presentation</vt:lpstr>
      <vt:lpstr>AGENDA</vt:lpstr>
      <vt:lpstr>FIC OVERVIEW c History Goal and Objectives Methodology </vt:lpstr>
      <vt:lpstr>FIC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</vt:lpstr>
      <vt:lpstr>OBJECTIVES</vt:lpstr>
      <vt:lpstr>METHODOLOGY</vt:lpstr>
      <vt:lpstr>GUIDE REVIEW c Scope  Organization Content Implementation</vt:lpstr>
      <vt:lpstr>SCOPE</vt:lpstr>
      <vt:lpstr>ORGANIZATION</vt:lpstr>
      <vt:lpstr>CONTENT</vt:lpstr>
      <vt:lpstr>CONTENT</vt:lpstr>
      <vt:lpstr>CONTENT</vt:lpstr>
      <vt:lpstr>CONTENT</vt:lpstr>
      <vt:lpstr>IMPLEMENTATION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Aislynn</dc:creator>
  <cp:lastModifiedBy>Terry Crammer</cp:lastModifiedBy>
  <cp:revision>330</cp:revision>
  <cp:lastPrinted>2013-06-08T16:10:54Z</cp:lastPrinted>
  <dcterms:created xsi:type="dcterms:W3CDTF">2013-04-10T05:09:21Z</dcterms:created>
  <dcterms:modified xsi:type="dcterms:W3CDTF">2013-07-10T18:35:18Z</dcterms:modified>
</cp:coreProperties>
</file>