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52CA"/>
    <a:srgbClr val="1E09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6" autoAdjust="0"/>
    <p:restoredTop sz="94689" autoAdjust="0"/>
  </p:normalViewPr>
  <p:slideViewPr>
    <p:cSldViewPr>
      <p:cViewPr varScale="1">
        <p:scale>
          <a:sx n="59" d="100"/>
          <a:sy n="59" d="100"/>
        </p:scale>
        <p:origin x="678"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1" d="100"/>
          <a:sy n="51" d="100"/>
        </p:scale>
        <p:origin x="-2754" y="-102"/>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75209A8F-3044-4CDC-9686-504021D577F7}" type="datetimeFigureOut">
              <a:rPr lang="en-US" smtClean="0"/>
              <a:t>2/2/2025</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10200586-5E01-4135-8619-F43394914EF6}" type="slidenum">
              <a:rPr lang="en-US" smtClean="0"/>
              <a:t>‹#›</a:t>
            </a:fld>
            <a:endParaRPr lang="en-US"/>
          </a:p>
        </p:txBody>
      </p:sp>
    </p:spTree>
    <p:extLst>
      <p:ext uri="{BB962C8B-B14F-4D97-AF65-F5344CB8AC3E}">
        <p14:creationId xmlns:p14="http://schemas.microsoft.com/office/powerpoint/2010/main" val="35030879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3814CC72-0EAB-431C-B2B0-09EB3CD3AEC1}" type="datetimeFigureOut">
              <a:rPr lang="en-US" smtClean="0"/>
              <a:t>2/2/2025</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B9D8B24C-AF98-4542-B443-48CE2CBF1DD0}" type="slidenum">
              <a:rPr lang="en-US" smtClean="0"/>
              <a:t>‹#›</a:t>
            </a:fld>
            <a:endParaRPr lang="en-US"/>
          </a:p>
        </p:txBody>
      </p:sp>
    </p:spTree>
    <p:extLst>
      <p:ext uri="{BB962C8B-B14F-4D97-AF65-F5344CB8AC3E}">
        <p14:creationId xmlns:p14="http://schemas.microsoft.com/office/powerpoint/2010/main" val="2798635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8B24C-AF98-4542-B443-48CE2CBF1DD0}" type="slidenum">
              <a:rPr lang="en-US" smtClean="0"/>
              <a:t>1</a:t>
            </a:fld>
            <a:endParaRPr lang="en-US"/>
          </a:p>
        </p:txBody>
      </p:sp>
    </p:spTree>
    <p:extLst>
      <p:ext uri="{BB962C8B-B14F-4D97-AF65-F5344CB8AC3E}">
        <p14:creationId xmlns:p14="http://schemas.microsoft.com/office/powerpoint/2010/main" val="1260857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8B24C-AF98-4542-B443-48CE2CBF1DD0}" type="slidenum">
              <a:rPr lang="en-US" smtClean="0"/>
              <a:t>10</a:t>
            </a:fld>
            <a:endParaRPr lang="en-US"/>
          </a:p>
        </p:txBody>
      </p:sp>
    </p:spTree>
    <p:extLst>
      <p:ext uri="{BB962C8B-B14F-4D97-AF65-F5344CB8AC3E}">
        <p14:creationId xmlns:p14="http://schemas.microsoft.com/office/powerpoint/2010/main" val="780642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8B24C-AF98-4542-B443-48CE2CBF1DD0}" type="slidenum">
              <a:rPr lang="en-US" smtClean="0"/>
              <a:t>2</a:t>
            </a:fld>
            <a:endParaRPr lang="en-US"/>
          </a:p>
        </p:txBody>
      </p:sp>
    </p:spTree>
    <p:extLst>
      <p:ext uri="{BB962C8B-B14F-4D97-AF65-F5344CB8AC3E}">
        <p14:creationId xmlns:p14="http://schemas.microsoft.com/office/powerpoint/2010/main" val="4206659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8B24C-AF98-4542-B443-48CE2CBF1DD0}" type="slidenum">
              <a:rPr lang="en-US" smtClean="0"/>
              <a:t>3</a:t>
            </a:fld>
            <a:endParaRPr lang="en-US"/>
          </a:p>
        </p:txBody>
      </p:sp>
    </p:spTree>
    <p:extLst>
      <p:ext uri="{BB962C8B-B14F-4D97-AF65-F5344CB8AC3E}">
        <p14:creationId xmlns:p14="http://schemas.microsoft.com/office/powerpoint/2010/main" val="1066852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8B24C-AF98-4542-B443-48CE2CBF1DD0}" type="slidenum">
              <a:rPr lang="en-US" smtClean="0"/>
              <a:t>4</a:t>
            </a:fld>
            <a:endParaRPr lang="en-US"/>
          </a:p>
        </p:txBody>
      </p:sp>
    </p:spTree>
    <p:extLst>
      <p:ext uri="{BB962C8B-B14F-4D97-AF65-F5344CB8AC3E}">
        <p14:creationId xmlns:p14="http://schemas.microsoft.com/office/powerpoint/2010/main" val="57337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8B24C-AF98-4542-B443-48CE2CBF1DD0}" type="slidenum">
              <a:rPr lang="en-US" smtClean="0"/>
              <a:t>5</a:t>
            </a:fld>
            <a:endParaRPr lang="en-US"/>
          </a:p>
        </p:txBody>
      </p:sp>
    </p:spTree>
    <p:extLst>
      <p:ext uri="{BB962C8B-B14F-4D97-AF65-F5344CB8AC3E}">
        <p14:creationId xmlns:p14="http://schemas.microsoft.com/office/powerpoint/2010/main" val="38508898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8B24C-AF98-4542-B443-48CE2CBF1DD0}" type="slidenum">
              <a:rPr lang="en-US" smtClean="0"/>
              <a:t>6</a:t>
            </a:fld>
            <a:endParaRPr lang="en-US"/>
          </a:p>
        </p:txBody>
      </p:sp>
    </p:spTree>
    <p:extLst>
      <p:ext uri="{BB962C8B-B14F-4D97-AF65-F5344CB8AC3E}">
        <p14:creationId xmlns:p14="http://schemas.microsoft.com/office/powerpoint/2010/main" val="20000077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8B24C-AF98-4542-B443-48CE2CBF1DD0}" type="slidenum">
              <a:rPr lang="en-US" smtClean="0"/>
              <a:t>7</a:t>
            </a:fld>
            <a:endParaRPr lang="en-US"/>
          </a:p>
        </p:txBody>
      </p:sp>
    </p:spTree>
    <p:extLst>
      <p:ext uri="{BB962C8B-B14F-4D97-AF65-F5344CB8AC3E}">
        <p14:creationId xmlns:p14="http://schemas.microsoft.com/office/powerpoint/2010/main" val="29017749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8B24C-AF98-4542-B443-48CE2CBF1DD0}" type="slidenum">
              <a:rPr lang="en-US" smtClean="0"/>
              <a:t>8</a:t>
            </a:fld>
            <a:endParaRPr lang="en-US"/>
          </a:p>
        </p:txBody>
      </p:sp>
    </p:spTree>
    <p:extLst>
      <p:ext uri="{BB962C8B-B14F-4D97-AF65-F5344CB8AC3E}">
        <p14:creationId xmlns:p14="http://schemas.microsoft.com/office/powerpoint/2010/main" val="31762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D8B24C-AF98-4542-B443-48CE2CBF1DD0}" type="slidenum">
              <a:rPr lang="en-US" smtClean="0"/>
              <a:t>9</a:t>
            </a:fld>
            <a:endParaRPr lang="en-US"/>
          </a:p>
        </p:txBody>
      </p:sp>
    </p:spTree>
    <p:extLst>
      <p:ext uri="{BB962C8B-B14F-4D97-AF65-F5344CB8AC3E}">
        <p14:creationId xmlns:p14="http://schemas.microsoft.com/office/powerpoint/2010/main" val="3083308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D6A3E2E8-CAC2-4326-B0A2-7E07BEA95852}" type="datetime1">
              <a:rPr lang="en-US" smtClean="0"/>
              <a:t>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1631B-77B9-458E-A8BD-548B26A438D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C15813-2CE4-4A81-A352-C5BB4806CC94}" type="datetime1">
              <a:rPr lang="en-US" smtClean="0"/>
              <a:t>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1631B-77B9-458E-A8BD-548B26A438D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0C1C41-C405-4690-B6F1-D4592E842C30}" type="datetime1">
              <a:rPr lang="en-US" smtClean="0"/>
              <a:t>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1631B-77B9-458E-A8BD-548B26A438D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A0268B-645D-4B43-8AD0-7BCE2520A4C8}" type="datetime1">
              <a:rPr lang="en-US" smtClean="0"/>
              <a:t>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1631B-77B9-458E-A8BD-548B26A438D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6A401296-2AEA-4415-A2C7-F9539EAEDE51}" type="datetime1">
              <a:rPr lang="en-US" smtClean="0"/>
              <a:t>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81631B-77B9-458E-A8BD-548B26A438D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B8B2CE-310C-40B1-B824-80CD1EE26716}" type="datetime1">
              <a:rPr lang="en-US" smtClean="0"/>
              <a:t>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81631B-77B9-458E-A8BD-548B26A438D1}"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336F86-A9B2-4395-8407-BAE778A9F94E}" type="datetime1">
              <a:rPr lang="en-US" smtClean="0"/>
              <a:t>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81631B-77B9-458E-A8BD-548B26A438D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1CBF44-1C9A-4B41-8BBB-8DDD37DD4198}" type="datetime1">
              <a:rPr lang="en-US" smtClean="0"/>
              <a:t>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81631B-77B9-458E-A8BD-548B26A438D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243B7C-DAD5-4BFF-AC8B-04494DCC0CDA}" type="datetime1">
              <a:rPr lang="en-US" smtClean="0"/>
              <a:t>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81631B-77B9-458E-A8BD-548B26A438D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979C6428-7FE7-4940-9BD7-B3D122E628A6}" type="datetime1">
              <a:rPr lang="en-US" smtClean="0"/>
              <a:t>2/2/2025</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1D81631B-77B9-458E-A8BD-548B26A438D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83744D-48AF-40A9-8A28-F0FC4709FF30}" type="datetime1">
              <a:rPr lang="en-US" smtClean="0"/>
              <a:t>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81631B-77B9-458E-A8BD-548B26A438D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231C98AF-EF72-47FF-9184-B0C12F0A26D3}" type="datetime1">
              <a:rPr lang="en-US" smtClean="0"/>
              <a:t>2/2/2025</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1D81631B-77B9-458E-A8BD-548B26A438D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AOTLAOE@dmh.lacounty.gov"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file.lacounty.gov/SDSInter/dmh/1017016_UPDATED_AOT_REFERRAL_FORM.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828800"/>
            <a:ext cx="6400800" cy="1204306"/>
          </a:xfrm>
        </p:spPr>
        <p:txBody>
          <a:bodyPr/>
          <a:lstStyle/>
          <a:p>
            <a:pPr algn="ctr"/>
            <a:r>
              <a:rPr lang="en-US" dirty="0"/>
              <a:t>County of Los Angeles Department of mental health</a:t>
            </a:r>
          </a:p>
        </p:txBody>
      </p:sp>
      <p:sp>
        <p:nvSpPr>
          <p:cNvPr id="3" name="Subtitle 2"/>
          <p:cNvSpPr>
            <a:spLocks noGrp="1"/>
          </p:cNvSpPr>
          <p:nvPr>
            <p:ph type="subTitle" idx="1"/>
          </p:nvPr>
        </p:nvSpPr>
        <p:spPr>
          <a:xfrm>
            <a:off x="1371600" y="3505200"/>
            <a:ext cx="6400801" cy="533400"/>
          </a:xfrm>
        </p:spPr>
        <p:txBody>
          <a:bodyPr>
            <a:normAutofit/>
          </a:bodyPr>
          <a:lstStyle/>
          <a:p>
            <a:pPr algn="ctr"/>
            <a:r>
              <a:rPr lang="en-US" b="1" dirty="0"/>
              <a:t>Assisted outpatient treatment (AOT-LA) outreach and engagement</a:t>
            </a:r>
          </a:p>
        </p:txBody>
      </p:sp>
    </p:spTree>
    <p:extLst>
      <p:ext uri="{BB962C8B-B14F-4D97-AF65-F5344CB8AC3E}">
        <p14:creationId xmlns:p14="http://schemas.microsoft.com/office/powerpoint/2010/main" val="104217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dirty="0"/>
              <a:t>Countywide Engagement Services Division</a:t>
            </a:r>
            <a:br>
              <a:rPr lang="en-US" dirty="0"/>
            </a:br>
            <a:r>
              <a:rPr lang="en-US" dirty="0"/>
              <a:t>Contact Information</a:t>
            </a:r>
          </a:p>
        </p:txBody>
      </p:sp>
      <p:sp>
        <p:nvSpPr>
          <p:cNvPr id="3" name="Content Placeholder 2"/>
          <p:cNvSpPr>
            <a:spLocks noGrp="1"/>
          </p:cNvSpPr>
          <p:nvPr>
            <p:ph idx="1"/>
          </p:nvPr>
        </p:nvSpPr>
        <p:spPr>
          <a:xfrm>
            <a:off x="822960" y="1100628"/>
            <a:ext cx="7520940" cy="3928572"/>
          </a:xfrm>
        </p:spPr>
        <p:txBody>
          <a:bodyPr>
            <a:normAutofit/>
          </a:bodyPr>
          <a:lstStyle/>
          <a:p>
            <a:endParaRPr lang="en-US" dirty="0"/>
          </a:p>
          <a:p>
            <a:endParaRPr lang="en-US" dirty="0"/>
          </a:p>
          <a:p>
            <a:endParaRPr lang="en-US" dirty="0"/>
          </a:p>
          <a:p>
            <a:pPr algn="ctr"/>
            <a:r>
              <a:rPr lang="en-US" sz="1900" b="0" dirty="0">
                <a:hlinkClick r:id="rId3"/>
              </a:rPr>
              <a:t>AOTLAOE@dmh.lacounty.gov</a:t>
            </a:r>
            <a:endParaRPr lang="en-US" sz="1900" b="0" dirty="0"/>
          </a:p>
          <a:p>
            <a:pPr algn="ctr"/>
            <a:endParaRPr lang="en-US" sz="1900" b="0" dirty="0"/>
          </a:p>
          <a:p>
            <a:pPr algn="ctr"/>
            <a:r>
              <a:rPr lang="en-US" sz="1900" b="0" dirty="0"/>
              <a:t>(213) 738-2440</a:t>
            </a:r>
          </a:p>
          <a:p>
            <a:pPr algn="ctr"/>
            <a:endParaRPr lang="en-US" sz="1900" b="0" dirty="0"/>
          </a:p>
          <a:p>
            <a:pPr algn="ctr"/>
            <a:endParaRPr lang="en-US" sz="1900" b="0" dirty="0"/>
          </a:p>
          <a:p>
            <a:pPr algn="ctr"/>
            <a:r>
              <a:rPr lang="en-US" sz="1900" b="0" dirty="0"/>
              <a:t>ACCESS Center 24/7 Helpline</a:t>
            </a:r>
          </a:p>
          <a:p>
            <a:pPr algn="ctr"/>
            <a:r>
              <a:rPr lang="en-US" sz="1900" b="0" dirty="0"/>
              <a:t>800-854-7771</a:t>
            </a:r>
          </a:p>
          <a:p>
            <a:endParaRPr lang="en-US" sz="1900" b="0" dirty="0"/>
          </a:p>
          <a:p>
            <a:endParaRPr lang="en-US" sz="1900" b="0" dirty="0"/>
          </a:p>
        </p:txBody>
      </p:sp>
      <p:sp>
        <p:nvSpPr>
          <p:cNvPr id="4" name="Slide Number Placeholder 3"/>
          <p:cNvSpPr>
            <a:spLocks noGrp="1"/>
          </p:cNvSpPr>
          <p:nvPr>
            <p:ph type="sldNum" sz="quarter" idx="12"/>
          </p:nvPr>
        </p:nvSpPr>
        <p:spPr/>
        <p:txBody>
          <a:bodyPr/>
          <a:lstStyle/>
          <a:p>
            <a:fld id="{1D81631B-77B9-458E-A8BD-548B26A438D1}" type="slidenum">
              <a:rPr lang="en-US" smtClean="0"/>
              <a:t>10</a:t>
            </a:fld>
            <a:endParaRPr lang="en-US"/>
          </a:p>
        </p:txBody>
      </p:sp>
    </p:spTree>
    <p:extLst>
      <p:ext uri="{BB962C8B-B14F-4D97-AF65-F5344CB8AC3E}">
        <p14:creationId xmlns:p14="http://schemas.microsoft.com/office/powerpoint/2010/main" val="1481675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Background</a:t>
            </a:r>
          </a:p>
        </p:txBody>
      </p:sp>
      <p:sp>
        <p:nvSpPr>
          <p:cNvPr id="3" name="Content Placeholder 2"/>
          <p:cNvSpPr>
            <a:spLocks noGrp="1"/>
          </p:cNvSpPr>
          <p:nvPr>
            <p:ph idx="1"/>
          </p:nvPr>
        </p:nvSpPr>
        <p:spPr>
          <a:xfrm>
            <a:off x="822960" y="1100628"/>
            <a:ext cx="7520940" cy="3928572"/>
          </a:xfrm>
        </p:spPr>
        <p:txBody>
          <a:bodyPr>
            <a:normAutofit fontScale="92500" lnSpcReduction="10000"/>
          </a:bodyPr>
          <a:lstStyle/>
          <a:p>
            <a:r>
              <a:rPr lang="en-US" sz="2400" dirty="0"/>
              <a:t>What is Assisted Outpatient Treatment (AOT)?</a:t>
            </a:r>
          </a:p>
          <a:p>
            <a:pPr>
              <a:buClr>
                <a:schemeClr val="accent2"/>
              </a:buClr>
              <a:buFont typeface="Wingdings" panose="05000000000000000000" pitchFamily="2" charset="2"/>
              <a:buChar char="§"/>
            </a:pPr>
            <a:r>
              <a:rPr lang="en-US" sz="2000" b="0" dirty="0"/>
              <a:t>Assisted Outpatient Treatment, also known as Laura’s Law, was initiated following the 2001 killing of Laura Wilcox by an individual suffering from severe mental illness.</a:t>
            </a:r>
          </a:p>
          <a:p>
            <a:pPr>
              <a:buClr>
                <a:schemeClr val="accent2"/>
              </a:buClr>
              <a:buFont typeface="Wingdings" panose="05000000000000000000" pitchFamily="2" charset="2"/>
              <a:buChar char="§"/>
            </a:pPr>
            <a:r>
              <a:rPr lang="en-US" sz="2000" b="0" dirty="0"/>
              <a:t>Former Assemblywoman Helen Thomson authored Assembly Bill 1421 establishing the Assisted Outpatient Treatment (AOT) Demonstration Project Act of 2002, known as Laura’s Law.</a:t>
            </a:r>
          </a:p>
          <a:p>
            <a:pPr>
              <a:buClr>
                <a:schemeClr val="accent2"/>
              </a:buClr>
              <a:buFont typeface="Wingdings" panose="05000000000000000000" pitchFamily="2" charset="2"/>
              <a:buChar char="§"/>
            </a:pPr>
            <a:r>
              <a:rPr lang="en-US" sz="2000" b="0" dirty="0"/>
              <a:t>Assisted Outpatient Treatment (AOT) Demonstration Project Act of 2001, known Laura’s Law (WIC 5346 et </a:t>
            </a:r>
            <a:r>
              <a:rPr lang="en-US" sz="2000" b="0" dirty="0" err="1"/>
              <a:t>seq</a:t>
            </a:r>
            <a:r>
              <a:rPr lang="en-US" sz="2000" b="0" dirty="0"/>
              <a:t>) identifies persons with serious mental illness and history of treatment non-compliance, assess if there is substantial risk for deterioration and/or detention under WIC 5150 which could be mitigated by provision of appropriate services or mandated participation in such services.</a:t>
            </a:r>
          </a:p>
        </p:txBody>
      </p:sp>
      <p:sp>
        <p:nvSpPr>
          <p:cNvPr id="4" name="Slide Number Placeholder 3"/>
          <p:cNvSpPr>
            <a:spLocks noGrp="1"/>
          </p:cNvSpPr>
          <p:nvPr>
            <p:ph type="sldNum" sz="quarter" idx="12"/>
          </p:nvPr>
        </p:nvSpPr>
        <p:spPr/>
        <p:txBody>
          <a:bodyPr/>
          <a:lstStyle/>
          <a:p>
            <a:fld id="{1D81631B-77B9-458E-A8BD-548B26A438D1}" type="slidenum">
              <a:rPr lang="en-US" smtClean="0"/>
              <a:t>2</a:t>
            </a:fld>
            <a:endParaRPr lang="en-US"/>
          </a:p>
        </p:txBody>
      </p:sp>
    </p:spTree>
    <p:extLst>
      <p:ext uri="{BB962C8B-B14F-4D97-AF65-F5344CB8AC3E}">
        <p14:creationId xmlns:p14="http://schemas.microsoft.com/office/powerpoint/2010/main" val="2194632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overview</a:t>
            </a:r>
          </a:p>
        </p:txBody>
      </p:sp>
      <p:sp>
        <p:nvSpPr>
          <p:cNvPr id="3" name="Content Placeholder 2"/>
          <p:cNvSpPr>
            <a:spLocks noGrp="1"/>
          </p:cNvSpPr>
          <p:nvPr>
            <p:ph idx="1"/>
          </p:nvPr>
        </p:nvSpPr>
        <p:spPr>
          <a:xfrm>
            <a:off x="822960" y="1100628"/>
            <a:ext cx="7520940" cy="3928572"/>
          </a:xfrm>
        </p:spPr>
        <p:txBody>
          <a:bodyPr>
            <a:normAutofit/>
          </a:bodyPr>
          <a:lstStyle/>
          <a:p>
            <a:pPr>
              <a:buClr>
                <a:schemeClr val="accent2"/>
              </a:buClr>
              <a:buFont typeface="Wingdings" panose="05000000000000000000" pitchFamily="2" charset="2"/>
              <a:buChar char="§"/>
            </a:pPr>
            <a:r>
              <a:rPr lang="en-US" sz="1900" b="0" dirty="0"/>
              <a:t>Allows LAC DMH to serve seriously mentally ill persons at substantial risk of deterioration and/or detention under WIC 5150 as a direct result from poor psychiatric treatment compliance.</a:t>
            </a:r>
          </a:p>
          <a:p>
            <a:pPr>
              <a:buClr>
                <a:schemeClr val="accent2"/>
              </a:buClr>
              <a:buFont typeface="Wingdings" panose="05000000000000000000" pitchFamily="2" charset="2"/>
              <a:buChar char="§"/>
            </a:pPr>
            <a:r>
              <a:rPr lang="en-US" sz="1900" b="0" dirty="0"/>
              <a:t>AOT eligible individuals are outreached in an effort to voluntarily engage them in receiving mental health services.</a:t>
            </a:r>
          </a:p>
          <a:p>
            <a:pPr>
              <a:buClr>
                <a:schemeClr val="accent2"/>
              </a:buClr>
              <a:buFont typeface="Wingdings" panose="05000000000000000000" pitchFamily="2" charset="2"/>
              <a:buChar char="§"/>
            </a:pPr>
            <a:r>
              <a:rPr lang="en-US" sz="1900" b="0" dirty="0"/>
              <a:t>If they refuse services, AOT-LA may elect to petition the individual into psychiatric outpatient treatment.</a:t>
            </a:r>
          </a:p>
        </p:txBody>
      </p:sp>
      <p:sp>
        <p:nvSpPr>
          <p:cNvPr id="4" name="Slide Number Placeholder 3"/>
          <p:cNvSpPr>
            <a:spLocks noGrp="1"/>
          </p:cNvSpPr>
          <p:nvPr>
            <p:ph type="sldNum" sz="quarter" idx="12"/>
          </p:nvPr>
        </p:nvSpPr>
        <p:spPr/>
        <p:txBody>
          <a:bodyPr/>
          <a:lstStyle/>
          <a:p>
            <a:fld id="{1D81631B-77B9-458E-A8BD-548B26A438D1}" type="slidenum">
              <a:rPr lang="en-US" smtClean="0"/>
              <a:t>3</a:t>
            </a:fld>
            <a:endParaRPr lang="en-US"/>
          </a:p>
        </p:txBody>
      </p:sp>
    </p:spTree>
    <p:extLst>
      <p:ext uri="{BB962C8B-B14F-4D97-AF65-F5344CB8AC3E}">
        <p14:creationId xmlns:p14="http://schemas.microsoft.com/office/powerpoint/2010/main" val="3663898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Overview Cont.</a:t>
            </a:r>
          </a:p>
        </p:txBody>
      </p:sp>
      <p:sp>
        <p:nvSpPr>
          <p:cNvPr id="3" name="Content Placeholder 2"/>
          <p:cNvSpPr>
            <a:spLocks noGrp="1"/>
          </p:cNvSpPr>
          <p:nvPr>
            <p:ph idx="1"/>
          </p:nvPr>
        </p:nvSpPr>
        <p:spPr/>
        <p:txBody>
          <a:bodyPr>
            <a:normAutofit/>
          </a:bodyPr>
          <a:lstStyle/>
          <a:p>
            <a:pPr>
              <a:buClr>
                <a:schemeClr val="accent2"/>
              </a:buClr>
              <a:buFont typeface="Wingdings" panose="05000000000000000000" pitchFamily="2" charset="2"/>
              <a:buChar char="§"/>
            </a:pPr>
            <a:r>
              <a:rPr lang="en-US" sz="1900" b="0" dirty="0"/>
              <a:t>AOT eligible individuals are linked to outpatient treatment services through an expansion in existing Adult Mental Health Services Act (MHSA) Community Services and Support (CSS) programs that includes specifically selected contracted agencies to provide either Full Service Partnership (FSP) services or Enriched Residential Services.</a:t>
            </a:r>
          </a:p>
          <a:p>
            <a:pPr>
              <a:buClr>
                <a:schemeClr val="accent2"/>
              </a:buClr>
              <a:buFont typeface="Wingdings" panose="05000000000000000000" pitchFamily="2" charset="2"/>
              <a:buChar char="§"/>
            </a:pPr>
            <a:r>
              <a:rPr lang="en-US" sz="1900" b="0" dirty="0"/>
              <a:t>AOT-LA expands inter-agency collaboration among courts, County Counsel, Public Defender, Patient’s Rights and local law enforcement.</a:t>
            </a:r>
          </a:p>
        </p:txBody>
      </p:sp>
      <p:sp>
        <p:nvSpPr>
          <p:cNvPr id="4" name="Slide Number Placeholder 3"/>
          <p:cNvSpPr>
            <a:spLocks noGrp="1"/>
          </p:cNvSpPr>
          <p:nvPr>
            <p:ph type="sldNum" sz="quarter" idx="12"/>
          </p:nvPr>
        </p:nvSpPr>
        <p:spPr/>
        <p:txBody>
          <a:bodyPr/>
          <a:lstStyle/>
          <a:p>
            <a:fld id="{1D81631B-77B9-458E-A8BD-548B26A438D1}" type="slidenum">
              <a:rPr lang="en-US" smtClean="0"/>
              <a:t>4</a:t>
            </a:fld>
            <a:endParaRPr lang="en-US"/>
          </a:p>
        </p:txBody>
      </p:sp>
    </p:spTree>
    <p:extLst>
      <p:ext uri="{BB962C8B-B14F-4D97-AF65-F5344CB8AC3E}">
        <p14:creationId xmlns:p14="http://schemas.microsoft.com/office/powerpoint/2010/main" val="1219185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who can refer?</a:t>
            </a:r>
          </a:p>
        </p:txBody>
      </p:sp>
      <p:sp>
        <p:nvSpPr>
          <p:cNvPr id="3" name="Content Placeholder 2"/>
          <p:cNvSpPr>
            <a:spLocks noGrp="1"/>
          </p:cNvSpPr>
          <p:nvPr>
            <p:ph idx="1"/>
          </p:nvPr>
        </p:nvSpPr>
        <p:spPr>
          <a:xfrm>
            <a:off x="838200" y="1143000"/>
            <a:ext cx="7711440" cy="3579849"/>
          </a:xfrm>
        </p:spPr>
        <p:txBody>
          <a:bodyPr>
            <a:normAutofit/>
          </a:bodyPr>
          <a:lstStyle/>
          <a:p>
            <a:r>
              <a:rPr lang="en-US" sz="1900" b="0" dirty="0"/>
              <a:t>In order to refer someone for AOT-LA services, the referring party must be:</a:t>
            </a:r>
          </a:p>
          <a:p>
            <a:pPr lvl="3"/>
            <a:r>
              <a:rPr lang="en-US" sz="1900" b="0" dirty="0"/>
              <a:t>Co-habitant aged 18 or older</a:t>
            </a:r>
          </a:p>
          <a:p>
            <a:pPr lvl="3"/>
            <a:r>
              <a:rPr lang="en-US" sz="1900" dirty="0"/>
              <a:t>Close relative-parent, sibling, spouse, child over age of 18</a:t>
            </a:r>
          </a:p>
          <a:p>
            <a:pPr lvl="3"/>
            <a:r>
              <a:rPr lang="en-US" sz="1900" b="0" dirty="0"/>
              <a:t>Director of client’s residential care facility</a:t>
            </a:r>
          </a:p>
          <a:p>
            <a:pPr lvl="3"/>
            <a:r>
              <a:rPr lang="en-US" sz="1900" dirty="0"/>
              <a:t>Hospital director</a:t>
            </a:r>
          </a:p>
          <a:p>
            <a:pPr lvl="3"/>
            <a:r>
              <a:rPr lang="en-US" sz="1900" b="0" dirty="0"/>
              <a:t>Licensed mental health treatment provider</a:t>
            </a:r>
          </a:p>
          <a:p>
            <a:pPr lvl="3"/>
            <a:r>
              <a:rPr lang="en-US" sz="1900" dirty="0"/>
              <a:t>Peace/parole/Probation Officer assigned to supervisor the referred party</a:t>
            </a:r>
          </a:p>
          <a:p>
            <a:pPr lvl="3"/>
            <a:r>
              <a:rPr lang="en-US" sz="1900" b="0" dirty="0"/>
              <a:t>Judge of Superior Court	</a:t>
            </a:r>
          </a:p>
        </p:txBody>
      </p:sp>
      <p:sp>
        <p:nvSpPr>
          <p:cNvPr id="4" name="Slide Number Placeholder 3"/>
          <p:cNvSpPr>
            <a:spLocks noGrp="1"/>
          </p:cNvSpPr>
          <p:nvPr>
            <p:ph type="sldNum" sz="quarter" idx="12"/>
          </p:nvPr>
        </p:nvSpPr>
        <p:spPr/>
        <p:txBody>
          <a:bodyPr/>
          <a:lstStyle/>
          <a:p>
            <a:fld id="{1D81631B-77B9-458E-A8BD-548B26A438D1}" type="slidenum">
              <a:rPr lang="en-US" smtClean="0"/>
              <a:t>5</a:t>
            </a:fld>
            <a:endParaRPr lang="en-US"/>
          </a:p>
        </p:txBody>
      </p:sp>
    </p:spTree>
    <p:extLst>
      <p:ext uri="{BB962C8B-B14F-4D97-AF65-F5344CB8AC3E}">
        <p14:creationId xmlns:p14="http://schemas.microsoft.com/office/powerpoint/2010/main" val="863728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Eligibility criteria for AOT-LA  services</a:t>
            </a:r>
          </a:p>
        </p:txBody>
      </p:sp>
      <p:sp>
        <p:nvSpPr>
          <p:cNvPr id="3" name="Content Placeholder 2"/>
          <p:cNvSpPr>
            <a:spLocks noGrp="1"/>
          </p:cNvSpPr>
          <p:nvPr>
            <p:ph idx="1"/>
          </p:nvPr>
        </p:nvSpPr>
        <p:spPr>
          <a:xfrm>
            <a:off x="838200" y="990600"/>
            <a:ext cx="7520940" cy="4004772"/>
          </a:xfrm>
        </p:spPr>
        <p:txBody>
          <a:bodyPr>
            <a:normAutofit fontScale="77500" lnSpcReduction="20000"/>
          </a:bodyPr>
          <a:lstStyle/>
          <a:p>
            <a:pPr>
              <a:buClr>
                <a:schemeClr val="accent2"/>
              </a:buClr>
              <a:buFont typeface="Wingdings" panose="05000000000000000000" pitchFamily="2" charset="2"/>
              <a:buChar char="§"/>
            </a:pPr>
            <a:r>
              <a:rPr lang="en-US" sz="2500" b="0" dirty="0"/>
              <a:t>18 years of age or older</a:t>
            </a:r>
          </a:p>
          <a:p>
            <a:pPr>
              <a:buClr>
                <a:schemeClr val="accent2"/>
              </a:buClr>
              <a:buFont typeface="Wingdings" panose="05000000000000000000" pitchFamily="2" charset="2"/>
              <a:buChar char="§"/>
            </a:pPr>
            <a:r>
              <a:rPr lang="en-US" sz="2500" b="0" dirty="0"/>
              <a:t>Seriously mentally ill (documented diagnosis)</a:t>
            </a:r>
          </a:p>
          <a:p>
            <a:pPr>
              <a:buClr>
                <a:schemeClr val="accent2"/>
              </a:buClr>
              <a:buFont typeface="Wingdings" panose="05000000000000000000" pitchFamily="2" charset="2"/>
              <a:buChar char="§"/>
            </a:pPr>
            <a:r>
              <a:rPr lang="en-US" sz="2500" b="0" dirty="0"/>
              <a:t>History of lack of compliance with treatment for the individual's mental illness demonstrated through at least one of the following:</a:t>
            </a:r>
          </a:p>
          <a:p>
            <a:pPr marL="466344" lvl="3" indent="0">
              <a:buNone/>
            </a:pPr>
            <a:r>
              <a:rPr lang="en-US" sz="2500" dirty="0"/>
              <a:t>-Mental illness has, at least twice within the last 36 months been a factor in necessitating hospitalizations, or receipt of services in a forensic or other mental health unit of a state or local correctional facility</a:t>
            </a:r>
          </a:p>
          <a:p>
            <a:pPr marL="466344" lvl="3" indent="0">
              <a:buNone/>
            </a:pPr>
            <a:r>
              <a:rPr lang="en-US" sz="2500" b="0" dirty="0"/>
              <a:t>-Mental illness had resulted in one or more acts of serious and violent behavior toward self or another or threats, or attempts to cause serious physical harm to self or another within the last 48 months</a:t>
            </a:r>
          </a:p>
          <a:p>
            <a:pPr marL="466344" lvl="3" indent="0">
              <a:buNone/>
            </a:pPr>
            <a:r>
              <a:rPr lang="en-US" sz="2500" dirty="0"/>
              <a:t>-Excluding any hospitalization or incarcerations immediately preceding the referral</a:t>
            </a:r>
          </a:p>
          <a:p>
            <a:pPr marL="0" lvl="3" indent="0">
              <a:buNone/>
            </a:pPr>
            <a:endParaRPr lang="en-US" sz="2200" dirty="0"/>
          </a:p>
        </p:txBody>
      </p:sp>
      <p:sp>
        <p:nvSpPr>
          <p:cNvPr id="4" name="Slide Number Placeholder 3"/>
          <p:cNvSpPr>
            <a:spLocks noGrp="1"/>
          </p:cNvSpPr>
          <p:nvPr>
            <p:ph type="sldNum" sz="quarter" idx="12"/>
          </p:nvPr>
        </p:nvSpPr>
        <p:spPr/>
        <p:txBody>
          <a:bodyPr/>
          <a:lstStyle/>
          <a:p>
            <a:fld id="{1D81631B-77B9-458E-A8BD-548B26A438D1}" type="slidenum">
              <a:rPr lang="en-US" smtClean="0"/>
              <a:t>6</a:t>
            </a:fld>
            <a:endParaRPr lang="en-US"/>
          </a:p>
        </p:txBody>
      </p:sp>
    </p:spTree>
    <p:extLst>
      <p:ext uri="{BB962C8B-B14F-4D97-AF65-F5344CB8AC3E}">
        <p14:creationId xmlns:p14="http://schemas.microsoft.com/office/powerpoint/2010/main" val="1554402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Eligibility criteria for AOT-LA Services Cont.</a:t>
            </a:r>
          </a:p>
        </p:txBody>
      </p:sp>
      <p:sp>
        <p:nvSpPr>
          <p:cNvPr id="3" name="Content Placeholder 2"/>
          <p:cNvSpPr>
            <a:spLocks noGrp="1"/>
          </p:cNvSpPr>
          <p:nvPr>
            <p:ph idx="1"/>
          </p:nvPr>
        </p:nvSpPr>
        <p:spPr>
          <a:xfrm>
            <a:off x="822960" y="1219200"/>
            <a:ext cx="7520940" cy="3810000"/>
          </a:xfrm>
        </p:spPr>
        <p:txBody>
          <a:bodyPr>
            <a:normAutofit fontScale="92500" lnSpcReduction="10000"/>
          </a:bodyPr>
          <a:lstStyle/>
          <a:p>
            <a:pPr>
              <a:buClr>
                <a:schemeClr val="accent2"/>
              </a:buClr>
              <a:buFont typeface="Wingdings" panose="05000000000000000000" pitchFamily="2" charset="2"/>
              <a:buChar char="§"/>
            </a:pPr>
            <a:r>
              <a:rPr lang="en-US" sz="1900" b="0" dirty="0"/>
              <a:t>The individual has been offered an opportunity to participate in a treatment plan and fails to engage in treatment</a:t>
            </a:r>
          </a:p>
          <a:p>
            <a:pPr>
              <a:buClr>
                <a:schemeClr val="accent2"/>
              </a:buClr>
              <a:buFont typeface="Wingdings" panose="05000000000000000000" pitchFamily="2" charset="2"/>
              <a:buChar char="§"/>
            </a:pPr>
            <a:r>
              <a:rPr lang="en-US" sz="1900" b="0" dirty="0"/>
              <a:t>AOT-LA would be the least restrictive placement to support recovery and stability</a:t>
            </a:r>
          </a:p>
          <a:p>
            <a:pPr>
              <a:buClr>
                <a:schemeClr val="accent2"/>
              </a:buClr>
              <a:buFont typeface="Wingdings" panose="05000000000000000000" pitchFamily="2" charset="2"/>
              <a:buChar char="§"/>
            </a:pPr>
            <a:r>
              <a:rPr lang="en-US" sz="1900" b="0" dirty="0"/>
              <a:t>It is likely the individual will benefit from AOT-LA services</a:t>
            </a:r>
          </a:p>
          <a:p>
            <a:pPr>
              <a:buClr>
                <a:schemeClr val="accent2"/>
              </a:buClr>
              <a:buFont typeface="Wingdings" panose="05000000000000000000" pitchFamily="2" charset="2"/>
              <a:buChar char="§"/>
            </a:pPr>
            <a:r>
              <a:rPr lang="en-US" sz="1900" b="0" dirty="0">
                <a:latin typeface="+mn-lt"/>
              </a:rPr>
              <a:t>There has been clinical determination that, in view of the person’s treatment history </a:t>
            </a:r>
            <a:r>
              <a:rPr lang="en-US" sz="1900" b="0" u="sng" dirty="0">
                <a:latin typeface="+mn-lt"/>
              </a:rPr>
              <a:t>and </a:t>
            </a:r>
            <a:r>
              <a:rPr lang="en-US" sz="1900" b="0" dirty="0">
                <a:latin typeface="+mn-lt"/>
              </a:rPr>
              <a:t>current behavior, at least one of the following is true:</a:t>
            </a:r>
          </a:p>
          <a:p>
            <a:pPr lvl="2"/>
            <a:r>
              <a:rPr lang="en-US" sz="1900" dirty="0">
                <a:latin typeface="+mn-lt"/>
              </a:rPr>
              <a:t>The individual is unlikely to survive safely in the community without supervision </a:t>
            </a:r>
            <a:r>
              <a:rPr lang="en-US" sz="1900" u="sng" dirty="0">
                <a:latin typeface="+mn-lt"/>
              </a:rPr>
              <a:t>and</a:t>
            </a:r>
            <a:r>
              <a:rPr lang="en-US" sz="1900" dirty="0">
                <a:latin typeface="+mn-lt"/>
              </a:rPr>
              <a:t> the person’s condition is substantially deteriorating or</a:t>
            </a:r>
          </a:p>
          <a:p>
            <a:pPr lvl="2"/>
            <a:r>
              <a:rPr lang="en-US" sz="1900" dirty="0">
                <a:latin typeface="+mn-lt"/>
              </a:rPr>
              <a:t>The individual is in need of  AOT in order to prevent a relapse or deterioration that would be likely to result in grave disability or serious harm to the person or to others, as defined in Section 5150</a:t>
            </a:r>
          </a:p>
          <a:p>
            <a:pPr>
              <a:buClr>
                <a:schemeClr val="accent2"/>
              </a:buClr>
              <a:buFont typeface="Wingdings" panose="05000000000000000000" pitchFamily="2" charset="2"/>
              <a:buChar char="§"/>
            </a:pPr>
            <a:endParaRPr lang="en-US" sz="1900" b="0" dirty="0"/>
          </a:p>
        </p:txBody>
      </p:sp>
      <p:sp>
        <p:nvSpPr>
          <p:cNvPr id="4" name="Slide Number Placeholder 3"/>
          <p:cNvSpPr>
            <a:spLocks noGrp="1"/>
          </p:cNvSpPr>
          <p:nvPr>
            <p:ph type="sldNum" sz="quarter" idx="12"/>
          </p:nvPr>
        </p:nvSpPr>
        <p:spPr/>
        <p:txBody>
          <a:bodyPr/>
          <a:lstStyle/>
          <a:p>
            <a:fld id="{1D81631B-77B9-458E-A8BD-548B26A438D1}" type="slidenum">
              <a:rPr lang="en-US" smtClean="0"/>
              <a:t>7</a:t>
            </a:fld>
            <a:endParaRPr lang="en-US"/>
          </a:p>
        </p:txBody>
      </p:sp>
    </p:spTree>
    <p:extLst>
      <p:ext uri="{BB962C8B-B14F-4D97-AF65-F5344CB8AC3E}">
        <p14:creationId xmlns:p14="http://schemas.microsoft.com/office/powerpoint/2010/main" val="730875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AOT-LA capacity and services</a:t>
            </a:r>
          </a:p>
        </p:txBody>
      </p:sp>
      <p:sp>
        <p:nvSpPr>
          <p:cNvPr id="3" name="Content Placeholder 2"/>
          <p:cNvSpPr>
            <a:spLocks noGrp="1"/>
          </p:cNvSpPr>
          <p:nvPr>
            <p:ph idx="1"/>
          </p:nvPr>
        </p:nvSpPr>
        <p:spPr/>
        <p:txBody>
          <a:bodyPr>
            <a:normAutofit/>
          </a:bodyPr>
          <a:lstStyle/>
          <a:p>
            <a:pPr>
              <a:buClr>
                <a:schemeClr val="accent2"/>
              </a:buClr>
              <a:buFont typeface="Wingdings" panose="05000000000000000000" pitchFamily="2" charset="2"/>
              <a:buChar char="§"/>
            </a:pPr>
            <a:r>
              <a:rPr lang="en-US" sz="1900" b="0" dirty="0"/>
              <a:t>Extensive outreach and engagement for a minimum of 30 days</a:t>
            </a:r>
          </a:p>
          <a:p>
            <a:pPr>
              <a:buClr>
                <a:schemeClr val="accent2"/>
              </a:buClr>
              <a:buFont typeface="Wingdings" panose="05000000000000000000" pitchFamily="2" charset="2"/>
              <a:buChar char="§"/>
            </a:pPr>
            <a:r>
              <a:rPr lang="en-US" sz="1900" b="0" dirty="0"/>
              <a:t>Screening and assessment</a:t>
            </a:r>
          </a:p>
          <a:p>
            <a:pPr>
              <a:buClr>
                <a:schemeClr val="accent2"/>
              </a:buClr>
              <a:buFont typeface="Wingdings" panose="05000000000000000000" pitchFamily="2" charset="2"/>
              <a:buChar char="§"/>
            </a:pPr>
            <a:r>
              <a:rPr lang="en-US" sz="1900" b="0" dirty="0"/>
              <a:t>Linkage to outpatient psychiatric treatment</a:t>
            </a:r>
          </a:p>
          <a:p>
            <a:pPr>
              <a:buClr>
                <a:schemeClr val="accent2"/>
              </a:buClr>
              <a:buFont typeface="Wingdings" panose="05000000000000000000" pitchFamily="2" charset="2"/>
              <a:buChar char="§"/>
            </a:pPr>
            <a:r>
              <a:rPr lang="en-US" sz="1900" b="0" dirty="0"/>
              <a:t>May petition for court-ordered outpatient psychiatric treatment</a:t>
            </a:r>
          </a:p>
          <a:p>
            <a:pPr>
              <a:buClr>
                <a:schemeClr val="accent2"/>
              </a:buClr>
              <a:buFont typeface="Wingdings" panose="05000000000000000000" pitchFamily="2" charset="2"/>
              <a:buChar char="§"/>
            </a:pPr>
            <a:r>
              <a:rPr lang="en-US" sz="1900" b="0" dirty="0"/>
              <a:t>Participation in court hearing and follow-up on court mandate</a:t>
            </a:r>
          </a:p>
        </p:txBody>
      </p:sp>
      <p:sp>
        <p:nvSpPr>
          <p:cNvPr id="4" name="Slide Number Placeholder 3"/>
          <p:cNvSpPr>
            <a:spLocks noGrp="1"/>
          </p:cNvSpPr>
          <p:nvPr>
            <p:ph type="sldNum" sz="quarter" idx="12"/>
          </p:nvPr>
        </p:nvSpPr>
        <p:spPr/>
        <p:txBody>
          <a:bodyPr/>
          <a:lstStyle/>
          <a:p>
            <a:fld id="{1D81631B-77B9-458E-A8BD-548B26A438D1}" type="slidenum">
              <a:rPr lang="en-US" smtClean="0"/>
              <a:t>8</a:t>
            </a:fld>
            <a:endParaRPr lang="en-US"/>
          </a:p>
        </p:txBody>
      </p:sp>
    </p:spTree>
    <p:extLst>
      <p:ext uri="{BB962C8B-B14F-4D97-AF65-F5344CB8AC3E}">
        <p14:creationId xmlns:p14="http://schemas.microsoft.com/office/powerpoint/2010/main" val="1312375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Referral Information	</a:t>
            </a:r>
          </a:p>
        </p:txBody>
      </p:sp>
      <p:sp>
        <p:nvSpPr>
          <p:cNvPr id="3" name="Content Placeholder 2"/>
          <p:cNvSpPr>
            <a:spLocks noGrp="1"/>
          </p:cNvSpPr>
          <p:nvPr>
            <p:ph idx="1"/>
          </p:nvPr>
        </p:nvSpPr>
        <p:spPr>
          <a:ln>
            <a:noFill/>
          </a:ln>
        </p:spPr>
        <p:txBody>
          <a:bodyPr>
            <a:normAutofit lnSpcReduction="10000"/>
          </a:bodyPr>
          <a:lstStyle/>
          <a:p>
            <a:r>
              <a:rPr lang="en-US" sz="1900" b="0" dirty="0"/>
              <a:t>If you would like to refer someone for AOT-LA services, please complete referral and send to:</a:t>
            </a:r>
          </a:p>
          <a:p>
            <a:pPr marL="0" marR="0" indent="0" algn="ctr">
              <a:lnSpc>
                <a:spcPts val="2600"/>
              </a:lnSpc>
              <a:spcBef>
                <a:spcPts val="1150"/>
              </a:spcBef>
              <a:spcAft>
                <a:spcPts val="0"/>
              </a:spcAft>
            </a:pPr>
            <a:r>
              <a:rPr lang="en-US" sz="1900" b="0" u="sng" spc="10" dirty="0">
                <a:solidFill>
                  <a:srgbClr val="0000FF"/>
                </a:solidFill>
                <a:latin typeface="Franklin Gothic Book" panose="02020603050405020304" pitchFamily="2"/>
              </a:rPr>
              <a:t>AOTLAOE@dmh.lacounty.gov</a:t>
            </a:r>
            <a:r>
              <a:rPr lang="en-US" sz="1900" b="0" spc="10" dirty="0">
                <a:solidFill>
                  <a:srgbClr val="000000"/>
                </a:solidFill>
                <a:latin typeface="Franklin Gothic Book" panose="02020603050405020304" pitchFamily="2"/>
              </a:rPr>
              <a:t>  </a:t>
            </a:r>
          </a:p>
          <a:p>
            <a:pPr algn="ctr"/>
            <a:r>
              <a:rPr lang="en-US" sz="1900" b="0" dirty="0"/>
              <a:t>or </a:t>
            </a:r>
          </a:p>
          <a:p>
            <a:pPr algn="ctr"/>
            <a:r>
              <a:rPr lang="en-US" sz="1900" b="0" dirty="0"/>
              <a:t>Fax to 213-380-3680</a:t>
            </a:r>
          </a:p>
          <a:p>
            <a:pPr algn="ctr"/>
            <a:endParaRPr lang="en-US" sz="1900" b="0" dirty="0"/>
          </a:p>
          <a:p>
            <a:pPr algn="ctr"/>
            <a:r>
              <a:rPr lang="en-US" sz="1900" b="0" dirty="0"/>
              <a:t>Referral Form</a:t>
            </a:r>
          </a:p>
          <a:p>
            <a:pPr algn="ctr"/>
            <a:r>
              <a:rPr lang="en-US" sz="1200" b="0" spc="10" dirty="0">
                <a:solidFill>
                  <a:srgbClr val="000000"/>
                </a:solidFill>
                <a:latin typeface="Franklin Gothic Book" panose="02020603050405020304" pitchFamily="2"/>
                <a:hlinkClick r:id="rId3"/>
              </a:rPr>
              <a:t>http://file.lacounty.gov/SDSInter/dmh/1017016_UPDATED_AOT_REFERRAL_FORM.PDF</a:t>
            </a:r>
            <a:endParaRPr lang="en-US" sz="1200" b="0" spc="10" dirty="0">
              <a:solidFill>
                <a:srgbClr val="000000"/>
              </a:solidFill>
              <a:latin typeface="Franklin Gothic Book" panose="02020603050405020304" pitchFamily="2"/>
            </a:endParaRPr>
          </a:p>
          <a:p>
            <a:pPr algn="ctr"/>
            <a:endParaRPr lang="en-US" sz="1200" b="0" spc="10" dirty="0">
              <a:solidFill>
                <a:srgbClr val="000000"/>
              </a:solidFill>
              <a:latin typeface="Franklin Gothic Book" panose="02020603050405020304" pitchFamily="2"/>
            </a:endParaRPr>
          </a:p>
          <a:p>
            <a:pPr algn="ctr"/>
            <a:r>
              <a:rPr lang="en-US" sz="1900" b="0" dirty="0"/>
              <a:t>For more information call 213-738-2440</a:t>
            </a:r>
          </a:p>
          <a:p>
            <a:pPr algn="ctr"/>
            <a:endParaRPr lang="en-US" sz="1200" b="0" spc="10" dirty="0">
              <a:solidFill>
                <a:srgbClr val="000000"/>
              </a:solidFill>
              <a:latin typeface="Franklin Gothic Book" panose="02020603050405020304" pitchFamily="2"/>
            </a:endParaRPr>
          </a:p>
          <a:p>
            <a:pPr algn="ctr"/>
            <a:endParaRPr lang="en-US" sz="1100" b="0" dirty="0"/>
          </a:p>
          <a:p>
            <a:endParaRPr lang="en-US" sz="1900" b="0" dirty="0"/>
          </a:p>
        </p:txBody>
      </p:sp>
      <p:sp>
        <p:nvSpPr>
          <p:cNvPr id="4" name="Slide Number Placeholder 3"/>
          <p:cNvSpPr>
            <a:spLocks noGrp="1"/>
          </p:cNvSpPr>
          <p:nvPr>
            <p:ph type="sldNum" sz="quarter" idx="12"/>
          </p:nvPr>
        </p:nvSpPr>
        <p:spPr/>
        <p:txBody>
          <a:bodyPr/>
          <a:lstStyle/>
          <a:p>
            <a:fld id="{1D81631B-77B9-458E-A8BD-548B26A438D1}" type="slidenum">
              <a:rPr lang="en-US" smtClean="0"/>
              <a:t>9</a:t>
            </a:fld>
            <a:endParaRPr lang="en-US"/>
          </a:p>
        </p:txBody>
      </p:sp>
    </p:spTree>
    <p:extLst>
      <p:ext uri="{BB962C8B-B14F-4D97-AF65-F5344CB8AC3E}">
        <p14:creationId xmlns:p14="http://schemas.microsoft.com/office/powerpoint/2010/main" val="348679509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160</TotalTime>
  <Words>754</Words>
  <Application>Microsoft Office PowerPoint</Application>
  <PresentationFormat>On-screen Show (4:3)</PresentationFormat>
  <Paragraphs>84</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Franklin Gothic Book</vt:lpstr>
      <vt:lpstr>Franklin Gothic Medium</vt:lpstr>
      <vt:lpstr>Wingdings</vt:lpstr>
      <vt:lpstr>Angles</vt:lpstr>
      <vt:lpstr>County of Los Angeles Department of mental health</vt:lpstr>
      <vt:lpstr>Background</vt:lpstr>
      <vt:lpstr>overview</vt:lpstr>
      <vt:lpstr>Overview Cont.</vt:lpstr>
      <vt:lpstr>who can refer?</vt:lpstr>
      <vt:lpstr>Eligibility criteria for AOT-LA  services</vt:lpstr>
      <vt:lpstr>Eligibility criteria for AOT-LA Services Cont.</vt:lpstr>
      <vt:lpstr>AOT-LA capacity and services</vt:lpstr>
      <vt:lpstr>Referral Information </vt:lpstr>
      <vt:lpstr>Countywide Engagement Services Division Contact Information</vt:lpstr>
    </vt:vector>
  </TitlesOfParts>
  <Company>Los Angeles County Department of Mental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County of Los Angeles Department of mental health</dc:title>
  <dc:creator>DMH</dc:creator>
  <cp:lastModifiedBy>Monique Padilla</cp:lastModifiedBy>
  <cp:revision>15</cp:revision>
  <cp:lastPrinted>2018-08-08T17:12:18Z</cp:lastPrinted>
  <dcterms:created xsi:type="dcterms:W3CDTF">2018-08-08T14:41:30Z</dcterms:created>
  <dcterms:modified xsi:type="dcterms:W3CDTF">2025-02-03T00:28:03Z</dcterms:modified>
</cp:coreProperties>
</file>