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73" autoAdjust="0"/>
  </p:normalViewPr>
  <p:slideViewPr>
    <p:cSldViewPr>
      <p:cViewPr varScale="1">
        <p:scale>
          <a:sx n="105" d="100"/>
          <a:sy n="105" d="100"/>
        </p:scale>
        <p:origin x="798" y="30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EDB60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EDB60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EDB60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400" b="0" i="0">
                <a:solidFill>
                  <a:srgbClr val="EDB60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EDB60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EDB60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796405"/>
          </a:xfrm>
          <a:custGeom>
            <a:avLst/>
            <a:gdLst/>
            <a:ahLst/>
            <a:cxnLst/>
            <a:rect l="l" t="t" r="r" b="b"/>
            <a:pathLst>
              <a:path w="12192000" h="6796405">
                <a:moveTo>
                  <a:pt x="0" y="6795858"/>
                </a:moveTo>
                <a:lnTo>
                  <a:pt x="12192000" y="6795858"/>
                </a:lnTo>
                <a:lnTo>
                  <a:pt x="12192000" y="0"/>
                </a:lnTo>
                <a:lnTo>
                  <a:pt x="0" y="0"/>
                </a:lnTo>
                <a:lnTo>
                  <a:pt x="0" y="6795858"/>
                </a:lnTo>
                <a:close/>
              </a:path>
            </a:pathLst>
          </a:custGeom>
          <a:solidFill>
            <a:srgbClr val="0006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55082"/>
            <a:ext cx="8632190" cy="528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EDB60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1362" y="1848294"/>
            <a:ext cx="9648825" cy="1589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rgbClr val="EDB60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66303" y="6459315"/>
            <a:ext cx="165734" cy="256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Segoe UI Semibold"/>
                <a:cs typeface="Segoe UI Semibold"/>
              </a:defRPr>
            </a:lvl1pPr>
          </a:lstStyle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e.com/sites/default/files/inline-files/Essential_Use_Customer_Classification_Priority_System_Rotating_Outages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250950" y="1847850"/>
            <a:ext cx="9648825" cy="15890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06045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34539" marR="5080" lvl="0" indent="-2022475" defTabSz="914400" eaLnBrk="1" fontAlgn="auto" latinLnBrk="0" hangingPunct="1">
              <a:lnSpc>
                <a:spcPts val="5830"/>
              </a:lnSpc>
              <a:spcBef>
                <a:spcPts val="8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-645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SCE</a:t>
            </a:r>
            <a:r>
              <a:rPr kumimoji="0" lang="en-US" sz="5400" b="0" i="0" u="none" strike="noStrike" kern="0" cap="none" spc="185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Emergency</a:t>
            </a:r>
            <a:r>
              <a:rPr kumimoji="0" lang="en-US" sz="5400" b="0" i="0" u="none" strike="noStrike" kern="0" cap="none" spc="25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lang="en-US" sz="5400" b="0" i="0" u="none" strike="noStrike" kern="0" cap="none" spc="-10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Response </a:t>
            </a:r>
            <a:r>
              <a:rPr kumimoji="0" lang="en-US" sz="5400" b="0" i="0" u="none" strike="noStrike" kern="0" cap="none" spc="50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and </a:t>
            </a:r>
            <a:r>
              <a:rPr kumimoji="0" lang="en-US" sz="5400" b="0" i="0" u="none" strike="noStrike" kern="0" cap="none" spc="210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 </a:t>
            </a:r>
            <a:r>
              <a:rPr kumimoji="0" lang="en-US" sz="5400" b="0" i="0" u="none" strike="noStrike" kern="0" cap="none" spc="-10" normalizeH="0" baseline="0" noProof="0" dirty="0">
                <a:ln>
                  <a:noFill/>
                </a:ln>
                <a:solidFill>
                  <a:srgbClr val="EDB601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Resiliency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609099" y="3491588"/>
            <a:ext cx="4972050" cy="13652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92250" marR="1482090" indent="-2540" algn="ctr">
              <a:lnSpc>
                <a:spcPct val="127400"/>
              </a:lnSpc>
              <a:spcBef>
                <a:spcPts val="90"/>
              </a:spcBef>
            </a:pPr>
            <a:r>
              <a:rPr sz="2300" spc="-10" dirty="0">
                <a:solidFill>
                  <a:srgbClr val="FFFFFF"/>
                </a:solidFill>
                <a:latin typeface="Lucida Sans"/>
                <a:cs typeface="Lucida Sans"/>
              </a:rPr>
              <a:t>Jeanne</a:t>
            </a:r>
            <a:r>
              <a:rPr sz="2300" spc="-13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300" spc="25" dirty="0">
                <a:solidFill>
                  <a:srgbClr val="FFFFFF"/>
                </a:solidFill>
                <a:latin typeface="Lucida Sans"/>
                <a:cs typeface="Lucida Sans"/>
              </a:rPr>
              <a:t>Woo </a:t>
            </a:r>
            <a:r>
              <a:rPr sz="2300" dirty="0">
                <a:solidFill>
                  <a:srgbClr val="FFFFFF"/>
                </a:solidFill>
                <a:latin typeface="Lucida Sans"/>
                <a:cs typeface="Lucida Sans"/>
              </a:rPr>
              <a:t>Senior</a:t>
            </a:r>
            <a:r>
              <a:rPr sz="2300" spc="-1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Lucida Sans"/>
                <a:cs typeface="Lucida Sans"/>
              </a:rPr>
              <a:t>Advisor</a:t>
            </a:r>
            <a:endParaRPr sz="230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2300" spc="-10" dirty="0">
                <a:solidFill>
                  <a:srgbClr val="FFFFFF"/>
                </a:solidFill>
                <a:latin typeface="Lucida Sans"/>
                <a:cs typeface="Lucida Sans"/>
              </a:rPr>
              <a:t>Business</a:t>
            </a:r>
            <a:r>
              <a:rPr sz="2300" spc="-13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Lucida Sans"/>
                <a:cs typeface="Lucida Sans"/>
              </a:rPr>
              <a:t>Resiliency</a:t>
            </a:r>
            <a:r>
              <a:rPr sz="2300" spc="-14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300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2300" spc="-13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Lucida Sans"/>
                <a:cs typeface="Lucida Sans"/>
              </a:rPr>
              <a:t>Compliance</a:t>
            </a:r>
            <a:endParaRPr sz="23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1058062"/>
            <a:ext cx="12198350" cy="5382895"/>
            <a:chOff x="0" y="1058062"/>
            <a:chExt cx="12198350" cy="53828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58062"/>
              <a:ext cx="8938831" cy="538232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34181" y="1276559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34181" y="1276559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0180" y="1423322"/>
            <a:ext cx="3500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Segoe UI"/>
                <a:cs typeface="Segoe UI"/>
              </a:rPr>
              <a:t>SCE’s</a:t>
            </a: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All</a:t>
            </a:r>
            <a:r>
              <a:rPr sz="180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Hazards</a:t>
            </a:r>
            <a:r>
              <a:rPr sz="180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Plan</a:t>
            </a:r>
            <a:r>
              <a:rPr sz="180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describes: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27831" y="1897377"/>
            <a:ext cx="6070600" cy="629920"/>
            <a:chOff x="6127831" y="1897377"/>
            <a:chExt cx="6070600" cy="629920"/>
          </a:xfrm>
        </p:grpSpPr>
        <p:sp>
          <p:nvSpPr>
            <p:cNvPr id="10" name="object 10"/>
            <p:cNvSpPr/>
            <p:nvPr/>
          </p:nvSpPr>
          <p:spPr>
            <a:xfrm>
              <a:off x="6134181" y="1903727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34181" y="1903727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0180" y="1913648"/>
            <a:ext cx="5574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How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SCE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monitors,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escalates</a:t>
            </a:r>
            <a:r>
              <a:rPr sz="18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responds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incidents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that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impact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electric</a:t>
            </a:r>
            <a:r>
              <a:rPr sz="1800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service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our</a:t>
            </a:r>
            <a:r>
              <a:rPr sz="18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customers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27831" y="2522621"/>
            <a:ext cx="6070600" cy="629920"/>
            <a:chOff x="6127831" y="2522621"/>
            <a:chExt cx="6070600" cy="629920"/>
          </a:xfrm>
        </p:grpSpPr>
        <p:sp>
          <p:nvSpPr>
            <p:cNvPr id="14" name="object 14"/>
            <p:cNvSpPr/>
            <p:nvPr/>
          </p:nvSpPr>
          <p:spPr>
            <a:xfrm>
              <a:off x="6134181" y="2528971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34181" y="2528971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19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0180" y="2538892"/>
            <a:ext cx="5821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How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SCE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organizes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manages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incident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response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using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Incident</a:t>
            </a:r>
            <a:r>
              <a:rPr sz="18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Management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Teams</a:t>
            </a:r>
            <a:r>
              <a:rPr sz="18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(IMT’s)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27831" y="3153778"/>
            <a:ext cx="6070600" cy="629920"/>
            <a:chOff x="6127831" y="3153778"/>
            <a:chExt cx="6070600" cy="629920"/>
          </a:xfrm>
        </p:grpSpPr>
        <p:sp>
          <p:nvSpPr>
            <p:cNvPr id="18" name="object 18"/>
            <p:cNvSpPr/>
            <p:nvPr/>
          </p:nvSpPr>
          <p:spPr>
            <a:xfrm>
              <a:off x="6134181" y="3160128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34181" y="3160128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0180" y="3170048"/>
            <a:ext cx="5464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The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interface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between</a:t>
            </a:r>
            <a:r>
              <a:rPr sz="18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SCE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public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safety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agencies,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emergency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managers,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elected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officials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27831" y="3784935"/>
            <a:ext cx="6070600" cy="1261110"/>
            <a:chOff x="6127831" y="3784935"/>
            <a:chExt cx="6070600" cy="1261110"/>
          </a:xfrm>
        </p:grpSpPr>
        <p:sp>
          <p:nvSpPr>
            <p:cNvPr id="22" name="object 22"/>
            <p:cNvSpPr/>
            <p:nvPr/>
          </p:nvSpPr>
          <p:spPr>
            <a:xfrm>
              <a:off x="6134181" y="3791285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134181" y="3791285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34181" y="4422443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5954991" y="0"/>
                  </a:moveTo>
                  <a:lnTo>
                    <a:pt x="102831" y="0"/>
                  </a:lnTo>
                  <a:lnTo>
                    <a:pt x="62804" y="8080"/>
                  </a:lnTo>
                  <a:lnTo>
                    <a:pt x="30118" y="30118"/>
                  </a:lnTo>
                  <a:lnTo>
                    <a:pt x="8080" y="62804"/>
                  </a:lnTo>
                  <a:lnTo>
                    <a:pt x="0" y="102831"/>
                  </a:lnTo>
                  <a:lnTo>
                    <a:pt x="0" y="514159"/>
                  </a:lnTo>
                  <a:lnTo>
                    <a:pt x="8080" y="554187"/>
                  </a:lnTo>
                  <a:lnTo>
                    <a:pt x="30118" y="586873"/>
                  </a:lnTo>
                  <a:lnTo>
                    <a:pt x="62804" y="608910"/>
                  </a:lnTo>
                  <a:lnTo>
                    <a:pt x="102831" y="616991"/>
                  </a:lnTo>
                  <a:lnTo>
                    <a:pt x="5954991" y="616991"/>
                  </a:lnTo>
                  <a:lnTo>
                    <a:pt x="5995014" y="608910"/>
                  </a:lnTo>
                  <a:lnTo>
                    <a:pt x="6027700" y="586873"/>
                  </a:lnTo>
                  <a:lnTo>
                    <a:pt x="6049741" y="554187"/>
                  </a:lnTo>
                  <a:lnTo>
                    <a:pt x="6057823" y="514159"/>
                  </a:lnTo>
                  <a:lnTo>
                    <a:pt x="6057823" y="102831"/>
                  </a:lnTo>
                  <a:lnTo>
                    <a:pt x="6049741" y="62804"/>
                  </a:lnTo>
                  <a:lnTo>
                    <a:pt x="6027700" y="30118"/>
                  </a:lnTo>
                  <a:lnTo>
                    <a:pt x="5995014" y="8080"/>
                  </a:lnTo>
                  <a:lnTo>
                    <a:pt x="5954991" y="0"/>
                  </a:lnTo>
                  <a:close/>
                </a:path>
              </a:pathLst>
            </a:custGeom>
            <a:solidFill>
              <a:srgbClr val="0006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34181" y="4422443"/>
              <a:ext cx="6057900" cy="617220"/>
            </a:xfrm>
            <a:custGeom>
              <a:avLst/>
              <a:gdLst/>
              <a:ahLst/>
              <a:cxnLst/>
              <a:rect l="l" t="t" r="r" b="b"/>
              <a:pathLst>
                <a:path w="6057900" h="617220">
                  <a:moveTo>
                    <a:pt x="0" y="102831"/>
                  </a:moveTo>
                  <a:lnTo>
                    <a:pt x="8080" y="62804"/>
                  </a:lnTo>
                  <a:lnTo>
                    <a:pt x="30118" y="30118"/>
                  </a:lnTo>
                  <a:lnTo>
                    <a:pt x="62804" y="8080"/>
                  </a:lnTo>
                  <a:lnTo>
                    <a:pt x="102831" y="0"/>
                  </a:lnTo>
                  <a:lnTo>
                    <a:pt x="5954991" y="0"/>
                  </a:lnTo>
                  <a:lnTo>
                    <a:pt x="5995014" y="8080"/>
                  </a:lnTo>
                  <a:lnTo>
                    <a:pt x="6027700" y="30118"/>
                  </a:lnTo>
                  <a:lnTo>
                    <a:pt x="6049741" y="62804"/>
                  </a:lnTo>
                  <a:lnTo>
                    <a:pt x="6057823" y="102831"/>
                  </a:lnTo>
                  <a:lnTo>
                    <a:pt x="6057823" y="514159"/>
                  </a:lnTo>
                  <a:lnTo>
                    <a:pt x="6049741" y="554187"/>
                  </a:lnTo>
                  <a:lnTo>
                    <a:pt x="6027700" y="586873"/>
                  </a:lnTo>
                  <a:lnTo>
                    <a:pt x="5995014" y="608910"/>
                  </a:lnTo>
                  <a:lnTo>
                    <a:pt x="5954991" y="616991"/>
                  </a:lnTo>
                  <a:lnTo>
                    <a:pt x="102831" y="616991"/>
                  </a:lnTo>
                  <a:lnTo>
                    <a:pt x="62804" y="608910"/>
                  </a:lnTo>
                  <a:lnTo>
                    <a:pt x="30118" y="586873"/>
                  </a:lnTo>
                  <a:lnTo>
                    <a:pt x="8080" y="554187"/>
                  </a:lnTo>
                  <a:lnTo>
                    <a:pt x="0" y="514159"/>
                  </a:lnTo>
                  <a:lnTo>
                    <a:pt x="0" y="102831"/>
                  </a:lnTo>
                  <a:close/>
                </a:path>
              </a:pathLst>
            </a:custGeom>
            <a:ln w="12700">
              <a:solidFill>
                <a:srgbClr val="B0B3B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20180" y="3801206"/>
            <a:ext cx="5314315" cy="120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802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How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restoration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priorities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are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established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and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communicated</a:t>
            </a:r>
            <a:endParaRPr sz="1800"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  <a:spcBef>
                <a:spcPts val="650"/>
              </a:spcBef>
            </a:pP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SCE’s</a:t>
            </a:r>
            <a:r>
              <a:rPr sz="180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communication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engagement</a:t>
            </a:r>
            <a:r>
              <a:rPr sz="18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strategy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with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stakeholders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before,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during,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after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incidents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30" name="objec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27" name="object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812" y="232834"/>
            <a:ext cx="84245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SCE</a:t>
            </a:r>
            <a:r>
              <a:rPr spc="-60" dirty="0"/>
              <a:t> </a:t>
            </a:r>
            <a:r>
              <a:rPr dirty="0"/>
              <a:t>ALL</a:t>
            </a:r>
            <a:r>
              <a:rPr spc="-60" dirty="0"/>
              <a:t> </a:t>
            </a:r>
            <a:r>
              <a:rPr dirty="0"/>
              <a:t>HAZARDS</a:t>
            </a:r>
            <a:r>
              <a:rPr spc="-65" dirty="0"/>
              <a:t> </a:t>
            </a:r>
            <a:r>
              <a:rPr dirty="0"/>
              <a:t>RESPONSE</a:t>
            </a:r>
            <a:r>
              <a:rPr spc="-60" dirty="0"/>
              <a:t> </a:t>
            </a:r>
            <a:r>
              <a:rPr dirty="0"/>
              <a:t>PLAN</a:t>
            </a:r>
            <a:r>
              <a:rPr spc="-55" dirty="0"/>
              <a:t> </a:t>
            </a:r>
            <a:r>
              <a:rPr spc="-10" dirty="0"/>
              <a:t>(AHP)</a:t>
            </a:r>
          </a:p>
        </p:txBody>
      </p:sp>
      <p:sp>
        <p:nvSpPr>
          <p:cNvPr id="28" name="objec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06895" y="5384063"/>
            <a:ext cx="5236210" cy="646430"/>
          </a:xfrm>
          <a:prstGeom prst="rect">
            <a:avLst/>
          </a:prstGeom>
          <a:solidFill>
            <a:srgbClr val="F1F1F1">
              <a:alpha val="89019"/>
            </a:srgbClr>
          </a:solidFill>
        </p:spPr>
        <p:txBody>
          <a:bodyPr vert="horz" wrap="square" lIns="0" tIns="39370" rIns="0" bIns="0" rtlCol="0">
            <a:spAutoFit/>
          </a:bodyPr>
          <a:lstStyle/>
          <a:p>
            <a:pPr marL="546735" marR="540385" indent="45720">
              <a:lnSpc>
                <a:spcPct val="100000"/>
              </a:lnSpc>
              <a:spcBef>
                <a:spcPts val="310"/>
              </a:spcBef>
            </a:pP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This</a:t>
            </a:r>
            <a:r>
              <a:rPr sz="1800" i="1" spc="-4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AHP</a:t>
            </a:r>
            <a:r>
              <a:rPr sz="1800" i="1" spc="-25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is</a:t>
            </a:r>
            <a:r>
              <a:rPr sz="1800" i="1" spc="-25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developed</a:t>
            </a:r>
            <a:r>
              <a:rPr sz="1800" i="1" spc="-4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and</a:t>
            </a:r>
            <a:r>
              <a:rPr sz="1800" i="1" spc="-1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maintained</a:t>
            </a:r>
            <a:r>
              <a:rPr sz="1800" i="1" spc="-15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spc="-25" dirty="0">
                <a:solidFill>
                  <a:srgbClr val="000607"/>
                </a:solidFill>
                <a:latin typeface="Segoe UI"/>
                <a:cs typeface="Segoe UI"/>
              </a:rPr>
              <a:t>in </a:t>
            </a:r>
            <a:r>
              <a:rPr sz="1800" i="1" spc="-10" dirty="0">
                <a:solidFill>
                  <a:srgbClr val="000607"/>
                </a:solidFill>
                <a:latin typeface="Segoe UI"/>
                <a:cs typeface="Segoe UI"/>
              </a:rPr>
              <a:t>accordance</a:t>
            </a:r>
            <a:r>
              <a:rPr sz="1800" i="1" spc="-2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with</a:t>
            </a:r>
            <a:r>
              <a:rPr sz="1800" i="1" spc="-3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CPUC</a:t>
            </a:r>
            <a:r>
              <a:rPr sz="1800" i="1" spc="-30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General</a:t>
            </a:r>
            <a:r>
              <a:rPr sz="1800" i="1" spc="-25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dirty="0">
                <a:solidFill>
                  <a:srgbClr val="000607"/>
                </a:solidFill>
                <a:latin typeface="Segoe UI"/>
                <a:cs typeface="Segoe UI"/>
              </a:rPr>
              <a:t>Order</a:t>
            </a:r>
            <a:r>
              <a:rPr sz="1800" i="1" spc="-35" dirty="0">
                <a:solidFill>
                  <a:srgbClr val="000607"/>
                </a:solidFill>
                <a:latin typeface="Segoe UI"/>
                <a:cs typeface="Segoe UI"/>
              </a:rPr>
              <a:t> </a:t>
            </a:r>
            <a:r>
              <a:rPr sz="1800" i="1" spc="-25" dirty="0">
                <a:solidFill>
                  <a:srgbClr val="000607"/>
                </a:solidFill>
                <a:latin typeface="Segoe UI"/>
                <a:cs typeface="Segoe UI"/>
              </a:rPr>
              <a:t>166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9" name="object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76" y="1058062"/>
            <a:ext cx="4750435" cy="2308860"/>
          </a:xfrm>
          <a:prstGeom prst="rect">
            <a:avLst/>
          </a:prstGeom>
          <a:solidFill>
            <a:srgbClr val="5EA4EB">
              <a:alpha val="49804"/>
            </a:srgbClr>
          </a:solidFill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Response</a:t>
            </a:r>
            <a:r>
              <a:rPr sz="1800" b="1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framework:</a:t>
            </a:r>
            <a:endParaRPr sz="1800">
              <a:latin typeface="Segoe UI"/>
              <a:cs typeface="Segoe U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Compatible</a:t>
            </a:r>
            <a:r>
              <a:rPr sz="18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with</a:t>
            </a:r>
            <a:r>
              <a:rPr sz="18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ICS,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SEMS,</a:t>
            </a:r>
            <a:r>
              <a:rPr sz="180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NIMS</a:t>
            </a:r>
            <a:endParaRPr sz="1800">
              <a:latin typeface="Segoe UI"/>
              <a:cs typeface="Segoe U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Compatible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with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PSPS</a:t>
            </a:r>
            <a:endParaRPr sz="1800">
              <a:latin typeface="Segoe UI"/>
              <a:cs typeface="Segoe U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Scalable</a:t>
            </a:r>
            <a:endParaRPr sz="1800">
              <a:latin typeface="Segoe UI"/>
              <a:cs typeface="Segoe UI"/>
            </a:endParaRPr>
          </a:p>
          <a:p>
            <a:pPr marL="9144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Continuous</a:t>
            </a:r>
            <a:r>
              <a:rPr sz="18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improvement:</a:t>
            </a:r>
            <a:endParaRPr sz="1800">
              <a:latin typeface="Segoe UI"/>
              <a:cs typeface="Segoe U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Reviewed</a:t>
            </a:r>
            <a:r>
              <a:rPr sz="18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800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updated</a:t>
            </a:r>
            <a:r>
              <a:rPr sz="18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annually</a:t>
            </a:r>
            <a:endParaRPr sz="1800">
              <a:latin typeface="Segoe UI"/>
              <a:cs typeface="Segoe UI"/>
            </a:endParaRPr>
          </a:p>
          <a:p>
            <a:pPr marL="377825" marR="120650" indent="-287020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Informed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by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exercises,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after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action</a:t>
            </a:r>
            <a:r>
              <a:rPr sz="18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reviews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stakeholder feedback</a:t>
            </a:r>
            <a:endParaRPr sz="1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673087"/>
            <a:ext cx="12192000" cy="6185535"/>
            <a:chOff x="0" y="673087"/>
            <a:chExt cx="12192000" cy="6185535"/>
          </a:xfrm>
        </p:grpSpPr>
        <p:sp>
          <p:nvSpPr>
            <p:cNvPr id="3" name="object 3"/>
            <p:cNvSpPr/>
            <p:nvPr/>
          </p:nvSpPr>
          <p:spPr>
            <a:xfrm>
              <a:off x="11425130" y="6383044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158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73087"/>
              <a:ext cx="12192000" cy="6184912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3089" y="912458"/>
            <a:ext cx="11391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3475" marR="5080" indent="-23914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The</a:t>
            </a:r>
            <a:r>
              <a:rPr sz="1800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All-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Hazards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Plan</a:t>
            </a:r>
            <a:r>
              <a:rPr sz="18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Concept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800" spc="-7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Operations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(CONOPS)</a:t>
            </a:r>
            <a:r>
              <a:rPr sz="18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describes</a:t>
            </a:r>
            <a:r>
              <a:rPr sz="18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SCE’s</a:t>
            </a:r>
            <a:r>
              <a:rPr sz="180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phased</a:t>
            </a:r>
            <a:r>
              <a:rPr sz="1800" spc="-7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approach</a:t>
            </a: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800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emergency</a:t>
            </a:r>
            <a:r>
              <a:rPr sz="18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response,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including</a:t>
            </a:r>
            <a:r>
              <a:rPr sz="18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what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SCE</a:t>
            </a:r>
            <a:r>
              <a:rPr sz="18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will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do</a:t>
            </a:r>
            <a:r>
              <a:rPr sz="18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before,</a:t>
            </a:r>
            <a:r>
              <a:rPr sz="18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during,</a:t>
            </a:r>
            <a:r>
              <a:rPr sz="180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800" b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after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dirty="0">
                <a:solidFill>
                  <a:srgbClr val="FFFFFF"/>
                </a:solidFill>
                <a:latin typeface="Segoe UI"/>
                <a:cs typeface="Segoe UI"/>
              </a:rPr>
              <a:t>an</a:t>
            </a:r>
            <a:r>
              <a:rPr sz="18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Segoe UI"/>
                <a:cs typeface="Segoe UI"/>
              </a:rPr>
              <a:t>incident.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784" y="101076"/>
            <a:ext cx="52882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CONCEPT</a:t>
            </a:r>
            <a:r>
              <a:rPr spc="-65" dirty="0"/>
              <a:t> </a:t>
            </a:r>
            <a:r>
              <a:rPr dirty="0"/>
              <a:t>OF</a:t>
            </a:r>
            <a:r>
              <a:rPr spc="-75" dirty="0"/>
              <a:t> </a:t>
            </a:r>
            <a:r>
              <a:rPr spc="-10" dirty="0"/>
              <a:t>OPERATIONS</a:t>
            </a:r>
          </a:p>
        </p:txBody>
      </p:sp>
      <p:graphicFrame>
        <p:nvGraphicFrame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515027"/>
              </p:ext>
            </p:extLst>
          </p:nvPr>
        </p:nvGraphicFramePr>
        <p:xfrm>
          <a:off x="5057178" y="3770325"/>
          <a:ext cx="2019300" cy="2828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5510">
                <a:tc>
                  <a:txBody>
                    <a:bodyPr/>
                    <a:lstStyle/>
                    <a:p>
                      <a:pPr marL="100965" marR="143510" indent="307340">
                        <a:lnSpc>
                          <a:spcPts val="1939"/>
                        </a:lnSpc>
                        <a:spcBef>
                          <a:spcPts val="1605"/>
                        </a:spcBef>
                      </a:pPr>
                      <a:r>
                        <a:rPr sz="1800" b="1" spc="-10" dirty="0">
                          <a:latin typeface="Segoe UI"/>
                          <a:cs typeface="Segoe UI"/>
                        </a:rPr>
                        <a:t>RESOURCE </a:t>
                      </a:r>
                      <a:r>
                        <a:rPr sz="1800" b="1" spc="-20" dirty="0">
                          <a:latin typeface="Segoe UI"/>
                          <a:cs typeface="Segoe UI"/>
                        </a:rPr>
                        <a:t>COORDINATION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203835" marB="0">
                    <a:solidFill>
                      <a:srgbClr val="E9E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2780">
                <a:tc>
                  <a:txBody>
                    <a:bodyPr/>
                    <a:lstStyle/>
                    <a:p>
                      <a:pPr marL="183515" marR="5206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Describes</a:t>
                      </a:r>
                      <a:r>
                        <a:rPr sz="1800" spc="-7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the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mobilization</a:t>
                      </a:r>
                      <a:r>
                        <a:rPr sz="1800" spc="-7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of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personnel,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equipment,</a:t>
                      </a:r>
                      <a:r>
                        <a:rPr sz="1800" spc="-6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and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mutual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assistance</a:t>
                      </a:r>
                      <a:endParaRPr sz="1800" dirty="0">
                        <a:latin typeface="Segoe UI"/>
                        <a:cs typeface="Segoe UI"/>
                      </a:endParaRPr>
                    </a:p>
                  </a:txBody>
                  <a:tcPr marL="0" marR="0" marT="15240" marB="0">
                    <a:solidFill>
                      <a:srgbClr val="575A5A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402022"/>
              </p:ext>
            </p:extLst>
          </p:nvPr>
        </p:nvGraphicFramePr>
        <p:xfrm>
          <a:off x="7372210" y="3753739"/>
          <a:ext cx="2019300" cy="2883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5510">
                <a:tc>
                  <a:txBody>
                    <a:bodyPr/>
                    <a:lstStyle/>
                    <a:p>
                      <a:pPr marL="70485" marR="129539" indent="-1905" algn="ctr">
                        <a:lnSpc>
                          <a:spcPts val="1939"/>
                        </a:lnSpc>
                        <a:spcBef>
                          <a:spcPts val="630"/>
                        </a:spcBef>
                      </a:pPr>
                      <a:r>
                        <a:rPr sz="1800" b="1" spc="-10" dirty="0">
                          <a:latin typeface="Segoe UI"/>
                          <a:cs typeface="Segoe UI"/>
                        </a:rPr>
                        <a:t>RESTORATION </a:t>
                      </a:r>
                      <a:r>
                        <a:rPr sz="1800" b="1" dirty="0">
                          <a:latin typeface="Segoe UI"/>
                          <a:cs typeface="Segoe UI"/>
                        </a:rPr>
                        <a:t>PLANNING</a:t>
                      </a:r>
                      <a:r>
                        <a:rPr sz="1800" b="1" spc="-50" dirty="0">
                          <a:latin typeface="Segoe UI"/>
                          <a:cs typeface="Segoe UI"/>
                        </a:rPr>
                        <a:t> &amp; </a:t>
                      </a:r>
                      <a:r>
                        <a:rPr sz="1800" b="1" spc="-10" dirty="0">
                          <a:latin typeface="Segoe UI"/>
                          <a:cs typeface="Segoe UI"/>
                        </a:rPr>
                        <a:t>PRIORITIZATION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80010" marB="0">
                    <a:solidFill>
                      <a:srgbClr val="E9E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8025">
                <a:tc>
                  <a:txBody>
                    <a:bodyPr/>
                    <a:lstStyle/>
                    <a:p>
                      <a:pPr marL="196215" marR="1841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Outlines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strategy</a:t>
                      </a:r>
                      <a:r>
                        <a:rPr sz="1800" spc="-6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based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on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public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safety,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grid</a:t>
                      </a:r>
                      <a:r>
                        <a:rPr sz="1800" spc="-4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stability,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and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community needs</a:t>
                      </a:r>
                      <a:endParaRPr sz="1800" dirty="0">
                        <a:latin typeface="Segoe UI"/>
                        <a:cs typeface="Segoe UI"/>
                      </a:endParaRPr>
                    </a:p>
                  </a:txBody>
                  <a:tcPr marL="0" marR="0" marT="26670" marB="0">
                    <a:solidFill>
                      <a:srgbClr val="575A5A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929310"/>
              </p:ext>
            </p:extLst>
          </p:nvPr>
        </p:nvGraphicFramePr>
        <p:xfrm>
          <a:off x="2708059" y="3770325"/>
          <a:ext cx="2019300" cy="2828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5510">
                <a:tc>
                  <a:txBody>
                    <a:bodyPr/>
                    <a:lstStyle/>
                    <a:p>
                      <a:pPr marL="290830" marR="269240" indent="231140">
                        <a:lnSpc>
                          <a:spcPts val="1939"/>
                        </a:lnSpc>
                        <a:spcBef>
                          <a:spcPts val="1714"/>
                        </a:spcBef>
                      </a:pPr>
                      <a:r>
                        <a:rPr sz="1800" b="1" spc="-10" dirty="0">
                          <a:latin typeface="Segoe UI"/>
                          <a:cs typeface="Segoe UI"/>
                        </a:rPr>
                        <a:t>DAMAGE ASSESSMENT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217804" marB="0">
                    <a:solidFill>
                      <a:srgbClr val="E9E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2780">
                <a:tc>
                  <a:txBody>
                    <a:bodyPr/>
                    <a:lstStyle/>
                    <a:p>
                      <a:pPr marL="220979" marR="2025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Identifies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&amp;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assess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impacts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to</a:t>
                      </a:r>
                      <a:r>
                        <a:rPr sz="1800" spc="-3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electrical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infrastructure</a:t>
                      </a:r>
                      <a:r>
                        <a:rPr sz="1800" spc="-9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&amp;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public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safety</a:t>
                      </a:r>
                      <a:endParaRPr sz="1800" dirty="0">
                        <a:latin typeface="Segoe UI"/>
                        <a:cs typeface="Segoe UI"/>
                      </a:endParaRPr>
                    </a:p>
                  </a:txBody>
                  <a:tcPr marL="0" marR="0" marT="15240" marB="0">
                    <a:solidFill>
                      <a:srgbClr val="575A5A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12466"/>
              </p:ext>
            </p:extLst>
          </p:nvPr>
        </p:nvGraphicFramePr>
        <p:xfrm>
          <a:off x="9741954" y="3753739"/>
          <a:ext cx="2019935" cy="28828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3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5510">
                <a:tc gridSpan="2">
                  <a:txBody>
                    <a:bodyPr/>
                    <a:lstStyle/>
                    <a:p>
                      <a:pPr marR="3810" algn="ctr">
                        <a:lnSpc>
                          <a:spcPts val="2050"/>
                        </a:lnSpc>
                        <a:spcBef>
                          <a:spcPts val="409"/>
                        </a:spcBef>
                      </a:pPr>
                      <a:r>
                        <a:rPr sz="1800" b="1" spc="-10" dirty="0">
                          <a:latin typeface="Segoe UI"/>
                          <a:cs typeface="Segoe UI"/>
                        </a:rPr>
                        <a:t>DE-ESCALATION</a:t>
                      </a:r>
                      <a:endParaRPr sz="1800">
                        <a:latin typeface="Segoe UI"/>
                        <a:cs typeface="Segoe UI"/>
                      </a:endParaRPr>
                    </a:p>
                    <a:p>
                      <a:pPr marL="33655" marR="38100" indent="1270" algn="ctr">
                        <a:lnSpc>
                          <a:spcPts val="1939"/>
                        </a:lnSpc>
                        <a:spcBef>
                          <a:spcPts val="140"/>
                        </a:spcBef>
                      </a:pPr>
                      <a:r>
                        <a:rPr sz="1800" b="1" spc="-50" dirty="0">
                          <a:latin typeface="Segoe UI"/>
                          <a:cs typeface="Segoe UI"/>
                        </a:rPr>
                        <a:t>&amp; </a:t>
                      </a:r>
                      <a:r>
                        <a:rPr sz="1800" b="1" spc="-10" dirty="0">
                          <a:latin typeface="Segoe UI"/>
                          <a:cs typeface="Segoe UI"/>
                        </a:rPr>
                        <a:t>DEMOBILIZATION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52069" marB="0">
                    <a:solidFill>
                      <a:srgbClr val="E9E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3389">
                <a:tc gridSpan="2">
                  <a:txBody>
                    <a:bodyPr/>
                    <a:lstStyle/>
                    <a:p>
                      <a:pPr marL="184150" marR="4457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Details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safe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scale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down</a:t>
                      </a:r>
                      <a:r>
                        <a:rPr sz="1800" spc="-4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of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response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activities</a:t>
                      </a:r>
                      <a:r>
                        <a:rPr sz="1800" spc="-7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and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transition</a:t>
                      </a:r>
                      <a:r>
                        <a:rPr sz="1800" spc="-6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to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recovery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39370" marB="0">
                    <a:solidFill>
                      <a:srgbClr val="575A5A">
                        <a:alpha val="749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A6A6A6"/>
                      </a:solidFill>
                      <a:prstDash val="solid"/>
                    </a:lnR>
                    <a:solidFill>
                      <a:srgbClr val="575A5A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6A6A6"/>
                      </a:solidFill>
                      <a:prstDash val="solid"/>
                    </a:lnL>
                    <a:solidFill>
                      <a:srgbClr val="575A5A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442426"/>
              </p:ext>
            </p:extLst>
          </p:nvPr>
        </p:nvGraphicFramePr>
        <p:xfrm>
          <a:off x="409752" y="3777843"/>
          <a:ext cx="2019300" cy="2820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5510">
                <a:tc>
                  <a:txBody>
                    <a:bodyPr/>
                    <a:lstStyle/>
                    <a:p>
                      <a:pPr marL="297180" marR="292735" indent="-635" algn="ctr">
                        <a:lnSpc>
                          <a:spcPts val="1939"/>
                        </a:lnSpc>
                        <a:spcBef>
                          <a:spcPts val="745"/>
                        </a:spcBef>
                      </a:pPr>
                      <a:r>
                        <a:rPr sz="1800" b="1" spc="-10" dirty="0">
                          <a:latin typeface="Segoe UI"/>
                          <a:cs typeface="Segoe UI"/>
                        </a:rPr>
                        <a:t>EMERGENCY </a:t>
                      </a:r>
                      <a:r>
                        <a:rPr sz="1800" b="1" spc="-20" dirty="0">
                          <a:latin typeface="Segoe UI"/>
                          <a:cs typeface="Segoe UI"/>
                        </a:rPr>
                        <a:t>OPERATIONS </a:t>
                      </a:r>
                      <a:r>
                        <a:rPr sz="1800" b="1" spc="-10" dirty="0">
                          <a:latin typeface="Segoe UI"/>
                          <a:cs typeface="Segoe UI"/>
                        </a:rPr>
                        <a:t>CENTER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T="94615" marB="0">
                    <a:solidFill>
                      <a:srgbClr val="E9E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160">
                <a:tc>
                  <a:txBody>
                    <a:bodyPr/>
                    <a:lstStyle/>
                    <a:p>
                      <a:pPr marL="82550" marR="17399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Details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functions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of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the</a:t>
                      </a:r>
                      <a:r>
                        <a:rPr sz="1800" spc="-4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EOC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and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demonstrates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how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information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flows</a:t>
                      </a:r>
                      <a:r>
                        <a:rPr sz="1800" spc="-5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internally</a:t>
                      </a:r>
                      <a:r>
                        <a:rPr sz="1800" spc="-45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 </a:t>
                      </a:r>
                      <a:r>
                        <a:rPr sz="1800" spc="-6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&amp;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externally</a:t>
                      </a:r>
                      <a:endParaRPr sz="1800" dirty="0">
                        <a:latin typeface="Segoe UI"/>
                        <a:cs typeface="Segoe UI"/>
                      </a:endParaRPr>
                    </a:p>
                  </a:txBody>
                  <a:tcPr marL="0" marR="0" marT="2540" marB="0">
                    <a:solidFill>
                      <a:srgbClr val="575A5A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530" y="2663663"/>
            <a:ext cx="30308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latin typeface="Segoe UI"/>
                <a:cs typeface="Segoe UI"/>
              </a:rPr>
              <a:t>*Alignment</a:t>
            </a:r>
            <a:r>
              <a:rPr sz="1600" i="1" spc="-35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with</a:t>
            </a:r>
            <a:r>
              <a:rPr sz="1600" i="1" spc="-55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State</a:t>
            </a:r>
            <a:r>
              <a:rPr sz="1600" i="1" spc="-40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and</a:t>
            </a:r>
            <a:r>
              <a:rPr sz="1600" i="1" spc="-55" dirty="0">
                <a:latin typeface="Segoe UI"/>
                <a:cs typeface="Segoe UI"/>
              </a:rPr>
              <a:t> </a:t>
            </a:r>
            <a:r>
              <a:rPr sz="1600" i="1" spc="-10" dirty="0">
                <a:latin typeface="Segoe UI"/>
                <a:cs typeface="Segoe UI"/>
              </a:rPr>
              <a:t>Federal </a:t>
            </a:r>
            <a:r>
              <a:rPr sz="1600" i="1" dirty="0">
                <a:latin typeface="Segoe UI"/>
                <a:cs typeface="Segoe UI"/>
              </a:rPr>
              <a:t>Emergency</a:t>
            </a:r>
            <a:r>
              <a:rPr sz="1600" i="1" spc="-70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Management</a:t>
            </a:r>
            <a:r>
              <a:rPr sz="1600" i="1" spc="-90" dirty="0">
                <a:latin typeface="Segoe UI"/>
                <a:cs typeface="Segoe UI"/>
              </a:rPr>
              <a:t> </a:t>
            </a:r>
            <a:r>
              <a:rPr sz="1600" i="1" spc="-10" dirty="0">
                <a:latin typeface="Segoe UI"/>
                <a:cs typeface="Segoe UI"/>
              </a:rPr>
              <a:t>Systems </a:t>
            </a:r>
            <a:r>
              <a:rPr sz="1600" i="1" dirty="0">
                <a:latin typeface="Segoe UI"/>
                <a:cs typeface="Segoe UI"/>
              </a:rPr>
              <a:t>&amp;</a:t>
            </a:r>
            <a:r>
              <a:rPr sz="1600" i="1" spc="-20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FEMA</a:t>
            </a:r>
            <a:r>
              <a:rPr sz="1600" i="1" spc="-15" dirty="0">
                <a:latin typeface="Segoe UI"/>
                <a:cs typeface="Segoe UI"/>
              </a:rPr>
              <a:t> </a:t>
            </a:r>
            <a:r>
              <a:rPr sz="1600" i="1" dirty="0">
                <a:latin typeface="Segoe UI"/>
                <a:cs typeface="Segoe UI"/>
              </a:rPr>
              <a:t>CPG</a:t>
            </a:r>
            <a:r>
              <a:rPr sz="1600" i="1" spc="-20" dirty="0">
                <a:latin typeface="Segoe UI"/>
                <a:cs typeface="Segoe UI"/>
              </a:rPr>
              <a:t> </a:t>
            </a:r>
            <a:r>
              <a:rPr sz="1600" i="1" spc="-25" dirty="0">
                <a:latin typeface="Segoe UI"/>
                <a:cs typeface="Segoe UI"/>
              </a:rPr>
              <a:t>101</a:t>
            </a:r>
            <a:endParaRPr sz="1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1425130" y="6383044"/>
              <a:ext cx="0" cy="325755"/>
            </a:xfrm>
            <a:custGeom>
              <a:avLst/>
              <a:gdLst/>
              <a:ahLst/>
              <a:cxnLst/>
              <a:rect l="l" t="t" r="r" b="b"/>
              <a:pathLst>
                <a:path h="325754">
                  <a:moveTo>
                    <a:pt x="0" y="0"/>
                  </a:moveTo>
                  <a:lnTo>
                    <a:pt x="0" y="325158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1407"/>
              <a:ext cx="12192000" cy="68265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266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90427" y="3030512"/>
              <a:ext cx="4145279" cy="886460"/>
            </a:xfrm>
            <a:custGeom>
              <a:avLst/>
              <a:gdLst/>
              <a:ahLst/>
              <a:cxnLst/>
              <a:rect l="l" t="t" r="r" b="b"/>
              <a:pathLst>
                <a:path w="4145279" h="886460">
                  <a:moveTo>
                    <a:pt x="4144708" y="0"/>
                  </a:moveTo>
                  <a:lnTo>
                    <a:pt x="0" y="0"/>
                  </a:lnTo>
                  <a:lnTo>
                    <a:pt x="0" y="885863"/>
                  </a:lnTo>
                  <a:lnTo>
                    <a:pt x="4144708" y="885863"/>
                  </a:lnTo>
                  <a:lnTo>
                    <a:pt x="414470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78959" y="4229430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4183151" y="0"/>
                  </a:moveTo>
                  <a:lnTo>
                    <a:pt x="0" y="0"/>
                  </a:lnTo>
                  <a:lnTo>
                    <a:pt x="0" y="885863"/>
                  </a:lnTo>
                  <a:lnTo>
                    <a:pt x="4183151" y="885863"/>
                  </a:lnTo>
                  <a:lnTo>
                    <a:pt x="41831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78959" y="4229430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0" y="0"/>
                  </a:moveTo>
                  <a:lnTo>
                    <a:pt x="4183151" y="0"/>
                  </a:lnTo>
                  <a:lnTo>
                    <a:pt x="4183151" y="885863"/>
                  </a:lnTo>
                  <a:lnTo>
                    <a:pt x="0" y="88586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1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72444" y="5377091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4183151" y="0"/>
                  </a:moveTo>
                  <a:lnTo>
                    <a:pt x="0" y="0"/>
                  </a:lnTo>
                  <a:lnTo>
                    <a:pt x="0" y="885863"/>
                  </a:lnTo>
                  <a:lnTo>
                    <a:pt x="4183151" y="885863"/>
                  </a:lnTo>
                  <a:lnTo>
                    <a:pt x="4183151" y="0"/>
                  </a:lnTo>
                  <a:close/>
                </a:path>
              </a:pathLst>
            </a:custGeom>
            <a:solidFill>
              <a:srgbClr val="2086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72444" y="5377091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0" y="0"/>
                  </a:moveTo>
                  <a:lnTo>
                    <a:pt x="4183151" y="0"/>
                  </a:lnTo>
                  <a:lnTo>
                    <a:pt x="4183151" y="885863"/>
                  </a:lnTo>
                  <a:lnTo>
                    <a:pt x="0" y="88586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1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071" y="1382071"/>
              <a:ext cx="671830" cy="4917440"/>
            </a:xfrm>
            <a:custGeom>
              <a:avLst/>
              <a:gdLst/>
              <a:ahLst/>
              <a:cxnLst/>
              <a:rect l="l" t="t" r="r" b="b"/>
              <a:pathLst>
                <a:path w="671830" h="4917440">
                  <a:moveTo>
                    <a:pt x="335648" y="0"/>
                  </a:moveTo>
                  <a:lnTo>
                    <a:pt x="0" y="335635"/>
                  </a:lnTo>
                  <a:lnTo>
                    <a:pt x="167817" y="335635"/>
                  </a:lnTo>
                  <a:lnTo>
                    <a:pt x="167817" y="4917020"/>
                  </a:lnTo>
                  <a:lnTo>
                    <a:pt x="503466" y="4917020"/>
                  </a:lnTo>
                  <a:lnTo>
                    <a:pt x="503466" y="335635"/>
                  </a:lnTo>
                  <a:lnTo>
                    <a:pt x="671283" y="335635"/>
                  </a:lnTo>
                  <a:lnTo>
                    <a:pt x="335648" y="0"/>
                  </a:lnTo>
                  <a:close/>
                </a:path>
              </a:pathLst>
            </a:custGeom>
            <a:solidFill>
              <a:srgbClr val="FDD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071" y="1382071"/>
              <a:ext cx="671830" cy="4917440"/>
            </a:xfrm>
            <a:custGeom>
              <a:avLst/>
              <a:gdLst/>
              <a:ahLst/>
              <a:cxnLst/>
              <a:rect l="l" t="t" r="r" b="b"/>
              <a:pathLst>
                <a:path w="671830" h="4917440">
                  <a:moveTo>
                    <a:pt x="167817" y="4917020"/>
                  </a:moveTo>
                  <a:lnTo>
                    <a:pt x="167817" y="335635"/>
                  </a:lnTo>
                  <a:lnTo>
                    <a:pt x="0" y="335635"/>
                  </a:lnTo>
                  <a:lnTo>
                    <a:pt x="335648" y="0"/>
                  </a:lnTo>
                  <a:lnTo>
                    <a:pt x="671283" y="335635"/>
                  </a:lnTo>
                  <a:lnTo>
                    <a:pt x="503466" y="335635"/>
                  </a:lnTo>
                  <a:lnTo>
                    <a:pt x="503466" y="4917020"/>
                  </a:lnTo>
                  <a:lnTo>
                    <a:pt x="167817" y="4917020"/>
                  </a:lnTo>
                  <a:close/>
                </a:path>
              </a:pathLst>
            </a:custGeom>
            <a:ln w="12699">
              <a:solidFill>
                <a:srgbClr val="0046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1811" y="3197352"/>
              <a:ext cx="935735" cy="4571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68367" y="3447288"/>
              <a:ext cx="1182623" cy="4038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23815" y="4311395"/>
              <a:ext cx="935735" cy="457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13147" y="4562855"/>
              <a:ext cx="952499" cy="403859"/>
            </a:xfrm>
            <a:prstGeom prst="rect">
              <a:avLst/>
            </a:prstGeom>
          </p:spPr>
        </p:pic>
      </p:grp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27040" y="4361394"/>
            <a:ext cx="721360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Segoe UI"/>
                <a:cs typeface="Segoe UI"/>
              </a:rPr>
              <a:t>Level</a:t>
            </a:r>
            <a:r>
              <a:rPr sz="16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Segoe UI"/>
                <a:cs typeface="Segoe UI"/>
              </a:rPr>
              <a:t>3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Elevated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66094" y="1789214"/>
            <a:ext cx="4196080" cy="899160"/>
            <a:chOff x="4466094" y="1789214"/>
            <a:chExt cx="4196080" cy="899160"/>
          </a:xfrm>
        </p:grpSpPr>
        <p:sp>
          <p:nvSpPr>
            <p:cNvPr id="19" name="object 19"/>
            <p:cNvSpPr/>
            <p:nvPr/>
          </p:nvSpPr>
          <p:spPr>
            <a:xfrm>
              <a:off x="4472444" y="1795564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4183151" y="0"/>
                  </a:moveTo>
                  <a:lnTo>
                    <a:pt x="0" y="0"/>
                  </a:lnTo>
                  <a:lnTo>
                    <a:pt x="0" y="885863"/>
                  </a:lnTo>
                  <a:lnTo>
                    <a:pt x="4183151" y="885863"/>
                  </a:lnTo>
                  <a:lnTo>
                    <a:pt x="418315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2444" y="1795564"/>
              <a:ext cx="4183379" cy="886460"/>
            </a:xfrm>
            <a:custGeom>
              <a:avLst/>
              <a:gdLst/>
              <a:ahLst/>
              <a:cxnLst/>
              <a:rect l="l" t="t" r="r" b="b"/>
              <a:pathLst>
                <a:path w="4183379" h="886460">
                  <a:moveTo>
                    <a:pt x="0" y="0"/>
                  </a:moveTo>
                  <a:lnTo>
                    <a:pt x="4183151" y="0"/>
                  </a:lnTo>
                  <a:lnTo>
                    <a:pt x="4183151" y="885863"/>
                  </a:lnTo>
                  <a:lnTo>
                    <a:pt x="0" y="88586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61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16864" y="1048453"/>
            <a:ext cx="1125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Activation Level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2" name="objec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59151" y="1101945"/>
            <a:ext cx="1095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Resources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3" name="objec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88474" y="1899939"/>
            <a:ext cx="174752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250" indent="-9525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All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Functional</a:t>
            </a:r>
            <a:r>
              <a:rPr sz="14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IMTs</a:t>
            </a:r>
            <a:endParaRPr sz="1400">
              <a:latin typeface="Segoe UI"/>
              <a:cs typeface="Segoe UI"/>
            </a:endParaRPr>
          </a:p>
          <a:p>
            <a:pPr marL="95250" indent="-95250">
              <a:lnSpc>
                <a:spcPct val="100000"/>
              </a:lnSpc>
              <a:buFont typeface="Wingdings"/>
              <a:buChar char=""/>
              <a:tabLst>
                <a:tab pos="95250" algn="l"/>
              </a:tabLst>
            </a:pP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IST</a:t>
            </a:r>
            <a:endParaRPr sz="1400">
              <a:latin typeface="Segoe UI"/>
              <a:cs typeface="Segoe UI"/>
            </a:endParaRPr>
          </a:p>
          <a:p>
            <a:pPr marL="95250" indent="-95250">
              <a:lnSpc>
                <a:spcPct val="100000"/>
              </a:lnSpc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Pooled</a:t>
            </a:r>
            <a:r>
              <a:rPr sz="1400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positions</a:t>
            </a:r>
            <a:r>
              <a:rPr sz="14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(all)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4" name="objec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490427" y="3030512"/>
            <a:ext cx="4145279" cy="886460"/>
          </a:xfrm>
          <a:prstGeom prst="rect">
            <a:avLst/>
          </a:prstGeom>
          <a:ln w="12700">
            <a:solidFill>
              <a:srgbClr val="006169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610"/>
              </a:spcBef>
              <a:tabLst>
                <a:tab pos="1157605" algn="l"/>
              </a:tabLst>
            </a:pPr>
            <a:r>
              <a:rPr sz="2400" b="1" baseline="-41666" dirty="0">
                <a:solidFill>
                  <a:srgbClr val="FFFFFF"/>
                </a:solidFill>
                <a:latin typeface="Segoe UI"/>
                <a:cs typeface="Segoe UI"/>
              </a:rPr>
              <a:t>Level</a:t>
            </a:r>
            <a:r>
              <a:rPr sz="2400" b="1" spc="-60" baseline="-41666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400" b="1" spc="-75" baseline="-41666" dirty="0">
                <a:solidFill>
                  <a:srgbClr val="FFFFFF"/>
                </a:solidFill>
                <a:latin typeface="Segoe UI"/>
                <a:cs typeface="Segoe UI"/>
              </a:rPr>
              <a:t>2</a:t>
            </a:r>
            <a:r>
              <a:rPr sz="2400" b="1" baseline="-41666" dirty="0">
                <a:solidFill>
                  <a:srgbClr val="FFFFFF"/>
                </a:solidFill>
                <a:latin typeface="Segoe UI"/>
                <a:cs typeface="Segoe UI"/>
              </a:rPr>
              <a:t>	</a:t>
            </a:r>
            <a:r>
              <a:rPr sz="1400" dirty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Multiple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or</a:t>
            </a:r>
            <a:r>
              <a:rPr sz="1400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Single</a:t>
            </a:r>
            <a:r>
              <a:rPr sz="1400" spc="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Functional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IMT</a:t>
            </a:r>
            <a:endParaRPr sz="1400">
              <a:latin typeface="Segoe UI"/>
              <a:cs typeface="Segoe UI"/>
            </a:endParaRPr>
          </a:p>
          <a:p>
            <a:pPr marL="90170">
              <a:lnSpc>
                <a:spcPts val="1065"/>
              </a:lnSpc>
              <a:spcBef>
                <a:spcPts val="1190"/>
              </a:spcBef>
              <a:tabLst>
                <a:tab pos="1157605" algn="l"/>
              </a:tabLst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Substantial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	</a:t>
            </a:r>
            <a:r>
              <a:rPr sz="2100" spc="-30" baseline="49603" dirty="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sz="2100" spc="-30" baseline="49603" dirty="0">
                <a:solidFill>
                  <a:srgbClr val="FFFFFF"/>
                </a:solidFill>
                <a:latin typeface="Segoe UI"/>
                <a:cs typeface="Segoe UI"/>
              </a:rPr>
              <a:t>IST</a:t>
            </a:r>
            <a:endParaRPr sz="2100" baseline="49603">
              <a:latin typeface="Segoe UI"/>
              <a:cs typeface="Segoe UI"/>
            </a:endParaRPr>
          </a:p>
          <a:p>
            <a:pPr marL="1252855" indent="-95250">
              <a:lnSpc>
                <a:spcPts val="1065"/>
              </a:lnSpc>
              <a:buFont typeface="Wingdings"/>
              <a:buChar char=""/>
              <a:tabLst>
                <a:tab pos="1252855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Pooled</a:t>
            </a:r>
            <a:r>
              <a:rPr sz="1400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positions</a:t>
            </a:r>
            <a:r>
              <a:rPr sz="14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(select)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5" name="objec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15042" y="4405344"/>
            <a:ext cx="1923414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 indent="-952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Single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IMT</a:t>
            </a:r>
            <a:endParaRPr sz="1400">
              <a:latin typeface="Segoe UI"/>
              <a:cs typeface="Segoe UI"/>
            </a:endParaRPr>
          </a:p>
          <a:p>
            <a:pPr marL="95250" indent="-952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Select</a:t>
            </a:r>
            <a:r>
              <a:rPr sz="14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Pooled</a:t>
            </a:r>
            <a:r>
              <a:rPr sz="1400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Positions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5461" y="745108"/>
            <a:ext cx="3148965" cy="5970270"/>
          </a:xfrm>
          <a:prstGeom prst="rect">
            <a:avLst/>
          </a:prstGeom>
          <a:solidFill>
            <a:srgbClr val="00664F"/>
          </a:solidFill>
        </p:spPr>
        <p:txBody>
          <a:bodyPr vert="horz" wrap="square" lIns="0" tIns="58419" rIns="0" bIns="0" rtlCol="0">
            <a:spAutoFit/>
          </a:bodyPr>
          <a:lstStyle/>
          <a:p>
            <a:pPr marL="1065530" marR="593725" indent="-685800">
              <a:lnSpc>
                <a:spcPct val="100000"/>
              </a:lnSpc>
              <a:spcBef>
                <a:spcPts val="459"/>
              </a:spcBef>
            </a:pP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Complexity</a:t>
            </a:r>
            <a:r>
              <a:rPr sz="1800" b="1" spc="-9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Analysis Criteria</a:t>
            </a:r>
            <a:endParaRPr sz="1800">
              <a:latin typeface="Segoe UI"/>
              <a:cs typeface="Segoe UI"/>
            </a:endParaRPr>
          </a:p>
          <a:p>
            <a:pPr marL="257175" indent="-172085">
              <a:lnSpc>
                <a:spcPct val="100000"/>
              </a:lnSpc>
              <a:spcBef>
                <a:spcPts val="1435"/>
              </a:spcBef>
              <a:buFont typeface="Arial"/>
              <a:buChar char="•"/>
              <a:tabLst>
                <a:tab pos="257175" algn="l"/>
              </a:tabLst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Operational</a:t>
            </a:r>
            <a:r>
              <a:rPr sz="1650" b="1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Segoe UI"/>
                <a:cs typeface="Segoe UI"/>
              </a:rPr>
              <a:t>Impacts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Electrical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spc="-25" dirty="0">
                <a:solidFill>
                  <a:srgbClr val="FFFFFF"/>
                </a:solidFill>
                <a:latin typeface="Segoe UI"/>
                <a:cs typeface="Segoe UI"/>
              </a:rPr>
              <a:t>IT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Generation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Facilities</a:t>
            </a:r>
            <a:endParaRPr sz="1650">
              <a:latin typeface="Segoe UI"/>
              <a:cs typeface="Segoe UI"/>
            </a:endParaRPr>
          </a:p>
          <a:p>
            <a:pPr marL="172085" marR="1101725" indent="-172085" algn="r">
              <a:lnSpc>
                <a:spcPct val="100000"/>
              </a:lnSpc>
              <a:buFont typeface="Arial"/>
              <a:buChar char="•"/>
              <a:tabLst>
                <a:tab pos="172085" algn="l"/>
              </a:tabLst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Customer</a:t>
            </a:r>
            <a:r>
              <a:rPr sz="1650" b="1" spc="-7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Segoe UI"/>
                <a:cs typeface="Segoe UI"/>
              </a:rPr>
              <a:t>Impacts</a:t>
            </a:r>
            <a:endParaRPr sz="1650">
              <a:latin typeface="Segoe UI"/>
              <a:cs typeface="Segoe UI"/>
            </a:endParaRPr>
          </a:p>
          <a:p>
            <a:pPr marL="172085" marR="1130935" lvl="1" indent="-172085" algn="r">
              <a:lnSpc>
                <a:spcPct val="100000"/>
              </a:lnSpc>
              <a:buFont typeface="Arial"/>
              <a:buChar char="•"/>
              <a:tabLst>
                <a:tab pos="172085" algn="l"/>
              </a:tabLst>
            </a:pP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#</a:t>
            </a:r>
            <a:r>
              <a:rPr sz="165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6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Customers</a:t>
            </a:r>
            <a:endParaRPr sz="1650">
              <a:latin typeface="Segoe UI"/>
              <a:cs typeface="Segoe UI"/>
            </a:endParaRPr>
          </a:p>
          <a:p>
            <a:pPr marL="600075" marR="356235" lvl="1" indent="-172720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Category</a:t>
            </a:r>
            <a:r>
              <a:rPr sz="165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(Public</a:t>
            </a:r>
            <a:r>
              <a:rPr sz="165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Safety, </a:t>
            </a: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AFN,</a:t>
            </a:r>
            <a:r>
              <a:rPr sz="165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etc.)</a:t>
            </a:r>
            <a:endParaRPr sz="1650">
              <a:latin typeface="Segoe UI"/>
              <a:cs typeface="Segoe UI"/>
            </a:endParaRPr>
          </a:p>
          <a:p>
            <a:pPr marL="257175" indent="-1720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57175" algn="l"/>
              </a:tabLst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Community</a:t>
            </a:r>
            <a:r>
              <a:rPr sz="1650" b="1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Segoe UI"/>
                <a:cs typeface="Segoe UI"/>
              </a:rPr>
              <a:t>Impact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Counties/Cities</a:t>
            </a:r>
            <a:endParaRPr sz="1650">
              <a:latin typeface="Segoe UI"/>
              <a:cs typeface="Segoe UI"/>
            </a:endParaRPr>
          </a:p>
          <a:p>
            <a:pPr marL="600075" lvl="1" indent="-172085">
              <a:lnSpc>
                <a:spcPct val="100000"/>
              </a:lnSpc>
              <a:buFont typeface="Arial"/>
              <a:buChar char="•"/>
              <a:tabLst>
                <a:tab pos="600075" algn="l"/>
              </a:tabLst>
            </a:pP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Community</a:t>
            </a:r>
            <a:r>
              <a:rPr sz="165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sensitivities</a:t>
            </a:r>
            <a:endParaRPr sz="1650">
              <a:latin typeface="Segoe UI"/>
              <a:cs typeface="Segoe UI"/>
            </a:endParaRPr>
          </a:p>
          <a:p>
            <a:pPr marL="257810" marR="332105" indent="-172720">
              <a:lnSpc>
                <a:spcPct val="100000"/>
              </a:lnSpc>
              <a:buFont typeface="Arial"/>
              <a:buChar char="•"/>
              <a:tabLst>
                <a:tab pos="257810" algn="l"/>
              </a:tabLst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Parallel</a:t>
            </a:r>
            <a:r>
              <a:rPr sz="1650" b="1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incidents</a:t>
            </a:r>
            <a:r>
              <a:rPr sz="1650" b="1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(multiple IMTs)</a:t>
            </a:r>
            <a:endParaRPr sz="1650">
              <a:latin typeface="Segoe UI"/>
              <a:cs typeface="Segoe UI"/>
            </a:endParaRPr>
          </a:p>
          <a:p>
            <a:pPr marL="600710" lvl="1" indent="-172085">
              <a:lnSpc>
                <a:spcPct val="100000"/>
              </a:lnSpc>
              <a:buFont typeface="Arial"/>
              <a:buChar char="•"/>
              <a:tabLst>
                <a:tab pos="600710" algn="l"/>
              </a:tabLst>
            </a:pPr>
            <a:r>
              <a:rPr sz="1650" dirty="0">
                <a:solidFill>
                  <a:srgbClr val="FFFFFF"/>
                </a:solidFill>
                <a:latin typeface="Segoe UI"/>
                <a:cs typeface="Segoe UI"/>
              </a:rPr>
              <a:t>Resource</a:t>
            </a:r>
            <a:r>
              <a:rPr sz="1650" spc="-1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Segoe UI"/>
                <a:cs typeface="Segoe UI"/>
              </a:rPr>
              <a:t>conflicts</a:t>
            </a:r>
            <a:endParaRPr sz="1650">
              <a:latin typeface="Segoe UI"/>
              <a:cs typeface="Segoe UI"/>
            </a:endParaRPr>
          </a:p>
          <a:p>
            <a:pPr marL="257810" indent="-172085">
              <a:lnSpc>
                <a:spcPct val="100000"/>
              </a:lnSpc>
              <a:buFont typeface="Arial"/>
              <a:buChar char="•"/>
              <a:tabLst>
                <a:tab pos="257810" algn="l"/>
              </a:tabLst>
            </a:pPr>
            <a:r>
              <a:rPr sz="1650" b="1" dirty="0">
                <a:solidFill>
                  <a:srgbClr val="FFFFFF"/>
                </a:solidFill>
                <a:latin typeface="Segoe UI"/>
                <a:cs typeface="Segoe UI"/>
              </a:rPr>
              <a:t>Event</a:t>
            </a:r>
            <a:r>
              <a:rPr sz="165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Segoe UI"/>
                <a:cs typeface="Segoe UI"/>
              </a:rPr>
              <a:t>Duration</a:t>
            </a:r>
            <a:endParaRPr sz="1650">
              <a:latin typeface="Segoe UI"/>
              <a:cs typeface="Segoe UI"/>
            </a:endParaRPr>
          </a:p>
          <a:p>
            <a:pPr marL="85090" marR="158115">
              <a:lnSpc>
                <a:spcPct val="100000"/>
              </a:lnSpc>
              <a:spcBef>
                <a:spcPts val="1925"/>
              </a:spcBef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*The</a:t>
            </a:r>
            <a:r>
              <a:rPr sz="14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above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criteria</a:t>
            </a:r>
            <a:r>
              <a:rPr sz="14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is</a:t>
            </a:r>
            <a:r>
              <a:rPr sz="14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intended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to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guide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judgement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4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is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not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absolute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nor</a:t>
            </a:r>
            <a:r>
              <a:rPr sz="14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numerically</a:t>
            </a:r>
            <a:r>
              <a:rPr sz="14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driven.*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27" name="object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7052" y="5463540"/>
            <a:ext cx="962025" cy="655320"/>
            <a:chOff x="4607052" y="5463540"/>
            <a:chExt cx="962025" cy="655320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20767" y="5463540"/>
              <a:ext cx="935723" cy="4571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07052" y="5715000"/>
              <a:ext cx="961643" cy="403859"/>
            </a:xfrm>
            <a:prstGeom prst="rect">
              <a:avLst/>
            </a:prstGeom>
          </p:spPr>
        </p:pic>
      </p:grpSp>
      <p:sp>
        <p:nvSpPr>
          <p:cNvPr id="30" name="objec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20064" y="5513388"/>
            <a:ext cx="731520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Segoe UI"/>
                <a:cs typeface="Segoe UI"/>
              </a:rPr>
              <a:t>Level</a:t>
            </a:r>
            <a:r>
              <a:rPr sz="16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Segoe UI"/>
                <a:cs typeface="Segoe UI"/>
              </a:rPr>
              <a:t>4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Guarded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31" name="object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31783" y="5513303"/>
            <a:ext cx="223456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 indent="-952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Management</a:t>
            </a:r>
            <a:r>
              <a:rPr sz="14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Segoe UI"/>
                <a:cs typeface="Segoe UI"/>
              </a:rPr>
              <a:t>Coordination</a:t>
            </a:r>
            <a:endParaRPr sz="1400">
              <a:latin typeface="Segoe UI"/>
              <a:cs typeface="Segoe UI"/>
            </a:endParaRPr>
          </a:p>
          <a:p>
            <a:pPr marL="95250" indent="-952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95250" algn="l"/>
              </a:tabLst>
            </a:pP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Project</a:t>
            </a:r>
            <a:r>
              <a:rPr sz="14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dirty="0">
                <a:solidFill>
                  <a:srgbClr val="FFFFFF"/>
                </a:solidFill>
                <a:latin typeface="Segoe UI"/>
                <a:cs typeface="Segoe UI"/>
              </a:rPr>
              <a:t>Management</a:t>
            </a:r>
            <a:r>
              <a:rPr sz="14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Segoe UI"/>
                <a:cs typeface="Segoe UI"/>
              </a:rPr>
              <a:t>Team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32" name="object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23232" y="2005583"/>
            <a:ext cx="935990" cy="654050"/>
            <a:chOff x="4523232" y="2005583"/>
            <a:chExt cx="935990" cy="654050"/>
          </a:xfrm>
        </p:grpSpPr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23232" y="2005583"/>
              <a:ext cx="935735" cy="45719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8764" y="2255520"/>
              <a:ext cx="851915" cy="403859"/>
            </a:xfrm>
            <a:prstGeom prst="rect">
              <a:avLst/>
            </a:prstGeom>
          </p:spPr>
        </p:pic>
      </p:grpSp>
      <p:sp>
        <p:nvSpPr>
          <p:cNvPr id="35" name="object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50833" y="2054856"/>
            <a:ext cx="673735" cy="483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Segoe UI"/>
                <a:cs typeface="Segoe UI"/>
              </a:rPr>
              <a:t>Level</a:t>
            </a:r>
            <a:r>
              <a:rPr sz="16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Segoe UI"/>
                <a:cs typeface="Segoe UI"/>
              </a:rPr>
              <a:t>1</a:t>
            </a:r>
            <a:endParaRPr sz="1600">
              <a:latin typeface="Segoe UI"/>
              <a:cs typeface="Segoe UI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Severe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42" name="object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9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36" name="object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INCIDENT</a:t>
            </a:r>
            <a:r>
              <a:rPr spc="-55" dirty="0"/>
              <a:t> </a:t>
            </a:r>
            <a:r>
              <a:rPr spc="-20" dirty="0"/>
              <a:t>ESCALATION</a:t>
            </a:r>
            <a:r>
              <a:rPr spc="-65" dirty="0"/>
              <a:t> </a:t>
            </a:r>
            <a:r>
              <a:rPr dirty="0"/>
              <a:t>&amp;</a:t>
            </a:r>
            <a:r>
              <a:rPr spc="-100" dirty="0"/>
              <a:t> </a:t>
            </a:r>
            <a:r>
              <a:rPr dirty="0"/>
              <a:t>EOC</a:t>
            </a:r>
            <a:r>
              <a:rPr spc="-85" dirty="0"/>
              <a:t> </a:t>
            </a:r>
            <a:r>
              <a:rPr spc="-10" dirty="0"/>
              <a:t>ACTIVATION</a:t>
            </a:r>
          </a:p>
        </p:txBody>
      </p:sp>
      <p:sp>
        <p:nvSpPr>
          <p:cNvPr id="37" name="object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35395" y="5421057"/>
            <a:ext cx="213931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Special</a:t>
            </a:r>
            <a:r>
              <a:rPr sz="1400" b="1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Events</a:t>
            </a:r>
            <a:r>
              <a:rPr sz="140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(Olympics, NBA,FIFA),</a:t>
            </a:r>
            <a:r>
              <a:rPr sz="140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Special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Elections,</a:t>
            </a:r>
            <a:r>
              <a:rPr sz="1400" b="1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Mutual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Assistance</a:t>
            </a:r>
            <a:r>
              <a:rPr sz="1400" b="1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Deployments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38" name="object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35395" y="4297538"/>
            <a:ext cx="13519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PSPS</a:t>
            </a:r>
            <a:r>
              <a:rPr sz="14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Activation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39" name="object 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35395" y="3088432"/>
            <a:ext cx="171132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PSPS</a:t>
            </a:r>
            <a:r>
              <a:rPr sz="14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Event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during</a:t>
            </a:r>
            <a:r>
              <a:rPr sz="14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Segoe UI"/>
                <a:cs typeface="Segoe UI"/>
              </a:rPr>
              <a:t>a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concurrent</a:t>
            </a:r>
            <a:r>
              <a:rPr sz="1400" b="1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Segoe UI"/>
                <a:cs typeface="Segoe UI"/>
              </a:rPr>
              <a:t>IMT </a:t>
            </a:r>
            <a:r>
              <a:rPr sz="1400" b="1" spc="-10" dirty="0">
                <a:solidFill>
                  <a:srgbClr val="FFFFFF"/>
                </a:solidFill>
                <a:latin typeface="Segoe UI"/>
                <a:cs typeface="Segoe UI"/>
              </a:rPr>
              <a:t>Activation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40" name="object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334294" y="1870588"/>
            <a:ext cx="2148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January</a:t>
            </a:r>
            <a:r>
              <a:rPr sz="140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2025</a:t>
            </a:r>
            <a:r>
              <a:rPr sz="1400" b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/>
                <a:cs typeface="Segoe UI"/>
              </a:rPr>
              <a:t>Wind</a:t>
            </a:r>
            <a:r>
              <a:rPr sz="1400" b="1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Segoe UI"/>
                <a:cs typeface="Segoe UI"/>
              </a:rPr>
              <a:t>Event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41" name="object 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04630" y="736155"/>
            <a:ext cx="3232785" cy="831215"/>
          </a:xfrm>
          <a:prstGeom prst="rect">
            <a:avLst/>
          </a:prstGeom>
          <a:ln w="38100">
            <a:solidFill>
              <a:srgbClr val="00A9D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96850" marR="191770" algn="ctr">
              <a:lnSpc>
                <a:spcPct val="100000"/>
              </a:lnSpc>
              <a:spcBef>
                <a:spcPts val="320"/>
              </a:spcBef>
            </a:pPr>
            <a:r>
              <a:rPr sz="1600" i="1" dirty="0">
                <a:solidFill>
                  <a:srgbClr val="FFFFFF"/>
                </a:solidFill>
                <a:latin typeface="Segoe UI"/>
                <a:cs typeface="Segoe UI"/>
              </a:rPr>
              <a:t>Supports:</a:t>
            </a:r>
            <a:r>
              <a:rPr sz="1600" i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Segoe UI"/>
                <a:cs typeface="Segoe UI"/>
              </a:rPr>
              <a:t>timely</a:t>
            </a:r>
            <a:r>
              <a:rPr sz="1600" i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Segoe UI"/>
                <a:cs typeface="Segoe UI"/>
              </a:rPr>
              <a:t>activation,</a:t>
            </a:r>
            <a:r>
              <a:rPr sz="1600" i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Segoe UI"/>
                <a:cs typeface="Segoe UI"/>
              </a:rPr>
              <a:t>right </a:t>
            </a:r>
            <a:r>
              <a:rPr sz="1600" i="1" dirty="0">
                <a:solidFill>
                  <a:srgbClr val="FFFFFF"/>
                </a:solidFill>
                <a:latin typeface="Segoe UI"/>
                <a:cs typeface="Segoe UI"/>
              </a:rPr>
              <a:t>sizing</a:t>
            </a:r>
            <a:r>
              <a:rPr sz="1600" i="1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Segoe UI"/>
                <a:cs typeface="Segoe UI"/>
              </a:rPr>
              <a:t>resources,</a:t>
            </a:r>
            <a:r>
              <a:rPr sz="1600" i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600" i="1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i="1" spc="-20" dirty="0">
                <a:solidFill>
                  <a:srgbClr val="FFFFFF"/>
                </a:solidFill>
                <a:latin typeface="Segoe UI"/>
                <a:cs typeface="Segoe UI"/>
              </a:rPr>
              <a:t>clear </a:t>
            </a:r>
            <a:r>
              <a:rPr sz="1600" i="1" spc="-10" dirty="0">
                <a:solidFill>
                  <a:srgbClr val="FFFFFF"/>
                </a:solidFill>
                <a:latin typeface="Segoe UI"/>
                <a:cs typeface="Segoe UI"/>
              </a:rPr>
              <a:t>coordination</a:t>
            </a:r>
            <a:endParaRPr sz="1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32713"/>
            <a:ext cx="12192000" cy="6225286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581765" y="6400737"/>
            <a:ext cx="149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Segoe UI"/>
                <a:cs typeface="Segoe UI"/>
              </a:rPr>
              <a:t>5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61369" y="899121"/>
            <a:ext cx="7346950" cy="2530475"/>
          </a:xfrm>
          <a:prstGeom prst="rect">
            <a:avLst/>
          </a:prstGeom>
          <a:solidFill>
            <a:srgbClr val="000607"/>
          </a:solidFill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SCE</a:t>
            </a:r>
            <a:r>
              <a:rPr sz="1600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IMT/IST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determines</a:t>
            </a:r>
            <a:r>
              <a:rPr sz="1600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restoration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priorities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based</a:t>
            </a:r>
            <a:r>
              <a:rPr sz="16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on:</a:t>
            </a:r>
            <a:endParaRPr sz="1600">
              <a:latin typeface="Segoe UI"/>
              <a:cs typeface="Segoe U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Electrical</a:t>
            </a:r>
            <a:r>
              <a:rPr sz="1600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hazards/public</a:t>
            </a:r>
            <a:r>
              <a:rPr sz="1600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safety</a:t>
            </a:r>
            <a:endParaRPr sz="1600">
              <a:latin typeface="Segoe UI"/>
              <a:cs typeface="Segoe U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Grid</a:t>
            </a:r>
            <a:r>
              <a:rPr sz="16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Stability</a:t>
            </a:r>
            <a:endParaRPr sz="1600">
              <a:latin typeface="Segoe UI"/>
              <a:cs typeface="Segoe UI"/>
            </a:endParaRPr>
          </a:p>
          <a:p>
            <a:pPr marL="320040" marR="326390" indent="-229235">
              <a:lnSpc>
                <a:spcPct val="100000"/>
              </a:lnSpc>
              <a:buFont typeface="Arial"/>
              <a:buChar char="•"/>
              <a:tabLst>
                <a:tab pos="320040" algn="l"/>
              </a:tabLst>
            </a:pP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Restoration</a:t>
            </a:r>
            <a:r>
              <a:rPr sz="16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6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customers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that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provide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essential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public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service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essential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use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customers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imperative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for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public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safety:</a:t>
            </a:r>
            <a:endParaRPr sz="1600">
              <a:latin typeface="Segoe UI"/>
              <a:cs typeface="Segoe UI"/>
            </a:endParaRPr>
          </a:p>
          <a:p>
            <a:pPr marL="1005205">
              <a:lnSpc>
                <a:spcPct val="100000"/>
              </a:lnSpc>
            </a:pP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Hospitals,</a:t>
            </a:r>
            <a:r>
              <a:rPr sz="1600" u="sng" spc="-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 </a:t>
            </a: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police,</a:t>
            </a:r>
            <a:r>
              <a:rPr sz="1600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 </a:t>
            </a: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fire,</a:t>
            </a:r>
            <a:r>
              <a:rPr sz="1600" u="sng" spc="-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 </a:t>
            </a:r>
            <a:r>
              <a:rPr sz="16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utilities,</a:t>
            </a:r>
            <a:r>
              <a:rPr sz="1600" u="sng" spc="-5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 </a:t>
            </a:r>
            <a:r>
              <a:rPr sz="16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egoe UI"/>
                <a:cs typeface="Segoe UI"/>
                <a:hlinkClick r:id="rId3"/>
              </a:rPr>
              <a:t>etc.</a:t>
            </a:r>
            <a:endParaRPr sz="1600">
              <a:latin typeface="Segoe UI"/>
              <a:cs typeface="Segoe U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Length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time</a:t>
            </a:r>
            <a:r>
              <a:rPr sz="16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without</a:t>
            </a:r>
            <a:r>
              <a:rPr sz="1600" spc="-1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service</a:t>
            </a:r>
            <a:endParaRPr sz="1600">
              <a:latin typeface="Segoe UI"/>
              <a:cs typeface="Segoe UI"/>
            </a:endParaRPr>
          </a:p>
          <a:p>
            <a:pPr marL="320040" marR="544195" indent="-229235">
              <a:lnSpc>
                <a:spcPct val="100000"/>
              </a:lnSpc>
              <a:buFont typeface="Arial"/>
              <a:buChar char="•"/>
              <a:tabLst>
                <a:tab pos="320040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Circuits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with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large</a:t>
            </a:r>
            <a:r>
              <a:rPr sz="16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numbers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customers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affected</a:t>
            </a:r>
            <a:r>
              <a:rPr sz="1600" spc="-6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and</a:t>
            </a:r>
            <a:r>
              <a:rPr sz="160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where</a:t>
            </a:r>
            <a:r>
              <a:rPr sz="1600" spc="-3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community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special</a:t>
            </a:r>
            <a:r>
              <a:rPr sz="1600" spc="-9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circumstances</a:t>
            </a:r>
            <a:r>
              <a:rPr sz="1600" spc="-7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exist</a:t>
            </a:r>
            <a:endParaRPr sz="1600">
              <a:latin typeface="Segoe UI"/>
              <a:cs typeface="Segoe UI"/>
            </a:endParaRPr>
          </a:p>
          <a:p>
            <a:pPr marL="319405" indent="-227965">
              <a:lnSpc>
                <a:spcPct val="100000"/>
              </a:lnSpc>
              <a:buFont typeface="Arial"/>
              <a:buChar char="•"/>
              <a:tabLst>
                <a:tab pos="319405" algn="l"/>
              </a:tabLst>
            </a:pP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Area-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wide</a:t>
            </a:r>
            <a:r>
              <a:rPr sz="1600" spc="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outages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02958" y="4612347"/>
            <a:ext cx="4681855" cy="2062480"/>
          </a:xfrm>
          <a:prstGeom prst="rect">
            <a:avLst/>
          </a:prstGeom>
          <a:solidFill>
            <a:srgbClr val="574531">
              <a:alpha val="59999"/>
            </a:srgbClr>
          </a:solidFill>
          <a:ln w="38100">
            <a:solidFill>
              <a:srgbClr val="FFC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b="1" dirty="0">
                <a:solidFill>
                  <a:srgbClr val="FFFFFF"/>
                </a:solidFill>
                <a:latin typeface="Segoe UI"/>
                <a:cs typeface="Segoe UI"/>
              </a:rPr>
              <a:t>Challenges</a:t>
            </a:r>
            <a:r>
              <a:rPr sz="16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6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Segoe UI"/>
                <a:cs typeface="Segoe UI"/>
              </a:rPr>
              <a:t>Restoration</a:t>
            </a:r>
            <a:endParaRPr sz="1600">
              <a:latin typeface="Segoe UI"/>
              <a:cs typeface="Segoe UI"/>
            </a:endParaRPr>
          </a:p>
          <a:p>
            <a:pPr marL="152400" marR="688975" indent="-635">
              <a:lnSpc>
                <a:spcPct val="100000"/>
              </a:lnSpc>
              <a:buFont typeface="Arial"/>
              <a:buChar char="•"/>
              <a:tabLst>
                <a:tab pos="152400" algn="l"/>
                <a:tab pos="266065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	System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interdependencies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–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availability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of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generation</a:t>
            </a:r>
            <a:endParaRPr sz="1600">
              <a:latin typeface="Segoe UI"/>
              <a:cs typeface="Segoe UI"/>
            </a:endParaRPr>
          </a:p>
          <a:p>
            <a:pPr marL="266700" indent="-114300">
              <a:lnSpc>
                <a:spcPct val="100000"/>
              </a:lnSpc>
              <a:buFont typeface="Arial"/>
              <a:buChar char="•"/>
              <a:tabLst>
                <a:tab pos="266700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Areas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might</a:t>
            </a:r>
            <a:r>
              <a:rPr sz="16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need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go</a:t>
            </a:r>
            <a:r>
              <a:rPr sz="16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offline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for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repairs</a:t>
            </a:r>
            <a:endParaRPr sz="1600">
              <a:latin typeface="Segoe UI"/>
              <a:cs typeface="Segoe UI"/>
            </a:endParaRPr>
          </a:p>
          <a:p>
            <a:pPr marL="266700" indent="-114300">
              <a:lnSpc>
                <a:spcPct val="100000"/>
              </a:lnSpc>
              <a:buFont typeface="Arial"/>
              <a:buChar char="•"/>
              <a:tabLst>
                <a:tab pos="266700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Limited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availability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600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generators,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tie-</a:t>
            </a:r>
            <a:r>
              <a:rPr sz="1600" spc="-25" dirty="0">
                <a:solidFill>
                  <a:srgbClr val="FFFFFF"/>
                </a:solidFill>
                <a:latin typeface="Segoe UI"/>
                <a:cs typeface="Segoe UI"/>
              </a:rPr>
              <a:t>ins</a:t>
            </a:r>
            <a:endParaRPr sz="1600">
              <a:latin typeface="Segoe UI"/>
              <a:cs typeface="Segoe UI"/>
            </a:endParaRPr>
          </a:p>
          <a:p>
            <a:pPr marL="266700" indent="-114300">
              <a:lnSpc>
                <a:spcPct val="100000"/>
              </a:lnSpc>
              <a:buFont typeface="Arial"/>
              <a:buChar char="•"/>
              <a:tabLst>
                <a:tab pos="266700" algn="l"/>
              </a:tabLst>
            </a:pP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Roadway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damage/debris</a:t>
            </a:r>
            <a:endParaRPr sz="1600">
              <a:latin typeface="Segoe UI"/>
              <a:cs typeface="Segoe UI"/>
            </a:endParaRPr>
          </a:p>
          <a:p>
            <a:pPr marL="266700" indent="-114300">
              <a:lnSpc>
                <a:spcPct val="100000"/>
              </a:lnSpc>
              <a:buFont typeface="Arial"/>
              <a:buChar char="•"/>
              <a:tabLst>
                <a:tab pos="266700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Impacts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to</a:t>
            </a:r>
            <a:r>
              <a:rPr sz="1600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equipment</a:t>
            </a:r>
            <a:r>
              <a:rPr sz="1600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supply</a:t>
            </a:r>
            <a:r>
              <a:rPr sz="1600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Segoe UI"/>
                <a:cs typeface="Segoe UI"/>
              </a:rPr>
              <a:t>chain</a:t>
            </a:r>
            <a:endParaRPr sz="1600">
              <a:latin typeface="Segoe UI"/>
              <a:cs typeface="Segoe UI"/>
            </a:endParaRPr>
          </a:p>
          <a:p>
            <a:pPr marL="266700" indent="-114300">
              <a:lnSpc>
                <a:spcPct val="100000"/>
              </a:lnSpc>
              <a:buFont typeface="Arial"/>
              <a:buChar char="•"/>
              <a:tabLst>
                <a:tab pos="266700" algn="l"/>
              </a:tabLst>
            </a:pP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Lack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of</a:t>
            </a:r>
            <a:r>
              <a:rPr sz="1600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FFFFFF"/>
                </a:solidFill>
                <a:latin typeface="Segoe UI"/>
                <a:cs typeface="Segoe UI"/>
              </a:rPr>
              <a:t>available</a:t>
            </a:r>
            <a:r>
              <a:rPr sz="1600" spc="-6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Segoe UI"/>
                <a:cs typeface="Segoe UI"/>
              </a:rPr>
              <a:t>personnel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0601" y="1548013"/>
            <a:ext cx="3850640" cy="4584700"/>
            <a:chOff x="240601" y="1548013"/>
            <a:chExt cx="3850640" cy="4584700"/>
          </a:xfrm>
        </p:grpSpPr>
        <p:sp>
          <p:nvSpPr>
            <p:cNvPr id="7" name="object 7"/>
            <p:cNvSpPr/>
            <p:nvPr/>
          </p:nvSpPr>
          <p:spPr>
            <a:xfrm>
              <a:off x="246951" y="1554363"/>
              <a:ext cx="3837940" cy="4572000"/>
            </a:xfrm>
            <a:custGeom>
              <a:avLst/>
              <a:gdLst/>
              <a:ahLst/>
              <a:cxnLst/>
              <a:rect l="l" t="t" r="r" b="b"/>
              <a:pathLst>
                <a:path w="3837940" h="4572000">
                  <a:moveTo>
                    <a:pt x="1918665" y="0"/>
                  </a:moveTo>
                  <a:lnTo>
                    <a:pt x="0" y="4571479"/>
                  </a:lnTo>
                  <a:lnTo>
                    <a:pt x="3837343" y="4571479"/>
                  </a:lnTo>
                  <a:lnTo>
                    <a:pt x="1918665" y="0"/>
                  </a:lnTo>
                  <a:close/>
                </a:path>
              </a:pathLst>
            </a:custGeom>
            <a:solidFill>
              <a:srgbClr val="FFF6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6951" y="1554363"/>
              <a:ext cx="3837940" cy="4572000"/>
            </a:xfrm>
            <a:custGeom>
              <a:avLst/>
              <a:gdLst/>
              <a:ahLst/>
              <a:cxnLst/>
              <a:rect l="l" t="t" r="r" b="b"/>
              <a:pathLst>
                <a:path w="3837940" h="4572000">
                  <a:moveTo>
                    <a:pt x="0" y="4571479"/>
                  </a:moveTo>
                  <a:lnTo>
                    <a:pt x="1918665" y="0"/>
                  </a:lnTo>
                  <a:lnTo>
                    <a:pt x="3837343" y="4571479"/>
                  </a:lnTo>
                  <a:lnTo>
                    <a:pt x="0" y="4571479"/>
                  </a:lnTo>
                  <a:close/>
                </a:path>
              </a:pathLst>
            </a:custGeom>
            <a:ln w="12700">
              <a:solidFill>
                <a:srgbClr val="FDD1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594011" y="2854022"/>
            <a:ext cx="116459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64160" marR="5080" indent="-252095">
              <a:lnSpc>
                <a:spcPts val="1730"/>
              </a:lnSpc>
              <a:spcBef>
                <a:spcPts val="310"/>
              </a:spcBef>
            </a:pPr>
            <a:r>
              <a:rPr sz="1600" spc="-25" dirty="0">
                <a:solidFill>
                  <a:srgbClr val="006169"/>
                </a:solidFill>
                <a:latin typeface="Segoe UI"/>
                <a:cs typeface="Segoe UI"/>
              </a:rPr>
              <a:t>Transmission </a:t>
            </a:r>
            <a:r>
              <a:rPr sz="1600" spc="-10" dirty="0">
                <a:solidFill>
                  <a:srgbClr val="006169"/>
                </a:solidFill>
                <a:latin typeface="Segoe UI"/>
                <a:cs typeface="Segoe UI"/>
              </a:rPr>
              <a:t>System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99442" y="3657291"/>
            <a:ext cx="2097405" cy="219329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789305" marR="458470" indent="-205740">
              <a:lnSpc>
                <a:spcPts val="1730"/>
              </a:lnSpc>
              <a:spcBef>
                <a:spcPts val="310"/>
              </a:spcBef>
            </a:pPr>
            <a:r>
              <a:rPr sz="1600" spc="-10" dirty="0">
                <a:solidFill>
                  <a:srgbClr val="006169"/>
                </a:solidFill>
                <a:latin typeface="Segoe UI"/>
                <a:cs typeface="Segoe UI"/>
              </a:rPr>
              <a:t>Distribution System</a:t>
            </a:r>
            <a:endParaRPr sz="1600">
              <a:latin typeface="Segoe UI"/>
              <a:cs typeface="Segoe UI"/>
            </a:endParaRPr>
          </a:p>
          <a:p>
            <a:pPr marL="728980" marR="490220" indent="-177165">
              <a:lnSpc>
                <a:spcPts val="1730"/>
              </a:lnSpc>
              <a:spcBef>
                <a:spcPts val="1535"/>
              </a:spcBef>
            </a:pPr>
            <a:r>
              <a:rPr sz="1600" spc="-10" dirty="0">
                <a:solidFill>
                  <a:srgbClr val="006169"/>
                </a:solidFill>
                <a:latin typeface="Segoe UI"/>
                <a:cs typeface="Segoe UI"/>
              </a:rPr>
              <a:t>Distribution Feeders</a:t>
            </a:r>
            <a:endParaRPr sz="1600">
              <a:latin typeface="Segoe UI"/>
              <a:cs typeface="Segoe UI"/>
            </a:endParaRPr>
          </a:p>
          <a:p>
            <a:pPr marL="734695" marR="490220" indent="-182880">
              <a:lnSpc>
                <a:spcPts val="1730"/>
              </a:lnSpc>
              <a:spcBef>
                <a:spcPts val="1400"/>
              </a:spcBef>
            </a:pPr>
            <a:r>
              <a:rPr sz="1600" spc="-10" dirty="0">
                <a:solidFill>
                  <a:srgbClr val="006169"/>
                </a:solidFill>
                <a:latin typeface="Segoe UI"/>
                <a:cs typeface="Segoe UI"/>
              </a:rPr>
              <a:t>Distribution Laterals</a:t>
            </a:r>
            <a:endParaRPr sz="1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1600" dirty="0">
                <a:solidFill>
                  <a:srgbClr val="006169"/>
                </a:solidFill>
                <a:latin typeface="Segoe UI"/>
                <a:cs typeface="Segoe UI"/>
              </a:rPr>
              <a:t>Individual</a:t>
            </a:r>
            <a:r>
              <a:rPr sz="1600" spc="-30" dirty="0">
                <a:solidFill>
                  <a:srgbClr val="006169"/>
                </a:solidFill>
                <a:latin typeface="Segoe UI"/>
                <a:cs typeface="Segoe UI"/>
              </a:rPr>
              <a:t> </a:t>
            </a:r>
            <a:r>
              <a:rPr sz="1600" dirty="0">
                <a:solidFill>
                  <a:srgbClr val="006169"/>
                </a:solidFill>
                <a:latin typeface="Segoe UI"/>
                <a:cs typeface="Segoe UI"/>
              </a:rPr>
              <a:t>Service</a:t>
            </a:r>
            <a:r>
              <a:rPr sz="1600" spc="-5" dirty="0">
                <a:solidFill>
                  <a:srgbClr val="006169"/>
                </a:solidFill>
                <a:latin typeface="Segoe UI"/>
                <a:cs typeface="Segoe UI"/>
              </a:rPr>
              <a:t> </a:t>
            </a:r>
            <a:r>
              <a:rPr sz="1600" spc="-20" dirty="0">
                <a:solidFill>
                  <a:srgbClr val="006169"/>
                </a:solidFill>
                <a:latin typeface="Segoe UI"/>
                <a:cs typeface="Segoe UI"/>
              </a:rPr>
              <a:t>Lines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4556" y="975360"/>
            <a:ext cx="4387850" cy="513715"/>
            <a:chOff x="184556" y="975360"/>
            <a:chExt cx="4387850" cy="513715"/>
          </a:xfrm>
        </p:grpSpPr>
        <p:sp>
          <p:nvSpPr>
            <p:cNvPr id="12" name="object 12"/>
            <p:cNvSpPr/>
            <p:nvPr/>
          </p:nvSpPr>
          <p:spPr>
            <a:xfrm>
              <a:off x="184556" y="1004328"/>
              <a:ext cx="4387850" cy="369570"/>
            </a:xfrm>
            <a:custGeom>
              <a:avLst/>
              <a:gdLst/>
              <a:ahLst/>
              <a:cxnLst/>
              <a:rect l="l" t="t" r="r" b="b"/>
              <a:pathLst>
                <a:path w="4387850" h="369569">
                  <a:moveTo>
                    <a:pt x="4387443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387443" y="369328"/>
                  </a:lnTo>
                  <a:lnTo>
                    <a:pt x="4387443" y="0"/>
                  </a:lnTo>
                  <a:close/>
                </a:path>
              </a:pathLst>
            </a:custGeom>
            <a:solidFill>
              <a:srgbClr val="00292B">
                <a:alpha val="6784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788" y="975360"/>
              <a:ext cx="3220211" cy="513587"/>
            </a:xfrm>
            <a:prstGeom prst="rect">
              <a:avLst/>
            </a:prstGeom>
          </p:spPr>
        </p:pic>
      </p:grp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556" y="1004328"/>
            <a:ext cx="4387850" cy="36957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R="368300" algn="ctr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Grid</a:t>
            </a:r>
            <a:r>
              <a:rPr sz="18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stability</a:t>
            </a:r>
            <a:r>
              <a:rPr sz="18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=</a:t>
            </a:r>
            <a:r>
              <a:rPr sz="18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top</a:t>
            </a:r>
            <a:r>
              <a:rPr sz="1800" b="1" spc="-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priority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99853" y="1489504"/>
            <a:ext cx="6394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Segoe UI"/>
                <a:cs typeface="Segoe UI"/>
              </a:rPr>
              <a:t>60</a:t>
            </a:r>
            <a:r>
              <a:rPr sz="1200" b="1" spc="-2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Segoe UI"/>
                <a:cs typeface="Segoe UI"/>
              </a:rPr>
              <a:t>Hertz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RESTORATION</a:t>
            </a:r>
            <a:r>
              <a:rPr spc="-125" dirty="0"/>
              <a:t> </a:t>
            </a:r>
            <a:r>
              <a:rPr spc="-10" dirty="0"/>
              <a:t>PLANNING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8739" y="141352"/>
            <a:ext cx="61309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0730" algn="l"/>
                <a:tab pos="2185035" algn="l"/>
                <a:tab pos="4479925" algn="l"/>
              </a:tabLst>
            </a:pPr>
            <a:r>
              <a:rPr spc="140" dirty="0"/>
              <a:t>LA</a:t>
            </a:r>
            <a:r>
              <a:rPr dirty="0"/>
              <a:t>	</a:t>
            </a:r>
            <a:r>
              <a:rPr spc="195" dirty="0"/>
              <a:t>2028:</a:t>
            </a:r>
            <a:r>
              <a:rPr dirty="0"/>
              <a:t>	</a:t>
            </a:r>
            <a:r>
              <a:rPr spc="220" dirty="0"/>
              <a:t>LOOKING</a:t>
            </a:r>
            <a:r>
              <a:rPr dirty="0"/>
              <a:t>	</a:t>
            </a:r>
            <a:r>
              <a:rPr spc="200" dirty="0"/>
              <a:t>AHEAD 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0329" y="1028509"/>
            <a:ext cx="5622925" cy="48272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5080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1300" algn="l"/>
              </a:tabLst>
            </a:pP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SCE</a:t>
            </a:r>
            <a:r>
              <a:rPr sz="2000" spc="-9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collaborating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external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"/>
                <a:cs typeface="Lucida Sans"/>
              </a:rPr>
              <a:t>infrastructure </a:t>
            </a:r>
            <a:r>
              <a:rPr sz="2000" spc="-45" dirty="0">
                <a:solidFill>
                  <a:srgbClr val="FFFFFF"/>
                </a:solidFill>
                <a:latin typeface="Lucida Sans"/>
                <a:cs typeface="Lucida Sans"/>
              </a:rPr>
              <a:t>stakeholders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Lucida Sans"/>
                <a:cs typeface="Lucida Sans"/>
              </a:rPr>
              <a:t>(venues,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LA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Metro, </a:t>
            </a:r>
            <a:r>
              <a:rPr sz="2000" spc="-75" dirty="0">
                <a:solidFill>
                  <a:srgbClr val="FFFFFF"/>
                </a:solidFill>
                <a:latin typeface="Lucida Sans"/>
                <a:cs typeface="Lucida Sans"/>
              </a:rPr>
              <a:t>Counties/Cities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impacted,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etc.)</a:t>
            </a:r>
            <a:r>
              <a:rPr sz="20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regarding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reliability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infrastructure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improvements</a:t>
            </a:r>
            <a:endParaRPr sz="2000">
              <a:latin typeface="Lucida Sans"/>
              <a:cs typeface="Lucida Sans"/>
            </a:endParaRPr>
          </a:p>
          <a:p>
            <a:pPr marL="240665" marR="325755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</a:tabLst>
            </a:pP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SCE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also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Lucida Sans"/>
                <a:cs typeface="Lucida Sans"/>
              </a:rPr>
              <a:t>working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LA28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Lucida Sans"/>
                <a:cs typeface="Lucida Sans"/>
              </a:rPr>
              <a:t>organization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in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emergency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Lucida Sans"/>
                <a:cs typeface="Lucida Sans"/>
              </a:rPr>
              <a:t>response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planning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and </a:t>
            </a:r>
            <a:r>
              <a:rPr sz="2000" spc="-45" dirty="0">
                <a:solidFill>
                  <a:srgbClr val="FFFFFF"/>
                </a:solidFill>
                <a:latin typeface="Lucida Sans"/>
                <a:cs typeface="Lucida Sans"/>
              </a:rPr>
              <a:t>coordination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for</a:t>
            </a:r>
            <a:r>
              <a:rPr sz="2000" spc="-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emergency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management posture</a:t>
            </a:r>
            <a:endParaRPr sz="2000">
              <a:latin typeface="Lucida Sans"/>
              <a:cs typeface="Lucida Sans"/>
            </a:endParaRPr>
          </a:p>
          <a:p>
            <a:pPr marL="240665" marR="443865" indent="-228600">
              <a:lnSpc>
                <a:spcPts val="2160"/>
              </a:lnSpc>
              <a:spcBef>
                <a:spcPts val="1010"/>
              </a:spcBef>
              <a:buFont typeface="Arial"/>
              <a:buChar char="•"/>
              <a:tabLst>
                <a:tab pos="240665" algn="l"/>
              </a:tabLst>
            </a:pP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SCE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Lucida Sans"/>
                <a:cs typeface="Lucida Sans"/>
              </a:rPr>
              <a:t>holding</a:t>
            </a:r>
            <a:r>
              <a:rPr sz="2000" spc="-10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Lucida Sans"/>
                <a:cs typeface="Lucida Sans"/>
              </a:rPr>
              <a:t>internal</a:t>
            </a:r>
            <a:r>
              <a:rPr sz="2000" spc="-12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planning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and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coordination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meetings</a:t>
            </a:r>
            <a:r>
              <a:rPr sz="2000" spc="-9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(internal</a:t>
            </a:r>
            <a:r>
              <a:rPr sz="2000" spc="-1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OU </a:t>
            </a:r>
            <a:r>
              <a:rPr sz="2000" spc="-50" dirty="0">
                <a:solidFill>
                  <a:srgbClr val="FFFFFF"/>
                </a:solidFill>
                <a:latin typeface="Lucida Sans"/>
                <a:cs typeface="Lucida Sans"/>
              </a:rPr>
              <a:t>stakeholders)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regarding</a:t>
            </a:r>
            <a:r>
              <a:rPr sz="20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75" dirty="0">
                <a:solidFill>
                  <a:srgbClr val="FFFFFF"/>
                </a:solidFill>
                <a:latin typeface="Lucida Sans"/>
                <a:cs typeface="Lucida Sans"/>
              </a:rPr>
              <a:t>staffing,</a:t>
            </a:r>
            <a:r>
              <a:rPr sz="2000" spc="-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resource </a:t>
            </a:r>
            <a:r>
              <a:rPr sz="2000" spc="-70" dirty="0">
                <a:solidFill>
                  <a:srgbClr val="FFFFFF"/>
                </a:solidFill>
                <a:latin typeface="Lucida Sans"/>
                <a:cs typeface="Lucida Sans"/>
              </a:rPr>
              <a:t>positioning,</a:t>
            </a:r>
            <a:r>
              <a:rPr sz="2000" spc="-1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IMT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Lucida Sans"/>
                <a:cs typeface="Lucida Sans"/>
              </a:rPr>
              <a:t>posture,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35" dirty="0">
                <a:solidFill>
                  <a:srgbClr val="FFFFFF"/>
                </a:solidFill>
                <a:latin typeface="Lucida Sans"/>
                <a:cs typeface="Lucida Sans"/>
              </a:rPr>
              <a:t>PSPS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considerations)</a:t>
            </a:r>
            <a:endParaRPr sz="2000">
              <a:latin typeface="Lucida Sans"/>
              <a:cs typeface="Lucida Sans"/>
            </a:endParaRPr>
          </a:p>
          <a:p>
            <a:pPr marL="241300" marR="12065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2000" spc="-35" dirty="0">
                <a:solidFill>
                  <a:srgbClr val="FFFFFF"/>
                </a:solidFill>
                <a:latin typeface="Lucida Sans"/>
                <a:cs typeface="Lucida Sans"/>
              </a:rPr>
              <a:t>Encourage</a:t>
            </a:r>
            <a:r>
              <a:rPr sz="2000" spc="-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external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commercial</a:t>
            </a:r>
            <a:r>
              <a:rPr sz="2000" spc="-10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customers</a:t>
            </a:r>
            <a:r>
              <a:rPr sz="2000" spc="-10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to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engage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Lucida Sans"/>
                <a:cs typeface="Lucida Sans"/>
              </a:rPr>
              <a:t>their</a:t>
            </a:r>
            <a:r>
              <a:rPr sz="2000" spc="-114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Lucida Sans"/>
                <a:cs typeface="Lucida Sans"/>
              </a:rPr>
              <a:t>SCE</a:t>
            </a:r>
            <a:r>
              <a:rPr sz="2000" spc="-10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Account</a:t>
            </a:r>
            <a:r>
              <a:rPr sz="2000" spc="-10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"/>
                <a:cs typeface="Lucida Sans"/>
              </a:rPr>
              <a:t>Manager </a:t>
            </a:r>
            <a:r>
              <a:rPr sz="2000" spc="-55" dirty="0">
                <a:solidFill>
                  <a:srgbClr val="FFFFFF"/>
                </a:solidFill>
                <a:latin typeface="Lucida Sans"/>
                <a:cs typeface="Lucida Sans"/>
              </a:rPr>
              <a:t>regarding</a:t>
            </a:r>
            <a:r>
              <a:rPr sz="2000" spc="-8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"/>
                <a:cs typeface="Lucida Sans"/>
              </a:rPr>
              <a:t>needs</a:t>
            </a:r>
            <a:endParaRPr sz="2000">
              <a:latin typeface="Lucida Sans"/>
              <a:cs typeface="Lucida Sans"/>
            </a:endParaRPr>
          </a:p>
        </p:txBody>
      </p:sp>
      <p:pic>
        <p:nvPicPr>
          <p:cNvPr id="6" name="object 6" descr="Driving Reliability in Southern California | Energized by Ediso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800" y="1661960"/>
            <a:ext cx="5938773" cy="36309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618</Words>
  <Application>Microsoft Office PowerPoint</Application>
  <PresentationFormat>Widescreen</PresentationFormat>
  <Paragraphs>104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Lucida Sans</vt:lpstr>
      <vt:lpstr>Segoe UI</vt:lpstr>
      <vt:lpstr>Segoe UI Semibold</vt:lpstr>
      <vt:lpstr>Times New Roman</vt:lpstr>
      <vt:lpstr>Wingdings</vt:lpstr>
      <vt:lpstr>Office Theme</vt:lpstr>
      <vt:lpstr>SCE Emergency Response and  Resiliency</vt:lpstr>
      <vt:lpstr>SCE ALL HAZARDS RESPONSE PLAN (AHP)</vt:lpstr>
      <vt:lpstr>CONCEPT OF OPERATIONS</vt:lpstr>
      <vt:lpstr>INCIDENT ESCALATION &amp; EOC ACTIVATION</vt:lpstr>
      <vt:lpstr>RESTORATION PLANNING</vt:lpstr>
      <vt:lpstr>LA 2028: LOOKING AHEAD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Jeanne Woo</dc:creator>
  <cp:lastModifiedBy>Darren Verrette</cp:lastModifiedBy>
  <cp:revision>1</cp:revision>
  <dcterms:created xsi:type="dcterms:W3CDTF">2026-09-03T14:52:17Z</dcterms:created>
  <dcterms:modified xsi:type="dcterms:W3CDTF">2026-10-01T21:25:19Z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2026-09-02T00:00:00Z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2026-09-03T00:00:00Z</vt:filetime>
  </property>
  <property fmtid="{D5CDD505-2E9C-101B-9397-08002B2CF9AE}" pid="5" name="MSIP_Label_bc3dd1c7-2c40-4a31-84b2-bec599b321a0_ActionId">
    <vt:lpwstr>4ef9e11d-73cd-4f4c-91c0-c2c28a67e8c0</vt:lpwstr>
  </property>
  <property fmtid="{D5CDD505-2E9C-101B-9397-08002B2CF9AE}" pid="6" name="MSIP_Label_bc3dd1c7-2c40-4a31-84b2-bec599b321a0_ContentBits">
    <vt:lpwstr>0</vt:lpwstr>
  </property>
  <property fmtid="{D5CDD505-2E9C-101B-9397-08002B2CF9AE}" pid="7" name="MSIP_Label_bc3dd1c7-2c40-4a31-84b2-bec599b321a0_Enabled">
    <vt:lpwstr>true</vt:lpwstr>
  </property>
  <property fmtid="{D5CDD505-2E9C-101B-9397-08002B2CF9AE}" pid="8" name="MSIP_Label_bc3dd1c7-2c40-4a31-84b2-bec599b321a0_Method">
    <vt:lpwstr>Standard</vt:lpwstr>
  </property>
  <property fmtid="{D5CDD505-2E9C-101B-9397-08002B2CF9AE}" pid="9" name="MSIP_Label_bc3dd1c7-2c40-4a31-84b2-bec599b321a0_Name">
    <vt:lpwstr>bc3dd1c7-2c40-4a31-84b2-bec599b321a0</vt:lpwstr>
  </property>
  <property fmtid="{D5CDD505-2E9C-101B-9397-08002B2CF9AE}" pid="10" name="MSIP_Label_bc3dd1c7-2c40-4a31-84b2-bec599b321a0_SetDate">
    <vt:lpwstr>2026-09-02T20:55:29Z</vt:lpwstr>
  </property>
  <property fmtid="{D5CDD505-2E9C-101B-9397-08002B2CF9AE}" pid="11" name="MSIP_Label_bc3dd1c7-2c40-4a31-84b2-bec599b321a0_SiteId">
    <vt:lpwstr>5b2a8fee-4c95-4bdc-8aae-196f8aacb1b6</vt:lpwstr>
  </property>
  <property fmtid="{D5CDD505-2E9C-101B-9397-08002B2CF9AE}" pid="12" name="MSIP_Label_bc3dd1c7-2c40-4a31-84b2-bec599b321a0_Tag">
    <vt:lpwstr>10, 3, 0, 1</vt:lpwstr>
  </property>
  <property fmtid="{D5CDD505-2E9C-101B-9397-08002B2CF9AE}" pid="13" name="Producer">
    <vt:lpwstr>Adobe PDF Library 25.1.77</vt:lpwstr>
  </property>
</Properties>
</file>