
<file path=[Content_Types].xml><?xml version="1.0" encoding="utf-8"?>
<Types xmlns="http://schemas.openxmlformats.org/package/2006/content-types">
  <Default Extension="bin" ContentType="application/vnd.openxmlformats-officedocument.oleObject"/>
  <Default Extension="docx" ContentType="application/vnd.openxmlformats-officedocument.wordprocessingml.documen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tags/tag1.xml" ContentType="application/vnd.openxmlformats-officedocument.presentationml.tags+xml"/>
  <Override PartName="/ppt/notesSlides/notesSlide39.xml" ContentType="application/vnd.openxmlformats-officedocument.presentationml.notesSlide+xml"/>
  <Override PartName="/ppt/tags/tag2.xml" ContentType="application/vnd.openxmlformats-officedocument.presentationml.tags+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712" r:id="rId2"/>
    <p:sldId id="713" r:id="rId3"/>
    <p:sldId id="692" r:id="rId4"/>
    <p:sldId id="701" r:id="rId5"/>
    <p:sldId id="706" r:id="rId6"/>
    <p:sldId id="688" r:id="rId7"/>
    <p:sldId id="689" r:id="rId8"/>
    <p:sldId id="686" r:id="rId9"/>
    <p:sldId id="696" r:id="rId10"/>
    <p:sldId id="676" r:id="rId11"/>
    <p:sldId id="585" r:id="rId12"/>
    <p:sldId id="670" r:id="rId13"/>
    <p:sldId id="681" r:id="rId14"/>
    <p:sldId id="697" r:id="rId15"/>
    <p:sldId id="687" r:id="rId16"/>
    <p:sldId id="691" r:id="rId17"/>
    <p:sldId id="690" r:id="rId18"/>
    <p:sldId id="699" r:id="rId19"/>
    <p:sldId id="700" r:id="rId20"/>
    <p:sldId id="659" r:id="rId21"/>
    <p:sldId id="703" r:id="rId22"/>
    <p:sldId id="704" r:id="rId23"/>
    <p:sldId id="590" r:id="rId24"/>
    <p:sldId id="732" r:id="rId25"/>
    <p:sldId id="503" r:id="rId26"/>
    <p:sldId id="613" r:id="rId27"/>
    <p:sldId id="705" r:id="rId28"/>
    <p:sldId id="682" r:id="rId29"/>
    <p:sldId id="617" r:id="rId30"/>
    <p:sldId id="618" r:id="rId31"/>
    <p:sldId id="620" r:id="rId32"/>
    <p:sldId id="702" r:id="rId33"/>
    <p:sldId id="707" r:id="rId34"/>
    <p:sldId id="672" r:id="rId35"/>
    <p:sldId id="622" r:id="rId36"/>
    <p:sldId id="623" r:id="rId37"/>
    <p:sldId id="633" r:id="rId38"/>
    <p:sldId id="624" r:id="rId39"/>
    <p:sldId id="627" r:id="rId40"/>
    <p:sldId id="628" r:id="rId41"/>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84727" autoAdjust="0"/>
  </p:normalViewPr>
  <p:slideViewPr>
    <p:cSldViewPr snapToGrid="0">
      <p:cViewPr varScale="1">
        <p:scale>
          <a:sx n="93" d="100"/>
          <a:sy n="93" d="100"/>
        </p:scale>
        <p:origin x="426" y="96"/>
      </p:cViewPr>
      <p:guideLst/>
    </p:cSldViewPr>
  </p:slideViewPr>
  <p:outlineViewPr>
    <p:cViewPr>
      <p:scale>
        <a:sx n="33" d="100"/>
        <a:sy n="33" d="100"/>
      </p:scale>
      <p:origin x="0" y="-302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929A29-1BE7-4969-9B79-70DB22903459}" type="doc">
      <dgm:prSet loTypeId="urn:microsoft.com/office/officeart/2005/8/layout/hierarchy1" loCatId="hierarchy" qsTypeId="urn:microsoft.com/office/officeart/2005/8/quickstyle/simple1" qsCatId="simple" csTypeId="urn:microsoft.com/office/officeart/2005/8/colors/accent5_2" csCatId="accent5"/>
      <dgm:spPr/>
      <dgm:t>
        <a:bodyPr/>
        <a:lstStyle/>
        <a:p>
          <a:endParaRPr lang="en-US"/>
        </a:p>
      </dgm:t>
    </dgm:pt>
    <dgm:pt modelId="{934714D2-587A-4E2C-824C-EF0A877062DD}">
      <dgm:prSet/>
      <dgm:spPr/>
      <dgm:t>
        <a:bodyPr/>
        <a:lstStyle/>
        <a:p>
          <a:r>
            <a:rPr lang="en-US" b="0" i="0" baseline="0"/>
            <a:t>The scenario is plausible and meets criteria to activate applicable plans.</a:t>
          </a:r>
          <a:endParaRPr lang="en-US"/>
        </a:p>
      </dgm:t>
    </dgm:pt>
    <dgm:pt modelId="{DB37F124-7E09-4838-A17D-77F399FB83AC}" type="parTrans" cxnId="{D52D13E6-AB6A-44C9-8CD1-D0BD75C3ABC6}">
      <dgm:prSet/>
      <dgm:spPr/>
      <dgm:t>
        <a:bodyPr/>
        <a:lstStyle/>
        <a:p>
          <a:endParaRPr lang="en-US"/>
        </a:p>
      </dgm:t>
    </dgm:pt>
    <dgm:pt modelId="{B8A7BC1B-C2AC-483B-97C8-6399660DA7B0}" type="sibTrans" cxnId="{D52D13E6-AB6A-44C9-8CD1-D0BD75C3ABC6}">
      <dgm:prSet/>
      <dgm:spPr/>
      <dgm:t>
        <a:bodyPr/>
        <a:lstStyle/>
        <a:p>
          <a:endParaRPr lang="en-US"/>
        </a:p>
      </dgm:t>
    </dgm:pt>
    <dgm:pt modelId="{9F3D6FF2-7071-4FC0-8F1A-556794A55BC3}">
      <dgm:prSet/>
      <dgm:spPr/>
      <dgm:t>
        <a:bodyPr/>
        <a:lstStyle/>
        <a:p>
          <a:r>
            <a:rPr lang="en-US" b="0" i="0" baseline="0"/>
            <a:t>The time during the exercise is not reflective of actual time.</a:t>
          </a:r>
          <a:endParaRPr lang="en-US"/>
        </a:p>
      </dgm:t>
    </dgm:pt>
    <dgm:pt modelId="{7594EE35-3F89-4454-9802-D04FEADA21D5}" type="parTrans" cxnId="{CF257B6A-4D4E-4996-854A-FC41B177CAF2}">
      <dgm:prSet/>
      <dgm:spPr/>
      <dgm:t>
        <a:bodyPr/>
        <a:lstStyle/>
        <a:p>
          <a:endParaRPr lang="en-US"/>
        </a:p>
      </dgm:t>
    </dgm:pt>
    <dgm:pt modelId="{8F30B6E0-202B-4745-B35B-8CA2EC0AC88B}" type="sibTrans" cxnId="{CF257B6A-4D4E-4996-854A-FC41B177CAF2}">
      <dgm:prSet/>
      <dgm:spPr/>
      <dgm:t>
        <a:bodyPr/>
        <a:lstStyle/>
        <a:p>
          <a:endParaRPr lang="en-US"/>
        </a:p>
      </dgm:t>
    </dgm:pt>
    <dgm:pt modelId="{A3919DEB-F322-4E7B-ACF0-15722B8F17BC}" type="pres">
      <dgm:prSet presAssocID="{75929A29-1BE7-4969-9B79-70DB22903459}" presName="hierChild1" presStyleCnt="0">
        <dgm:presLayoutVars>
          <dgm:chPref val="1"/>
          <dgm:dir/>
          <dgm:animOne val="branch"/>
          <dgm:animLvl val="lvl"/>
          <dgm:resizeHandles/>
        </dgm:presLayoutVars>
      </dgm:prSet>
      <dgm:spPr/>
    </dgm:pt>
    <dgm:pt modelId="{6A1BA043-7F45-4839-9967-D4288110651C}" type="pres">
      <dgm:prSet presAssocID="{934714D2-587A-4E2C-824C-EF0A877062DD}" presName="hierRoot1" presStyleCnt="0"/>
      <dgm:spPr/>
    </dgm:pt>
    <dgm:pt modelId="{8A3306C9-C814-486E-821B-F9B3103AD14D}" type="pres">
      <dgm:prSet presAssocID="{934714D2-587A-4E2C-824C-EF0A877062DD}" presName="composite" presStyleCnt="0"/>
      <dgm:spPr/>
    </dgm:pt>
    <dgm:pt modelId="{73DDE01E-B86F-4232-B607-5CAFBB625FFA}" type="pres">
      <dgm:prSet presAssocID="{934714D2-587A-4E2C-824C-EF0A877062DD}" presName="background" presStyleLbl="node0" presStyleIdx="0" presStyleCnt="2"/>
      <dgm:spPr/>
    </dgm:pt>
    <dgm:pt modelId="{96B45ED0-D9F6-4296-AAD6-7141E100A84E}" type="pres">
      <dgm:prSet presAssocID="{934714D2-587A-4E2C-824C-EF0A877062DD}" presName="text" presStyleLbl="fgAcc0" presStyleIdx="0" presStyleCnt="2">
        <dgm:presLayoutVars>
          <dgm:chPref val="3"/>
        </dgm:presLayoutVars>
      </dgm:prSet>
      <dgm:spPr/>
    </dgm:pt>
    <dgm:pt modelId="{EE7B8831-8968-47C8-B21A-7ACD649CA5F6}" type="pres">
      <dgm:prSet presAssocID="{934714D2-587A-4E2C-824C-EF0A877062DD}" presName="hierChild2" presStyleCnt="0"/>
      <dgm:spPr/>
    </dgm:pt>
    <dgm:pt modelId="{E26E505F-E309-442E-961A-245392902537}" type="pres">
      <dgm:prSet presAssocID="{9F3D6FF2-7071-4FC0-8F1A-556794A55BC3}" presName="hierRoot1" presStyleCnt="0"/>
      <dgm:spPr/>
    </dgm:pt>
    <dgm:pt modelId="{6B76374E-6813-4C2E-92B2-70200FC0C108}" type="pres">
      <dgm:prSet presAssocID="{9F3D6FF2-7071-4FC0-8F1A-556794A55BC3}" presName="composite" presStyleCnt="0"/>
      <dgm:spPr/>
    </dgm:pt>
    <dgm:pt modelId="{BD2ED328-B2C4-4331-8FE3-4C7A94B470A3}" type="pres">
      <dgm:prSet presAssocID="{9F3D6FF2-7071-4FC0-8F1A-556794A55BC3}" presName="background" presStyleLbl="node0" presStyleIdx="1" presStyleCnt="2"/>
      <dgm:spPr/>
    </dgm:pt>
    <dgm:pt modelId="{59CC8DDF-A2DB-4B77-83E1-4DB9ECDBBF29}" type="pres">
      <dgm:prSet presAssocID="{9F3D6FF2-7071-4FC0-8F1A-556794A55BC3}" presName="text" presStyleLbl="fgAcc0" presStyleIdx="1" presStyleCnt="2">
        <dgm:presLayoutVars>
          <dgm:chPref val="3"/>
        </dgm:presLayoutVars>
      </dgm:prSet>
      <dgm:spPr/>
    </dgm:pt>
    <dgm:pt modelId="{AA0FDC76-F003-4069-B795-18A790B558F5}" type="pres">
      <dgm:prSet presAssocID="{9F3D6FF2-7071-4FC0-8F1A-556794A55BC3}" presName="hierChild2" presStyleCnt="0"/>
      <dgm:spPr/>
    </dgm:pt>
  </dgm:ptLst>
  <dgm:cxnLst>
    <dgm:cxn modelId="{DC8A552D-5BB7-4559-8613-B5C282B7CE00}" type="presOf" srcId="{75929A29-1BE7-4969-9B79-70DB22903459}" destId="{A3919DEB-F322-4E7B-ACF0-15722B8F17BC}" srcOrd="0" destOrd="0" presId="urn:microsoft.com/office/officeart/2005/8/layout/hierarchy1"/>
    <dgm:cxn modelId="{CF257B6A-4D4E-4996-854A-FC41B177CAF2}" srcId="{75929A29-1BE7-4969-9B79-70DB22903459}" destId="{9F3D6FF2-7071-4FC0-8F1A-556794A55BC3}" srcOrd="1" destOrd="0" parTransId="{7594EE35-3F89-4454-9802-D04FEADA21D5}" sibTransId="{8F30B6E0-202B-4745-B35B-8CA2EC0AC88B}"/>
    <dgm:cxn modelId="{527BD2E4-7FE8-478C-BF56-067727298D06}" type="presOf" srcId="{9F3D6FF2-7071-4FC0-8F1A-556794A55BC3}" destId="{59CC8DDF-A2DB-4B77-83E1-4DB9ECDBBF29}" srcOrd="0" destOrd="0" presId="urn:microsoft.com/office/officeart/2005/8/layout/hierarchy1"/>
    <dgm:cxn modelId="{D52D13E6-AB6A-44C9-8CD1-D0BD75C3ABC6}" srcId="{75929A29-1BE7-4969-9B79-70DB22903459}" destId="{934714D2-587A-4E2C-824C-EF0A877062DD}" srcOrd="0" destOrd="0" parTransId="{DB37F124-7E09-4838-A17D-77F399FB83AC}" sibTransId="{B8A7BC1B-C2AC-483B-97C8-6399660DA7B0}"/>
    <dgm:cxn modelId="{BBC7AAE8-F48F-4E04-8232-429E2A1D4274}" type="presOf" srcId="{934714D2-587A-4E2C-824C-EF0A877062DD}" destId="{96B45ED0-D9F6-4296-AAD6-7141E100A84E}" srcOrd="0" destOrd="0" presId="urn:microsoft.com/office/officeart/2005/8/layout/hierarchy1"/>
    <dgm:cxn modelId="{1729C18D-E9F7-4DD7-8A84-B991E9A3F1FF}" type="presParOf" srcId="{A3919DEB-F322-4E7B-ACF0-15722B8F17BC}" destId="{6A1BA043-7F45-4839-9967-D4288110651C}" srcOrd="0" destOrd="0" presId="urn:microsoft.com/office/officeart/2005/8/layout/hierarchy1"/>
    <dgm:cxn modelId="{36D41820-6045-4314-8581-A49FCFC103A1}" type="presParOf" srcId="{6A1BA043-7F45-4839-9967-D4288110651C}" destId="{8A3306C9-C814-486E-821B-F9B3103AD14D}" srcOrd="0" destOrd="0" presId="urn:microsoft.com/office/officeart/2005/8/layout/hierarchy1"/>
    <dgm:cxn modelId="{953C0BCE-0665-4872-B3C1-32D60CDF8BBE}" type="presParOf" srcId="{8A3306C9-C814-486E-821B-F9B3103AD14D}" destId="{73DDE01E-B86F-4232-B607-5CAFBB625FFA}" srcOrd="0" destOrd="0" presId="urn:microsoft.com/office/officeart/2005/8/layout/hierarchy1"/>
    <dgm:cxn modelId="{5B4DD439-B385-47BA-9E1C-99E91ED5F126}" type="presParOf" srcId="{8A3306C9-C814-486E-821B-F9B3103AD14D}" destId="{96B45ED0-D9F6-4296-AAD6-7141E100A84E}" srcOrd="1" destOrd="0" presId="urn:microsoft.com/office/officeart/2005/8/layout/hierarchy1"/>
    <dgm:cxn modelId="{675438F0-0E62-4A7E-81D4-7448244F881E}" type="presParOf" srcId="{6A1BA043-7F45-4839-9967-D4288110651C}" destId="{EE7B8831-8968-47C8-B21A-7ACD649CA5F6}" srcOrd="1" destOrd="0" presId="urn:microsoft.com/office/officeart/2005/8/layout/hierarchy1"/>
    <dgm:cxn modelId="{33A1A823-0429-416F-94FA-4D8E2CBAED40}" type="presParOf" srcId="{A3919DEB-F322-4E7B-ACF0-15722B8F17BC}" destId="{E26E505F-E309-442E-961A-245392902537}" srcOrd="1" destOrd="0" presId="urn:microsoft.com/office/officeart/2005/8/layout/hierarchy1"/>
    <dgm:cxn modelId="{8216F9DD-3AA6-42F9-83F5-1A24B937C3D9}" type="presParOf" srcId="{E26E505F-E309-442E-961A-245392902537}" destId="{6B76374E-6813-4C2E-92B2-70200FC0C108}" srcOrd="0" destOrd="0" presId="urn:microsoft.com/office/officeart/2005/8/layout/hierarchy1"/>
    <dgm:cxn modelId="{60E80305-8C08-46A3-BB8C-71E83376EE6A}" type="presParOf" srcId="{6B76374E-6813-4C2E-92B2-70200FC0C108}" destId="{BD2ED328-B2C4-4331-8FE3-4C7A94B470A3}" srcOrd="0" destOrd="0" presId="urn:microsoft.com/office/officeart/2005/8/layout/hierarchy1"/>
    <dgm:cxn modelId="{F3830792-8D8C-4D07-B8F3-2A3C0BF1DC96}" type="presParOf" srcId="{6B76374E-6813-4C2E-92B2-70200FC0C108}" destId="{59CC8DDF-A2DB-4B77-83E1-4DB9ECDBBF29}" srcOrd="1" destOrd="0" presId="urn:microsoft.com/office/officeart/2005/8/layout/hierarchy1"/>
    <dgm:cxn modelId="{940E54D1-2948-4296-B5DB-031FE3961DDF}" type="presParOf" srcId="{E26E505F-E309-442E-961A-245392902537}" destId="{AA0FDC76-F003-4069-B795-18A790B558F5}"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DDE01E-B86F-4232-B607-5CAFBB625FFA}">
      <dsp:nvSpPr>
        <dsp:cNvPr id="0" name=""/>
        <dsp:cNvSpPr/>
      </dsp:nvSpPr>
      <dsp:spPr>
        <a:xfrm>
          <a:off x="1283" y="507953"/>
          <a:ext cx="4505585" cy="286104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B45ED0-D9F6-4296-AAD6-7141E100A84E}">
      <dsp:nvSpPr>
        <dsp:cNvPr id="0" name=""/>
        <dsp:cNvSpPr/>
      </dsp:nvSpPr>
      <dsp:spPr>
        <a:xfrm>
          <a:off x="501904" y="98354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b="0" i="0" kern="1200" baseline="0"/>
            <a:t>The scenario is plausible and meets criteria to activate applicable plans.</a:t>
          </a:r>
          <a:endParaRPr lang="en-US" sz="3900" kern="1200"/>
        </a:p>
      </dsp:txBody>
      <dsp:txXfrm>
        <a:off x="585701" y="1067340"/>
        <a:ext cx="4337991" cy="2693452"/>
      </dsp:txXfrm>
    </dsp:sp>
    <dsp:sp modelId="{BD2ED328-B2C4-4331-8FE3-4C7A94B470A3}">
      <dsp:nvSpPr>
        <dsp:cNvPr id="0" name=""/>
        <dsp:cNvSpPr/>
      </dsp:nvSpPr>
      <dsp:spPr>
        <a:xfrm>
          <a:off x="5508110" y="507953"/>
          <a:ext cx="4505585" cy="286104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9CC8DDF-A2DB-4B77-83E1-4DB9ECDBBF29}">
      <dsp:nvSpPr>
        <dsp:cNvPr id="0" name=""/>
        <dsp:cNvSpPr/>
      </dsp:nvSpPr>
      <dsp:spPr>
        <a:xfrm>
          <a:off x="6008730" y="983543"/>
          <a:ext cx="4505585" cy="2861046"/>
        </a:xfrm>
        <a:prstGeom prst="roundRect">
          <a:avLst>
            <a:gd name="adj" fmla="val 10000"/>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8590" tIns="148590" rIns="148590" bIns="148590" numCol="1" spcCol="1270" anchor="ctr" anchorCtr="0">
          <a:noAutofit/>
        </a:bodyPr>
        <a:lstStyle/>
        <a:p>
          <a:pPr marL="0" lvl="0" indent="0" algn="ctr" defTabSz="1733550">
            <a:lnSpc>
              <a:spcPct val="90000"/>
            </a:lnSpc>
            <a:spcBef>
              <a:spcPct val="0"/>
            </a:spcBef>
            <a:spcAft>
              <a:spcPct val="35000"/>
            </a:spcAft>
            <a:buNone/>
          </a:pPr>
          <a:r>
            <a:rPr lang="en-US" sz="3900" b="0" i="0" kern="1200" baseline="0"/>
            <a:t>The time during the exercise is not reflective of actual time.</a:t>
          </a:r>
          <a:endParaRPr lang="en-US" sz="3900" kern="1200"/>
        </a:p>
      </dsp:txBody>
      <dsp:txXfrm>
        <a:off x="6092527" y="1067340"/>
        <a:ext cx="4337991" cy="26934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C5DD1D5E-B98A-47BB-BD7D-25D4DED29803}" type="datetimeFigureOut">
              <a:rPr lang="en-US" smtClean="0"/>
              <a:t>10/1/2026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22DBC5E-4EB0-4F3D-A5C4-513D8E63E123}" type="slidenum">
              <a:rPr lang="en-US" smtClean="0"/>
              <a:t>‹#›</a:t>
            </a:fld>
            <a:endParaRPr lang="en-US"/>
          </a:p>
        </p:txBody>
      </p:sp>
    </p:spTree>
    <p:extLst>
      <p:ext uri="{BB962C8B-B14F-4D97-AF65-F5344CB8AC3E}">
        <p14:creationId xmlns:p14="http://schemas.microsoft.com/office/powerpoint/2010/main" val="2391033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C2BB-9834-49CB-61B4-35354EF25D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7B70D-66EC-6C43-398E-EE8293A28E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602969-1F51-CDA0-CE14-5DEA7A13A89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AMHE Participant Webinar is intended to prepare facilities in the HCC to participate in the 2026 AMHE Exercise scheduled for Thursday, November 19, 2026</a:t>
            </a:r>
          </a:p>
          <a:p>
            <a:endParaRPr lang="en-US" sz="1200" i="0" dirty="0">
              <a:solidFill>
                <a:schemeClr val="tx1"/>
              </a:solidFill>
            </a:endParaRPr>
          </a:p>
        </p:txBody>
      </p:sp>
      <p:sp>
        <p:nvSpPr>
          <p:cNvPr id="4" name="Slide Number Placeholder 3">
            <a:extLst>
              <a:ext uri="{FF2B5EF4-FFF2-40B4-BE49-F238E27FC236}">
                <a16:creationId xmlns:a16="http://schemas.microsoft.com/office/drawing/2014/main" id="{7192CEAD-19A1-2E41-EBAF-7300603280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88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89AF2-45BA-344C-77C4-63B4623D87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37670-3E20-A794-EB98-76BEC981DC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E859F6-6562-BDF8-DA5C-B9FA32B6B147}"/>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196D1794-E163-DE2E-22C9-062C72A8C7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9100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1391A-47DF-97DD-519B-B59F30C6FF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005DDD-534C-D73C-4BD4-536C020369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8FED79-A0DF-F893-4CEB-16D83DF91EC2}"/>
              </a:ext>
            </a:extLst>
          </p:cNvPr>
          <p:cNvSpPr>
            <a:spLocks noGrp="1"/>
          </p:cNvSpPr>
          <p:nvPr>
            <p:ph type="body" idx="1"/>
          </p:nvPr>
        </p:nvSpPr>
        <p:spPr/>
        <p:txBody>
          <a:bodyPr/>
          <a:lstStyle/>
          <a:p>
            <a:r>
              <a:rPr lang="en-US" sz="1200" kern="1200" dirty="0">
                <a:solidFill>
                  <a:schemeClr val="tx1"/>
                </a:solidFill>
                <a:effectLst/>
                <a:latin typeface="+mn-lt"/>
                <a:ea typeface="+mn-ea"/>
                <a:cs typeface="+mn-cs"/>
              </a:rPr>
              <a:t>To meet ASPR grant requirements, to foster preparedness for the 2028 Olympics, and to address our regional HVA</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Power Outage was identified as the number three threat on the overall Los Angeles County Medical and Health Hazard Vulnerability Analysis (HVA).</a:t>
            </a:r>
          </a:p>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9F17C11-3259-EA60-5EDE-7753DCDE98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2395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5AAC2-B089-23D6-B32B-4B2312B9C8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2150A-7691-B58B-53CB-1D5C9D5410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BFBD37-3A1E-08A0-3934-C362B3187912}"/>
              </a:ext>
            </a:extLst>
          </p:cNvPr>
          <p:cNvSpPr>
            <a:spLocks noGrp="1"/>
          </p:cNvSpPr>
          <p:nvPr>
            <p:ph type="body" idx="1"/>
          </p:nvPr>
        </p:nvSpPr>
        <p:spPr/>
        <p:txBody>
          <a:bodyPr>
            <a:normAutofit/>
          </a:bodyPr>
          <a:lstStyle/>
          <a:p>
            <a:pPr marL="0" indent="0" defTabSz="933172">
              <a:buFont typeface="+mj-lt"/>
              <a:buNone/>
              <a:defRPr/>
            </a:pPr>
            <a:r>
              <a:rPr lang="en-US" dirty="0"/>
              <a:t>There are 16 critical infrastructure sectors whose assets, systems, and networks, whether physical or virtual, are considered so vital to the United States that their incapacitation or destruction would have a debilitating effect on security, national economic security, national public health or safety, or any combination thereof. Presidential Policy Directive 21 (PPD-21): Critical Infrastructure Security and Resilience advances a national policy to strengthen and maintain secure, functioning, and resilient critical infrastructure. </a:t>
            </a:r>
          </a:p>
          <a:p>
            <a:pPr marL="0" indent="0" defTabSz="933172">
              <a:buFont typeface="+mj-lt"/>
              <a:buNone/>
              <a:defRPr/>
            </a:pPr>
            <a:endParaRPr lang="en-US" dirty="0"/>
          </a:p>
          <a:p>
            <a:pPr marL="0" indent="0" defTabSz="933172">
              <a:buFont typeface="+mj-lt"/>
              <a:buNone/>
              <a:defRPr/>
            </a:pPr>
            <a:r>
              <a:rPr lang="en-US" dirty="0"/>
              <a:t> </a:t>
            </a:r>
          </a:p>
          <a:p>
            <a:pPr marL="0" indent="0" defTabSz="933172">
              <a:buFont typeface="+mj-lt"/>
              <a:buNone/>
              <a:defRPr/>
            </a:pPr>
            <a:endParaRPr lang="en-US" dirty="0"/>
          </a:p>
        </p:txBody>
      </p:sp>
      <p:sp>
        <p:nvSpPr>
          <p:cNvPr id="4" name="Slide Number Placeholder 3">
            <a:extLst>
              <a:ext uri="{FF2B5EF4-FFF2-40B4-BE49-F238E27FC236}">
                <a16:creationId xmlns:a16="http://schemas.microsoft.com/office/drawing/2014/main" id="{82CF9639-4E09-5DFE-CC76-26B5D823004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C84FED-3F94-4C44-A9A4-BE018A507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7822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2B17C8-A899-F556-C36B-F59369D73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2635CD-2325-F74F-ACB3-C6B45217A0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E270E-BF42-F16D-2EBA-FAE8FE037389}"/>
              </a:ext>
            </a:extLst>
          </p:cNvPr>
          <p:cNvSpPr>
            <a:spLocks noGrp="1"/>
          </p:cNvSpPr>
          <p:nvPr>
            <p:ph type="body" idx="1"/>
          </p:nvPr>
        </p:nvSpPr>
        <p:spPr/>
        <p:txBody>
          <a:bodyPr>
            <a:normAutofit/>
          </a:bodyPr>
          <a:lstStyle/>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E52FC3CE-43DF-CC9E-A1D7-9A4093A374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C84FED-3F94-4C44-A9A4-BE018A507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6385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latin typeface="+mn-lt"/>
              </a:rPr>
              <a:t>2020 - </a:t>
            </a:r>
            <a:r>
              <a:rPr lang="en-US" sz="1200" b="0" i="0" kern="1200" dirty="0">
                <a:solidFill>
                  <a:schemeClr val="tx1"/>
                </a:solidFill>
                <a:effectLst/>
                <a:latin typeface="+mn-lt"/>
                <a:ea typeface="+mn-ea"/>
                <a:cs typeface="+mn-cs"/>
              </a:rPr>
              <a:t>Mystery Drones Fly Over Colorado And Nebraska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1000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latin typeface="+mn-lt"/>
              </a:rPr>
              <a:t>December 2023 - </a:t>
            </a:r>
            <a:r>
              <a:rPr lang="en-US" sz="1200" b="0" i="0" kern="1200" dirty="0">
                <a:solidFill>
                  <a:schemeClr val="tx1"/>
                </a:solidFill>
                <a:effectLst/>
                <a:latin typeface="+mn-lt"/>
                <a:ea typeface="+mn-ea"/>
                <a:cs typeface="+mn-cs"/>
              </a:rPr>
              <a:t>Mystery Drones Fly Over Military Bases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6640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dirty="0">
                <a:latin typeface="+mn-lt"/>
              </a:rPr>
              <a:t>December 2024 - </a:t>
            </a:r>
            <a:r>
              <a:rPr lang="en-US" sz="1200" b="0" i="0" kern="1200" dirty="0">
                <a:solidFill>
                  <a:schemeClr val="tx1"/>
                </a:solidFill>
                <a:effectLst/>
                <a:latin typeface="+mn-lt"/>
                <a:ea typeface="+mn-ea"/>
                <a:cs typeface="+mn-cs"/>
              </a:rPr>
              <a:t>FBI investigates large drones spotted flying over New Jersey</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84139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22A54-6686-85E1-04F7-C20076A3C9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CFE018-C945-2457-B17D-DB1EB99524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AA350C-FCD6-0B2C-A18E-B218A85CEB51}"/>
              </a:ext>
            </a:extLst>
          </p:cNvPr>
          <p:cNvSpPr>
            <a:spLocks noGrp="1"/>
          </p:cNvSpPr>
          <p:nvPr>
            <p:ph type="body" idx="1"/>
          </p:nvPr>
        </p:nvSpPr>
        <p:spPr/>
        <p:txBody>
          <a:bodyPr/>
          <a:lstStyle/>
          <a:p>
            <a:pPr defTabSz="932985"/>
            <a:endParaRPr lang="en-US" dirty="0">
              <a:highlight>
                <a:srgbClr val="FFFF00"/>
              </a:highlight>
            </a:endParaRPr>
          </a:p>
          <a:p>
            <a:pPr defTabSz="932985"/>
            <a:endParaRPr lang="en-US" dirty="0">
              <a:highlight>
                <a:srgbClr val="FFFF00"/>
              </a:highlight>
            </a:endParaRPr>
          </a:p>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8CCF5610-E072-7C2C-BD7B-4E3C207B9E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96859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C421F-D2DE-6459-4ED0-225850ECBB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E0134-FC75-A69B-4EFA-528100B408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163892-23BA-6F87-0211-55ACBDEDA118}"/>
              </a:ext>
            </a:extLst>
          </p:cNvPr>
          <p:cNvSpPr>
            <a:spLocks noGrp="1"/>
          </p:cNvSpPr>
          <p:nvPr>
            <p:ph type="body" idx="1"/>
          </p:nvPr>
        </p:nvSpPr>
        <p:spPr/>
        <p:txBody>
          <a:bodyPr/>
          <a:lstStyle/>
          <a:p>
            <a:pPr defTabSz="932985"/>
            <a:endParaRPr lang="en-US" dirty="0"/>
          </a:p>
          <a:p>
            <a:endParaRPr lang="en-US" dirty="0"/>
          </a:p>
        </p:txBody>
      </p:sp>
      <p:sp>
        <p:nvSpPr>
          <p:cNvPr id="4" name="Slide Number Placeholder 3">
            <a:extLst>
              <a:ext uri="{FF2B5EF4-FFF2-40B4-BE49-F238E27FC236}">
                <a16:creationId xmlns:a16="http://schemas.microsoft.com/office/drawing/2014/main" id="{2E426F09-FFD0-3CE6-1403-D62546C8DD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3242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chemeClr val="tx1"/>
                </a:solidFill>
              </a:rPr>
              <a:t>Staffed beds mean those beds which are equipped and available for patient use. Staffed beds include those that are occupied and those that are vacant.</a:t>
            </a:r>
            <a:endParaRPr lang="en-US" b="1" u="sng" dirty="0">
              <a:solidFill>
                <a:schemeClr val="tx1"/>
              </a:solidFil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813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FCEEF-57B5-F1FC-912F-9A6B750A2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10761-9B0F-F9D8-51FE-0F23D56972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42FBF2-4757-04AB-BF87-EEACB52E44A1}"/>
              </a:ext>
            </a:extLst>
          </p:cNvPr>
          <p:cNvSpPr>
            <a:spLocks noGrp="1"/>
          </p:cNvSpPr>
          <p:nvPr>
            <p:ph type="body" idx="1"/>
          </p:nvPr>
        </p:nvSpPr>
        <p:spPr/>
        <p:txBody>
          <a:bodyPr>
            <a:normAutofit/>
          </a:bodyPr>
          <a:lstStyle/>
          <a:p>
            <a:pPr marL="0" indent="0" defTabSz="933172">
              <a:buFont typeface="+mj-lt"/>
              <a:buNone/>
              <a:defRPr/>
            </a:pPr>
            <a:r>
              <a:rPr lang="en-US" dirty="0"/>
              <a:t>Patient Allocation Table</a:t>
            </a:r>
          </a:p>
          <a:p>
            <a:pPr marL="0" indent="0" defTabSz="933172">
              <a:buFont typeface="+mj-lt"/>
              <a:buNone/>
              <a:defRPr/>
            </a:pPr>
            <a:endParaRPr lang="en-US" dirty="0"/>
          </a:p>
        </p:txBody>
      </p:sp>
      <p:sp>
        <p:nvSpPr>
          <p:cNvPr id="4" name="Slide Number Placeholder 3">
            <a:extLst>
              <a:ext uri="{FF2B5EF4-FFF2-40B4-BE49-F238E27FC236}">
                <a16:creationId xmlns:a16="http://schemas.microsoft.com/office/drawing/2014/main" id="{565239EC-D309-ED4A-26A6-13E513CC9F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C84FED-3F94-4C44-A9A4-BE018A507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6572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E1E4B-C532-A213-C4F3-DF52FFD2E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73097-1D7A-732A-E17A-D6B05F7555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D2171B-56F0-D91B-5F4F-A7F89E03E05E}"/>
              </a:ext>
            </a:extLst>
          </p:cNvPr>
          <p:cNvSpPr>
            <a:spLocks noGrp="1"/>
          </p:cNvSpPr>
          <p:nvPr>
            <p:ph type="body" idx="1"/>
          </p:nvPr>
        </p:nvSpPr>
        <p:spPr/>
        <p:txBody>
          <a:bodyPr/>
          <a:lstStyle/>
          <a:p>
            <a:r>
              <a:rPr lang="en-US" sz="1200" dirty="0">
                <a:highlight>
                  <a:srgbClr val="FFFF00"/>
                </a:highlight>
              </a:rPr>
              <a:t>Information needed to fulfill ASPR performance measure.  Have until close of next business day to complete survey</a:t>
            </a:r>
          </a:p>
          <a:p>
            <a:endParaRPr lang="en-US" dirty="0"/>
          </a:p>
        </p:txBody>
      </p:sp>
      <p:sp>
        <p:nvSpPr>
          <p:cNvPr id="4" name="Slide Number Placeholder 3">
            <a:extLst>
              <a:ext uri="{FF2B5EF4-FFF2-40B4-BE49-F238E27FC236}">
                <a16:creationId xmlns:a16="http://schemas.microsoft.com/office/drawing/2014/main" id="{D5BB7151-0BCC-8938-4667-C0C63067566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7979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33A9-22B3-3C9B-5043-73BD728CED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271F3C-3CA4-FAEB-9495-111A52C495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322412-6371-09FE-760A-4615EF602610}"/>
              </a:ext>
            </a:extLst>
          </p:cNvPr>
          <p:cNvSpPr>
            <a:spLocks noGrp="1"/>
          </p:cNvSpPr>
          <p:nvPr>
            <p:ph type="body" idx="1"/>
          </p:nvPr>
        </p:nvSpPr>
        <p:spPr/>
        <p:txBody>
          <a:bodyPr/>
          <a:lstStyle/>
          <a:p>
            <a:pPr defTabSz="932985"/>
            <a:endParaRPr lang="en-US" dirty="0">
              <a:highlight>
                <a:srgbClr val="FFFF00"/>
              </a:highlight>
            </a:endParaRPr>
          </a:p>
          <a:p>
            <a:pPr defTabSz="932985"/>
            <a:endParaRPr lang="en-US" dirty="0">
              <a:highlight>
                <a:srgbClr val="FFFF00"/>
              </a:highlight>
            </a:endParaRPr>
          </a:p>
          <a:p>
            <a:pPr defTabSz="932985"/>
            <a:endParaRPr lang="en-US" dirty="0">
              <a:highlight>
                <a:srgbClr val="FFFF00"/>
              </a:highlight>
            </a:endParaRPr>
          </a:p>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D71381A7-460D-31B2-1502-7ABAFF551D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6308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2003, one of the most severe power outages in history affected the northeastern US and parts of eastern Canada. This video summarizes the events leading up to and during the blackout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8091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2026 - What Really Happened with the Substation Attack in North Carolina?</a:t>
            </a:r>
          </a:p>
          <a:p>
            <a:endParaRPr lang="en-US" dirty="0"/>
          </a:p>
          <a:p>
            <a:r>
              <a:rPr lang="en-US" dirty="0"/>
              <a:t>An overview of the substation attack in Moore County, North Carolina in December 2022.</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0440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May 2026 - Philadelphia  Hospital Evacuated after Power Outage</a:t>
            </a:r>
          </a:p>
          <a:p>
            <a:endParaRPr lang="en-US" dirty="0"/>
          </a:p>
          <a:p>
            <a:r>
              <a:rPr lang="en-US" dirty="0"/>
              <a:t>A power outage caused by a burst pipe led to evacuations at Jefferson Methodist Hospital in South Philadelphia on May 19 (night) to May 20 (morning). Sources told CBS News Philadelphia at one point, the temperature in the intensive care unit reached 88 degrees.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22DBC5E-4EB0-4F3D-A5C4-513D8E63E12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250379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0FD60-2E67-57B9-273F-D729373A42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BB4EC4-7FE5-888F-9D71-C930165C3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B6F54C-3B6B-9234-5932-E5F876671A60}"/>
              </a:ext>
            </a:extLst>
          </p:cNvPr>
          <p:cNvSpPr>
            <a:spLocks noGrp="1"/>
          </p:cNvSpPr>
          <p:nvPr>
            <p:ph type="body" idx="1"/>
          </p:nvPr>
        </p:nvSpPr>
        <p:spPr/>
        <p:txBody>
          <a:bodyPr/>
          <a:lstStyle/>
          <a:p>
            <a:r>
              <a:rPr lang="en-US" sz="1200" kern="1200" dirty="0">
                <a:solidFill>
                  <a:schemeClr val="tx1"/>
                </a:solidFill>
                <a:effectLst/>
                <a:highlight>
                  <a:srgbClr val="FFFF00"/>
                </a:highlight>
                <a:latin typeface="+mn-lt"/>
                <a:ea typeface="+mn-ea"/>
                <a:cs typeface="+mn-cs"/>
              </a:rPr>
              <a:t>At 9:00am the lead controller must announce to players that the power is out, and the facility is on back-up power source, or the facility has no power. If able, you can simulate power outage by turning off the lights or use some other creative method to simulate power failure.   </a:t>
            </a:r>
          </a:p>
          <a:p>
            <a:r>
              <a:rPr lang="en-US" sz="1200" kern="1200" dirty="0">
                <a:solidFill>
                  <a:schemeClr val="tx1"/>
                </a:solidFill>
                <a:effectLst/>
                <a:highlight>
                  <a:srgbClr val="FFFF00"/>
                </a:highlight>
                <a:latin typeface="+mn-lt"/>
                <a:ea typeface="+mn-ea"/>
                <a:cs typeface="+mn-cs"/>
              </a:rPr>
              <a:t> </a:t>
            </a:r>
          </a:p>
          <a:p>
            <a:r>
              <a:rPr lang="en-US" sz="1200" kern="1200" dirty="0">
                <a:solidFill>
                  <a:schemeClr val="tx1"/>
                </a:solidFill>
                <a:effectLst/>
                <a:highlight>
                  <a:srgbClr val="FFFF00"/>
                </a:highlight>
                <a:latin typeface="+mn-lt"/>
                <a:ea typeface="+mn-ea"/>
                <a:cs typeface="+mn-cs"/>
              </a:rPr>
              <a:t>Not all facilities use back-up generators that require fuel, some facilities use other back-up power sources such as power banks that store energy in batteries. </a:t>
            </a:r>
            <a:endParaRPr lang="en-US" dirty="0">
              <a:highlight>
                <a:srgbClr val="FFFF00"/>
              </a:highlight>
            </a:endParaRPr>
          </a:p>
        </p:txBody>
      </p:sp>
      <p:sp>
        <p:nvSpPr>
          <p:cNvPr id="4" name="Slide Number Placeholder 3">
            <a:extLst>
              <a:ext uri="{FF2B5EF4-FFF2-40B4-BE49-F238E27FC236}">
                <a16:creationId xmlns:a16="http://schemas.microsoft.com/office/drawing/2014/main" id="{F1295401-FB57-B7C7-678D-0A14E422928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64528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B34957-030A-8DA6-BE53-01932AB4C5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D93AC-3F2F-3347-C52E-B310C66D6C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C6F341-D8FF-85F7-4F51-14948FF90C8A}"/>
              </a:ext>
            </a:extLst>
          </p:cNvPr>
          <p:cNvSpPr>
            <a:spLocks noGrp="1"/>
          </p:cNvSpPr>
          <p:nvPr>
            <p:ph type="body" idx="1"/>
          </p:nvPr>
        </p:nvSpPr>
        <p:spPr/>
        <p:txBody>
          <a:bodyPr/>
          <a:lstStyle/>
          <a:p>
            <a:pPr marL="0" marR="0" lvl="0" indent="0" algn="l" defTabSz="932985"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highlight>
                  <a:srgbClr val="FFFF00"/>
                </a:highlight>
                <a:latin typeface="+mn-lt"/>
                <a:ea typeface="+mn-ea"/>
                <a:cs typeface="+mn-cs"/>
              </a:rPr>
              <a:t>ASPR TRACIE</a:t>
            </a:r>
          </a:p>
          <a:p>
            <a:pPr marL="0" marR="0" lvl="0" indent="0" algn="l" defTabSz="932985"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highlight>
                <a:srgbClr val="FFFF00"/>
              </a:highlight>
              <a:latin typeface="+mn-lt"/>
              <a:ea typeface="+mn-ea"/>
              <a:cs typeface="+mn-cs"/>
            </a:endParaRPr>
          </a:p>
          <a:p>
            <a:pPr marL="0" marR="0" lvl="0" indent="0" algn="l" defTabSz="932985"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highlight>
                  <a:srgbClr val="FFFF00"/>
                </a:highlight>
                <a:latin typeface="+mn-lt"/>
                <a:ea typeface="+mn-ea"/>
                <a:cs typeface="+mn-cs"/>
              </a:rPr>
              <a:t>Planning for Power Outages A Guide for Hospitals and Healthcare Facilities</a:t>
            </a:r>
          </a:p>
          <a:p>
            <a:pPr marL="0" marR="0" lvl="0" indent="0" algn="l" defTabSz="932985" rtl="0" eaLnBrk="1" fontAlgn="auto" latinLnBrk="0" hangingPunct="1">
              <a:lnSpc>
                <a:spcPct val="100000"/>
              </a:lnSpc>
              <a:spcBef>
                <a:spcPts val="0"/>
              </a:spcBef>
              <a:spcAft>
                <a:spcPts val="0"/>
              </a:spcAft>
              <a:buClrTx/>
              <a:buSzTx/>
              <a:buFontTx/>
              <a:buNone/>
              <a:tabLst/>
              <a:defRPr/>
            </a:pPr>
            <a:r>
              <a:rPr lang="en-US" dirty="0">
                <a:highlight>
                  <a:srgbClr val="FFFF00"/>
                </a:highlight>
              </a:rPr>
              <a:t>https://www.michigan.gov/-/media/Project/Websites/michiganprepares/docs/pdf/01/HC_PH_Energy.pdf?rev=730c903396c34c13b82b6e336f0b3fcb&amp;cb=4033</a:t>
            </a:r>
          </a:p>
          <a:p>
            <a:pPr marL="0" marR="0" lvl="0" indent="0" algn="l" defTabSz="932985"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highlight>
                <a:srgbClr val="FFFF00"/>
              </a:highlight>
              <a:latin typeface="+mn-lt"/>
              <a:ea typeface="+mn-ea"/>
              <a:cs typeface="+mn-cs"/>
            </a:endParaRPr>
          </a:p>
          <a:p>
            <a:pPr marL="0" marR="0" lvl="0" indent="0" algn="l" defTabSz="932985"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highlight>
                  <a:srgbClr val="FFFF00"/>
                </a:highlight>
                <a:latin typeface="+mn-lt"/>
                <a:ea typeface="+mn-ea"/>
                <a:cs typeface="+mn-cs"/>
              </a:rPr>
              <a:t>FEMA and ASPR</a:t>
            </a:r>
          </a:p>
          <a:p>
            <a:pPr marL="0" marR="0" lvl="0" indent="0" algn="l" defTabSz="932985"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highlight>
                  <a:srgbClr val="FFFF00"/>
                </a:highlight>
                <a:latin typeface="+mn-lt"/>
                <a:ea typeface="+mn-ea"/>
                <a:cs typeface="+mn-cs"/>
              </a:rPr>
              <a:t>https://www.fema.gov/sites/default/files/2020-07/healthcare-facilities-and-power-outages.pdf</a:t>
            </a:r>
            <a:endParaRPr lang="en-US" dirty="0">
              <a:highlight>
                <a:srgbClr val="FFFF00"/>
              </a:highlight>
            </a:endParaRPr>
          </a:p>
        </p:txBody>
      </p:sp>
      <p:sp>
        <p:nvSpPr>
          <p:cNvPr id="4" name="Slide Number Placeholder 3">
            <a:extLst>
              <a:ext uri="{FF2B5EF4-FFF2-40B4-BE49-F238E27FC236}">
                <a16:creationId xmlns:a16="http://schemas.microsoft.com/office/drawing/2014/main" id="{5E072F25-4CE3-7309-80C4-3C650BA8375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4604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38878-3854-61C8-F6BA-1E4C409C7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EE0B29-93D2-CDA9-52FA-F3867000BF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02EA42-0923-C602-202D-AD2A863B5D84}"/>
              </a:ext>
            </a:extLst>
          </p:cNvPr>
          <p:cNvSpPr>
            <a:spLocks noGrp="1"/>
          </p:cNvSpPr>
          <p:nvPr>
            <p:ph type="body" idx="1"/>
          </p:nvPr>
        </p:nvSpPr>
        <p:spPr/>
        <p:txBody>
          <a:bodyPr/>
          <a:lstStyle/>
          <a:p>
            <a:pPr defTabSz="932985"/>
            <a:r>
              <a:rPr lang="en-US" dirty="0">
                <a:highlight>
                  <a:srgbClr val="FFFF00"/>
                </a:highlight>
              </a:rPr>
              <a:t>Playbook Appendix B (Hospitals) and Appendix C (SNFs) </a:t>
            </a:r>
          </a:p>
          <a:p>
            <a:pPr defTabSz="932985"/>
            <a:r>
              <a:rPr lang="en-US" dirty="0">
                <a:highlight>
                  <a:srgbClr val="FFFF00"/>
                </a:highlight>
              </a:rPr>
              <a:t>It is important for everyone to complete the assessment in the playbook.</a:t>
            </a:r>
          </a:p>
          <a:p>
            <a:pPr defTabSz="932985"/>
            <a:r>
              <a:rPr lang="en-US" dirty="0">
                <a:highlight>
                  <a:srgbClr val="FFFF00"/>
                </a:highlight>
              </a:rPr>
              <a:t>Facilities will gain critical information about their facilities emergency power needs that will save time if requesting resources.</a:t>
            </a:r>
          </a:p>
        </p:txBody>
      </p:sp>
      <p:sp>
        <p:nvSpPr>
          <p:cNvPr id="4" name="Slide Number Placeholder 3">
            <a:extLst>
              <a:ext uri="{FF2B5EF4-FFF2-40B4-BE49-F238E27FC236}">
                <a16:creationId xmlns:a16="http://schemas.microsoft.com/office/drawing/2014/main" id="{EAEACBD7-FB98-CA98-26EA-26E3B6553E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49796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B75C9-9257-887B-08BD-3BEB3A035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9F616B-87A8-4072-E749-B821FECBD8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B7C452-2EC7-A247-9CAB-FC43BCB9E1EA}"/>
              </a:ext>
            </a:extLst>
          </p:cNvPr>
          <p:cNvSpPr>
            <a:spLocks noGrp="1"/>
          </p:cNvSpPr>
          <p:nvPr>
            <p:ph type="body" idx="1"/>
          </p:nvPr>
        </p:nvSpPr>
        <p:spPr/>
        <p:txBody>
          <a:bodyPr/>
          <a:lstStyle/>
          <a:p>
            <a:pPr defTabSz="932985"/>
            <a:r>
              <a:rPr lang="en-US" sz="1200" kern="1200" dirty="0">
                <a:solidFill>
                  <a:schemeClr val="tx1"/>
                </a:solidFill>
                <a:effectLst/>
                <a:highlight>
                  <a:srgbClr val="FFFF00"/>
                </a:highlight>
                <a:latin typeface="+mn-lt"/>
                <a:ea typeface="+mn-ea"/>
                <a:cs typeface="+mn-cs"/>
              </a:rPr>
              <a:t>Appendix G in the Playbook is the protocol sheet for the ReddiNet generator pill</a:t>
            </a:r>
          </a:p>
          <a:p>
            <a:pPr defTabSz="932985"/>
            <a:endParaRPr lang="en-US" sz="1200" kern="1200" dirty="0">
              <a:solidFill>
                <a:schemeClr val="tx1"/>
              </a:solidFill>
              <a:effectLst/>
              <a:highlight>
                <a:srgbClr val="FFFF00"/>
              </a:highlight>
              <a:latin typeface="+mn-lt"/>
              <a:ea typeface="+mn-ea"/>
              <a:cs typeface="+mn-cs"/>
            </a:endParaRPr>
          </a:p>
          <a:p>
            <a:pPr defTabSz="932985"/>
            <a:r>
              <a:rPr lang="en-US" dirty="0">
                <a:highlight>
                  <a:srgbClr val="FFFF00"/>
                </a:highlight>
              </a:rPr>
              <a:t>For the exercise, we are requesting all hospitals and SNF’s to test the power status reporting protocol.</a:t>
            </a:r>
          </a:p>
          <a:p>
            <a:pPr defTabSz="932985"/>
            <a:endParaRPr lang="en-US" dirty="0">
              <a:highlight>
                <a:srgbClr val="FFFF00"/>
              </a:highlight>
            </a:endParaRPr>
          </a:p>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16A14B9F-5C9D-A4A2-1452-64AA2F6F713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153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B636E-B347-BE3F-0904-0CB70BAA8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A8BF6-6354-15A0-1BAE-BE6769405B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8838CC-D0C1-8D64-F407-5D52E9FA3CD8}"/>
              </a:ext>
            </a:extLst>
          </p:cNvPr>
          <p:cNvSpPr>
            <a:spLocks noGrp="1"/>
          </p:cNvSpPr>
          <p:nvPr>
            <p:ph type="body" idx="1"/>
          </p:nvPr>
        </p:nvSpPr>
        <p:spPr/>
        <p:txBody>
          <a:bodyPr/>
          <a:lstStyle/>
          <a:p>
            <a:pPr defTabSz="932985"/>
            <a:r>
              <a:rPr lang="en-US" dirty="0">
                <a:highlight>
                  <a:srgbClr val="FFFF00"/>
                </a:highlight>
              </a:rPr>
              <a:t>PLEASE NOTE: During the exercise when you update the “pill”, be sure to enter “Drill, Drill, Drill” or “This is an Exercise” or “2026 AMHE” in the comments section to distinguish between an actual incident versus exercise activity. Following the conclusion of the exercise be sure to return your facility’s generator status to “Off Generator”.</a:t>
            </a:r>
          </a:p>
          <a:p>
            <a:pPr defTabSz="932985"/>
            <a:endParaRPr lang="en-US" dirty="0">
              <a:highlight>
                <a:srgbClr val="FFFF00"/>
              </a:highlight>
            </a:endParaRPr>
          </a:p>
          <a:p>
            <a:pPr defTabSz="932985"/>
            <a:endParaRPr lang="en-US" dirty="0">
              <a:highlight>
                <a:srgbClr val="FFFF00"/>
              </a:highlight>
            </a:endParaRPr>
          </a:p>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B2073FE8-0CFC-5D5F-425A-104E9F0271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8418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defTabSz="933172">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C84FED-3F94-4C44-A9A4-BE018A507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0028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65FEA-7A85-05A5-3A31-8D5B0C2E2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13C84-A62E-3F5A-63B7-28414B5A7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ED5E8C-8668-A1FD-5A9B-A91614A7D485}"/>
              </a:ext>
            </a:extLst>
          </p:cNvPr>
          <p:cNvSpPr>
            <a:spLocks noGrp="1"/>
          </p:cNvSpPr>
          <p:nvPr>
            <p:ph type="body" idx="1"/>
          </p:nvPr>
        </p:nvSpPr>
        <p:spPr/>
        <p:txBody>
          <a:bodyPr>
            <a:normAutofit/>
          </a:bodyPr>
          <a:lstStyle/>
          <a:p>
            <a:pPr marL="0" indent="0" defTabSz="933172">
              <a:buFont typeface="+mj-lt"/>
              <a:buNone/>
              <a:defRPr/>
            </a:pPr>
            <a:r>
              <a:rPr lang="en-US" dirty="0"/>
              <a:t>2025 LA Wildfires catalysts to develop mutual aid group</a:t>
            </a:r>
          </a:p>
        </p:txBody>
      </p:sp>
      <p:sp>
        <p:nvSpPr>
          <p:cNvPr id="4" name="Slide Number Placeholder 3">
            <a:extLst>
              <a:ext uri="{FF2B5EF4-FFF2-40B4-BE49-F238E27FC236}">
                <a16:creationId xmlns:a16="http://schemas.microsoft.com/office/drawing/2014/main" id="{53CE87BC-11D7-E1C0-B11C-4971F36E95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C84FED-3F94-4C44-A9A4-BE018A5079C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136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endParaRPr lang="en-US" dirty="0"/>
          </a:p>
          <a:p>
            <a:r>
              <a:rPr lang="en-US" dirty="0"/>
              <a:t>ISD = Internal Services Department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4114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067578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05B93-9202-4940-79FB-7D8ABC2DDD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FD080-C477-C3F9-03D1-F98242C83C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120A58-E484-7BEF-5D97-04B5042BF91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9E2CBB-EF66-BC04-2830-9593D705CEF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85532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endParaRPr lang="en-US"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128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endParaRPr lang="en-US"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405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endParaRPr lang="en-US"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7512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r>
              <a:rPr lang="en-US" dirty="0">
                <a:highlight>
                  <a:srgbClr val="FFFF00"/>
                </a:highlight>
              </a:rPr>
              <a:t>Everyone please submit at least one resource request between 8:30am and 11:00am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09974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00153-631E-BDAA-C466-59C4B16B6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FDCB7-DF87-90A6-92AA-B81E5B323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C9CAB2-5CDF-7724-93D3-E5759A35FC86}"/>
              </a:ext>
            </a:extLst>
          </p:cNvPr>
          <p:cNvSpPr>
            <a:spLocks noGrp="1"/>
          </p:cNvSpPr>
          <p:nvPr>
            <p:ph type="body" idx="1"/>
          </p:nvPr>
        </p:nvSpPr>
        <p:spPr/>
        <p:txBody>
          <a:bodyPr/>
          <a:lstStyle/>
          <a:p>
            <a:pPr marL="0" marR="0" lvl="0" indent="0" algn="l" defTabSz="932985" rtl="0" eaLnBrk="1" fontAlgn="auto" latinLnBrk="0" hangingPunct="1">
              <a:lnSpc>
                <a:spcPct val="100000"/>
              </a:lnSpc>
              <a:spcBef>
                <a:spcPts val="0"/>
              </a:spcBef>
              <a:spcAft>
                <a:spcPts val="0"/>
              </a:spcAft>
              <a:buClrTx/>
              <a:buSzTx/>
              <a:buFontTx/>
              <a:buNone/>
              <a:tabLst/>
              <a:defRPr/>
            </a:pPr>
            <a:r>
              <a:rPr kumimoji="0" lang="en-US" sz="1200" b="1" i="0" u="none" strike="noStrike" cap="none" spc="0" normalizeH="0" noProof="0" dirty="0">
                <a:ln>
                  <a:noFill/>
                </a:ln>
                <a:effectLst/>
                <a:highlight>
                  <a:srgbClr val="FFFF00"/>
                </a:highlight>
                <a:uLnTx/>
                <a:uFillTx/>
              </a:rPr>
              <a:t>Important: </a:t>
            </a:r>
            <a:r>
              <a:rPr kumimoji="0" lang="en-US" sz="1200" b="0" i="0" u="none" strike="noStrike" cap="none" spc="0" normalizeH="0" noProof="0" dirty="0">
                <a:ln>
                  <a:noFill/>
                </a:ln>
                <a:effectLst/>
                <a:highlight>
                  <a:srgbClr val="FFFF00"/>
                </a:highlight>
                <a:uLnTx/>
                <a:uFillTx/>
              </a:rPr>
              <a:t>If you are not able to obtain a needed item (like back-up generator) through your normal procurement process, or vendors (sunbelt, united rental, etc.) within reasonable timeframe, and you're not able to obtain it from other non-traditional source (Home Depot, Lowes, etc.) within reasonable timeframe then submit RR to EMS Agency and your local EOC or DMAC.  Shelters, HVACs, and generators can submit to both local city EOC/DMAC and EMS Agency.</a:t>
            </a:r>
          </a:p>
          <a:p>
            <a:pPr defTabSz="932985"/>
            <a:endParaRPr lang="en-US" dirty="0">
              <a:highlight>
                <a:srgbClr val="FFFF00"/>
              </a:highlight>
            </a:endParaRPr>
          </a:p>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0926AE99-9EDD-524D-17B3-4EF60266D7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234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Limited number of generators in various sizes from small 15kVA (kilovolt-ampere) to two large 800kW generators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ighlight>
                  <a:srgbClr val="FFFF00"/>
                </a:highlight>
              </a:rPr>
              <a:t>Do not have cabling, SME, electrician </a:t>
            </a:r>
          </a:p>
          <a:p>
            <a:endParaRPr lang="en-US" dirty="0"/>
          </a:p>
        </p:txBody>
      </p:sp>
      <p:sp>
        <p:nvSpPr>
          <p:cNvPr id="4" name="Slide Number Placeholder 3"/>
          <p:cNvSpPr>
            <a:spLocks noGrp="1"/>
          </p:cNvSpPr>
          <p:nvPr>
            <p:ph type="sldNum" sz="quarter" idx="5"/>
          </p:nvPr>
        </p:nvSpPr>
        <p:spPr/>
        <p:txBody>
          <a:bodyPr/>
          <a:lstStyle/>
          <a:p>
            <a:fld id="{C22DBC5E-4EB0-4F3D-A5C4-513D8E63E123}" type="slidenum">
              <a:rPr lang="en-US" smtClean="0"/>
              <a:t>33</a:t>
            </a:fld>
            <a:endParaRPr lang="en-US"/>
          </a:p>
        </p:txBody>
      </p:sp>
    </p:spTree>
    <p:extLst>
      <p:ext uri="{BB962C8B-B14F-4D97-AF65-F5344CB8AC3E}">
        <p14:creationId xmlns:p14="http://schemas.microsoft.com/office/powerpoint/2010/main" val="310788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A4EE35-74FC-2AA1-98E2-9CDCF1B58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362A93-A33D-B632-707C-2B9F72204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4511CE-D577-C8C9-B72E-6621D997B5E0}"/>
              </a:ext>
            </a:extLst>
          </p:cNvPr>
          <p:cNvSpPr>
            <a:spLocks noGrp="1"/>
          </p:cNvSpPr>
          <p:nvPr>
            <p:ph type="body" idx="1"/>
          </p:nvPr>
        </p:nvSpPr>
        <p:spPr/>
        <p:txBody>
          <a:bodyPr/>
          <a:lstStyle/>
          <a:p>
            <a:pPr defTabSz="932985"/>
            <a:endParaRPr lang="en-US" dirty="0">
              <a:highlight>
                <a:srgbClr val="FFFF00"/>
              </a:highlight>
            </a:endParaRPr>
          </a:p>
        </p:txBody>
      </p:sp>
      <p:sp>
        <p:nvSpPr>
          <p:cNvPr id="4" name="Slide Number Placeholder 3">
            <a:extLst>
              <a:ext uri="{FF2B5EF4-FFF2-40B4-BE49-F238E27FC236}">
                <a16:creationId xmlns:a16="http://schemas.microsoft.com/office/drawing/2014/main" id="{E813B6CC-FE98-6797-82BD-4536C1105A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7467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endParaRPr lang="en-US" dirty="0">
              <a:highlight>
                <a:srgbClr val="FFFF00"/>
              </a:highligh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85201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r>
              <a:rPr lang="en-US" dirty="0">
                <a:highlight>
                  <a:srgbClr val="FFFF00"/>
                </a:highlight>
              </a:rPr>
              <a:t>The </a:t>
            </a:r>
            <a:r>
              <a:rPr lang="en-US" dirty="0" err="1">
                <a:highlight>
                  <a:srgbClr val="FFFF00"/>
                </a:highlight>
              </a:rPr>
              <a:t>ExPlan</a:t>
            </a:r>
            <a:r>
              <a:rPr lang="en-US" dirty="0">
                <a:highlight>
                  <a:srgbClr val="FFFF00"/>
                </a:highlight>
              </a:rPr>
              <a:t> has a section with the sector specific objectives that are abbreviated. </a:t>
            </a:r>
          </a:p>
          <a:p>
            <a:pPr defTabSz="932985"/>
            <a:r>
              <a:rPr lang="en-US" dirty="0">
                <a:highlight>
                  <a:srgbClr val="FFFF00"/>
                </a:highlight>
              </a:rPr>
              <a:t>The Exercise Objective sheets are sector specific and contain the full non-abbreviated objective. SMART (Specific, Measurable, Achievable, Realistic, Timebound)  </a:t>
            </a:r>
          </a:p>
          <a:p>
            <a:pPr marL="0" marR="0" lvl="0" indent="0" algn="l" defTabSz="932985" rtl="0" eaLnBrk="1" fontAlgn="auto" latinLnBrk="0" hangingPunct="1">
              <a:lnSpc>
                <a:spcPct val="100000"/>
              </a:lnSpc>
              <a:spcBef>
                <a:spcPts val="0"/>
              </a:spcBef>
              <a:spcAft>
                <a:spcPts val="0"/>
              </a:spcAft>
              <a:buClrTx/>
              <a:buSzTx/>
              <a:buFontTx/>
              <a:buNone/>
              <a:tabLst/>
              <a:defRPr/>
            </a:pPr>
            <a:r>
              <a:rPr lang="en-US" dirty="0">
                <a:highlight>
                  <a:srgbClr val="FFFF00"/>
                </a:highlight>
              </a:rPr>
              <a:t>The Situation Manual has three modules (</a:t>
            </a:r>
            <a:r>
              <a:rPr lang="en-US" sz="1200" b="0" kern="1200" dirty="0">
                <a:solidFill>
                  <a:schemeClr val="tx1"/>
                </a:solidFill>
                <a:effectLst/>
                <a:highlight>
                  <a:srgbClr val="FFFF00"/>
                </a:highlight>
                <a:latin typeface="+mn-lt"/>
                <a:ea typeface="+mn-ea"/>
                <a:cs typeface="+mn-cs"/>
              </a:rPr>
              <a:t>Heightened Security, </a:t>
            </a:r>
            <a:r>
              <a:rPr lang="en-US" sz="1200" b="0" dirty="0">
                <a:highlight>
                  <a:srgbClr val="FFFF00"/>
                </a:highlight>
              </a:rPr>
              <a:t>MCI </a:t>
            </a:r>
            <a:r>
              <a:rPr lang="en-US" dirty="0">
                <a:highlight>
                  <a:srgbClr val="FFFF00"/>
                </a:highlight>
              </a:rPr>
              <a:t>Initiation, Power Outage) to conduct a TTX exercise prior to the FSE in November. You can add / remove modules add / remove questions.</a:t>
            </a:r>
          </a:p>
          <a:p>
            <a:pPr marL="0" marR="0" lvl="0" indent="0" algn="l" defTabSz="932985" rtl="0" eaLnBrk="1" fontAlgn="auto" latinLnBrk="0" hangingPunct="1">
              <a:lnSpc>
                <a:spcPct val="100000"/>
              </a:lnSpc>
              <a:spcBef>
                <a:spcPts val="0"/>
              </a:spcBef>
              <a:spcAft>
                <a:spcPts val="0"/>
              </a:spcAft>
              <a:buClrTx/>
              <a:buSzTx/>
              <a:buFontTx/>
              <a:buNone/>
              <a:tabLst/>
              <a:defRPr/>
            </a:pPr>
            <a:r>
              <a:rPr lang="en-US" dirty="0">
                <a:highlight>
                  <a:srgbClr val="FFFF00"/>
                </a:highlight>
              </a:rPr>
              <a:t>The EEG  *Important tool for Controllers and Evaluators. EEG: Identifying critical tasks, tied back to objectives. Prepare and review with your evaluators before the exercise.  </a:t>
            </a:r>
          </a:p>
          <a:p>
            <a:pPr marL="0" marR="0" lvl="0" indent="0" algn="l" defTabSz="932985" rtl="0" eaLnBrk="1" fontAlgn="auto" latinLnBrk="0" hangingPunct="1">
              <a:lnSpc>
                <a:spcPct val="100000"/>
              </a:lnSpc>
              <a:spcBef>
                <a:spcPts val="0"/>
              </a:spcBef>
              <a:spcAft>
                <a:spcPts val="0"/>
              </a:spcAft>
              <a:buClrTx/>
              <a:buSzTx/>
              <a:buFontTx/>
              <a:buNone/>
              <a:tabLst/>
              <a:defRPr/>
            </a:pPr>
            <a:r>
              <a:rPr lang="en-US" dirty="0">
                <a:highlight>
                  <a:srgbClr val="FFFF00"/>
                </a:highlight>
              </a:rPr>
              <a:t>Victim Cards (Sample MCI Victim Cards / Profiles, Clinic Victim List, Inpatient List) Pick and choose, mix and match, can use or create own, can edit and revise change names, etc. as needed.)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0826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2985"/>
            <a:r>
              <a:rPr lang="en-US" dirty="0">
                <a:highlight>
                  <a:srgbClr val="FFFF00"/>
                </a:highlight>
              </a:rPr>
              <a:t>HCC Website google sheets</a:t>
            </a:r>
          </a:p>
          <a:p>
            <a:pPr defTabSz="932985"/>
            <a:endParaRPr lang="en-US" dirty="0">
              <a:highlight>
                <a:srgbClr val="FFFF00"/>
              </a:highlight>
            </a:endParaRPr>
          </a:p>
          <a:p>
            <a:pPr defTabSz="932985"/>
            <a:r>
              <a:rPr lang="en-US" dirty="0">
                <a:highlight>
                  <a:srgbClr val="FFFF00"/>
                </a:highlight>
              </a:rPr>
              <a:t>EMS Agency Website Microsoft forms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46561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32985" rtl="0" eaLnBrk="1" fontAlgn="auto" latinLnBrk="0" hangingPunct="1">
              <a:lnSpc>
                <a:spcPct val="100000"/>
              </a:lnSpc>
              <a:spcBef>
                <a:spcPts val="0"/>
              </a:spcBef>
              <a:spcAft>
                <a:spcPts val="0"/>
              </a:spcAft>
              <a:buClrTx/>
              <a:buSzTx/>
              <a:buFontTx/>
              <a:buNone/>
              <a:tabLst/>
              <a:defRPr/>
            </a:pPr>
            <a:r>
              <a:rPr kumimoji="0" lang="en-US" sz="1200" b="0" i="0" u="none" strike="noStrike" cap="none" spc="0" normalizeH="0" baseline="0" noProof="0" dirty="0">
                <a:ln>
                  <a:noFill/>
                </a:ln>
                <a:effectLst/>
                <a:uLnTx/>
                <a:uFillTx/>
              </a:rPr>
              <a:t>This is facility level registration, not for individual players / participants</a:t>
            </a:r>
          </a:p>
          <a:p>
            <a:pPr defTabSz="932985"/>
            <a:endParaRPr lang="en-US" dirty="0"/>
          </a:p>
          <a:p>
            <a:pPr defTabSz="932985"/>
            <a:r>
              <a:rPr lang="en-US" dirty="0"/>
              <a:t>Registration is open</a:t>
            </a:r>
          </a:p>
          <a:p>
            <a:pPr defTabSz="932985"/>
            <a:endParaRPr lang="en-US" dirty="0"/>
          </a:p>
          <a:p>
            <a:pPr defTabSz="932985"/>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93003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89929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26C48B-9ED4-412D-84A9-3D58CC208CD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75327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E443A-8331-4D91-877C-28A20987FB6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A747D89-E58F-4ADB-9E8A-FD28F96CC3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51C3C1-78D4-4BE0-BA98-EB04A977E036}"/>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68635DBA-60C4-4CF4-9ECA-00505B8A7E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948C6-33BD-4108-A01A-1FF80AB73913}"/>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1522029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6B5C6-304C-43F1-ADC6-EF89C7BCF20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358DDDB-0AF0-476E-8259-27D88188A70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2E06E3-CC03-443F-AFEA-D01A3FDDDCA3}"/>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E679B7B8-1DA0-4D13-9BCF-5EEB9AB3AC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B001BDA-6883-4973-B84C-F021628E40BA}"/>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3322558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AA416-FDD5-4822-A977-5E993B8CB9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AE4B12-F2A7-4C0B-B6EF-F20728AEF3B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2571891-6634-4688-968F-B8D5A4FF21AA}"/>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DCD0C848-CE40-43FC-B8B2-5576D741F2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A7427C-A40C-465E-9283-E401967C054F}"/>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179891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81723-7F12-4193-BB6E-384598E6FE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36750B-978A-4B1C-9C17-6B15C2D983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BECB632-A59E-4723-8E46-F5883228F6A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CB480C9-6879-43D2-B503-FA7858839083}"/>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6" name="Footer Placeholder 5">
            <a:extLst>
              <a:ext uri="{FF2B5EF4-FFF2-40B4-BE49-F238E27FC236}">
                <a16:creationId xmlns:a16="http://schemas.microsoft.com/office/drawing/2014/main" id="{551C3246-E306-46E7-B40C-270074FED7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EDE1F9-C800-4D62-882F-6CCEA3E60D83}"/>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34927557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D5E03-BCD2-47BD-80B9-5D65EA1C23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6B44EE9-158E-4B9F-8C78-CE59277E27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3B0CB83-F407-48CC-A662-2E5FF6F835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71F595-33F9-4AC9-AEAD-764D7C8BF0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351DF5-2D01-49C6-8D8F-AAE229EE510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946564-FDF2-401B-9572-DC27C260D2C2}"/>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8" name="Footer Placeholder 7">
            <a:extLst>
              <a:ext uri="{FF2B5EF4-FFF2-40B4-BE49-F238E27FC236}">
                <a16:creationId xmlns:a16="http://schemas.microsoft.com/office/drawing/2014/main" id="{B6A2FCA6-8DE1-4161-98AA-D8F67CEF5A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6C6BEBE-3EA8-46F7-AA78-B13711302D67}"/>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14211508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706A9-BAC5-42AE-9513-9E5FD7B5E6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AC85F10-0CB1-44AA-89BC-2ACCA8B57634}"/>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4" name="Footer Placeholder 3">
            <a:extLst>
              <a:ext uri="{FF2B5EF4-FFF2-40B4-BE49-F238E27FC236}">
                <a16:creationId xmlns:a16="http://schemas.microsoft.com/office/drawing/2014/main" id="{7611BFAF-0610-4E0B-8DE8-62AE8E45F63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E54BBB2-79D5-4752-91BA-6B372A36D458}"/>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2039053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4A8D17-78CA-4DAA-8C33-E299E3F716DB}"/>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3" name="Footer Placeholder 2">
            <a:extLst>
              <a:ext uri="{FF2B5EF4-FFF2-40B4-BE49-F238E27FC236}">
                <a16:creationId xmlns:a16="http://schemas.microsoft.com/office/drawing/2014/main" id="{7707C7CD-1209-4759-A79A-F3B9D7E8786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28CD9D-13A6-40D5-A220-B29A16031722}"/>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914908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3C1A-683B-4960-A7AD-8765842FD8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9495916-6382-4AC7-9E07-D8B6F4CD01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054A914-133C-4202-9742-3DC41182BD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7F7BF5-66DE-4E5C-8ADF-B65BC802C837}"/>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6" name="Footer Placeholder 5">
            <a:extLst>
              <a:ext uri="{FF2B5EF4-FFF2-40B4-BE49-F238E27FC236}">
                <a16:creationId xmlns:a16="http://schemas.microsoft.com/office/drawing/2014/main" id="{56D7509A-B82C-4471-AAF2-459D40FFF1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6FD21D-7D74-4293-AC3B-053D24AB75E8}"/>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532740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C5B69-B75D-42A0-9F4A-5F2725FBF7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50BCC86-994B-482B-B5F3-DBD7830FBD8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BBB4175-466E-4837-B7BD-2C6A06820C7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D182FE-BD0A-49E6-99B1-6C90DE331FB3}"/>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6" name="Footer Placeholder 5">
            <a:extLst>
              <a:ext uri="{FF2B5EF4-FFF2-40B4-BE49-F238E27FC236}">
                <a16:creationId xmlns:a16="http://schemas.microsoft.com/office/drawing/2014/main" id="{4407B59E-F274-4597-8176-CA6D4178A8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EA42C-63FD-450C-8257-BBA23CE0AD2B}"/>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91288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02902-A65F-4423-B780-819B924ED2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555DCD5-C6CC-4E9B-83A2-8DE83F3F1D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996F94-074D-4123-8379-488F42404551}"/>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2E2BAFF4-8DC3-431C-8309-62B378692B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E58439-64F1-4C1E-B8D2-8781A4943438}"/>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2462127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72D68B-5C07-43BE-AEC1-C38ECC991E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7A6D714-AEAC-4B00-9B69-10552DC1F4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BB4A08E-74AE-408F-98A0-F597B2A7D5B3}"/>
              </a:ext>
            </a:extLst>
          </p:cNvPr>
          <p:cNvSpPr>
            <a:spLocks noGrp="1"/>
          </p:cNvSpPr>
          <p:nvPr>
            <p:ph type="dt" sz="half" idx="10"/>
          </p:nvPr>
        </p:nvSpPr>
        <p:spPr/>
        <p:txBody>
          <a:body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3D7F46CC-374A-4580-A476-B7A0741A7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0B7360-FD3C-45BE-88B4-B1A64C1B5308}"/>
              </a:ext>
            </a:extLst>
          </p:cNvPr>
          <p:cNvSpPr>
            <a:spLocks noGrp="1"/>
          </p:cNvSpPr>
          <p:nvPr>
            <p:ph type="sldNum" sz="quarter" idx="12"/>
          </p:nvPr>
        </p:nvSpPr>
        <p:spPr/>
        <p:txBody>
          <a:bodyPr/>
          <a:lstStyle/>
          <a:p>
            <a:fld id="{FC6798A7-A85D-4821-84F8-680E70AE77A2}" type="slidenum">
              <a:rPr lang="en-US" smtClean="0"/>
              <a:t>‹#›</a:t>
            </a:fld>
            <a:endParaRPr lang="en-US"/>
          </a:p>
        </p:txBody>
      </p:sp>
    </p:spTree>
    <p:extLst>
      <p:ext uri="{BB962C8B-B14F-4D97-AF65-F5344CB8AC3E}">
        <p14:creationId xmlns:p14="http://schemas.microsoft.com/office/powerpoint/2010/main" val="4098329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299914-E1F8-4D38-8613-A2467F7631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85003F-D642-4295-8231-E97E6B25FA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952BE6-AFFD-488B-B903-EAD7AB688D9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186A67-1A6E-40CF-A2BC-F77B870229F8}" type="datetimeFigureOut">
              <a:rPr lang="en-US" smtClean="0"/>
              <a:t>10/1/2026</a:t>
            </a:fld>
            <a:endParaRPr lang="en-US"/>
          </a:p>
        </p:txBody>
      </p:sp>
      <p:sp>
        <p:nvSpPr>
          <p:cNvPr id="5" name="Footer Placeholder 4">
            <a:extLst>
              <a:ext uri="{FF2B5EF4-FFF2-40B4-BE49-F238E27FC236}">
                <a16:creationId xmlns:a16="http://schemas.microsoft.com/office/drawing/2014/main" id="{1DAA5D7C-5D36-46FC-B526-A8F18F8348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BDDA80-FE58-475C-8D08-4BB53359D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6798A7-A85D-4821-84F8-680E70AE77A2}" type="slidenum">
              <a:rPr lang="en-US" smtClean="0"/>
              <a:t>‹#›</a:t>
            </a:fld>
            <a:endParaRPr lang="en-US"/>
          </a:p>
        </p:txBody>
      </p:sp>
    </p:spTree>
    <p:extLst>
      <p:ext uri="{BB962C8B-B14F-4D97-AF65-F5344CB8AC3E}">
        <p14:creationId xmlns:p14="http://schemas.microsoft.com/office/powerpoint/2010/main" val="2492273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b1ZAXxH_GyM?feature=oembed"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lDozOcakUic?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8FhM3OUWhlw?feature=oembed" TargetMode="Externa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2.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https://www.youtube.com/embed/KciAzYfXNwU?feature=oembed" TargetMode="Externa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ideo" Target="https://www.youtube.com/embed/bPwY-FTqWxM?feature=oembed" TargetMode="External"/><Relationship Id="rId4"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JyhMWTYbt9U?feature=oembed" TargetMode="External"/><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20.emf"/><Relationship Id="rId5" Type="http://schemas.openxmlformats.org/officeDocument/2006/relationships/oleObject" Target="../embeddings/oleObject3.bin"/><Relationship Id="rId4" Type="http://schemas.openxmlformats.org/officeDocument/2006/relationships/image" Target="../media/image19.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1.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22.emf"/></Relationships>
</file>

<file path=ppt/slides/_rels/slide2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0.sv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www.lacountyhcc.org/trainings-exercises-drills/mrse-medical-response-surge-exercise/2025-mrse" TargetMode="External"/><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hyperlink" Target="https://dhs.lacounty.gov/emergency-medical-services-agency/home/disaster-programs/exercise-drills/#1687377561836-cb2bc8fd-14c2" TargetMode="External"/><Relationship Id="rId4" Type="http://schemas.openxmlformats.org/officeDocument/2006/relationships/hyperlink" Target="https://www.lacountyhcc.org/trainings-exercises-drills/amhe-annual-medical-health-exercise/2026-amhe"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4.png"/><Relationship Id="rId4" Type="http://schemas.openxmlformats.org/officeDocument/2006/relationships/hyperlink" Target="mailto:dverrette@dhs.lacounty.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750A55-74DB-1835-93BB-053FFF1976B1}"/>
            </a:ext>
          </a:extLst>
        </p:cNvPr>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D1B8142A-EE41-EDB5-0555-F1A0986339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6" name="Rectangle 45">
            <a:extLst>
              <a:ext uri="{FF2B5EF4-FFF2-40B4-BE49-F238E27FC236}">
                <a16:creationId xmlns:a16="http://schemas.microsoft.com/office/drawing/2014/main" id="{CCF59466-22EF-E300-F70B-0517277DB1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8" name="Rectangle 47">
            <a:extLst>
              <a:ext uri="{FF2B5EF4-FFF2-40B4-BE49-F238E27FC236}">
                <a16:creationId xmlns:a16="http://schemas.microsoft.com/office/drawing/2014/main" id="{4F486D89-3A85-52EC-EC13-1CA0DEA11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AF7FC9E-08BB-7B35-647F-22E0FF59FDC7}"/>
              </a:ext>
            </a:extLst>
          </p:cNvPr>
          <p:cNvSpPr>
            <a:spLocks noGrp="1"/>
          </p:cNvSpPr>
          <p:nvPr>
            <p:ph type="title"/>
          </p:nvPr>
        </p:nvSpPr>
        <p:spPr>
          <a:xfrm>
            <a:off x="1115568" y="548640"/>
            <a:ext cx="10168128" cy="1179576"/>
          </a:xfrm>
        </p:spPr>
        <p:txBody>
          <a:bodyPr>
            <a:normAutofit/>
          </a:bodyPr>
          <a:lstStyle/>
          <a:p>
            <a:pPr algn="ctr"/>
            <a:r>
              <a:rPr lang="en-US" sz="5000" b="1" dirty="0">
                <a:solidFill>
                  <a:srgbClr val="FF0000"/>
                </a:solidFill>
                <a:latin typeface="+mn-lt"/>
              </a:rPr>
              <a:t>Exercise Overview</a:t>
            </a:r>
            <a:br>
              <a:rPr lang="en-US" sz="3700" b="1" dirty="0">
                <a:latin typeface="Franklin Gothic Book" panose="020B0503020102020204" pitchFamily="34" charset="0"/>
              </a:rPr>
            </a:br>
            <a:endParaRPr lang="en-US" sz="2500" i="1" dirty="0">
              <a:latin typeface="Franklin Gothic Book" panose="020B0503020102020204" pitchFamily="34" charset="0"/>
            </a:endParaRPr>
          </a:p>
        </p:txBody>
      </p:sp>
      <p:sp>
        <p:nvSpPr>
          <p:cNvPr id="50" name="Rectangle 49">
            <a:extLst>
              <a:ext uri="{FF2B5EF4-FFF2-40B4-BE49-F238E27FC236}">
                <a16:creationId xmlns:a16="http://schemas.microsoft.com/office/drawing/2014/main" id="{D448CBB6-82DB-0085-0ECB-2C582749B2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Content Placeholder 3">
            <a:extLst>
              <a:ext uri="{FF2B5EF4-FFF2-40B4-BE49-F238E27FC236}">
                <a16:creationId xmlns:a16="http://schemas.microsoft.com/office/drawing/2014/main" id="{13B52CA4-8818-9838-80C1-DD8876CBCB22}"/>
              </a:ext>
            </a:extLst>
          </p:cNvPr>
          <p:cNvSpPr>
            <a:spLocks noGrp="1"/>
          </p:cNvSpPr>
          <p:nvPr>
            <p:ph idx="1"/>
          </p:nvPr>
        </p:nvSpPr>
        <p:spPr>
          <a:xfrm>
            <a:off x="1115568" y="2481943"/>
            <a:ext cx="10168128" cy="3695020"/>
          </a:xfrm>
        </p:spPr>
        <p:txBody>
          <a:bodyPr>
            <a:normAutofit/>
          </a:bodyPr>
          <a:lstStyle/>
          <a:p>
            <a:pPr marL="0" indent="0">
              <a:buNone/>
            </a:pPr>
            <a:endParaRPr lang="en-US" sz="2200" dirty="0"/>
          </a:p>
          <a:p>
            <a:pPr marL="0" indent="0">
              <a:buNone/>
            </a:pPr>
            <a:endParaRPr lang="en-US" sz="2200" dirty="0"/>
          </a:p>
          <a:p>
            <a:pPr marL="0" lvl="0" indent="0">
              <a:spcBef>
                <a:spcPts val="0"/>
              </a:spcBef>
              <a:buNone/>
            </a:pPr>
            <a:endParaRPr lang="en-US" sz="2200" b="1" dirty="0">
              <a:latin typeface="Franklin Gothic Book" panose="020B0503020102020204" pitchFamily="34" charset="0"/>
            </a:endParaRPr>
          </a:p>
          <a:p>
            <a:pPr marL="0" lvl="0" indent="0">
              <a:spcBef>
                <a:spcPts val="0"/>
              </a:spcBef>
              <a:buNone/>
            </a:pPr>
            <a:r>
              <a:rPr lang="en-US" sz="2400" b="1" dirty="0"/>
              <a:t>Darren Verrette</a:t>
            </a:r>
          </a:p>
          <a:p>
            <a:pPr marL="0" lvl="0" indent="0">
              <a:spcBef>
                <a:spcPts val="0"/>
              </a:spcBef>
              <a:buNone/>
            </a:pPr>
            <a:r>
              <a:rPr lang="en-US" sz="2400" dirty="0"/>
              <a:t>Disaster Program Manager</a:t>
            </a:r>
          </a:p>
          <a:p>
            <a:pPr marL="0" lvl="0" indent="0">
              <a:spcBef>
                <a:spcPts val="0"/>
              </a:spcBef>
              <a:buNone/>
            </a:pPr>
            <a:r>
              <a:rPr lang="en-US" sz="2400" dirty="0"/>
              <a:t>Los Angeles County EMS Agency</a:t>
            </a:r>
          </a:p>
          <a:p>
            <a:pPr marL="0" indent="0">
              <a:buNone/>
            </a:pPr>
            <a:endParaRPr lang="en-US" sz="2200" dirty="0">
              <a:latin typeface="Franklin Gothic Book" panose="020B0503020102020204" pitchFamily="34" charset="0"/>
            </a:endParaRPr>
          </a:p>
        </p:txBody>
      </p:sp>
      <p:pic>
        <p:nvPicPr>
          <p:cNvPr id="3" name="Picture 2" descr="Drones hovering over a hospital, a power station, and a sports stadium.">
            <a:extLst>
              <a:ext uri="{FF2B5EF4-FFF2-40B4-BE49-F238E27FC236}">
                <a16:creationId xmlns:a16="http://schemas.microsoft.com/office/drawing/2014/main" id="{F0D3FCC8-8D4B-9039-D19E-FD8BFC6870B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74436" y="2659752"/>
            <a:ext cx="5509260" cy="3143250"/>
          </a:xfrm>
          <a:prstGeom prst="rect">
            <a:avLst/>
          </a:prstGeom>
          <a:noFill/>
          <a:ln>
            <a:solidFill>
              <a:schemeClr val="accent3">
                <a:lumMod val="75000"/>
                <a:lumOff val="25000"/>
              </a:schemeClr>
            </a:solidFill>
          </a:ln>
        </p:spPr>
      </p:pic>
    </p:spTree>
    <p:extLst>
      <p:ext uri="{BB962C8B-B14F-4D97-AF65-F5344CB8AC3E}">
        <p14:creationId xmlns:p14="http://schemas.microsoft.com/office/powerpoint/2010/main" val="10651481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1B88AA5-AA6A-01AF-CC37-839635B7D9A8}"/>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B487F028-5AD1-B608-D801-CD5A1A375A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9403D803-C849-CDA6-6F8C-9BB2AD32A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20627B37-9678-B9D6-61A5-66E72BA5A196}"/>
              </a:ext>
            </a:extLst>
          </p:cNvPr>
          <p:cNvSpPr>
            <a:spLocks noGrp="1"/>
          </p:cNvSpPr>
          <p:nvPr>
            <p:ph type="title"/>
          </p:nvPr>
        </p:nvSpPr>
        <p:spPr>
          <a:xfrm>
            <a:off x="408705" y="1153571"/>
            <a:ext cx="3480438" cy="4461163"/>
          </a:xfrm>
        </p:spPr>
        <p:txBody>
          <a:bodyPr vert="horz" lIns="91440" tIns="45720" rIns="91440" bIns="45720" rtlCol="0" anchor="ctr">
            <a:normAutofit/>
          </a:bodyPr>
          <a:lstStyle/>
          <a:p>
            <a:r>
              <a:rPr lang="en-US" sz="4800" b="1" dirty="0">
                <a:solidFill>
                  <a:srgbClr val="FFFFFF"/>
                </a:solidFill>
                <a:latin typeface="+mn-lt"/>
              </a:rPr>
              <a:t>2026 AMHE</a:t>
            </a:r>
            <a:endParaRPr lang="en-US" sz="4800" kern="1200" dirty="0">
              <a:solidFill>
                <a:srgbClr val="FFFFFF"/>
              </a:solidFill>
              <a:latin typeface="+mn-lt"/>
            </a:endParaRPr>
          </a:p>
        </p:txBody>
      </p:sp>
      <p:sp>
        <p:nvSpPr>
          <p:cNvPr id="15" name="Arc 14">
            <a:extLst>
              <a:ext uri="{FF2B5EF4-FFF2-40B4-BE49-F238E27FC236}">
                <a16:creationId xmlns:a16="http://schemas.microsoft.com/office/drawing/2014/main" id="{1AD66283-8682-BD31-7A72-DB16A18EE8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2EA1E28-E0BA-1C3F-66B6-2A839BB4EF45}"/>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lvl="0">
              <a:defRPr/>
            </a:pPr>
            <a:r>
              <a:rPr lang="en-US" sz="5400" i="1" dirty="0">
                <a:solidFill>
                  <a:srgbClr val="FF0000"/>
                </a:solidFill>
              </a:rPr>
              <a:t>Critical Infrastructure: Targeted Violence and Power Outage Exercise.</a:t>
            </a:r>
            <a:endParaRPr kumimoji="0" lang="en-US" sz="5400" b="1" i="1" u="none" strike="noStrike" kern="1200" cap="none" spc="0" normalizeH="0" baseline="0" noProof="0" dirty="0">
              <a:ln>
                <a:noFill/>
              </a:ln>
              <a:solidFill>
                <a:srgbClr val="FF0000"/>
              </a:solidFill>
              <a:effectLst/>
              <a:uLnTx/>
              <a:uFillTx/>
              <a:latin typeface="Calibri" panose="020F0502020204030204"/>
            </a:endParaRPr>
          </a:p>
        </p:txBody>
      </p:sp>
    </p:spTree>
    <p:extLst>
      <p:ext uri="{BB962C8B-B14F-4D97-AF65-F5344CB8AC3E}">
        <p14:creationId xmlns:p14="http://schemas.microsoft.com/office/powerpoint/2010/main" val="238655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1D32A85-80C9-0576-2B28-C51EDD5B0F5A}"/>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5BAB7E0-8D95-E6F9-303D-6DF4878A02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Freeform: Shape 12">
            <a:extLst>
              <a:ext uri="{FF2B5EF4-FFF2-40B4-BE49-F238E27FC236}">
                <a16:creationId xmlns:a16="http://schemas.microsoft.com/office/drawing/2014/main" id="{3D11E301-F54E-8B27-E212-2B7A63BEB4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629A1961-F375-D9CA-AB56-0CE14CAD8EFE}"/>
              </a:ext>
            </a:extLst>
          </p:cNvPr>
          <p:cNvSpPr>
            <a:spLocks noGrp="1"/>
          </p:cNvSpPr>
          <p:nvPr>
            <p:ph type="title"/>
          </p:nvPr>
        </p:nvSpPr>
        <p:spPr>
          <a:xfrm>
            <a:off x="408705" y="1153571"/>
            <a:ext cx="3480438" cy="4461163"/>
          </a:xfrm>
        </p:spPr>
        <p:txBody>
          <a:bodyPr vert="horz" lIns="91440" tIns="45720" rIns="91440" bIns="45720" rtlCol="0" anchor="ctr">
            <a:normAutofit/>
          </a:bodyPr>
          <a:lstStyle/>
          <a:p>
            <a:r>
              <a:rPr lang="en-US" sz="4800" b="1" dirty="0">
                <a:solidFill>
                  <a:srgbClr val="FFFFFF"/>
                </a:solidFill>
                <a:latin typeface="+mn-lt"/>
              </a:rPr>
              <a:t>Program Priorities</a:t>
            </a:r>
            <a:endParaRPr lang="en-US" sz="4800" kern="1200" dirty="0">
              <a:solidFill>
                <a:srgbClr val="FFFFFF"/>
              </a:solidFill>
              <a:latin typeface="+mn-lt"/>
            </a:endParaRPr>
          </a:p>
        </p:txBody>
      </p:sp>
      <p:sp>
        <p:nvSpPr>
          <p:cNvPr id="15" name="Arc 14">
            <a:extLst>
              <a:ext uri="{FF2B5EF4-FFF2-40B4-BE49-F238E27FC236}">
                <a16:creationId xmlns:a16="http://schemas.microsoft.com/office/drawing/2014/main" id="{70F8D54D-8041-F302-A714-8ACC8C7AE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ABFCF34-997B-1F8E-3CD7-99637ECA6D52}"/>
              </a:ext>
            </a:extLst>
          </p:cNvPr>
          <p:cNvSpPr txBox="1"/>
          <p:nvPr/>
        </p:nvSpPr>
        <p:spPr>
          <a:xfrm>
            <a:off x="4447308" y="591344"/>
            <a:ext cx="6906491" cy="5585619"/>
          </a:xfrm>
          <a:prstGeom prst="rect">
            <a:avLst/>
          </a:prstGeom>
        </p:spPr>
        <p:txBody>
          <a:bodyPr vert="horz" lIns="91440" tIns="45720" rIns="91440" bIns="45720" rtlCol="0" anchor="ctr">
            <a:normAutofit/>
          </a:bodyPr>
          <a:lstStyle/>
          <a:p>
            <a:pPr lvl="0">
              <a:defRPr/>
            </a:pPr>
            <a:r>
              <a:rPr lang="en-US" sz="3200" i="1" dirty="0"/>
              <a:t>2026 AMHE:</a:t>
            </a:r>
          </a:p>
          <a:p>
            <a:pPr marL="571500" lvl="0" indent="-571500">
              <a:buFont typeface="Arial" panose="020B0604020202020204" pitchFamily="34" charset="0"/>
              <a:buChar char="•"/>
              <a:defRPr/>
            </a:pPr>
            <a:r>
              <a:rPr lang="en-US" sz="3200" i="1" dirty="0"/>
              <a:t>MRSE Requirement:                  </a:t>
            </a:r>
            <a:r>
              <a:rPr lang="en-US" sz="3600" i="1" dirty="0">
                <a:solidFill>
                  <a:srgbClr val="FF0000"/>
                </a:solidFill>
              </a:rPr>
              <a:t>Patient Surge (MCI)</a:t>
            </a:r>
          </a:p>
          <a:p>
            <a:pPr marL="571500" lvl="0" indent="-571500">
              <a:buFont typeface="Arial" panose="020B0604020202020204" pitchFamily="34" charset="0"/>
              <a:buChar char="•"/>
              <a:defRPr/>
            </a:pPr>
            <a:r>
              <a:rPr lang="en-US" sz="3200" i="1" dirty="0"/>
              <a:t>LA28 Summer Olympics:                </a:t>
            </a:r>
            <a:r>
              <a:rPr lang="en-US" sz="3600" i="1" dirty="0">
                <a:solidFill>
                  <a:srgbClr val="FF0000"/>
                </a:solidFill>
              </a:rPr>
              <a:t>MCI at Summer Olympic Venue</a:t>
            </a:r>
          </a:p>
          <a:p>
            <a:pPr marL="571500" lvl="0" indent="-571500">
              <a:buFont typeface="Arial" panose="020B0604020202020204" pitchFamily="34" charset="0"/>
              <a:buChar char="•"/>
              <a:defRPr/>
            </a:pPr>
            <a:r>
              <a:rPr lang="en-US" sz="3200" i="1" dirty="0"/>
              <a:t>Hazard Vulnerability Analysis (HVA): </a:t>
            </a:r>
            <a:r>
              <a:rPr lang="en-US" sz="3600" i="1" dirty="0">
                <a:solidFill>
                  <a:srgbClr val="FF0000"/>
                </a:solidFill>
              </a:rPr>
              <a:t>#3 Power Outage</a:t>
            </a:r>
          </a:p>
        </p:txBody>
      </p:sp>
    </p:spTree>
    <p:extLst>
      <p:ext uri="{BB962C8B-B14F-4D97-AF65-F5344CB8AC3E}">
        <p14:creationId xmlns:p14="http://schemas.microsoft.com/office/powerpoint/2010/main" val="332470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4714F0-5D4C-6F03-FD3B-E96237A01F4C}"/>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2C0DF8A-CDB7-34CE-A8DE-67704F35DF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Triangle 44">
            <a:extLst>
              <a:ext uri="{FF2B5EF4-FFF2-40B4-BE49-F238E27FC236}">
                <a16:creationId xmlns:a16="http://schemas.microsoft.com/office/drawing/2014/main" id="{FDD9EFAD-C0EB-A15D-78F7-127318AFEA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552EDF91-D915-2C72-1A90-803D86F7D8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B0CA50F-8648-F6D5-B0D9-7A6FC48C1F72}"/>
              </a:ext>
              <a:ext uri="{C183D7F6-B498-43B3-948B-1728B52AA6E4}">
                <adec:decorative xmlns:adec="http://schemas.microsoft.com/office/drawing/2017/decorative" val="1"/>
              </a:ext>
            </a:extLst>
          </p:cNvPr>
          <p:cNvSpPr>
            <a:spLocks noGrp="1"/>
          </p:cNvSpPr>
          <p:nvPr>
            <p:ph type="title"/>
          </p:nvPr>
        </p:nvSpPr>
        <p:spPr>
          <a:xfrm>
            <a:off x="968617" y="3544403"/>
            <a:ext cx="3727310" cy="1306436"/>
          </a:xfrm>
        </p:spPr>
        <p:txBody>
          <a:bodyPr vert="horz" lIns="91440" tIns="45720" rIns="91440" bIns="45720" rtlCol="0" anchor="ctr">
            <a:noAutofit/>
          </a:bodyPr>
          <a:lstStyle/>
          <a:p>
            <a:pPr algn="r">
              <a:defRPr/>
            </a:pPr>
            <a:br>
              <a:rPr lang="en-US" sz="4000" b="1" kern="1200" dirty="0">
                <a:solidFill>
                  <a:schemeClr val="tx1"/>
                </a:solidFill>
                <a:latin typeface="+mj-lt"/>
                <a:ea typeface="+mj-ea"/>
                <a:cs typeface="+mj-cs"/>
              </a:rPr>
            </a:br>
            <a:r>
              <a:rPr lang="en-US" sz="4000" kern="1200" dirty="0">
                <a:solidFill>
                  <a:schemeClr val="tx1"/>
                </a:solidFill>
                <a:latin typeface="+mj-lt"/>
                <a:ea typeface="+mj-ea"/>
                <a:cs typeface="+mj-cs"/>
              </a:rPr>
              <a:t>Critical Infrastructure Sectors</a:t>
            </a:r>
          </a:p>
        </p:txBody>
      </p:sp>
      <p:cxnSp>
        <p:nvCxnSpPr>
          <p:cNvPr id="49" name="Straight Connector 48">
            <a:extLst>
              <a:ext uri="{FF2B5EF4-FFF2-40B4-BE49-F238E27FC236}">
                <a16:creationId xmlns:a16="http://schemas.microsoft.com/office/drawing/2014/main" id="{F0AB4892-F6C9-E5AA-BFC6-18C2AA57D0F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53B2AF53-85F0-52DE-A348-6AC28121F1C4}"/>
              </a:ext>
              <a:ext uri="{C183D7F6-B498-43B3-948B-1728B52AA6E4}">
                <adec:decorative xmlns:adec="http://schemas.microsoft.com/office/drawing/2017/decorative" val="1"/>
              </a:ext>
            </a:extLst>
          </p:cNvPr>
          <p:cNvSpPr>
            <a:spLocks noGrp="1"/>
          </p:cNvSpPr>
          <p:nvPr>
            <p:ph type="sldNum" sz="quarter" idx="12"/>
          </p:nvPr>
        </p:nvSpPr>
        <p:spPr>
          <a:xfrm>
            <a:off x="9683496" y="4892040"/>
            <a:ext cx="1673352" cy="1005840"/>
          </a:xfrm>
          <a:prstGeom prst="ellipse">
            <a:avLst/>
          </a:prstGeom>
        </p:spPr>
        <p:txBody>
          <a:bodyPr vert="horz" lIns="91440" tIns="45720" rIns="91440" bIns="45720" rtlCol="0" anchor="ctr">
            <a:normAutofit/>
          </a:bodyPr>
          <a:lstStyle/>
          <a:p>
            <a:pPr marR="0" lvl="0" indent="0" fontAlgn="base">
              <a:lnSpc>
                <a:spcPct val="90000"/>
              </a:lnSpc>
              <a:spcBef>
                <a:spcPct val="0"/>
              </a:spcBef>
              <a:spcAft>
                <a:spcPts val="600"/>
              </a:spcAft>
              <a:buClrTx/>
              <a:buSzTx/>
              <a:buFontTx/>
              <a:buNone/>
              <a:tabLst/>
              <a:defRPr/>
            </a:pPr>
            <a:fld id="{5DFF13A9-1037-4D5A-A349-B944681F0EB5}" type="slidenum">
              <a:rPr kumimoji="0" lang="en-US" sz="4100" b="1" i="0" u="none" strike="noStrike" cap="none" spc="0" normalizeH="0" baseline="0" noProof="0">
                <a:ln>
                  <a:noFill/>
                </a:ln>
                <a:solidFill>
                  <a:srgbClr val="FFFFFF"/>
                </a:solidFill>
                <a:effectLst/>
                <a:uLnTx/>
                <a:uFillTx/>
              </a:rPr>
              <a:pPr marR="0" lvl="0" indent="0" fontAlgn="base">
                <a:lnSpc>
                  <a:spcPct val="90000"/>
                </a:lnSpc>
                <a:spcBef>
                  <a:spcPct val="0"/>
                </a:spcBef>
                <a:spcAft>
                  <a:spcPts val="600"/>
                </a:spcAft>
                <a:buClrTx/>
                <a:buSzTx/>
                <a:buFontTx/>
                <a:buNone/>
                <a:tabLst/>
                <a:defRPr/>
              </a:pPr>
              <a:t>4</a:t>
            </a:fld>
            <a:endParaRPr kumimoji="0" lang="en-US" sz="4100" b="1" i="0" u="none" strike="noStrike" cap="none" spc="0" normalizeH="0" baseline="0" noProof="0">
              <a:ln>
                <a:noFill/>
              </a:ln>
              <a:solidFill>
                <a:srgbClr val="FFFFFF"/>
              </a:solidFill>
              <a:effectLst/>
              <a:uLnTx/>
              <a:uFillTx/>
            </a:endParaRPr>
          </a:p>
        </p:txBody>
      </p:sp>
      <p:pic>
        <p:nvPicPr>
          <p:cNvPr id="7" name="Picture 6">
            <a:extLst>
              <a:ext uri="{FF2B5EF4-FFF2-40B4-BE49-F238E27FC236}">
                <a16:creationId xmlns:a16="http://schemas.microsoft.com/office/drawing/2014/main" id="{4C78A775-4C86-EE98-B6F1-FEED34C0300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6577" y="1395414"/>
            <a:ext cx="3689082" cy="2075108"/>
          </a:xfrm>
          <a:prstGeom prst="rect">
            <a:avLst/>
          </a:prstGeom>
        </p:spPr>
      </p:pic>
      <p:sp>
        <p:nvSpPr>
          <p:cNvPr id="8" name="TextBox 7">
            <a:extLst>
              <a:ext uri="{FF2B5EF4-FFF2-40B4-BE49-F238E27FC236}">
                <a16:creationId xmlns:a16="http://schemas.microsoft.com/office/drawing/2014/main" id="{D7EC9A74-F790-A4FB-0CBE-B77F554B2EAD}"/>
              </a:ext>
              <a:ext uri="{C183D7F6-B498-43B3-948B-1728B52AA6E4}">
                <adec:decorative xmlns:adec="http://schemas.microsoft.com/office/drawing/2017/decorative" val="1"/>
              </a:ext>
            </a:extLst>
          </p:cNvPr>
          <p:cNvSpPr txBox="1"/>
          <p:nvPr/>
        </p:nvSpPr>
        <p:spPr>
          <a:xfrm>
            <a:off x="4804564" y="1306751"/>
            <a:ext cx="2906316" cy="4062651"/>
          </a:xfrm>
          <a:prstGeom prst="rect">
            <a:avLst/>
          </a:prstGeom>
          <a:noFill/>
        </p:spPr>
        <p:txBody>
          <a:bodyPr wrap="square">
            <a:spAutoFit/>
          </a:bodyPr>
          <a:lstStyle/>
          <a:p>
            <a:pPr marL="114300" lvl="0">
              <a:lnSpc>
                <a:spcPct val="90000"/>
              </a:lnSpc>
              <a:spcAft>
                <a:spcPts val="600"/>
              </a:spcAft>
            </a:pPr>
            <a:r>
              <a:rPr lang="en-US" b="1" kern="0" dirty="0">
                <a:solidFill>
                  <a:schemeClr val="accent2">
                    <a:lumMod val="60000"/>
                    <a:lumOff val="40000"/>
                  </a:schemeClr>
                </a:solidFill>
                <a:latin typeface="Calibri" panose="020F0502020204030204" pitchFamily="34" charset="0"/>
                <a:ea typeface="Times New Roman" panose="02020603050405020304" pitchFamily="18" charset="0"/>
                <a:cs typeface="Calibri" panose="020F0502020204030204" pitchFamily="34" charset="0"/>
              </a:rPr>
              <a:t>Pre-exercise (2-3 days before exercise): </a:t>
            </a:r>
            <a:r>
              <a:rPr lang="en-US" kern="0" dirty="0">
                <a:solidFill>
                  <a:srgbClr val="352F25"/>
                </a:solidFill>
                <a:latin typeface="Calibri" panose="020F0502020204030204" pitchFamily="34" charset="0"/>
                <a:ea typeface="Times New Roman" panose="02020603050405020304" pitchFamily="18" charset="0"/>
                <a:cs typeface="Calibri" panose="020F0502020204030204" pitchFamily="34" charset="0"/>
              </a:rPr>
              <a:t>Heighten security posture following </a:t>
            </a:r>
            <a:r>
              <a:rPr lang="en-US" kern="0" dirty="0">
                <a:solidFill>
                  <a:srgbClr val="FF0000"/>
                </a:solidFill>
                <a:latin typeface="Calibri" panose="020F0502020204030204" pitchFamily="34" charset="0"/>
                <a:ea typeface="Times New Roman" panose="02020603050405020304" pitchFamily="18" charset="0"/>
                <a:cs typeface="Calibri" panose="020F0502020204030204" pitchFamily="34" charset="0"/>
              </a:rPr>
              <a:t>threats</a:t>
            </a:r>
            <a:r>
              <a:rPr lang="en-US" kern="0" dirty="0">
                <a:solidFill>
                  <a:srgbClr val="352F25"/>
                </a:solidFill>
                <a:latin typeface="Calibri" panose="020F0502020204030204" pitchFamily="34" charset="0"/>
                <a:ea typeface="Times New Roman" panose="02020603050405020304" pitchFamily="18" charset="0"/>
                <a:cs typeface="Calibri" panose="020F0502020204030204" pitchFamily="34" charset="0"/>
              </a:rPr>
              <a:t> to the following </a:t>
            </a:r>
            <a:r>
              <a:rPr lang="en-US" kern="0" dirty="0">
                <a:solidFill>
                  <a:srgbClr val="FF0000"/>
                </a:solidFill>
                <a:latin typeface="Calibri" panose="020F0502020204030204" pitchFamily="34" charset="0"/>
                <a:ea typeface="Times New Roman" panose="02020603050405020304" pitchFamily="18" charset="0"/>
                <a:cs typeface="Calibri" panose="020F0502020204030204" pitchFamily="34" charset="0"/>
              </a:rPr>
              <a:t>critical infrastructure sectors</a:t>
            </a:r>
            <a:r>
              <a:rPr lang="en-US" kern="0" dirty="0">
                <a:solidFill>
                  <a:srgbClr val="352F25"/>
                </a:solidFill>
                <a:latin typeface="Calibri" panose="020F0502020204030204" pitchFamily="34" charset="0"/>
                <a:ea typeface="Times New Roman" panose="02020603050405020304" pitchFamily="18" charset="0"/>
                <a:cs typeface="Calibri" panose="020F0502020204030204" pitchFamily="34" charset="0"/>
              </a:rPr>
              <a:t> in the Los Angeles area:</a:t>
            </a:r>
            <a:endParaRPr lang="en-US" sz="2400" b="1" kern="0" dirty="0">
              <a:solidFill>
                <a:srgbClr val="352F25"/>
              </a:solidFill>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90000"/>
              </a:lnSpc>
              <a:spcAft>
                <a:spcPts val="600"/>
              </a:spcAft>
              <a:buFont typeface="+mj-lt"/>
              <a:buAutoNum type="arabicPeriod"/>
            </a:pPr>
            <a:r>
              <a:rPr lang="en-US" sz="1800" b="0" kern="0" dirty="0">
                <a:solidFill>
                  <a:srgbClr val="352F25"/>
                </a:solidFill>
                <a:effectLst/>
                <a:latin typeface="Calibri" panose="020F0502020204030204" pitchFamily="34" charset="0"/>
                <a:ea typeface="Times New Roman" panose="02020603050405020304" pitchFamily="18" charset="0"/>
                <a:cs typeface="Calibri" panose="020F0502020204030204" pitchFamily="34" charset="0"/>
              </a:rPr>
              <a:t>Commercial Facilities Sector (Sports Arena / Stadiums)</a:t>
            </a:r>
            <a:endParaRPr lang="en-US" sz="2400" b="1" kern="0" dirty="0">
              <a:solidFill>
                <a:srgbClr val="352F25"/>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90000"/>
              </a:lnSpc>
              <a:spcAft>
                <a:spcPts val="600"/>
              </a:spcAft>
              <a:buFont typeface="+mj-lt"/>
              <a:buAutoNum type="arabicPeriod"/>
            </a:pPr>
            <a:r>
              <a:rPr lang="en-US" sz="1800" b="0" kern="0" dirty="0">
                <a:solidFill>
                  <a:srgbClr val="352F25"/>
                </a:solidFill>
                <a:effectLst/>
                <a:latin typeface="Calibri" panose="020F0502020204030204" pitchFamily="34" charset="0"/>
                <a:ea typeface="Times New Roman" panose="02020603050405020304" pitchFamily="18" charset="0"/>
                <a:cs typeface="Calibri" panose="020F0502020204030204" pitchFamily="34" charset="0"/>
              </a:rPr>
              <a:t>Energy Sector (Power Plants / Electric Sub-stations)</a:t>
            </a:r>
            <a:endParaRPr lang="en-US" sz="2400" b="1" kern="0" dirty="0">
              <a:solidFill>
                <a:srgbClr val="352F25"/>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90000"/>
              </a:lnSpc>
              <a:spcAft>
                <a:spcPts val="600"/>
              </a:spcAft>
              <a:buFont typeface="+mj-lt"/>
              <a:buAutoNum type="arabicPeriod"/>
            </a:pPr>
            <a:r>
              <a:rPr lang="en-US" sz="1800" b="0" kern="0" dirty="0">
                <a:solidFill>
                  <a:srgbClr val="352F25"/>
                </a:solidFill>
                <a:effectLst/>
                <a:latin typeface="Calibri" panose="020F0502020204030204" pitchFamily="34" charset="0"/>
                <a:ea typeface="Times New Roman" panose="02020603050405020304" pitchFamily="18" charset="0"/>
                <a:cs typeface="Calibri" panose="020F0502020204030204" pitchFamily="34" charset="0"/>
              </a:rPr>
              <a:t>Healthcare and Public Health Sector </a:t>
            </a:r>
            <a:endParaRPr lang="en-US" sz="2400" b="1" kern="0" dirty="0">
              <a:solidFill>
                <a:srgbClr val="352F25"/>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9" name="Picture 2">
            <a:extLst>
              <a:ext uri="{FF2B5EF4-FFF2-40B4-BE49-F238E27FC236}">
                <a16:creationId xmlns:a16="http://schemas.microsoft.com/office/drawing/2014/main" id="{D1943743-85F3-04A2-56AB-E042E14F5F9D}"/>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0880" y="1449873"/>
            <a:ext cx="3203602" cy="180202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3156EBF8-546B-3801-1C97-7D67B52DDE65}"/>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19517" y="2208356"/>
            <a:ext cx="3203602" cy="1802026"/>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a:extLst>
              <a:ext uri="{FF2B5EF4-FFF2-40B4-BE49-F238E27FC236}">
                <a16:creationId xmlns:a16="http://schemas.microsoft.com/office/drawing/2014/main" id="{4899F60F-D2D1-E822-E8F6-F14034C6A2C6}"/>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04849" y="2986986"/>
            <a:ext cx="3271487" cy="18402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587CD1B-D23F-38AC-40D2-C68A84BFAD43}"/>
              </a:ext>
              <a:ext uri="{C183D7F6-B498-43B3-948B-1728B52AA6E4}">
                <adec:decorative xmlns:adec="http://schemas.microsoft.com/office/drawing/2017/decorative" val="1"/>
              </a:ext>
            </a:extLst>
          </p:cNvPr>
          <p:cNvSpPr txBox="1"/>
          <p:nvPr/>
        </p:nvSpPr>
        <p:spPr>
          <a:xfrm>
            <a:off x="1987259" y="536444"/>
            <a:ext cx="2963101" cy="923330"/>
          </a:xfrm>
          <a:prstGeom prst="rect">
            <a:avLst/>
          </a:prstGeom>
          <a:noFill/>
        </p:spPr>
        <p:txBody>
          <a:bodyPr wrap="square">
            <a:spAutoFit/>
          </a:bodyPr>
          <a:lstStyle/>
          <a:p>
            <a:pPr algn="ctr"/>
            <a:r>
              <a:rPr lang="en-US" sz="5400" dirty="0"/>
              <a:t>Scenario</a:t>
            </a:r>
          </a:p>
        </p:txBody>
      </p:sp>
    </p:spTree>
    <p:extLst>
      <p:ext uri="{BB962C8B-B14F-4D97-AF65-F5344CB8AC3E}">
        <p14:creationId xmlns:p14="http://schemas.microsoft.com/office/powerpoint/2010/main" val="257032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2EAAD9F-6BB3-5FB7-4382-7F0131455517}"/>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485CE1C1-C8EA-ED8C-5FCE-366EBD0302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Triangle 44">
            <a:extLst>
              <a:ext uri="{FF2B5EF4-FFF2-40B4-BE49-F238E27FC236}">
                <a16:creationId xmlns:a16="http://schemas.microsoft.com/office/drawing/2014/main" id="{038BAD0D-60CE-9536-33B3-9099A65614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Rectangle 46">
            <a:extLst>
              <a:ext uri="{FF2B5EF4-FFF2-40B4-BE49-F238E27FC236}">
                <a16:creationId xmlns:a16="http://schemas.microsoft.com/office/drawing/2014/main" id="{7D85B26B-FAB6-E434-5862-4F572C88E4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10;Critical Infrastructure Sectors&#10;">
            <a:extLst>
              <a:ext uri="{FF2B5EF4-FFF2-40B4-BE49-F238E27FC236}">
                <a16:creationId xmlns:a16="http://schemas.microsoft.com/office/drawing/2014/main" id="{24CA3D26-06D4-DFCC-9544-6F7C5A298A6C}"/>
              </a:ext>
              <a:ext uri="{C183D7F6-B498-43B3-948B-1728B52AA6E4}">
                <adec:decorative xmlns:adec="http://schemas.microsoft.com/office/drawing/2017/decorative" val="0"/>
              </a:ext>
            </a:extLst>
          </p:cNvPr>
          <p:cNvSpPr>
            <a:spLocks noGrp="1"/>
          </p:cNvSpPr>
          <p:nvPr>
            <p:ph type="title"/>
          </p:nvPr>
        </p:nvSpPr>
        <p:spPr>
          <a:xfrm>
            <a:off x="968617" y="3544403"/>
            <a:ext cx="3727310" cy="1306436"/>
          </a:xfrm>
          <a:ln>
            <a:solidFill>
              <a:schemeClr val="bg1"/>
            </a:solidFill>
          </a:ln>
        </p:spPr>
        <p:txBody>
          <a:bodyPr vert="horz" lIns="91440" tIns="45720" rIns="91440" bIns="45720" rtlCol="0" anchor="ctr">
            <a:noAutofit/>
          </a:bodyPr>
          <a:lstStyle/>
          <a:p>
            <a:pPr algn="r">
              <a:defRPr/>
            </a:pPr>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The </a:t>
            </a:r>
            <a:r>
              <a:rPr lang="en-US" sz="4000" kern="1200" dirty="0">
                <a:solidFill>
                  <a:schemeClr val="tx1"/>
                </a:solidFill>
                <a:latin typeface="+mj-lt"/>
                <a:ea typeface="+mj-ea"/>
                <a:cs typeface="+mj-cs"/>
              </a:rPr>
              <a:t>Critical Infrastructure Sectors</a:t>
            </a:r>
          </a:p>
        </p:txBody>
      </p:sp>
      <p:cxnSp>
        <p:nvCxnSpPr>
          <p:cNvPr id="49" name="Straight Connector 48">
            <a:extLst>
              <a:ext uri="{FF2B5EF4-FFF2-40B4-BE49-F238E27FC236}">
                <a16:creationId xmlns:a16="http://schemas.microsoft.com/office/drawing/2014/main" id="{64B4D505-F9AA-E261-A1C9-BE9A87F64C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8FE8F3EC-B6EF-8C7D-1954-2814872D87A0}"/>
              </a:ext>
              <a:ext uri="{C183D7F6-B498-43B3-948B-1728B52AA6E4}">
                <adec:decorative xmlns:adec="http://schemas.microsoft.com/office/drawing/2017/decorative" val="1"/>
              </a:ext>
            </a:extLst>
          </p:cNvPr>
          <p:cNvSpPr>
            <a:spLocks noGrp="1"/>
          </p:cNvSpPr>
          <p:nvPr>
            <p:ph type="sldNum" sz="quarter" idx="12"/>
          </p:nvPr>
        </p:nvSpPr>
        <p:spPr>
          <a:xfrm>
            <a:off x="9683496" y="4892040"/>
            <a:ext cx="1673352" cy="1005840"/>
          </a:xfrm>
          <a:prstGeom prst="ellipse">
            <a:avLst/>
          </a:prstGeom>
        </p:spPr>
        <p:txBody>
          <a:bodyPr vert="horz" lIns="91440" tIns="45720" rIns="91440" bIns="45720" rtlCol="0" anchor="ctr">
            <a:normAutofit/>
          </a:bodyPr>
          <a:lstStyle/>
          <a:p>
            <a:pPr marR="0" lvl="0" indent="0" fontAlgn="base">
              <a:lnSpc>
                <a:spcPct val="90000"/>
              </a:lnSpc>
              <a:spcBef>
                <a:spcPct val="0"/>
              </a:spcBef>
              <a:spcAft>
                <a:spcPts val="600"/>
              </a:spcAft>
              <a:buClrTx/>
              <a:buSzTx/>
              <a:buFontTx/>
              <a:buNone/>
              <a:tabLst/>
              <a:defRPr/>
            </a:pPr>
            <a:fld id="{5DFF13A9-1037-4D5A-A349-B944681F0EB5}" type="slidenum">
              <a:rPr kumimoji="0" lang="en-US" sz="4100" b="1" i="0" u="none" strike="noStrike" cap="none" spc="0" normalizeH="0" baseline="0" noProof="0">
                <a:ln>
                  <a:noFill/>
                </a:ln>
                <a:solidFill>
                  <a:srgbClr val="FFFFFF"/>
                </a:solidFill>
                <a:effectLst/>
                <a:uLnTx/>
                <a:uFillTx/>
              </a:rPr>
              <a:pPr marR="0" lvl="0" indent="0" fontAlgn="base">
                <a:lnSpc>
                  <a:spcPct val="90000"/>
                </a:lnSpc>
                <a:spcBef>
                  <a:spcPct val="0"/>
                </a:spcBef>
                <a:spcAft>
                  <a:spcPts val="600"/>
                </a:spcAft>
                <a:buClrTx/>
                <a:buSzTx/>
                <a:buFontTx/>
                <a:buNone/>
                <a:tabLst/>
                <a:defRPr/>
              </a:pPr>
              <a:t>5</a:t>
            </a:fld>
            <a:endParaRPr kumimoji="0" lang="en-US" sz="4100" b="1" i="0" u="none" strike="noStrike" cap="none" spc="0" normalizeH="0" baseline="0" noProof="0">
              <a:ln>
                <a:noFill/>
              </a:ln>
              <a:solidFill>
                <a:srgbClr val="FFFFFF"/>
              </a:solidFill>
              <a:effectLst/>
              <a:uLnTx/>
              <a:uFillTx/>
            </a:endParaRPr>
          </a:p>
        </p:txBody>
      </p:sp>
      <p:pic>
        <p:nvPicPr>
          <p:cNvPr id="7" name="Picture 6">
            <a:extLst>
              <a:ext uri="{FF2B5EF4-FFF2-40B4-BE49-F238E27FC236}">
                <a16:creationId xmlns:a16="http://schemas.microsoft.com/office/drawing/2014/main" id="{D2B7DD42-82DB-4F1E-728E-CD9156117FB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6441" y="1398503"/>
            <a:ext cx="3689082" cy="2075108"/>
          </a:xfrm>
          <a:prstGeom prst="rect">
            <a:avLst/>
          </a:prstGeom>
        </p:spPr>
      </p:pic>
      <p:sp>
        <p:nvSpPr>
          <p:cNvPr id="8" name="TextBox 7">
            <a:extLst>
              <a:ext uri="{FF2B5EF4-FFF2-40B4-BE49-F238E27FC236}">
                <a16:creationId xmlns:a16="http://schemas.microsoft.com/office/drawing/2014/main" id="{7C358D3E-8357-B30B-F1B2-DF1E21BC33E1}"/>
              </a:ext>
              <a:ext uri="{C183D7F6-B498-43B3-948B-1728B52AA6E4}">
                <adec:decorative xmlns:adec="http://schemas.microsoft.com/office/drawing/2017/decorative" val="1"/>
              </a:ext>
            </a:extLst>
          </p:cNvPr>
          <p:cNvSpPr txBox="1"/>
          <p:nvPr/>
        </p:nvSpPr>
        <p:spPr>
          <a:xfrm>
            <a:off x="4830869" y="1398503"/>
            <a:ext cx="2952142" cy="3370153"/>
          </a:xfrm>
          <a:prstGeom prst="rect">
            <a:avLst/>
          </a:prstGeom>
          <a:noFill/>
        </p:spPr>
        <p:txBody>
          <a:bodyPr wrap="square">
            <a:spAutoFit/>
          </a:bodyPr>
          <a:lstStyle/>
          <a:p>
            <a:pPr marL="114300" lvl="0">
              <a:lnSpc>
                <a:spcPct val="90000"/>
              </a:lnSpc>
              <a:spcAft>
                <a:spcPts val="600"/>
              </a:spcAft>
            </a:pPr>
            <a:r>
              <a:rPr lang="en-US" b="1" dirty="0">
                <a:solidFill>
                  <a:schemeClr val="accent2">
                    <a:lumMod val="60000"/>
                    <a:lumOff val="40000"/>
                  </a:schemeClr>
                </a:solidFill>
              </a:rPr>
              <a:t>Pre-Exercise:</a:t>
            </a:r>
            <a:r>
              <a:rPr lang="en-US" dirty="0">
                <a:solidFill>
                  <a:schemeClr val="accent2">
                    <a:lumMod val="60000"/>
                    <a:lumOff val="40000"/>
                  </a:schemeClr>
                </a:solidFill>
              </a:rPr>
              <a:t> </a:t>
            </a:r>
            <a:r>
              <a:rPr lang="en-US" b="1" i="1" dirty="0">
                <a:solidFill>
                  <a:srgbClr val="FF0000"/>
                </a:solidFill>
              </a:rPr>
              <a:t>2028 Olympic Games </a:t>
            </a:r>
            <a:r>
              <a:rPr lang="en-US" i="1" dirty="0"/>
              <a:t>are underway. </a:t>
            </a:r>
          </a:p>
          <a:p>
            <a:pPr marL="114300" lvl="0">
              <a:lnSpc>
                <a:spcPct val="90000"/>
              </a:lnSpc>
              <a:spcAft>
                <a:spcPts val="600"/>
              </a:spcAft>
            </a:pPr>
            <a:r>
              <a:rPr lang="en-US" i="1" kern="0" dirty="0">
                <a:solidFill>
                  <a:srgbClr val="352F25"/>
                </a:solidFill>
                <a:ea typeface="Times New Roman" panose="02020603050405020304" pitchFamily="18" charset="0"/>
                <a:cs typeface="Times New Roman" panose="02020603050405020304" pitchFamily="18" charset="0"/>
              </a:rPr>
              <a:t>Local law enforcement has issued a “Be on the Lookout” (BOLO) alert to the community requesting anyone observing suspicious </a:t>
            </a:r>
            <a:r>
              <a:rPr lang="en-US" b="1" i="1" kern="0" dirty="0">
                <a:solidFill>
                  <a:srgbClr val="FF0000"/>
                </a:solidFill>
                <a:ea typeface="Times New Roman" panose="02020603050405020304" pitchFamily="18" charset="0"/>
                <a:cs typeface="Times New Roman" panose="02020603050405020304" pitchFamily="18" charset="0"/>
              </a:rPr>
              <a:t>Unmanned Aircraft System (UAS) - drone </a:t>
            </a:r>
            <a:r>
              <a:rPr lang="en-US" i="1" kern="0" dirty="0">
                <a:solidFill>
                  <a:srgbClr val="352F25"/>
                </a:solidFill>
                <a:ea typeface="Times New Roman" panose="02020603050405020304" pitchFamily="18" charset="0"/>
                <a:cs typeface="Times New Roman" panose="02020603050405020304" pitchFamily="18" charset="0"/>
              </a:rPr>
              <a:t>activity to report it to authorities. </a:t>
            </a:r>
          </a:p>
          <a:p>
            <a:pPr marL="114300" lvl="0">
              <a:lnSpc>
                <a:spcPct val="90000"/>
              </a:lnSpc>
              <a:spcAft>
                <a:spcPts val="600"/>
              </a:spcAft>
            </a:pPr>
            <a:endParaRPr lang="en-US" sz="2000" b="1" kern="0" dirty="0">
              <a:solidFill>
                <a:srgbClr val="352F25"/>
              </a:solidFill>
              <a:effectLst/>
              <a:latin typeface="Calibri" panose="020F0502020204030204" pitchFamily="34" charset="0"/>
              <a:ea typeface="Times New Roman" panose="02020603050405020304" pitchFamily="18" charset="0"/>
              <a:cs typeface="Times New Roman" panose="02020603050405020304" pitchFamily="18" charset="0"/>
            </a:endParaRPr>
          </a:p>
          <a:p>
            <a:pPr marL="114300" lvl="0">
              <a:lnSpc>
                <a:spcPct val="90000"/>
              </a:lnSpc>
              <a:spcAft>
                <a:spcPts val="600"/>
              </a:spcAft>
            </a:pPr>
            <a:endParaRPr lang="en-US" sz="2000" b="1" kern="0" dirty="0">
              <a:solidFill>
                <a:srgbClr val="352F25"/>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0B867AF7-A468-48A6-55AE-29320EB796FB}"/>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87447" y="1471460"/>
            <a:ext cx="2812140" cy="3515175"/>
          </a:xfrm>
          <a:prstGeom prst="rect">
            <a:avLst/>
          </a:prstGeom>
          <a:ln>
            <a:solidFill>
              <a:schemeClr val="accent1"/>
            </a:solidFill>
          </a:ln>
        </p:spPr>
      </p:pic>
      <p:pic>
        <p:nvPicPr>
          <p:cNvPr id="3" name="Picture 2">
            <a:extLst>
              <a:ext uri="{FF2B5EF4-FFF2-40B4-BE49-F238E27FC236}">
                <a16:creationId xmlns:a16="http://schemas.microsoft.com/office/drawing/2014/main" id="{FD955D99-DB5D-0B56-D7A7-0C5DCF0F995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077902" y="1624125"/>
            <a:ext cx="3468925" cy="2780017"/>
          </a:xfrm>
          <a:prstGeom prst="rect">
            <a:avLst/>
          </a:prstGeom>
        </p:spPr>
      </p:pic>
      <p:sp>
        <p:nvSpPr>
          <p:cNvPr id="10" name="TextBox 9">
            <a:extLst>
              <a:ext uri="{FF2B5EF4-FFF2-40B4-BE49-F238E27FC236}">
                <a16:creationId xmlns:a16="http://schemas.microsoft.com/office/drawing/2014/main" id="{B05458A8-C9BE-9742-2D4D-037833AF5B7F}"/>
              </a:ext>
              <a:ext uri="{C183D7F6-B498-43B3-948B-1728B52AA6E4}">
                <adec:decorative xmlns:adec="http://schemas.microsoft.com/office/drawing/2017/decorative" val="1"/>
              </a:ext>
            </a:extLst>
          </p:cNvPr>
          <p:cNvSpPr txBox="1"/>
          <p:nvPr/>
        </p:nvSpPr>
        <p:spPr>
          <a:xfrm>
            <a:off x="1987259" y="536444"/>
            <a:ext cx="2963101" cy="923330"/>
          </a:xfrm>
          <a:prstGeom prst="rect">
            <a:avLst/>
          </a:prstGeom>
          <a:noFill/>
        </p:spPr>
        <p:txBody>
          <a:bodyPr wrap="square">
            <a:spAutoFit/>
          </a:bodyPr>
          <a:lstStyle/>
          <a:p>
            <a:pPr algn="ctr"/>
            <a:r>
              <a:rPr lang="en-US" sz="5400" dirty="0"/>
              <a:t>Scenario</a:t>
            </a:r>
          </a:p>
        </p:txBody>
      </p:sp>
    </p:spTree>
    <p:extLst>
      <p:ext uri="{BB962C8B-B14F-4D97-AF65-F5344CB8AC3E}">
        <p14:creationId xmlns:p14="http://schemas.microsoft.com/office/powerpoint/2010/main" val="1775546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allAtOnce"/>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Mystery Drones</a:t>
            </a:r>
            <a:endParaRPr lang="en-US" sz="4800" dirty="0">
              <a:latin typeface="Franklin Gothic Book" panose="020B0503020102020204" pitchFamily="34" charset="0"/>
            </a:endParaRPr>
          </a:p>
        </p:txBody>
      </p:sp>
      <p:pic>
        <p:nvPicPr>
          <p:cNvPr id="5" name="Online Media 4">
            <a:hlinkClick r:id="" action="ppaction://media"/>
            <a:extLst>
              <a:ext uri="{FF2B5EF4-FFF2-40B4-BE49-F238E27FC236}">
                <a16:creationId xmlns:a16="http://schemas.microsoft.com/office/drawing/2014/main" id="{45292BDF-DEBE-EA62-C4CA-3F45EB1C8F10}"/>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266942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Mystery Drones Over Military Bases</a:t>
            </a:r>
            <a:endParaRPr lang="en-US" sz="4800" dirty="0">
              <a:latin typeface="Franklin Gothic Book" panose="020B0503020102020204" pitchFamily="34" charset="0"/>
            </a:endParaRPr>
          </a:p>
        </p:txBody>
      </p:sp>
      <p:pic>
        <p:nvPicPr>
          <p:cNvPr id="9" name="Online Media 8">
            <a:hlinkClick r:id="" action="ppaction://media"/>
            <a:extLst>
              <a:ext uri="{FF2B5EF4-FFF2-40B4-BE49-F238E27FC236}">
                <a16:creationId xmlns:a16="http://schemas.microsoft.com/office/drawing/2014/main" id="{7F284EAA-A2B5-E1B9-1E62-55923472DC96}"/>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1477247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Mystery Drones Over New Jersey</a:t>
            </a:r>
            <a:endParaRPr lang="en-US" sz="4800" dirty="0">
              <a:latin typeface="Franklin Gothic Book" panose="020B0503020102020204" pitchFamily="34" charset="0"/>
            </a:endParaRPr>
          </a:p>
        </p:txBody>
      </p:sp>
      <p:pic>
        <p:nvPicPr>
          <p:cNvPr id="12" name="Online Media 11">
            <a:hlinkClick r:id="" action="ppaction://media"/>
            <a:extLst>
              <a:ext uri="{FF2B5EF4-FFF2-40B4-BE49-F238E27FC236}">
                <a16:creationId xmlns:a16="http://schemas.microsoft.com/office/drawing/2014/main" id="{264B08E4-21AC-D2AE-4C3D-1362640C8231}"/>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1882812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E729A47-E1AE-8737-4B41-9F65E1EF8CF8}"/>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4B3E12D7-960C-5DF1-EA3B-1EBAC02D92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673009DD-A613-0815-89C2-4E71234CDE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B993D763-12ED-38B5-C717-5C92D9C86E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9D3536B4-3FBD-D5C2-3E4B-E774222DCC52}"/>
              </a:ext>
            </a:extLst>
          </p:cNvPr>
          <p:cNvSpPr txBox="1"/>
          <p:nvPr/>
        </p:nvSpPr>
        <p:spPr>
          <a:xfrm>
            <a:off x="808790" y="1858539"/>
            <a:ext cx="5044526" cy="4508927"/>
          </a:xfrm>
          <a:prstGeom prst="rect">
            <a:avLst/>
          </a:prstGeom>
          <a:noFill/>
        </p:spPr>
        <p:txBody>
          <a:bodyPr wrap="square">
            <a:spAutoFit/>
          </a:bodyPr>
          <a:lstStyle/>
          <a:p>
            <a:pPr lvl="0">
              <a:spcBef>
                <a:spcPts val="600"/>
              </a:spcBef>
            </a:pPr>
            <a:r>
              <a:rPr lang="en-US" sz="2200" b="1" dirty="0">
                <a:solidFill>
                  <a:srgbClr val="FF0000"/>
                </a:solidFill>
                <a:latin typeface="Franklin Gothic Book" panose="020B0503020102020204" pitchFamily="34" charset="0"/>
                <a:cs typeface="Arial" pitchFamily="34" charset="0"/>
              </a:rPr>
              <a:t>Day of Exercise: </a:t>
            </a:r>
            <a:r>
              <a:rPr lang="en-US" sz="2000" b="1" dirty="0">
                <a:solidFill>
                  <a:srgbClr val="333333"/>
                </a:solidFill>
                <a:latin typeface="Franklin Gothic Book" panose="020B0503020102020204" pitchFamily="34" charset="0"/>
                <a:cs typeface="Arial" pitchFamily="34" charset="0"/>
              </a:rPr>
              <a:t>Unmanned Aircraft System (UAS) drone strike at Olympic event near you or multiple sites </a:t>
            </a:r>
          </a:p>
          <a:p>
            <a:pPr marL="234950" lvl="0" indent="-234950">
              <a:spcBef>
                <a:spcPts val="600"/>
              </a:spcBef>
              <a:buFont typeface="Wingdings" pitchFamily="2" charset="2"/>
              <a:buChar char="§"/>
            </a:pPr>
            <a:r>
              <a:rPr lang="en-US" sz="2000" dirty="0">
                <a:solidFill>
                  <a:srgbClr val="333333"/>
                </a:solidFill>
                <a:latin typeface="Franklin Gothic Book" panose="020B0503020102020204" pitchFamily="34" charset="0"/>
                <a:cs typeface="Arial" pitchFamily="34" charset="0"/>
              </a:rPr>
              <a:t>No central location for MCI. This allows everyone in County to play</a:t>
            </a:r>
          </a:p>
          <a:p>
            <a:pPr marL="234950" lvl="0" indent="-234950">
              <a:spcBef>
                <a:spcPts val="600"/>
              </a:spcBef>
              <a:buFont typeface="Wingdings" pitchFamily="2" charset="2"/>
              <a:buChar char="§"/>
            </a:pPr>
            <a:r>
              <a:rPr lang="en-US" sz="2000" dirty="0">
                <a:solidFill>
                  <a:srgbClr val="333333"/>
                </a:solidFill>
                <a:latin typeface="Franklin Gothic Book" panose="020B0503020102020204" pitchFamily="34" charset="0"/>
                <a:cs typeface="Arial" pitchFamily="34" charset="0"/>
              </a:rPr>
              <a:t>Central MCI location only for Fire and Provider Agencies to test FOAC</a:t>
            </a:r>
          </a:p>
          <a:p>
            <a:pPr marL="234950" lvl="0" indent="-234950">
              <a:spcBef>
                <a:spcPts val="600"/>
              </a:spcBef>
              <a:buFont typeface="Wingdings" pitchFamily="2" charset="2"/>
              <a:buChar char="§"/>
            </a:pPr>
            <a:r>
              <a:rPr lang="en-US" sz="2000" dirty="0">
                <a:solidFill>
                  <a:srgbClr val="333333"/>
                </a:solidFill>
                <a:latin typeface="Franklin Gothic Book" panose="020B0503020102020204" pitchFamily="34" charset="0"/>
                <a:cs typeface="Arial" pitchFamily="34" charset="0"/>
              </a:rPr>
              <a:t>Many victims self dispatch to nearby clinics and hospitals</a:t>
            </a:r>
          </a:p>
          <a:p>
            <a:pPr marL="234950" lvl="0" indent="-234950">
              <a:spcBef>
                <a:spcPts val="600"/>
              </a:spcBef>
              <a:buFont typeface="Wingdings" pitchFamily="2" charset="2"/>
              <a:buChar char="§"/>
            </a:pPr>
            <a:r>
              <a:rPr lang="en-US" sz="2000" dirty="0">
                <a:solidFill>
                  <a:srgbClr val="333333"/>
                </a:solidFill>
                <a:latin typeface="Franklin Gothic Book" panose="020B0503020102020204" pitchFamily="34" charset="0"/>
                <a:cs typeface="Arial" pitchFamily="34" charset="0"/>
              </a:rPr>
              <a:t>Fire arrives on scene and initiates MCI with MAC on V-MED28</a:t>
            </a:r>
          </a:p>
          <a:p>
            <a:pPr marL="234950" lvl="0" indent="-234950">
              <a:spcBef>
                <a:spcPts val="600"/>
              </a:spcBef>
              <a:buFont typeface="Wingdings" pitchFamily="2" charset="2"/>
              <a:buChar char="§"/>
            </a:pPr>
            <a:r>
              <a:rPr lang="en-US" sz="2000" dirty="0">
                <a:solidFill>
                  <a:srgbClr val="333333"/>
                </a:solidFill>
                <a:latin typeface="Franklin Gothic Book" panose="020B0503020102020204" pitchFamily="34" charset="0"/>
                <a:cs typeface="Arial" pitchFamily="34" charset="0"/>
              </a:rPr>
              <a:t>Victims are transported to ED resulting in </a:t>
            </a:r>
            <a:r>
              <a:rPr lang="en-US" sz="2000" b="1" dirty="0">
                <a:solidFill>
                  <a:srgbClr val="333333"/>
                </a:solidFill>
                <a:latin typeface="Franklin Gothic Book" panose="020B0503020102020204" pitchFamily="34" charset="0"/>
                <a:cs typeface="Arial" pitchFamily="34" charset="0"/>
              </a:rPr>
              <a:t>patient surge </a:t>
            </a:r>
            <a:r>
              <a:rPr lang="en-US" sz="2000" i="1" dirty="0">
                <a:solidFill>
                  <a:srgbClr val="FF0000"/>
                </a:solidFill>
                <a:latin typeface="Franklin Gothic Book" panose="020B0503020102020204" pitchFamily="34" charset="0"/>
                <a:cs typeface="Arial" pitchFamily="34" charset="0"/>
              </a:rPr>
              <a:t>(MRSE Requirement)</a:t>
            </a:r>
          </a:p>
        </p:txBody>
      </p:sp>
      <p:sp>
        <p:nvSpPr>
          <p:cNvPr id="15" name="Title 14">
            <a:extLst>
              <a:ext uri="{FF2B5EF4-FFF2-40B4-BE49-F238E27FC236}">
                <a16:creationId xmlns:a16="http://schemas.microsoft.com/office/drawing/2014/main" id="{02999C1B-ED3F-1CFC-2754-C8F7FCFD7BF5}"/>
              </a:ext>
            </a:extLst>
          </p:cNvPr>
          <p:cNvSpPr txBox="1">
            <a:spLocks noGrp="1"/>
          </p:cNvSpPr>
          <p:nvPr>
            <p:ph type="title" idx="4294967295"/>
          </p:nvPr>
        </p:nvSpPr>
        <p:spPr>
          <a:xfrm>
            <a:off x="1987259" y="536444"/>
            <a:ext cx="2963101"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tx1"/>
                </a:solidFill>
                <a:effectLst/>
                <a:uLnTx/>
                <a:uFillTx/>
                <a:latin typeface="+mn-lt"/>
                <a:ea typeface="+mn-ea"/>
                <a:cs typeface="+mn-cs"/>
              </a:rPr>
              <a:t>Scenario</a:t>
            </a:r>
          </a:p>
        </p:txBody>
      </p:sp>
      <p:pic>
        <p:nvPicPr>
          <p:cNvPr id="2" name="Picture 1" descr="Drones hovering over a hospital, a power station, and a sports stadium.">
            <a:extLst>
              <a:ext uri="{FF2B5EF4-FFF2-40B4-BE49-F238E27FC236}">
                <a16:creationId xmlns:a16="http://schemas.microsoft.com/office/drawing/2014/main" id="{EF1AB315-4A15-69F4-5DB1-5893AAA60C2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8686" y="1858539"/>
            <a:ext cx="4943493" cy="3062734"/>
          </a:xfrm>
          <a:prstGeom prst="rect">
            <a:avLst/>
          </a:prstGeom>
          <a:noFill/>
          <a:ln>
            <a:solidFill>
              <a:sysClr val="windowText" lastClr="000000"/>
            </a:solidFill>
          </a:ln>
        </p:spPr>
      </p:pic>
    </p:spTree>
    <p:extLst>
      <p:ext uri="{BB962C8B-B14F-4D97-AF65-F5344CB8AC3E}">
        <p14:creationId xmlns:p14="http://schemas.microsoft.com/office/powerpoint/2010/main" val="368538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C645C9-A6AF-14B8-EDEE-2EE7D831A445}"/>
            </a:ext>
          </a:extLst>
        </p:cNvPr>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3CF41DC-6250-91CF-844E-0587F6A5A805}"/>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5400" kern="1200" dirty="0">
                <a:solidFill>
                  <a:schemeClr val="tx1"/>
                </a:solidFill>
                <a:latin typeface="+mn-lt"/>
              </a:rPr>
              <a:t>MRSE Requirement</a:t>
            </a: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4C68980-D1C4-220A-0B69-CCD6FDB5387F}"/>
              </a:ext>
            </a:extLst>
          </p:cNvPr>
          <p:cNvSpPr txBox="1"/>
          <p:nvPr/>
        </p:nvSpPr>
        <p:spPr>
          <a:xfrm>
            <a:off x="793660" y="2599509"/>
            <a:ext cx="10143668" cy="3435531"/>
          </a:xfrm>
          <a:prstGeom prst="rect">
            <a:avLst/>
          </a:prstGeom>
        </p:spPr>
        <p:txBody>
          <a:bodyPr vert="horz" lIns="91440" tIns="45720" rIns="91440" bIns="45720" rtlCol="0" anchor="ctr">
            <a:normAutofit/>
          </a:bodyPr>
          <a:lstStyle/>
          <a:p>
            <a:pPr marL="114300" lvl="0" indent="-228600">
              <a:lnSpc>
                <a:spcPct val="90000"/>
              </a:lnSpc>
              <a:spcAft>
                <a:spcPts val="600"/>
              </a:spcAft>
              <a:buFont typeface="Arial" panose="020B0604020202020204" pitchFamily="34" charset="0"/>
              <a:buChar char="•"/>
              <a:defRPr/>
            </a:pPr>
            <a:r>
              <a:rPr lang="en-US" sz="3600" dirty="0"/>
              <a:t>ASPR grant requirements; specifically, the Medical Response and Surge Exercise (MRSE) requirements. </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600" b="0" i="0" u="none" strike="noStrike" cap="none" spc="0" normalizeH="0" baseline="0" noProof="0" dirty="0">
                <a:ln>
                  <a:noFill/>
                </a:ln>
                <a:effectLst/>
                <a:uLnTx/>
                <a:uFillTx/>
              </a:rPr>
              <a:t>Surge Capacity Requirements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600" b="0" i="0" u="none" strike="noStrike" cap="none" spc="0" normalizeH="0" baseline="0" noProof="0" dirty="0">
                <a:ln>
                  <a:noFill/>
                </a:ln>
                <a:effectLst/>
                <a:uLnTx/>
                <a:uFillTx/>
              </a:rPr>
              <a:t>Performance Measures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600" b="0" i="0" u="none" strike="noStrike" cap="none" spc="0" normalizeH="0" baseline="0" noProof="0" dirty="0">
                <a:ln>
                  <a:noFill/>
                </a:ln>
                <a:effectLst/>
                <a:uLnTx/>
                <a:uFillTx/>
              </a:rPr>
              <a:t>Data Collection Requirements</a:t>
            </a:r>
          </a:p>
        </p:txBody>
      </p:sp>
    </p:spTree>
    <p:extLst>
      <p:ext uri="{BB962C8B-B14F-4D97-AF65-F5344CB8AC3E}">
        <p14:creationId xmlns:p14="http://schemas.microsoft.com/office/powerpoint/2010/main" val="4018537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BF61EA3-B236-439E-9C0B-340980D56B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808638" y="386930"/>
            <a:ext cx="9236700" cy="1188950"/>
          </a:xfrm>
        </p:spPr>
        <p:txBody>
          <a:bodyPr vert="horz" lIns="91440" tIns="45720" rIns="91440" bIns="45720" rtlCol="0" anchor="b">
            <a:normAutofit/>
          </a:bodyPr>
          <a:lstStyle/>
          <a:p>
            <a:r>
              <a:rPr lang="en-US" sz="3800" b="1" kern="1200" dirty="0">
                <a:solidFill>
                  <a:schemeClr val="tx1"/>
                </a:solidFill>
                <a:latin typeface="+mn-lt"/>
              </a:rPr>
              <a:t>MRSE Requirement: Patient Surge </a:t>
            </a:r>
            <a:br>
              <a:rPr lang="en-US" sz="3800" b="1" kern="1200" dirty="0">
                <a:solidFill>
                  <a:schemeClr val="tx1"/>
                </a:solidFill>
                <a:latin typeface="+mj-lt"/>
                <a:ea typeface="+mj-ea"/>
                <a:cs typeface="+mj-cs"/>
              </a:rPr>
            </a:br>
            <a:endParaRPr lang="en-US" sz="3800" kern="1200" dirty="0">
              <a:solidFill>
                <a:schemeClr val="tx1"/>
              </a:solidFill>
              <a:latin typeface="+mj-lt"/>
              <a:ea typeface="+mj-ea"/>
              <a:cs typeface="+mj-cs"/>
            </a:endParaRPr>
          </a:p>
        </p:txBody>
      </p:sp>
      <p:grpSp>
        <p:nvGrpSpPr>
          <p:cNvPr id="13" name="Group 12">
            <a:extLst>
              <a:ext uri="{FF2B5EF4-FFF2-40B4-BE49-F238E27FC236}">
                <a16:creationId xmlns:a16="http://schemas.microsoft.com/office/drawing/2014/main" id="{28FAF094-D087-493F-8DF9-A486C2D6BB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1998368"/>
            <a:ext cx="11695083" cy="782176"/>
            <a:chOff x="-2" y="1998368"/>
            <a:chExt cx="11695083" cy="782176"/>
          </a:xfrm>
        </p:grpSpPr>
        <p:sp>
          <p:nvSpPr>
            <p:cNvPr id="14" name="Rectangle 13">
              <a:extLst>
                <a:ext uri="{FF2B5EF4-FFF2-40B4-BE49-F238E27FC236}">
                  <a16:creationId xmlns:a16="http://schemas.microsoft.com/office/drawing/2014/main" id="{8D7C88D8-5509-4514-925A-9CE148E5C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7275593D-F75E-4426-AE3E-2CDEFD228D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14784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004E0E3-D22B-48A0-A51B-1072E6C2E049}"/>
              </a:ext>
            </a:extLst>
          </p:cNvPr>
          <p:cNvSpPr/>
          <p:nvPr/>
        </p:nvSpPr>
        <p:spPr>
          <a:xfrm>
            <a:off x="793660" y="2599509"/>
            <a:ext cx="10143668" cy="3435531"/>
          </a:xfrm>
          <a:prstGeom prst="rect">
            <a:avLst/>
          </a:prstGeom>
        </p:spPr>
        <p:txBody>
          <a:bodyPr vert="horz" lIns="91440" tIns="45720" rIns="91440" bIns="45720" rtlCol="0" anchor="ctr">
            <a:normAutofit/>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The Healthcare Coalition (HCC) must surge to 10% of its licensed bed capacity</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L.A. County has approx. </a:t>
            </a:r>
            <a:r>
              <a:rPr lang="en-US" sz="2400" dirty="0"/>
              <a:t>21,159</a:t>
            </a:r>
            <a:r>
              <a:rPr kumimoji="0" lang="en-US" sz="2400" b="0" i="0" u="none" strike="noStrike" cap="none" spc="0" normalizeH="0" baseline="0" noProof="0" dirty="0">
                <a:ln>
                  <a:noFill/>
                </a:ln>
                <a:effectLst/>
                <a:uLnTx/>
                <a:uFillTx/>
              </a:rPr>
              <a:t> licensed beds. 10% = 2,160 surge patients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lang="en-US" sz="2400" dirty="0"/>
              <a:t>At a minimum we will surge to 3,350 patients</a:t>
            </a:r>
            <a:endParaRPr kumimoji="0" lang="en-US" sz="2400" b="0" i="0" u="none" strike="noStrike" cap="none" spc="0" normalizeH="0" baseline="0" noProof="0" dirty="0">
              <a:ln>
                <a:noFill/>
              </a:ln>
              <a:effectLst/>
              <a:uLnTx/>
              <a:uFillTx/>
            </a:endParaRPr>
          </a:p>
          <a:p>
            <a:pPr marL="28575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4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56053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034AB-B237-9634-A0B6-E38212DBF2BF}"/>
            </a:ext>
          </a:extLst>
        </p:cNvPr>
        <p:cNvGrpSpPr/>
        <p:nvPr/>
      </p:nvGrpSpPr>
      <p:grpSpPr>
        <a:xfrm>
          <a:off x="0" y="0"/>
          <a:ext cx="0" cy="0"/>
          <a:chOff x="0" y="0"/>
          <a:chExt cx="0" cy="0"/>
        </a:xfrm>
      </p:grpSpPr>
      <p:graphicFrame>
        <p:nvGraphicFramePr>
          <p:cNvPr id="3" name="Object 2">
            <a:extLst>
              <a:ext uri="{FF2B5EF4-FFF2-40B4-BE49-F238E27FC236}">
                <a16:creationId xmlns:a16="http://schemas.microsoft.com/office/drawing/2014/main" id="{FEB5DFBD-2D00-DDC0-EA08-888AAF3CC59F}"/>
              </a:ext>
              <a:ext uri="{C183D7F6-B498-43B3-948B-1728B52AA6E4}">
                <adec:decorative xmlns:adec="http://schemas.microsoft.com/office/drawing/2017/decorative" val="1"/>
              </a:ext>
            </a:extLst>
          </p:cNvPr>
          <p:cNvGraphicFramePr>
            <a:graphicFrameLocks noChangeAspect="1"/>
          </p:cNvGraphicFramePr>
          <p:nvPr>
            <p:extLst>
              <p:ext uri="{D42A27DB-BD31-4B8C-83A1-F6EECF244321}">
                <p14:modId xmlns:p14="http://schemas.microsoft.com/office/powerpoint/2010/main" val="1088635416"/>
              </p:ext>
            </p:extLst>
          </p:nvPr>
        </p:nvGraphicFramePr>
        <p:xfrm>
          <a:off x="1755084" y="161925"/>
          <a:ext cx="8434388" cy="6559550"/>
        </p:xfrm>
        <a:graphic>
          <a:graphicData uri="http://schemas.openxmlformats.org/presentationml/2006/ole">
            <mc:AlternateContent xmlns:mc="http://schemas.openxmlformats.org/markup-compatibility/2006">
              <mc:Choice xmlns:v="urn:schemas-microsoft-com:vml" Requires="v">
                <p:oleObj name="Document" r:id="rId3" imgW="8434978" imgH="6560281" progId="Word.Document.12">
                  <p:embed/>
                </p:oleObj>
              </mc:Choice>
              <mc:Fallback>
                <p:oleObj name="Document" r:id="rId3" imgW="8434978" imgH="6560281" progId="Word.Document.12">
                  <p:embed/>
                  <p:pic>
                    <p:nvPicPr>
                      <p:cNvPr id="0" name=""/>
                      <p:cNvPicPr/>
                      <p:nvPr/>
                    </p:nvPicPr>
                    <p:blipFill>
                      <a:blip r:embed="rId4"/>
                      <a:stretch>
                        <a:fillRect/>
                      </a:stretch>
                    </p:blipFill>
                    <p:spPr>
                      <a:xfrm>
                        <a:off x="1755084" y="161925"/>
                        <a:ext cx="8434388" cy="6559550"/>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12A4F17B-04CB-48F7-F849-EA54058107E5}"/>
              </a:ext>
            </a:extLst>
          </p:cNvPr>
          <p:cNvSpPr>
            <a:spLocks noGrp="1"/>
          </p:cNvSpPr>
          <p:nvPr>
            <p:ph type="title" idx="4294967295"/>
          </p:nvPr>
        </p:nvSpPr>
        <p:spPr>
          <a:xfrm>
            <a:off x="123567" y="136525"/>
            <a:ext cx="1631517" cy="1911888"/>
          </a:xfrm>
        </p:spPr>
        <p:txBody>
          <a:bodyPr>
            <a:normAutofit/>
          </a:bodyPr>
          <a:lstStyle/>
          <a:p>
            <a:pPr algn="ctr"/>
            <a:r>
              <a:rPr lang="en-US" sz="2800" b="1" dirty="0"/>
              <a:t>Patient </a:t>
            </a:r>
            <a:br>
              <a:rPr lang="en-US" sz="2800" b="1" dirty="0"/>
            </a:br>
            <a:r>
              <a:rPr lang="en-US" sz="2800" b="1" dirty="0"/>
              <a:t>Allocation</a:t>
            </a:r>
            <a:br>
              <a:rPr lang="en-US" sz="2800" b="1" dirty="0"/>
            </a:br>
            <a:r>
              <a:rPr lang="en-US" sz="2800" b="1" dirty="0"/>
              <a:t> Table</a:t>
            </a:r>
          </a:p>
        </p:txBody>
      </p:sp>
    </p:spTree>
    <p:extLst>
      <p:ext uri="{BB962C8B-B14F-4D97-AF65-F5344CB8AC3E}">
        <p14:creationId xmlns:p14="http://schemas.microsoft.com/office/powerpoint/2010/main" val="13554225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7FBD0E-BF88-8868-6EE3-6C1E3D2127CA}"/>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7F814E88-1316-078E-5DFA-2EDA23F913E9}"/>
              </a:ext>
            </a:extLst>
          </p:cNvPr>
          <p:cNvSpPr>
            <a:spLocks noGrp="1"/>
          </p:cNvSpPr>
          <p:nvPr>
            <p:ph type="title"/>
          </p:nvPr>
        </p:nvSpPr>
        <p:spPr>
          <a:xfrm>
            <a:off x="1113810" y="2960716"/>
            <a:ext cx="4036334" cy="2387600"/>
          </a:xfrm>
        </p:spPr>
        <p:txBody>
          <a:bodyPr vert="horz" lIns="91440" tIns="45720" rIns="91440" bIns="45720" rtlCol="0" anchor="t">
            <a:normAutofit/>
          </a:bodyPr>
          <a:lstStyle/>
          <a:p>
            <a:r>
              <a:rPr kumimoji="0" lang="en-US" sz="2200" b="1" i="0" u="sng" strike="noStrike" kern="1200" cap="none" spc="0" normalizeH="0" baseline="0" noProof="0" dirty="0">
                <a:ln>
                  <a:noFill/>
                </a:ln>
                <a:solidFill>
                  <a:prstClr val="black"/>
                </a:solidFill>
                <a:effectLst/>
                <a:uLnTx/>
                <a:uFillTx/>
                <a:latin typeface="Franklin Gothic Book" panose="020B0503020102020204" pitchFamily="34" charset="0"/>
                <a:ea typeface="+mj-ea"/>
                <a:cs typeface="+mj-cs"/>
              </a:rPr>
              <a:t>ReddiNet Assessment Poll:</a:t>
            </a:r>
            <a:br>
              <a:rPr kumimoji="0" lang="en-US" sz="2200" b="1" i="0" u="sng" strike="noStrike" kern="1200" cap="none" spc="0" normalizeH="0" baseline="0" noProof="0" dirty="0">
                <a:ln>
                  <a:noFill/>
                </a:ln>
                <a:solidFill>
                  <a:prstClr val="black"/>
                </a:solidFill>
                <a:effectLst/>
                <a:uLnTx/>
                <a:uFillTx/>
                <a:latin typeface="Franklin Gothic Book" panose="020B0503020102020204" pitchFamily="34" charset="0"/>
                <a:ea typeface="+mj-ea"/>
                <a:cs typeface="+mj-cs"/>
              </a:rPr>
            </a:br>
            <a:br>
              <a:rPr kumimoji="0" lang="en-US" sz="2200" b="1" i="0" u="none" strike="noStrike" kern="1200" cap="none" spc="0" normalizeH="0" baseline="0" noProof="0" dirty="0">
                <a:ln>
                  <a:noFill/>
                </a:ln>
                <a:solidFill>
                  <a:prstClr val="black"/>
                </a:solidFill>
                <a:effectLst/>
                <a:uLnTx/>
                <a:uFillTx/>
                <a:latin typeface="Franklin Gothic Book" panose="020B0503020102020204" pitchFamily="34" charset="0"/>
                <a:ea typeface="+mj-ea"/>
                <a:cs typeface="+mj-cs"/>
              </a:rPr>
            </a:br>
            <a:r>
              <a:rPr kumimoji="0" lang="en-US" sz="2200" b="1" i="0" u="none" strike="noStrike" kern="1200" cap="none" spc="0" normalizeH="0" baseline="0" noProof="0" dirty="0">
                <a:ln>
                  <a:noFill/>
                </a:ln>
                <a:solidFill>
                  <a:prstClr val="black"/>
                </a:solidFill>
                <a:effectLst/>
                <a:uLnTx/>
                <a:uFillTx/>
                <a:latin typeface="Franklin Gothic Book" panose="020B0503020102020204" pitchFamily="34" charset="0"/>
                <a:ea typeface="+mj-ea"/>
                <a:cs typeface="+mj-cs"/>
              </a:rPr>
              <a:t>Hospital Capacity Survey</a:t>
            </a:r>
            <a:br>
              <a:rPr lang="en-US" sz="5400" b="1" kern="1200" dirty="0">
                <a:solidFill>
                  <a:schemeClr val="tx1"/>
                </a:solidFill>
                <a:latin typeface="+mj-lt"/>
                <a:ea typeface="+mj-ea"/>
                <a:cs typeface="+mj-cs"/>
              </a:rPr>
            </a:br>
            <a:endParaRPr lang="en-US" sz="5400" kern="1200" dirty="0">
              <a:solidFill>
                <a:schemeClr val="tx1"/>
              </a:solidFill>
              <a:latin typeface="+mj-lt"/>
              <a:ea typeface="+mj-ea"/>
              <a:cs typeface="+mj-cs"/>
            </a:endParaRPr>
          </a:p>
        </p:txBody>
      </p:sp>
      <p:grpSp>
        <p:nvGrpSpPr>
          <p:cNvPr id="24" name="Group 23">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5" name="Rectangle 24">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9" name="Rectangle 28">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4">
            <a:extLst>
              <a:ext uri="{FF2B5EF4-FFF2-40B4-BE49-F238E27FC236}">
                <a16:creationId xmlns:a16="http://schemas.microsoft.com/office/drawing/2014/main" id="{41CEFEF6-6118-9B9F-F5D0-47BD99AAB7A5}"/>
              </a:ext>
            </a:extLst>
          </p:cNvPr>
          <p:cNvSpPr txBox="1">
            <a:spLocks/>
          </p:cNvSpPr>
          <p:nvPr/>
        </p:nvSpPr>
        <p:spPr>
          <a:xfrm>
            <a:off x="808638" y="386930"/>
            <a:ext cx="9236700" cy="11889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latin typeface="+mn-lt"/>
              </a:rPr>
              <a:t>MRSE Requirement: Performance Measures </a:t>
            </a:r>
            <a:br>
              <a:rPr lang="en-US" sz="3800" b="1" dirty="0"/>
            </a:br>
            <a:endParaRPr lang="en-US" sz="3800" dirty="0"/>
          </a:p>
        </p:txBody>
      </p:sp>
      <p:graphicFrame>
        <p:nvGraphicFramePr>
          <p:cNvPr id="4" name="Object 3" descr="Hospital capacity survey">
            <a:extLst>
              <a:ext uri="{FF2B5EF4-FFF2-40B4-BE49-F238E27FC236}">
                <a16:creationId xmlns:a16="http://schemas.microsoft.com/office/drawing/2014/main" id="{A46EC190-ACF6-C9BB-E240-79C79F60B8ED}"/>
              </a:ext>
            </a:extLst>
          </p:cNvPr>
          <p:cNvGraphicFramePr>
            <a:graphicFrameLocks noChangeAspect="1"/>
          </p:cNvGraphicFramePr>
          <p:nvPr>
            <p:extLst>
              <p:ext uri="{D42A27DB-BD31-4B8C-83A1-F6EECF244321}">
                <p14:modId xmlns:p14="http://schemas.microsoft.com/office/powerpoint/2010/main" val="3341484399"/>
              </p:ext>
            </p:extLst>
          </p:nvPr>
        </p:nvGraphicFramePr>
        <p:xfrm>
          <a:off x="6079109" y="1107936"/>
          <a:ext cx="4186238" cy="5101032"/>
        </p:xfrm>
        <a:graphic>
          <a:graphicData uri="http://schemas.openxmlformats.org/presentationml/2006/ole">
            <mc:AlternateContent xmlns:mc="http://schemas.openxmlformats.org/markup-compatibility/2006">
              <mc:Choice xmlns:v="urn:schemas-microsoft-com:vml" Requires="v">
                <p:oleObj name="Acrobat Document" r:id="rId3" imgW="5829165" imgH="7543680" progId="Acrobat.Document.DC">
                  <p:embed/>
                </p:oleObj>
              </mc:Choice>
              <mc:Fallback>
                <p:oleObj name="Acrobat Document" r:id="rId3" imgW="5829165" imgH="7543680" progId="Acrobat.Document.DC">
                  <p:embed/>
                  <p:pic>
                    <p:nvPicPr>
                      <p:cNvPr id="0" name=""/>
                      <p:cNvPicPr/>
                      <p:nvPr/>
                    </p:nvPicPr>
                    <p:blipFill>
                      <a:blip r:embed="rId4"/>
                      <a:stretch>
                        <a:fillRect/>
                      </a:stretch>
                    </p:blipFill>
                    <p:spPr>
                      <a:xfrm>
                        <a:off x="6079109" y="1107936"/>
                        <a:ext cx="4186238" cy="5101032"/>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145131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2BB839-F25D-E518-392A-B38E7E49776B}"/>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6D80BFC-82E8-B6CA-B026-D424FF4AC7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28FC96BF-C820-4C65-723B-B2B0996822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A64D6C6-00F1-4308-92ED-53EB85FC76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8BC2452-7CD7-63E6-2E27-27154BF1927F}"/>
              </a:ext>
            </a:extLst>
          </p:cNvPr>
          <p:cNvSpPr txBox="1"/>
          <p:nvPr/>
        </p:nvSpPr>
        <p:spPr>
          <a:xfrm>
            <a:off x="808790" y="1858539"/>
            <a:ext cx="5044526" cy="2000548"/>
          </a:xfrm>
          <a:prstGeom prst="rect">
            <a:avLst/>
          </a:prstGeom>
          <a:noFill/>
        </p:spPr>
        <p:txBody>
          <a:bodyPr wrap="square">
            <a:spAutoFit/>
          </a:bodyPr>
          <a:lstStyle/>
          <a:p>
            <a:pPr lvl="0">
              <a:spcBef>
                <a:spcPts val="600"/>
              </a:spcBef>
            </a:pPr>
            <a:r>
              <a:rPr lang="en-US" sz="2200" b="1" dirty="0">
                <a:solidFill>
                  <a:srgbClr val="FF0000"/>
                </a:solidFill>
                <a:latin typeface="Franklin Gothic Book" panose="020B0503020102020204" pitchFamily="34" charset="0"/>
                <a:cs typeface="Arial" pitchFamily="34" charset="0"/>
              </a:rPr>
              <a:t>Day of Exercise: </a:t>
            </a:r>
            <a:r>
              <a:rPr lang="en-US" sz="2000" b="1" dirty="0">
                <a:solidFill>
                  <a:srgbClr val="333333"/>
                </a:solidFill>
                <a:latin typeface="Franklin Gothic Book" panose="020B0503020102020204" pitchFamily="34" charset="0"/>
                <a:cs typeface="Arial" pitchFamily="34" charset="0"/>
              </a:rPr>
              <a:t>At 9:00am a targeted UAS strike at a </a:t>
            </a:r>
            <a:r>
              <a:rPr lang="en-US" sz="2000" b="1" dirty="0">
                <a:solidFill>
                  <a:srgbClr val="FF0000"/>
                </a:solidFill>
                <a:latin typeface="Franklin Gothic Book" panose="020B0503020102020204" pitchFamily="34" charset="0"/>
                <a:cs typeface="Arial" pitchFamily="34" charset="0"/>
              </a:rPr>
              <a:t>local </a:t>
            </a:r>
            <a:r>
              <a:rPr lang="en-US" sz="2000" b="1" dirty="0">
                <a:solidFill>
                  <a:srgbClr val="333333"/>
                </a:solidFill>
                <a:latin typeface="Franklin Gothic Book" panose="020B0503020102020204" pitchFamily="34" charset="0"/>
                <a:cs typeface="Arial" pitchFamily="34" charset="0"/>
              </a:rPr>
              <a:t>electric sub-station…</a:t>
            </a:r>
          </a:p>
          <a:p>
            <a:pPr marL="234950" lvl="0" indent="-234950">
              <a:spcBef>
                <a:spcPts val="600"/>
              </a:spcBef>
              <a:buFont typeface="Wingdings" pitchFamily="2" charset="2"/>
              <a:buChar char="§"/>
            </a:pPr>
            <a:r>
              <a:rPr lang="en-US" dirty="0">
                <a:solidFill>
                  <a:srgbClr val="333333"/>
                </a:solidFill>
                <a:latin typeface="Franklin Gothic Book" panose="020B0503020102020204" pitchFamily="34" charset="0"/>
                <a:cs typeface="Arial" pitchFamily="34" charset="0"/>
              </a:rPr>
              <a:t>Grid power failure impacting area around your facility</a:t>
            </a:r>
          </a:p>
          <a:p>
            <a:pPr marL="234950" lvl="0" indent="-234950">
              <a:spcBef>
                <a:spcPts val="600"/>
              </a:spcBef>
              <a:buFont typeface="Wingdings" pitchFamily="2" charset="2"/>
              <a:buChar char="§"/>
            </a:pPr>
            <a:r>
              <a:rPr lang="en-US" dirty="0"/>
              <a:t>Power to the area around your facility is down (ATM’s, homes, schools, stores, streetlights, etc.). </a:t>
            </a:r>
            <a:endParaRPr lang="en-US" dirty="0">
              <a:solidFill>
                <a:srgbClr val="333333"/>
              </a:solidFill>
              <a:latin typeface="Franklin Gothic Book" panose="020B0503020102020204" pitchFamily="34" charset="0"/>
              <a:cs typeface="Arial" pitchFamily="34" charset="0"/>
            </a:endParaRPr>
          </a:p>
        </p:txBody>
      </p:sp>
      <p:sp>
        <p:nvSpPr>
          <p:cNvPr id="15" name="Title 14">
            <a:extLst>
              <a:ext uri="{FF2B5EF4-FFF2-40B4-BE49-F238E27FC236}">
                <a16:creationId xmlns:a16="http://schemas.microsoft.com/office/drawing/2014/main" id="{A1A8E6FF-E9D2-A5B9-F0D6-ABA2E3C28C9E}"/>
              </a:ext>
              <a:ext uri="{C183D7F6-B498-43B3-948B-1728B52AA6E4}">
                <adec:decorative xmlns:adec="http://schemas.microsoft.com/office/drawing/2017/decorative" val="1"/>
              </a:ext>
            </a:extLst>
          </p:cNvPr>
          <p:cNvSpPr txBox="1">
            <a:spLocks noGrp="1"/>
          </p:cNvSpPr>
          <p:nvPr>
            <p:ph type="title" idx="4294967295"/>
          </p:nvPr>
        </p:nvSpPr>
        <p:spPr>
          <a:xfrm>
            <a:off x="1987259" y="536444"/>
            <a:ext cx="4547105" cy="923330"/>
          </a:xfrm>
          <a:prstGeom prst="rect">
            <a:avLst/>
          </a:prstGeom>
          <a:no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tx1"/>
                </a:solidFill>
                <a:effectLst/>
                <a:uLnTx/>
                <a:uFillTx/>
                <a:latin typeface="+mn-lt"/>
                <a:ea typeface="+mn-ea"/>
                <a:cs typeface="+mn-cs"/>
              </a:rPr>
              <a:t>Scenario: </a:t>
            </a:r>
            <a:r>
              <a:rPr kumimoji="0" lang="en-US" sz="2000" b="0" i="0" u="none" strike="noStrike" kern="1200" cap="none" spc="0" normalizeH="0" baseline="0" noProof="0" dirty="0">
                <a:ln>
                  <a:noFill/>
                </a:ln>
                <a:solidFill>
                  <a:srgbClr val="FF0000"/>
                </a:solidFill>
                <a:effectLst/>
                <a:uLnTx/>
                <a:uFillTx/>
                <a:latin typeface="+mn-lt"/>
                <a:ea typeface="+mn-ea"/>
                <a:cs typeface="+mn-cs"/>
              </a:rPr>
              <a:t>Day of Exercise</a:t>
            </a:r>
          </a:p>
        </p:txBody>
      </p:sp>
      <p:pic>
        <p:nvPicPr>
          <p:cNvPr id="6" name="Picture 5" descr="Drones hovering over a power station that's on fire with rising smoke.">
            <a:extLst>
              <a:ext uri="{FF2B5EF4-FFF2-40B4-BE49-F238E27FC236}">
                <a16:creationId xmlns:a16="http://schemas.microsoft.com/office/drawing/2014/main" id="{73211D09-F4DE-7DB4-2E12-88CD40A9E49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8686" y="1837057"/>
            <a:ext cx="4943493" cy="3080982"/>
          </a:xfrm>
          <a:prstGeom prst="rect">
            <a:avLst/>
          </a:prstGeom>
          <a:noFill/>
          <a:ln>
            <a:solidFill>
              <a:sysClr val="windowText" lastClr="000000"/>
            </a:solidFill>
          </a:ln>
        </p:spPr>
      </p:pic>
    </p:spTree>
    <p:extLst>
      <p:ext uri="{BB962C8B-B14F-4D97-AF65-F5344CB8AC3E}">
        <p14:creationId xmlns:p14="http://schemas.microsoft.com/office/powerpoint/2010/main" val="331331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2003 Northeastern US – </a:t>
            </a:r>
            <a:r>
              <a:rPr lang="en-US" sz="4800" b="1" dirty="0">
                <a:solidFill>
                  <a:srgbClr val="FF0000"/>
                </a:solidFill>
                <a:latin typeface="Franklin Gothic Book" panose="020B0503020102020204" pitchFamily="34" charset="0"/>
              </a:rPr>
              <a:t>Blackout</a:t>
            </a:r>
            <a:endParaRPr lang="en-US" sz="4800" dirty="0">
              <a:latin typeface="Franklin Gothic Book" panose="020B0503020102020204" pitchFamily="34" charset="0"/>
            </a:endParaRPr>
          </a:p>
        </p:txBody>
      </p:sp>
      <p:pic>
        <p:nvPicPr>
          <p:cNvPr id="9" name="Online Media 8">
            <a:hlinkClick r:id="" action="ppaction://media"/>
            <a:extLst>
              <a:ext uri="{FF2B5EF4-FFF2-40B4-BE49-F238E27FC236}">
                <a16:creationId xmlns:a16="http://schemas.microsoft.com/office/drawing/2014/main" id="{54B50594-DA60-EAED-1F7E-E98C0B408D3D}"/>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994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2022 Substation Attack in North Carolina - </a:t>
            </a:r>
            <a:r>
              <a:rPr lang="en-US" sz="4800" b="1" dirty="0">
                <a:solidFill>
                  <a:srgbClr val="FF0000"/>
                </a:solidFill>
                <a:latin typeface="Franklin Gothic Book" panose="020B0503020102020204" pitchFamily="34" charset="0"/>
              </a:rPr>
              <a:t>Power Outage</a:t>
            </a:r>
            <a:endParaRPr lang="en-US" sz="4800" dirty="0">
              <a:latin typeface="Franklin Gothic Book" panose="020B0503020102020204" pitchFamily="34" charset="0"/>
            </a:endParaRPr>
          </a:p>
        </p:txBody>
      </p:sp>
      <p:pic>
        <p:nvPicPr>
          <p:cNvPr id="6" name="Online Media 5">
            <a:hlinkClick r:id="" action="ppaction://media"/>
            <a:extLst>
              <a:ext uri="{FF2B5EF4-FFF2-40B4-BE49-F238E27FC236}">
                <a16:creationId xmlns:a16="http://schemas.microsoft.com/office/drawing/2014/main" id="{C1206B94-E31F-33BB-CE3A-AFCED7053CA7}"/>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716824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BA26-1E4E-4240-AA82-65773C0DF0BE}"/>
              </a:ext>
            </a:extLst>
          </p:cNvPr>
          <p:cNvSpPr>
            <a:spLocks noGrp="1"/>
          </p:cNvSpPr>
          <p:nvPr>
            <p:ph type="title"/>
          </p:nvPr>
        </p:nvSpPr>
        <p:spPr/>
        <p:txBody>
          <a:bodyPr>
            <a:noAutofit/>
          </a:bodyPr>
          <a:lstStyle/>
          <a:p>
            <a:pPr algn="ctr"/>
            <a:r>
              <a:rPr lang="en-US" dirty="0">
                <a:solidFill>
                  <a:srgbClr val="FF0000"/>
                </a:solidFill>
                <a:latin typeface="Franklin Gothic Book" panose="020B0503020102020204" pitchFamily="34" charset="0"/>
              </a:rPr>
              <a:t>May 2026 - Philadelphia  Hospital Evacuated after </a:t>
            </a:r>
            <a:r>
              <a:rPr lang="en-US" sz="4800" b="1" dirty="0">
                <a:solidFill>
                  <a:srgbClr val="FF0000"/>
                </a:solidFill>
                <a:latin typeface="Franklin Gothic Book" panose="020B0503020102020204" pitchFamily="34" charset="0"/>
              </a:rPr>
              <a:t>Power Outage</a:t>
            </a:r>
            <a:endParaRPr lang="en-US" sz="4800" dirty="0">
              <a:latin typeface="Franklin Gothic Book" panose="020B0503020102020204" pitchFamily="34" charset="0"/>
            </a:endParaRPr>
          </a:p>
        </p:txBody>
      </p:sp>
      <p:pic>
        <p:nvPicPr>
          <p:cNvPr id="5" name="Online Media 4">
            <a:hlinkClick r:id="" action="ppaction://media"/>
            <a:extLst>
              <a:ext uri="{FF2B5EF4-FFF2-40B4-BE49-F238E27FC236}">
                <a16:creationId xmlns:a16="http://schemas.microsoft.com/office/drawing/2014/main" id="{17D9B1EF-AE90-9921-7EF8-A92F1C16801C}"/>
              </a:ext>
              <a:ext uri="{C183D7F6-B498-43B3-948B-1728B52AA6E4}">
                <adec:decorative xmlns:adec="http://schemas.microsoft.com/office/drawing/2017/decorative" val="1"/>
              </a:ext>
            </a:extLst>
          </p:cNvPr>
          <p:cNvPicPr>
            <a:picLocks noGrp="1" noRot="1" noChangeAspect="1"/>
          </p:cNvPicPr>
          <p:nvPr>
            <p:ph idx="1"/>
            <a:videoFile r:link="rId1"/>
          </p:nvPr>
        </p:nvPicPr>
        <p:blipFill>
          <a:blip r:embed="rId4"/>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35746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ED1F90-1943-F683-79B1-5CCAB912F2BE}"/>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BD993761-8339-332F-E1C4-ECE0D4896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F1E7FAC5-639F-7672-7A68-114FF3212F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76171EA2-88C3-BF6D-CC55-1154CA034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6EFB4D69-EB76-2C67-C773-DC7A616F8845}"/>
              </a:ext>
            </a:extLst>
          </p:cNvPr>
          <p:cNvSpPr txBox="1"/>
          <p:nvPr/>
        </p:nvSpPr>
        <p:spPr>
          <a:xfrm>
            <a:off x="808790" y="1858539"/>
            <a:ext cx="5044526" cy="4201150"/>
          </a:xfrm>
          <a:prstGeom prst="rect">
            <a:avLst/>
          </a:prstGeom>
          <a:noFill/>
        </p:spPr>
        <p:txBody>
          <a:bodyPr wrap="square">
            <a:spAutoFit/>
          </a:bodyPr>
          <a:lstStyle/>
          <a:p>
            <a:pPr lvl="0">
              <a:spcBef>
                <a:spcPts val="600"/>
              </a:spcBef>
            </a:pPr>
            <a:r>
              <a:rPr lang="en-US" sz="2200" b="1" dirty="0">
                <a:solidFill>
                  <a:srgbClr val="FF0000"/>
                </a:solidFill>
                <a:latin typeface="Franklin Gothic Book" panose="020B0503020102020204" pitchFamily="34" charset="0"/>
                <a:cs typeface="Arial" pitchFamily="34" charset="0"/>
              </a:rPr>
              <a:t>Day of Exercise: </a:t>
            </a:r>
            <a:r>
              <a:rPr lang="en-US" sz="2000" b="1" dirty="0">
                <a:solidFill>
                  <a:srgbClr val="333333"/>
                </a:solidFill>
                <a:latin typeface="Franklin Gothic Book" panose="020B0503020102020204" pitchFamily="34" charset="0"/>
                <a:cs typeface="Arial" pitchFamily="34" charset="0"/>
              </a:rPr>
              <a:t>…forcing your facility on back-up generator or resulting in total power loss. </a:t>
            </a:r>
          </a:p>
          <a:p>
            <a:pPr marL="234950" lvl="0" indent="-234950">
              <a:spcBef>
                <a:spcPts val="600"/>
              </a:spcBef>
              <a:buFont typeface="Wingdings" pitchFamily="2" charset="2"/>
              <a:buChar char="§"/>
            </a:pPr>
            <a:r>
              <a:rPr lang="en-US" dirty="0">
                <a:solidFill>
                  <a:srgbClr val="333333"/>
                </a:solidFill>
                <a:latin typeface="Franklin Gothic Book" panose="020B0503020102020204" pitchFamily="34" charset="0"/>
                <a:cs typeface="Arial" pitchFamily="34" charset="0"/>
              </a:rPr>
              <a:t>Each facility self-determine if on back-up power or no power</a:t>
            </a:r>
          </a:p>
          <a:p>
            <a:pPr marL="234950" lvl="0" indent="-234950">
              <a:spcBef>
                <a:spcPts val="600"/>
              </a:spcBef>
              <a:buFont typeface="Wingdings" pitchFamily="2" charset="2"/>
              <a:buChar char="§"/>
            </a:pPr>
            <a:r>
              <a:rPr lang="en-US" dirty="0">
                <a:solidFill>
                  <a:srgbClr val="FF0000"/>
                </a:solidFill>
                <a:latin typeface="Franklin Gothic Book" panose="020B0503020102020204" pitchFamily="34" charset="0"/>
                <a:cs typeface="Arial" pitchFamily="34" charset="0"/>
              </a:rPr>
              <a:t>DRC Region-8 hospitals and SNFs to test emergency power playbook with MCC</a:t>
            </a:r>
          </a:p>
          <a:p>
            <a:pPr marL="234950" indent="-234950">
              <a:spcBef>
                <a:spcPts val="600"/>
              </a:spcBef>
              <a:buFont typeface="Wingdings" pitchFamily="2" charset="2"/>
              <a:buChar char="§"/>
            </a:pPr>
            <a:r>
              <a:rPr lang="en-US" dirty="0">
                <a:solidFill>
                  <a:srgbClr val="333333"/>
                </a:solidFill>
                <a:latin typeface="Franklin Gothic Book" panose="020B0503020102020204" pitchFamily="34" charset="0"/>
                <a:cs typeface="Arial" pitchFamily="34" charset="0"/>
              </a:rPr>
              <a:t>All others outside Region-8 also use ReddiNet “pill” and answer questions. Answers to reflect green or yellow risk level. Not red or orange risk level.</a:t>
            </a:r>
          </a:p>
          <a:p>
            <a:pPr marL="234950" lvl="0" indent="-234950">
              <a:spcBef>
                <a:spcPts val="600"/>
              </a:spcBef>
              <a:buFont typeface="Wingdings" pitchFamily="2" charset="2"/>
              <a:buChar char="§"/>
            </a:pPr>
            <a:r>
              <a:rPr lang="en-US" dirty="0">
                <a:solidFill>
                  <a:srgbClr val="333333"/>
                </a:solidFill>
                <a:latin typeface="Franklin Gothic Book" panose="020B0503020102020204" pitchFamily="34" charset="0"/>
                <a:cs typeface="Arial" pitchFamily="34" charset="0"/>
              </a:rPr>
              <a:t>LTC MAP coordination</a:t>
            </a:r>
          </a:p>
          <a:p>
            <a:pPr marL="234950" lvl="0" indent="-234950">
              <a:spcBef>
                <a:spcPts val="600"/>
              </a:spcBef>
              <a:buFont typeface="Wingdings" pitchFamily="2" charset="2"/>
              <a:buChar char="§"/>
            </a:pPr>
            <a:r>
              <a:rPr lang="en-US" dirty="0">
                <a:solidFill>
                  <a:srgbClr val="333333"/>
                </a:solidFill>
                <a:latin typeface="Franklin Gothic Book" panose="020B0503020102020204" pitchFamily="34" charset="0"/>
                <a:cs typeface="Arial" pitchFamily="34" charset="0"/>
              </a:rPr>
              <a:t>Emergency fuel for designated provider agency </a:t>
            </a:r>
          </a:p>
        </p:txBody>
      </p:sp>
      <p:sp>
        <p:nvSpPr>
          <p:cNvPr id="15" name="Title 14">
            <a:extLst>
              <a:ext uri="{FF2B5EF4-FFF2-40B4-BE49-F238E27FC236}">
                <a16:creationId xmlns:a16="http://schemas.microsoft.com/office/drawing/2014/main" id="{745F4ADC-D4DA-6E0D-69B6-544C7019D5C0}"/>
              </a:ext>
              <a:ext uri="{C183D7F6-B498-43B3-948B-1728B52AA6E4}">
                <adec:decorative xmlns:adec="http://schemas.microsoft.com/office/drawing/2017/decorative" val="1"/>
              </a:ext>
            </a:extLst>
          </p:cNvPr>
          <p:cNvSpPr txBox="1">
            <a:spLocks noGrp="1"/>
          </p:cNvSpPr>
          <p:nvPr>
            <p:ph type="title" idx="4294967295"/>
          </p:nvPr>
        </p:nvSpPr>
        <p:spPr>
          <a:xfrm>
            <a:off x="1987259" y="536444"/>
            <a:ext cx="4351427" cy="923330"/>
          </a:xfrm>
          <a:prstGeom prst="rect">
            <a:avLst/>
          </a:prstGeom>
          <a:noFill/>
          <a:ln>
            <a:solidFill>
              <a:schemeClr val="bg1"/>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tx1"/>
                </a:solidFill>
                <a:effectLst/>
                <a:uLnTx/>
                <a:uFillTx/>
                <a:latin typeface="+mn-lt"/>
                <a:ea typeface="+mn-ea"/>
                <a:cs typeface="+mn-cs"/>
              </a:rPr>
              <a:t>Scenario: </a:t>
            </a:r>
            <a:r>
              <a:rPr kumimoji="0" lang="en-US" sz="3000" b="0" i="0" u="none" strike="noStrike" kern="1200" cap="none" spc="0" normalizeH="0" baseline="0" noProof="0" dirty="0">
                <a:ln>
                  <a:noFill/>
                </a:ln>
                <a:solidFill>
                  <a:srgbClr val="FF0000"/>
                </a:solidFill>
                <a:effectLst/>
                <a:uLnTx/>
                <a:uFillTx/>
                <a:latin typeface="+mn-lt"/>
                <a:ea typeface="+mn-ea"/>
                <a:cs typeface="+mn-cs"/>
              </a:rPr>
              <a:t>Region-8</a:t>
            </a:r>
          </a:p>
        </p:txBody>
      </p:sp>
      <p:pic>
        <p:nvPicPr>
          <p:cNvPr id="4" name="Picture 3" descr="Drones hovering over a hospital, a power station, and a sports stadium.">
            <a:extLst>
              <a:ext uri="{FF2B5EF4-FFF2-40B4-BE49-F238E27FC236}">
                <a16:creationId xmlns:a16="http://schemas.microsoft.com/office/drawing/2014/main" id="{138F62DC-7016-FABD-66DE-D7207166372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338686" y="1846833"/>
            <a:ext cx="4943493" cy="3074440"/>
          </a:xfrm>
          <a:prstGeom prst="rect">
            <a:avLst/>
          </a:prstGeom>
          <a:noFill/>
          <a:ln>
            <a:solidFill>
              <a:schemeClr val="accent3">
                <a:lumMod val="75000"/>
                <a:lumOff val="25000"/>
              </a:schemeClr>
            </a:solidFill>
          </a:ln>
        </p:spPr>
      </p:pic>
    </p:spTree>
    <p:extLst>
      <p:ext uri="{BB962C8B-B14F-4D97-AF65-F5344CB8AC3E}">
        <p14:creationId xmlns:p14="http://schemas.microsoft.com/office/powerpoint/2010/main" val="3310153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EFAE476-8628-1C5F-56FC-C6496EC26983}"/>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33C3302D-65DC-59EA-115B-E94EF5729D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8D79BA27-D317-8DC3-DED1-0B4D737941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43B949DF-DE2C-C6FA-1089-39BED33B51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8050E85F-D06E-0214-9E53-FF89A134C433}"/>
              </a:ext>
            </a:extLst>
          </p:cNvPr>
          <p:cNvSpPr txBox="1"/>
          <p:nvPr/>
        </p:nvSpPr>
        <p:spPr>
          <a:xfrm>
            <a:off x="134027" y="707572"/>
            <a:ext cx="7306063" cy="6324808"/>
          </a:xfrm>
          <a:prstGeom prst="rect">
            <a:avLst/>
          </a:prstGeom>
          <a:noFill/>
        </p:spPr>
        <p:txBody>
          <a:bodyPr wrap="square">
            <a:spAutoFit/>
          </a:bodyPr>
          <a:lstStyle/>
          <a:p>
            <a:r>
              <a:rPr lang="en-US" sz="1600" b="1" dirty="0"/>
              <a:t>Power failure provides the opportunity to evaluate many areas. Here are some suggested areas to consider: </a:t>
            </a:r>
          </a:p>
          <a:p>
            <a:pPr marL="285750" indent="-285750">
              <a:buFont typeface="Arial" panose="020B0604020202020204" pitchFamily="34" charset="0"/>
              <a:buChar char="•"/>
            </a:pPr>
            <a:r>
              <a:rPr lang="en-US" sz="1400" dirty="0"/>
              <a:t>Assessment of power needs</a:t>
            </a:r>
          </a:p>
          <a:p>
            <a:pPr marL="285750" lvl="0" indent="-285750">
              <a:buFont typeface="Arial" panose="020B0604020202020204" pitchFamily="34" charset="0"/>
              <a:buChar char="•"/>
            </a:pPr>
            <a:r>
              <a:rPr lang="en-US" sz="1400" dirty="0"/>
              <a:t>Back-up communications / ARES</a:t>
            </a:r>
          </a:p>
          <a:p>
            <a:pPr marL="285750" lvl="0" indent="-285750">
              <a:buFont typeface="Arial" panose="020B0604020202020204" pitchFamily="34" charset="0"/>
              <a:buChar char="•"/>
            </a:pPr>
            <a:r>
              <a:rPr lang="en-US" sz="1400" dirty="0"/>
              <a:t>Back-up power system failure</a:t>
            </a:r>
          </a:p>
          <a:p>
            <a:pPr marL="285750" lvl="0" indent="-285750">
              <a:buFont typeface="Arial" panose="020B0604020202020204" pitchFamily="34" charset="0"/>
              <a:buChar char="•"/>
            </a:pPr>
            <a:r>
              <a:rPr lang="en-US" sz="1400" dirty="0"/>
              <a:t>Business continuity plan </a:t>
            </a:r>
          </a:p>
          <a:p>
            <a:pPr marL="285750" lvl="0" indent="-285750">
              <a:buFont typeface="Arial" panose="020B0604020202020204" pitchFamily="34" charset="0"/>
              <a:buChar char="•"/>
            </a:pPr>
            <a:r>
              <a:rPr lang="en-US" sz="1400" dirty="0"/>
              <a:t>Cancel procedures / surgeries</a:t>
            </a:r>
          </a:p>
          <a:p>
            <a:pPr marL="285750" lvl="0" indent="-285750">
              <a:buFont typeface="Arial" panose="020B0604020202020204" pitchFamily="34" charset="0"/>
              <a:buChar char="•"/>
            </a:pPr>
            <a:r>
              <a:rPr lang="en-US" sz="1400" dirty="0"/>
              <a:t>Cash needs for purchases</a:t>
            </a:r>
          </a:p>
          <a:p>
            <a:pPr marL="285750" lvl="0" indent="-285750">
              <a:buFont typeface="Arial" panose="020B0604020202020204" pitchFamily="34" charset="0"/>
              <a:buChar char="•"/>
            </a:pPr>
            <a:r>
              <a:rPr lang="en-US" sz="1400" dirty="0"/>
              <a:t>Charging stations for phones and laptops</a:t>
            </a:r>
          </a:p>
          <a:p>
            <a:pPr marL="285750" lvl="0" indent="-285750">
              <a:buFont typeface="Arial" panose="020B0604020202020204" pitchFamily="34" charset="0"/>
              <a:buChar char="•"/>
            </a:pPr>
            <a:r>
              <a:rPr lang="en-US" sz="1400" dirty="0"/>
              <a:t>Connecting portable power banks / extension cords</a:t>
            </a:r>
          </a:p>
          <a:p>
            <a:pPr marL="285750" lvl="0" indent="-285750">
              <a:buFont typeface="Arial" panose="020B0604020202020204" pitchFamily="34" charset="0"/>
              <a:buChar char="•"/>
            </a:pPr>
            <a:r>
              <a:rPr lang="en-US" sz="1400" dirty="0"/>
              <a:t>Downtime procedures</a:t>
            </a:r>
          </a:p>
          <a:p>
            <a:pPr marL="285750" lvl="0" indent="-285750">
              <a:buFont typeface="Arial" panose="020B0604020202020204" pitchFamily="34" charset="0"/>
              <a:buChar char="•"/>
            </a:pPr>
            <a:r>
              <a:rPr lang="en-US" sz="1400" dirty="0"/>
              <a:t>Electric fuel fleet charging needs</a:t>
            </a:r>
          </a:p>
          <a:p>
            <a:pPr marL="285750" lvl="0" indent="-285750">
              <a:buFont typeface="Arial" panose="020B0604020202020204" pitchFamily="34" charset="0"/>
              <a:buChar char="•"/>
            </a:pPr>
            <a:r>
              <a:rPr lang="en-US" sz="1400" dirty="0"/>
              <a:t>Elevators down / Med-Sled use</a:t>
            </a:r>
          </a:p>
          <a:p>
            <a:pPr marL="285750" lvl="0" indent="-285750">
              <a:buFont typeface="Arial" panose="020B0604020202020204" pitchFamily="34" charset="0"/>
              <a:buChar char="•"/>
            </a:pPr>
            <a:r>
              <a:rPr lang="en-US" sz="1400" dirty="0"/>
              <a:t>Emergency fuel for response vehicles</a:t>
            </a:r>
          </a:p>
          <a:p>
            <a:pPr marL="285750" lvl="0" indent="-285750">
              <a:buFont typeface="Arial" panose="020B0604020202020204" pitchFamily="34" charset="0"/>
              <a:buChar char="•"/>
            </a:pPr>
            <a:r>
              <a:rPr lang="en-US" sz="1400" dirty="0"/>
              <a:t>Emergency supplies (flashlights / batteries)</a:t>
            </a:r>
          </a:p>
          <a:p>
            <a:pPr marL="285750" lvl="0" indent="-285750">
              <a:buFont typeface="Arial" panose="020B0604020202020204" pitchFamily="34" charset="0"/>
              <a:buChar char="•"/>
            </a:pPr>
            <a:r>
              <a:rPr lang="en-US" sz="1400" dirty="0"/>
              <a:t>Evacuation / relocation</a:t>
            </a:r>
          </a:p>
          <a:p>
            <a:pPr marL="285750" lvl="0" indent="-285750">
              <a:buFont typeface="Arial" panose="020B0604020202020204" pitchFamily="34" charset="0"/>
              <a:buChar char="•"/>
            </a:pPr>
            <a:r>
              <a:rPr lang="en-US" sz="1400" dirty="0"/>
              <a:t>Fuel for back-up generators (How to acquire / MOU)</a:t>
            </a:r>
          </a:p>
          <a:p>
            <a:pPr marL="285750" lvl="0" indent="-285750">
              <a:buFont typeface="Arial" panose="020B0604020202020204" pitchFamily="34" charset="0"/>
              <a:buChar char="•"/>
            </a:pPr>
            <a:r>
              <a:rPr lang="en-US" sz="1400" dirty="0"/>
              <a:t>HVAC system failure (Emergency cooling or warming)</a:t>
            </a:r>
          </a:p>
          <a:p>
            <a:pPr marL="285750" lvl="0" indent="-285750">
              <a:buFont typeface="Arial" panose="020B0604020202020204" pitchFamily="34" charset="0"/>
              <a:buChar char="•"/>
            </a:pPr>
            <a:r>
              <a:rPr lang="en-US" sz="1400" dirty="0"/>
              <a:t>Identify vendors that provide back-up power (How to acquire / MOU)</a:t>
            </a:r>
          </a:p>
          <a:p>
            <a:pPr marL="285750" lvl="0" indent="-285750">
              <a:buFont typeface="Arial" panose="020B0604020202020204" pitchFamily="34" charset="0"/>
              <a:buChar char="•"/>
            </a:pPr>
            <a:r>
              <a:rPr lang="en-US" sz="1400" dirty="0"/>
              <a:t>Identify which essential systems that are </a:t>
            </a:r>
            <a:r>
              <a:rPr lang="en-US" sz="1400" b="1" dirty="0"/>
              <a:t>not</a:t>
            </a:r>
            <a:r>
              <a:rPr lang="en-US" sz="1400" dirty="0"/>
              <a:t> on back-up power</a:t>
            </a:r>
          </a:p>
          <a:p>
            <a:pPr marL="285750" lvl="0" indent="-285750">
              <a:buFont typeface="Arial" panose="020B0604020202020204" pitchFamily="34" charset="0"/>
              <a:buChar char="•"/>
            </a:pPr>
            <a:r>
              <a:rPr lang="en-US" sz="1400" dirty="0"/>
              <a:t>IT network down</a:t>
            </a:r>
          </a:p>
          <a:p>
            <a:pPr marL="285750" lvl="0" indent="-285750">
              <a:buFont typeface="Arial" panose="020B0604020202020204" pitchFamily="34" charset="0"/>
              <a:buChar char="•"/>
            </a:pPr>
            <a:r>
              <a:rPr lang="en-US" sz="1400" dirty="0"/>
              <a:t>Medical gas failure</a:t>
            </a:r>
          </a:p>
          <a:p>
            <a:pPr marL="285750" lvl="0" indent="-285750">
              <a:buFont typeface="Arial" panose="020B0604020202020204" pitchFamily="34" charset="0"/>
              <a:buChar char="•"/>
            </a:pPr>
            <a:r>
              <a:rPr lang="en-US" sz="1400" dirty="0"/>
              <a:t>Quick connect capability</a:t>
            </a:r>
          </a:p>
          <a:p>
            <a:pPr marL="285750" lvl="0" indent="-285750">
              <a:buFont typeface="Arial" panose="020B0604020202020204" pitchFamily="34" charset="0"/>
              <a:buChar char="•"/>
            </a:pPr>
            <a:r>
              <a:rPr lang="en-US" sz="1400" dirty="0"/>
              <a:t>Robotic systems that require charging</a:t>
            </a:r>
          </a:p>
          <a:p>
            <a:pPr marL="285750" lvl="0" indent="-285750">
              <a:buFont typeface="Arial" panose="020B0604020202020204" pitchFamily="34" charset="0"/>
              <a:buChar char="•"/>
            </a:pPr>
            <a:r>
              <a:rPr lang="en-US" sz="1400" dirty="0"/>
              <a:t>Secure parking ingress / egress </a:t>
            </a:r>
          </a:p>
          <a:p>
            <a:pPr marL="285750" lvl="0" indent="-285750">
              <a:buFont typeface="Arial" panose="020B0604020202020204" pitchFamily="34" charset="0"/>
              <a:buChar char="•"/>
            </a:pPr>
            <a:r>
              <a:rPr lang="en-US" sz="1400" dirty="0"/>
              <a:t>Supporting the Community</a:t>
            </a:r>
          </a:p>
          <a:p>
            <a:pPr marL="285750" lvl="0" indent="-285750">
              <a:buFont typeface="Arial" panose="020B0604020202020204" pitchFamily="34" charset="0"/>
              <a:buChar char="•"/>
            </a:pPr>
            <a:r>
              <a:rPr lang="en-US" sz="1400" dirty="0"/>
              <a:t>Utility failure (water, etc.)</a:t>
            </a:r>
          </a:p>
          <a:p>
            <a:pPr lvl="0">
              <a:spcBef>
                <a:spcPts val="600"/>
              </a:spcBef>
            </a:pPr>
            <a:endParaRPr lang="en-US" dirty="0">
              <a:solidFill>
                <a:srgbClr val="333333"/>
              </a:solidFill>
              <a:latin typeface="Franklin Gothic Book" panose="020B0503020102020204" pitchFamily="34" charset="0"/>
              <a:cs typeface="Arial" pitchFamily="34" charset="0"/>
            </a:endParaRPr>
          </a:p>
        </p:txBody>
      </p:sp>
      <p:sp>
        <p:nvSpPr>
          <p:cNvPr id="15" name="Title 14">
            <a:extLst>
              <a:ext uri="{FF2B5EF4-FFF2-40B4-BE49-F238E27FC236}">
                <a16:creationId xmlns:a16="http://schemas.microsoft.com/office/drawing/2014/main" id="{36A9FD82-7C16-6711-E2CE-B3C5CBA86630}"/>
              </a:ext>
            </a:extLst>
          </p:cNvPr>
          <p:cNvSpPr txBox="1">
            <a:spLocks noGrp="1"/>
          </p:cNvSpPr>
          <p:nvPr>
            <p:ph type="title" idx="4294967295"/>
          </p:nvPr>
        </p:nvSpPr>
        <p:spPr>
          <a:xfrm>
            <a:off x="1987259" y="0"/>
            <a:ext cx="4351427" cy="9233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chemeClr val="tx1"/>
                </a:solidFill>
                <a:effectLst/>
                <a:uLnTx/>
                <a:uFillTx/>
                <a:latin typeface="+mn-lt"/>
                <a:ea typeface="+mn-ea"/>
                <a:cs typeface="+mn-cs"/>
              </a:rPr>
              <a:t>Power Outage</a:t>
            </a:r>
          </a:p>
        </p:txBody>
      </p:sp>
      <p:graphicFrame>
        <p:nvGraphicFramePr>
          <p:cNvPr id="2" name="Object 1" descr="Planning for Power Outages A Guide for Hospitals and Healthcare Facilities">
            <a:extLst>
              <a:ext uri="{FF2B5EF4-FFF2-40B4-BE49-F238E27FC236}">
                <a16:creationId xmlns:a16="http://schemas.microsoft.com/office/drawing/2014/main" id="{5AF46A9B-88F9-D122-1FF2-8DFBD306CF9C}"/>
              </a:ext>
            </a:extLst>
          </p:cNvPr>
          <p:cNvGraphicFramePr>
            <a:graphicFrameLocks noChangeAspect="1"/>
          </p:cNvGraphicFramePr>
          <p:nvPr>
            <p:extLst>
              <p:ext uri="{D42A27DB-BD31-4B8C-83A1-F6EECF244321}">
                <p14:modId xmlns:p14="http://schemas.microsoft.com/office/powerpoint/2010/main" val="4257189165"/>
              </p:ext>
            </p:extLst>
          </p:nvPr>
        </p:nvGraphicFramePr>
        <p:xfrm>
          <a:off x="7615813" y="923330"/>
          <a:ext cx="3524705" cy="4561933"/>
        </p:xfrm>
        <a:graphic>
          <a:graphicData uri="http://schemas.openxmlformats.org/presentationml/2006/ole">
            <mc:AlternateContent xmlns:mc="http://schemas.openxmlformats.org/markup-compatibility/2006">
              <mc:Choice xmlns:v="urn:schemas-microsoft-com:vml" Requires="v">
                <p:oleObj name="Acrobat Document" r:id="rId3" imgW="5829165" imgH="7543680" progId="Acrobat.Document.DC">
                  <p:embed/>
                </p:oleObj>
              </mc:Choice>
              <mc:Fallback>
                <p:oleObj name="Acrobat Document" r:id="rId3" imgW="5829165" imgH="7543680" progId="Acrobat.Document.DC">
                  <p:embed/>
                  <p:pic>
                    <p:nvPicPr>
                      <p:cNvPr id="10" name="Object 9">
                        <a:extLst>
                          <a:ext uri="{FF2B5EF4-FFF2-40B4-BE49-F238E27FC236}">
                            <a16:creationId xmlns:a16="http://schemas.microsoft.com/office/drawing/2014/main" id="{35C8DB52-9F19-B927-95CE-6CDFBA3E2FEB}"/>
                          </a:ext>
                        </a:extLst>
                      </p:cNvPr>
                      <p:cNvPicPr/>
                      <p:nvPr/>
                    </p:nvPicPr>
                    <p:blipFill>
                      <a:blip r:embed="rId4"/>
                      <a:stretch>
                        <a:fillRect/>
                      </a:stretch>
                    </p:blipFill>
                    <p:spPr>
                      <a:xfrm>
                        <a:off x="7615813" y="923330"/>
                        <a:ext cx="3524705" cy="4561933"/>
                      </a:xfrm>
                      <a:prstGeom prst="rect">
                        <a:avLst/>
                      </a:prstGeom>
                      <a:ln>
                        <a:solidFill>
                          <a:schemeClr val="tx1"/>
                        </a:solidFill>
                      </a:ln>
                    </p:spPr>
                  </p:pic>
                </p:oleObj>
              </mc:Fallback>
            </mc:AlternateContent>
          </a:graphicData>
        </a:graphic>
      </p:graphicFrame>
      <p:graphicFrame>
        <p:nvGraphicFramePr>
          <p:cNvPr id="3" name="Object 2" descr="Healthcare Facilities and Power Outages by FEMA and ASPR">
            <a:extLst>
              <a:ext uri="{FF2B5EF4-FFF2-40B4-BE49-F238E27FC236}">
                <a16:creationId xmlns:a16="http://schemas.microsoft.com/office/drawing/2014/main" id="{F4B7B8BE-D196-C76A-603A-23A9DA891CB9}"/>
              </a:ext>
            </a:extLst>
          </p:cNvPr>
          <p:cNvGraphicFramePr>
            <a:graphicFrameLocks noChangeAspect="1"/>
          </p:cNvGraphicFramePr>
          <p:nvPr>
            <p:extLst>
              <p:ext uri="{D42A27DB-BD31-4B8C-83A1-F6EECF244321}">
                <p14:modId xmlns:p14="http://schemas.microsoft.com/office/powerpoint/2010/main" val="2509353189"/>
              </p:ext>
            </p:extLst>
          </p:nvPr>
        </p:nvGraphicFramePr>
        <p:xfrm>
          <a:off x="7818967" y="1445427"/>
          <a:ext cx="3524705" cy="4561934"/>
        </p:xfrm>
        <a:graphic>
          <a:graphicData uri="http://schemas.openxmlformats.org/presentationml/2006/ole">
            <mc:AlternateContent xmlns:mc="http://schemas.openxmlformats.org/markup-compatibility/2006">
              <mc:Choice xmlns:v="urn:schemas-microsoft-com:vml" Requires="v">
                <p:oleObj name="Acrobat Document" r:id="rId5" imgW="5829165" imgH="7543680" progId="Acrobat.Document.DC">
                  <p:embed/>
                </p:oleObj>
              </mc:Choice>
              <mc:Fallback>
                <p:oleObj name="Acrobat Document" r:id="rId5" imgW="5829165" imgH="7543680" progId="Acrobat.Document.DC">
                  <p:embed/>
                  <p:pic>
                    <p:nvPicPr>
                      <p:cNvPr id="0" name=""/>
                      <p:cNvPicPr/>
                      <p:nvPr/>
                    </p:nvPicPr>
                    <p:blipFill>
                      <a:blip r:embed="rId6"/>
                      <a:stretch>
                        <a:fillRect/>
                      </a:stretch>
                    </p:blipFill>
                    <p:spPr>
                      <a:xfrm>
                        <a:off x="7818967" y="1445427"/>
                        <a:ext cx="3524705" cy="4561934"/>
                      </a:xfrm>
                      <a:prstGeom prst="rect">
                        <a:avLst/>
                      </a:prstGeom>
                      <a:solidFill>
                        <a:schemeClr val="tx1"/>
                      </a:solidFill>
                    </p:spPr>
                  </p:pic>
                </p:oleObj>
              </mc:Fallback>
            </mc:AlternateContent>
          </a:graphicData>
        </a:graphic>
      </p:graphicFrame>
    </p:spTree>
    <p:extLst>
      <p:ext uri="{BB962C8B-B14F-4D97-AF65-F5344CB8AC3E}">
        <p14:creationId xmlns:p14="http://schemas.microsoft.com/office/powerpoint/2010/main" val="21906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3">
                                            <p:txEl>
                                              <p:pRg st="12" end="1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3">
                                            <p:txEl>
                                              <p:pRg st="13" end="1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3">
                                            <p:txEl>
                                              <p:pRg st="14" end="14"/>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xEl>
                                              <p:pRg st="15" end="15"/>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xEl>
                                              <p:pRg st="16" end="1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
                                            <p:txEl>
                                              <p:pRg st="17" end="17"/>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3">
                                            <p:txEl>
                                              <p:pRg st="18" end="18"/>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
                                            <p:txEl>
                                              <p:pRg st="19" end="19"/>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3">
                                            <p:txEl>
                                              <p:pRg st="20" end="20"/>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
                                            <p:txEl>
                                              <p:pRg st="21" end="21"/>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
                                            <p:txEl>
                                              <p:pRg st="22" end="2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
                                            <p:txEl>
                                              <p:pRg st="23" end="23"/>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
                                            <p:txEl>
                                              <p:pRg st="24" end="24"/>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
                                            <p:txEl>
                                              <p:pRg st="25" end="2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AB19A1-E512-26CF-BB9F-3BD99506C2AA}"/>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C0C37BB6-DFFF-7512-6ADF-2F3D4D1A9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D6AD3CFD-EDDC-626D-88A8-05CBCDD6D4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1CF4529F-9BA3-EE5A-B2BF-DF6F96F0B2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BC9FD621-9252-2B09-569B-D565F9F55135}"/>
              </a:ext>
            </a:extLst>
          </p:cNvPr>
          <p:cNvSpPr>
            <a:spLocks noGrp="1"/>
          </p:cNvSpPr>
          <p:nvPr>
            <p:ph type="title"/>
          </p:nvPr>
        </p:nvSpPr>
        <p:spPr>
          <a:xfrm>
            <a:off x="8052497" y="1056640"/>
            <a:ext cx="3197660" cy="3125746"/>
          </a:xfrm>
        </p:spPr>
        <p:txBody>
          <a:bodyPr vert="horz" lIns="91440" tIns="45720" rIns="91440" bIns="45720" rtlCol="0" anchor="b">
            <a:normAutofit/>
          </a:bodyPr>
          <a:lstStyle/>
          <a:p>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Emergency Power Resilience Playbook</a:t>
            </a:r>
            <a:endParaRPr lang="en-US" sz="4000" kern="1200" dirty="0">
              <a:solidFill>
                <a:schemeClr val="tx1"/>
              </a:solidFill>
              <a:latin typeface="+mj-lt"/>
              <a:ea typeface="+mj-ea"/>
              <a:cs typeface="+mj-cs"/>
            </a:endParaRPr>
          </a:p>
        </p:txBody>
      </p:sp>
      <p:graphicFrame>
        <p:nvGraphicFramePr>
          <p:cNvPr id="2" name="Object 1" descr="Emergency Power Resilience Playbook">
            <a:extLst>
              <a:ext uri="{FF2B5EF4-FFF2-40B4-BE49-F238E27FC236}">
                <a16:creationId xmlns:a16="http://schemas.microsoft.com/office/drawing/2014/main" id="{4E6B79AC-17E2-2EEE-67C7-F51A930960ED}"/>
              </a:ext>
            </a:extLst>
          </p:cNvPr>
          <p:cNvGraphicFramePr>
            <a:graphicFrameLocks noChangeAspect="1"/>
          </p:cNvGraphicFramePr>
          <p:nvPr>
            <p:extLst>
              <p:ext uri="{D42A27DB-BD31-4B8C-83A1-F6EECF244321}">
                <p14:modId xmlns:p14="http://schemas.microsoft.com/office/powerpoint/2010/main" val="2918999340"/>
              </p:ext>
            </p:extLst>
          </p:nvPr>
        </p:nvGraphicFramePr>
        <p:xfrm>
          <a:off x="1671019" y="964017"/>
          <a:ext cx="4186237" cy="5418138"/>
        </p:xfrm>
        <a:graphic>
          <a:graphicData uri="http://schemas.openxmlformats.org/presentationml/2006/ole">
            <mc:AlternateContent xmlns:mc="http://schemas.openxmlformats.org/markup-compatibility/2006">
              <mc:Choice xmlns:v="urn:schemas-microsoft-com:vml" Requires="v">
                <p:oleObj name="Acrobat Document" r:id="rId3" imgW="5829165" imgH="7543680" progId="Acrobat.Document.DC">
                  <p:embed/>
                </p:oleObj>
              </mc:Choice>
              <mc:Fallback>
                <p:oleObj name="Acrobat Document" r:id="rId3" imgW="5829165" imgH="7543680" progId="Acrobat.Document.DC">
                  <p:embed/>
                  <p:pic>
                    <p:nvPicPr>
                      <p:cNvPr id="0" name=""/>
                      <p:cNvPicPr/>
                      <p:nvPr/>
                    </p:nvPicPr>
                    <p:blipFill>
                      <a:blip r:embed="rId4"/>
                      <a:stretch>
                        <a:fillRect/>
                      </a:stretch>
                    </p:blipFill>
                    <p:spPr>
                      <a:xfrm>
                        <a:off x="1671019" y="964017"/>
                        <a:ext cx="4186237" cy="5418138"/>
                      </a:xfrm>
                      <a:prstGeom prst="rect">
                        <a:avLst/>
                      </a:prstGeom>
                      <a:ln>
                        <a:solidFill>
                          <a:schemeClr val="tx1"/>
                        </a:solidFill>
                      </a:ln>
                    </p:spPr>
                  </p:pic>
                </p:oleObj>
              </mc:Fallback>
            </mc:AlternateContent>
          </a:graphicData>
        </a:graphic>
      </p:graphicFrame>
    </p:spTree>
    <p:extLst>
      <p:ext uri="{BB962C8B-B14F-4D97-AF65-F5344CB8AC3E}">
        <p14:creationId xmlns:p14="http://schemas.microsoft.com/office/powerpoint/2010/main" val="29337822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00F934A-8FCD-E3CC-13D9-7A5567309BEE}"/>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62022A43-25E0-2F9F-6162-F41442D293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B66FB83D-1994-954A-5E18-5949310640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037EAC06-F230-4388-F07D-3F4603E07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5D3DFAD-FF90-90CD-74EB-9601A2EB124D}"/>
              </a:ext>
              <a:ext uri="{C183D7F6-B498-43B3-948B-1728B52AA6E4}">
                <adec:decorative xmlns:adec="http://schemas.microsoft.com/office/drawing/2017/decorative" val="1"/>
              </a:ext>
            </a:extLst>
          </p:cNvPr>
          <p:cNvSpPr>
            <a:spLocks noGrp="1"/>
          </p:cNvSpPr>
          <p:nvPr>
            <p:ph type="title"/>
          </p:nvPr>
        </p:nvSpPr>
        <p:spPr>
          <a:xfrm>
            <a:off x="8052497" y="1056640"/>
            <a:ext cx="3197660" cy="3125746"/>
          </a:xfrm>
          <a:ln>
            <a:solidFill>
              <a:schemeClr val="bg1"/>
            </a:solidFill>
          </a:ln>
        </p:spPr>
        <p:txBody>
          <a:bodyPr vert="horz" lIns="91440" tIns="45720" rIns="91440" bIns="45720" rtlCol="0" anchor="b">
            <a:normAutofit fontScale="90000"/>
          </a:bodyPr>
          <a:lstStyle/>
          <a:p>
            <a:br>
              <a:rPr lang="en-US" sz="4000" b="1" kern="1200" dirty="0">
                <a:solidFill>
                  <a:schemeClr val="tx1"/>
                </a:solidFill>
                <a:latin typeface="+mj-lt"/>
                <a:ea typeface="+mj-ea"/>
                <a:cs typeface="+mj-cs"/>
              </a:rPr>
            </a:br>
            <a:r>
              <a:rPr lang="en-US" sz="4000" b="1" kern="1200" dirty="0">
                <a:solidFill>
                  <a:schemeClr val="tx1"/>
                </a:solidFill>
                <a:latin typeface="+mj-lt"/>
                <a:ea typeface="+mj-ea"/>
                <a:cs typeface="+mj-cs"/>
              </a:rPr>
              <a:t>Emergency Power Resilience Playbook</a:t>
            </a:r>
            <a:br>
              <a:rPr lang="en-US" sz="4000" b="1" kern="1200" dirty="0">
                <a:solidFill>
                  <a:schemeClr val="tx1"/>
                </a:solidFill>
                <a:latin typeface="+mj-lt"/>
                <a:ea typeface="+mj-ea"/>
                <a:cs typeface="+mj-cs"/>
              </a:rPr>
            </a:br>
            <a:r>
              <a:rPr lang="en-US" sz="2200" kern="1200" dirty="0">
                <a:solidFill>
                  <a:schemeClr val="tx1"/>
                </a:solidFill>
                <a:latin typeface="+mj-lt"/>
                <a:ea typeface="+mj-ea"/>
                <a:cs typeface="+mj-cs"/>
              </a:rPr>
              <a:t>(Protocol Sheet)</a:t>
            </a:r>
          </a:p>
        </p:txBody>
      </p:sp>
      <p:graphicFrame>
        <p:nvGraphicFramePr>
          <p:cNvPr id="3" name="Object 2" descr="Protocol sheet for the ReddiNet generator pill&#10;">
            <a:extLst>
              <a:ext uri="{FF2B5EF4-FFF2-40B4-BE49-F238E27FC236}">
                <a16:creationId xmlns:a16="http://schemas.microsoft.com/office/drawing/2014/main" id="{68E2D458-C401-0588-0679-43C9DC84BE2D}"/>
              </a:ext>
            </a:extLst>
          </p:cNvPr>
          <p:cNvGraphicFramePr>
            <a:graphicFrameLocks noChangeAspect="1"/>
          </p:cNvGraphicFramePr>
          <p:nvPr>
            <p:extLst>
              <p:ext uri="{D42A27DB-BD31-4B8C-83A1-F6EECF244321}">
                <p14:modId xmlns:p14="http://schemas.microsoft.com/office/powerpoint/2010/main" val="3924184246"/>
              </p:ext>
            </p:extLst>
          </p:nvPr>
        </p:nvGraphicFramePr>
        <p:xfrm>
          <a:off x="1511029" y="626797"/>
          <a:ext cx="4186238" cy="5604359"/>
        </p:xfrm>
        <a:graphic>
          <a:graphicData uri="http://schemas.openxmlformats.org/presentationml/2006/ole">
            <mc:AlternateContent xmlns:mc="http://schemas.openxmlformats.org/markup-compatibility/2006">
              <mc:Choice xmlns:v="urn:schemas-microsoft-com:vml" Requires="v">
                <p:oleObj name="Acrobat Document" r:id="rId3" imgW="5829165" imgH="7543680" progId="Acrobat.Document.DC">
                  <p:embed/>
                </p:oleObj>
              </mc:Choice>
              <mc:Fallback>
                <p:oleObj name="Acrobat Document" r:id="rId3" imgW="5829165" imgH="7543680" progId="Acrobat.Document.DC">
                  <p:embed/>
                  <p:pic>
                    <p:nvPicPr>
                      <p:cNvPr id="0" name=""/>
                      <p:cNvPicPr/>
                      <p:nvPr/>
                    </p:nvPicPr>
                    <p:blipFill>
                      <a:blip r:embed="rId4"/>
                      <a:stretch>
                        <a:fillRect/>
                      </a:stretch>
                    </p:blipFill>
                    <p:spPr>
                      <a:xfrm>
                        <a:off x="1511029" y="626797"/>
                        <a:ext cx="4186238" cy="5604359"/>
                      </a:xfrm>
                      <a:prstGeom prst="rect">
                        <a:avLst/>
                      </a:prstGeom>
                      <a:ln>
                        <a:solidFill>
                          <a:schemeClr val="accent1">
                            <a:lumMod val="75000"/>
                            <a:lumOff val="25000"/>
                          </a:schemeClr>
                        </a:solidFill>
                      </a:ln>
                    </p:spPr>
                  </p:pic>
                </p:oleObj>
              </mc:Fallback>
            </mc:AlternateContent>
          </a:graphicData>
        </a:graphic>
      </p:graphicFrame>
    </p:spTree>
    <p:extLst>
      <p:ext uri="{BB962C8B-B14F-4D97-AF65-F5344CB8AC3E}">
        <p14:creationId xmlns:p14="http://schemas.microsoft.com/office/powerpoint/2010/main" val="2851626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404EAC8-9B8C-BE89-17F0-417E92B88AF8}"/>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A1F5C4A2-CE24-ECA3-92F8-E83841284A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ight Triangle 58">
            <a:extLst>
              <a:ext uri="{FF2B5EF4-FFF2-40B4-BE49-F238E27FC236}">
                <a16:creationId xmlns:a16="http://schemas.microsoft.com/office/drawing/2014/main" id="{84C11593-206D-BB71-B05B-01AA33C88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8CF2F1BA-F8A3-2272-26BD-BCFE73F678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3" y="623275"/>
            <a:ext cx="401217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ReddiNet screen">
            <a:extLst>
              <a:ext uri="{FF2B5EF4-FFF2-40B4-BE49-F238E27FC236}">
                <a16:creationId xmlns:a16="http://schemas.microsoft.com/office/drawing/2014/main" id="{9AB3E74B-CCE5-A94B-8D9D-A883DA7724D0}"/>
              </a:ext>
            </a:extLst>
          </p:cNvPr>
          <p:cNvPicPr>
            <a:picLocks noChangeAspect="1"/>
          </p:cNvPicPr>
          <p:nvPr/>
        </p:nvPicPr>
        <p:blipFill>
          <a:blip r:embed="rId3"/>
          <a:stretch>
            <a:fillRect/>
          </a:stretch>
        </p:blipFill>
        <p:spPr>
          <a:xfrm>
            <a:off x="5764080" y="402640"/>
            <a:ext cx="6096000" cy="3406321"/>
          </a:xfrm>
          <a:prstGeom prst="rect">
            <a:avLst/>
          </a:prstGeom>
          <a:ln>
            <a:solidFill>
              <a:schemeClr val="accent2">
                <a:lumMod val="75000"/>
              </a:schemeClr>
            </a:solidFill>
          </a:ln>
        </p:spPr>
      </p:pic>
      <p:pic>
        <p:nvPicPr>
          <p:cNvPr id="9" name="Picture 8" descr="ReddiNet screen">
            <a:extLst>
              <a:ext uri="{FF2B5EF4-FFF2-40B4-BE49-F238E27FC236}">
                <a16:creationId xmlns:a16="http://schemas.microsoft.com/office/drawing/2014/main" id="{4D080997-E957-BFE4-BA3D-CDDD9C0EEF91}"/>
              </a:ext>
            </a:extLst>
          </p:cNvPr>
          <p:cNvPicPr>
            <a:picLocks noChangeAspect="1"/>
          </p:cNvPicPr>
          <p:nvPr/>
        </p:nvPicPr>
        <p:blipFill>
          <a:blip r:embed="rId4"/>
          <a:stretch>
            <a:fillRect/>
          </a:stretch>
        </p:blipFill>
        <p:spPr>
          <a:xfrm>
            <a:off x="2112099" y="1179705"/>
            <a:ext cx="8413661" cy="3678286"/>
          </a:xfrm>
          <a:prstGeom prst="rect">
            <a:avLst/>
          </a:prstGeom>
          <a:ln>
            <a:solidFill>
              <a:schemeClr val="accent1"/>
            </a:solidFill>
          </a:ln>
        </p:spPr>
      </p:pic>
      <p:pic>
        <p:nvPicPr>
          <p:cNvPr id="11" name="Picture 10" descr="ReddiNet screen">
            <a:extLst>
              <a:ext uri="{FF2B5EF4-FFF2-40B4-BE49-F238E27FC236}">
                <a16:creationId xmlns:a16="http://schemas.microsoft.com/office/drawing/2014/main" id="{59DA4241-6BCF-B9AE-BE63-F5097B48B916}"/>
              </a:ext>
            </a:extLst>
          </p:cNvPr>
          <p:cNvPicPr>
            <a:picLocks noChangeAspect="1"/>
          </p:cNvPicPr>
          <p:nvPr/>
        </p:nvPicPr>
        <p:blipFill>
          <a:blip r:embed="rId5"/>
          <a:stretch>
            <a:fillRect/>
          </a:stretch>
        </p:blipFill>
        <p:spPr>
          <a:xfrm>
            <a:off x="749347" y="2299591"/>
            <a:ext cx="6472052" cy="3679087"/>
          </a:xfrm>
          <a:prstGeom prst="rect">
            <a:avLst/>
          </a:prstGeom>
          <a:ln>
            <a:solidFill>
              <a:srgbClr val="002060"/>
            </a:solidFill>
          </a:ln>
        </p:spPr>
      </p:pic>
      <p:sp>
        <p:nvSpPr>
          <p:cNvPr id="12" name="Arrow: Right 11" descr="ReddiNet screen">
            <a:extLst>
              <a:ext uri="{FF2B5EF4-FFF2-40B4-BE49-F238E27FC236}">
                <a16:creationId xmlns:a16="http://schemas.microsoft.com/office/drawing/2014/main" id="{D1EDFDA6-8512-C5FF-02AF-2521700D5921}"/>
              </a:ext>
            </a:extLst>
          </p:cNvPr>
          <p:cNvSpPr/>
          <p:nvPr/>
        </p:nvSpPr>
        <p:spPr>
          <a:xfrm>
            <a:off x="812800" y="4196080"/>
            <a:ext cx="751840" cy="22352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Arrow pointing to &quot;generator&quot; pill on ReddiNet page">
            <a:extLst>
              <a:ext uri="{FF2B5EF4-FFF2-40B4-BE49-F238E27FC236}">
                <a16:creationId xmlns:a16="http://schemas.microsoft.com/office/drawing/2014/main" id="{5AB37778-38D9-043E-FD17-AD28EAA1D250}"/>
              </a:ext>
            </a:extLst>
          </p:cNvPr>
          <p:cNvPicPr>
            <a:picLocks noChangeAspect="1"/>
          </p:cNvPicPr>
          <p:nvPr/>
        </p:nvPicPr>
        <p:blipFill>
          <a:blip r:embed="rId6"/>
          <a:stretch>
            <a:fillRect/>
          </a:stretch>
        </p:blipFill>
        <p:spPr>
          <a:xfrm rot="10800000">
            <a:off x="10451137" y="3335867"/>
            <a:ext cx="774259" cy="262151"/>
          </a:xfrm>
          <a:prstGeom prst="rect">
            <a:avLst/>
          </a:prstGeom>
        </p:spPr>
      </p:pic>
      <p:pic>
        <p:nvPicPr>
          <p:cNvPr id="14" name="Picture 13" descr="Arrow pointing to &quot;generator&quot; pill on ReddiNet page">
            <a:extLst>
              <a:ext uri="{FF2B5EF4-FFF2-40B4-BE49-F238E27FC236}">
                <a16:creationId xmlns:a16="http://schemas.microsoft.com/office/drawing/2014/main" id="{3DB72BE9-0B7E-0D9F-C364-E065AFC546BB}"/>
              </a:ext>
            </a:extLst>
          </p:cNvPr>
          <p:cNvPicPr>
            <a:picLocks noChangeAspect="1"/>
          </p:cNvPicPr>
          <p:nvPr/>
        </p:nvPicPr>
        <p:blipFill>
          <a:blip r:embed="rId7"/>
          <a:stretch>
            <a:fillRect/>
          </a:stretch>
        </p:blipFill>
        <p:spPr>
          <a:xfrm>
            <a:off x="10838266" y="2050986"/>
            <a:ext cx="774259" cy="262151"/>
          </a:xfrm>
          <a:prstGeom prst="rect">
            <a:avLst/>
          </a:prstGeom>
        </p:spPr>
      </p:pic>
      <p:sp>
        <p:nvSpPr>
          <p:cNvPr id="2" name="Title 1">
            <a:extLst>
              <a:ext uri="{FF2B5EF4-FFF2-40B4-BE49-F238E27FC236}">
                <a16:creationId xmlns:a16="http://schemas.microsoft.com/office/drawing/2014/main" id="{59935128-50F3-C276-E14D-7A2A8A3CFB65}"/>
              </a:ext>
            </a:extLst>
          </p:cNvPr>
          <p:cNvSpPr txBox="1">
            <a:spLocks noGrp="1"/>
          </p:cNvSpPr>
          <p:nvPr>
            <p:ph type="title" idx="4294967295"/>
          </p:nvPr>
        </p:nvSpPr>
        <p:spPr>
          <a:xfrm>
            <a:off x="1941336" y="359020"/>
            <a:ext cx="3651981" cy="46166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Franklin Gothic Book" panose="020B0503020102020204" pitchFamily="34" charset="0"/>
                <a:ea typeface="+mn-ea"/>
                <a:cs typeface="+mn-cs"/>
              </a:rPr>
              <a:t>ReddiNet Generator Pill</a:t>
            </a:r>
          </a:p>
        </p:txBody>
      </p:sp>
      <p:pic>
        <p:nvPicPr>
          <p:cNvPr id="4" name="Picture 3" descr="ReddiNet logo">
            <a:extLst>
              <a:ext uri="{FF2B5EF4-FFF2-40B4-BE49-F238E27FC236}">
                <a16:creationId xmlns:a16="http://schemas.microsoft.com/office/drawing/2014/main" id="{06000A71-3908-BBFD-8883-77B3268C8498}"/>
              </a:ext>
            </a:extLst>
          </p:cNvPr>
          <p:cNvPicPr>
            <a:picLocks noChangeAspect="1"/>
          </p:cNvPicPr>
          <p:nvPr/>
        </p:nvPicPr>
        <p:blipFill>
          <a:blip r:embed="rId8"/>
          <a:stretch>
            <a:fillRect/>
          </a:stretch>
        </p:blipFill>
        <p:spPr>
          <a:xfrm>
            <a:off x="85144" y="184678"/>
            <a:ext cx="1925505" cy="694644"/>
          </a:xfrm>
          <a:prstGeom prst="rect">
            <a:avLst/>
          </a:prstGeom>
        </p:spPr>
      </p:pic>
    </p:spTree>
    <p:extLst>
      <p:ext uri="{BB962C8B-B14F-4D97-AF65-F5344CB8AC3E}">
        <p14:creationId xmlns:p14="http://schemas.microsoft.com/office/powerpoint/2010/main" val="1844925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4">
            <a:extLst>
              <a:ext uri="{FF2B5EF4-FFF2-40B4-BE49-F238E27FC236}">
                <a16:creationId xmlns:a16="http://schemas.microsoft.com/office/drawing/2014/main" id="{4FFBEE45-F140-49D5-85EA-C78C24340B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38200" y="365125"/>
            <a:ext cx="10515600" cy="1828444"/>
          </a:xfrm>
        </p:spPr>
        <p:txBody>
          <a:bodyPr>
            <a:normAutofit/>
          </a:bodyPr>
          <a:lstStyle/>
          <a:p>
            <a:pPr defTabSz="933172">
              <a:spcBef>
                <a:spcPct val="20000"/>
              </a:spcBef>
              <a:defRPr/>
            </a:pPr>
            <a:r>
              <a:rPr lang="en-US" sz="2900" b="1" u="sng" dirty="0">
                <a:latin typeface="Franklin Gothic Book" panose="020B0503020102020204" pitchFamily="34" charset="0"/>
                <a:ea typeface="+mn-ea"/>
                <a:cs typeface="Arial" pitchFamily="34" charset="0"/>
              </a:rPr>
              <a:t>Region-8 Facilities (</a:t>
            </a:r>
            <a:r>
              <a:rPr lang="en-US" sz="2900" b="1" u="sng" dirty="0">
                <a:solidFill>
                  <a:srgbClr val="FF0000"/>
                </a:solidFill>
                <a:latin typeface="Franklin Gothic Book" panose="020B0503020102020204" pitchFamily="34" charset="0"/>
                <a:ea typeface="+mn-ea"/>
                <a:cs typeface="Arial" pitchFamily="34" charset="0"/>
              </a:rPr>
              <a:t>*Generator Pill</a:t>
            </a:r>
            <a:r>
              <a:rPr lang="en-US" sz="2900" b="1" u="sng" dirty="0">
                <a:latin typeface="Franklin Gothic Book" panose="020B0503020102020204" pitchFamily="34" charset="0"/>
                <a:ea typeface="+mn-ea"/>
                <a:cs typeface="Arial" pitchFamily="34" charset="0"/>
              </a:rPr>
              <a:t>) and other sectors</a:t>
            </a:r>
            <a:br>
              <a:rPr lang="en-US" sz="2900" dirty="0">
                <a:latin typeface="Franklin Gothic Book" panose="020B0503020102020204" pitchFamily="34" charset="0"/>
                <a:ea typeface="+mn-ea"/>
                <a:cs typeface="Arial" pitchFamily="34" charset="0"/>
              </a:rPr>
            </a:br>
            <a:br>
              <a:rPr lang="en-US" sz="2900" dirty="0">
                <a:latin typeface="Franklin Gothic Book" panose="020B0503020102020204" pitchFamily="34" charset="0"/>
                <a:ea typeface="+mn-ea"/>
                <a:cs typeface="Arial" pitchFamily="34" charset="0"/>
              </a:rPr>
            </a:br>
            <a:r>
              <a:rPr lang="en-US" sz="2700" dirty="0">
                <a:latin typeface="Franklin Gothic Book" panose="020B0503020102020204" pitchFamily="34" charset="0"/>
                <a:ea typeface="+mn-ea"/>
                <a:cs typeface="Arial" pitchFamily="34" charset="0"/>
              </a:rPr>
              <a:t>911 Receiving Hospitals in </a:t>
            </a:r>
            <a:r>
              <a:rPr lang="en-US" sz="2700" dirty="0">
                <a:solidFill>
                  <a:srgbClr val="FF0000"/>
                </a:solidFill>
                <a:latin typeface="Franklin Gothic Book" panose="020B0503020102020204" pitchFamily="34" charset="0"/>
                <a:ea typeface="+mn-ea"/>
                <a:cs typeface="Arial" pitchFamily="34" charset="0"/>
              </a:rPr>
              <a:t>DRC Region-8 </a:t>
            </a:r>
            <a:r>
              <a:rPr lang="en-US" sz="2700" dirty="0">
                <a:latin typeface="Franklin Gothic Book" panose="020B0503020102020204" pitchFamily="34" charset="0"/>
                <a:ea typeface="+mn-ea"/>
                <a:cs typeface="Arial" pitchFamily="34" charset="0"/>
              </a:rPr>
              <a:t>will simulate Internal Disaster.  </a:t>
            </a:r>
            <a:endParaRPr lang="en-US" sz="2700" dirty="0">
              <a:latin typeface="Franklin Gothic Book" panose="020B0503020102020204" pitchFamily="34" charset="0"/>
            </a:endParaRPr>
          </a:p>
        </p:txBody>
      </p:sp>
      <p:sp>
        <p:nvSpPr>
          <p:cNvPr id="3" name="Content Placeholder 2"/>
          <p:cNvSpPr>
            <a:spLocks noGrp="1"/>
          </p:cNvSpPr>
          <p:nvPr>
            <p:ph sz="half" idx="1"/>
          </p:nvPr>
        </p:nvSpPr>
        <p:spPr>
          <a:xfrm>
            <a:off x="838200" y="2398626"/>
            <a:ext cx="5158427" cy="3730460"/>
          </a:xfrm>
        </p:spPr>
        <p:txBody>
          <a:bodyPr>
            <a:normAutofit lnSpcReduction="10000"/>
          </a:bodyPr>
          <a:lstStyle/>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Adventist Health White Memorial - Montebello</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Coast Plaza Doctors Hospital </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Greater El Monte Community Hospital</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Norwalk Community Hospital</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PIH Health Hospital – Downey</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PIH Health Hospital - Whittier</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Rancho Los Amigos Rehabilitation Hospital</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Saint Francis Medical Center</a:t>
            </a:r>
          </a:p>
          <a:p>
            <a:pPr defTabSz="933172">
              <a:buClr>
                <a:schemeClr val="accent2">
                  <a:lumMod val="50000"/>
                </a:schemeClr>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Whittier Hospital Medical Center</a:t>
            </a:r>
          </a:p>
          <a:p>
            <a:pPr defTabSz="933172">
              <a:defRPr/>
            </a:pPr>
            <a:endParaRPr lang="en-US" sz="2000" dirty="0">
              <a:latin typeface="Franklin Gothic Book" panose="020B0503020102020204" pitchFamily="34" charset="0"/>
            </a:endParaRPr>
          </a:p>
          <a:p>
            <a:pPr defTabSz="933172">
              <a:defRPr/>
            </a:pPr>
            <a:endParaRPr lang="en-US" sz="2000" dirty="0">
              <a:latin typeface="Franklin Gothic Book" panose="020B0503020102020204" pitchFamily="34" charset="0"/>
            </a:endParaRPr>
          </a:p>
          <a:p>
            <a:pPr defTabSz="933172">
              <a:defRPr/>
            </a:pPr>
            <a:endParaRPr lang="en-US" sz="2000" dirty="0">
              <a:latin typeface="Franklin Gothic Book" panose="020B0503020102020204" pitchFamily="34" charset="0"/>
            </a:endParaRPr>
          </a:p>
        </p:txBody>
      </p:sp>
      <p:sp>
        <p:nvSpPr>
          <p:cNvPr id="4" name="Content Placeholder 3">
            <a:extLst>
              <a:ext uri="{FF2B5EF4-FFF2-40B4-BE49-F238E27FC236}">
                <a16:creationId xmlns:a16="http://schemas.microsoft.com/office/drawing/2014/main" id="{D93D0047-D715-4AD4-B076-D518465BB459}"/>
              </a:ext>
            </a:extLst>
          </p:cNvPr>
          <p:cNvSpPr>
            <a:spLocks noGrp="1"/>
          </p:cNvSpPr>
          <p:nvPr>
            <p:ph sz="half" idx="2"/>
          </p:nvPr>
        </p:nvSpPr>
        <p:spPr>
          <a:xfrm>
            <a:off x="6189154" y="2398626"/>
            <a:ext cx="5164645" cy="3730460"/>
          </a:xfrm>
        </p:spPr>
        <p:txBody>
          <a:bodyPr>
            <a:normAutofit lnSpcReduction="10000"/>
          </a:bodyPr>
          <a:lstStyle/>
          <a:p>
            <a:pPr defTabSz="933172">
              <a:buClr>
                <a:schemeClr val="tx1"/>
              </a:buClr>
              <a:defRPr/>
            </a:pPr>
            <a:r>
              <a:rPr lang="en-US" sz="2000" dirty="0">
                <a:solidFill>
                  <a:srgbClr val="FF0000"/>
                </a:solidFill>
                <a:latin typeface="Franklin Gothic Book" panose="020B0503020102020204" pitchFamily="34" charset="0"/>
              </a:rPr>
              <a:t>*</a:t>
            </a:r>
            <a:r>
              <a:rPr lang="en-US" sz="2000" dirty="0">
                <a:latin typeface="Franklin Gothic Book" panose="020B0503020102020204" pitchFamily="34" charset="0"/>
              </a:rPr>
              <a:t>Skilled Nursing Facilities </a:t>
            </a:r>
          </a:p>
          <a:p>
            <a:pPr defTabSz="933172">
              <a:buClr>
                <a:schemeClr val="tx1"/>
              </a:buClr>
              <a:defRPr/>
            </a:pPr>
            <a:r>
              <a:rPr lang="en-US" sz="2000" dirty="0">
                <a:latin typeface="Franklin Gothic Book" panose="020B0503020102020204" pitchFamily="34" charset="0"/>
              </a:rPr>
              <a:t>Ambulatory Surgery Centers</a:t>
            </a:r>
          </a:p>
          <a:p>
            <a:pPr defTabSz="933172">
              <a:defRPr/>
            </a:pPr>
            <a:r>
              <a:rPr lang="en-US" sz="2000" dirty="0">
                <a:latin typeface="Franklin Gothic Book" panose="020B0503020102020204" pitchFamily="34" charset="0"/>
              </a:rPr>
              <a:t>Clinics</a:t>
            </a:r>
          </a:p>
          <a:p>
            <a:pPr defTabSz="933172">
              <a:defRPr/>
            </a:pPr>
            <a:r>
              <a:rPr lang="en-US" sz="2000" dirty="0">
                <a:latin typeface="Franklin Gothic Book" panose="020B0503020102020204" pitchFamily="34" charset="0"/>
              </a:rPr>
              <a:t>Dialysis </a:t>
            </a:r>
          </a:p>
          <a:p>
            <a:pPr defTabSz="933172">
              <a:defRPr/>
            </a:pPr>
            <a:r>
              <a:rPr lang="en-US" sz="2000" dirty="0">
                <a:latin typeface="Franklin Gothic Book" panose="020B0503020102020204" pitchFamily="34" charset="0"/>
              </a:rPr>
              <a:t>HHH</a:t>
            </a:r>
          </a:p>
          <a:p>
            <a:r>
              <a:rPr lang="en-US" sz="2000" dirty="0"/>
              <a:t>Urgent Care</a:t>
            </a:r>
          </a:p>
        </p:txBody>
      </p:sp>
      <p:sp>
        <p:nvSpPr>
          <p:cNvPr id="6" name="Slide Number Placeholder 5"/>
          <p:cNvSpPr>
            <a:spLocks noGrp="1"/>
          </p:cNvSpPr>
          <p:nvPr>
            <p:ph type="sldNum" sz="quarter" idx="12"/>
          </p:nvPr>
        </p:nvSpPr>
        <p:spPr>
          <a:xfrm>
            <a:off x="8610600" y="6356350"/>
            <a:ext cx="2743200" cy="365125"/>
          </a:xfrm>
          <a:prstGeom prst="ellipse">
            <a:avLst/>
          </a:prstGeom>
        </p:spPr>
        <p:txBody>
          <a:bodyPr>
            <a:normAutofit/>
          </a:bodyPr>
          <a:lstStyle/>
          <a:p>
            <a:pPr marL="0" marR="0" lvl="0" indent="0" algn="r" defTabSz="914400" rtl="0" eaLnBrk="1" fontAlgn="base" latinLnBrk="0" hangingPunct="1">
              <a:lnSpc>
                <a:spcPct val="90000"/>
              </a:lnSpc>
              <a:spcBef>
                <a:spcPct val="0"/>
              </a:spcBef>
              <a:spcAft>
                <a:spcPts val="600"/>
              </a:spcAft>
              <a:buClrTx/>
              <a:buSzTx/>
              <a:buFontTx/>
              <a:buNone/>
              <a:tabLst/>
              <a:defRPr/>
            </a:pPr>
            <a:fld id="{5DFF13A9-1037-4D5A-A349-B944681F0EB5}" type="slidenum">
              <a:rPr kumimoji="0" lang="en-US" sz="1200" b="1" i="0" u="none" strike="noStrike" kern="1200" cap="none" spc="0" normalizeH="0" baseline="0" noProof="0">
                <a:ln>
                  <a:noFill/>
                </a:ln>
                <a:solidFill>
                  <a:prstClr val="black">
                    <a:tint val="75000"/>
                  </a:prstClr>
                </a:solidFill>
                <a:effectLst/>
                <a:uLnTx/>
                <a:uFillTx/>
                <a:latin typeface="Arial" pitchFamily="34" charset="0"/>
                <a:ea typeface="+mn-ea"/>
                <a:cs typeface="Arial" pitchFamily="34" charset="0"/>
              </a:rPr>
              <a:pPr marL="0" marR="0" lvl="0" indent="0" algn="r" defTabSz="914400" rtl="0" eaLnBrk="1" fontAlgn="base" latinLnBrk="0" hangingPunct="1">
                <a:lnSpc>
                  <a:spcPct val="90000"/>
                </a:lnSpc>
                <a:spcBef>
                  <a:spcPct val="0"/>
                </a:spcBef>
                <a:spcAft>
                  <a:spcPts val="600"/>
                </a:spcAft>
                <a:buClrTx/>
                <a:buSzTx/>
                <a:buFontTx/>
                <a:buNone/>
                <a:tabLst/>
                <a:defRPr/>
              </a:pPr>
              <a:t>23</a:t>
            </a:fld>
            <a:endParaRPr kumimoji="0" lang="en-US" sz="1200" b="1" i="0" u="none" strike="noStrike" kern="1200" cap="none" spc="0" normalizeH="0" baseline="0" noProof="0">
              <a:ln>
                <a:noFill/>
              </a:ln>
              <a:solidFill>
                <a:prstClr val="black">
                  <a:tint val="75000"/>
                </a:prstClr>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3452480965"/>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73C397-51D6-88D1-67B9-643B692180AF}"/>
            </a:ext>
          </a:extLst>
        </p:cNvPr>
        <p:cNvGrpSpPr/>
        <p:nvPr/>
      </p:nvGrpSpPr>
      <p:grpSpPr>
        <a:xfrm>
          <a:off x="0" y="0"/>
          <a:ext cx="0" cy="0"/>
          <a:chOff x="0" y="0"/>
          <a:chExt cx="0" cy="0"/>
        </a:xfrm>
      </p:grpSpPr>
      <p:sp useBgFill="1">
        <p:nvSpPr>
          <p:cNvPr id="29" name="Rectangle 24">
            <a:extLst>
              <a:ext uri="{FF2B5EF4-FFF2-40B4-BE49-F238E27FC236}">
                <a16:creationId xmlns:a16="http://schemas.microsoft.com/office/drawing/2014/main" id="{913DAB23-57A4-954D-8C6E-7D7B0B99C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A75F050-137D-EEA3-7418-F801B5AFF786}"/>
              </a:ext>
            </a:extLst>
          </p:cNvPr>
          <p:cNvSpPr>
            <a:spLocks noGrp="1"/>
          </p:cNvSpPr>
          <p:nvPr>
            <p:ph type="title"/>
          </p:nvPr>
        </p:nvSpPr>
        <p:spPr>
          <a:xfrm>
            <a:off x="838200" y="365125"/>
            <a:ext cx="10515600" cy="914222"/>
          </a:xfrm>
        </p:spPr>
        <p:txBody>
          <a:bodyPr>
            <a:normAutofit fontScale="90000"/>
          </a:bodyPr>
          <a:lstStyle/>
          <a:p>
            <a:pPr algn="ctr" defTabSz="933172">
              <a:spcBef>
                <a:spcPct val="20000"/>
              </a:spcBef>
              <a:defRPr/>
            </a:pPr>
            <a:br>
              <a:rPr lang="en-US" sz="2900" dirty="0">
                <a:latin typeface="Franklin Gothic Book" panose="020B0503020102020204" pitchFamily="34" charset="0"/>
                <a:ea typeface="+mn-ea"/>
                <a:cs typeface="Arial" pitchFamily="34" charset="0"/>
              </a:rPr>
            </a:br>
            <a:r>
              <a:rPr lang="en-US" sz="3800" dirty="0">
                <a:latin typeface="Franklin Gothic Book" panose="020B0503020102020204" pitchFamily="34" charset="0"/>
                <a:ea typeface="+mn-ea"/>
                <a:cs typeface="Arial" pitchFamily="34" charset="0"/>
              </a:rPr>
              <a:t>Region-8 Long Term Care - Skilled Nursing Facilities</a:t>
            </a:r>
            <a:br>
              <a:rPr lang="en-US" sz="2900" dirty="0">
                <a:highlight>
                  <a:srgbClr val="FFFF00"/>
                </a:highlight>
                <a:latin typeface="Franklin Gothic Book" panose="020B0503020102020204" pitchFamily="34" charset="0"/>
                <a:ea typeface="+mn-ea"/>
                <a:cs typeface="Arial" pitchFamily="34" charset="0"/>
              </a:rPr>
            </a:br>
            <a:r>
              <a:rPr lang="en-US" sz="2900" dirty="0">
                <a:highlight>
                  <a:srgbClr val="FFFF00"/>
                </a:highlight>
                <a:latin typeface="Franklin Gothic Book" panose="020B0503020102020204" pitchFamily="34" charset="0"/>
                <a:ea typeface="+mn-ea"/>
                <a:cs typeface="Arial" pitchFamily="34" charset="0"/>
              </a:rPr>
              <a:t> </a:t>
            </a:r>
            <a:endParaRPr lang="en-US" sz="2900" dirty="0">
              <a:highlight>
                <a:srgbClr val="FFFF00"/>
              </a:highlight>
              <a:latin typeface="Franklin Gothic Book" panose="020B0503020102020204" pitchFamily="34" charset="0"/>
            </a:endParaRPr>
          </a:p>
        </p:txBody>
      </p:sp>
      <p:sp>
        <p:nvSpPr>
          <p:cNvPr id="3" name="Content Placeholder 2">
            <a:extLst>
              <a:ext uri="{FF2B5EF4-FFF2-40B4-BE49-F238E27FC236}">
                <a16:creationId xmlns:a16="http://schemas.microsoft.com/office/drawing/2014/main" id="{2CEC89C3-212C-273F-0125-021A63036842}"/>
              </a:ext>
            </a:extLst>
          </p:cNvPr>
          <p:cNvSpPr>
            <a:spLocks noGrp="1"/>
          </p:cNvSpPr>
          <p:nvPr>
            <p:ph sz="half" idx="1"/>
          </p:nvPr>
        </p:nvSpPr>
        <p:spPr>
          <a:xfrm>
            <a:off x="666102" y="1789026"/>
            <a:ext cx="5708374" cy="3730460"/>
          </a:xfrm>
        </p:spPr>
        <p:txBody>
          <a:bodyPr>
            <a:normAutofit lnSpcReduction="10000"/>
          </a:bodyPr>
          <a:lstStyle/>
          <a:p>
            <a:pPr defTabSz="933172">
              <a:defRPr/>
            </a:pPr>
            <a:r>
              <a:rPr lang="en-US" sz="2000" dirty="0">
                <a:latin typeface="Franklin Gothic Book" panose="020B0503020102020204" pitchFamily="34" charset="0"/>
              </a:rPr>
              <a:t>SNFs to Test Patient Surge and Power Outage</a:t>
            </a:r>
          </a:p>
          <a:p>
            <a:pPr defTabSz="933172">
              <a:defRPr/>
            </a:pPr>
            <a:r>
              <a:rPr lang="en-US" sz="2000" dirty="0">
                <a:latin typeface="Franklin Gothic Book" panose="020B0503020102020204" pitchFamily="34" charset="0"/>
              </a:rPr>
              <a:t>Long-term Care Mutual Aid Program (LTC-MAP) Coordination</a:t>
            </a:r>
          </a:p>
          <a:p>
            <a:pPr defTabSz="933172">
              <a:defRPr/>
            </a:pPr>
            <a:r>
              <a:rPr lang="en-US" sz="2000" dirty="0">
                <a:latin typeface="Franklin Gothic Book" panose="020B0503020102020204" pitchFamily="34" charset="0"/>
              </a:rPr>
              <a:t>The LTC-MAP group will test team communication, notification, activation, and coordination. </a:t>
            </a:r>
          </a:p>
          <a:p>
            <a:pPr defTabSz="933172">
              <a:defRPr/>
            </a:pPr>
            <a:r>
              <a:rPr lang="en-US" sz="2000" dirty="0">
                <a:latin typeface="Franklin Gothic Book" panose="020B0503020102020204" pitchFamily="34" charset="0"/>
              </a:rPr>
              <a:t>The group pre-identified a skilled nursing facility (SNF) in Region-8 to evacuate</a:t>
            </a:r>
          </a:p>
          <a:p>
            <a:pPr defTabSz="933172">
              <a:defRPr/>
            </a:pPr>
            <a:r>
              <a:rPr lang="en-US" sz="2000" dirty="0">
                <a:latin typeface="Franklin Gothic Book" panose="020B0503020102020204" pitchFamily="34" charset="0"/>
              </a:rPr>
              <a:t>In addition to testing power outage other SNFs in </a:t>
            </a:r>
            <a:r>
              <a:rPr lang="en-US" sz="2000">
                <a:latin typeface="Franklin Gothic Book" panose="020B0503020102020204" pitchFamily="34" charset="0"/>
              </a:rPr>
              <a:t>LA County will </a:t>
            </a:r>
            <a:r>
              <a:rPr lang="en-US" sz="2000" dirty="0">
                <a:latin typeface="Franklin Gothic Book" panose="020B0503020102020204" pitchFamily="34" charset="0"/>
              </a:rPr>
              <a:t>be asked to set-up their surge capacity areas if they were to receive an influx of residents</a:t>
            </a:r>
          </a:p>
          <a:p>
            <a:pPr defTabSz="933172">
              <a:defRPr/>
            </a:pPr>
            <a:endParaRPr lang="en-US" sz="2000" dirty="0">
              <a:latin typeface="Franklin Gothic Book" panose="020B0503020102020204" pitchFamily="34" charset="0"/>
            </a:endParaRPr>
          </a:p>
        </p:txBody>
      </p:sp>
      <p:sp>
        <p:nvSpPr>
          <p:cNvPr id="6" name="Slide Number Placeholder 5">
            <a:extLst>
              <a:ext uri="{FF2B5EF4-FFF2-40B4-BE49-F238E27FC236}">
                <a16:creationId xmlns:a16="http://schemas.microsoft.com/office/drawing/2014/main" id="{902ECEF5-7B37-CE8C-B41C-25B2A3DDB9C0}"/>
              </a:ext>
            </a:extLst>
          </p:cNvPr>
          <p:cNvSpPr>
            <a:spLocks noGrp="1"/>
          </p:cNvSpPr>
          <p:nvPr>
            <p:ph type="sldNum" sz="quarter" idx="12"/>
          </p:nvPr>
        </p:nvSpPr>
        <p:spPr>
          <a:xfrm>
            <a:off x="8610600" y="6356350"/>
            <a:ext cx="2743200" cy="365125"/>
          </a:xfrm>
          <a:prstGeom prst="ellipse">
            <a:avLst/>
          </a:prstGeom>
        </p:spPr>
        <p:txBody>
          <a:bodyPr>
            <a:normAutofit/>
          </a:bodyPr>
          <a:lstStyle/>
          <a:p>
            <a:pPr marL="0" marR="0" lvl="0" indent="0" algn="r" defTabSz="914400" rtl="0" eaLnBrk="1" fontAlgn="base" latinLnBrk="0" hangingPunct="1">
              <a:lnSpc>
                <a:spcPct val="90000"/>
              </a:lnSpc>
              <a:spcBef>
                <a:spcPct val="0"/>
              </a:spcBef>
              <a:spcAft>
                <a:spcPts val="600"/>
              </a:spcAft>
              <a:buClrTx/>
              <a:buSzTx/>
              <a:buFontTx/>
              <a:buNone/>
              <a:tabLst/>
              <a:defRPr/>
            </a:pPr>
            <a:fld id="{5DFF13A9-1037-4D5A-A349-B944681F0EB5}" type="slidenum">
              <a:rPr kumimoji="0" lang="en-US" sz="1200" b="1" i="0" u="none" strike="noStrike" kern="1200" cap="none" spc="0" normalizeH="0" baseline="0" noProof="0">
                <a:ln>
                  <a:noFill/>
                </a:ln>
                <a:solidFill>
                  <a:prstClr val="black">
                    <a:tint val="75000"/>
                  </a:prstClr>
                </a:solidFill>
                <a:effectLst/>
                <a:uLnTx/>
                <a:uFillTx/>
                <a:latin typeface="Arial" pitchFamily="34" charset="0"/>
                <a:ea typeface="+mn-ea"/>
                <a:cs typeface="Arial" pitchFamily="34" charset="0"/>
              </a:rPr>
              <a:pPr marL="0" marR="0" lvl="0" indent="0" algn="r" defTabSz="914400" rtl="0" eaLnBrk="1" fontAlgn="base" latinLnBrk="0" hangingPunct="1">
                <a:lnSpc>
                  <a:spcPct val="90000"/>
                </a:lnSpc>
                <a:spcBef>
                  <a:spcPct val="0"/>
                </a:spcBef>
                <a:spcAft>
                  <a:spcPts val="600"/>
                </a:spcAft>
                <a:buClrTx/>
                <a:buSzTx/>
                <a:buFontTx/>
                <a:buNone/>
                <a:tabLst/>
                <a:defRPr/>
              </a:pPr>
              <a:t>24</a:t>
            </a:fld>
            <a:endParaRPr kumimoji="0" lang="en-US" sz="1200" b="1" i="0" u="none" strike="noStrike" kern="1200" cap="none" spc="0" normalizeH="0" baseline="0" noProof="0">
              <a:ln>
                <a:noFill/>
              </a:ln>
              <a:solidFill>
                <a:prstClr val="black">
                  <a:tint val="75000"/>
                </a:prstClr>
              </a:solidFill>
              <a:effectLst/>
              <a:uLnTx/>
              <a:uFillTx/>
              <a:latin typeface="Arial" pitchFamily="34" charset="0"/>
              <a:ea typeface="+mn-ea"/>
              <a:cs typeface="Arial" pitchFamily="34" charset="0"/>
            </a:endParaRPr>
          </a:p>
        </p:txBody>
      </p:sp>
      <p:pic>
        <p:nvPicPr>
          <p:cNvPr id="5" name="Picture 4" descr="Sketch of two women walking in front of skilled nursing home">
            <a:extLst>
              <a:ext uri="{FF2B5EF4-FFF2-40B4-BE49-F238E27FC236}">
                <a16:creationId xmlns:a16="http://schemas.microsoft.com/office/drawing/2014/main" id="{BA78EB68-570C-E426-EC63-69817A4A70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6575" y="1279347"/>
            <a:ext cx="4979323" cy="4979323"/>
          </a:xfrm>
          <a:prstGeom prst="rect">
            <a:avLst/>
          </a:prstGeom>
        </p:spPr>
      </p:pic>
    </p:spTree>
    <p:extLst>
      <p:ext uri="{BB962C8B-B14F-4D97-AF65-F5344CB8AC3E}">
        <p14:creationId xmlns:p14="http://schemas.microsoft.com/office/powerpoint/2010/main" val="102781152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8D1AA55E-40D5-461B-A5A8-4AE8AAB71B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773788" y="215006"/>
            <a:ext cx="6155988" cy="1182927"/>
          </a:xfrm>
        </p:spPr>
        <p:txBody>
          <a:bodyPr vert="horz" lIns="91440" tIns="45720" rIns="91440" bIns="45720" rtlCol="0" anchor="b">
            <a:normAutofit/>
          </a:bodyPr>
          <a:lstStyle/>
          <a:p>
            <a:r>
              <a:rPr lang="en-US" sz="3900" b="1" u="sng" dirty="0"/>
              <a:t>Ambulance Emergency Fuel</a:t>
            </a:r>
            <a:br>
              <a:rPr lang="en-US" sz="3900" b="1" u="sng" dirty="0"/>
            </a:br>
            <a:endParaRPr lang="en-US" sz="3900" u="sng" kern="1200" dirty="0">
              <a:solidFill>
                <a:schemeClr val="tx1"/>
              </a:solidFill>
              <a:latin typeface="+mj-lt"/>
              <a:ea typeface="+mj-ea"/>
              <a:cs typeface="+mj-cs"/>
            </a:endParaRPr>
          </a:p>
        </p:txBody>
      </p:sp>
      <p:cxnSp>
        <p:nvCxnSpPr>
          <p:cNvPr id="62" name="Straight Connector 61">
            <a:extLst>
              <a:ext uri="{FF2B5EF4-FFF2-40B4-BE49-F238E27FC236}">
                <a16:creationId xmlns:a16="http://schemas.microsoft.com/office/drawing/2014/main" id="{7EB498BD-8089-4626-91EA-4978EBEF53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806470"/>
            <a:ext cx="7903723" cy="0"/>
          </a:xfrm>
          <a:prstGeom prst="line">
            <a:avLst/>
          </a:prstGeom>
          <a:ln w="25400" cap="sq">
            <a:gradFill flip="none" rotWithShape="1">
              <a:gsLst>
                <a:gs pos="0">
                  <a:schemeClr val="accent1"/>
                </a:gs>
                <a:gs pos="100000">
                  <a:schemeClr val="accent2"/>
                </a:gs>
              </a:gsLst>
              <a:lin ang="10800000" scaled="0"/>
              <a:tileRect/>
            </a:gradFill>
            <a:bevel/>
          </a:ln>
        </p:spPr>
        <p:style>
          <a:lnRef idx="1">
            <a:schemeClr val="accent1"/>
          </a:lnRef>
          <a:fillRef idx="0">
            <a:schemeClr val="accent1"/>
          </a:fillRef>
          <a:effectRef idx="0">
            <a:schemeClr val="accent1"/>
          </a:effectRef>
          <a:fontRef idx="minor">
            <a:schemeClr val="tx1"/>
          </a:fontRef>
        </p:style>
      </p:cxnSp>
      <p:pic>
        <p:nvPicPr>
          <p:cNvPr id="19" name="Graphic 18" descr="Ambulance">
            <a:extLst>
              <a:ext uri="{FF2B5EF4-FFF2-40B4-BE49-F238E27FC236}">
                <a16:creationId xmlns:a16="http://schemas.microsoft.com/office/drawing/2014/main" id="{E4A1671E-2C18-A92A-4AA5-EF794AA80D8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572653" y="1980885"/>
            <a:ext cx="3548404" cy="3548404"/>
          </a:xfrm>
          <a:prstGeom prst="rect">
            <a:avLst/>
          </a:prstGeom>
        </p:spPr>
      </p:pic>
      <p:sp>
        <p:nvSpPr>
          <p:cNvPr id="64"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24552" y="189928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1"/>
          </a:solidFill>
          <a:ln w="603" cap="flat">
            <a:noFill/>
            <a:prstDash val="solid"/>
            <a:miter/>
          </a:ln>
        </p:spPr>
        <p:txBody>
          <a:bodyPr rtlCol="0" anchor="ctr"/>
          <a:lstStyle/>
          <a:p>
            <a:endParaRPr lang="en-US"/>
          </a:p>
        </p:txBody>
      </p:sp>
      <p:sp>
        <p:nvSpPr>
          <p:cNvPr id="66"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36862" y="2189928"/>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1"/>
          </a:solidFill>
          <a:ln w="422" cap="flat">
            <a:noFill/>
            <a:prstDash val="solid"/>
            <a:miter/>
          </a:ln>
        </p:spPr>
        <p:txBody>
          <a:bodyPr rtlCol="0" anchor="ctr"/>
          <a:lstStyle/>
          <a:p>
            <a:endParaRPr lang="en-US"/>
          </a:p>
        </p:txBody>
      </p:sp>
      <p:sp>
        <p:nvSpPr>
          <p:cNvPr id="2" name="TextBox 1">
            <a:extLst>
              <a:ext uri="{FF2B5EF4-FFF2-40B4-BE49-F238E27FC236}">
                <a16:creationId xmlns:a16="http://schemas.microsoft.com/office/drawing/2014/main" id="{C87E52AA-DFFB-44C1-86BB-DB8C6FCAB951}"/>
              </a:ext>
            </a:extLst>
          </p:cNvPr>
          <p:cNvSpPr txBox="1"/>
          <p:nvPr/>
        </p:nvSpPr>
        <p:spPr>
          <a:xfrm>
            <a:off x="864000" y="1754743"/>
            <a:ext cx="5834010" cy="4154984"/>
          </a:xfrm>
          <a:prstGeom prst="rect">
            <a:avLst/>
          </a:prstGeom>
          <a:noFill/>
        </p:spPr>
        <p:txBody>
          <a:bodyPr wrap="square" rtlCol="0">
            <a:spAutoFit/>
          </a:bodyPr>
          <a:lstStyle/>
          <a:p>
            <a:pPr marL="285750" indent="-285750">
              <a:buFont typeface="Arial" panose="020B0604020202020204" pitchFamily="34" charset="0"/>
              <a:buChar char="•"/>
            </a:pPr>
            <a:r>
              <a:rPr lang="en-US" sz="2400" dirty="0"/>
              <a:t>EMS Agency will work with a designated ambulance provider to test emergency fueling process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Ambulance provider will contact the EMS Agency and submit a RR for fuel</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The ambulance provider will be given a location (ISD yard, Fire Department, Sheriff, etc.) and temporary credentials to access fuel  </a:t>
            </a:r>
          </a:p>
        </p:txBody>
      </p:sp>
    </p:spTree>
    <p:extLst>
      <p:ext uri="{BB962C8B-B14F-4D97-AF65-F5344CB8AC3E}">
        <p14:creationId xmlns:p14="http://schemas.microsoft.com/office/powerpoint/2010/main" val="336703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ight Triangle 48">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0">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075767" y="1188637"/>
            <a:ext cx="2988234" cy="4480726"/>
          </a:xfrm>
        </p:spPr>
        <p:txBody>
          <a:bodyPr vert="horz" lIns="91440" tIns="45720" rIns="91440" bIns="45720" rtlCol="0" anchor="ctr">
            <a:normAutofit/>
          </a:bodyPr>
          <a:lstStyle/>
          <a:p>
            <a:pPr algn="r"/>
            <a:r>
              <a:rPr lang="en-US" sz="5600" b="1" kern="1200" dirty="0">
                <a:solidFill>
                  <a:schemeClr val="tx1"/>
                </a:solidFill>
                <a:latin typeface="+mj-lt"/>
                <a:ea typeface="+mj-ea"/>
                <a:cs typeface="+mj-cs"/>
              </a:rPr>
              <a:t>Exercise Essentials</a:t>
            </a:r>
            <a:br>
              <a:rPr lang="en-US" sz="5600" b="1" kern="1200" dirty="0">
                <a:solidFill>
                  <a:schemeClr val="tx1"/>
                </a:solidFill>
                <a:latin typeface="+mj-lt"/>
                <a:ea typeface="+mj-ea"/>
                <a:cs typeface="+mj-cs"/>
              </a:rPr>
            </a:br>
            <a:endParaRPr lang="en-US" sz="5600" kern="1200" dirty="0">
              <a:solidFill>
                <a:schemeClr val="tx1"/>
              </a:solidFill>
              <a:latin typeface="+mj-lt"/>
              <a:ea typeface="+mj-ea"/>
              <a:cs typeface="+mj-cs"/>
            </a:endParaRPr>
          </a:p>
        </p:txBody>
      </p:sp>
      <p:cxnSp>
        <p:nvCxnSpPr>
          <p:cNvPr id="53" name="Straight Connector 52">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72C30E46-797E-495D-9EA6-796C7121E804}"/>
              </a:ext>
            </a:extLst>
          </p:cNvPr>
          <p:cNvSpPr/>
          <p:nvPr/>
        </p:nvSpPr>
        <p:spPr>
          <a:xfrm>
            <a:off x="5255260" y="1648870"/>
            <a:ext cx="4702848" cy="3560260"/>
          </a:xfrm>
          <a:prstGeom prst="rect">
            <a:avLst/>
          </a:prstGeom>
        </p:spPr>
        <p:txBody>
          <a:bodyPr vert="horz" lIns="91440" tIns="45720" rIns="91440" bIns="45720" rtlCol="0" anchor="ctr">
            <a:normAutofit/>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Scenario</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a:ln>
                  <a:noFill/>
                </a:ln>
                <a:effectLst/>
                <a:uLnTx/>
                <a:uFillTx/>
              </a:rPr>
              <a:t>Scope</a:t>
            </a:r>
            <a:endParaRPr kumimoji="0" lang="en-US" sz="2000" b="0" i="0" u="none" strike="noStrike" cap="none" spc="0" normalizeH="0" baseline="0" noProof="0" dirty="0">
              <a:ln>
                <a:noFill/>
              </a:ln>
              <a:effectLst/>
              <a:uLnTx/>
              <a:uFillTx/>
            </a:endParaRP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Assumptions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MSEL</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Resource Requesting</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ARES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Conclusion of Exercise</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Documentation</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000" b="0" i="0" u="none" strike="noStrike" cap="none" spc="0" normalizeH="0" baseline="0" noProof="0" dirty="0">
                <a:ln>
                  <a:noFill/>
                </a:ln>
                <a:effectLst/>
                <a:uLnTx/>
                <a:uFillTx/>
              </a:rPr>
              <a:t>Registration</a:t>
            </a:r>
          </a:p>
        </p:txBody>
      </p:sp>
    </p:spTree>
    <p:extLst>
      <p:ext uri="{BB962C8B-B14F-4D97-AF65-F5344CB8AC3E}">
        <p14:creationId xmlns:p14="http://schemas.microsoft.com/office/powerpoint/2010/main" val="145732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427EC3F-5769-F3E2-6F48-B445EA359CF3}"/>
            </a:ext>
          </a:extLst>
        </p:cNvPr>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4227359C-19D8-5F43-4135-19D824D41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5E5498A8-C3B3-03E6-3000-AC68CD7B6B9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52" name="Rectangle 51">
              <a:extLst>
                <a:ext uri="{FF2B5EF4-FFF2-40B4-BE49-F238E27FC236}">
                  <a16:creationId xmlns:a16="http://schemas.microsoft.com/office/drawing/2014/main" id="{050F74D8-BA6D-0C09-9941-789261C330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4AD36F33-3BC1-0B20-C446-832F32CAB5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5" name="Rectangle 54">
            <a:extLst>
              <a:ext uri="{FF2B5EF4-FFF2-40B4-BE49-F238E27FC236}">
                <a16:creationId xmlns:a16="http://schemas.microsoft.com/office/drawing/2014/main" id="{3ECB4F96-C748-4E56-CB12-E25603933E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F17455A2-F870-2878-84DC-CE4DE5ABB7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60FB3FED-B726-A1CB-3E08-D0E36E511617}"/>
              </a:ext>
            </a:extLst>
          </p:cNvPr>
          <p:cNvSpPr>
            <a:spLocks noGrp="1"/>
          </p:cNvSpPr>
          <p:nvPr>
            <p:ph type="title"/>
          </p:nvPr>
        </p:nvSpPr>
        <p:spPr>
          <a:xfrm>
            <a:off x="1153618" y="1239927"/>
            <a:ext cx="4008586" cy="4680583"/>
          </a:xfrm>
        </p:spPr>
        <p:txBody>
          <a:bodyPr vert="horz" lIns="91440" tIns="45720" rIns="91440" bIns="45720" rtlCol="0" anchor="ctr">
            <a:normAutofit/>
          </a:bodyPr>
          <a:lstStyle/>
          <a:p>
            <a:r>
              <a:rPr lang="en-US" sz="4800" b="1" kern="1200" dirty="0">
                <a:solidFill>
                  <a:schemeClr val="tx1"/>
                </a:solidFill>
                <a:latin typeface="+mj-lt"/>
                <a:ea typeface="+mj-ea"/>
                <a:cs typeface="+mj-cs"/>
              </a:rPr>
              <a:t>Scenario</a:t>
            </a:r>
            <a:br>
              <a:rPr lang="en-US" sz="5200" b="1" kern="1200" dirty="0">
                <a:solidFill>
                  <a:schemeClr val="tx1"/>
                </a:solidFill>
                <a:latin typeface="+mj-lt"/>
                <a:ea typeface="+mj-ea"/>
                <a:cs typeface="+mj-cs"/>
              </a:rPr>
            </a:br>
            <a:endParaRPr lang="en-US" sz="5200" kern="1200" dirty="0">
              <a:solidFill>
                <a:schemeClr val="tx1"/>
              </a:solidFill>
              <a:latin typeface="+mj-lt"/>
              <a:ea typeface="+mj-ea"/>
              <a:cs typeface="+mj-cs"/>
            </a:endParaRPr>
          </a:p>
        </p:txBody>
      </p:sp>
      <p:sp>
        <p:nvSpPr>
          <p:cNvPr id="2" name="Rectangle 1">
            <a:extLst>
              <a:ext uri="{FF2B5EF4-FFF2-40B4-BE49-F238E27FC236}">
                <a16:creationId xmlns:a16="http://schemas.microsoft.com/office/drawing/2014/main" id="{DAB6ADF8-C50E-9577-EA5C-E04EBFFFFF15}"/>
              </a:ext>
            </a:extLst>
          </p:cNvPr>
          <p:cNvSpPr/>
          <p:nvPr/>
        </p:nvSpPr>
        <p:spPr>
          <a:xfrm>
            <a:off x="3597674" y="839267"/>
            <a:ext cx="7748387" cy="5178830"/>
          </a:xfrm>
          <a:prstGeom prst="rect">
            <a:avLst/>
          </a:prstGeom>
        </p:spPr>
        <p:txBody>
          <a:bodyPr vert="horz" lIns="91440" tIns="45720" rIns="91440" bIns="45720" rtlCol="0" anchor="ctr">
            <a:normAutofit fontScale="85000" lnSpcReduction="20000"/>
          </a:bodyPr>
          <a:lstStyle/>
          <a:p>
            <a:pPr defTabSz="933172">
              <a:defRPr/>
            </a:pPr>
            <a:endParaRPr lang="en-US" sz="2400" b="1" u="sng" dirty="0">
              <a:solidFill>
                <a:srgbClr val="000000"/>
              </a:solidFill>
              <a:highlight>
                <a:srgbClr val="FFFF00"/>
              </a:highlight>
            </a:endParaRPr>
          </a:p>
          <a:p>
            <a:pPr defTabSz="933172">
              <a:defRPr/>
            </a:pPr>
            <a:r>
              <a:rPr lang="en-US" sz="2400" b="1" dirty="0">
                <a:solidFill>
                  <a:srgbClr val="000000"/>
                </a:solidFill>
              </a:rPr>
              <a:t>Pre-Exercise: </a:t>
            </a:r>
            <a:r>
              <a:rPr lang="en-US" sz="2400" dirty="0">
                <a:solidFill>
                  <a:srgbClr val="000000"/>
                </a:solidFill>
              </a:rPr>
              <a:t>2028 Summer Olympics are underway. Local law enforcement has issued a “Be on the Lookout” (BOLO) alert to the community requesting anyone observing suspicious Unmanned Aircraft System (UAS) - drone activity to report it to authorities. There has been an increase in threats to critical infrastructure sectors in the Los Angeles area. Specifically, to power plants, sports stadiums, and the medical and health sector. The BOLO is to remain in place for the duration of the Olympic Games.</a:t>
            </a:r>
          </a:p>
          <a:p>
            <a:pPr defTabSz="933172">
              <a:defRPr/>
            </a:pPr>
            <a:endParaRPr lang="en-US" sz="2400" b="1" dirty="0">
              <a:solidFill>
                <a:srgbClr val="000000"/>
              </a:solidFill>
            </a:endParaRPr>
          </a:p>
          <a:p>
            <a:pPr defTabSz="933172">
              <a:defRPr/>
            </a:pPr>
            <a:r>
              <a:rPr lang="en-US" sz="2400" b="1" dirty="0">
                <a:solidFill>
                  <a:srgbClr val="000000"/>
                </a:solidFill>
              </a:rPr>
              <a:t>Day of Exercise: </a:t>
            </a:r>
            <a:r>
              <a:rPr lang="en-US" sz="2400" dirty="0">
                <a:solidFill>
                  <a:srgbClr val="000000"/>
                </a:solidFill>
              </a:rPr>
              <a:t>An Unmanned Aircraft System (UAS) drone attack at Olympic event near your facility. Many victims with mild to moderate injuries self-dispatch to nearby clinics and hospitals. The Fire Department arrives on scene and initiates an MCI with the Medical Alert Center (MAC) and activates a FOAC. Victims are transported by ground ambulance resulting in a patient surge to emergency departments. </a:t>
            </a:r>
          </a:p>
          <a:p>
            <a:pPr defTabSz="933172">
              <a:defRPr/>
            </a:pPr>
            <a:endParaRPr lang="en-US" sz="2400" dirty="0">
              <a:solidFill>
                <a:srgbClr val="000000"/>
              </a:solidFill>
            </a:endParaRPr>
          </a:p>
          <a:p>
            <a:pPr defTabSz="933172">
              <a:defRPr/>
            </a:pPr>
            <a:r>
              <a:rPr lang="en-US" sz="2400" dirty="0">
                <a:solidFill>
                  <a:srgbClr val="000000"/>
                </a:solidFill>
              </a:rPr>
              <a:t>This is immediately followed by a targeted UAS strike at a local electric sub-station resulting in grid power failure and forcing your facility on back-up power or resulting in total power loss.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spTree>
    <p:extLst>
      <p:ext uri="{BB962C8B-B14F-4D97-AF65-F5344CB8AC3E}">
        <p14:creationId xmlns:p14="http://schemas.microsoft.com/office/powerpoint/2010/main" val="29177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5" name="Rectangle 64">
            <a:extLst>
              <a:ext uri="{FF2B5EF4-FFF2-40B4-BE49-F238E27FC236}">
                <a16:creationId xmlns:a16="http://schemas.microsoft.com/office/drawing/2014/main" id="{7515D20E-1AB7-4E74-9236-2B72B63D6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045028" y="1336329"/>
            <a:ext cx="3892732" cy="4382588"/>
          </a:xfrm>
        </p:spPr>
        <p:txBody>
          <a:bodyPr vert="horz" lIns="91440" tIns="45720" rIns="91440" bIns="45720" rtlCol="0" anchor="ctr">
            <a:normAutofit/>
          </a:bodyPr>
          <a:lstStyle/>
          <a:p>
            <a:r>
              <a:rPr lang="en-US" sz="7200" b="1" kern="1200" dirty="0">
                <a:solidFill>
                  <a:schemeClr val="tx1"/>
                </a:solidFill>
                <a:latin typeface="+mj-lt"/>
                <a:ea typeface="+mj-ea"/>
                <a:cs typeface="+mj-cs"/>
              </a:rPr>
              <a:t>Exercise Scope</a:t>
            </a:r>
            <a:br>
              <a:rPr lang="en-US" sz="5400" b="1" kern="1200" dirty="0">
                <a:solidFill>
                  <a:schemeClr val="tx1"/>
                </a:solidFill>
                <a:latin typeface="+mj-lt"/>
                <a:ea typeface="+mj-ea"/>
                <a:cs typeface="+mj-cs"/>
              </a:rPr>
            </a:br>
            <a:endParaRPr lang="en-US" sz="5400" kern="1200" dirty="0">
              <a:solidFill>
                <a:schemeClr val="tx1"/>
              </a:solidFill>
              <a:latin typeface="+mj-lt"/>
              <a:ea typeface="+mj-ea"/>
              <a:cs typeface="+mj-cs"/>
            </a:endParaRPr>
          </a:p>
        </p:txBody>
      </p:sp>
      <p:grpSp>
        <p:nvGrpSpPr>
          <p:cNvPr id="66" name="Group 65">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163461"/>
            <a:ext cx="731521" cy="673460"/>
            <a:chOff x="3940602" y="308034"/>
            <a:chExt cx="2116791" cy="3428999"/>
          </a:xfrm>
          <a:solidFill>
            <a:schemeClr val="accent4"/>
          </a:solidFill>
        </p:grpSpPr>
        <p:sp>
          <p:nvSpPr>
            <p:cNvPr id="52" name="Rectangle 5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Rectangle 55">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982976"/>
            <a:ext cx="6009366" cy="5120635"/>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416B4A1-0FE8-4730-A476-FFFBA909FC8B}"/>
              </a:ext>
            </a:extLst>
          </p:cNvPr>
          <p:cNvSpPr txBox="1"/>
          <p:nvPr/>
        </p:nvSpPr>
        <p:spPr>
          <a:xfrm>
            <a:off x="6096001" y="1336329"/>
            <a:ext cx="5260848" cy="4382588"/>
          </a:xfrm>
          <a:prstGeom prst="rect">
            <a:avLst/>
          </a:prstGeom>
        </p:spPr>
        <p:txBody>
          <a:bodyPr vert="horz" lIns="91440" tIns="45720" rIns="91440" bIns="45720" rtlCol="0" anchor="ctr">
            <a:normAutofit/>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Command center activation is encouraged.</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There will be no actual movement of patients.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Play will take place in the live ReddiNet system and V-MED28.</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400" b="0" i="0" u="none" strike="noStrike" cap="none" spc="0" normalizeH="0" baseline="0" noProof="0" dirty="0">
                <a:ln>
                  <a:noFill/>
                </a:ln>
                <a:effectLst/>
                <a:uLnTx/>
                <a:uFillTx/>
              </a:rPr>
              <a:t>The exercise will begin at 8:00 a.m. and end at 12:00 p.m. </a:t>
            </a:r>
          </a:p>
        </p:txBody>
      </p:sp>
    </p:spTree>
    <p:extLst>
      <p:ext uri="{BB962C8B-B14F-4D97-AF65-F5344CB8AC3E}">
        <p14:creationId xmlns:p14="http://schemas.microsoft.com/office/powerpoint/2010/main" val="1941044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9" name="Rectangle 68">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838200" y="557188"/>
            <a:ext cx="10515600" cy="1133499"/>
          </a:xfrm>
        </p:spPr>
        <p:txBody>
          <a:bodyPr vert="horz" lIns="91440" tIns="45720" rIns="91440" bIns="45720" rtlCol="0" anchor="ctr">
            <a:normAutofit fontScale="90000"/>
          </a:bodyPr>
          <a:lstStyle/>
          <a:p>
            <a:pPr algn="ctr"/>
            <a:r>
              <a:rPr lang="en-US" sz="5000" b="1" kern="1200" dirty="0">
                <a:solidFill>
                  <a:schemeClr val="tx1"/>
                </a:solidFill>
                <a:latin typeface="+mj-lt"/>
                <a:ea typeface="+mj-ea"/>
                <a:cs typeface="+mj-cs"/>
              </a:rPr>
              <a:t>Exercise Assumptions</a:t>
            </a:r>
            <a:br>
              <a:rPr lang="en-US" sz="2500" b="1" kern="1200" dirty="0">
                <a:solidFill>
                  <a:schemeClr val="tx1"/>
                </a:solidFill>
                <a:latin typeface="+mj-lt"/>
                <a:ea typeface="+mj-ea"/>
                <a:cs typeface="+mj-cs"/>
              </a:rPr>
            </a:br>
            <a:br>
              <a:rPr lang="en-US" sz="2500" b="1"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graphicFrame>
        <p:nvGraphicFramePr>
          <p:cNvPr id="54" name="TextBox 5" descr="Exercise assumptions">
            <a:extLst>
              <a:ext uri="{FF2B5EF4-FFF2-40B4-BE49-F238E27FC236}">
                <a16:creationId xmlns:a16="http://schemas.microsoft.com/office/drawing/2014/main" id="{6ABAF676-ED79-9A52-71B5-4E9A93F85710}"/>
              </a:ext>
            </a:extLst>
          </p:cNvPr>
          <p:cNvGraphicFramePr/>
          <p:nvPr>
            <p:extLst>
              <p:ext uri="{D42A27DB-BD31-4B8C-83A1-F6EECF244321}">
                <p14:modId xmlns:p14="http://schemas.microsoft.com/office/powerpoint/2010/main" val="2979965217"/>
              </p:ext>
            </p:extLst>
          </p:nvPr>
        </p:nvGraphicFramePr>
        <p:xfrm>
          <a:off x="838200" y="1828800"/>
          <a:ext cx="10515600" cy="4352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669148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Shape 50">
            <a:extLst>
              <a:ext uri="{FF2B5EF4-FFF2-40B4-BE49-F238E27FC236}">
                <a16:creationId xmlns:a16="http://schemas.microsoft.com/office/drawing/2014/main" id="{F474090D-CD95-4B41-BE3D-6596953D32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4662" y="323519"/>
            <a:ext cx="4323899" cy="6212748"/>
          </a:xfrm>
          <a:custGeom>
            <a:avLst/>
            <a:gdLst>
              <a:gd name="connsiteX0" fmla="*/ 0 w 4323899"/>
              <a:gd name="connsiteY0" fmla="*/ 0 h 6212748"/>
              <a:gd name="connsiteX1" fmla="*/ 742501 w 4323899"/>
              <a:gd name="connsiteY1" fmla="*/ 0 h 6212748"/>
              <a:gd name="connsiteX2" fmla="*/ 4323899 w 4323899"/>
              <a:gd name="connsiteY2" fmla="*/ 0 h 6212748"/>
              <a:gd name="connsiteX3" fmla="*/ 4323899 w 4323899"/>
              <a:gd name="connsiteY3" fmla="*/ 2864954 h 6212748"/>
              <a:gd name="connsiteX4" fmla="*/ 880454 w 4323899"/>
              <a:gd name="connsiteY4" fmla="*/ 6212748 h 6212748"/>
              <a:gd name="connsiteX5" fmla="*/ 0 w 4323899"/>
              <a:gd name="connsiteY5" fmla="*/ 6212748 h 6212748"/>
              <a:gd name="connsiteX6" fmla="*/ 0 w 4323899"/>
              <a:gd name="connsiteY6" fmla="*/ 6210962 h 621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323899" h="6212748">
                <a:moveTo>
                  <a:pt x="0" y="0"/>
                </a:moveTo>
                <a:lnTo>
                  <a:pt x="742501" y="0"/>
                </a:lnTo>
                <a:lnTo>
                  <a:pt x="4323899" y="0"/>
                </a:lnTo>
                <a:lnTo>
                  <a:pt x="4323899" y="2864954"/>
                </a:lnTo>
                <a:lnTo>
                  <a:pt x="880454" y="6212748"/>
                </a:lnTo>
                <a:lnTo>
                  <a:pt x="0" y="6212748"/>
                </a:lnTo>
                <a:lnTo>
                  <a:pt x="0" y="6210962"/>
                </a:lnTo>
                <a:close/>
              </a:path>
            </a:pathLst>
          </a:custGeom>
          <a:solidFill>
            <a:schemeClr val="tx1">
              <a:lumMod val="50000"/>
              <a:lumOff val="5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3" name="Right Triangle 52">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4">
            <a:extLst>
              <a:ext uri="{FF2B5EF4-FFF2-40B4-BE49-F238E27FC236}">
                <a16:creationId xmlns:a16="http://schemas.microsoft.com/office/drawing/2014/main" id="{B8F3E811-B104-4DFF-951A-008C860FF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8026203" y="1443390"/>
            <a:ext cx="3268216" cy="3405880"/>
          </a:xfrm>
        </p:spPr>
        <p:txBody>
          <a:bodyPr vert="horz" lIns="91440" tIns="45720" rIns="91440" bIns="45720" rtlCol="0" anchor="ctr">
            <a:normAutofit/>
          </a:bodyPr>
          <a:lstStyle/>
          <a:p>
            <a:r>
              <a:rPr lang="en-US" sz="3800" b="1" kern="1200">
                <a:solidFill>
                  <a:schemeClr val="tx1"/>
                </a:solidFill>
                <a:latin typeface="+mj-lt"/>
                <a:ea typeface="+mj-ea"/>
                <a:cs typeface="+mj-cs"/>
              </a:rPr>
              <a:t>Master Scenario Event List (MSEL)</a:t>
            </a:r>
            <a:br>
              <a:rPr lang="en-US" sz="3800" b="1" kern="1200">
                <a:solidFill>
                  <a:schemeClr val="tx1"/>
                </a:solidFill>
                <a:latin typeface="+mj-lt"/>
                <a:ea typeface="+mj-ea"/>
                <a:cs typeface="+mj-cs"/>
              </a:rPr>
            </a:br>
            <a:br>
              <a:rPr lang="en-US" sz="3800" b="1" kern="1200">
                <a:solidFill>
                  <a:schemeClr val="tx1"/>
                </a:solidFill>
                <a:latin typeface="+mj-lt"/>
                <a:ea typeface="+mj-ea"/>
                <a:cs typeface="+mj-cs"/>
              </a:rPr>
            </a:br>
            <a:endParaRPr lang="en-US" sz="3800" kern="1200">
              <a:solidFill>
                <a:schemeClr val="tx1"/>
              </a:solidFill>
              <a:latin typeface="+mj-lt"/>
              <a:ea typeface="+mj-ea"/>
              <a:cs typeface="+mj-cs"/>
            </a:endParaRPr>
          </a:p>
        </p:txBody>
      </p:sp>
      <p:sp>
        <p:nvSpPr>
          <p:cNvPr id="6" name="TextBox 5">
            <a:extLst>
              <a:ext uri="{FF2B5EF4-FFF2-40B4-BE49-F238E27FC236}">
                <a16:creationId xmlns:a16="http://schemas.microsoft.com/office/drawing/2014/main" id="{5416B4A1-0FE8-4730-A476-FFFBA909FC8B}"/>
              </a:ext>
            </a:extLst>
          </p:cNvPr>
          <p:cNvSpPr txBox="1"/>
          <p:nvPr/>
        </p:nvSpPr>
        <p:spPr>
          <a:xfrm>
            <a:off x="1289304" y="1266614"/>
            <a:ext cx="5769224" cy="3759434"/>
          </a:xfrm>
          <a:prstGeom prst="rect">
            <a:avLst/>
          </a:prstGeom>
        </p:spPr>
        <p:txBody>
          <a:bodyPr vert="horz" lIns="91440" tIns="45720" rIns="91440" bIns="45720" rtlCol="0" anchor="ctr">
            <a:noAutofit/>
          </a:bodyPr>
          <a:lstStyle/>
          <a:p>
            <a:pPr marL="4572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0" i="0" u="none" strike="noStrike" cap="none" spc="0" normalizeH="0" baseline="0" noProof="0" dirty="0">
                <a:ln>
                  <a:noFill/>
                </a:ln>
                <a:effectLst/>
                <a:uLnTx/>
                <a:uFillTx/>
              </a:rPr>
              <a:t>MSEL is a chronological list of simulated events (injects) that participants (players) will be asked to respond to during an exercise</a:t>
            </a:r>
          </a:p>
          <a:p>
            <a:pPr marL="4572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0" i="0" u="none" strike="noStrike" cap="none" spc="0" normalizeH="0" baseline="0" noProof="0" dirty="0">
                <a:ln>
                  <a:noFill/>
                </a:ln>
                <a:effectLst/>
                <a:uLnTx/>
                <a:uFillTx/>
              </a:rPr>
              <a:t>Some injects are for all players such as the Service Level Poll</a:t>
            </a:r>
          </a:p>
          <a:p>
            <a:pPr marL="4572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0" i="0" u="none" strike="noStrike" cap="none" spc="0" normalizeH="0" baseline="0" noProof="0" dirty="0">
                <a:ln>
                  <a:noFill/>
                </a:ln>
                <a:effectLst/>
                <a:uLnTx/>
                <a:uFillTx/>
              </a:rPr>
              <a:t>Some injects are for specific sectors and players such as Long-Term Care Bed availability Poll</a:t>
            </a:r>
          </a:p>
          <a:p>
            <a:pPr marL="4572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0" i="0" u="none" strike="noStrike" cap="none" spc="0" normalizeH="0" baseline="0" noProof="0" dirty="0">
                <a:ln>
                  <a:noFill/>
                </a:ln>
                <a:effectLst/>
                <a:uLnTx/>
                <a:uFillTx/>
              </a:rPr>
              <a:t>It is okay to remove non-pertinent injects or add additional if needed to meet your objectives</a:t>
            </a:r>
          </a:p>
        </p:txBody>
      </p:sp>
    </p:spTree>
    <p:extLst>
      <p:ext uri="{BB962C8B-B14F-4D97-AF65-F5344CB8AC3E}">
        <p14:creationId xmlns:p14="http://schemas.microsoft.com/office/powerpoint/2010/main" val="3897695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9" name="Rectangle 58">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 name="Rectangle 60">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115568" y="548640"/>
            <a:ext cx="10168128" cy="1179576"/>
          </a:xfrm>
        </p:spPr>
        <p:txBody>
          <a:bodyPr vert="horz" lIns="91440" tIns="45720" rIns="91440" bIns="45720" rtlCol="0" anchor="ctr">
            <a:normAutofit fontScale="90000"/>
          </a:bodyPr>
          <a:lstStyle/>
          <a:p>
            <a:r>
              <a:rPr lang="en-US" sz="5400" b="1" kern="1200" dirty="0">
                <a:solidFill>
                  <a:schemeClr val="tx1"/>
                </a:solidFill>
                <a:latin typeface="+mj-lt"/>
                <a:ea typeface="+mj-ea"/>
                <a:cs typeface="+mj-cs"/>
              </a:rPr>
              <a:t>Resource Requesting</a:t>
            </a:r>
            <a:br>
              <a:rPr lang="en-US" sz="2500" b="1" kern="1200" dirty="0">
                <a:solidFill>
                  <a:schemeClr val="tx1"/>
                </a:solidFill>
                <a:latin typeface="+mj-lt"/>
                <a:ea typeface="+mj-ea"/>
                <a:cs typeface="+mj-cs"/>
              </a:rPr>
            </a:br>
            <a:br>
              <a:rPr lang="en-US" sz="2500" b="1"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sp>
        <p:nvSpPr>
          <p:cNvPr id="63" name="Rectangle 62">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5416B4A1-0FE8-4730-A476-FFFBA909FC8B}"/>
              </a:ext>
            </a:extLst>
          </p:cNvPr>
          <p:cNvSpPr txBox="1"/>
          <p:nvPr/>
        </p:nvSpPr>
        <p:spPr>
          <a:xfrm>
            <a:off x="1115568" y="2481943"/>
            <a:ext cx="10168128" cy="3695020"/>
          </a:xfrm>
          <a:prstGeom prst="rect">
            <a:avLst/>
          </a:prstGeom>
        </p:spPr>
        <p:txBody>
          <a:bodyPr vert="horz" lIns="91440" tIns="45720" rIns="91440" bIns="45720" rtlCol="0">
            <a:noAutofit/>
          </a:bodyPr>
          <a:lstStyle/>
          <a:p>
            <a:pPr marR="0" lvl="0" fontAlgn="auto">
              <a:lnSpc>
                <a:spcPct val="90000"/>
              </a:lnSpc>
              <a:spcBef>
                <a:spcPts val="0"/>
              </a:spcBef>
              <a:spcAft>
                <a:spcPts val="600"/>
              </a:spcAft>
              <a:buClrTx/>
              <a:buSzTx/>
              <a:tabLst/>
              <a:defRPr/>
            </a:pPr>
            <a:r>
              <a:rPr kumimoji="0" lang="en-US" sz="3000" b="0" i="0" u="none" strike="noStrike" cap="none" spc="0" normalizeH="0" baseline="0" noProof="0" dirty="0">
                <a:ln>
                  <a:noFill/>
                </a:ln>
                <a:effectLst/>
                <a:uLnTx/>
                <a:uFillTx/>
              </a:rPr>
              <a:t>MCC will open a resource request incident to support the exercise titled:</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3000" b="0" i="0" u="none" strike="noStrike" cap="none" spc="0" normalizeH="0" baseline="0" noProof="0" dirty="0">
              <a:ln>
                <a:noFill/>
              </a:ln>
              <a:effectLst/>
              <a:uLnTx/>
              <a:uFillTx/>
            </a:endParaRPr>
          </a:p>
          <a:p>
            <a:pPr marR="0" lvl="0" fontAlgn="auto">
              <a:lnSpc>
                <a:spcPct val="90000"/>
              </a:lnSpc>
              <a:spcBef>
                <a:spcPts val="0"/>
              </a:spcBef>
              <a:spcAft>
                <a:spcPts val="600"/>
              </a:spcAft>
              <a:buClrTx/>
              <a:buSzTx/>
              <a:tabLst/>
              <a:defRPr/>
            </a:pPr>
            <a:r>
              <a:rPr kumimoji="0" lang="en-US" sz="3000" b="1" i="1" u="none" strike="noStrike" cap="none" spc="0" normalizeH="0" baseline="0" noProof="0" dirty="0">
                <a:ln>
                  <a:noFill/>
                </a:ln>
                <a:effectLst/>
                <a:uLnTx/>
                <a:uFillTx/>
              </a:rPr>
              <a:t>			“</a:t>
            </a:r>
            <a:r>
              <a:rPr kumimoji="0" lang="en-US" sz="3000" b="1" i="1" u="none" strike="noStrike" cap="none" spc="0" normalizeH="0" baseline="0" noProof="0" dirty="0">
                <a:ln>
                  <a:noFill/>
                </a:ln>
                <a:solidFill>
                  <a:srgbClr val="FF0000"/>
                </a:solidFill>
                <a:effectLst/>
                <a:uLnTx/>
                <a:uFillTx/>
              </a:rPr>
              <a:t>2026 AMHE Exercise</a:t>
            </a:r>
            <a:r>
              <a:rPr kumimoji="0" lang="en-US" sz="3000" b="1" i="1" u="none" strike="noStrike" cap="none" spc="0" normalizeH="0" baseline="0" noProof="0" dirty="0">
                <a:ln>
                  <a:noFill/>
                </a:ln>
                <a:effectLst/>
                <a:uLnTx/>
                <a:uFillTx/>
              </a:rPr>
              <a:t>”</a:t>
            </a:r>
          </a:p>
          <a:p>
            <a:pPr marL="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3000" b="1" i="1" u="none" strike="noStrike" cap="none" spc="0" normalizeH="0" baseline="0" noProof="0" dirty="0">
              <a:ln>
                <a:noFill/>
              </a:ln>
              <a:effectLst/>
              <a:uLnTx/>
              <a:uFillTx/>
            </a:endParaRPr>
          </a:p>
          <a:p>
            <a:pPr marR="0" lvl="0" fontAlgn="auto">
              <a:lnSpc>
                <a:spcPct val="90000"/>
              </a:lnSpc>
              <a:spcBef>
                <a:spcPts val="0"/>
              </a:spcBef>
              <a:spcAft>
                <a:spcPts val="600"/>
              </a:spcAft>
              <a:buClrTx/>
              <a:buSzTx/>
              <a:tabLst/>
              <a:defRPr/>
            </a:pPr>
            <a:r>
              <a:rPr kumimoji="0" lang="en-US" sz="3000" b="1" i="1" u="none" strike="noStrike" cap="none" spc="0" normalizeH="0" baseline="0" noProof="0" dirty="0">
                <a:ln>
                  <a:noFill/>
                </a:ln>
                <a:effectLst/>
                <a:uLnTx/>
                <a:uFillTx/>
              </a:rPr>
              <a:t>Use this incident in ReddiNet for exercise related resource requests</a:t>
            </a:r>
          </a:p>
        </p:txBody>
      </p:sp>
    </p:spTree>
    <p:extLst>
      <p:ext uri="{BB962C8B-B14F-4D97-AF65-F5344CB8AC3E}">
        <p14:creationId xmlns:p14="http://schemas.microsoft.com/office/powerpoint/2010/main" val="1013792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F6AEE3-06C1-B436-6318-30AFFFA66DF4}"/>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F9E38230-FB99-654E-C130-2A8F75D40E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9" name="Rectangle 58">
            <a:extLst>
              <a:ext uri="{FF2B5EF4-FFF2-40B4-BE49-F238E27FC236}">
                <a16:creationId xmlns:a16="http://schemas.microsoft.com/office/drawing/2014/main" id="{21FA3D58-4CCB-3424-B7B1-4D3DADF40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61" name="Rectangle 60">
            <a:extLst>
              <a:ext uri="{FF2B5EF4-FFF2-40B4-BE49-F238E27FC236}">
                <a16:creationId xmlns:a16="http://schemas.microsoft.com/office/drawing/2014/main" id="{0295F549-3363-FC9A-49B8-F66273F53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B282AD7B-346C-8912-7C34-6683689F8A93}"/>
              </a:ext>
              <a:ext uri="{C183D7F6-B498-43B3-948B-1728B52AA6E4}">
                <adec:decorative xmlns:adec="http://schemas.microsoft.com/office/drawing/2017/decorative" val="1"/>
              </a:ext>
            </a:extLst>
          </p:cNvPr>
          <p:cNvSpPr>
            <a:spLocks noGrp="1"/>
          </p:cNvSpPr>
          <p:nvPr>
            <p:ph type="title"/>
          </p:nvPr>
        </p:nvSpPr>
        <p:spPr>
          <a:xfrm>
            <a:off x="1115568" y="548640"/>
            <a:ext cx="10168128" cy="1179576"/>
          </a:xfrm>
          <a:ln>
            <a:solidFill>
              <a:schemeClr val="bg1"/>
            </a:solidFill>
          </a:ln>
        </p:spPr>
        <p:txBody>
          <a:bodyPr vert="horz" lIns="91440" tIns="45720" rIns="91440" bIns="45720" rtlCol="0" anchor="ctr">
            <a:normAutofit fontScale="90000"/>
          </a:bodyPr>
          <a:lstStyle/>
          <a:p>
            <a:r>
              <a:rPr lang="en-US" sz="5400" b="1" kern="1200" dirty="0">
                <a:solidFill>
                  <a:schemeClr val="tx1"/>
                </a:solidFill>
                <a:latin typeface="+mj-lt"/>
                <a:ea typeface="+mj-ea"/>
                <a:cs typeface="+mj-cs"/>
              </a:rPr>
              <a:t>Resource Requesting – EMS Agency</a:t>
            </a:r>
            <a:br>
              <a:rPr lang="en-US" sz="2500" b="1" kern="1200" dirty="0">
                <a:solidFill>
                  <a:schemeClr val="tx1"/>
                </a:solidFill>
                <a:latin typeface="+mj-lt"/>
                <a:ea typeface="+mj-ea"/>
                <a:cs typeface="+mj-cs"/>
              </a:rPr>
            </a:br>
            <a:br>
              <a:rPr lang="en-US" sz="2500" b="1" kern="1200" dirty="0">
                <a:solidFill>
                  <a:schemeClr val="tx1"/>
                </a:solidFill>
                <a:latin typeface="+mj-lt"/>
                <a:ea typeface="+mj-ea"/>
                <a:cs typeface="+mj-cs"/>
              </a:rPr>
            </a:br>
            <a:endParaRPr lang="en-US" sz="2500" kern="1200" dirty="0">
              <a:solidFill>
                <a:schemeClr val="tx1"/>
              </a:solidFill>
              <a:latin typeface="+mj-lt"/>
              <a:ea typeface="+mj-ea"/>
              <a:cs typeface="+mj-cs"/>
            </a:endParaRPr>
          </a:p>
        </p:txBody>
      </p:sp>
      <p:sp>
        <p:nvSpPr>
          <p:cNvPr id="63" name="Rectangle 62">
            <a:extLst>
              <a:ext uri="{FF2B5EF4-FFF2-40B4-BE49-F238E27FC236}">
                <a16:creationId xmlns:a16="http://schemas.microsoft.com/office/drawing/2014/main" id="{697F3269-8257-410F-E112-2DAF8DA3F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6" name="TextBox 5">
            <a:extLst>
              <a:ext uri="{FF2B5EF4-FFF2-40B4-BE49-F238E27FC236}">
                <a16:creationId xmlns:a16="http://schemas.microsoft.com/office/drawing/2014/main" id="{10A844F2-6992-4231-97F1-AB76395FFEEB}"/>
              </a:ext>
            </a:extLst>
          </p:cNvPr>
          <p:cNvSpPr txBox="1"/>
          <p:nvPr/>
        </p:nvSpPr>
        <p:spPr>
          <a:xfrm>
            <a:off x="1115568" y="2481943"/>
            <a:ext cx="10168128" cy="3695020"/>
          </a:xfrm>
          <a:prstGeom prst="rect">
            <a:avLst/>
          </a:prstGeom>
        </p:spPr>
        <p:txBody>
          <a:bodyPr vert="horz" lIns="91440" tIns="45720" rIns="91440" bIns="45720" rtlCol="0">
            <a:noAutofit/>
          </a:bodyPr>
          <a:lstStyle/>
          <a:p>
            <a:pPr marL="457200" indent="-457200">
              <a:lnSpc>
                <a:spcPct val="90000"/>
              </a:lnSpc>
              <a:spcAft>
                <a:spcPts val="600"/>
              </a:spcAft>
              <a:buFont typeface="Arial" panose="020B0604020202020204" pitchFamily="34" charset="0"/>
              <a:buChar char="•"/>
              <a:defRPr/>
            </a:pPr>
            <a:r>
              <a:rPr lang="en-US" sz="2800" dirty="0"/>
              <a:t>We (EMS Agency) process RR via ReddiNet</a:t>
            </a:r>
          </a:p>
          <a:p>
            <a:pPr marL="457200" marR="0" lvl="0" indent="-4572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baseline="0" noProof="0" dirty="0">
                <a:ln>
                  <a:noFill/>
                </a:ln>
                <a:effectLst/>
                <a:uLnTx/>
                <a:uFillTx/>
              </a:rPr>
              <a:t>We only process </a:t>
            </a:r>
            <a:r>
              <a:rPr kumimoji="0" lang="en-US" sz="2800" b="1" i="0" u="none" strike="noStrike" cap="none" spc="0" normalizeH="0" baseline="0" noProof="0" dirty="0">
                <a:ln>
                  <a:noFill/>
                </a:ln>
                <a:effectLst/>
                <a:uLnTx/>
                <a:uFillTx/>
              </a:rPr>
              <a:t>medical</a:t>
            </a:r>
            <a:r>
              <a:rPr kumimoji="0" lang="en-US" sz="2800" b="0" i="0" u="none" strike="noStrike" cap="none" spc="0" normalizeH="0" noProof="0" dirty="0">
                <a:ln>
                  <a:noFill/>
                </a:ln>
                <a:effectLst/>
                <a:uLnTx/>
                <a:uFillTx/>
              </a:rPr>
              <a:t> and </a:t>
            </a:r>
            <a:r>
              <a:rPr kumimoji="0" lang="en-US" sz="2800" b="1" i="0" u="none" strike="noStrike" cap="none" spc="0" normalizeH="0" noProof="0" dirty="0">
                <a:ln>
                  <a:noFill/>
                </a:ln>
                <a:effectLst/>
                <a:uLnTx/>
                <a:uFillTx/>
              </a:rPr>
              <a:t>health</a:t>
            </a:r>
            <a:r>
              <a:rPr kumimoji="0" lang="en-US" sz="2800" b="0" i="0" u="none" strike="noStrike" cap="none" spc="0" normalizeH="0" noProof="0" dirty="0">
                <a:ln>
                  <a:noFill/>
                </a:ln>
                <a:effectLst/>
                <a:uLnTx/>
                <a:uFillTx/>
              </a:rPr>
              <a:t> resource requests except for </a:t>
            </a:r>
            <a:r>
              <a:rPr kumimoji="0" lang="en-US" sz="2800" b="0" i="1" u="none" strike="noStrike" cap="none" spc="0" normalizeH="0" noProof="0" dirty="0">
                <a:ln>
                  <a:noFill/>
                </a:ln>
                <a:effectLst/>
                <a:uLnTx/>
                <a:uFillTx/>
              </a:rPr>
              <a:t>shelters</a:t>
            </a:r>
            <a:r>
              <a:rPr kumimoji="0" lang="en-US" sz="2800" b="0" i="0" u="none" strike="noStrike" cap="none" spc="0" normalizeH="0" noProof="0" dirty="0">
                <a:ln>
                  <a:noFill/>
                </a:ln>
                <a:effectLst/>
                <a:uLnTx/>
                <a:uFillTx/>
              </a:rPr>
              <a:t>, </a:t>
            </a:r>
            <a:r>
              <a:rPr kumimoji="0" lang="en-US" sz="2800" b="0" i="1" u="none" strike="noStrike" cap="none" spc="0" normalizeH="0" noProof="0" dirty="0">
                <a:ln>
                  <a:noFill/>
                </a:ln>
                <a:effectLst/>
                <a:uLnTx/>
                <a:uFillTx/>
              </a:rPr>
              <a:t>HVACs</a:t>
            </a:r>
            <a:r>
              <a:rPr kumimoji="0" lang="en-US" sz="2800" b="0" i="0" u="none" strike="noStrike" cap="none" spc="0" normalizeH="0" noProof="0" dirty="0">
                <a:ln>
                  <a:noFill/>
                </a:ln>
                <a:effectLst/>
                <a:uLnTx/>
                <a:uFillTx/>
              </a:rPr>
              <a:t>, and </a:t>
            </a:r>
            <a:r>
              <a:rPr kumimoji="0" lang="en-US" sz="2800" b="0" i="1" u="none" strike="noStrike" cap="none" spc="0" normalizeH="0" noProof="0" dirty="0">
                <a:ln>
                  <a:noFill/>
                </a:ln>
                <a:effectLst/>
                <a:uLnTx/>
                <a:uFillTx/>
              </a:rPr>
              <a:t>generators</a:t>
            </a:r>
            <a:r>
              <a:rPr kumimoji="0" lang="en-US" sz="2800" b="0" i="0" u="none" strike="noStrike" cap="none" spc="0" normalizeH="0" noProof="0" dirty="0">
                <a:ln>
                  <a:noFill/>
                </a:ln>
                <a:effectLst/>
                <a:uLnTx/>
                <a:uFillTx/>
              </a:rPr>
              <a:t>.</a:t>
            </a:r>
          </a:p>
          <a:p>
            <a:pPr marL="457200" marR="0" lvl="0" indent="-4572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noProof="0" dirty="0">
                <a:ln>
                  <a:noFill/>
                </a:ln>
                <a:effectLst/>
                <a:uLnTx/>
                <a:uFillTx/>
              </a:rPr>
              <a:t>We do not process RR for fuel except for emergency fuel requests from ambulance provider agencies.</a:t>
            </a:r>
          </a:p>
          <a:p>
            <a:pPr marL="457200" marR="0" lvl="0" indent="-457200" fontAlgn="auto">
              <a:lnSpc>
                <a:spcPct val="90000"/>
              </a:lnSpc>
              <a:spcBef>
                <a:spcPts val="0"/>
              </a:spcBef>
              <a:spcAft>
                <a:spcPts val="600"/>
              </a:spcAft>
              <a:buClrTx/>
              <a:buSzTx/>
              <a:buFont typeface="Arial" panose="020B0604020202020204" pitchFamily="34" charset="0"/>
              <a:buChar char="•"/>
              <a:tabLst/>
              <a:defRPr/>
            </a:pPr>
            <a:r>
              <a:rPr kumimoji="0" lang="en-US" sz="2800" b="0" i="0" u="none" strike="noStrike" cap="none" spc="0" normalizeH="0" noProof="0" dirty="0">
                <a:ln>
                  <a:noFill/>
                </a:ln>
                <a:effectLst/>
                <a:uLnTx/>
                <a:uFillTx/>
              </a:rPr>
              <a:t>Contact vendors then your local city EOC or DMAC coordinator for non-medical and health resource requests.</a:t>
            </a:r>
          </a:p>
        </p:txBody>
      </p:sp>
    </p:spTree>
    <p:extLst>
      <p:ext uri="{BB962C8B-B14F-4D97-AF65-F5344CB8AC3E}">
        <p14:creationId xmlns:p14="http://schemas.microsoft.com/office/powerpoint/2010/main" val="1707642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340ECEA-9A63-821F-0C35-554B5B32E982}"/>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a:solidFill>
                  <a:schemeClr val="tx1"/>
                </a:solidFill>
                <a:latin typeface="+mj-lt"/>
                <a:ea typeface="+mj-ea"/>
                <a:cs typeface="+mj-cs"/>
              </a:rPr>
              <a:t>EMS Agency Generator Fleet</a:t>
            </a:r>
            <a:endParaRPr lang="en-US" sz="5200" kern="1200" dirty="0">
              <a:solidFill>
                <a:schemeClr val="tx1"/>
              </a:solidFill>
              <a:latin typeface="+mj-lt"/>
              <a:ea typeface="+mj-ea"/>
              <a:cs typeface="+mj-cs"/>
            </a:endParaRPr>
          </a:p>
        </p:txBody>
      </p:sp>
      <p:pic>
        <p:nvPicPr>
          <p:cNvPr id="4" name="Picture 3" descr="Photo of generators in warehouse">
            <a:extLst>
              <a:ext uri="{FF2B5EF4-FFF2-40B4-BE49-F238E27FC236}">
                <a16:creationId xmlns:a16="http://schemas.microsoft.com/office/drawing/2014/main" id="{F00985E0-13DC-0549-303D-4D6EA56A096F}"/>
              </a:ext>
            </a:extLst>
          </p:cNvPr>
          <p:cNvPicPr>
            <a:picLocks noChangeAspect="1"/>
          </p:cNvPicPr>
          <p:nvPr/>
        </p:nvPicPr>
        <p:blipFill>
          <a:blip r:embed="rId3">
            <a:extLst>
              <a:ext uri="{28A0092B-C50C-407E-A947-70E740481C1C}">
                <a14:useLocalDpi xmlns:a14="http://schemas.microsoft.com/office/drawing/2010/main" val="0"/>
              </a:ext>
            </a:extLst>
          </a:blip>
          <a:srcRect r="-2" b="10616"/>
          <a:stretch>
            <a:fillRect/>
          </a:stretch>
        </p:blipFill>
        <p:spPr>
          <a:xfrm>
            <a:off x="198741" y="2410448"/>
            <a:ext cx="5803323" cy="3890357"/>
          </a:xfrm>
          <a:prstGeom prst="rect">
            <a:avLst/>
          </a:prstGeom>
        </p:spPr>
      </p:pic>
      <p:pic>
        <p:nvPicPr>
          <p:cNvPr id="6" name="Picture 5" descr="Photo of generators in warehouse">
            <a:extLst>
              <a:ext uri="{FF2B5EF4-FFF2-40B4-BE49-F238E27FC236}">
                <a16:creationId xmlns:a16="http://schemas.microsoft.com/office/drawing/2014/main" id="{531D6E16-34A5-1DD6-BB5D-5F3DD088B88F}"/>
              </a:ext>
            </a:extLst>
          </p:cNvPr>
          <p:cNvPicPr>
            <a:picLocks noChangeAspect="1"/>
          </p:cNvPicPr>
          <p:nvPr/>
        </p:nvPicPr>
        <p:blipFill>
          <a:blip r:embed="rId4">
            <a:extLst>
              <a:ext uri="{28A0092B-C50C-407E-A947-70E740481C1C}">
                <a14:useLocalDpi xmlns:a14="http://schemas.microsoft.com/office/drawing/2010/main" val="0"/>
              </a:ext>
            </a:extLst>
          </a:blip>
          <a:srcRect r="-2" b="10616"/>
          <a:stretch>
            <a:fillRect/>
          </a:stretch>
        </p:blipFill>
        <p:spPr>
          <a:xfrm>
            <a:off x="6189934" y="2410448"/>
            <a:ext cx="5803323" cy="3890357"/>
          </a:xfrm>
          <a:prstGeom prst="rect">
            <a:avLst/>
          </a:prstGeom>
        </p:spPr>
      </p:pic>
    </p:spTree>
    <p:extLst>
      <p:ext uri="{BB962C8B-B14F-4D97-AF65-F5344CB8AC3E}">
        <p14:creationId xmlns:p14="http://schemas.microsoft.com/office/powerpoint/2010/main" val="2824715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6A48ED1-689C-1B09-A3AB-4E1D04A21172}"/>
            </a:ext>
          </a:extLst>
        </p:cNvPr>
        <p:cNvGrpSpPr/>
        <p:nvPr/>
      </p:nvGrpSpPr>
      <p:grpSpPr>
        <a:xfrm>
          <a:off x="0" y="0"/>
          <a:ext cx="0" cy="0"/>
          <a:chOff x="0" y="0"/>
          <a:chExt cx="0" cy="0"/>
        </a:xfrm>
      </p:grpSpPr>
      <p:sp useBgFill="1">
        <p:nvSpPr>
          <p:cNvPr id="57" name="Rectangle 5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9" name="Group 5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60" name="Rectangle 5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4" name="Rectangle 6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26999817-8C9A-A1D0-AC44-C092B9738F28}"/>
              </a:ext>
            </a:extLst>
          </p:cNvPr>
          <p:cNvSpPr>
            <a:spLocks noGrp="1"/>
          </p:cNvSpPr>
          <p:nvPr>
            <p:ph type="title"/>
          </p:nvPr>
        </p:nvSpPr>
        <p:spPr>
          <a:xfrm>
            <a:off x="1043631" y="809898"/>
            <a:ext cx="9942716" cy="1554480"/>
          </a:xfrm>
        </p:spPr>
        <p:txBody>
          <a:bodyPr vert="horz" lIns="91440" tIns="45720" rIns="91440" bIns="45720" rtlCol="0" anchor="ctr">
            <a:normAutofit fontScale="90000"/>
          </a:bodyPr>
          <a:lstStyle/>
          <a:p>
            <a:r>
              <a:rPr lang="en-US" sz="4700" b="1" kern="1200" dirty="0">
                <a:solidFill>
                  <a:schemeClr val="tx1"/>
                </a:solidFill>
                <a:latin typeface="+mj-lt"/>
                <a:ea typeface="+mj-ea"/>
                <a:cs typeface="+mj-cs"/>
              </a:rPr>
              <a:t>Amateur Radio Emergency Service (ARES)</a:t>
            </a:r>
            <a:br>
              <a:rPr lang="en-US" sz="3400" b="1" kern="1200" dirty="0">
                <a:solidFill>
                  <a:schemeClr val="tx1"/>
                </a:solidFill>
                <a:latin typeface="+mj-lt"/>
                <a:ea typeface="+mj-ea"/>
                <a:cs typeface="+mj-cs"/>
              </a:rPr>
            </a:br>
            <a:br>
              <a:rPr lang="en-US" sz="3400" b="1" kern="1200" dirty="0">
                <a:solidFill>
                  <a:schemeClr val="tx1"/>
                </a:solidFill>
                <a:latin typeface="+mj-lt"/>
                <a:ea typeface="+mj-ea"/>
                <a:cs typeface="+mj-cs"/>
              </a:rPr>
            </a:br>
            <a:endParaRPr lang="en-US" sz="3400"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B1D04AAD-BFE1-4CC9-6AD7-FB39A0698795}"/>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Great opportunity to invite ARES to your hospital to test back-up communications</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ARES will setup Net Control at the MAC</a:t>
            </a:r>
          </a:p>
          <a:p>
            <a:pPr marL="28575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ARES can transmit and receive messages, resource requests, bed availability reports, and more via HAM radio</a:t>
            </a:r>
          </a:p>
        </p:txBody>
      </p:sp>
      <p:cxnSp>
        <p:nvCxnSpPr>
          <p:cNvPr id="66" name="Straight Connector 6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637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50" name="Rectangle 4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043631" y="809898"/>
            <a:ext cx="9942716" cy="1554480"/>
          </a:xfrm>
        </p:spPr>
        <p:txBody>
          <a:bodyPr vert="horz" lIns="91440" tIns="45720" rIns="91440" bIns="45720" rtlCol="0" anchor="ctr">
            <a:normAutofit fontScale="90000"/>
          </a:bodyPr>
          <a:lstStyle/>
          <a:p>
            <a:r>
              <a:rPr lang="en-US" sz="5400" b="1" kern="1200" dirty="0">
                <a:solidFill>
                  <a:schemeClr val="tx1"/>
                </a:solidFill>
                <a:latin typeface="+mj-lt"/>
                <a:ea typeface="+mj-ea"/>
                <a:cs typeface="+mj-cs"/>
              </a:rPr>
              <a:t>Conclusion of Exercise</a:t>
            </a:r>
            <a:br>
              <a:rPr lang="en-US" sz="3400" b="1" kern="1200" dirty="0">
                <a:solidFill>
                  <a:schemeClr val="tx1"/>
                </a:solidFill>
                <a:latin typeface="+mj-lt"/>
                <a:ea typeface="+mj-ea"/>
                <a:cs typeface="+mj-cs"/>
              </a:rPr>
            </a:br>
            <a:br>
              <a:rPr lang="en-US" sz="3400" b="1" kern="1200" dirty="0">
                <a:solidFill>
                  <a:schemeClr val="tx1"/>
                </a:solidFill>
                <a:latin typeface="+mj-lt"/>
                <a:ea typeface="+mj-ea"/>
                <a:cs typeface="+mj-cs"/>
              </a:rPr>
            </a:br>
            <a:endParaRPr lang="en-US" sz="3400" kern="1200" dirty="0">
              <a:solidFill>
                <a:schemeClr val="tx1"/>
              </a:solidFill>
              <a:latin typeface="+mj-lt"/>
              <a:ea typeface="+mj-ea"/>
              <a:cs typeface="+mj-cs"/>
            </a:endParaRPr>
          </a:p>
        </p:txBody>
      </p:sp>
      <p:sp>
        <p:nvSpPr>
          <p:cNvPr id="6" name="TextBox 5">
            <a:extLst>
              <a:ext uri="{FF2B5EF4-FFF2-40B4-BE49-F238E27FC236}">
                <a16:creationId xmlns:a16="http://schemas.microsoft.com/office/drawing/2014/main" id="{5416B4A1-0FE8-4730-A476-FFFBA909FC8B}"/>
              </a:ext>
            </a:extLst>
          </p:cNvPr>
          <p:cNvSpPr txBox="1"/>
          <p:nvPr/>
        </p:nvSpPr>
        <p:spPr>
          <a:xfrm>
            <a:off x="1045028" y="3017522"/>
            <a:ext cx="9941319" cy="3124658"/>
          </a:xfrm>
          <a:prstGeom prst="rect">
            <a:avLst/>
          </a:prstGeom>
        </p:spPr>
        <p:txBody>
          <a:bodyPr vert="horz" lIns="91440" tIns="45720" rIns="91440" bIns="45720" rtlCol="0" anchor="ctr">
            <a:normAutofit/>
          </a:bodyPr>
          <a:lstStyle/>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Recommend hot-wash (debrief) with players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Participant Feedback Forms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60 days to complete and submit AAR/IP</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lang="en-US" sz="3000" dirty="0"/>
              <a:t>Exercise Evaluation Conference 12/8/26</a:t>
            </a:r>
            <a:r>
              <a:rPr kumimoji="0" lang="en-US" sz="3000" b="0" i="0" u="none" strike="noStrike" cap="none" spc="0" normalizeH="0" baseline="0" noProof="0" dirty="0">
                <a:ln>
                  <a:noFill/>
                </a:ln>
                <a:effectLst/>
                <a:uLnTx/>
                <a:uFillTx/>
              </a:rPr>
              <a:t> </a:t>
            </a:r>
          </a:p>
        </p:txBody>
      </p:sp>
      <p:cxnSp>
        <p:nvCxnSpPr>
          <p:cNvPr id="56" name="Straight Connector 5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0367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B6CDA21F-E7AF-4C75-8395-33F58D5B0E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9" name="Group 68">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216597"/>
            <a:ext cx="731521" cy="673460"/>
            <a:chOff x="3940602" y="308034"/>
            <a:chExt cx="2116791" cy="3428999"/>
          </a:xfrm>
          <a:solidFill>
            <a:schemeClr val="accent4"/>
          </a:solidFill>
        </p:grpSpPr>
        <p:sp>
          <p:nvSpPr>
            <p:cNvPr id="70" name="Rectangle 69">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79" y="613954"/>
            <a:ext cx="10907487" cy="1894116"/>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043631" y="809898"/>
            <a:ext cx="9942716" cy="1554480"/>
          </a:xfrm>
        </p:spPr>
        <p:txBody>
          <a:bodyPr vert="horz" lIns="91440" tIns="45720" rIns="91440" bIns="45720" rtlCol="0" anchor="ctr">
            <a:normAutofit fontScale="90000"/>
          </a:bodyPr>
          <a:lstStyle/>
          <a:p>
            <a:r>
              <a:rPr lang="en-US" sz="5400" b="1" kern="1200" dirty="0">
                <a:solidFill>
                  <a:schemeClr val="tx1"/>
                </a:solidFill>
                <a:latin typeface="+mj-lt"/>
                <a:ea typeface="+mj-ea"/>
                <a:cs typeface="+mj-cs"/>
              </a:rPr>
              <a:t>Documentation</a:t>
            </a:r>
            <a:br>
              <a:rPr lang="en-US" sz="3400" b="1" kern="1200" dirty="0">
                <a:solidFill>
                  <a:schemeClr val="tx1"/>
                </a:solidFill>
                <a:latin typeface="+mj-lt"/>
                <a:ea typeface="+mj-ea"/>
                <a:cs typeface="+mj-cs"/>
              </a:rPr>
            </a:br>
            <a:br>
              <a:rPr lang="en-US" sz="3400" b="1" kern="1200" dirty="0">
                <a:solidFill>
                  <a:schemeClr val="tx1"/>
                </a:solidFill>
                <a:latin typeface="+mj-lt"/>
                <a:ea typeface="+mj-ea"/>
                <a:cs typeface="+mj-cs"/>
              </a:rPr>
            </a:br>
            <a:endParaRPr lang="en-US" sz="3400" kern="1200" dirty="0">
              <a:solidFill>
                <a:schemeClr val="tx1"/>
              </a:solidFill>
              <a:latin typeface="+mj-lt"/>
              <a:ea typeface="+mj-ea"/>
              <a:cs typeface="+mj-cs"/>
            </a:endParaRPr>
          </a:p>
        </p:txBody>
      </p:sp>
      <p:sp>
        <p:nvSpPr>
          <p:cNvPr id="10" name="TextBox 9">
            <a:extLst>
              <a:ext uri="{FF2B5EF4-FFF2-40B4-BE49-F238E27FC236}">
                <a16:creationId xmlns:a16="http://schemas.microsoft.com/office/drawing/2014/main" id="{A5121515-AA4C-48CF-B1A9-9667258107C7}"/>
              </a:ext>
            </a:extLst>
          </p:cNvPr>
          <p:cNvSpPr txBox="1"/>
          <p:nvPr/>
        </p:nvSpPr>
        <p:spPr>
          <a:xfrm>
            <a:off x="1045028" y="3017522"/>
            <a:ext cx="9941319" cy="3124658"/>
          </a:xfrm>
          <a:prstGeom prst="rect">
            <a:avLst/>
          </a:prstGeom>
        </p:spPr>
        <p:txBody>
          <a:bodyPr vert="horz" lIns="91440" tIns="45720" rIns="91440" bIns="45720" rtlCol="0" anchor="ctr">
            <a:normAutofit fontScale="92500" lnSpcReduction="20000"/>
          </a:bodyPr>
          <a:lstStyle/>
          <a:p>
            <a:pPr marL="342900" indent="-228600">
              <a:lnSpc>
                <a:spcPct val="90000"/>
              </a:lnSpc>
              <a:spcAft>
                <a:spcPts val="600"/>
              </a:spcAft>
              <a:buFont typeface="Arial" panose="020B0604020202020204" pitchFamily="34" charset="0"/>
              <a:buChar char="•"/>
              <a:defRPr/>
            </a:pPr>
            <a:r>
              <a:rPr lang="en-US" sz="2600" b="1" dirty="0"/>
              <a:t>Exercise Plan (</a:t>
            </a:r>
            <a:r>
              <a:rPr lang="en-US" sz="2600" b="1" dirty="0" err="1"/>
              <a:t>ExPlan</a:t>
            </a:r>
            <a:r>
              <a:rPr lang="en-US" sz="2600" b="1" dirty="0"/>
              <a:t>)</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1" i="0" u="none" strike="noStrike" cap="none" spc="0" normalizeH="0" baseline="0" noProof="0" dirty="0">
                <a:ln>
                  <a:noFill/>
                </a:ln>
                <a:effectLst/>
                <a:uLnTx/>
                <a:uFillTx/>
              </a:rPr>
              <a:t>Exercise Objectives (Sector Specific)</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1" i="0" u="none" strike="noStrike" cap="none" spc="0" normalizeH="0" baseline="0" noProof="0" dirty="0">
                <a:ln>
                  <a:noFill/>
                </a:ln>
                <a:effectLst/>
                <a:uLnTx/>
                <a:uFillTx/>
              </a:rPr>
              <a:t>Situation Manual (SitMan) </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200" b="0" i="0" u="none" strike="noStrike" cap="none" spc="0" normalizeH="0" baseline="0" noProof="0" dirty="0">
                <a:ln>
                  <a:noFill/>
                </a:ln>
                <a:effectLst/>
                <a:uLnTx/>
                <a:uFillTx/>
              </a:rPr>
              <a:t>Controller Evaluator Handbook</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1" i="0" u="none" strike="noStrike" cap="none" spc="0" normalizeH="0" baseline="0" noProof="0" dirty="0">
                <a:ln>
                  <a:noFill/>
                </a:ln>
                <a:effectLst/>
                <a:uLnTx/>
                <a:uFillTx/>
              </a:rPr>
              <a:t>Exercise Evaluation Guide (Sector Specific)</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600" b="1" i="0" u="none" strike="noStrike" cap="none" spc="0" normalizeH="0" baseline="0" noProof="0" dirty="0">
                <a:ln>
                  <a:noFill/>
                </a:ln>
                <a:effectLst/>
                <a:uLnTx/>
                <a:uFillTx/>
              </a:rPr>
              <a:t>Victim Cards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200" b="0" i="0" u="none" strike="noStrike" cap="none" spc="0" normalizeH="0" baseline="0" noProof="0" dirty="0">
                <a:ln>
                  <a:noFill/>
                </a:ln>
                <a:effectLst/>
                <a:uLnTx/>
                <a:uFillTx/>
              </a:rPr>
              <a:t>Master Scenario Event List (MSEL)</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200" b="0" i="0" u="none" strike="noStrike" cap="none" spc="0" normalizeH="0" baseline="0" noProof="0" dirty="0">
                <a:ln>
                  <a:noFill/>
                </a:ln>
                <a:effectLst/>
                <a:uLnTx/>
                <a:uFillTx/>
              </a:rPr>
              <a:t>Participant Feedback Form</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2200" b="0" i="0" u="none" strike="noStrike" cap="none" spc="0" normalizeH="0" baseline="0" noProof="0" dirty="0">
                <a:ln>
                  <a:noFill/>
                </a:ln>
                <a:effectLst/>
                <a:uLnTx/>
                <a:uFillTx/>
              </a:rPr>
              <a:t>After-Action Report / Improvement Plan - </a:t>
            </a:r>
            <a:r>
              <a:rPr kumimoji="0" lang="en-US" sz="2200" b="0" i="0" u="none" strike="noStrike" cap="none" spc="0" normalizeH="0" baseline="0" noProof="0" dirty="0">
                <a:ln>
                  <a:noFill/>
                </a:ln>
                <a:solidFill>
                  <a:srgbClr val="FF0000"/>
                </a:solidFill>
                <a:effectLst/>
                <a:uLnTx/>
                <a:uFillTx/>
              </a:rPr>
              <a:t>Template</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900" b="0" i="0" u="none" strike="noStrike" cap="none" spc="0" normalizeH="0" baseline="0" noProof="0" dirty="0">
              <a:ln>
                <a:noFill/>
              </a:ln>
              <a:effectLst/>
              <a:uLnTx/>
              <a:uFillTx/>
            </a:endParaRPr>
          </a:p>
          <a:p>
            <a:pPr marL="3429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1900" b="0" i="0" u="none" strike="noStrike" cap="none" spc="0" normalizeH="0" baseline="0" noProof="0" dirty="0">
              <a:ln>
                <a:noFill/>
              </a:ln>
              <a:effectLst/>
              <a:uLnTx/>
              <a:uFillTx/>
            </a:endParaRPr>
          </a:p>
        </p:txBody>
      </p:sp>
      <p:cxnSp>
        <p:nvCxnSpPr>
          <p:cNvPr id="76" name="Straight Connector 75">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85313"/>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7116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7" name="Rectangle 66">
            <a:extLst>
              <a:ext uri="{FF2B5EF4-FFF2-40B4-BE49-F238E27FC236}">
                <a16:creationId xmlns:a16="http://schemas.microsoft.com/office/drawing/2014/main" id="{934F1179-B481-4F9E-BCA3-AFB972070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ght Triangle 68">
            <a:extLst>
              <a:ext uri="{FF2B5EF4-FFF2-40B4-BE49-F238E27FC236}">
                <a16:creationId xmlns:a16="http://schemas.microsoft.com/office/drawing/2014/main" id="{827DC2C4-B485-428A-BF4A-472D2967F4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id="{EE04B5EB-F158-4507-90DD-BD23620C7C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Lst>
          </p:cNvPr>
          <p:cNvSpPr>
            <a:spLocks noGrp="1"/>
          </p:cNvSpPr>
          <p:nvPr>
            <p:ph type="title"/>
          </p:nvPr>
        </p:nvSpPr>
        <p:spPr>
          <a:xfrm>
            <a:off x="1285241" y="1008994"/>
            <a:ext cx="9231410" cy="1204120"/>
          </a:xfrm>
        </p:spPr>
        <p:txBody>
          <a:bodyPr vert="horz" lIns="91440" tIns="45720" rIns="91440" bIns="45720" rtlCol="0" anchor="b">
            <a:normAutofit/>
          </a:bodyPr>
          <a:lstStyle/>
          <a:p>
            <a:r>
              <a:rPr lang="en-US" sz="8100" b="1" kern="1200" dirty="0">
                <a:solidFill>
                  <a:schemeClr val="tx1"/>
                </a:solidFill>
                <a:latin typeface="+mj-lt"/>
                <a:ea typeface="+mj-ea"/>
                <a:cs typeface="+mj-cs"/>
              </a:rPr>
              <a:t>Websites:</a:t>
            </a:r>
            <a:endParaRPr lang="en-US" sz="8100" kern="1200" dirty="0">
              <a:solidFill>
                <a:schemeClr val="tx1"/>
              </a:solidFill>
              <a:latin typeface="+mj-lt"/>
              <a:ea typeface="+mj-ea"/>
              <a:cs typeface="+mj-cs"/>
            </a:endParaRPr>
          </a:p>
        </p:txBody>
      </p:sp>
      <p:sp>
        <p:nvSpPr>
          <p:cNvPr id="3" name="TextBox 2">
            <a:extLst>
              <a:ext uri="{FF2B5EF4-FFF2-40B4-BE49-F238E27FC236}">
                <a16:creationId xmlns:a16="http://schemas.microsoft.com/office/drawing/2014/main" id="{728F2916-80A2-93D3-9FDA-726441997322}"/>
              </a:ext>
            </a:extLst>
          </p:cNvPr>
          <p:cNvSpPr txBox="1"/>
          <p:nvPr/>
        </p:nvSpPr>
        <p:spPr>
          <a:xfrm>
            <a:off x="835122" y="2688552"/>
            <a:ext cx="9231410" cy="2954655"/>
          </a:xfrm>
          <a:prstGeom prst="rect">
            <a:avLst/>
          </a:prstGeom>
          <a:noFill/>
        </p:spPr>
        <p:txBody>
          <a:bodyPr wrap="square">
            <a:spAutoFit/>
          </a:bodyPr>
          <a:lstStyle/>
          <a:p>
            <a:r>
              <a:rPr lang="en-US" sz="2400" b="1" dirty="0"/>
              <a:t>L.A. County Healthcare Coalition </a:t>
            </a:r>
            <a:r>
              <a:rPr lang="en-US" sz="2400" b="1" dirty="0" err="1"/>
              <a:t>Website:</a:t>
            </a:r>
            <a:r>
              <a:rPr lang="en-US" sz="2400" b="1" dirty="0" err="1">
                <a:hlinkClick r:id="rId3"/>
              </a:rPr>
              <a:t>Link</a:t>
            </a:r>
            <a:r>
              <a:rPr lang="en-US" sz="2400" b="1" dirty="0">
                <a:hlinkClick r:id="rId3"/>
              </a:rPr>
              <a:t> to the L.A. County Healthcare Coalition Website</a:t>
            </a:r>
            <a:r>
              <a:rPr lang="en-US" sz="2400" dirty="0">
                <a:hlinkClick r:id="rId4"/>
              </a:rPr>
              <a:t>https://www.lacountyhcc.org/trainings-exercises-drills/amhe-annual-medical-health-exercise/2026-amhe - </a:t>
            </a:r>
            <a:endParaRPr lang="en-US" sz="2400" dirty="0"/>
          </a:p>
          <a:p>
            <a:endParaRPr lang="en-US" sz="2400" dirty="0"/>
          </a:p>
          <a:p>
            <a:r>
              <a:rPr lang="en-US" sz="2400" b="1" dirty="0"/>
              <a:t>EMS Agency Website:</a:t>
            </a:r>
          </a:p>
          <a:p>
            <a:r>
              <a:rPr lang="en-US" sz="2400" dirty="0">
                <a:hlinkClick r:id="rId5"/>
              </a:rPr>
              <a:t>https://dhs.lacounty.gov/emergency-medical-services-agency/home/disaster-programs/exercise-drills/</a:t>
            </a:r>
            <a:endParaRPr lang="en-US" sz="2400" dirty="0"/>
          </a:p>
          <a:p>
            <a:endParaRPr lang="en-US" dirty="0"/>
          </a:p>
        </p:txBody>
      </p:sp>
    </p:spTree>
    <p:extLst>
      <p:ext uri="{BB962C8B-B14F-4D97-AF65-F5344CB8AC3E}">
        <p14:creationId xmlns:p14="http://schemas.microsoft.com/office/powerpoint/2010/main" val="21286120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8B9AA7C6-5E5A-498E-A6DF-A943376E09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83EAB11A-76F7-48F4-9B4F-5BFDF4BF967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300" y="2385102"/>
            <a:ext cx="574091" cy="2087796"/>
            <a:chOff x="209668" y="2857422"/>
            <a:chExt cx="463662" cy="2087796"/>
          </a:xfrm>
        </p:grpSpPr>
        <p:sp>
          <p:nvSpPr>
            <p:cNvPr id="52" name="Rectangle 51">
              <a:extLst>
                <a:ext uri="{FF2B5EF4-FFF2-40B4-BE49-F238E27FC236}">
                  <a16:creationId xmlns:a16="http://schemas.microsoft.com/office/drawing/2014/main" id="{74D4C416-D5F4-4F6F-A6F1-87A21CD4F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423947" y="2857422"/>
              <a:ext cx="249383" cy="20877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C6AC1C30-21C6-4BF6-93EE-B211D7A8501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09668" y="2857423"/>
              <a:ext cx="1" cy="2087795"/>
            </a:xfrm>
            <a:prstGeom prst="line">
              <a:avLst/>
            </a:prstGeom>
            <a:ln w="177800">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55" name="Rectangle 54">
            <a:extLst>
              <a:ext uri="{FF2B5EF4-FFF2-40B4-BE49-F238E27FC236}">
                <a16:creationId xmlns:a16="http://schemas.microsoft.com/office/drawing/2014/main" id="{81E140AE-0ABF-47C8-BF32-7D2F0CF2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631767"/>
            <a:ext cx="11111729" cy="5752404"/>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F048CCF0-1076-4DD7-BA17-E96E1DEC7522}"/>
              </a:ext>
              <a:ext uri="{C183D7F6-B498-43B3-948B-1728B52AA6E4}">
                <adec:decorative xmlns:adec="http://schemas.microsoft.com/office/drawing/2017/decorative" val="1"/>
              </a:ext>
            </a:extLst>
          </p:cNvPr>
          <p:cNvSpPr>
            <a:spLocks noGrp="1"/>
          </p:cNvSpPr>
          <p:nvPr>
            <p:ph type="title"/>
          </p:nvPr>
        </p:nvSpPr>
        <p:spPr>
          <a:xfrm>
            <a:off x="1130748" y="631132"/>
            <a:ext cx="5412091" cy="4547043"/>
          </a:xfrm>
        </p:spPr>
        <p:txBody>
          <a:bodyPr vert="horz" lIns="91440" tIns="45720" rIns="91440" bIns="45720" rtlCol="0" anchor="ctr">
            <a:normAutofit fontScale="90000"/>
          </a:bodyPr>
          <a:lstStyle/>
          <a:p>
            <a:r>
              <a:rPr lang="en-US" sz="5200" b="1" kern="1200" dirty="0">
                <a:solidFill>
                  <a:schemeClr val="tx1"/>
                </a:solidFill>
                <a:latin typeface="+mj-lt"/>
                <a:ea typeface="+mj-ea"/>
                <a:cs typeface="+mj-cs"/>
              </a:rPr>
              <a:t>Exercise Registration</a:t>
            </a:r>
            <a:br>
              <a:rPr lang="en-US" sz="5200" b="1" kern="1200" dirty="0">
                <a:solidFill>
                  <a:schemeClr val="tx1"/>
                </a:solidFill>
                <a:latin typeface="+mj-lt"/>
                <a:ea typeface="+mj-ea"/>
                <a:cs typeface="+mj-cs"/>
              </a:rPr>
            </a:br>
            <a:br>
              <a:rPr lang="en-US" sz="5200" b="1" kern="1200" dirty="0">
                <a:solidFill>
                  <a:schemeClr val="tx1"/>
                </a:solidFill>
                <a:latin typeface="+mj-lt"/>
                <a:ea typeface="+mj-ea"/>
                <a:cs typeface="+mj-cs"/>
              </a:rPr>
            </a:br>
            <a:r>
              <a:rPr kumimoji="0" lang="en-US" sz="3100" b="0" i="0" u="none" strike="noStrike" kern="1200" cap="none" spc="0" normalizeH="0" baseline="0" noProof="0" dirty="0">
                <a:ln>
                  <a:noFill/>
                </a:ln>
                <a:solidFill>
                  <a:prstClr val="black"/>
                </a:solidFill>
                <a:effectLst/>
                <a:uLnTx/>
                <a:uFillTx/>
                <a:latin typeface="Calibri Light" panose="020F0302020204030204"/>
                <a:ea typeface="+mj-ea"/>
                <a:cs typeface="+mj-cs"/>
              </a:rPr>
              <a:t>https://forms.cloud.microsoft/Pages/ResponsePage.aspx?id=SHJZBzjqG0WKvqY47dusgeAx3rhTCttAiemAxAwTrD9UMTFDREpKMVpDVFMzMU1ZVjRXU05KS1UyNC4u</a:t>
            </a:r>
            <a:br>
              <a:rPr lang="en-US" sz="5200" b="1" kern="1200" dirty="0">
                <a:solidFill>
                  <a:schemeClr val="tx1"/>
                </a:solidFill>
                <a:latin typeface="+mj-lt"/>
                <a:ea typeface="+mj-ea"/>
                <a:cs typeface="+mj-cs"/>
              </a:rPr>
            </a:br>
            <a:br>
              <a:rPr lang="en-US" sz="5200" b="1" kern="1200" dirty="0">
                <a:solidFill>
                  <a:schemeClr val="tx1"/>
                </a:solidFill>
                <a:latin typeface="+mj-lt"/>
                <a:ea typeface="+mj-ea"/>
                <a:cs typeface="+mj-cs"/>
              </a:rPr>
            </a:br>
            <a:endParaRPr lang="en-US" sz="5200" kern="1200" dirty="0">
              <a:solidFill>
                <a:schemeClr val="tx1"/>
              </a:solidFill>
              <a:latin typeface="+mj-lt"/>
              <a:ea typeface="+mj-ea"/>
              <a:cs typeface="+mj-cs"/>
            </a:endParaRPr>
          </a:p>
        </p:txBody>
      </p:sp>
      <p:sp>
        <p:nvSpPr>
          <p:cNvPr id="13" name="TextBox 12">
            <a:extLst>
              <a:ext uri="{FF2B5EF4-FFF2-40B4-BE49-F238E27FC236}">
                <a16:creationId xmlns:a16="http://schemas.microsoft.com/office/drawing/2014/main" id="{749745EC-74F6-48B4-BB71-6152870275D4}"/>
              </a:ext>
              <a:ext uri="{C183D7F6-B498-43B3-948B-1728B52AA6E4}">
                <adec:decorative xmlns:adec="http://schemas.microsoft.com/office/drawing/2017/decorative" val="1"/>
              </a:ext>
            </a:extLst>
          </p:cNvPr>
          <p:cNvSpPr txBox="1"/>
          <p:nvPr/>
        </p:nvSpPr>
        <p:spPr>
          <a:xfrm>
            <a:off x="6935177" y="1088390"/>
            <a:ext cx="4410884" cy="4680583"/>
          </a:xfrm>
          <a:prstGeom prst="rect">
            <a:avLst/>
          </a:prstGeom>
        </p:spPr>
        <p:txBody>
          <a:bodyPr vert="horz" lIns="91440" tIns="45720" rIns="91440" bIns="45720" rtlCol="0" anchor="ctr">
            <a:normAutofit/>
          </a:bodyPr>
          <a:lstStyle/>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Please register your facility for the exercise </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Registration will confirm your facility is planning to participate</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r>
              <a:rPr kumimoji="0" lang="en-US" sz="3000" b="0" i="0" u="none" strike="noStrike" cap="none" spc="0" normalizeH="0" baseline="0" noProof="0" dirty="0">
                <a:ln>
                  <a:noFill/>
                </a:ln>
                <a:effectLst/>
                <a:uLnTx/>
                <a:uFillTx/>
              </a:rPr>
              <a:t>Registration will provide point-of-contact information to EMS</a:t>
            </a:r>
          </a:p>
          <a:p>
            <a:pPr marL="3429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a:p>
            <a:pPr marL="342900" marR="0" lvl="0" indent="-228600" fontAlgn="auto">
              <a:lnSpc>
                <a:spcPct val="90000"/>
              </a:lnSpc>
              <a:spcBef>
                <a:spcPts val="0"/>
              </a:spcBef>
              <a:spcAft>
                <a:spcPts val="600"/>
              </a:spcAft>
              <a:buClrTx/>
              <a:buSzTx/>
              <a:buFont typeface="Arial" panose="020B0604020202020204" pitchFamily="34" charset="0"/>
              <a:buChar char="•"/>
              <a:tabLst/>
              <a:defRPr/>
            </a:pPr>
            <a:endParaRPr kumimoji="0" lang="en-US" sz="2000" b="0" i="0" u="none" strike="noStrike" cap="none" spc="0" normalizeH="0" baseline="0" noProof="0" dirty="0">
              <a:ln>
                <a:noFill/>
              </a:ln>
              <a:effectLst/>
              <a:uLnTx/>
              <a:uFillTx/>
            </a:endParaRPr>
          </a:p>
        </p:txBody>
      </p:sp>
      <p:pic>
        <p:nvPicPr>
          <p:cNvPr id="3" name="Picture 2">
            <a:extLst>
              <a:ext uri="{FF2B5EF4-FFF2-40B4-BE49-F238E27FC236}">
                <a16:creationId xmlns:a16="http://schemas.microsoft.com/office/drawing/2014/main" id="{C45F720D-E335-1EBE-980C-9356A60476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458681" y="3955551"/>
            <a:ext cx="2084158" cy="2117016"/>
          </a:xfrm>
          <a:prstGeom prst="rect">
            <a:avLst/>
          </a:prstGeom>
        </p:spPr>
      </p:pic>
    </p:spTree>
    <p:extLst>
      <p:ext uri="{BB962C8B-B14F-4D97-AF65-F5344CB8AC3E}">
        <p14:creationId xmlns:p14="http://schemas.microsoft.com/office/powerpoint/2010/main" val="173435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4DA718D0-4865-4629-8134-44F68D41D5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65167ED7-6315-43AB-B1B6-C326D5FD8F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2340441" y="2666183"/>
            <a:ext cx="5860051" cy="527712"/>
            <a:chOff x="6081624" y="1998368"/>
            <a:chExt cx="5613457" cy="782175"/>
          </a:xfrm>
          <a:solidFill>
            <a:schemeClr val="accent4"/>
          </a:solidFill>
        </p:grpSpPr>
        <p:sp>
          <p:nvSpPr>
            <p:cNvPr id="50" name="Rectangle 49">
              <a:extLst>
                <a:ext uri="{FF2B5EF4-FFF2-40B4-BE49-F238E27FC236}">
                  <a16:creationId xmlns:a16="http://schemas.microsoft.com/office/drawing/2014/main" id="{EF4D8839-FB03-487D-ACC8-8BFEDD4FE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0EF75023-9A3B-42FC-B704-61A8F7BEF4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6081624" y="1998844"/>
              <a:ext cx="5372968" cy="7816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3" name="Rectangle 52">
            <a:extLst>
              <a:ext uri="{FF2B5EF4-FFF2-40B4-BE49-F238E27FC236}">
                <a16:creationId xmlns:a16="http://schemas.microsoft.com/office/drawing/2014/main" id="{CBC4F608-B4B8-48C3-9572-C0F061B1CD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9528" y="922919"/>
            <a:ext cx="11111729" cy="5461252"/>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82963" y="1238080"/>
            <a:ext cx="9849751" cy="1349671"/>
          </a:xfrm>
        </p:spPr>
        <p:txBody>
          <a:bodyPr anchor="b">
            <a:normAutofit/>
          </a:bodyPr>
          <a:lstStyle/>
          <a:p>
            <a:r>
              <a:rPr lang="en-US" sz="5400" dirty="0"/>
              <a:t>Questions</a:t>
            </a:r>
          </a:p>
        </p:txBody>
      </p:sp>
      <p:sp>
        <p:nvSpPr>
          <p:cNvPr id="3" name="Content Placeholder 2"/>
          <p:cNvSpPr>
            <a:spLocks noGrp="1"/>
          </p:cNvSpPr>
          <p:nvPr>
            <p:ph idx="1"/>
          </p:nvPr>
        </p:nvSpPr>
        <p:spPr>
          <a:xfrm>
            <a:off x="1289304" y="2902913"/>
            <a:ext cx="9849751" cy="3032168"/>
          </a:xfrm>
        </p:spPr>
        <p:txBody>
          <a:bodyPr anchor="ctr">
            <a:normAutofit/>
          </a:bodyPr>
          <a:lstStyle/>
          <a:p>
            <a:pPr marL="0" indent="0">
              <a:spcBef>
                <a:spcPts val="0"/>
              </a:spcBef>
              <a:buNone/>
            </a:pPr>
            <a:r>
              <a:rPr lang="en-US" sz="3000" dirty="0">
                <a:latin typeface="+mj-lt"/>
              </a:rPr>
              <a:t>Type questions in chat or unmute</a:t>
            </a:r>
          </a:p>
          <a:p>
            <a:pPr marL="0" indent="0">
              <a:buNone/>
            </a:pPr>
            <a:endParaRPr lang="en-US" sz="2000" dirty="0"/>
          </a:p>
        </p:txBody>
      </p:sp>
    </p:spTree>
    <p:custDataLst>
      <p:tags r:id="rId1"/>
    </p:custDataLst>
    <p:extLst>
      <p:ext uri="{BB962C8B-B14F-4D97-AF65-F5344CB8AC3E}">
        <p14:creationId xmlns:p14="http://schemas.microsoft.com/office/powerpoint/2010/main" val="41064427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9" name="Rectangle 48">
            <a:extLst>
              <a:ext uri="{FF2B5EF4-FFF2-40B4-BE49-F238E27FC236}">
                <a16:creationId xmlns:a16="http://schemas.microsoft.com/office/drawing/2014/main" id="{28D31E1B-0407-4223-9642-0B642CBF57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AE1C45F0-260A-458C-96ED-C1F6D2151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 y="1062849"/>
            <a:ext cx="731521" cy="673460"/>
            <a:chOff x="3940602" y="308034"/>
            <a:chExt cx="2116791" cy="3428999"/>
          </a:xfrm>
          <a:solidFill>
            <a:schemeClr val="accent4"/>
          </a:solidFill>
        </p:grpSpPr>
        <p:sp>
          <p:nvSpPr>
            <p:cNvPr id="52" name="Rectangle 51">
              <a:extLst>
                <a:ext uri="{FF2B5EF4-FFF2-40B4-BE49-F238E27FC236}">
                  <a16:creationId xmlns:a16="http://schemas.microsoft.com/office/drawing/2014/main" id="{A6604B49-AD5C-4590-B051-06C8222ECD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743ECCAF-29C5-4537-947C-7EA1292463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ED49787B-8DE6-4467-AD0A-8DECC6E0C2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Rectangle 55">
            <a:extLst>
              <a:ext uri="{FF2B5EF4-FFF2-40B4-BE49-F238E27FC236}">
                <a16:creationId xmlns:a16="http://schemas.microsoft.com/office/drawing/2014/main" id="{D5B0017B-2ECA-49AF-B397-DC140825DF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656150"/>
            <a:ext cx="5672667" cy="14315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43631" y="873940"/>
            <a:ext cx="5052369" cy="1035781"/>
          </a:xfrm>
        </p:spPr>
        <p:txBody>
          <a:bodyPr anchor="ctr">
            <a:normAutofit/>
          </a:bodyPr>
          <a:lstStyle/>
          <a:p>
            <a:r>
              <a:rPr lang="en-US" sz="3600" dirty="0">
                <a:latin typeface="Franklin Gothic Book" panose="020B0503020102020204" pitchFamily="34" charset="0"/>
              </a:rPr>
              <a:t>Thank you!</a:t>
            </a:r>
          </a:p>
        </p:txBody>
      </p:sp>
      <p:sp>
        <p:nvSpPr>
          <p:cNvPr id="3" name="Content Placeholder 2"/>
          <p:cNvSpPr>
            <a:spLocks noGrp="1"/>
          </p:cNvSpPr>
          <p:nvPr>
            <p:ph idx="1"/>
          </p:nvPr>
        </p:nvSpPr>
        <p:spPr>
          <a:xfrm>
            <a:off x="1045029" y="2524721"/>
            <a:ext cx="4991629" cy="3677123"/>
          </a:xfrm>
        </p:spPr>
        <p:txBody>
          <a:bodyPr anchor="ctr">
            <a:normAutofit/>
          </a:bodyPr>
          <a:lstStyle/>
          <a:p>
            <a:pPr marL="0" indent="0">
              <a:spcBef>
                <a:spcPts val="0"/>
              </a:spcBef>
              <a:buNone/>
            </a:pPr>
            <a:r>
              <a:rPr lang="en-US" sz="2400" dirty="0">
                <a:latin typeface="+mj-lt"/>
              </a:rPr>
              <a:t>Darren Verrette</a:t>
            </a:r>
          </a:p>
          <a:p>
            <a:pPr marL="0" indent="0">
              <a:spcBef>
                <a:spcPts val="0"/>
              </a:spcBef>
              <a:buNone/>
            </a:pPr>
            <a:r>
              <a:rPr lang="en-US" sz="2400" dirty="0">
                <a:latin typeface="+mj-lt"/>
                <a:hlinkClick r:id="rId4"/>
              </a:rPr>
              <a:t>dverrette@dhs.lacounty.gov</a:t>
            </a:r>
            <a:endParaRPr lang="en-US" sz="2400" dirty="0">
              <a:latin typeface="+mj-lt"/>
            </a:endParaRPr>
          </a:p>
          <a:p>
            <a:pPr marL="0" indent="0">
              <a:buNone/>
            </a:pPr>
            <a:endParaRPr lang="en-US" sz="1800" dirty="0"/>
          </a:p>
        </p:txBody>
      </p:sp>
      <p:sp>
        <p:nvSpPr>
          <p:cNvPr id="58" name="Rectangle 57">
            <a:extLst>
              <a:ext uri="{FF2B5EF4-FFF2-40B4-BE49-F238E27FC236}">
                <a16:creationId xmlns:a16="http://schemas.microsoft.com/office/drawing/2014/main" id="{70E96339-907C-46C3-99AC-31179B6F0E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16299" y="608401"/>
            <a:ext cx="4637502" cy="559344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EMS Agency logo">
            <a:extLst>
              <a:ext uri="{FF2B5EF4-FFF2-40B4-BE49-F238E27FC236}">
                <a16:creationId xmlns:a16="http://schemas.microsoft.com/office/drawing/2014/main" id="{315449BD-AC65-47A7-9AE8-5B9AB4820FD7}"/>
              </a:ext>
            </a:extLst>
          </p:cNvPr>
          <p:cNvPicPr>
            <a:picLocks noChangeAspect="1"/>
          </p:cNvPicPr>
          <p:nvPr/>
        </p:nvPicPr>
        <p:blipFill>
          <a:blip r:embed="rId5"/>
          <a:stretch>
            <a:fillRect/>
          </a:stretch>
        </p:blipFill>
        <p:spPr>
          <a:xfrm>
            <a:off x="6930493" y="2978747"/>
            <a:ext cx="4223252" cy="960789"/>
          </a:xfrm>
          <a:prstGeom prst="rect">
            <a:avLst/>
          </a:prstGeom>
        </p:spPr>
      </p:pic>
      <p:cxnSp>
        <p:nvCxnSpPr>
          <p:cNvPr id="60" name="Straight Connector 59">
            <a:extLst>
              <a:ext uri="{FF2B5EF4-FFF2-40B4-BE49-F238E27FC236}">
                <a16:creationId xmlns:a16="http://schemas.microsoft.com/office/drawing/2014/main" id="{6CF1BAF6-AD41-4082-B212-8A1F9A2E8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20647877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IMAGESASSOCIATED" val="No"/>
</p:tagLst>
</file>

<file path=ppt/tags/tag2.xml><?xml version="1.0" encoding="utf-8"?>
<p:tagLst xmlns:a="http://schemas.openxmlformats.org/drawingml/2006/main" xmlns:r="http://schemas.openxmlformats.org/officeDocument/2006/relationships" xmlns:p="http://schemas.openxmlformats.org/presentationml/2006/main">
  <p:tag name="ISIMAGESASSOCIATED" val="No"/>
</p:tagLst>
</file>

<file path=ppt/theme/theme1.xml><?xml version="1.0" encoding="utf-8"?>
<a:theme xmlns:a="http://schemas.openxmlformats.org/drawingml/2006/main" name="Office Theme">
  <a:themeElements>
    <a:clrScheme name="Custom 2">
      <a:dk1>
        <a:sysClr val="windowText" lastClr="000000"/>
      </a:dk1>
      <a:lt1>
        <a:sysClr val="window" lastClr="FFFFFF"/>
      </a:lt1>
      <a:dk2>
        <a:srgbClr val="44546A"/>
      </a:dk2>
      <a:lt2>
        <a:srgbClr val="E7E6E6"/>
      </a:lt2>
      <a:accent1>
        <a:srgbClr val="002060"/>
      </a:accent1>
      <a:accent2>
        <a:srgbClr val="02376C"/>
      </a:accent2>
      <a:accent3>
        <a:srgbClr val="002060"/>
      </a:accent3>
      <a:accent4>
        <a:srgbClr val="002060"/>
      </a:accent4>
      <a:accent5>
        <a:srgbClr val="002060"/>
      </a:accent5>
      <a:accent6>
        <a:srgbClr val="70AD47"/>
      </a:accent6>
      <a:hlink>
        <a:srgbClr val="034A9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07597248-ea38-451b-8abe-a638eddbac81}" enabled="0" method="" siteId="{07597248-ea38-451b-8abe-a638eddbac81}" removed="1"/>
</clbl:labelList>
</file>

<file path=docProps/app.xml><?xml version="1.0" encoding="utf-8"?>
<Properties xmlns="http://schemas.openxmlformats.org/officeDocument/2006/extended-properties" xmlns:vt="http://schemas.openxmlformats.org/officeDocument/2006/docPropsVTypes">
  <Template/>
  <TotalTime>15221</TotalTime>
  <Words>2646</Words>
  <Application>Microsoft Office PowerPoint</Application>
  <PresentationFormat>Widescreen</PresentationFormat>
  <Paragraphs>298</Paragraphs>
  <Slides>40</Slides>
  <Notes>40</Notes>
  <HiddenSlides>0</HiddenSlides>
  <MMClips>6</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2</vt:i4>
      </vt:variant>
      <vt:variant>
        <vt:lpstr>Slide Titles</vt:lpstr>
      </vt:variant>
      <vt:variant>
        <vt:i4>40</vt:i4>
      </vt:variant>
    </vt:vector>
  </HeadingPairs>
  <TitlesOfParts>
    <vt:vector size="49" baseType="lpstr">
      <vt:lpstr>Arial</vt:lpstr>
      <vt:lpstr>Calibri</vt:lpstr>
      <vt:lpstr>Calibri Light</vt:lpstr>
      <vt:lpstr>Franklin Gothic Book</vt:lpstr>
      <vt:lpstr>Times New Roman</vt:lpstr>
      <vt:lpstr>Wingdings</vt:lpstr>
      <vt:lpstr>Office Theme</vt:lpstr>
      <vt:lpstr>Document</vt:lpstr>
      <vt:lpstr>Acrobat Document</vt:lpstr>
      <vt:lpstr>Exercise Overview </vt:lpstr>
      <vt:lpstr>2026 AMHE</vt:lpstr>
      <vt:lpstr>Program Priorities</vt:lpstr>
      <vt:lpstr> Critical Infrastructure Sectors</vt:lpstr>
      <vt:lpstr> The Critical Infrastructure Sectors</vt:lpstr>
      <vt:lpstr>Mystery Drones</vt:lpstr>
      <vt:lpstr>Mystery Drones Over Military Bases</vt:lpstr>
      <vt:lpstr>Mystery Drones Over New Jersey</vt:lpstr>
      <vt:lpstr>Scenario</vt:lpstr>
      <vt:lpstr>MRSE Requirement</vt:lpstr>
      <vt:lpstr>MRSE Requirement: Patient Surge  </vt:lpstr>
      <vt:lpstr>Patient  Allocation  Table</vt:lpstr>
      <vt:lpstr>ReddiNet Assessment Poll:  Hospital Capacity Survey </vt:lpstr>
      <vt:lpstr>Scenario: Day of Exercise</vt:lpstr>
      <vt:lpstr>2003 Northeastern US – Blackout</vt:lpstr>
      <vt:lpstr>2022 Substation Attack in North Carolina - Power Outage</vt:lpstr>
      <vt:lpstr>May 2026 - Philadelphia  Hospital Evacuated after Power Outage</vt:lpstr>
      <vt:lpstr>Scenario: Region-8</vt:lpstr>
      <vt:lpstr>Power Outage</vt:lpstr>
      <vt:lpstr> Emergency Power Resilience Playbook</vt:lpstr>
      <vt:lpstr> Emergency Power Resilience Playbook (Protocol Sheet)</vt:lpstr>
      <vt:lpstr>ReddiNet Generator Pill</vt:lpstr>
      <vt:lpstr>Region-8 Facilities (*Generator Pill) and other sectors  911 Receiving Hospitals in DRC Region-8 will simulate Internal Disaster.  </vt:lpstr>
      <vt:lpstr> Region-8 Long Term Care - Skilled Nursing Facilities  </vt:lpstr>
      <vt:lpstr>Ambulance Emergency Fuel </vt:lpstr>
      <vt:lpstr>Exercise Essentials </vt:lpstr>
      <vt:lpstr>Scenario </vt:lpstr>
      <vt:lpstr>Exercise Scope </vt:lpstr>
      <vt:lpstr>Exercise Assumptions  </vt:lpstr>
      <vt:lpstr>Master Scenario Event List (MSEL)  </vt:lpstr>
      <vt:lpstr>Resource Requesting  </vt:lpstr>
      <vt:lpstr>Resource Requesting – EMS Agency  </vt:lpstr>
      <vt:lpstr>EMS Agency Generator Fleet</vt:lpstr>
      <vt:lpstr>Amateur Radio Emergency Service (ARES)  </vt:lpstr>
      <vt:lpstr>Conclusion of Exercise  </vt:lpstr>
      <vt:lpstr>Documentation  </vt:lpstr>
      <vt:lpstr>Websites:</vt:lpstr>
      <vt:lpstr>Exercise Registration  https://forms.cloud.microsoft/Pages/ResponsePage.aspx?id=SHJZBzjqG0WKvqY47dusgeAx3rhTCttAiemAxAwTrD9UMTFDREpKMVpDVFMzMU1ZVjRXU05KS1UyNC4u  </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Participant Webinar</dc:title>
  <dc:creator>Darren Verrette</dc:creator>
  <cp:lastModifiedBy>Darren Verrette</cp:lastModifiedBy>
  <cp:revision>471</cp:revision>
  <cp:lastPrinted>2023-09-14T15:29:12Z</cp:lastPrinted>
  <dcterms:created xsi:type="dcterms:W3CDTF">2022-08-31T15:48:56Z</dcterms:created>
  <dcterms:modified xsi:type="dcterms:W3CDTF">2026-10-01T21:19:25Z</dcterms:modified>
</cp:coreProperties>
</file>