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Lst>
  <p:notesMasterIdLst>
    <p:notesMasterId r:id="rId45"/>
  </p:notesMasterIdLst>
  <p:sldIdLst>
    <p:sldId id="819" r:id="rId4"/>
    <p:sldId id="828" r:id="rId5"/>
    <p:sldId id="265" r:id="rId6"/>
    <p:sldId id="821" r:id="rId7"/>
    <p:sldId id="825" r:id="rId8"/>
    <p:sldId id="274" r:id="rId9"/>
    <p:sldId id="826" r:id="rId10"/>
    <p:sldId id="275" r:id="rId11"/>
    <p:sldId id="843" r:id="rId12"/>
    <p:sldId id="814" r:id="rId13"/>
    <p:sldId id="797" r:id="rId14"/>
    <p:sldId id="844" r:id="rId15"/>
    <p:sldId id="812" r:id="rId16"/>
    <p:sldId id="791" r:id="rId17"/>
    <p:sldId id="830" r:id="rId18"/>
    <p:sldId id="831" r:id="rId19"/>
    <p:sldId id="833" r:id="rId20"/>
    <p:sldId id="836" r:id="rId21"/>
    <p:sldId id="810" r:id="rId22"/>
    <p:sldId id="835" r:id="rId23"/>
    <p:sldId id="838" r:id="rId24"/>
    <p:sldId id="811" r:id="rId25"/>
    <p:sldId id="818" r:id="rId26"/>
    <p:sldId id="792" r:id="rId27"/>
    <p:sldId id="799" r:id="rId28"/>
    <p:sldId id="816" r:id="rId29"/>
    <p:sldId id="806" r:id="rId30"/>
    <p:sldId id="807" r:id="rId31"/>
    <p:sldId id="815" r:id="rId32"/>
    <p:sldId id="824" r:id="rId33"/>
    <p:sldId id="808" r:id="rId34"/>
    <p:sldId id="803" r:id="rId35"/>
    <p:sldId id="813" r:id="rId36"/>
    <p:sldId id="809" r:id="rId37"/>
    <p:sldId id="842" r:id="rId38"/>
    <p:sldId id="817" r:id="rId39"/>
    <p:sldId id="837" r:id="rId40"/>
    <p:sldId id="840" r:id="rId41"/>
    <p:sldId id="841" r:id="rId42"/>
    <p:sldId id="822" r:id="rId43"/>
    <p:sldId id="834" r:id="rId44"/>
  </p:sldIdLst>
  <p:sldSz cx="12192000" cy="6858000"/>
  <p:notesSz cx="6894513" cy="9180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81840" autoAdjust="0"/>
  </p:normalViewPr>
  <p:slideViewPr>
    <p:cSldViewPr snapToGrid="0">
      <p:cViewPr varScale="1">
        <p:scale>
          <a:sx n="90" d="100"/>
          <a:sy n="90" d="100"/>
        </p:scale>
        <p:origin x="1104" y="9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EE3186-0CAB-4695-9D19-8E5B83A2E5B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E1FB96E-63B3-4A05-94A9-38F62E529D6C}">
      <dgm:prSet/>
      <dgm:spPr/>
      <dgm:t>
        <a:bodyPr/>
        <a:lstStyle/>
        <a:p>
          <a:r>
            <a:rPr lang="en-US" dirty="0"/>
            <a:t>Exercise will start at </a:t>
          </a:r>
          <a:r>
            <a:rPr lang="en-US" dirty="0">
              <a:solidFill>
                <a:srgbClr val="FF0000"/>
              </a:solidFill>
            </a:rPr>
            <a:t>8:00 a.m. </a:t>
          </a:r>
          <a:r>
            <a:rPr lang="en-US" dirty="0"/>
            <a:t>and end at </a:t>
          </a:r>
          <a:r>
            <a:rPr lang="en-US" dirty="0">
              <a:solidFill>
                <a:srgbClr val="FF0000"/>
              </a:solidFill>
            </a:rPr>
            <a:t>11:00 a.m. </a:t>
          </a:r>
          <a:r>
            <a:rPr lang="en-US" dirty="0"/>
            <a:t>to ensure all tasks are achieved.</a:t>
          </a:r>
        </a:p>
      </dgm:t>
    </dgm:pt>
    <dgm:pt modelId="{9E271DB5-2BC9-41DC-9AA3-62C23D42AD38}" type="parTrans" cxnId="{AF86264C-0C4B-48AC-8DCB-C4E93C175869}">
      <dgm:prSet/>
      <dgm:spPr/>
      <dgm:t>
        <a:bodyPr/>
        <a:lstStyle/>
        <a:p>
          <a:endParaRPr lang="en-US"/>
        </a:p>
      </dgm:t>
    </dgm:pt>
    <dgm:pt modelId="{8FF80092-3065-4F5D-997D-9E90D6B150C1}" type="sibTrans" cxnId="{AF86264C-0C4B-48AC-8DCB-C4E93C175869}">
      <dgm:prSet/>
      <dgm:spPr/>
      <dgm:t>
        <a:bodyPr/>
        <a:lstStyle/>
        <a:p>
          <a:endParaRPr lang="en-US"/>
        </a:p>
      </dgm:t>
    </dgm:pt>
    <dgm:pt modelId="{7D28CD43-BAB9-48C2-9FCC-E7946F26E832}" type="pres">
      <dgm:prSet presAssocID="{DFEE3186-0CAB-4695-9D19-8E5B83A2E5B5}" presName="root" presStyleCnt="0">
        <dgm:presLayoutVars>
          <dgm:dir/>
          <dgm:resizeHandles val="exact"/>
        </dgm:presLayoutVars>
      </dgm:prSet>
      <dgm:spPr/>
    </dgm:pt>
    <dgm:pt modelId="{F424BC92-66FA-4018-8B27-2CE79EEFC1BE}" type="pres">
      <dgm:prSet presAssocID="{1E1FB96E-63B3-4A05-94A9-38F62E529D6C}" presName="compNode" presStyleCnt="0"/>
      <dgm:spPr/>
    </dgm:pt>
    <dgm:pt modelId="{30065D27-4517-4FEF-A9E7-174A92EDD4A4}" type="pres">
      <dgm:prSet presAssocID="{1E1FB96E-63B3-4A05-94A9-38F62E529D6C}" presName="bgRect" presStyleLbl="bgShp" presStyleIdx="0" presStyleCnt="1"/>
      <dgm:spPr/>
    </dgm:pt>
    <dgm:pt modelId="{3A1271F5-16B8-4E7B-A4D1-98C8527F187B}" type="pres">
      <dgm:prSet presAssocID="{1E1FB96E-63B3-4A05-94A9-38F62E529D6C}"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B6F43020-6F32-4E75-B7AA-5EC37193C350}" type="pres">
      <dgm:prSet presAssocID="{1E1FB96E-63B3-4A05-94A9-38F62E529D6C}" presName="spaceRect" presStyleCnt="0"/>
      <dgm:spPr/>
    </dgm:pt>
    <dgm:pt modelId="{A56928AD-A6A9-4191-9366-3C960CB6C5BE}" type="pres">
      <dgm:prSet presAssocID="{1E1FB96E-63B3-4A05-94A9-38F62E529D6C}" presName="parTx" presStyleLbl="revTx" presStyleIdx="0" presStyleCnt="1" custLinFactNeighborX="-1806" custLinFactNeighborY="-10775">
        <dgm:presLayoutVars>
          <dgm:chMax val="0"/>
          <dgm:chPref val="0"/>
        </dgm:presLayoutVars>
      </dgm:prSet>
      <dgm:spPr/>
    </dgm:pt>
  </dgm:ptLst>
  <dgm:cxnLst>
    <dgm:cxn modelId="{42691504-E69F-4A5B-A492-01B525B77272}" type="presOf" srcId="{DFEE3186-0CAB-4695-9D19-8E5B83A2E5B5}" destId="{7D28CD43-BAB9-48C2-9FCC-E7946F26E832}" srcOrd="0" destOrd="0" presId="urn:microsoft.com/office/officeart/2018/2/layout/IconVerticalSolidList"/>
    <dgm:cxn modelId="{7012922D-421B-41ED-83B1-91F502E898BE}" type="presOf" srcId="{1E1FB96E-63B3-4A05-94A9-38F62E529D6C}" destId="{A56928AD-A6A9-4191-9366-3C960CB6C5BE}" srcOrd="0" destOrd="0" presId="urn:microsoft.com/office/officeart/2018/2/layout/IconVerticalSolidList"/>
    <dgm:cxn modelId="{AF86264C-0C4B-48AC-8DCB-C4E93C175869}" srcId="{DFEE3186-0CAB-4695-9D19-8E5B83A2E5B5}" destId="{1E1FB96E-63B3-4A05-94A9-38F62E529D6C}" srcOrd="0" destOrd="0" parTransId="{9E271DB5-2BC9-41DC-9AA3-62C23D42AD38}" sibTransId="{8FF80092-3065-4F5D-997D-9E90D6B150C1}"/>
    <dgm:cxn modelId="{D16F553D-8C2E-4ED5-8DF4-82C184B22AA4}" type="presParOf" srcId="{7D28CD43-BAB9-48C2-9FCC-E7946F26E832}" destId="{F424BC92-66FA-4018-8B27-2CE79EEFC1BE}" srcOrd="0" destOrd="0" presId="urn:microsoft.com/office/officeart/2018/2/layout/IconVerticalSolidList"/>
    <dgm:cxn modelId="{BF0CD864-CA6F-43F9-914B-098BBF33CC07}" type="presParOf" srcId="{F424BC92-66FA-4018-8B27-2CE79EEFC1BE}" destId="{30065D27-4517-4FEF-A9E7-174A92EDD4A4}" srcOrd="0" destOrd="0" presId="urn:microsoft.com/office/officeart/2018/2/layout/IconVerticalSolidList"/>
    <dgm:cxn modelId="{DB3F714B-AF06-49FF-A249-CD4F8E1FDAF4}" type="presParOf" srcId="{F424BC92-66FA-4018-8B27-2CE79EEFC1BE}" destId="{3A1271F5-16B8-4E7B-A4D1-98C8527F187B}" srcOrd="1" destOrd="0" presId="urn:microsoft.com/office/officeart/2018/2/layout/IconVerticalSolidList"/>
    <dgm:cxn modelId="{04C53BB6-3AE8-4088-87E3-BDCB845F0FEB}" type="presParOf" srcId="{F424BC92-66FA-4018-8B27-2CE79EEFC1BE}" destId="{B6F43020-6F32-4E75-B7AA-5EC37193C350}" srcOrd="2" destOrd="0" presId="urn:microsoft.com/office/officeart/2018/2/layout/IconVerticalSolidList"/>
    <dgm:cxn modelId="{943D388D-F9E0-48A0-AC5E-890631051837}" type="presParOf" srcId="{F424BC92-66FA-4018-8B27-2CE79EEFC1BE}" destId="{A56928AD-A6A9-4191-9366-3C960CB6C5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35D16A-00FC-4017-9BEB-55B9880BEE7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C7DA6DB-3FEB-4668-8F92-FA8AEDC6CAC7}">
      <dgm:prSet/>
      <dgm:spPr/>
      <dgm:t>
        <a:bodyPr/>
        <a:lstStyle/>
        <a:p>
          <a:pPr>
            <a:lnSpc>
              <a:spcPct val="100000"/>
            </a:lnSpc>
          </a:pPr>
          <a:r>
            <a:rPr lang="en-US" dirty="0"/>
            <a:t>Patient Data</a:t>
          </a:r>
        </a:p>
      </dgm:t>
    </dgm:pt>
    <dgm:pt modelId="{AFFD479C-FAB2-48A7-A322-6ACD18B8C07E}" type="parTrans" cxnId="{ADA5043F-22E8-44A2-A494-8C72076DD2F5}">
      <dgm:prSet/>
      <dgm:spPr/>
      <dgm:t>
        <a:bodyPr/>
        <a:lstStyle/>
        <a:p>
          <a:endParaRPr lang="en-US"/>
        </a:p>
      </dgm:t>
    </dgm:pt>
    <dgm:pt modelId="{F4BA5BB1-D6EC-4CDB-BF10-F86C38A98E79}" type="sibTrans" cxnId="{ADA5043F-22E8-44A2-A494-8C72076DD2F5}">
      <dgm:prSet/>
      <dgm:spPr/>
      <dgm:t>
        <a:bodyPr/>
        <a:lstStyle/>
        <a:p>
          <a:endParaRPr lang="en-US"/>
        </a:p>
      </dgm:t>
    </dgm:pt>
    <dgm:pt modelId="{CC6EBDF4-C72A-4B06-AB07-F3715C330BF4}">
      <dgm:prSet/>
      <dgm:spPr/>
      <dgm:t>
        <a:bodyPr/>
        <a:lstStyle/>
        <a:p>
          <a:pPr>
            <a:lnSpc>
              <a:spcPct val="100000"/>
            </a:lnSpc>
          </a:pPr>
          <a:r>
            <a:rPr lang="en-US"/>
            <a:t>Seeker Data</a:t>
          </a:r>
        </a:p>
      </dgm:t>
    </dgm:pt>
    <dgm:pt modelId="{C7CFE026-21B0-4221-B91C-9000E8640BC3}" type="sibTrans" cxnId="{4F1B7FF9-BC45-4804-A763-2215C0709C14}">
      <dgm:prSet/>
      <dgm:spPr/>
      <dgm:t>
        <a:bodyPr/>
        <a:lstStyle/>
        <a:p>
          <a:endParaRPr lang="en-US"/>
        </a:p>
      </dgm:t>
    </dgm:pt>
    <dgm:pt modelId="{89EAEF61-0EA5-4BB6-9D27-433C2C0B2DA8}" type="parTrans" cxnId="{4F1B7FF9-BC45-4804-A763-2215C0709C14}">
      <dgm:prSet/>
      <dgm:spPr/>
      <dgm:t>
        <a:bodyPr/>
        <a:lstStyle/>
        <a:p>
          <a:endParaRPr lang="en-US"/>
        </a:p>
      </dgm:t>
    </dgm:pt>
    <dgm:pt modelId="{B4BAE000-CB8B-4B6A-9D51-B82CB2D41F2F}" type="pres">
      <dgm:prSet presAssocID="{4035D16A-00FC-4017-9BEB-55B9880BEE71}" presName="root" presStyleCnt="0">
        <dgm:presLayoutVars>
          <dgm:dir/>
          <dgm:resizeHandles val="exact"/>
        </dgm:presLayoutVars>
      </dgm:prSet>
      <dgm:spPr/>
    </dgm:pt>
    <dgm:pt modelId="{77A4BAE6-1631-4387-ABE8-10DD86DD2E2B}" type="pres">
      <dgm:prSet presAssocID="{0C7DA6DB-3FEB-4668-8F92-FA8AEDC6CAC7}" presName="compNode" presStyleCnt="0"/>
      <dgm:spPr/>
    </dgm:pt>
    <dgm:pt modelId="{88E4E819-A732-4F7C-9D85-15AAFB28117A}" type="pres">
      <dgm:prSet presAssocID="{0C7DA6DB-3FEB-4668-8F92-FA8AEDC6CA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756EC76D-153C-459D-9AF2-DB3494791483}" type="pres">
      <dgm:prSet presAssocID="{0C7DA6DB-3FEB-4668-8F92-FA8AEDC6CAC7}" presName="spaceRect" presStyleCnt="0"/>
      <dgm:spPr/>
    </dgm:pt>
    <dgm:pt modelId="{A1B5C4CC-3673-4579-879C-9AD9E24B1A7E}" type="pres">
      <dgm:prSet presAssocID="{0C7DA6DB-3FEB-4668-8F92-FA8AEDC6CAC7}" presName="textRect" presStyleLbl="revTx" presStyleIdx="0" presStyleCnt="2">
        <dgm:presLayoutVars>
          <dgm:chMax val="1"/>
          <dgm:chPref val="1"/>
        </dgm:presLayoutVars>
      </dgm:prSet>
      <dgm:spPr/>
    </dgm:pt>
    <dgm:pt modelId="{4F8B3096-084B-4875-A505-5F363B78BD6C}" type="pres">
      <dgm:prSet presAssocID="{F4BA5BB1-D6EC-4CDB-BF10-F86C38A98E79}" presName="sibTrans" presStyleCnt="0"/>
      <dgm:spPr/>
    </dgm:pt>
    <dgm:pt modelId="{4E64EEF0-531F-468F-BD64-55450B9C8155}" type="pres">
      <dgm:prSet presAssocID="{CC6EBDF4-C72A-4B06-AB07-F3715C330BF4}" presName="compNode" presStyleCnt="0"/>
      <dgm:spPr/>
    </dgm:pt>
    <dgm:pt modelId="{77D625A1-9159-431B-89A9-CDF39DE66697}" type="pres">
      <dgm:prSet presAssocID="{CC6EBDF4-C72A-4B06-AB07-F3715C330BF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96CF0BE-8FDE-44E8-8AAB-17E1C56453A8}" type="pres">
      <dgm:prSet presAssocID="{CC6EBDF4-C72A-4B06-AB07-F3715C330BF4}" presName="spaceRect" presStyleCnt="0"/>
      <dgm:spPr/>
    </dgm:pt>
    <dgm:pt modelId="{8DECE034-4B79-4D6D-A1DE-B49AE3B8A77F}" type="pres">
      <dgm:prSet presAssocID="{CC6EBDF4-C72A-4B06-AB07-F3715C330BF4}" presName="textRect" presStyleLbl="revTx" presStyleIdx="1" presStyleCnt="2">
        <dgm:presLayoutVars>
          <dgm:chMax val="1"/>
          <dgm:chPref val="1"/>
        </dgm:presLayoutVars>
      </dgm:prSet>
      <dgm:spPr/>
    </dgm:pt>
  </dgm:ptLst>
  <dgm:cxnLst>
    <dgm:cxn modelId="{ADA5043F-22E8-44A2-A494-8C72076DD2F5}" srcId="{4035D16A-00FC-4017-9BEB-55B9880BEE71}" destId="{0C7DA6DB-3FEB-4668-8F92-FA8AEDC6CAC7}" srcOrd="0" destOrd="0" parTransId="{AFFD479C-FAB2-48A7-A322-6ACD18B8C07E}" sibTransId="{F4BA5BB1-D6EC-4CDB-BF10-F86C38A98E79}"/>
    <dgm:cxn modelId="{D8343348-BA10-47B1-81F3-AF6F5A3543F7}" type="presOf" srcId="{4035D16A-00FC-4017-9BEB-55B9880BEE71}" destId="{B4BAE000-CB8B-4B6A-9D51-B82CB2D41F2F}" srcOrd="0" destOrd="0" presId="urn:microsoft.com/office/officeart/2018/2/layout/IconLabelList"/>
    <dgm:cxn modelId="{1E150AEA-2EAA-4FF3-99D4-62500130BB78}" type="presOf" srcId="{0C7DA6DB-3FEB-4668-8F92-FA8AEDC6CAC7}" destId="{A1B5C4CC-3673-4579-879C-9AD9E24B1A7E}" srcOrd="0" destOrd="0" presId="urn:microsoft.com/office/officeart/2018/2/layout/IconLabelList"/>
    <dgm:cxn modelId="{46309DEF-2365-4486-8BCF-AFFE1E065C3E}" type="presOf" srcId="{CC6EBDF4-C72A-4B06-AB07-F3715C330BF4}" destId="{8DECE034-4B79-4D6D-A1DE-B49AE3B8A77F}" srcOrd="0" destOrd="0" presId="urn:microsoft.com/office/officeart/2018/2/layout/IconLabelList"/>
    <dgm:cxn modelId="{4F1B7FF9-BC45-4804-A763-2215C0709C14}" srcId="{4035D16A-00FC-4017-9BEB-55B9880BEE71}" destId="{CC6EBDF4-C72A-4B06-AB07-F3715C330BF4}" srcOrd="1" destOrd="0" parTransId="{89EAEF61-0EA5-4BB6-9D27-433C2C0B2DA8}" sibTransId="{C7CFE026-21B0-4221-B91C-9000E8640BC3}"/>
    <dgm:cxn modelId="{74AEC3CC-2845-4BC0-986E-595228871182}" type="presParOf" srcId="{B4BAE000-CB8B-4B6A-9D51-B82CB2D41F2F}" destId="{77A4BAE6-1631-4387-ABE8-10DD86DD2E2B}" srcOrd="0" destOrd="0" presId="urn:microsoft.com/office/officeart/2018/2/layout/IconLabelList"/>
    <dgm:cxn modelId="{8951CF3D-9E1C-4F80-9407-35A017C45164}" type="presParOf" srcId="{77A4BAE6-1631-4387-ABE8-10DD86DD2E2B}" destId="{88E4E819-A732-4F7C-9D85-15AAFB28117A}" srcOrd="0" destOrd="0" presId="urn:microsoft.com/office/officeart/2018/2/layout/IconLabelList"/>
    <dgm:cxn modelId="{21397B9F-1271-450A-93F2-0BFA5906C9DE}" type="presParOf" srcId="{77A4BAE6-1631-4387-ABE8-10DD86DD2E2B}" destId="{756EC76D-153C-459D-9AF2-DB3494791483}" srcOrd="1" destOrd="0" presId="urn:microsoft.com/office/officeart/2018/2/layout/IconLabelList"/>
    <dgm:cxn modelId="{94EDBA5E-A506-4BD3-991A-9A75579952C7}" type="presParOf" srcId="{77A4BAE6-1631-4387-ABE8-10DD86DD2E2B}" destId="{A1B5C4CC-3673-4579-879C-9AD9E24B1A7E}" srcOrd="2" destOrd="0" presId="urn:microsoft.com/office/officeart/2018/2/layout/IconLabelList"/>
    <dgm:cxn modelId="{ED0CC439-69ED-4980-9095-CBC813204023}" type="presParOf" srcId="{B4BAE000-CB8B-4B6A-9D51-B82CB2D41F2F}" destId="{4F8B3096-084B-4875-A505-5F363B78BD6C}" srcOrd="1" destOrd="0" presId="urn:microsoft.com/office/officeart/2018/2/layout/IconLabelList"/>
    <dgm:cxn modelId="{EA06CA3A-A87C-4C2D-8620-427B1361DEFC}" type="presParOf" srcId="{B4BAE000-CB8B-4B6A-9D51-B82CB2D41F2F}" destId="{4E64EEF0-531F-468F-BD64-55450B9C8155}" srcOrd="2" destOrd="0" presId="urn:microsoft.com/office/officeart/2018/2/layout/IconLabelList"/>
    <dgm:cxn modelId="{45D20053-4AD8-40E4-AFC1-D12D89FF6AFD}" type="presParOf" srcId="{4E64EEF0-531F-468F-BD64-55450B9C8155}" destId="{77D625A1-9159-431B-89A9-CDF39DE66697}" srcOrd="0" destOrd="0" presId="urn:microsoft.com/office/officeart/2018/2/layout/IconLabelList"/>
    <dgm:cxn modelId="{673D5C65-E9F8-48E8-8433-03AF2547D0EA}" type="presParOf" srcId="{4E64EEF0-531F-468F-BD64-55450B9C8155}" destId="{696CF0BE-8FDE-44E8-8AAB-17E1C56453A8}" srcOrd="1" destOrd="0" presId="urn:microsoft.com/office/officeart/2018/2/layout/IconLabelList"/>
    <dgm:cxn modelId="{E4902C11-5143-4836-8B6B-AE4090F79DD8}" type="presParOf" srcId="{4E64EEF0-531F-468F-BD64-55450B9C8155}" destId="{8DECE034-4B79-4D6D-A1DE-B49AE3B8A77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35D16A-00FC-4017-9BEB-55B9880BEE71}"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0C7DA6DB-3FEB-4668-8F92-FA8AEDC6CAC7}">
      <dgm:prSet/>
      <dgm:spPr/>
      <dgm:t>
        <a:bodyPr/>
        <a:lstStyle/>
        <a:p>
          <a:r>
            <a:rPr lang="en-US"/>
            <a:t>AAR / IP Submission</a:t>
          </a:r>
        </a:p>
      </dgm:t>
    </dgm:pt>
    <dgm:pt modelId="{AFFD479C-FAB2-48A7-A322-6ACD18B8C07E}" type="parTrans" cxnId="{ADA5043F-22E8-44A2-A494-8C72076DD2F5}">
      <dgm:prSet/>
      <dgm:spPr/>
      <dgm:t>
        <a:bodyPr/>
        <a:lstStyle/>
        <a:p>
          <a:endParaRPr lang="en-US"/>
        </a:p>
      </dgm:t>
    </dgm:pt>
    <dgm:pt modelId="{F4BA5BB1-D6EC-4CDB-BF10-F86C38A98E79}" type="sibTrans" cxnId="{ADA5043F-22E8-44A2-A494-8C72076DD2F5}">
      <dgm:prSet/>
      <dgm:spPr/>
      <dgm:t>
        <a:bodyPr/>
        <a:lstStyle/>
        <a:p>
          <a:endParaRPr lang="en-US"/>
        </a:p>
      </dgm:t>
    </dgm:pt>
    <dgm:pt modelId="{CC6EBDF4-C72A-4B06-AB07-F3715C330BF4}">
      <dgm:prSet/>
      <dgm:spPr/>
      <dgm:t>
        <a:bodyPr/>
        <a:lstStyle/>
        <a:p>
          <a:r>
            <a:rPr lang="en-US" dirty="0"/>
            <a:t>Within 60 days following exercise</a:t>
          </a:r>
        </a:p>
      </dgm:t>
    </dgm:pt>
    <dgm:pt modelId="{89EAEF61-0EA5-4BB6-9D27-433C2C0B2DA8}" type="parTrans" cxnId="{4F1B7FF9-BC45-4804-A763-2215C0709C14}">
      <dgm:prSet/>
      <dgm:spPr/>
      <dgm:t>
        <a:bodyPr/>
        <a:lstStyle/>
        <a:p>
          <a:endParaRPr lang="en-US"/>
        </a:p>
      </dgm:t>
    </dgm:pt>
    <dgm:pt modelId="{C7CFE026-21B0-4221-B91C-9000E8640BC3}" type="sibTrans" cxnId="{4F1B7FF9-BC45-4804-A763-2215C0709C14}">
      <dgm:prSet/>
      <dgm:spPr/>
      <dgm:t>
        <a:bodyPr/>
        <a:lstStyle/>
        <a:p>
          <a:endParaRPr lang="en-US"/>
        </a:p>
      </dgm:t>
    </dgm:pt>
    <dgm:pt modelId="{56D8100A-8B37-4EAC-91F0-954E4D28BA1E}" type="pres">
      <dgm:prSet presAssocID="{4035D16A-00FC-4017-9BEB-55B9880BEE71}" presName="linear" presStyleCnt="0">
        <dgm:presLayoutVars>
          <dgm:dir/>
          <dgm:animLvl val="lvl"/>
          <dgm:resizeHandles val="exact"/>
        </dgm:presLayoutVars>
      </dgm:prSet>
      <dgm:spPr/>
    </dgm:pt>
    <dgm:pt modelId="{0C5BF460-1645-45D5-871F-64D49CC7CC7C}" type="pres">
      <dgm:prSet presAssocID="{0C7DA6DB-3FEB-4668-8F92-FA8AEDC6CAC7}" presName="parentLin" presStyleCnt="0"/>
      <dgm:spPr/>
    </dgm:pt>
    <dgm:pt modelId="{C3275B64-7A53-4F09-8182-84C515FCBE21}" type="pres">
      <dgm:prSet presAssocID="{0C7DA6DB-3FEB-4668-8F92-FA8AEDC6CAC7}" presName="parentLeftMargin" presStyleLbl="node1" presStyleIdx="0" presStyleCnt="2"/>
      <dgm:spPr/>
    </dgm:pt>
    <dgm:pt modelId="{155F8FDB-6346-4C8D-A140-73366B8CE3E0}" type="pres">
      <dgm:prSet presAssocID="{0C7DA6DB-3FEB-4668-8F92-FA8AEDC6CAC7}" presName="parentText" presStyleLbl="node1" presStyleIdx="0" presStyleCnt="2">
        <dgm:presLayoutVars>
          <dgm:chMax val="0"/>
          <dgm:bulletEnabled val="1"/>
        </dgm:presLayoutVars>
      </dgm:prSet>
      <dgm:spPr/>
    </dgm:pt>
    <dgm:pt modelId="{2B2D0E22-AE0A-4674-ABD9-850425D431DE}" type="pres">
      <dgm:prSet presAssocID="{0C7DA6DB-3FEB-4668-8F92-FA8AEDC6CAC7}" presName="negativeSpace" presStyleCnt="0"/>
      <dgm:spPr/>
    </dgm:pt>
    <dgm:pt modelId="{C88FC07B-F1A8-47FC-AFDA-D957E982B265}" type="pres">
      <dgm:prSet presAssocID="{0C7DA6DB-3FEB-4668-8F92-FA8AEDC6CAC7}" presName="childText" presStyleLbl="conFgAcc1" presStyleIdx="0" presStyleCnt="2">
        <dgm:presLayoutVars>
          <dgm:bulletEnabled val="1"/>
        </dgm:presLayoutVars>
      </dgm:prSet>
      <dgm:spPr/>
    </dgm:pt>
    <dgm:pt modelId="{48ADC7F4-4343-4396-AAE3-3B83496ECF37}" type="pres">
      <dgm:prSet presAssocID="{F4BA5BB1-D6EC-4CDB-BF10-F86C38A98E79}" presName="spaceBetweenRectangles" presStyleCnt="0"/>
      <dgm:spPr/>
    </dgm:pt>
    <dgm:pt modelId="{A9CE7552-22ED-4F63-A2B1-DC9768414971}" type="pres">
      <dgm:prSet presAssocID="{CC6EBDF4-C72A-4B06-AB07-F3715C330BF4}" presName="parentLin" presStyleCnt="0"/>
      <dgm:spPr/>
    </dgm:pt>
    <dgm:pt modelId="{071C41E8-19B9-4473-8A71-477F1C37A01B}" type="pres">
      <dgm:prSet presAssocID="{CC6EBDF4-C72A-4B06-AB07-F3715C330BF4}" presName="parentLeftMargin" presStyleLbl="node1" presStyleIdx="0" presStyleCnt="2"/>
      <dgm:spPr/>
    </dgm:pt>
    <dgm:pt modelId="{51F1F2EC-0538-495E-8DF8-5EA8842215CF}" type="pres">
      <dgm:prSet presAssocID="{CC6EBDF4-C72A-4B06-AB07-F3715C330BF4}" presName="parentText" presStyleLbl="node1" presStyleIdx="1" presStyleCnt="2">
        <dgm:presLayoutVars>
          <dgm:chMax val="0"/>
          <dgm:bulletEnabled val="1"/>
        </dgm:presLayoutVars>
      </dgm:prSet>
      <dgm:spPr/>
    </dgm:pt>
    <dgm:pt modelId="{182A5C26-A571-4730-A2DB-D6316855B0AF}" type="pres">
      <dgm:prSet presAssocID="{CC6EBDF4-C72A-4B06-AB07-F3715C330BF4}" presName="negativeSpace" presStyleCnt="0"/>
      <dgm:spPr/>
    </dgm:pt>
    <dgm:pt modelId="{E3919893-FD86-4842-9C8A-12942FDA1466}" type="pres">
      <dgm:prSet presAssocID="{CC6EBDF4-C72A-4B06-AB07-F3715C330BF4}" presName="childText" presStyleLbl="conFgAcc1" presStyleIdx="1" presStyleCnt="2">
        <dgm:presLayoutVars>
          <dgm:bulletEnabled val="1"/>
        </dgm:presLayoutVars>
      </dgm:prSet>
      <dgm:spPr/>
    </dgm:pt>
  </dgm:ptLst>
  <dgm:cxnLst>
    <dgm:cxn modelId="{1DDE8317-5D12-4D99-85F9-05EAFCC64197}" type="presOf" srcId="{0C7DA6DB-3FEB-4668-8F92-FA8AEDC6CAC7}" destId="{155F8FDB-6346-4C8D-A140-73366B8CE3E0}" srcOrd="1" destOrd="0" presId="urn:microsoft.com/office/officeart/2005/8/layout/list1"/>
    <dgm:cxn modelId="{28A9A43E-4404-45D0-9FDF-61DFBEECED16}" type="presOf" srcId="{CC6EBDF4-C72A-4B06-AB07-F3715C330BF4}" destId="{51F1F2EC-0538-495E-8DF8-5EA8842215CF}" srcOrd="1" destOrd="0" presId="urn:microsoft.com/office/officeart/2005/8/layout/list1"/>
    <dgm:cxn modelId="{ADA5043F-22E8-44A2-A494-8C72076DD2F5}" srcId="{4035D16A-00FC-4017-9BEB-55B9880BEE71}" destId="{0C7DA6DB-3FEB-4668-8F92-FA8AEDC6CAC7}" srcOrd="0" destOrd="0" parTransId="{AFFD479C-FAB2-48A7-A322-6ACD18B8C07E}" sibTransId="{F4BA5BB1-D6EC-4CDB-BF10-F86C38A98E79}"/>
    <dgm:cxn modelId="{33D03C6E-C7E3-4403-A56C-C732B20E5E23}" type="presOf" srcId="{CC6EBDF4-C72A-4B06-AB07-F3715C330BF4}" destId="{071C41E8-19B9-4473-8A71-477F1C37A01B}" srcOrd="0" destOrd="0" presId="urn:microsoft.com/office/officeart/2005/8/layout/list1"/>
    <dgm:cxn modelId="{B57E52BF-2625-437F-9BF4-8C821BFF8DBC}" type="presOf" srcId="{0C7DA6DB-3FEB-4668-8F92-FA8AEDC6CAC7}" destId="{C3275B64-7A53-4F09-8182-84C515FCBE21}" srcOrd="0" destOrd="0" presId="urn:microsoft.com/office/officeart/2005/8/layout/list1"/>
    <dgm:cxn modelId="{4F1B7FF9-BC45-4804-A763-2215C0709C14}" srcId="{4035D16A-00FC-4017-9BEB-55B9880BEE71}" destId="{CC6EBDF4-C72A-4B06-AB07-F3715C330BF4}" srcOrd="1" destOrd="0" parTransId="{89EAEF61-0EA5-4BB6-9D27-433C2C0B2DA8}" sibTransId="{C7CFE026-21B0-4221-B91C-9000E8640BC3}"/>
    <dgm:cxn modelId="{935B20FF-454C-4DB8-ACDB-9CE9EB497325}" type="presOf" srcId="{4035D16A-00FC-4017-9BEB-55B9880BEE71}" destId="{56D8100A-8B37-4EAC-91F0-954E4D28BA1E}" srcOrd="0" destOrd="0" presId="urn:microsoft.com/office/officeart/2005/8/layout/list1"/>
    <dgm:cxn modelId="{D1694C70-C3ED-4166-B80D-1B758BA0E0DD}" type="presParOf" srcId="{56D8100A-8B37-4EAC-91F0-954E4D28BA1E}" destId="{0C5BF460-1645-45D5-871F-64D49CC7CC7C}" srcOrd="0" destOrd="0" presId="urn:microsoft.com/office/officeart/2005/8/layout/list1"/>
    <dgm:cxn modelId="{987074D4-A5E4-4454-AD7D-A407784EE4D1}" type="presParOf" srcId="{0C5BF460-1645-45D5-871F-64D49CC7CC7C}" destId="{C3275B64-7A53-4F09-8182-84C515FCBE21}" srcOrd="0" destOrd="0" presId="urn:microsoft.com/office/officeart/2005/8/layout/list1"/>
    <dgm:cxn modelId="{17EE668D-0DC0-4D03-80EC-D5364D5D11E3}" type="presParOf" srcId="{0C5BF460-1645-45D5-871F-64D49CC7CC7C}" destId="{155F8FDB-6346-4C8D-A140-73366B8CE3E0}" srcOrd="1" destOrd="0" presId="urn:microsoft.com/office/officeart/2005/8/layout/list1"/>
    <dgm:cxn modelId="{F0EFBD5C-2B3B-4BB0-B935-8DA8F5A0C5F2}" type="presParOf" srcId="{56D8100A-8B37-4EAC-91F0-954E4D28BA1E}" destId="{2B2D0E22-AE0A-4674-ABD9-850425D431DE}" srcOrd="1" destOrd="0" presId="urn:microsoft.com/office/officeart/2005/8/layout/list1"/>
    <dgm:cxn modelId="{551F19E1-68C3-404A-812D-F31E24D2CCA9}" type="presParOf" srcId="{56D8100A-8B37-4EAC-91F0-954E4D28BA1E}" destId="{C88FC07B-F1A8-47FC-AFDA-D957E982B265}" srcOrd="2" destOrd="0" presId="urn:microsoft.com/office/officeart/2005/8/layout/list1"/>
    <dgm:cxn modelId="{CF6B1776-EE79-4EEB-8E50-3C978E9893F3}" type="presParOf" srcId="{56D8100A-8B37-4EAC-91F0-954E4D28BA1E}" destId="{48ADC7F4-4343-4396-AAE3-3B83496ECF37}" srcOrd="3" destOrd="0" presId="urn:microsoft.com/office/officeart/2005/8/layout/list1"/>
    <dgm:cxn modelId="{BABC2505-69A8-43E7-9580-908C574160C3}" type="presParOf" srcId="{56D8100A-8B37-4EAC-91F0-954E4D28BA1E}" destId="{A9CE7552-22ED-4F63-A2B1-DC9768414971}" srcOrd="4" destOrd="0" presId="urn:microsoft.com/office/officeart/2005/8/layout/list1"/>
    <dgm:cxn modelId="{9D8CA190-E64B-46A6-BFEF-8E0BC48A0826}" type="presParOf" srcId="{A9CE7552-22ED-4F63-A2B1-DC9768414971}" destId="{071C41E8-19B9-4473-8A71-477F1C37A01B}" srcOrd="0" destOrd="0" presId="urn:microsoft.com/office/officeart/2005/8/layout/list1"/>
    <dgm:cxn modelId="{0DA01864-8F8C-433C-A6FE-824B0A02F578}" type="presParOf" srcId="{A9CE7552-22ED-4F63-A2B1-DC9768414971}" destId="{51F1F2EC-0538-495E-8DF8-5EA8842215CF}" srcOrd="1" destOrd="0" presId="urn:microsoft.com/office/officeart/2005/8/layout/list1"/>
    <dgm:cxn modelId="{607E2697-6F3D-4BC4-B944-78D504BEFBFC}" type="presParOf" srcId="{56D8100A-8B37-4EAC-91F0-954E4D28BA1E}" destId="{182A5C26-A571-4730-A2DB-D6316855B0AF}" srcOrd="5" destOrd="0" presId="urn:microsoft.com/office/officeart/2005/8/layout/list1"/>
    <dgm:cxn modelId="{0ADB5315-0CF7-48C5-89F7-8AFC2918DB38}" type="presParOf" srcId="{56D8100A-8B37-4EAC-91F0-954E4D28BA1E}" destId="{E3919893-FD86-4842-9C8A-12942FDA146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65D27-4517-4FEF-A9E7-174A92EDD4A4}">
      <dsp:nvSpPr>
        <dsp:cNvPr id="0" name=""/>
        <dsp:cNvSpPr/>
      </dsp:nvSpPr>
      <dsp:spPr>
        <a:xfrm>
          <a:off x="0" y="1522968"/>
          <a:ext cx="10515600" cy="1305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271F5-16B8-4E7B-A4D1-98C8527F187B}">
      <dsp:nvSpPr>
        <dsp:cNvPr id="0" name=""/>
        <dsp:cNvSpPr/>
      </dsp:nvSpPr>
      <dsp:spPr>
        <a:xfrm>
          <a:off x="394883" y="1816683"/>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6928AD-A6A9-4191-9366-3C960CB6C5BE}">
      <dsp:nvSpPr>
        <dsp:cNvPr id="0" name=""/>
        <dsp:cNvSpPr/>
      </dsp:nvSpPr>
      <dsp:spPr>
        <a:xfrm>
          <a:off x="1345056" y="1382311"/>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kern="1200" dirty="0"/>
            <a:t>Exercise will start at </a:t>
          </a:r>
          <a:r>
            <a:rPr lang="en-US" sz="2500" kern="1200" dirty="0">
              <a:solidFill>
                <a:srgbClr val="FF0000"/>
              </a:solidFill>
            </a:rPr>
            <a:t>8:00 a.m. </a:t>
          </a:r>
          <a:r>
            <a:rPr lang="en-US" sz="2500" kern="1200" dirty="0"/>
            <a:t>and end at </a:t>
          </a:r>
          <a:r>
            <a:rPr lang="en-US" sz="2500" kern="1200" dirty="0">
              <a:solidFill>
                <a:srgbClr val="FF0000"/>
              </a:solidFill>
            </a:rPr>
            <a:t>11:00 a.m. </a:t>
          </a:r>
          <a:r>
            <a:rPr lang="en-US" sz="2500" kern="1200" dirty="0"/>
            <a:t>to ensure all tasks are achieved.</a:t>
          </a:r>
        </a:p>
      </dsp:txBody>
      <dsp:txXfrm>
        <a:off x="1345056" y="1382311"/>
        <a:ext cx="9007861" cy="1305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4E819-A732-4F7C-9D85-15AAFB28117A}">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B5C4CC-3673-4579-879C-9AD9E24B1A7E}">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en-US" sz="4600" kern="1200" dirty="0"/>
            <a:t>Patient Data</a:t>
          </a:r>
        </a:p>
      </dsp:txBody>
      <dsp:txXfrm>
        <a:off x="559800" y="3022743"/>
        <a:ext cx="4320000" cy="720000"/>
      </dsp:txXfrm>
    </dsp:sp>
    <dsp:sp modelId="{77D625A1-9159-431B-89A9-CDF39DE66697}">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ECE034-4B79-4D6D-A1DE-B49AE3B8A77F}">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en-US" sz="4600" kern="1200"/>
            <a:t>Seeker Data</a:t>
          </a:r>
        </a:p>
      </dsp:txBody>
      <dsp:txXfrm>
        <a:off x="5635800" y="3022743"/>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FC07B-F1A8-47FC-AFDA-D957E982B265}">
      <dsp:nvSpPr>
        <dsp:cNvPr id="0" name=""/>
        <dsp:cNvSpPr/>
      </dsp:nvSpPr>
      <dsp:spPr>
        <a:xfrm>
          <a:off x="0" y="2057360"/>
          <a:ext cx="6666833" cy="604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55F8FDB-6346-4C8D-A140-73366B8CE3E0}">
      <dsp:nvSpPr>
        <dsp:cNvPr id="0" name=""/>
        <dsp:cNvSpPr/>
      </dsp:nvSpPr>
      <dsp:spPr>
        <a:xfrm>
          <a:off x="333341" y="1703120"/>
          <a:ext cx="4666783" cy="7084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AAR / IP Submission</a:t>
          </a:r>
        </a:p>
      </dsp:txBody>
      <dsp:txXfrm>
        <a:off x="367926" y="1737705"/>
        <a:ext cx="4597613" cy="639310"/>
      </dsp:txXfrm>
    </dsp:sp>
    <dsp:sp modelId="{E3919893-FD86-4842-9C8A-12942FDA1466}">
      <dsp:nvSpPr>
        <dsp:cNvPr id="0" name=""/>
        <dsp:cNvSpPr/>
      </dsp:nvSpPr>
      <dsp:spPr>
        <a:xfrm>
          <a:off x="0" y="3146000"/>
          <a:ext cx="6666833" cy="6048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sp>
    <dsp:sp modelId="{51F1F2EC-0538-495E-8DF8-5EA8842215CF}">
      <dsp:nvSpPr>
        <dsp:cNvPr id="0" name=""/>
        <dsp:cNvSpPr/>
      </dsp:nvSpPr>
      <dsp:spPr>
        <a:xfrm>
          <a:off x="333341" y="2791759"/>
          <a:ext cx="4666783" cy="7084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Within 60 days following exercise</a:t>
          </a:r>
        </a:p>
      </dsp:txBody>
      <dsp:txXfrm>
        <a:off x="367926" y="2826344"/>
        <a:ext cx="4597613" cy="6393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60620"/>
          </a:xfrm>
          <a:prstGeom prst="rect">
            <a:avLst/>
          </a:prstGeom>
        </p:spPr>
        <p:txBody>
          <a:bodyPr vert="horz" lIns="91845" tIns="45923" rIns="91845" bIns="45923" rtlCol="0"/>
          <a:lstStyle>
            <a:lvl1pPr algn="l">
              <a:defRPr sz="1200"/>
            </a:lvl1pPr>
          </a:lstStyle>
          <a:p>
            <a:endParaRPr lang="en-US"/>
          </a:p>
        </p:txBody>
      </p:sp>
      <p:sp>
        <p:nvSpPr>
          <p:cNvPr id="3" name="Date Placeholder 2"/>
          <p:cNvSpPr>
            <a:spLocks noGrp="1"/>
          </p:cNvSpPr>
          <p:nvPr>
            <p:ph type="dt" idx="1"/>
          </p:nvPr>
        </p:nvSpPr>
        <p:spPr>
          <a:xfrm>
            <a:off x="3905296" y="0"/>
            <a:ext cx="2987622" cy="460620"/>
          </a:xfrm>
          <a:prstGeom prst="rect">
            <a:avLst/>
          </a:prstGeom>
        </p:spPr>
        <p:txBody>
          <a:bodyPr vert="horz" lIns="91845" tIns="45923" rIns="91845" bIns="45923" rtlCol="0"/>
          <a:lstStyle>
            <a:lvl1pPr algn="r">
              <a:defRPr sz="1200"/>
            </a:lvl1pPr>
          </a:lstStyle>
          <a:p>
            <a:fld id="{F86BF334-7B24-47A9-8D98-D9598B298129}" type="datetimeFigureOut">
              <a:rPr lang="en-US" smtClean="0"/>
              <a:t>5/7/2026</a:t>
            </a:fld>
            <a:endParaRPr lang="en-US"/>
          </a:p>
        </p:txBody>
      </p:sp>
      <p:sp>
        <p:nvSpPr>
          <p:cNvPr id="4" name="Slide Image Placeholder 3"/>
          <p:cNvSpPr>
            <a:spLocks noGrp="1" noRot="1" noChangeAspect="1"/>
          </p:cNvSpPr>
          <p:nvPr>
            <p:ph type="sldImg" idx="2"/>
          </p:nvPr>
        </p:nvSpPr>
        <p:spPr>
          <a:xfrm>
            <a:off x="695325" y="1147763"/>
            <a:ext cx="5503863" cy="3097212"/>
          </a:xfrm>
          <a:prstGeom prst="rect">
            <a:avLst/>
          </a:prstGeom>
          <a:noFill/>
          <a:ln w="12700">
            <a:solidFill>
              <a:prstClr val="black"/>
            </a:solidFill>
          </a:ln>
        </p:spPr>
        <p:txBody>
          <a:bodyPr vert="horz" lIns="91845" tIns="45923" rIns="91845" bIns="45923" rtlCol="0" anchor="ctr"/>
          <a:lstStyle/>
          <a:p>
            <a:endParaRPr lang="en-US"/>
          </a:p>
        </p:txBody>
      </p:sp>
      <p:sp>
        <p:nvSpPr>
          <p:cNvPr id="5" name="Notes Placeholder 4"/>
          <p:cNvSpPr>
            <a:spLocks noGrp="1"/>
          </p:cNvSpPr>
          <p:nvPr>
            <p:ph type="body" sz="quarter" idx="3"/>
          </p:nvPr>
        </p:nvSpPr>
        <p:spPr>
          <a:xfrm>
            <a:off x="689452" y="4418122"/>
            <a:ext cx="5515610" cy="3614827"/>
          </a:xfrm>
          <a:prstGeom prst="rect">
            <a:avLst/>
          </a:prstGeom>
        </p:spPr>
        <p:txBody>
          <a:bodyPr vert="horz" lIns="91845" tIns="45923" rIns="91845" bIns="459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19895"/>
            <a:ext cx="2987622" cy="460619"/>
          </a:xfrm>
          <a:prstGeom prst="rect">
            <a:avLst/>
          </a:prstGeom>
        </p:spPr>
        <p:txBody>
          <a:bodyPr vert="horz" lIns="91845" tIns="45923" rIns="91845" bIns="45923" rtlCol="0" anchor="b"/>
          <a:lstStyle>
            <a:lvl1pPr algn="l">
              <a:defRPr sz="1200"/>
            </a:lvl1pPr>
          </a:lstStyle>
          <a:p>
            <a:endParaRPr lang="en-US"/>
          </a:p>
        </p:txBody>
      </p:sp>
      <p:sp>
        <p:nvSpPr>
          <p:cNvPr id="7" name="Slide Number Placeholder 6"/>
          <p:cNvSpPr>
            <a:spLocks noGrp="1"/>
          </p:cNvSpPr>
          <p:nvPr>
            <p:ph type="sldNum" sz="quarter" idx="5"/>
          </p:nvPr>
        </p:nvSpPr>
        <p:spPr>
          <a:xfrm>
            <a:off x="3905296" y="8719895"/>
            <a:ext cx="2987622" cy="460619"/>
          </a:xfrm>
          <a:prstGeom prst="rect">
            <a:avLst/>
          </a:prstGeom>
        </p:spPr>
        <p:txBody>
          <a:bodyPr vert="horz" lIns="91845" tIns="45923" rIns="91845" bIns="45923" rtlCol="0" anchor="b"/>
          <a:lstStyle>
            <a:lvl1pPr algn="r">
              <a:defRPr sz="1200"/>
            </a:lvl1pPr>
          </a:lstStyle>
          <a:p>
            <a:fld id="{A52AC286-326B-4701-989A-4008D4964A85}" type="slidenum">
              <a:rPr lang="en-US" smtClean="0"/>
              <a:t>‹#›</a:t>
            </a:fld>
            <a:endParaRPr lang="en-US"/>
          </a:p>
        </p:txBody>
      </p:sp>
    </p:spTree>
    <p:extLst>
      <p:ext uri="{BB962C8B-B14F-4D97-AF65-F5344CB8AC3E}">
        <p14:creationId xmlns:p14="http://schemas.microsoft.com/office/powerpoint/2010/main" val="401210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ddinet.net/app/log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eddinet.net/app/logi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ddinet.net/app/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1</a:t>
            </a:fld>
            <a:endParaRPr lang="en-US"/>
          </a:p>
        </p:txBody>
      </p:sp>
    </p:spTree>
    <p:extLst>
      <p:ext uri="{BB962C8B-B14F-4D97-AF65-F5344CB8AC3E}">
        <p14:creationId xmlns:p14="http://schemas.microsoft.com/office/powerpoint/2010/main" val="52631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Training will focus on the exercise and attendance is required</a:t>
            </a:r>
          </a:p>
          <a:p>
            <a:pPr marL="171450" indent="-171450">
              <a:buFont typeface="Arial" panose="020B0604020202020204" pitchFamily="34" charset="0"/>
              <a:buChar char="•"/>
            </a:pPr>
            <a:r>
              <a:rPr lang="en-US" dirty="0"/>
              <a:t>Required to have at least one FRC end-user from each hospital to participate in training session</a:t>
            </a:r>
          </a:p>
          <a:p>
            <a:pPr marL="171450" indent="-171450">
              <a:buFont typeface="Arial" panose="020B0604020202020204" pitchFamily="34" charset="0"/>
              <a:buChar char="•"/>
            </a:pPr>
            <a:r>
              <a:rPr lang="en-US" dirty="0"/>
              <a:t>Will demonstrate use of the application, how to enter address/location of FAC, telephone number of FAC location, and the use other search parameters.</a:t>
            </a:r>
          </a:p>
        </p:txBody>
      </p:sp>
      <p:sp>
        <p:nvSpPr>
          <p:cNvPr id="4" name="Slide Number Placeholder 3"/>
          <p:cNvSpPr>
            <a:spLocks noGrp="1"/>
          </p:cNvSpPr>
          <p:nvPr>
            <p:ph type="sldNum" sz="quarter" idx="5"/>
          </p:nvPr>
        </p:nvSpPr>
        <p:spPr/>
        <p:txBody>
          <a:bodyPr/>
          <a:lstStyle/>
          <a:p>
            <a:fld id="{A52AC286-326B-4701-989A-4008D4964A85}" type="slidenum">
              <a:rPr lang="en-US" smtClean="0"/>
              <a:t>10</a:t>
            </a:fld>
            <a:endParaRPr lang="en-US"/>
          </a:p>
        </p:txBody>
      </p:sp>
    </p:spTree>
    <p:extLst>
      <p:ext uri="{BB962C8B-B14F-4D97-AF65-F5344CB8AC3E}">
        <p14:creationId xmlns:p14="http://schemas.microsoft.com/office/powerpoint/2010/main" val="144105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1324" rtl="0" eaLnBrk="1" fontAlgn="auto" latinLnBrk="0" hangingPunct="1">
              <a:lnSpc>
                <a:spcPct val="100000"/>
              </a:lnSpc>
              <a:spcBef>
                <a:spcPts val="0"/>
              </a:spcBef>
              <a:spcAft>
                <a:spcPts val="0"/>
              </a:spcAft>
              <a:buClrTx/>
              <a:buSzTx/>
              <a:buFontTx/>
              <a:buNone/>
              <a:tabLst/>
              <a:defRPr/>
            </a:pPr>
            <a:r>
              <a:rPr lang="en-US" sz="1200" dirty="0">
                <a:latin typeface="+mn-lt"/>
              </a:rPr>
              <a:t>In addition to identifying a safe and secure location for your reunification area, end-users are to enter the location and telephone number into the FAC. </a:t>
            </a:r>
          </a:p>
          <a:p>
            <a:pPr marL="0" marR="0" lvl="0" indent="0" algn="l" defTabSz="901324" rtl="0" eaLnBrk="1" fontAlgn="auto" latinLnBrk="0" hangingPunct="1">
              <a:lnSpc>
                <a:spcPct val="100000"/>
              </a:lnSpc>
              <a:spcBef>
                <a:spcPts val="0"/>
              </a:spcBef>
              <a:spcAft>
                <a:spcPts val="0"/>
              </a:spcAft>
              <a:buClrTx/>
              <a:buSzTx/>
              <a:buFontTx/>
              <a:buNone/>
              <a:tabLst/>
              <a:defRPr/>
            </a:pPr>
            <a:r>
              <a:rPr lang="en-US" dirty="0"/>
              <a:t>Command center activation is not necessary.</a:t>
            </a:r>
          </a:p>
          <a:p>
            <a:pPr defTabSz="901324">
              <a:defRPr/>
            </a:pPr>
            <a:endParaRPr lang="en-US" dirty="0"/>
          </a:p>
          <a:p>
            <a:pPr marL="0" marR="0" lvl="0" indent="0" algn="l" defTabSz="901324" rtl="0" eaLnBrk="1" fontAlgn="auto" latinLnBrk="0" hangingPunct="1">
              <a:lnSpc>
                <a:spcPct val="100000"/>
              </a:lnSpc>
              <a:spcBef>
                <a:spcPts val="0"/>
              </a:spcBef>
              <a:spcAft>
                <a:spcPts val="0"/>
              </a:spcAft>
              <a:buClrTx/>
              <a:buSzTx/>
              <a:buFontTx/>
              <a:buNone/>
              <a:tabLst/>
              <a:defRPr/>
            </a:pPr>
            <a:r>
              <a:rPr lang="en-US" sz="1200" dirty="0">
                <a:latin typeface="+mn-lt"/>
              </a:rPr>
              <a:t>It will be very similar as last year’s exercise except different missing person and seeker assignments, adding more complexity to this year’s exercise:</a:t>
            </a:r>
          </a:p>
          <a:p>
            <a:pPr marL="228600" marR="0" lvl="0" indent="-228600" algn="l" defTabSz="901324"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Of the 79 missing persons, 26 will be a John Doe patient. Each hospital will receive either 1 or 2 Seekers searching for a family/patient that was entered as a John Doe. FRC end-users will have to locate the missing person using other search parameters. </a:t>
            </a:r>
          </a:p>
          <a:p>
            <a:pPr marL="228600" marR="0" lvl="0" indent="-228600" algn="l" defTabSz="901324"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Adding tattoo descriptor for John Doe’s only. </a:t>
            </a:r>
          </a:p>
          <a:p>
            <a:pPr marL="228600" marR="0" lvl="0" indent="-228600" algn="l" defTabSz="901324"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Upload photo (your choice) to missing person profile (all 79)  e.g., dog, cat, pet, self, etc. </a:t>
            </a:r>
          </a:p>
          <a:p>
            <a:pPr marL="228600" marR="0" lvl="0" indent="-228600" algn="l" defTabSz="901324"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marL="0" marR="0" lvl="0" indent="0" algn="l" defTabSz="901324" rtl="0" eaLnBrk="1" fontAlgn="auto" latinLnBrk="0" hangingPunct="1">
              <a:lnSpc>
                <a:spcPct val="100000"/>
              </a:lnSpc>
              <a:spcBef>
                <a:spcPts val="0"/>
              </a:spcBef>
              <a:spcAft>
                <a:spcPts val="0"/>
              </a:spcAft>
              <a:buClrTx/>
              <a:buSzTx/>
              <a:buFont typeface="+mj-lt"/>
              <a:buNone/>
              <a:tabLst/>
              <a:defRPr/>
            </a:pPr>
            <a:r>
              <a:rPr lang="en-US" dirty="0"/>
              <a:t>NOTE: Patient will remain a John Doe in the FRC application and </a:t>
            </a:r>
            <a:r>
              <a:rPr lang="en-US" dirty="0" err="1"/>
              <a:t>ReddiNet</a:t>
            </a:r>
            <a:r>
              <a:rPr lang="en-US" dirty="0"/>
              <a:t> for the duration of the exercise. DO NOT UPDATE </a:t>
            </a:r>
            <a:r>
              <a:rPr lang="en-US" dirty="0" err="1"/>
              <a:t>ReddiNet</a:t>
            </a:r>
            <a:r>
              <a:rPr lang="en-US" dirty="0"/>
              <a:t>/FRC PROFILE  WITH ACTUAL NAME.</a:t>
            </a:r>
          </a:p>
          <a:p>
            <a:pPr marL="228600" marR="0" lvl="0" indent="-228600" algn="l" defTabSz="901324"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p:txBody>
      </p:sp>
      <p:sp>
        <p:nvSpPr>
          <p:cNvPr id="4" name="Slide Number Placeholder 3"/>
          <p:cNvSpPr>
            <a:spLocks noGrp="1"/>
          </p:cNvSpPr>
          <p:nvPr>
            <p:ph type="sldNum" sz="quarter" idx="5"/>
          </p:nvPr>
        </p:nvSpPr>
        <p:spPr/>
        <p:txBody>
          <a:bodyPr/>
          <a:lstStyle/>
          <a:p>
            <a:fld id="{A52AC286-326B-4701-989A-4008D4964A85}" type="slidenum">
              <a:rPr lang="en-US" smtClean="0"/>
              <a:t>11</a:t>
            </a:fld>
            <a:endParaRPr lang="en-US"/>
          </a:p>
        </p:txBody>
      </p:sp>
    </p:spTree>
    <p:extLst>
      <p:ext uri="{BB962C8B-B14F-4D97-AF65-F5344CB8AC3E}">
        <p14:creationId xmlns:p14="http://schemas.microsoft.com/office/powerpoint/2010/main" val="3434543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BFF51-DD53-2338-E4DF-8CA18D271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D0E04-5330-870D-44C8-389068AC0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99485-78F3-AE40-3506-A22F7238811F}"/>
              </a:ext>
            </a:extLst>
          </p:cNvPr>
          <p:cNvSpPr>
            <a:spLocks noGrp="1"/>
          </p:cNvSpPr>
          <p:nvPr>
            <p:ph type="body" idx="1"/>
          </p:nvPr>
        </p:nvSpPr>
        <p:spPr/>
        <p:txBody>
          <a:bodyPr/>
          <a:lstStyle/>
          <a:p>
            <a:pPr marL="0" marR="0" lvl="0" indent="0" algn="l" defTabSz="901324" rtl="0" eaLnBrk="1" fontAlgn="auto" latinLnBrk="0" hangingPunct="1">
              <a:lnSpc>
                <a:spcPct val="100000"/>
              </a:lnSpc>
              <a:spcBef>
                <a:spcPts val="0"/>
              </a:spcBef>
              <a:spcAft>
                <a:spcPts val="0"/>
              </a:spcAft>
              <a:buClrTx/>
              <a:buSzTx/>
              <a:buFontTx/>
              <a:buNone/>
              <a:tabLst/>
              <a:defRPr/>
            </a:pPr>
            <a:r>
              <a:rPr lang="en-US" sz="1200" dirty="0">
                <a:latin typeface="+mn-lt"/>
              </a:rPr>
              <a:t>Duration is 3 hours to allow complete reunification:  </a:t>
            </a:r>
          </a:p>
          <a:p>
            <a:pPr marL="171450" marR="0" lvl="0" indent="-171450" algn="l" defTabSz="901324" rtl="0" eaLnBrk="1" fontAlgn="auto" latinLnBrk="0" hangingPunct="1">
              <a:lnSpc>
                <a:spcPct val="100000"/>
              </a:lnSpc>
              <a:spcBef>
                <a:spcPts val="0"/>
              </a:spcBef>
              <a:spcAft>
                <a:spcPts val="0"/>
              </a:spcAft>
              <a:buClrTx/>
              <a:buSzTx/>
              <a:buFontTx/>
              <a:buChar char="-"/>
              <a:tabLst/>
              <a:defRPr/>
            </a:pPr>
            <a:r>
              <a:rPr lang="en-US" sz="1200" dirty="0">
                <a:latin typeface="+mn-lt"/>
              </a:rPr>
              <a:t>to contact the facility where the missing person is located </a:t>
            </a:r>
          </a:p>
          <a:p>
            <a:pPr marL="171450" marR="0" lvl="0" indent="-171450" algn="l" defTabSz="901324" rtl="0" eaLnBrk="1" fontAlgn="auto" latinLnBrk="0" hangingPunct="1">
              <a:lnSpc>
                <a:spcPct val="100000"/>
              </a:lnSpc>
              <a:spcBef>
                <a:spcPts val="0"/>
              </a:spcBef>
              <a:spcAft>
                <a:spcPts val="0"/>
              </a:spcAft>
              <a:buClrTx/>
              <a:buSzTx/>
              <a:buFontTx/>
              <a:buChar char="-"/>
              <a:tabLst/>
              <a:defRPr/>
            </a:pPr>
            <a:r>
              <a:rPr lang="en-US" sz="1200" dirty="0">
                <a:latin typeface="+mn-lt"/>
              </a:rPr>
              <a:t>to find out if its okay to disclosure information, </a:t>
            </a:r>
          </a:p>
          <a:p>
            <a:pPr marL="171450" marR="0" lvl="0" indent="-171450" algn="l" defTabSz="901324" rtl="0" eaLnBrk="1" fontAlgn="auto" latinLnBrk="0" hangingPunct="1">
              <a:lnSpc>
                <a:spcPct val="100000"/>
              </a:lnSpc>
              <a:spcBef>
                <a:spcPts val="0"/>
              </a:spcBef>
              <a:spcAft>
                <a:spcPts val="0"/>
              </a:spcAft>
              <a:buClrTx/>
              <a:buSzTx/>
              <a:buFontTx/>
              <a:buChar char="-"/>
              <a:tabLst/>
              <a:defRPr/>
            </a:pPr>
            <a:r>
              <a:rPr lang="en-US" sz="1200" dirty="0">
                <a:latin typeface="+mn-lt"/>
              </a:rPr>
              <a:t>to confirm if still at facility, </a:t>
            </a:r>
          </a:p>
          <a:p>
            <a:pPr marL="171450" marR="0" lvl="0" indent="-171450" algn="l" defTabSz="901324" rtl="0" eaLnBrk="1" fontAlgn="auto" latinLnBrk="0" hangingPunct="1">
              <a:lnSpc>
                <a:spcPct val="100000"/>
              </a:lnSpc>
              <a:spcBef>
                <a:spcPts val="0"/>
              </a:spcBef>
              <a:spcAft>
                <a:spcPts val="0"/>
              </a:spcAft>
              <a:buClrTx/>
              <a:buSzTx/>
              <a:buFontTx/>
              <a:buChar char="-"/>
              <a:tabLst/>
              <a:defRPr/>
            </a:pPr>
            <a:r>
              <a:rPr lang="en-US" sz="1200" dirty="0">
                <a:latin typeface="+mn-lt"/>
              </a:rPr>
              <a:t>and to close the loop. </a:t>
            </a:r>
          </a:p>
          <a:p>
            <a:pPr marL="0" marR="0" lvl="0" indent="0" algn="l" defTabSz="901324" rtl="0" eaLnBrk="1" fontAlgn="auto" latinLnBrk="0" hangingPunct="1">
              <a:lnSpc>
                <a:spcPct val="100000"/>
              </a:lnSpc>
              <a:spcBef>
                <a:spcPts val="0"/>
              </a:spcBef>
              <a:spcAft>
                <a:spcPts val="0"/>
              </a:spcAft>
              <a:buClrTx/>
              <a:buSzTx/>
              <a:buFontTx/>
              <a:buNone/>
              <a:tabLst/>
              <a:defRPr/>
            </a:pPr>
            <a:endParaRPr lang="en-US" sz="1200" dirty="0">
              <a:solidFill>
                <a:srgbClr val="333333"/>
              </a:solidFill>
              <a:latin typeface="+mn-lt"/>
              <a:cs typeface="Arial" pitchFamily="34" charset="0"/>
            </a:endParaRPr>
          </a:p>
          <a:p>
            <a:pPr marL="0" marR="0" lvl="0" indent="0" algn="l" defTabSz="901324"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mn-lt"/>
                <a:cs typeface="Arial" pitchFamily="34" charset="0"/>
              </a:rPr>
              <a:t>BUT DO NOT close FAC until 12:00PM.</a:t>
            </a:r>
          </a:p>
          <a:p>
            <a:pPr marL="0" marR="0" lvl="0" indent="0" algn="l" defTabSz="901324"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a:extLst>
              <a:ext uri="{FF2B5EF4-FFF2-40B4-BE49-F238E27FC236}">
                <a16:creationId xmlns:a16="http://schemas.microsoft.com/office/drawing/2014/main" id="{D7111F6C-7940-C9D0-535E-4950B56657D8}"/>
              </a:ext>
            </a:extLst>
          </p:cNvPr>
          <p:cNvSpPr>
            <a:spLocks noGrp="1"/>
          </p:cNvSpPr>
          <p:nvPr>
            <p:ph type="sldNum" sz="quarter" idx="5"/>
          </p:nvPr>
        </p:nvSpPr>
        <p:spPr/>
        <p:txBody>
          <a:bodyPr/>
          <a:lstStyle/>
          <a:p>
            <a:fld id="{A52AC286-326B-4701-989A-4008D4964A85}" type="slidenum">
              <a:rPr lang="en-US" smtClean="0"/>
              <a:t>12</a:t>
            </a:fld>
            <a:endParaRPr lang="en-US"/>
          </a:p>
        </p:txBody>
      </p:sp>
    </p:spTree>
    <p:extLst>
      <p:ext uri="{BB962C8B-B14F-4D97-AF65-F5344CB8AC3E}">
        <p14:creationId xmlns:p14="http://schemas.microsoft.com/office/powerpoint/2010/main" val="177992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previous exercises, some hospitals activated FAC ahead of time and got ahead of the MSEL.</a:t>
            </a:r>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13</a:t>
            </a:fld>
            <a:endParaRPr lang="en-US"/>
          </a:p>
        </p:txBody>
      </p:sp>
    </p:spTree>
    <p:extLst>
      <p:ext uri="{BB962C8B-B14F-4D97-AF65-F5344CB8AC3E}">
        <p14:creationId xmlns:p14="http://schemas.microsoft.com/office/powerpoint/2010/main" val="3807755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hlinkClick r:id="rId3"/>
            </a:endParaRPr>
          </a:p>
        </p:txBody>
      </p:sp>
      <p:sp>
        <p:nvSpPr>
          <p:cNvPr id="4" name="Slide Number Placeholder 3"/>
          <p:cNvSpPr>
            <a:spLocks noGrp="1"/>
          </p:cNvSpPr>
          <p:nvPr>
            <p:ph type="sldNum" sz="quarter" idx="5"/>
          </p:nvPr>
        </p:nvSpPr>
        <p:spPr/>
        <p:txBody>
          <a:bodyPr/>
          <a:lstStyle/>
          <a:p>
            <a:fld id="{A52AC286-326B-4701-989A-4008D4964A85}" type="slidenum">
              <a:rPr lang="en-US" smtClean="0"/>
              <a:t>14</a:t>
            </a:fld>
            <a:endParaRPr lang="en-US"/>
          </a:p>
        </p:txBody>
      </p:sp>
    </p:spTree>
    <p:extLst>
      <p:ext uri="{BB962C8B-B14F-4D97-AF65-F5344CB8AC3E}">
        <p14:creationId xmlns:p14="http://schemas.microsoft.com/office/powerpoint/2010/main" val="1556797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8372-B150-C483-A7B0-350679FC9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1F381-60D4-AF26-CA9C-66C4ADBCF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FCC33-BE2D-9D49-8219-FB0282986F40}"/>
              </a:ext>
            </a:extLst>
          </p:cNvPr>
          <p:cNvSpPr>
            <a:spLocks noGrp="1"/>
          </p:cNvSpPr>
          <p:nvPr>
            <p:ph type="body" idx="1"/>
          </p:nvPr>
        </p:nvSpPr>
        <p:spPr/>
        <p:txBody>
          <a:bodyPr/>
          <a:lstStyle/>
          <a:p>
            <a:endParaRPr lang="en-US" u="none" dirty="0">
              <a:hlinkClick r:id="rId3"/>
            </a:endParaRPr>
          </a:p>
        </p:txBody>
      </p:sp>
      <p:sp>
        <p:nvSpPr>
          <p:cNvPr id="4" name="Slide Number Placeholder 3">
            <a:extLst>
              <a:ext uri="{FF2B5EF4-FFF2-40B4-BE49-F238E27FC236}">
                <a16:creationId xmlns:a16="http://schemas.microsoft.com/office/drawing/2014/main" id="{91B5380A-5A71-CC2C-2A0D-A76C59020CE0}"/>
              </a:ext>
            </a:extLst>
          </p:cNvPr>
          <p:cNvSpPr>
            <a:spLocks noGrp="1"/>
          </p:cNvSpPr>
          <p:nvPr>
            <p:ph type="sldNum" sz="quarter" idx="5"/>
          </p:nvPr>
        </p:nvSpPr>
        <p:spPr/>
        <p:txBody>
          <a:bodyPr/>
          <a:lstStyle/>
          <a:p>
            <a:fld id="{A52AC286-326B-4701-989A-4008D4964A85}" type="slidenum">
              <a:rPr lang="en-US" smtClean="0"/>
              <a:t>15</a:t>
            </a:fld>
            <a:endParaRPr lang="en-US"/>
          </a:p>
        </p:txBody>
      </p:sp>
    </p:spTree>
    <p:extLst>
      <p:ext uri="{BB962C8B-B14F-4D97-AF65-F5344CB8AC3E}">
        <p14:creationId xmlns:p14="http://schemas.microsoft.com/office/powerpoint/2010/main" val="2318175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E561-CFAA-403E-47A1-9AFE120F3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3264F-3F3B-0423-9439-840A74A11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32FD4-4644-CB0F-CFBF-FCBFD1113A23}"/>
              </a:ext>
            </a:extLst>
          </p:cNvPr>
          <p:cNvSpPr>
            <a:spLocks noGrp="1"/>
          </p:cNvSpPr>
          <p:nvPr>
            <p:ph type="body" idx="1"/>
          </p:nvPr>
        </p:nvSpPr>
        <p:spPr/>
        <p:txBody>
          <a:bodyPr/>
          <a:lstStyle/>
          <a:p>
            <a:endParaRPr lang="en-US" u="none" dirty="0">
              <a:hlinkClick r:id="rId3"/>
            </a:endParaRPr>
          </a:p>
        </p:txBody>
      </p:sp>
      <p:sp>
        <p:nvSpPr>
          <p:cNvPr id="4" name="Slide Number Placeholder 3">
            <a:extLst>
              <a:ext uri="{FF2B5EF4-FFF2-40B4-BE49-F238E27FC236}">
                <a16:creationId xmlns:a16="http://schemas.microsoft.com/office/drawing/2014/main" id="{1CE19180-57A5-87D4-6F87-9F8C1D1C4916}"/>
              </a:ext>
            </a:extLst>
          </p:cNvPr>
          <p:cNvSpPr>
            <a:spLocks noGrp="1"/>
          </p:cNvSpPr>
          <p:nvPr>
            <p:ph type="sldNum" sz="quarter" idx="5"/>
          </p:nvPr>
        </p:nvSpPr>
        <p:spPr/>
        <p:txBody>
          <a:bodyPr/>
          <a:lstStyle/>
          <a:p>
            <a:fld id="{A52AC286-326B-4701-989A-4008D4964A85}" type="slidenum">
              <a:rPr lang="en-US" smtClean="0"/>
              <a:t>16</a:t>
            </a:fld>
            <a:endParaRPr lang="en-US"/>
          </a:p>
        </p:txBody>
      </p:sp>
    </p:spTree>
    <p:extLst>
      <p:ext uri="{BB962C8B-B14F-4D97-AF65-F5344CB8AC3E}">
        <p14:creationId xmlns:p14="http://schemas.microsoft.com/office/powerpoint/2010/main" val="3868748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9A38-D585-DAD2-B196-D2D47238F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ED613-027B-1AC9-0273-0EF51843D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12E38-E1CD-DC4D-2FF6-315C9A37FD39}"/>
              </a:ext>
            </a:extLst>
          </p:cNvPr>
          <p:cNvSpPr>
            <a:spLocks noGrp="1"/>
          </p:cNvSpPr>
          <p:nvPr>
            <p:ph type="body" idx="1"/>
          </p:nvPr>
        </p:nvSpPr>
        <p:spPr/>
        <p:txBody>
          <a:bodyPr/>
          <a:lstStyle/>
          <a:p>
            <a:r>
              <a:rPr lang="en-US" dirty="0"/>
              <a:t>Live is RED.</a:t>
            </a:r>
          </a:p>
        </p:txBody>
      </p:sp>
      <p:sp>
        <p:nvSpPr>
          <p:cNvPr id="4" name="Slide Number Placeholder 3">
            <a:extLst>
              <a:ext uri="{FF2B5EF4-FFF2-40B4-BE49-F238E27FC236}">
                <a16:creationId xmlns:a16="http://schemas.microsoft.com/office/drawing/2014/main" id="{D5B11AFB-F99F-5321-2DB1-6B17A5C15DB3}"/>
              </a:ext>
            </a:extLst>
          </p:cNvPr>
          <p:cNvSpPr>
            <a:spLocks noGrp="1"/>
          </p:cNvSpPr>
          <p:nvPr>
            <p:ph type="sldNum" sz="quarter" idx="5"/>
          </p:nvPr>
        </p:nvSpPr>
        <p:spPr/>
        <p:txBody>
          <a:bodyPr/>
          <a:lstStyle/>
          <a:p>
            <a:fld id="{A52AC286-326B-4701-989A-4008D4964A85}" type="slidenum">
              <a:rPr lang="en-US" smtClean="0"/>
              <a:t>17</a:t>
            </a:fld>
            <a:endParaRPr lang="en-US"/>
          </a:p>
        </p:txBody>
      </p:sp>
    </p:spTree>
    <p:extLst>
      <p:ext uri="{BB962C8B-B14F-4D97-AF65-F5344CB8AC3E}">
        <p14:creationId xmlns:p14="http://schemas.microsoft.com/office/powerpoint/2010/main" val="3118516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2E16-945C-4355-20D8-0D8C88875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AF23D-32CE-C367-56E0-ADBE1E54D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00C21-F2EE-244A-3E05-B7115D34E506}"/>
              </a:ext>
            </a:extLst>
          </p:cNvPr>
          <p:cNvSpPr>
            <a:spLocks noGrp="1"/>
          </p:cNvSpPr>
          <p:nvPr>
            <p:ph type="body" idx="1"/>
          </p:nvPr>
        </p:nvSpPr>
        <p:spPr/>
        <p:txBody>
          <a:bodyPr/>
          <a:lstStyle/>
          <a:p>
            <a:r>
              <a:rPr lang="en-US" dirty="0"/>
              <a:t>Training is GOLD.</a:t>
            </a:r>
          </a:p>
        </p:txBody>
      </p:sp>
      <p:sp>
        <p:nvSpPr>
          <p:cNvPr id="4" name="Slide Number Placeholder 3">
            <a:extLst>
              <a:ext uri="{FF2B5EF4-FFF2-40B4-BE49-F238E27FC236}">
                <a16:creationId xmlns:a16="http://schemas.microsoft.com/office/drawing/2014/main" id="{7A4A2F7F-1120-F782-1E1F-3417181C0B0F}"/>
              </a:ext>
            </a:extLst>
          </p:cNvPr>
          <p:cNvSpPr>
            <a:spLocks noGrp="1"/>
          </p:cNvSpPr>
          <p:nvPr>
            <p:ph type="sldNum" sz="quarter" idx="5"/>
          </p:nvPr>
        </p:nvSpPr>
        <p:spPr/>
        <p:txBody>
          <a:bodyPr/>
          <a:lstStyle/>
          <a:p>
            <a:fld id="{A52AC286-326B-4701-989A-4008D4964A85}" type="slidenum">
              <a:rPr lang="en-US" smtClean="0"/>
              <a:t>18</a:t>
            </a:fld>
            <a:endParaRPr lang="en-US"/>
          </a:p>
        </p:txBody>
      </p:sp>
    </p:spTree>
    <p:extLst>
      <p:ext uri="{BB962C8B-B14F-4D97-AF65-F5344CB8AC3E}">
        <p14:creationId xmlns:p14="http://schemas.microsoft.com/office/powerpoint/2010/main" val="1071857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Exercise Plan (</a:t>
            </a:r>
            <a:r>
              <a:rPr lang="en-US" b="1" dirty="0" err="1"/>
              <a:t>ExPlan</a:t>
            </a:r>
            <a:r>
              <a:rPr lang="en-US" b="1" dirty="0"/>
              <a:t>) </a:t>
            </a:r>
            <a:r>
              <a:rPr lang="en-US" dirty="0"/>
              <a:t>gives elected and appointed officials, observers, media personnel, and players from participating organizations information they need to observe or participate in the exercise. Some exercise material is intended for the exclusive use of exercise planners, controllers, and evaluators, but players may view other materials that are necessary to their performance. All exercise participants may view the </a:t>
            </a:r>
            <a:r>
              <a:rPr lang="en-US" dirty="0" err="1"/>
              <a:t>ExPlan</a:t>
            </a:r>
            <a:r>
              <a:rPr lang="en-US" dirty="0"/>
              <a:t>.</a:t>
            </a:r>
          </a:p>
          <a:p>
            <a:br>
              <a:rPr lang="en-US" dirty="0"/>
            </a:br>
            <a:r>
              <a:rPr lang="en-US" dirty="0"/>
              <a:t>The </a:t>
            </a:r>
            <a:r>
              <a:rPr lang="en-US" b="1" dirty="0"/>
              <a:t>Controller/Evaluator (C/E) Handbook </a:t>
            </a:r>
            <a:r>
              <a:rPr lang="en-US" dirty="0"/>
              <a:t>describes the roles and responsibilities of exercise controllers and evaluators, and the procedures they should follow. Because the C/E Handbook contains information about the scenario and about exercise administration, it is distributed to only those individuals specifically designated as controllers or evaluators; it should not be provided to exercise players. The C/E Handbook may supplement the Exercise Plan (</a:t>
            </a:r>
            <a:r>
              <a:rPr lang="en-US" dirty="0" err="1"/>
              <a:t>ExPlan</a:t>
            </a:r>
            <a:r>
              <a:rPr lang="en-US" dirty="0"/>
              <a:t>) or be a standalone document.</a:t>
            </a:r>
          </a:p>
          <a:p>
            <a:br>
              <a:rPr lang="en-US" dirty="0"/>
            </a:br>
            <a:r>
              <a:rPr lang="en-US" dirty="0"/>
              <a:t>The </a:t>
            </a:r>
            <a:r>
              <a:rPr lang="en-US" b="1" dirty="0"/>
              <a:t>Exercise Evaluation Guides (EEGs) </a:t>
            </a:r>
            <a:r>
              <a:rPr lang="en-US" dirty="0"/>
              <a:t>are structured to capture information specifically related to the evaluation requirements developed by the Exercise Planning Team. The following evaluation requirements are documented in each EEG the capability target will be met. Critical tasks generally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AC286-326B-4701-989A-4008D4964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53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3A7F-564F-A697-7856-1FBCED4C2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ADAA7-796B-3438-38E4-72B5893AB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61181-42E6-55AB-F6E4-444FFD413B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endParaRPr>
          </a:p>
        </p:txBody>
      </p:sp>
      <p:sp>
        <p:nvSpPr>
          <p:cNvPr id="4" name="Slide Number Placeholder 3">
            <a:extLst>
              <a:ext uri="{FF2B5EF4-FFF2-40B4-BE49-F238E27FC236}">
                <a16:creationId xmlns:a16="http://schemas.microsoft.com/office/drawing/2014/main" id="{2741D837-6179-BC82-E9E1-02F93D42FEB0}"/>
              </a:ext>
            </a:extLst>
          </p:cNvPr>
          <p:cNvSpPr>
            <a:spLocks noGrp="1"/>
          </p:cNvSpPr>
          <p:nvPr>
            <p:ph type="sldNum" sz="quarter" idx="5"/>
          </p:nvPr>
        </p:nvSpPr>
        <p:spPr/>
        <p:txBody>
          <a:bodyPr/>
          <a:lstStyle/>
          <a:p>
            <a:fld id="{A52AC286-326B-4701-989A-4008D4964A85}" type="slidenum">
              <a:rPr lang="en-US" smtClean="0"/>
              <a:t>2</a:t>
            </a:fld>
            <a:endParaRPr lang="en-US"/>
          </a:p>
        </p:txBody>
      </p:sp>
    </p:spTree>
    <p:extLst>
      <p:ext uri="{BB962C8B-B14F-4D97-AF65-F5344CB8AC3E}">
        <p14:creationId xmlns:p14="http://schemas.microsoft.com/office/powerpoint/2010/main" val="3736181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27321-6064-9F21-42C6-88229CF6B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5CCA5-5A75-0BE1-E020-371D4793C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DD642-2EEB-FD60-EB66-23499EA838D2}"/>
              </a:ext>
            </a:extLst>
          </p:cNvPr>
          <p:cNvSpPr>
            <a:spLocks noGrp="1"/>
          </p:cNvSpPr>
          <p:nvPr>
            <p:ph type="body" idx="1"/>
          </p:nvPr>
        </p:nvSpPr>
        <p:spPr/>
        <p:txBody>
          <a:bodyPr/>
          <a:lstStyle/>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dirty="0">
                <a:latin typeface="+mn-lt"/>
                <a:cs typeface="Arial" panose="020B0604020202020204" pitchFamily="34" charset="0"/>
              </a:rPr>
              <a:t>*Important tool for Controllers and Evaluators</a:t>
            </a:r>
          </a:p>
          <a:p>
            <a:pPr marL="0" marR="0" lvl="0" indent="0" algn="l" defTabSz="917137" rtl="0" eaLnBrk="0" fontAlgn="base" latinLnBrk="0" hangingPunct="0">
              <a:lnSpc>
                <a:spcPct val="100000"/>
              </a:lnSpc>
              <a:spcBef>
                <a:spcPct val="30000"/>
              </a:spcBef>
              <a:spcAft>
                <a:spcPct val="0"/>
              </a:spcAft>
              <a:buClrTx/>
              <a:buSzTx/>
              <a:buFontTx/>
              <a:buNone/>
              <a:tabLst/>
              <a:defRPr/>
            </a:pPr>
            <a:endParaRPr lang="en-US" sz="1000" b="0" dirty="0">
              <a:latin typeface="+mn-lt"/>
              <a:cs typeface="Arial" panose="020B0604020202020204" pitchFamily="34" charset="0"/>
            </a:endParaRPr>
          </a:p>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dirty="0">
                <a:latin typeface="+mn-lt"/>
                <a:cs typeface="Arial" panose="020B0604020202020204" pitchFamily="34" charset="0"/>
              </a:rPr>
              <a:t>EEG: Identifying critical tasks, tied back to objectives, tied back to plan</a:t>
            </a:r>
          </a:p>
        </p:txBody>
      </p:sp>
      <p:sp>
        <p:nvSpPr>
          <p:cNvPr id="4" name="Slide Number Placeholder 3">
            <a:extLst>
              <a:ext uri="{FF2B5EF4-FFF2-40B4-BE49-F238E27FC236}">
                <a16:creationId xmlns:a16="http://schemas.microsoft.com/office/drawing/2014/main" id="{A19814FC-1B11-C715-624D-A31E660C8EF2}"/>
              </a:ext>
            </a:extLst>
          </p:cNvPr>
          <p:cNvSpPr>
            <a:spLocks noGrp="1"/>
          </p:cNvSpPr>
          <p:nvPr>
            <p:ph type="sldNum" sz="quarter" idx="5"/>
          </p:nvPr>
        </p:nvSpPr>
        <p:spPr/>
        <p:txBody>
          <a:bodyPr/>
          <a:lstStyle/>
          <a:p>
            <a:fld id="{A52AC286-326B-4701-989A-4008D4964A85}" type="slidenum">
              <a:rPr lang="en-US" smtClean="0"/>
              <a:t>20</a:t>
            </a:fld>
            <a:endParaRPr lang="en-US"/>
          </a:p>
        </p:txBody>
      </p:sp>
    </p:spTree>
    <p:extLst>
      <p:ext uri="{BB962C8B-B14F-4D97-AF65-F5344CB8AC3E}">
        <p14:creationId xmlns:p14="http://schemas.microsoft.com/office/powerpoint/2010/main" val="2279442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D7D18-CFB9-B75C-A2FA-AF308E88B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F1B5B-B128-B880-7EB6-1E81FE002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6A933-B81F-FDE4-92BA-667A46F6FC73}"/>
              </a:ext>
            </a:extLst>
          </p:cNvPr>
          <p:cNvSpPr>
            <a:spLocks noGrp="1"/>
          </p:cNvSpPr>
          <p:nvPr>
            <p:ph type="body" idx="1"/>
          </p:nvPr>
        </p:nvSpPr>
        <p:spPr/>
        <p:txBody>
          <a:bodyPr/>
          <a:lstStyle/>
          <a:p>
            <a:r>
              <a:rPr lang="en-US" dirty="0"/>
              <a:t>Lots of artificiality in exercise. It’s needed to test the FRC application.</a:t>
            </a:r>
          </a:p>
          <a:p>
            <a:r>
              <a:rPr lang="en-US" dirty="0"/>
              <a:t>FIC or FAC.</a:t>
            </a:r>
          </a:p>
        </p:txBody>
      </p:sp>
      <p:sp>
        <p:nvSpPr>
          <p:cNvPr id="4" name="Slide Number Placeholder 3">
            <a:extLst>
              <a:ext uri="{FF2B5EF4-FFF2-40B4-BE49-F238E27FC236}">
                <a16:creationId xmlns:a16="http://schemas.microsoft.com/office/drawing/2014/main" id="{1358E128-8C7E-156F-06E8-A90AA9F74331}"/>
              </a:ext>
            </a:extLst>
          </p:cNvPr>
          <p:cNvSpPr>
            <a:spLocks noGrp="1"/>
          </p:cNvSpPr>
          <p:nvPr>
            <p:ph type="sldNum" sz="quarter" idx="5"/>
          </p:nvPr>
        </p:nvSpPr>
        <p:spPr/>
        <p:txBody>
          <a:bodyPr/>
          <a:lstStyle/>
          <a:p>
            <a:fld id="{A52AC286-326B-4701-989A-4008D4964A85}" type="slidenum">
              <a:rPr lang="en-US" smtClean="0"/>
              <a:t>21</a:t>
            </a:fld>
            <a:endParaRPr lang="en-US"/>
          </a:p>
        </p:txBody>
      </p:sp>
    </p:spTree>
    <p:extLst>
      <p:ext uri="{BB962C8B-B14F-4D97-AF65-F5344CB8AC3E}">
        <p14:creationId xmlns:p14="http://schemas.microsoft.com/office/powerpoint/2010/main" val="1464336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Inject #7:</a:t>
            </a:r>
          </a:p>
          <a:p>
            <a:r>
              <a:rPr lang="en-US" sz="1000" b="0" i="0" u="none" strike="noStrike" kern="1200" dirty="0">
                <a:solidFill>
                  <a:schemeClr val="tx1"/>
                </a:solidFill>
                <a:effectLst/>
                <a:latin typeface="+mn-lt"/>
                <a:ea typeface="+mn-ea"/>
                <a:cs typeface="+mn-cs"/>
              </a:rPr>
              <a:t>- </a:t>
            </a:r>
            <a:r>
              <a:rPr lang="en-US" sz="1000" b="0" i="0" u="none" strike="noStrike" kern="1200" dirty="0" err="1">
                <a:solidFill>
                  <a:schemeClr val="tx1"/>
                </a:solidFill>
                <a:effectLst/>
                <a:latin typeface="+mn-lt"/>
                <a:ea typeface="+mn-ea"/>
                <a:cs typeface="+mn-cs"/>
              </a:rPr>
              <a:t>ReddiNet</a:t>
            </a:r>
            <a:r>
              <a:rPr lang="en-US" sz="1000" b="0" i="0" u="none" strike="noStrike" kern="1200" dirty="0">
                <a:solidFill>
                  <a:schemeClr val="tx1"/>
                </a:solidFill>
                <a:effectLst/>
                <a:latin typeface="+mn-lt"/>
                <a:ea typeface="+mn-ea"/>
                <a:cs typeface="+mn-cs"/>
              </a:rPr>
              <a:t> End-User (i.e., hospital with ED) enters five (5) additional ambulance patients into the MCI victim list.  </a:t>
            </a:r>
          </a:p>
          <a:p>
            <a:r>
              <a:rPr lang="en-US" sz="1000" b="0" i="0" u="none" strike="noStrike" kern="1200" dirty="0">
                <a:solidFill>
                  <a:schemeClr val="tx1"/>
                </a:solidFill>
                <a:effectLst/>
                <a:latin typeface="+mn-lt"/>
                <a:ea typeface="+mn-ea"/>
                <a:cs typeface="+mn-cs"/>
              </a:rPr>
              <a:t>- Use fictional first names, last names, gender, and age. </a:t>
            </a:r>
          </a:p>
          <a:p>
            <a:r>
              <a:rPr lang="en-US" sz="1000" b="0" i="0" u="none" strike="noStrike" kern="1200" dirty="0">
                <a:solidFill>
                  <a:schemeClr val="tx1"/>
                </a:solidFill>
                <a:effectLst/>
                <a:latin typeface="+mn-lt"/>
                <a:ea typeface="+mn-ea"/>
                <a:cs typeface="+mn-cs"/>
              </a:rPr>
              <a:t>- Enter a triage tag number using your hospital's 3-letter hospital code. (XXX-01, XXX-02, XXX-03, etc.) </a:t>
            </a:r>
            <a:endParaRPr lang="en-US" sz="1000" b="0" dirty="0"/>
          </a:p>
        </p:txBody>
      </p:sp>
      <p:sp>
        <p:nvSpPr>
          <p:cNvPr id="4" name="Slide Number Placeholder 3"/>
          <p:cNvSpPr>
            <a:spLocks noGrp="1"/>
          </p:cNvSpPr>
          <p:nvPr>
            <p:ph type="sldNum" sz="quarter" idx="5"/>
          </p:nvPr>
        </p:nvSpPr>
        <p:spPr/>
        <p:txBody>
          <a:bodyPr/>
          <a:lstStyle/>
          <a:p>
            <a:fld id="{A52AC286-326B-4701-989A-4008D4964A85}" type="slidenum">
              <a:rPr lang="en-US" smtClean="0"/>
              <a:t>22</a:t>
            </a:fld>
            <a:endParaRPr lang="en-US"/>
          </a:p>
        </p:txBody>
      </p:sp>
    </p:spTree>
    <p:extLst>
      <p:ext uri="{BB962C8B-B14F-4D97-AF65-F5344CB8AC3E}">
        <p14:creationId xmlns:p14="http://schemas.microsoft.com/office/powerpoint/2010/main" val="313880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non-ED Hospitals:</a:t>
            </a:r>
          </a:p>
          <a:p>
            <a:r>
              <a:rPr lang="en-US" dirty="0"/>
              <a:t>Barlow</a:t>
            </a:r>
          </a:p>
          <a:p>
            <a:r>
              <a:rPr lang="en-US" dirty="0"/>
              <a:t>City of Hope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Kindred Paramount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Kindred South Bay</a:t>
            </a:r>
          </a:p>
          <a:p>
            <a:r>
              <a:rPr lang="en-US" dirty="0"/>
              <a:t>LA Downtown Medical Center</a:t>
            </a:r>
          </a:p>
          <a:p>
            <a:r>
              <a:rPr lang="en-US" dirty="0"/>
              <a:t>Los Angeles Community Hospital</a:t>
            </a:r>
          </a:p>
          <a:p>
            <a:r>
              <a:rPr lang="en-US" dirty="0"/>
              <a:t>Miller Children's Hospital</a:t>
            </a:r>
          </a:p>
          <a:p>
            <a:r>
              <a:rPr lang="en-US" dirty="0"/>
              <a:t>Rancho Los Amigos</a:t>
            </a:r>
          </a:p>
          <a:p>
            <a:r>
              <a:rPr lang="en-US" dirty="0"/>
              <a:t>Southern California Hospital at Hollywood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Vista Specialty Hospital (formerly Kindred La Mirada)</a:t>
            </a:r>
          </a:p>
          <a:p>
            <a:endParaRPr lang="en-US" dirty="0"/>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23</a:t>
            </a:fld>
            <a:endParaRPr lang="en-US"/>
          </a:p>
        </p:txBody>
      </p:sp>
    </p:spTree>
    <p:extLst>
      <p:ext uri="{BB962C8B-B14F-4D97-AF65-F5344CB8AC3E}">
        <p14:creationId xmlns:p14="http://schemas.microsoft.com/office/powerpoint/2010/main" val="3316938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rgbClr val="333333"/>
                </a:solidFill>
                <a:latin typeface="Franklin Gothic Book" panose="020B0503020102020204" pitchFamily="34" charset="0"/>
                <a:cs typeface="Arial" pitchFamily="34" charset="0"/>
              </a:rPr>
              <a:t>The exercise will last three hours to ensure all tasks are achieved followed by an internal debrief. </a:t>
            </a:r>
          </a:p>
          <a:p>
            <a:endParaRPr lang="en-US" sz="2000" dirty="0">
              <a:solidFill>
                <a:srgbClr val="333333"/>
              </a:solidFill>
              <a:latin typeface="Franklin Gothic Book" panose="020B0503020102020204" pitchFamily="34" charset="0"/>
              <a:cs typeface="Arial" pitchFamily="34" charset="0"/>
            </a:endParaRPr>
          </a:p>
          <a:p>
            <a:r>
              <a:rPr lang="en-US" sz="2000" dirty="0">
                <a:solidFill>
                  <a:srgbClr val="333333"/>
                </a:solidFill>
                <a:latin typeface="Franklin Gothic Book" panose="020B0503020102020204" pitchFamily="34" charset="0"/>
                <a:cs typeface="Arial" pitchFamily="34" charset="0"/>
              </a:rPr>
              <a:t>DO NOT close FAC until 12:00PM.</a:t>
            </a:r>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24</a:t>
            </a:fld>
            <a:endParaRPr lang="en-US"/>
          </a:p>
        </p:txBody>
      </p:sp>
    </p:spTree>
    <p:extLst>
      <p:ext uri="{BB962C8B-B14F-4D97-AF65-F5344CB8AC3E}">
        <p14:creationId xmlns:p14="http://schemas.microsoft.com/office/powerpoint/2010/main" val="1963935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Inject #3:  STARTEX</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Screenshot of the </a:t>
            </a:r>
            <a:r>
              <a:rPr lang="en-US" sz="1200" dirty="0" err="1">
                <a:solidFill>
                  <a:srgbClr val="E7E6E6">
                    <a:lumMod val="10000"/>
                  </a:srgbClr>
                </a:solidFill>
                <a:latin typeface="Franklin Gothic Book" panose="020B0503020102020204" pitchFamily="34" charset="0"/>
              </a:rPr>
              <a:t>ReddiNet</a:t>
            </a:r>
            <a:r>
              <a:rPr lang="en-US" sz="1200" dirty="0">
                <a:solidFill>
                  <a:srgbClr val="E7E6E6">
                    <a:lumMod val="10000"/>
                  </a:srgbClr>
                </a:solidFill>
                <a:latin typeface="Franklin Gothic Book" panose="020B0503020102020204" pitchFamily="34" charset="0"/>
              </a:rPr>
              <a:t> Message.</a:t>
            </a:r>
            <a:endParaRPr lang="en-US" sz="1800" dirty="0"/>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25</a:t>
            </a:fld>
            <a:endParaRPr lang="en-US"/>
          </a:p>
        </p:txBody>
      </p:sp>
    </p:spTree>
    <p:extLst>
      <p:ext uri="{BB962C8B-B14F-4D97-AF65-F5344CB8AC3E}">
        <p14:creationId xmlns:p14="http://schemas.microsoft.com/office/powerpoint/2010/main" val="2816943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Inject #4:  MAC initiates MCI poll titled "2026 FRC Exercise“.</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Screenshot of the </a:t>
            </a:r>
            <a:r>
              <a:rPr lang="en-US" sz="1200" dirty="0" err="1">
                <a:solidFill>
                  <a:srgbClr val="E7E6E6">
                    <a:lumMod val="10000"/>
                  </a:srgbClr>
                </a:solidFill>
                <a:latin typeface="Franklin Gothic Book" panose="020B0503020102020204" pitchFamily="34" charset="0"/>
              </a:rPr>
              <a:t>ReddiNet</a:t>
            </a:r>
            <a:r>
              <a:rPr lang="en-US" sz="1200" dirty="0">
                <a:solidFill>
                  <a:srgbClr val="E7E6E6">
                    <a:lumMod val="10000"/>
                  </a:srgbClr>
                </a:solidFill>
                <a:latin typeface="Franklin Gothic Book" panose="020B0503020102020204" pitchFamily="34" charset="0"/>
              </a:rPr>
              <a:t> MCI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800" dirty="0"/>
              <a:t>Reminder:  Non-ED’s will not be assigned MCI patients in </a:t>
            </a:r>
            <a:r>
              <a:rPr lang="en-US" sz="1800" dirty="0" err="1"/>
              <a:t>ReddiNet</a:t>
            </a:r>
            <a:r>
              <a:rPr lang="en-US" sz="1800" dirty="0"/>
              <a:t>.</a:t>
            </a:r>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26</a:t>
            </a:fld>
            <a:endParaRPr lang="en-US"/>
          </a:p>
        </p:txBody>
      </p:sp>
    </p:spTree>
    <p:extLst>
      <p:ext uri="{BB962C8B-B14F-4D97-AF65-F5344CB8AC3E}">
        <p14:creationId xmlns:p14="http://schemas.microsoft.com/office/powerpoint/2010/main" val="3968832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E7E6E6">
                    <a:lumMod val="10000"/>
                  </a:srgbClr>
                </a:solidFill>
                <a:latin typeface="Franklin Gothic Book" panose="020B0503020102020204" pitchFamily="34" charset="0"/>
              </a:rPr>
              <a:t>Inject #9:  Activate your FAC.</a:t>
            </a:r>
          </a:p>
          <a:p>
            <a:endParaRPr lang="en-US" sz="1200" dirty="0">
              <a:solidFill>
                <a:srgbClr val="E7E6E6">
                  <a:lumMod val="10000"/>
                </a:srgbClr>
              </a:solidFill>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7E6E6">
                    <a:lumMod val="10000"/>
                  </a:srgbClr>
                </a:solidFill>
                <a:latin typeface="Franklin Gothic Book" panose="020B0503020102020204" pitchFamily="34" charset="0"/>
              </a:rPr>
              <a:t>FRC Login Screen</a:t>
            </a:r>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27</a:t>
            </a:fld>
            <a:endParaRPr lang="en-US"/>
          </a:p>
        </p:txBody>
      </p:sp>
    </p:spTree>
    <p:extLst>
      <p:ext uri="{BB962C8B-B14F-4D97-AF65-F5344CB8AC3E}">
        <p14:creationId xmlns:p14="http://schemas.microsoft.com/office/powerpoint/2010/main" val="1615065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FRC Application</a:t>
            </a:r>
          </a:p>
        </p:txBody>
      </p:sp>
      <p:sp>
        <p:nvSpPr>
          <p:cNvPr id="4" name="Slide Number Placeholder 3"/>
          <p:cNvSpPr>
            <a:spLocks noGrp="1"/>
          </p:cNvSpPr>
          <p:nvPr>
            <p:ph type="sldNum" sz="quarter" idx="5"/>
          </p:nvPr>
        </p:nvSpPr>
        <p:spPr/>
        <p:txBody>
          <a:bodyPr/>
          <a:lstStyle/>
          <a:p>
            <a:fld id="{A52AC286-326B-4701-989A-4008D4964A85}" type="slidenum">
              <a:rPr lang="en-US" smtClean="0"/>
              <a:t>28</a:t>
            </a:fld>
            <a:endParaRPr lang="en-US"/>
          </a:p>
        </p:txBody>
      </p:sp>
    </p:spTree>
    <p:extLst>
      <p:ext uri="{BB962C8B-B14F-4D97-AF65-F5344CB8AC3E}">
        <p14:creationId xmlns:p14="http://schemas.microsoft.com/office/powerpoint/2010/main" val="1546189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2026 New Tasks in RED text:  John Doe, Tattoo, Upload Photo</a:t>
            </a:r>
          </a:p>
          <a:p>
            <a:endParaRPr lang="en-US" dirty="0"/>
          </a:p>
          <a:p>
            <a:r>
              <a:rPr lang="en-US" dirty="0"/>
              <a:t>Injects #4, 5, 6, &amp; 7 do not apply to non-ED hospitals.</a:t>
            </a:r>
          </a:p>
        </p:txBody>
      </p:sp>
      <p:sp>
        <p:nvSpPr>
          <p:cNvPr id="4" name="Slide Number Placeholder 3"/>
          <p:cNvSpPr>
            <a:spLocks noGrp="1"/>
          </p:cNvSpPr>
          <p:nvPr>
            <p:ph type="sldNum" sz="quarter" idx="5"/>
          </p:nvPr>
        </p:nvSpPr>
        <p:spPr/>
        <p:txBody>
          <a:bodyPr/>
          <a:lstStyle/>
          <a:p>
            <a:fld id="{A52AC286-326B-4701-989A-4008D4964A85}" type="slidenum">
              <a:rPr lang="en-US" smtClean="0"/>
              <a:t>29</a:t>
            </a:fld>
            <a:endParaRPr lang="en-US"/>
          </a:p>
        </p:txBody>
      </p:sp>
    </p:spTree>
    <p:extLst>
      <p:ext uri="{BB962C8B-B14F-4D97-AF65-F5344CB8AC3E}">
        <p14:creationId xmlns:p14="http://schemas.microsoft.com/office/powerpoint/2010/main" val="415993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3</a:t>
            </a:fld>
            <a:endParaRPr lang="en-US"/>
          </a:p>
        </p:txBody>
      </p:sp>
    </p:spTree>
    <p:extLst>
      <p:ext uri="{BB962C8B-B14F-4D97-AF65-F5344CB8AC3E}">
        <p14:creationId xmlns:p14="http://schemas.microsoft.com/office/powerpoint/2010/main" val="2265249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tasks in red text (John Doe, Tattoo, Upload Photo)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Injects #4, 5, 6, &amp; 7 do not apply to No-ED hospitals.</a:t>
            </a:r>
          </a:p>
          <a:p>
            <a:r>
              <a:rPr lang="en-US" dirty="0"/>
              <a:t>10 non-ED Hospitals:</a:t>
            </a:r>
          </a:p>
          <a:p>
            <a:r>
              <a:rPr lang="en-US" dirty="0"/>
              <a:t>Barlow</a:t>
            </a:r>
          </a:p>
          <a:p>
            <a:r>
              <a:rPr lang="en-US" dirty="0"/>
              <a:t>City of Hope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Kindred Hospital Paramount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Kindred Hospital South Bay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Vista Hospital (formerly Kindred Hospital La Mirada)</a:t>
            </a:r>
          </a:p>
          <a:p>
            <a:r>
              <a:rPr lang="en-US" dirty="0"/>
              <a:t>LA Downtown Medical Center</a:t>
            </a:r>
          </a:p>
          <a:p>
            <a:r>
              <a:rPr lang="en-US" dirty="0"/>
              <a:t>Los Angeles Community Hospital</a:t>
            </a:r>
          </a:p>
          <a:p>
            <a:r>
              <a:rPr lang="en-US" dirty="0"/>
              <a:t>Miller Children's Hospital</a:t>
            </a:r>
          </a:p>
          <a:p>
            <a:r>
              <a:rPr lang="en-US" dirty="0"/>
              <a:t>Rancho</a:t>
            </a:r>
          </a:p>
          <a:p>
            <a:r>
              <a:rPr lang="en-US" dirty="0"/>
              <a:t>Southern California Hospital at Hollywood</a:t>
            </a:r>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30</a:t>
            </a:fld>
            <a:endParaRPr lang="en-US"/>
          </a:p>
        </p:txBody>
      </p:sp>
    </p:spTree>
    <p:extLst>
      <p:ext uri="{BB962C8B-B14F-4D97-AF65-F5344CB8AC3E}">
        <p14:creationId xmlns:p14="http://schemas.microsoft.com/office/powerpoint/2010/main" val="4049269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Patient will remain a John Doe in the FRC application and </a:t>
            </a:r>
            <a:r>
              <a:rPr lang="en-US" dirty="0" err="1"/>
              <a:t>ReddiNet</a:t>
            </a:r>
            <a:r>
              <a:rPr lang="en-US" dirty="0"/>
              <a:t> for the duration of the exercise. DO NOT UPDATE </a:t>
            </a:r>
            <a:r>
              <a:rPr lang="en-US" dirty="0" err="1"/>
              <a:t>ReddiNet</a:t>
            </a:r>
            <a:r>
              <a:rPr lang="en-US" dirty="0"/>
              <a:t>/FRC PROFILE  WITH ACTUAL NAME.</a:t>
            </a:r>
          </a:p>
        </p:txBody>
      </p:sp>
      <p:sp>
        <p:nvSpPr>
          <p:cNvPr id="4" name="Slide Number Placeholder 3"/>
          <p:cNvSpPr>
            <a:spLocks noGrp="1"/>
          </p:cNvSpPr>
          <p:nvPr>
            <p:ph type="sldNum" sz="quarter" idx="5"/>
          </p:nvPr>
        </p:nvSpPr>
        <p:spPr/>
        <p:txBody>
          <a:bodyPr/>
          <a:lstStyle/>
          <a:p>
            <a:fld id="{A52AC286-326B-4701-989A-4008D4964A85}" type="slidenum">
              <a:rPr lang="en-US" smtClean="0"/>
              <a:t>31</a:t>
            </a:fld>
            <a:endParaRPr lang="en-US"/>
          </a:p>
        </p:txBody>
      </p:sp>
    </p:spTree>
    <p:extLst>
      <p:ext uri="{BB962C8B-B14F-4D97-AF65-F5344CB8AC3E}">
        <p14:creationId xmlns:p14="http://schemas.microsoft.com/office/powerpoint/2010/main" val="1442702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create your own inject cards or prompts from the Patient and Seeker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Patient will remain a John Doe in the FRC application and </a:t>
            </a:r>
            <a:r>
              <a:rPr lang="en-US" dirty="0" err="1"/>
              <a:t>ReddiNet</a:t>
            </a:r>
            <a:r>
              <a:rPr lang="en-US" dirty="0"/>
              <a:t> for the duration of the exercise. DO NOT UPDATE </a:t>
            </a:r>
            <a:r>
              <a:rPr lang="en-US" dirty="0" err="1"/>
              <a:t>ReddiNet</a:t>
            </a:r>
            <a:r>
              <a:rPr lang="en-US" dirty="0"/>
              <a:t>/FRC PROFILE WITH ACTUAL NAME.</a:t>
            </a:r>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32</a:t>
            </a:fld>
            <a:endParaRPr lang="en-US"/>
          </a:p>
        </p:txBody>
      </p:sp>
    </p:spTree>
    <p:extLst>
      <p:ext uri="{BB962C8B-B14F-4D97-AF65-F5344CB8AC3E}">
        <p14:creationId xmlns:p14="http://schemas.microsoft.com/office/powerpoint/2010/main" val="3628274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1100 Inject 14:  ENDEX.</a:t>
            </a:r>
          </a:p>
          <a:p>
            <a:endParaRPr lang="en-US" dirty="0"/>
          </a:p>
          <a:p>
            <a:r>
              <a:rPr lang="en-US" dirty="0"/>
              <a:t>1100-1130 Inject 15:  Controller conducts the hotwash/debrief.  Players fill out Participation Feedback Forms.</a:t>
            </a:r>
          </a:p>
          <a:p>
            <a:endParaRPr lang="en-US" dirty="0"/>
          </a:p>
          <a:p>
            <a:r>
              <a:rPr lang="en-US" dirty="0"/>
              <a:t>1200 Inject 16:  Deactivate FAC.</a:t>
            </a:r>
          </a:p>
          <a:p>
            <a:r>
              <a:rPr lang="en-US" dirty="0"/>
              <a:t>  </a:t>
            </a:r>
          </a:p>
          <a:p>
            <a:pPr defTabSz="901324">
              <a:defRPr/>
            </a:pPr>
            <a:endParaRPr lang="en-US" dirty="0">
              <a:solidFill>
                <a:prstClr val="black"/>
              </a:solidFill>
              <a:latin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33</a:t>
            </a:fld>
            <a:endParaRPr lang="en-US"/>
          </a:p>
        </p:txBody>
      </p:sp>
    </p:spTree>
    <p:extLst>
      <p:ext uri="{BB962C8B-B14F-4D97-AF65-F5344CB8AC3E}">
        <p14:creationId xmlns:p14="http://schemas.microsoft.com/office/powerpoint/2010/main" val="945775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1324">
              <a:defRPr/>
            </a:pPr>
            <a:r>
              <a:rPr lang="en-US" dirty="0"/>
              <a:t>The AAR/IP Survey Link (Survey Monkey) will be active at the end of the Ex.</a:t>
            </a:r>
          </a:p>
          <a:p>
            <a:pPr defTabSz="901324">
              <a:defRPr/>
            </a:pPr>
            <a:endParaRPr lang="en-US" dirty="0"/>
          </a:p>
          <a:p>
            <a:pPr defTabSz="901324">
              <a:defRPr/>
            </a:pPr>
            <a:r>
              <a:rPr lang="en-US" dirty="0"/>
              <a:t>Submit AAR/IP w/i 60 days following exercise:  Sep 21, 2026.</a:t>
            </a:r>
          </a:p>
        </p:txBody>
      </p:sp>
      <p:sp>
        <p:nvSpPr>
          <p:cNvPr id="4" name="Slide Number Placeholder 3"/>
          <p:cNvSpPr>
            <a:spLocks noGrp="1"/>
          </p:cNvSpPr>
          <p:nvPr>
            <p:ph type="sldNum" sz="quarter" idx="5"/>
          </p:nvPr>
        </p:nvSpPr>
        <p:spPr/>
        <p:txBody>
          <a:bodyPr/>
          <a:lstStyle/>
          <a:p>
            <a:fld id="{A52AC286-326B-4701-989A-4008D4964A85}" type="slidenum">
              <a:rPr lang="en-US" smtClean="0"/>
              <a:t>34</a:t>
            </a:fld>
            <a:endParaRPr lang="en-US"/>
          </a:p>
        </p:txBody>
      </p:sp>
    </p:spTree>
    <p:extLst>
      <p:ext uri="{BB962C8B-B14F-4D97-AF65-F5344CB8AC3E}">
        <p14:creationId xmlns:p14="http://schemas.microsoft.com/office/powerpoint/2010/main" val="3467258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Download exercise documents:  HCC Website (Google docs) and EMS Agency Website (Microsoft docs)</a:t>
            </a:r>
          </a:p>
          <a:p>
            <a:endParaRPr lang="en-US" sz="1800" dirty="0"/>
          </a:p>
        </p:txBody>
      </p:sp>
      <p:sp>
        <p:nvSpPr>
          <p:cNvPr id="4" name="Slide Number Placeholder 3"/>
          <p:cNvSpPr>
            <a:spLocks noGrp="1"/>
          </p:cNvSpPr>
          <p:nvPr>
            <p:ph type="sldNum" sz="quarter" idx="5"/>
          </p:nvPr>
        </p:nvSpPr>
        <p:spPr/>
        <p:txBody>
          <a:bodyPr/>
          <a:lstStyle/>
          <a:p>
            <a:fld id="{A52AC286-326B-4701-989A-4008D4964A85}" type="slidenum">
              <a:rPr lang="en-US" smtClean="0"/>
              <a:t>36</a:t>
            </a:fld>
            <a:endParaRPr lang="en-US"/>
          </a:p>
        </p:txBody>
      </p:sp>
    </p:spTree>
    <p:extLst>
      <p:ext uri="{BB962C8B-B14F-4D97-AF65-F5344CB8AC3E}">
        <p14:creationId xmlns:p14="http://schemas.microsoft.com/office/powerpoint/2010/main" val="2561938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70113-1ADE-E83F-3F5B-7A1D04E28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16346-35F5-DF66-0251-903D6CB57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87FFB-CAC5-7530-242F-D4FA8D7C90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7E6E6">
                    <a:lumMod val="10000"/>
                  </a:srgbClr>
                </a:solidFill>
                <a:latin typeface="Franklin Gothic Book" panose="020B0503020102020204" pitchFamily="34" charset="0"/>
              </a:rPr>
              <a:t>Register your </a:t>
            </a:r>
            <a:r>
              <a:rPr lang="en-US" sz="1200" u="sng" dirty="0">
                <a:solidFill>
                  <a:srgbClr val="E7E6E6">
                    <a:lumMod val="10000"/>
                  </a:srgbClr>
                </a:solidFill>
                <a:latin typeface="Franklin Gothic Book" panose="020B0503020102020204" pitchFamily="34" charset="0"/>
              </a:rPr>
              <a:t>facility</a:t>
            </a:r>
            <a:r>
              <a:rPr lang="en-US" sz="1200" dirty="0">
                <a:solidFill>
                  <a:srgbClr val="E7E6E6">
                    <a:lumMod val="10000"/>
                  </a:srgbClr>
                </a:solidFill>
                <a:latin typeface="Franklin Gothic Book" panose="020B0503020102020204" pitchFamily="34" charset="0"/>
              </a:rPr>
              <a:t> for the Exercise. This is facility level registration only and not intended for individual exercise players.</a:t>
            </a:r>
          </a:p>
          <a:p>
            <a:endParaRPr lang="en-US" dirty="0"/>
          </a:p>
        </p:txBody>
      </p:sp>
      <p:sp>
        <p:nvSpPr>
          <p:cNvPr id="4" name="Slide Number Placeholder 3">
            <a:extLst>
              <a:ext uri="{FF2B5EF4-FFF2-40B4-BE49-F238E27FC236}">
                <a16:creationId xmlns:a16="http://schemas.microsoft.com/office/drawing/2014/main" id="{24DDEA4D-CB4D-8413-8B21-299E985CAFF1}"/>
              </a:ext>
            </a:extLst>
          </p:cNvPr>
          <p:cNvSpPr>
            <a:spLocks noGrp="1"/>
          </p:cNvSpPr>
          <p:nvPr>
            <p:ph type="sldNum" sz="quarter" idx="5"/>
          </p:nvPr>
        </p:nvSpPr>
        <p:spPr/>
        <p:txBody>
          <a:bodyPr/>
          <a:lstStyle/>
          <a:p>
            <a:fld id="{A52AC286-326B-4701-989A-4008D4964A85}" type="slidenum">
              <a:rPr lang="en-US" smtClean="0"/>
              <a:t>37</a:t>
            </a:fld>
            <a:endParaRPr lang="en-US"/>
          </a:p>
        </p:txBody>
      </p:sp>
    </p:spTree>
    <p:extLst>
      <p:ext uri="{BB962C8B-B14F-4D97-AF65-F5344CB8AC3E}">
        <p14:creationId xmlns:p14="http://schemas.microsoft.com/office/powerpoint/2010/main" val="1197717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your choice.</a:t>
            </a:r>
          </a:p>
          <a:p>
            <a:endParaRPr lang="en-US" dirty="0"/>
          </a:p>
          <a:p>
            <a:r>
              <a:rPr lang="en-US" dirty="0"/>
              <a:t>Call the facility.</a:t>
            </a:r>
          </a:p>
          <a:p>
            <a:r>
              <a:rPr lang="en-US" dirty="0"/>
              <a:t>Confirm the person is there and OK to disclose.</a:t>
            </a:r>
          </a:p>
          <a:p>
            <a:r>
              <a:rPr lang="en-US" dirty="0"/>
              <a:t>Inform Seeker of missing person’s location only.</a:t>
            </a:r>
          </a:p>
        </p:txBody>
      </p:sp>
      <p:sp>
        <p:nvSpPr>
          <p:cNvPr id="4" name="Slide Number Placeholder 3"/>
          <p:cNvSpPr>
            <a:spLocks noGrp="1"/>
          </p:cNvSpPr>
          <p:nvPr>
            <p:ph type="sldNum" sz="quarter" idx="5"/>
          </p:nvPr>
        </p:nvSpPr>
        <p:spPr/>
        <p:txBody>
          <a:bodyPr/>
          <a:lstStyle/>
          <a:p>
            <a:fld id="{A52AC286-326B-4701-989A-4008D4964A85}" type="slidenum">
              <a:rPr lang="en-US" smtClean="0"/>
              <a:t>38</a:t>
            </a:fld>
            <a:endParaRPr lang="en-US"/>
          </a:p>
        </p:txBody>
      </p:sp>
    </p:spTree>
    <p:extLst>
      <p:ext uri="{BB962C8B-B14F-4D97-AF65-F5344CB8AC3E}">
        <p14:creationId xmlns:p14="http://schemas.microsoft.com/office/powerpoint/2010/main" val="198854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your choice.</a:t>
            </a:r>
          </a:p>
          <a:p>
            <a:endParaRPr lang="en-US" dirty="0"/>
          </a:p>
          <a:p>
            <a:r>
              <a:rPr lang="en-US" dirty="0"/>
              <a:t>Call the facility.</a:t>
            </a:r>
          </a:p>
          <a:p>
            <a:r>
              <a:rPr lang="en-US" dirty="0"/>
              <a:t>Confirm the person is there and OK to disclose.</a:t>
            </a:r>
          </a:p>
          <a:p>
            <a:r>
              <a:rPr lang="en-US" dirty="0"/>
              <a:t>Inform Seeker of missing person’s location only.</a:t>
            </a:r>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39</a:t>
            </a:fld>
            <a:endParaRPr lang="en-US"/>
          </a:p>
        </p:txBody>
      </p:sp>
    </p:spTree>
    <p:extLst>
      <p:ext uri="{BB962C8B-B14F-4D97-AF65-F5344CB8AC3E}">
        <p14:creationId xmlns:p14="http://schemas.microsoft.com/office/powerpoint/2010/main" val="1780575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40</a:t>
            </a:fld>
            <a:endParaRPr lang="en-US"/>
          </a:p>
        </p:txBody>
      </p:sp>
    </p:spTree>
    <p:extLst>
      <p:ext uri="{BB962C8B-B14F-4D97-AF65-F5344CB8AC3E}">
        <p14:creationId xmlns:p14="http://schemas.microsoft.com/office/powerpoint/2010/main" val="32170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latin typeface="+mn-lt"/>
                <a:cs typeface="Arial" panose="020B0604020202020204" pitchFamily="34" charset="0"/>
              </a:rPr>
              <a:t>In 2021 leadership directed the development of an annual FRC exercise. The goal of the exercise is to </a:t>
            </a:r>
            <a:r>
              <a:rPr lang="en-US" sz="1000" b="1" i="0" dirty="0">
                <a:latin typeface="+mn-lt"/>
                <a:cs typeface="Arial" panose="020B0604020202020204" pitchFamily="34" charset="0"/>
              </a:rPr>
              <a:t>test the effectiveness of the FRC application</a:t>
            </a:r>
            <a:r>
              <a:rPr lang="en-US" sz="1000" b="0" i="0" dirty="0">
                <a:latin typeface="+mn-lt"/>
                <a:cs typeface="Arial" panose="020B0604020202020204" pitchFamily="34" charset="0"/>
              </a:rPr>
              <a:t>, FRC plans, and identify areas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rPr>
              <a:t>Progressive exercise </a:t>
            </a:r>
            <a:r>
              <a:rPr lang="en-US" sz="1000" b="0" i="0" dirty="0">
                <a:latin typeface="+mn-lt"/>
              </a:rPr>
              <a:t>planning </a:t>
            </a:r>
            <a:r>
              <a:rPr lang="en-US" sz="1000" b="0" i="0" dirty="0">
                <a:latin typeface="+mn-lt"/>
                <a:cs typeface="Arial" panose="020B0604020202020204" pitchFamily="34" charset="0"/>
              </a:rPr>
              <a:t>with an increasing level of complexity over time. </a:t>
            </a:r>
            <a:endParaRPr lang="en-US" sz="1000" dirty="0">
              <a:latin typeface="+mn-lt"/>
            </a:endParaRPr>
          </a:p>
          <a:p>
            <a:pPr marL="171450" indent="-171450">
              <a:buFont typeface="Arial" panose="020B0604020202020204" pitchFamily="34" charset="0"/>
              <a:buChar char="•"/>
            </a:pPr>
            <a:r>
              <a:rPr lang="en-US" sz="1000" dirty="0">
                <a:latin typeface="+mn-lt"/>
              </a:rPr>
              <a:t>Identified FRC end-users (case management, social workers, admission, clerical, and others)</a:t>
            </a:r>
          </a:p>
          <a:p>
            <a:pPr marL="171450" indent="-171450">
              <a:buFont typeface="Arial" panose="020B0604020202020204" pitchFamily="34" charset="0"/>
              <a:buChar char="•"/>
            </a:pPr>
            <a:r>
              <a:rPr lang="en-US" sz="1000" dirty="0">
                <a:latin typeface="+mn-lt"/>
              </a:rPr>
              <a:t>System access (usernames and passwords)</a:t>
            </a:r>
          </a:p>
          <a:p>
            <a:pPr marL="171450" indent="-171450">
              <a:buFont typeface="Arial" panose="020B0604020202020204" pitchFamily="34" charset="0"/>
              <a:buChar char="•"/>
            </a:pPr>
            <a:r>
              <a:rPr lang="en-US" sz="1000" dirty="0">
                <a:latin typeface="+mn-lt"/>
              </a:rPr>
              <a:t>Familiarization with application (through training and hands-on testing)</a:t>
            </a:r>
          </a:p>
          <a:p>
            <a:pPr marL="171450" indent="-171450">
              <a:buFont typeface="Arial" panose="020B0604020202020204" pitchFamily="34" charset="0"/>
              <a:buChar char="•"/>
            </a:pPr>
            <a:r>
              <a:rPr lang="en-US" sz="1000" dirty="0">
                <a:latin typeface="+mn-lt"/>
                <a:cs typeface="Arial" panose="020B0604020202020204" pitchFamily="34" charset="0"/>
              </a:rPr>
              <a:t>Developing resources (JIT sheets, quick reference guides, checklist, etc.) and refining processes</a:t>
            </a:r>
          </a:p>
          <a:p>
            <a:pPr marL="171450" indent="-171450">
              <a:buFont typeface="Arial" panose="020B0604020202020204" pitchFamily="34" charset="0"/>
              <a:buChar char="•"/>
            </a:pPr>
            <a:r>
              <a:rPr lang="en-US" sz="1000" dirty="0">
                <a:latin typeface="+mn-lt"/>
                <a:cs typeface="Arial" panose="020B0604020202020204" pitchFamily="34" charset="0"/>
              </a:rPr>
              <a:t>Improvements in the FRC application (Bandwith, etc.… completed by ReddiNet)</a:t>
            </a:r>
          </a:p>
          <a:p>
            <a:pPr marL="171450" indent="-171450">
              <a:buFont typeface="Arial" panose="020B0604020202020204" pitchFamily="34" charset="0"/>
              <a:buChar char="•"/>
            </a:pPr>
            <a:r>
              <a:rPr lang="en-US" sz="1000" dirty="0">
                <a:latin typeface="+mn-lt"/>
                <a:cs typeface="Arial" panose="020B0604020202020204" pitchFamily="34" charset="0"/>
              </a:rPr>
              <a:t>Identified best practices for successful reunification (2025 FRC AAR)</a:t>
            </a:r>
            <a:endParaRPr lang="en-US" sz="1000" dirty="0">
              <a:latin typeface="+mn-lt"/>
            </a:endParaRPr>
          </a:p>
        </p:txBody>
      </p:sp>
      <p:sp>
        <p:nvSpPr>
          <p:cNvPr id="4" name="Slide Number Placeholder 3"/>
          <p:cNvSpPr>
            <a:spLocks noGrp="1"/>
          </p:cNvSpPr>
          <p:nvPr>
            <p:ph type="sldNum" sz="quarter" idx="5"/>
          </p:nvPr>
        </p:nvSpPr>
        <p:spPr/>
        <p:txBody>
          <a:bodyPr/>
          <a:lstStyle/>
          <a:p>
            <a:fld id="{A52AC286-326B-4701-989A-4008D4964A85}" type="slidenum">
              <a:rPr lang="en-US" smtClean="0"/>
              <a:t>4</a:t>
            </a:fld>
            <a:endParaRPr lang="en-US"/>
          </a:p>
        </p:txBody>
      </p:sp>
    </p:spTree>
    <p:extLst>
      <p:ext uri="{BB962C8B-B14F-4D97-AF65-F5344CB8AC3E}">
        <p14:creationId xmlns:p14="http://schemas.microsoft.com/office/powerpoint/2010/main" val="538520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06B3-8806-C2EA-EAE0-D9B21125A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6AF53-7E8D-A4C0-6A29-648653BB6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480DA-F387-E8EE-8A1D-FAA280AD76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1696E3-BBA4-331D-38D6-4394F6B7D719}"/>
              </a:ext>
            </a:extLst>
          </p:cNvPr>
          <p:cNvSpPr>
            <a:spLocks noGrp="1"/>
          </p:cNvSpPr>
          <p:nvPr>
            <p:ph type="sldNum" sz="quarter" idx="5"/>
          </p:nvPr>
        </p:nvSpPr>
        <p:spPr/>
        <p:txBody>
          <a:bodyPr/>
          <a:lstStyle/>
          <a:p>
            <a:fld id="{A52AC286-326B-4701-989A-4008D4964A85}" type="slidenum">
              <a:rPr lang="en-US" smtClean="0"/>
              <a:t>41</a:t>
            </a:fld>
            <a:endParaRPr lang="en-US"/>
          </a:p>
        </p:txBody>
      </p:sp>
    </p:spTree>
    <p:extLst>
      <p:ext uri="{BB962C8B-B14F-4D97-AF65-F5344CB8AC3E}">
        <p14:creationId xmlns:p14="http://schemas.microsoft.com/office/powerpoint/2010/main" val="304626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Why did or did not facilities complete reunification? Was it the facility or the process?</a:t>
            </a:r>
          </a:p>
          <a:p>
            <a:endParaRPr lang="en-US" sz="1200" b="1" dirty="0"/>
          </a:p>
          <a:p>
            <a:r>
              <a:rPr lang="en-US" sz="1200" b="1" dirty="0"/>
              <a:t>Facility Performance</a:t>
            </a:r>
          </a:p>
          <a:p>
            <a:r>
              <a:rPr lang="en-US" sz="1200" kern="1200" dirty="0">
                <a:solidFill>
                  <a:schemeClr val="tx1"/>
                </a:solidFill>
                <a:effectLst/>
                <a:latin typeface="+mn-lt"/>
                <a:ea typeface="+mn-ea"/>
                <a:cs typeface="+mn-cs"/>
              </a:rPr>
              <a:t>While a significant portion of facilities were able to achieve full reunification, persistent barriers in external communication, data accuracy, and staff awareness hindered overall performance. </a:t>
            </a:r>
            <a:endParaRPr lang="en-US" sz="1200" b="1" dirty="0"/>
          </a:p>
          <a:p>
            <a:endParaRPr lang="en-US" sz="1200" b="1" dirty="0"/>
          </a:p>
          <a:p>
            <a:r>
              <a:rPr lang="en-US" sz="1200" b="1" dirty="0"/>
              <a:t>FRC Processes:</a:t>
            </a:r>
          </a:p>
          <a:p>
            <a:r>
              <a:rPr lang="en-US" sz="1200" kern="1200" dirty="0">
                <a:solidFill>
                  <a:schemeClr val="tx1"/>
                </a:solidFill>
                <a:effectLst/>
                <a:latin typeface="+mn-lt"/>
                <a:ea typeface="+mn-ea"/>
                <a:cs typeface="+mn-cs"/>
              </a:rPr>
              <a:t>Success rates increased as process-related barriers were reduced:  facilities utilizing accurate data entry (both ends), up-to-date contact details, persistent efforts, and well-informed staff achieved higher reunification rates.</a:t>
            </a:r>
          </a:p>
          <a:p>
            <a:br>
              <a:rPr lang="en-US" sz="1200" kern="1200" dirty="0">
                <a:solidFill>
                  <a:schemeClr val="tx1"/>
                </a:solidFill>
                <a:effectLst/>
                <a:latin typeface="+mn-lt"/>
                <a:ea typeface="+mn-ea"/>
                <a:cs typeface="+mn-cs"/>
              </a:rPr>
            </a:br>
            <a:r>
              <a:rPr lang="en-US" sz="1200" b="0" i="0" u="none" strike="noStrike" baseline="0" dirty="0">
                <a:solidFill>
                  <a:srgbClr val="000000"/>
                </a:solidFill>
                <a:latin typeface="Franklin Gothic Book" panose="020B0503020102020204" pitchFamily="34" charset="0"/>
              </a:rPr>
              <a:t>AAR available on website </a:t>
            </a:r>
            <a:r>
              <a:rPr lang="en-US" sz="1800" b="0" i="0" u="none" strike="noStrike" baseline="0" dirty="0">
                <a:solidFill>
                  <a:srgbClr val="000000"/>
                </a:solidFill>
                <a:latin typeface="Franklin Gothic Book" panose="020B0503020102020204" pitchFamily="34" charset="0"/>
              </a:rPr>
              <a:t>	</a:t>
            </a:r>
          </a:p>
          <a:p>
            <a:endParaRPr lang="en-US" dirty="0"/>
          </a:p>
        </p:txBody>
      </p:sp>
      <p:sp>
        <p:nvSpPr>
          <p:cNvPr id="4" name="Slide Number Placeholder 3"/>
          <p:cNvSpPr>
            <a:spLocks noGrp="1"/>
          </p:cNvSpPr>
          <p:nvPr>
            <p:ph type="sldNum" sz="quarter" idx="5"/>
          </p:nvPr>
        </p:nvSpPr>
        <p:spPr/>
        <p:txBody>
          <a:bodyPr/>
          <a:lstStyle/>
          <a:p>
            <a:fld id="{A52AC286-326B-4701-989A-4008D4964A85}" type="slidenum">
              <a:rPr lang="en-US" smtClean="0"/>
              <a:t>5</a:t>
            </a:fld>
            <a:endParaRPr lang="en-US"/>
          </a:p>
        </p:txBody>
      </p:sp>
    </p:spTree>
    <p:extLst>
      <p:ext uri="{BB962C8B-B14F-4D97-AF65-F5344CB8AC3E}">
        <p14:creationId xmlns:p14="http://schemas.microsoft.com/office/powerpoint/2010/main" val="280407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Deliverables:</a:t>
            </a:r>
          </a:p>
          <a:p>
            <a:r>
              <a:rPr lang="en-US" b="1" dirty="0"/>
              <a:t>10.9 Situational Awareness</a:t>
            </a:r>
          </a:p>
          <a:p>
            <a:r>
              <a:rPr lang="en-US" b="1" dirty="0"/>
              <a:t>10.7 Exercises and Drills</a:t>
            </a:r>
          </a:p>
        </p:txBody>
      </p:sp>
      <p:sp>
        <p:nvSpPr>
          <p:cNvPr id="4" name="Slide Number Placeholder 3"/>
          <p:cNvSpPr>
            <a:spLocks noGrp="1"/>
          </p:cNvSpPr>
          <p:nvPr>
            <p:ph type="sldNum" sz="quarter" idx="5"/>
          </p:nvPr>
        </p:nvSpPr>
        <p:spPr/>
        <p:txBody>
          <a:bodyPr/>
          <a:lstStyle/>
          <a:p>
            <a:fld id="{A52AC286-326B-4701-989A-4008D4964A85}" type="slidenum">
              <a:rPr lang="en-US" smtClean="0"/>
              <a:t>6</a:t>
            </a:fld>
            <a:endParaRPr lang="en-US"/>
          </a:p>
        </p:txBody>
      </p:sp>
    </p:spTree>
    <p:extLst>
      <p:ext uri="{BB962C8B-B14F-4D97-AF65-F5344CB8AC3E}">
        <p14:creationId xmlns:p14="http://schemas.microsoft.com/office/powerpoint/2010/main" val="269787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a:solidFill>
                  <a:schemeClr val="tx1"/>
                </a:solidFill>
                <a:latin typeface="+mn-lt"/>
                <a:ea typeface="+mn-ea"/>
                <a:cs typeface="+mn-cs"/>
              </a:rPr>
              <a:t>The Core Capabilities are from the Office of the Assistant Secretary of Preparedness and Response, 2017-2022 Health Care Preparedness and Response Capabilities guide.  </a:t>
            </a:r>
            <a:endParaRPr lang="en-US" sz="1000" b="0" i="0" u="none" strike="noStrike" baseline="0" dirty="0">
              <a:solidFill>
                <a:srgbClr val="000000"/>
              </a:solidFill>
              <a:latin typeface="+mn-lt"/>
              <a:cs typeface="Arial" panose="020B0604020202020204" pitchFamily="34" charset="0"/>
            </a:endParaRPr>
          </a:p>
          <a:p>
            <a:pPr marL="0" marR="0" lvl="0" indent="0" algn="l" defTabSz="917137" rtl="0" eaLnBrk="0" fontAlgn="base" latinLnBrk="0" hangingPunct="0">
              <a:lnSpc>
                <a:spcPct val="100000"/>
              </a:lnSpc>
              <a:spcBef>
                <a:spcPct val="30000"/>
              </a:spcBef>
              <a:spcAft>
                <a:spcPct val="0"/>
              </a:spcAft>
              <a:buClrTx/>
              <a:buSzTx/>
              <a:buFontTx/>
              <a:buNone/>
              <a:tabLst/>
              <a:defRPr/>
            </a:pPr>
            <a:endParaRPr lang="en-US" sz="1000" b="0" i="0" u="none" strike="noStrike" baseline="0" dirty="0">
              <a:solidFill>
                <a:srgbClr val="000000"/>
              </a:solidFill>
              <a:latin typeface="+mn-lt"/>
              <a:cs typeface="Arial" panose="020B0604020202020204" pitchFamily="34" charset="0"/>
            </a:endParaRPr>
          </a:p>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i="0" u="none" strike="noStrike" baseline="0" dirty="0">
                <a:solidFill>
                  <a:srgbClr val="000000"/>
                </a:solidFill>
                <a:latin typeface="+mn-lt"/>
                <a:cs typeface="Arial" panose="020B0604020202020204" pitchFamily="34" charset="0"/>
              </a:rPr>
              <a:t>Objectives:</a:t>
            </a:r>
          </a:p>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i="0" u="none" strike="noStrike" baseline="0" dirty="0">
                <a:solidFill>
                  <a:srgbClr val="000000"/>
                </a:solidFill>
                <a:latin typeface="+mn-lt"/>
                <a:cs typeface="Arial" panose="020B0604020202020204" pitchFamily="34" charset="0"/>
              </a:rPr>
              <a:t>#1 – Page 16 LA County FIC Planning Guide for Healthcare Entities (Section III: Activation)</a:t>
            </a:r>
          </a:p>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i="0" u="none" strike="noStrike" baseline="0" dirty="0">
                <a:solidFill>
                  <a:srgbClr val="000000"/>
                </a:solidFill>
                <a:latin typeface="+mn-lt"/>
                <a:cs typeface="Arial" panose="020B0604020202020204" pitchFamily="34" charset="0"/>
              </a:rPr>
              <a:t>#2 – Page 10 LA County FIC Planning Guide for Healthcare Entities (line #2)</a:t>
            </a:r>
          </a:p>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i="0" u="none" strike="noStrike" baseline="0" dirty="0">
                <a:solidFill>
                  <a:srgbClr val="000000"/>
                </a:solidFill>
                <a:latin typeface="+mn-lt"/>
                <a:cs typeface="Arial" panose="020B0604020202020204" pitchFamily="34" charset="0"/>
              </a:rPr>
              <a:t>#3 – Page 10 LA County FIC Planning Guide for Healthcare Entities (line #3)</a:t>
            </a:r>
          </a:p>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i="0" u="none" strike="noStrike" baseline="0" dirty="0">
                <a:solidFill>
                  <a:srgbClr val="000000"/>
                </a:solidFill>
                <a:latin typeface="+mn-lt"/>
                <a:cs typeface="Arial" panose="020B0604020202020204" pitchFamily="34" charset="0"/>
              </a:rPr>
              <a:t>#4 – Senior Leadership Guidance</a:t>
            </a:r>
          </a:p>
          <a:p>
            <a:pPr marL="0" marR="0" lvl="0" indent="0" algn="l" defTabSz="917137" rtl="0" eaLnBrk="0" fontAlgn="base" latinLnBrk="0" hangingPunct="0">
              <a:lnSpc>
                <a:spcPct val="100000"/>
              </a:lnSpc>
              <a:spcBef>
                <a:spcPct val="30000"/>
              </a:spcBef>
              <a:spcAft>
                <a:spcPct val="0"/>
              </a:spcAft>
              <a:buClrTx/>
              <a:buSzTx/>
              <a:buFontTx/>
              <a:buNone/>
              <a:tabLst/>
              <a:defRPr/>
            </a:pPr>
            <a:endParaRPr lang="en-US" sz="1000" b="0" i="0" u="none" strike="noStrike" baseline="0" dirty="0">
              <a:solidFill>
                <a:srgbClr val="000000"/>
              </a:solidFill>
              <a:latin typeface="+mn-lt"/>
              <a:cs typeface="Arial" panose="020B0604020202020204" pitchFamily="34" charset="0"/>
            </a:endParaRPr>
          </a:p>
          <a:p>
            <a:pPr marL="0" marR="0" lvl="0" indent="0" algn="l" defTabSz="917137" rtl="0" eaLnBrk="0" fontAlgn="base" latinLnBrk="0" hangingPunct="0">
              <a:lnSpc>
                <a:spcPct val="100000"/>
              </a:lnSpc>
              <a:spcBef>
                <a:spcPct val="30000"/>
              </a:spcBef>
              <a:spcAft>
                <a:spcPct val="0"/>
              </a:spcAft>
              <a:buClrTx/>
              <a:buSzTx/>
              <a:buFontTx/>
              <a:buNone/>
              <a:tabLst/>
              <a:defRPr/>
            </a:pPr>
            <a:r>
              <a:rPr lang="en-US" sz="1000" b="0" i="0" u="none" strike="noStrike" baseline="0" dirty="0">
                <a:solidFill>
                  <a:srgbClr val="000000"/>
                </a:solidFill>
                <a:latin typeface="+mn-lt"/>
                <a:cs typeface="Arial" panose="020B0604020202020204" pitchFamily="34" charset="0"/>
              </a:rPr>
              <a:t>SMART Objectives:</a:t>
            </a:r>
          </a:p>
          <a:p>
            <a:pPr marL="285750" marR="0" lvl="0" indent="-285750" algn="l" defTabSz="91713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baseline="0" dirty="0">
                <a:solidFill>
                  <a:srgbClr val="000000"/>
                </a:solidFill>
                <a:latin typeface="+mn-lt"/>
                <a:cs typeface="Arial" panose="020B0604020202020204" pitchFamily="34" charset="0"/>
              </a:rPr>
              <a:t>Specific</a:t>
            </a:r>
          </a:p>
          <a:p>
            <a:pPr marL="285750" marR="0" lvl="0" indent="-285750" algn="l" defTabSz="91713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baseline="0" dirty="0">
                <a:solidFill>
                  <a:srgbClr val="000000"/>
                </a:solidFill>
                <a:latin typeface="+mn-lt"/>
                <a:cs typeface="Arial" panose="020B0604020202020204" pitchFamily="34" charset="0"/>
              </a:rPr>
              <a:t>Measurable</a:t>
            </a:r>
          </a:p>
          <a:p>
            <a:pPr marL="285750" marR="0" lvl="0" indent="-285750" algn="l" defTabSz="91713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baseline="0" dirty="0">
                <a:solidFill>
                  <a:srgbClr val="000000"/>
                </a:solidFill>
                <a:latin typeface="+mn-lt"/>
                <a:cs typeface="Arial" panose="020B0604020202020204" pitchFamily="34" charset="0"/>
              </a:rPr>
              <a:t>Achievable</a:t>
            </a:r>
          </a:p>
          <a:p>
            <a:pPr marL="285750" marR="0" lvl="0" indent="-285750" algn="l" defTabSz="91713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baseline="0" dirty="0">
                <a:solidFill>
                  <a:srgbClr val="000000"/>
                </a:solidFill>
                <a:latin typeface="+mn-lt"/>
                <a:cs typeface="Arial" panose="020B0604020202020204" pitchFamily="34" charset="0"/>
              </a:rPr>
              <a:t>Realistic</a:t>
            </a:r>
          </a:p>
          <a:p>
            <a:pPr marL="285750" marR="0" lvl="0" indent="-285750" algn="l" defTabSz="91713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baseline="0" dirty="0">
                <a:solidFill>
                  <a:srgbClr val="000000"/>
                </a:solidFill>
                <a:latin typeface="+mn-lt"/>
                <a:cs typeface="Arial" panose="020B0604020202020204" pitchFamily="34" charset="0"/>
              </a:rPr>
              <a:t>Timebound – Obj #3 “during the incident” and Obj. #4 “during the activation” to ensure time bound.</a:t>
            </a:r>
            <a:endParaRPr lang="en-US" sz="1000" b="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A52AC286-326B-4701-989A-4008D4964A85}" type="slidenum">
              <a:rPr lang="en-US" smtClean="0"/>
              <a:t>7</a:t>
            </a:fld>
            <a:endParaRPr lang="en-US"/>
          </a:p>
        </p:txBody>
      </p:sp>
    </p:spTree>
    <p:extLst>
      <p:ext uri="{BB962C8B-B14F-4D97-AF65-F5344CB8AC3E}">
        <p14:creationId xmlns:p14="http://schemas.microsoft.com/office/powerpoint/2010/main" val="218985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County of Los Angeles Office of Emergency Management and Department of Mental Health coordinate and operate Family Assistance Center (FAC)</a:t>
            </a:r>
          </a:p>
          <a:p>
            <a:r>
              <a:rPr lang="en-US" dirty="0"/>
              <a:t>Hospitals coordinate and operate Family Information Centers (FIC)</a:t>
            </a:r>
          </a:p>
        </p:txBody>
      </p:sp>
      <p:sp>
        <p:nvSpPr>
          <p:cNvPr id="4" name="Slide Number Placeholder 3"/>
          <p:cNvSpPr>
            <a:spLocks noGrp="1"/>
          </p:cNvSpPr>
          <p:nvPr>
            <p:ph type="sldNum" sz="quarter" idx="5"/>
          </p:nvPr>
        </p:nvSpPr>
        <p:spPr/>
        <p:txBody>
          <a:bodyPr/>
          <a:lstStyle/>
          <a:p>
            <a:fld id="{A52AC286-326B-4701-989A-4008D4964A85}" type="slidenum">
              <a:rPr lang="en-US" smtClean="0"/>
              <a:t>8</a:t>
            </a:fld>
            <a:endParaRPr lang="en-US"/>
          </a:p>
        </p:txBody>
      </p:sp>
    </p:spTree>
    <p:extLst>
      <p:ext uri="{BB962C8B-B14F-4D97-AF65-F5344CB8AC3E}">
        <p14:creationId xmlns:p14="http://schemas.microsoft.com/office/powerpoint/2010/main" val="212794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A0447-01E0-BF89-3133-9695AE8D4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8466A-AF5D-EB70-B856-B2DFF659C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82B75-2D42-15F1-1CD6-DC43A2B46F29}"/>
              </a:ext>
            </a:extLst>
          </p:cNvPr>
          <p:cNvSpPr>
            <a:spLocks noGrp="1"/>
          </p:cNvSpPr>
          <p:nvPr>
            <p:ph type="body" idx="1"/>
          </p:nvPr>
        </p:nvSpPr>
        <p:spPr/>
        <p:txBody>
          <a:bodyPr/>
          <a:lstStyle/>
          <a:p>
            <a:r>
              <a:rPr lang="en-US" sz="1800" dirty="0"/>
              <a:t>Download exercise documents:  HCC Website (Google docs) and EMS Agency Website (Microsoft docs)</a:t>
            </a:r>
          </a:p>
          <a:p>
            <a:endParaRPr lang="en-US" sz="1800" dirty="0"/>
          </a:p>
        </p:txBody>
      </p:sp>
      <p:sp>
        <p:nvSpPr>
          <p:cNvPr id="4" name="Slide Number Placeholder 3">
            <a:extLst>
              <a:ext uri="{FF2B5EF4-FFF2-40B4-BE49-F238E27FC236}">
                <a16:creationId xmlns:a16="http://schemas.microsoft.com/office/drawing/2014/main" id="{B57DBA98-3DAA-DFA0-527F-2CA1BFA639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AC286-326B-4701-989A-4008D4964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9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FF59-94C2-422E-9876-5983C2903C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F4466B-EE75-4EE7-A30C-784A3059F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9824F4-2B71-44E7-9F6D-0AF821C56D2D}"/>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5" name="Footer Placeholder 4">
            <a:extLst>
              <a:ext uri="{FF2B5EF4-FFF2-40B4-BE49-F238E27FC236}">
                <a16:creationId xmlns:a16="http://schemas.microsoft.com/office/drawing/2014/main" id="{63C834B2-3784-4A8E-90F4-D09B67FFB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7650B-D5A4-4846-AA9A-D1EDF75FEAE1}"/>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84446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E548-245B-4EB4-9DF8-ADFDEC7F45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143D7-1DCE-4FD9-A74C-02F133817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60DFE-D2BF-4A25-9B2D-C8BB15F24B5B}"/>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5" name="Footer Placeholder 4">
            <a:extLst>
              <a:ext uri="{FF2B5EF4-FFF2-40B4-BE49-F238E27FC236}">
                <a16:creationId xmlns:a16="http://schemas.microsoft.com/office/drawing/2014/main" id="{AD1CF429-63B7-4867-8834-CE9F257D0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D2FE3-7202-43D1-87BE-C00B65B65F72}"/>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384502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27F89-E37C-4570-96D3-84F03A7AD7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CB0C64-E2A5-448D-84C0-4FFDF15A4F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5B984-ECDF-455E-94E5-8D2735AC86B6}"/>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5" name="Footer Placeholder 4">
            <a:extLst>
              <a:ext uri="{FF2B5EF4-FFF2-40B4-BE49-F238E27FC236}">
                <a16:creationId xmlns:a16="http://schemas.microsoft.com/office/drawing/2014/main" id="{37049606-67E2-45E3-90F3-0F9241A73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241B0-4527-4782-B53E-28DF7A24A014}"/>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286066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6720" y="228600"/>
            <a:ext cx="10363200" cy="1143000"/>
          </a:xfrm>
        </p:spPr>
        <p:txBody>
          <a:bodyPr>
            <a:normAutofit/>
          </a:bodyPr>
          <a:lstStyle>
            <a:lvl1pPr algn="l">
              <a:defRPr sz="4200">
                <a:solidFill>
                  <a:srgbClr val="002F80"/>
                </a:solidFill>
                <a:latin typeface="Times New Roman" pitchFamily="18" charset="0"/>
                <a:cs typeface="Times New Roman" pitchFamily="18" charset="0"/>
              </a:defRPr>
            </a:lvl1pPr>
          </a:lstStyle>
          <a:p>
            <a:r>
              <a:rPr lang="en-US"/>
              <a:t>Click to edit Master title style</a:t>
            </a:r>
          </a:p>
        </p:txBody>
      </p:sp>
      <p:sp>
        <p:nvSpPr>
          <p:cNvPr id="3" name="Subtitle 2"/>
          <p:cNvSpPr>
            <a:spLocks noGrp="1"/>
          </p:cNvSpPr>
          <p:nvPr>
            <p:ph type="subTitle" idx="1"/>
          </p:nvPr>
        </p:nvSpPr>
        <p:spPr>
          <a:xfrm>
            <a:off x="426720" y="1371600"/>
            <a:ext cx="8534400" cy="1371600"/>
          </a:xfrm>
        </p:spPr>
        <p:txBody>
          <a:bodyPr>
            <a:normAutofit/>
          </a:bodyPr>
          <a:lstStyle>
            <a:lvl1pPr marL="0" indent="0" algn="l">
              <a:buNone/>
              <a:defRPr sz="2500">
                <a:solidFill>
                  <a:srgbClr val="33333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130402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1067585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2599246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3079664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2750609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2039972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6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153616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6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3237383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68B0-1EF5-4CC5-B403-CE5FEBF78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71BC9-5DCF-4424-805E-33408C05D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65C01-DEB0-46EE-888F-40C9409E4A30}"/>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5" name="Footer Placeholder 4">
            <a:extLst>
              <a:ext uri="{FF2B5EF4-FFF2-40B4-BE49-F238E27FC236}">
                <a16:creationId xmlns:a16="http://schemas.microsoft.com/office/drawing/2014/main" id="{2E163B6A-6532-4DBE-98EC-E90F1EFD2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E78E-9BFE-4DE4-BE89-FF9485BBE381}"/>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907658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1243157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1362707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6720" y="228600"/>
            <a:ext cx="10363200" cy="1143000"/>
          </a:xfrm>
        </p:spPr>
        <p:txBody>
          <a:bodyPr>
            <a:normAutofit/>
          </a:bodyPr>
          <a:lstStyle>
            <a:lvl1pPr algn="l">
              <a:defRPr sz="4200">
                <a:solidFill>
                  <a:srgbClr val="002F80"/>
                </a:solidFill>
                <a:latin typeface="Times New Roman" pitchFamily="18" charset="0"/>
                <a:cs typeface="Times New Roman" pitchFamily="18" charset="0"/>
              </a:defRPr>
            </a:lvl1pPr>
          </a:lstStyle>
          <a:p>
            <a:r>
              <a:rPr lang="en-US"/>
              <a:t>Click to edit Master title style</a:t>
            </a:r>
          </a:p>
        </p:txBody>
      </p:sp>
      <p:sp>
        <p:nvSpPr>
          <p:cNvPr id="3" name="Subtitle 2"/>
          <p:cNvSpPr>
            <a:spLocks noGrp="1"/>
          </p:cNvSpPr>
          <p:nvPr>
            <p:ph type="subTitle" idx="1"/>
          </p:nvPr>
        </p:nvSpPr>
        <p:spPr>
          <a:xfrm>
            <a:off x="426720" y="1371600"/>
            <a:ext cx="8534400" cy="1371600"/>
          </a:xfrm>
        </p:spPr>
        <p:txBody>
          <a:bodyPr>
            <a:normAutofit/>
          </a:bodyPr>
          <a:lstStyle>
            <a:lvl1pPr marL="0" indent="0" algn="l">
              <a:buNone/>
              <a:defRPr sz="2500">
                <a:solidFill>
                  <a:srgbClr val="33333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2025914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263474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4183376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3782634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1042582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275149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6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2405717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6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166820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C8F9-3681-4F9B-B97C-0BC7981B0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FD67AB-E00D-48F9-86BC-B606EF1593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C486-C038-40B0-BFDD-E7FD10CAEDB6}"/>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5" name="Footer Placeholder 4">
            <a:extLst>
              <a:ext uri="{FF2B5EF4-FFF2-40B4-BE49-F238E27FC236}">
                <a16:creationId xmlns:a16="http://schemas.microsoft.com/office/drawing/2014/main" id="{B89320ED-BEB6-4A82-82A5-C163A048E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7D42F-0E9B-4260-8C2F-B3B3D11C5DC0}"/>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210788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3476986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424352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0A52-BD99-BF3E-23A5-F4E820EFF16F}"/>
              </a:ext>
            </a:extLst>
          </p:cNvPr>
          <p:cNvSpPr>
            <a:spLocks noGrp="1"/>
          </p:cNvSpPr>
          <p:nvPr>
            <p:ph type="title"/>
          </p:nvPr>
        </p:nvSpPr>
        <p:spPr/>
        <p:txBody>
          <a:bodyPr/>
          <a:lstStyle/>
          <a:p>
            <a:r>
              <a:rPr lang="en-US"/>
              <a:t>Click to edit Master title style</a:t>
            </a:r>
          </a:p>
        </p:txBody>
      </p:sp>
      <p:sp>
        <p:nvSpPr>
          <p:cNvPr id="6" name="Date Placeholder 9">
            <a:extLst>
              <a:ext uri="{FF2B5EF4-FFF2-40B4-BE49-F238E27FC236}">
                <a16:creationId xmlns:a16="http://schemas.microsoft.com/office/drawing/2014/main" id="{0DB978DB-70E7-04BA-8EDA-97F506763B02}"/>
              </a:ext>
            </a:extLst>
          </p:cNvPr>
          <p:cNvSpPr>
            <a:spLocks noGrp="1"/>
          </p:cNvSpPr>
          <p:nvPr>
            <p:ph type="dt" sz="half" idx="15"/>
          </p:nvPr>
        </p:nvSpPr>
        <p:spPr>
          <a:xfrm>
            <a:off x="2" y="1020"/>
            <a:ext cx="5551252" cy="365125"/>
          </a:xfrm>
          <a:prstGeom prst="rect">
            <a:avLst/>
          </a:prstGeom>
        </p:spPr>
        <p:txBody>
          <a:bodyPr rtlCol="0" anchor="ctr"/>
          <a:lstStyle>
            <a:lvl1pPr>
              <a:defRPr sz="1200" b="1"/>
            </a:lvl1pPr>
          </a:lstStyle>
          <a:p>
            <a:r>
              <a:rPr lang="en-US" dirty="0"/>
              <a:t>HEALTHCARE DISASTER MANAGEMENT TRAINING</a:t>
            </a:r>
          </a:p>
        </p:txBody>
      </p:sp>
    </p:spTree>
    <p:extLst>
      <p:ext uri="{BB962C8B-B14F-4D97-AF65-F5344CB8AC3E}">
        <p14:creationId xmlns:p14="http://schemas.microsoft.com/office/powerpoint/2010/main" val="24124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0470-2332-4B06-8D7F-DC3402C24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C4E4D-4C6D-4CBA-A7F6-BF3C49492F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8AC5DC-FE3B-45D8-9D4D-B19DF12CC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4194A3-4E08-4EB1-9673-897301823C05}"/>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6" name="Footer Placeholder 5">
            <a:extLst>
              <a:ext uri="{FF2B5EF4-FFF2-40B4-BE49-F238E27FC236}">
                <a16:creationId xmlns:a16="http://schemas.microsoft.com/office/drawing/2014/main" id="{9B3A77BF-1D26-41EA-B319-814DE3A3E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07CFAA-A022-4FA9-9506-B7C754BED109}"/>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131106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AF6F-FE11-4738-82AF-8578D5FD57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289C7-BECD-4F0B-8D38-4F4C1A9B1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7B9E7-84A0-4609-8ABB-0F1C2530E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C9C02F-969A-43DD-858A-E227EBE02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262377-D0D1-4E3D-824B-46E907292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AD4F9-898B-44FD-A8E6-CFCBE7494F25}"/>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8" name="Footer Placeholder 7">
            <a:extLst>
              <a:ext uri="{FF2B5EF4-FFF2-40B4-BE49-F238E27FC236}">
                <a16:creationId xmlns:a16="http://schemas.microsoft.com/office/drawing/2014/main" id="{6943FAED-4C29-4530-B301-D63A841401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51A56F-F1C6-4959-8E35-BDC11E34DB25}"/>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202850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E445-5D24-489D-87F0-8AE5E002E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B438AB-22ED-4515-A94B-8E2D28B73EE4}"/>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4" name="Footer Placeholder 3">
            <a:extLst>
              <a:ext uri="{FF2B5EF4-FFF2-40B4-BE49-F238E27FC236}">
                <a16:creationId xmlns:a16="http://schemas.microsoft.com/office/drawing/2014/main" id="{10E7B380-9801-4E72-9F77-5242902C02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6C44C3-8C96-4EA0-8CF2-E15D81374353}"/>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322700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A2F53-EE94-4F19-9F5A-AE5353F76838}"/>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3" name="Footer Placeholder 2">
            <a:extLst>
              <a:ext uri="{FF2B5EF4-FFF2-40B4-BE49-F238E27FC236}">
                <a16:creationId xmlns:a16="http://schemas.microsoft.com/office/drawing/2014/main" id="{78A04A5E-6921-417D-A62C-32FB889399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AC4428-AA12-4D89-9602-51D37986581B}"/>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41234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AE4F-FB01-4158-A781-3067B4AED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86736-E299-400F-9D17-3E911A5AB0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33E5A6-F311-4E28-BB27-A7F518EBF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FD439-3D3F-4F61-B3B6-5DBE932B5891}"/>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6" name="Footer Placeholder 5">
            <a:extLst>
              <a:ext uri="{FF2B5EF4-FFF2-40B4-BE49-F238E27FC236}">
                <a16:creationId xmlns:a16="http://schemas.microsoft.com/office/drawing/2014/main" id="{59C79648-889E-45DD-9014-2E335EA86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9F20D-F14B-4A47-9283-64BD39539C84}"/>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31250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C613-6D20-4B94-9268-473CE51B7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778459-B08F-4AB1-8BAD-2FD7C2FCD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A81C8-AC03-496A-A4D6-4388A9CE3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4799B-98AA-4A4B-AFBF-98E3A2E6462E}"/>
              </a:ext>
            </a:extLst>
          </p:cNvPr>
          <p:cNvSpPr>
            <a:spLocks noGrp="1"/>
          </p:cNvSpPr>
          <p:nvPr>
            <p:ph type="dt" sz="half" idx="10"/>
          </p:nvPr>
        </p:nvSpPr>
        <p:spPr/>
        <p:txBody>
          <a:bodyPr/>
          <a:lstStyle/>
          <a:p>
            <a:fld id="{BBF7F3A6-0611-41C1-8164-6924964395A7}" type="datetimeFigureOut">
              <a:rPr lang="en-US" smtClean="0"/>
              <a:t>5/7/2026</a:t>
            </a:fld>
            <a:endParaRPr lang="en-US"/>
          </a:p>
        </p:txBody>
      </p:sp>
      <p:sp>
        <p:nvSpPr>
          <p:cNvPr id="6" name="Footer Placeholder 5">
            <a:extLst>
              <a:ext uri="{FF2B5EF4-FFF2-40B4-BE49-F238E27FC236}">
                <a16:creationId xmlns:a16="http://schemas.microsoft.com/office/drawing/2014/main" id="{7433D7BD-ECA3-4DEC-9D54-079C2C0BDC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4F4A91-6106-4D2D-88AE-594BC62074A3}"/>
              </a:ext>
            </a:extLst>
          </p:cNvPr>
          <p:cNvSpPr>
            <a:spLocks noGrp="1"/>
          </p:cNvSpPr>
          <p:nvPr>
            <p:ph type="sldNum" sz="quarter" idx="12"/>
          </p:nvPr>
        </p:nvSpPr>
        <p:spPr/>
        <p:txBody>
          <a:bodyPr/>
          <a:lstStyle/>
          <a:p>
            <a:fld id="{46BC90B7-4714-44D7-90C5-AA385A6ED772}" type="slidenum">
              <a:rPr lang="en-US" smtClean="0"/>
              <a:t>‹#›</a:t>
            </a:fld>
            <a:endParaRPr lang="en-US"/>
          </a:p>
        </p:txBody>
      </p:sp>
    </p:spTree>
    <p:extLst>
      <p:ext uri="{BB962C8B-B14F-4D97-AF65-F5344CB8AC3E}">
        <p14:creationId xmlns:p14="http://schemas.microsoft.com/office/powerpoint/2010/main" val="360865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772D7E-C660-4884-8A2C-C21F790C1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07E5F3-DA66-41D8-B631-79ED67FEE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F2A06-D27A-412A-9456-D692CAB8E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7F3A6-0611-41C1-8164-6924964395A7}" type="datetimeFigureOut">
              <a:rPr lang="en-US" smtClean="0"/>
              <a:t>5/7/2026</a:t>
            </a:fld>
            <a:endParaRPr lang="en-US"/>
          </a:p>
        </p:txBody>
      </p:sp>
      <p:sp>
        <p:nvSpPr>
          <p:cNvPr id="5" name="Footer Placeholder 4">
            <a:extLst>
              <a:ext uri="{FF2B5EF4-FFF2-40B4-BE49-F238E27FC236}">
                <a16:creationId xmlns:a16="http://schemas.microsoft.com/office/drawing/2014/main" id="{A5836856-E070-417F-959A-97A4369B9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F06E2-E332-46BC-B486-D099AC814F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C90B7-4714-44D7-90C5-AA385A6ED772}" type="slidenum">
              <a:rPr lang="en-US" smtClean="0"/>
              <a:t>‹#›</a:t>
            </a:fld>
            <a:endParaRPr lang="en-US"/>
          </a:p>
        </p:txBody>
      </p:sp>
    </p:spTree>
    <p:extLst>
      <p:ext uri="{BB962C8B-B14F-4D97-AF65-F5344CB8AC3E}">
        <p14:creationId xmlns:p14="http://schemas.microsoft.com/office/powerpoint/2010/main" val="2256292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400">
                <a:solidFill>
                  <a:schemeClr val="tx1">
                    <a:tint val="75000"/>
                  </a:schemeClr>
                </a:solidFill>
                <a:latin typeface="Arial" pitchFamily="34" charset="0"/>
                <a:cs typeface="Arial" pitchFamily="34" charset="0"/>
              </a:defRPr>
            </a:lvl1pPr>
          </a:lstStyle>
          <a:p>
            <a:fld id="{5DFF13A9-1037-4D5A-A349-B944681F0EB5}" type="slidenum">
              <a:rPr lang="en-US" smtClean="0"/>
              <a:pPr/>
              <a:t>‹#›</a:t>
            </a:fld>
            <a:endParaRPr lang="en-US" dirty="0"/>
          </a:p>
        </p:txBody>
      </p:sp>
    </p:spTree>
    <p:extLst>
      <p:ext uri="{BB962C8B-B14F-4D97-AF65-F5344CB8AC3E}">
        <p14:creationId xmlns:p14="http://schemas.microsoft.com/office/powerpoint/2010/main" val="534057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spcBef>
          <a:spcPct val="0"/>
        </a:spcBef>
        <a:buNone/>
        <a:defRPr sz="4200" kern="1200">
          <a:solidFill>
            <a:srgbClr val="002F80"/>
          </a:solidFill>
          <a:latin typeface="Times New Roman" pitchFamily="18" charset="0"/>
          <a:ea typeface="+mj-ea"/>
          <a:cs typeface="Times New Roman" pitchFamily="18" charset="0"/>
        </a:defRPr>
      </a:lvl1pPr>
    </p:titleStyle>
    <p:bodyStyle>
      <a:lvl1pPr marL="234950" indent="-234950" algn="l" defTabSz="914400" rtl="0" eaLnBrk="1" latinLnBrk="0" hangingPunct="1">
        <a:spcBef>
          <a:spcPct val="20000"/>
        </a:spcBef>
        <a:buFont typeface="Wingdings" pitchFamily="2" charset="2"/>
        <a:buChar char="§"/>
        <a:defRPr sz="2200" kern="1200">
          <a:solidFill>
            <a:srgbClr val="333333"/>
          </a:solidFill>
          <a:latin typeface="Arial" pitchFamily="34" charset="0"/>
          <a:ea typeface="+mn-ea"/>
          <a:cs typeface="Arial" pitchFamily="34" charset="0"/>
        </a:defRPr>
      </a:lvl1pPr>
      <a:lvl2pPr marL="457200" indent="-234950" algn="l" defTabSz="914400" rtl="0" eaLnBrk="1" latinLnBrk="0" hangingPunct="1">
        <a:spcBef>
          <a:spcPct val="20000"/>
        </a:spcBef>
        <a:buFont typeface="Arial" pitchFamily="34" charset="0"/>
        <a:buChar char="–"/>
        <a:defRPr sz="2200" kern="1200">
          <a:solidFill>
            <a:srgbClr val="333333"/>
          </a:solidFill>
          <a:latin typeface="Arial" pitchFamily="34" charset="0"/>
          <a:ea typeface="+mn-ea"/>
          <a:cs typeface="Arial" pitchFamily="34" charset="0"/>
        </a:defRPr>
      </a:lvl2pPr>
      <a:lvl3pPr marL="692150" indent="-234950" algn="l" defTabSz="914400" rtl="0" eaLnBrk="1" latinLnBrk="0" hangingPunct="1">
        <a:spcBef>
          <a:spcPct val="20000"/>
        </a:spcBef>
        <a:buFont typeface="Wingdings" pitchFamily="2" charset="2"/>
        <a:buChar char="§"/>
        <a:defRPr sz="2200" kern="1200">
          <a:solidFill>
            <a:srgbClr val="333333"/>
          </a:solidFill>
          <a:latin typeface="Arial" pitchFamily="34" charset="0"/>
          <a:ea typeface="+mn-ea"/>
          <a:cs typeface="Arial" pitchFamily="34" charset="0"/>
        </a:defRPr>
      </a:lvl3pPr>
      <a:lvl4pPr marL="914400" indent="-234950" algn="l" defTabSz="914400" rtl="0" eaLnBrk="1" latinLnBrk="0" hangingPunct="1">
        <a:spcBef>
          <a:spcPct val="20000"/>
        </a:spcBef>
        <a:buFont typeface="Arial" pitchFamily="34" charset="0"/>
        <a:buChar char="–"/>
        <a:defRPr sz="2200" kern="1200">
          <a:solidFill>
            <a:srgbClr val="333333"/>
          </a:solidFill>
          <a:latin typeface="Arial" pitchFamily="34" charset="0"/>
          <a:ea typeface="+mn-ea"/>
          <a:cs typeface="Arial" pitchFamily="34" charset="0"/>
        </a:defRPr>
      </a:lvl4pPr>
      <a:lvl5pPr marL="1149350" indent="-234950" algn="l" defTabSz="914400" rtl="0" eaLnBrk="1" latinLnBrk="0" hangingPunct="1">
        <a:spcBef>
          <a:spcPct val="20000"/>
        </a:spcBef>
        <a:buFont typeface="Wingdings" pitchFamily="2" charset="2"/>
        <a:buChar char="§"/>
        <a:defRPr sz="2200" kern="1200">
          <a:solidFill>
            <a:srgbClr val="333333"/>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400">
                <a:solidFill>
                  <a:schemeClr val="tx1">
                    <a:tint val="75000"/>
                  </a:schemeClr>
                </a:solidFill>
                <a:latin typeface="Arial" pitchFamily="34" charset="0"/>
                <a:cs typeface="Arial" pitchFamily="34" charset="0"/>
              </a:defRPr>
            </a:lvl1pPr>
          </a:lstStyle>
          <a:p>
            <a:fld id="{5DFF13A9-1037-4D5A-A349-B944681F0EB5}" type="slidenum">
              <a:rPr lang="en-US" smtClean="0"/>
              <a:pPr/>
              <a:t>‹#›</a:t>
            </a:fld>
            <a:endParaRPr lang="en-US" dirty="0"/>
          </a:p>
        </p:txBody>
      </p:sp>
      <p:pic>
        <p:nvPicPr>
          <p:cNvPr id="4" name="Picture 3">
            <a:extLst>
              <a:ext uri="{FF2B5EF4-FFF2-40B4-BE49-F238E27FC236}">
                <a16:creationId xmlns:a16="http://schemas.microsoft.com/office/drawing/2014/main" id="{06C6E532-9735-4A87-9CCF-B31BAA8EEEF7}"/>
              </a:ext>
            </a:extLst>
          </p:cNvPr>
          <p:cNvPicPr>
            <a:picLocks noChangeAspect="1"/>
          </p:cNvPicPr>
          <p:nvPr userDrawn="1"/>
        </p:nvPicPr>
        <p:blipFill>
          <a:blip r:embed="rId13"/>
          <a:stretch>
            <a:fillRect/>
          </a:stretch>
        </p:blipFill>
        <p:spPr>
          <a:xfrm>
            <a:off x="609601" y="6147784"/>
            <a:ext cx="2844801" cy="585355"/>
          </a:xfrm>
          <a:prstGeom prst="rect">
            <a:avLst/>
          </a:prstGeom>
        </p:spPr>
      </p:pic>
    </p:spTree>
    <p:extLst>
      <p:ext uri="{BB962C8B-B14F-4D97-AF65-F5344CB8AC3E}">
        <p14:creationId xmlns:p14="http://schemas.microsoft.com/office/powerpoint/2010/main" val="636549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914400" rtl="0" eaLnBrk="1" latinLnBrk="0" hangingPunct="1">
        <a:spcBef>
          <a:spcPct val="0"/>
        </a:spcBef>
        <a:buNone/>
        <a:defRPr sz="4200" kern="1200">
          <a:solidFill>
            <a:srgbClr val="002F80"/>
          </a:solidFill>
          <a:latin typeface="Times New Roman" pitchFamily="18" charset="0"/>
          <a:ea typeface="+mj-ea"/>
          <a:cs typeface="Times New Roman" pitchFamily="18" charset="0"/>
        </a:defRPr>
      </a:lvl1pPr>
    </p:titleStyle>
    <p:bodyStyle>
      <a:lvl1pPr marL="234950" indent="-234950" algn="l" defTabSz="914400" rtl="0" eaLnBrk="1" latinLnBrk="0" hangingPunct="1">
        <a:spcBef>
          <a:spcPct val="20000"/>
        </a:spcBef>
        <a:buFont typeface="Wingdings" pitchFamily="2" charset="2"/>
        <a:buChar char="§"/>
        <a:defRPr sz="2200" kern="1200">
          <a:solidFill>
            <a:srgbClr val="333333"/>
          </a:solidFill>
          <a:latin typeface="Arial" pitchFamily="34" charset="0"/>
          <a:ea typeface="+mn-ea"/>
          <a:cs typeface="Arial" pitchFamily="34" charset="0"/>
        </a:defRPr>
      </a:lvl1pPr>
      <a:lvl2pPr marL="457200" indent="-234950" algn="l" defTabSz="914400" rtl="0" eaLnBrk="1" latinLnBrk="0" hangingPunct="1">
        <a:spcBef>
          <a:spcPct val="20000"/>
        </a:spcBef>
        <a:buFont typeface="Arial" pitchFamily="34" charset="0"/>
        <a:buChar char="–"/>
        <a:defRPr sz="2200" kern="1200">
          <a:solidFill>
            <a:srgbClr val="333333"/>
          </a:solidFill>
          <a:latin typeface="Arial" pitchFamily="34" charset="0"/>
          <a:ea typeface="+mn-ea"/>
          <a:cs typeface="Arial" pitchFamily="34" charset="0"/>
        </a:defRPr>
      </a:lvl2pPr>
      <a:lvl3pPr marL="692150" indent="-234950" algn="l" defTabSz="914400" rtl="0" eaLnBrk="1" latinLnBrk="0" hangingPunct="1">
        <a:spcBef>
          <a:spcPct val="20000"/>
        </a:spcBef>
        <a:buFont typeface="Wingdings" pitchFamily="2" charset="2"/>
        <a:buChar char="§"/>
        <a:defRPr sz="2200" kern="1200">
          <a:solidFill>
            <a:srgbClr val="333333"/>
          </a:solidFill>
          <a:latin typeface="Arial" pitchFamily="34" charset="0"/>
          <a:ea typeface="+mn-ea"/>
          <a:cs typeface="Arial" pitchFamily="34" charset="0"/>
        </a:defRPr>
      </a:lvl3pPr>
      <a:lvl4pPr marL="914400" indent="-234950" algn="l" defTabSz="914400" rtl="0" eaLnBrk="1" latinLnBrk="0" hangingPunct="1">
        <a:spcBef>
          <a:spcPct val="20000"/>
        </a:spcBef>
        <a:buFont typeface="Arial" pitchFamily="34" charset="0"/>
        <a:buChar char="–"/>
        <a:defRPr sz="2200" kern="1200">
          <a:solidFill>
            <a:srgbClr val="333333"/>
          </a:solidFill>
          <a:latin typeface="Arial" pitchFamily="34" charset="0"/>
          <a:ea typeface="+mn-ea"/>
          <a:cs typeface="Arial" pitchFamily="34" charset="0"/>
        </a:defRPr>
      </a:lvl4pPr>
      <a:lvl5pPr marL="1149350" indent="-234950" algn="l" defTabSz="914400" rtl="0" eaLnBrk="1" latinLnBrk="0" hangingPunct="1">
        <a:spcBef>
          <a:spcPct val="20000"/>
        </a:spcBef>
        <a:buFont typeface="Wingdings" pitchFamily="2" charset="2"/>
        <a:buChar char="§"/>
        <a:defRPr sz="2200" kern="1200">
          <a:solidFill>
            <a:srgbClr val="333333"/>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egister.gotowebinar.com/rt/1954750706380352856"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jpeg"/><Relationship Id="rId7"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s://forms.office.com/Pages/ResponsePage.aspx?id=SHJZBzjqG0WKvqY47dusgeAx3rhTCttAiemAxAwTrD9URDBNMUtOR1JITkpCQzY3NEpMRzROWVhWQy4u"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660041" y="2767106"/>
            <a:ext cx="2880828" cy="3071906"/>
          </a:xfrm>
        </p:spPr>
        <p:txBody>
          <a:bodyPr anchor="t">
            <a:normAutofit/>
          </a:bodyPr>
          <a:lstStyle/>
          <a:p>
            <a:pPr algn="l"/>
            <a:r>
              <a:rPr lang="en-US" sz="2200" b="1" dirty="0">
                <a:solidFill>
                  <a:srgbClr val="FFFFFF"/>
                </a:solidFill>
              </a:rPr>
              <a:t>2026 Family Reunification Center Exercise Briefing</a:t>
            </a:r>
            <a:br>
              <a:rPr lang="en-US" sz="2200" b="1" dirty="0">
                <a:solidFill>
                  <a:srgbClr val="FFFFFF"/>
                </a:solidFill>
              </a:rPr>
            </a:br>
            <a:br>
              <a:rPr lang="en-US" sz="2200" b="1" dirty="0">
                <a:solidFill>
                  <a:srgbClr val="FFFFFF"/>
                </a:solidFill>
              </a:rPr>
            </a:br>
            <a:br>
              <a:rPr lang="en-US" sz="2200" b="1" dirty="0">
                <a:solidFill>
                  <a:srgbClr val="FFFFFF"/>
                </a:solidFill>
              </a:rPr>
            </a:br>
            <a:br>
              <a:rPr lang="en-US" sz="2200" dirty="0">
                <a:solidFill>
                  <a:srgbClr val="FFFFFF"/>
                </a:solidFill>
              </a:rPr>
            </a:br>
            <a:br>
              <a:rPr lang="en-US" sz="2200" dirty="0">
                <a:solidFill>
                  <a:srgbClr val="FFFFFF"/>
                </a:solidFill>
              </a:rPr>
            </a:br>
            <a:br>
              <a:rPr lang="en-US" sz="2200" dirty="0">
                <a:solidFill>
                  <a:srgbClr val="FFFFFF"/>
                </a:solidFill>
              </a:rPr>
            </a:br>
            <a:endParaRPr lang="en-US" sz="2200" dirty="0">
              <a:solidFill>
                <a:srgbClr val="FFFFFF"/>
              </a:solidFill>
            </a:endParaRPr>
          </a:p>
        </p:txBody>
      </p:sp>
      <p:sp>
        <p:nvSpPr>
          <p:cNvPr id="5" name="TextBox 4">
            <a:extLst>
              <a:ext uri="{FF2B5EF4-FFF2-40B4-BE49-F238E27FC236}">
                <a16:creationId xmlns:a16="http://schemas.microsoft.com/office/drawing/2014/main" id="{E79B21D3-908A-038A-96CE-949A0A2AFC1D}"/>
              </a:ext>
            </a:extLst>
          </p:cNvPr>
          <p:cNvSpPr txBox="1"/>
          <p:nvPr/>
        </p:nvSpPr>
        <p:spPr>
          <a:xfrm>
            <a:off x="4495807" y="3904690"/>
            <a:ext cx="7036152" cy="155016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mn-cs"/>
              </a:rPr>
              <a:t>2026 FRC Exercise Briefing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Welcome</a:t>
            </a:r>
          </a:p>
        </p:txBody>
      </p:sp>
      <p:pic>
        <p:nvPicPr>
          <p:cNvPr id="6" name="Picture 5" descr="A picture containing text, linedrawing&#10;&#10;AI-generated content may be incorrect.">
            <a:extLst>
              <a:ext uri="{FF2B5EF4-FFF2-40B4-BE49-F238E27FC236}">
                <a16:creationId xmlns:a16="http://schemas.microsoft.com/office/drawing/2014/main" id="{1FDCEB69-AB41-60DA-E883-6BB8ED8A9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824" y="558927"/>
            <a:ext cx="5942758" cy="3327944"/>
          </a:xfrm>
          <a:prstGeom prst="rect">
            <a:avLst/>
          </a:prstGeom>
          <a:ln>
            <a:solidFill>
              <a:schemeClr val="bg1">
                <a:lumMod val="75000"/>
              </a:schemeClr>
            </a:solidFill>
          </a:ln>
        </p:spPr>
      </p:pic>
    </p:spTree>
    <p:extLst>
      <p:ext uri="{BB962C8B-B14F-4D97-AF65-F5344CB8AC3E}">
        <p14:creationId xmlns:p14="http://schemas.microsoft.com/office/powerpoint/2010/main" val="16713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6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466722" y="586855"/>
            <a:ext cx="3201366" cy="3387497"/>
          </a:xfrm>
        </p:spPr>
        <p:txBody>
          <a:bodyPr vert="horz" lIns="91440" tIns="45720" rIns="91440" bIns="45720" rtlCol="0" anchor="b">
            <a:normAutofit/>
          </a:bodyPr>
          <a:lstStyle/>
          <a:p>
            <a:pPr algn="l"/>
            <a:r>
              <a:rPr lang="en-US" sz="4000" kern="1200" dirty="0">
                <a:solidFill>
                  <a:srgbClr val="FFFFFF"/>
                </a:solidFill>
                <a:latin typeface="+mj-lt"/>
                <a:ea typeface="+mj-ea"/>
                <a:cs typeface="+mj-cs"/>
              </a:rPr>
              <a:t>FRC Application Training</a:t>
            </a:r>
          </a:p>
        </p:txBody>
      </p:sp>
      <p:sp>
        <p:nvSpPr>
          <p:cNvPr id="3" name="Subtitle 2">
            <a:extLst>
              <a:ext uri="{FF2B5EF4-FFF2-40B4-BE49-F238E27FC236}">
                <a16:creationId xmlns:a16="http://schemas.microsoft.com/office/drawing/2014/main" id="{04A83D81-4A6A-46E5-9667-7B1B72B4FC73}"/>
              </a:ext>
            </a:extLst>
          </p:cNvPr>
          <p:cNvSpPr>
            <a:spLocks noGrp="1"/>
          </p:cNvSpPr>
          <p:nvPr>
            <p:ph type="subTitle" idx="1"/>
          </p:nvPr>
        </p:nvSpPr>
        <p:spPr>
          <a:xfrm>
            <a:off x="4134810" y="649480"/>
            <a:ext cx="7842541" cy="5546047"/>
          </a:xfrm>
        </p:spPr>
        <p:txBody>
          <a:bodyPr vert="horz" lIns="91440" tIns="45720" rIns="91440" bIns="45720" rtlCol="0" anchor="ctr">
            <a:normAutofit/>
          </a:bodyPr>
          <a:lstStyle/>
          <a:p>
            <a:pPr marL="107950" indent="-228600" algn="l">
              <a:buFont typeface="Arial" panose="020B0604020202020204" pitchFamily="34" charset="0"/>
              <a:buChar char="•"/>
            </a:pPr>
            <a:r>
              <a:rPr lang="en-US" dirty="0"/>
              <a:t>ReddiNet will provide FRC training:</a:t>
            </a:r>
          </a:p>
          <a:p>
            <a:pPr marL="565150" lvl="1" indent="-228600" algn="l">
              <a:buFont typeface="Arial" panose="020B0604020202020204" pitchFamily="34" charset="0"/>
              <a:buChar char="•"/>
            </a:pPr>
            <a:r>
              <a:rPr lang="en-US" dirty="0"/>
              <a:t>Thursday, April 23, 2026 / 10am</a:t>
            </a:r>
          </a:p>
          <a:p>
            <a:pPr marL="565150" lvl="1" indent="-228600" algn="l">
              <a:buFont typeface="Arial" panose="020B0604020202020204" pitchFamily="34" charset="0"/>
              <a:buChar char="•"/>
            </a:pPr>
            <a:r>
              <a:rPr lang="en-US" dirty="0"/>
              <a:t>Wednesday, May 20, 2026 / 10am, 2pm, &amp; 8pm</a:t>
            </a:r>
          </a:p>
          <a:p>
            <a:pPr marL="565150" lvl="1" indent="-228600" algn="l">
              <a:buFont typeface="Arial" panose="020B0604020202020204" pitchFamily="34" charset="0"/>
              <a:buChar char="•"/>
            </a:pPr>
            <a:r>
              <a:rPr lang="en-US" dirty="0"/>
              <a:t>Thursday, June 25, 2026 / 10am &amp; 2pm</a:t>
            </a:r>
          </a:p>
          <a:p>
            <a:pPr marL="565150" lvl="1" indent="-228600" algn="l">
              <a:buFont typeface="Arial" panose="020B0604020202020204" pitchFamily="34" charset="0"/>
              <a:buChar char="•"/>
            </a:pPr>
            <a:r>
              <a:rPr lang="en-US" dirty="0"/>
              <a:t>Tuesday, July 21, 2026 / 10am &amp; 2pm</a:t>
            </a:r>
          </a:p>
          <a:p>
            <a:pPr marL="336550" lvl="1" algn="l"/>
            <a:endParaRPr lang="en-US" dirty="0"/>
          </a:p>
          <a:p>
            <a:pPr marL="336550" lvl="1" algn="l"/>
            <a:r>
              <a:rPr lang="en-US" dirty="0"/>
              <a:t>Registration open: </a:t>
            </a:r>
            <a:r>
              <a:rPr lang="en-US" dirty="0">
                <a:hlinkClick r:id="rId3"/>
              </a:rPr>
              <a:t>https://register.gotowebinar.com/rt/1954750706380352856</a:t>
            </a:r>
            <a:endParaRPr lang="en-US" dirty="0"/>
          </a:p>
          <a:p>
            <a:pPr marL="1022350" lvl="2" indent="-228600" algn="l">
              <a:buFont typeface="Arial" panose="020B0604020202020204" pitchFamily="34" charset="0"/>
              <a:buChar char="•"/>
            </a:pPr>
            <a:endParaRPr lang="en-US" sz="1800" b="0" u="none" strike="noStrike" baseline="0" dirty="0">
              <a:solidFill>
                <a:srgbClr val="000000"/>
              </a:solidFill>
              <a:latin typeface="Canva Sans"/>
            </a:endParaRPr>
          </a:p>
          <a:p>
            <a:pPr marL="565150" lvl="1" indent="-228600" algn="l">
              <a:buFont typeface="Arial" panose="020B0604020202020204" pitchFamily="34" charset="0"/>
              <a:buChar char="•"/>
            </a:pPr>
            <a:endParaRPr lang="en-US" dirty="0"/>
          </a:p>
        </p:txBody>
      </p:sp>
    </p:spTree>
    <p:extLst>
      <p:ext uri="{BB962C8B-B14F-4D97-AF65-F5344CB8AC3E}">
        <p14:creationId xmlns:p14="http://schemas.microsoft.com/office/powerpoint/2010/main" val="39922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466722" y="586855"/>
            <a:ext cx="2808106" cy="3387497"/>
          </a:xfrm>
        </p:spPr>
        <p:txBody>
          <a:bodyPr vert="horz" lIns="91440" tIns="45720" rIns="91440" bIns="45720" rtlCol="0" anchor="b">
            <a:normAutofit/>
          </a:bodyPr>
          <a:lstStyle/>
          <a:p>
            <a:r>
              <a:rPr lang="en-US" sz="4000" kern="1200" dirty="0">
                <a:solidFill>
                  <a:srgbClr val="FFFFFF"/>
                </a:solidFill>
                <a:latin typeface="+mj-lt"/>
                <a:ea typeface="+mj-ea"/>
                <a:cs typeface="+mj-cs"/>
              </a:rPr>
              <a:t>Exercise Scope</a:t>
            </a:r>
            <a:endParaRPr lang="en-US" sz="16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AB042C52-EEE9-44D1-B365-2F0B99A29E01}"/>
              </a:ext>
            </a:extLst>
          </p:cNvPr>
          <p:cNvSpPr txBox="1"/>
          <p:nvPr/>
        </p:nvSpPr>
        <p:spPr>
          <a:xfrm>
            <a:off x="4581727" y="649480"/>
            <a:ext cx="7069167" cy="5546047"/>
          </a:xfrm>
          <a:prstGeom prst="rect">
            <a:avLst/>
          </a:prstGeom>
        </p:spPr>
        <p:txBody>
          <a:bodyPr vert="horz" lIns="91440" tIns="45720" rIns="91440" bIns="45720" rtlCol="0" anchor="ctr">
            <a:normAutofit/>
          </a:bodyPr>
          <a:lstStyle/>
          <a:p>
            <a:pPr marL="457200" lvl="2"/>
            <a:r>
              <a:rPr lang="en-US" sz="2400" dirty="0">
                <a:solidFill>
                  <a:srgbClr val="333333"/>
                </a:solidFill>
                <a:latin typeface="Franklin Gothic Book" panose="020B0503020102020204" pitchFamily="34" charset="0"/>
                <a:cs typeface="Arial" pitchFamily="34" charset="0"/>
              </a:rPr>
              <a:t>Exercise activities will be conducted at HPP hospitals and will involve each facility identifying a safe and secure location to use as their reunification area.</a:t>
            </a:r>
          </a:p>
          <a:p>
            <a:pPr marL="457200" lvl="2"/>
            <a:endParaRPr lang="en-US" sz="2400" dirty="0">
              <a:solidFill>
                <a:srgbClr val="333333"/>
              </a:solidFill>
              <a:latin typeface="Franklin Gothic Book" panose="020B0503020102020204" pitchFamily="34" charset="0"/>
              <a:cs typeface="Arial" pitchFamily="34" charset="0"/>
            </a:endParaRPr>
          </a:p>
          <a:p>
            <a:pPr marL="457200" lvl="2"/>
            <a:r>
              <a:rPr lang="en-US" sz="2400" dirty="0">
                <a:solidFill>
                  <a:srgbClr val="333333"/>
                </a:solidFill>
                <a:latin typeface="Franklin Gothic Book" panose="020B0503020102020204" pitchFamily="34" charset="0"/>
                <a:cs typeface="Arial" pitchFamily="34" charset="0"/>
              </a:rPr>
              <a:t>There will be no actual movement of patients. </a:t>
            </a:r>
          </a:p>
          <a:p>
            <a:pPr marL="457200" lvl="2"/>
            <a:endParaRPr lang="en-US" sz="2400" dirty="0">
              <a:solidFill>
                <a:srgbClr val="333333"/>
              </a:solidFill>
              <a:latin typeface="Franklin Gothic Book" panose="020B0503020102020204" pitchFamily="34" charset="0"/>
              <a:cs typeface="Arial" pitchFamily="34" charset="0"/>
            </a:endParaRPr>
          </a:p>
          <a:p>
            <a:pPr marL="457200" lvl="2"/>
            <a:r>
              <a:rPr lang="en-US" sz="2400" dirty="0">
                <a:solidFill>
                  <a:srgbClr val="333333"/>
                </a:solidFill>
                <a:latin typeface="Franklin Gothic Book" panose="020B0503020102020204" pitchFamily="34" charset="0"/>
                <a:cs typeface="Arial" pitchFamily="34" charset="0"/>
              </a:rPr>
              <a:t>The exercise will last three hours to ensure all tasks are achieved.</a:t>
            </a:r>
          </a:p>
        </p:txBody>
      </p:sp>
    </p:spTree>
    <p:extLst>
      <p:ext uri="{BB962C8B-B14F-4D97-AF65-F5344CB8AC3E}">
        <p14:creationId xmlns:p14="http://schemas.microsoft.com/office/powerpoint/2010/main" val="2603148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52E5E2-AC50-B09E-B916-3B3093FCF40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A3964D-D975-37BA-CC7E-5F1B3C61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ED2B0F-ADFA-5CA6-2D26-09CB122D6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1315CB-0840-ADA7-2946-AA1B59179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FBD66A-191C-1460-8171-4523F4A10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1B08DD0-A87B-5C1D-59EA-C89B13D9D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9DCCDE92-BBC8-D7FA-1072-53166A9AC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49BF1-19AE-89A6-47CD-8CDAB7778741}"/>
              </a:ext>
            </a:extLst>
          </p:cNvPr>
          <p:cNvSpPr>
            <a:spLocks noGrp="1"/>
          </p:cNvSpPr>
          <p:nvPr>
            <p:ph type="ctrTitle" idx="4294967295"/>
          </p:nvPr>
        </p:nvSpPr>
        <p:spPr>
          <a:xfrm>
            <a:off x="466722" y="586855"/>
            <a:ext cx="2984341" cy="3387497"/>
          </a:xfrm>
        </p:spPr>
        <p:txBody>
          <a:bodyPr vert="horz" lIns="91440" tIns="45720" rIns="91440" bIns="45720" rtlCol="0" anchor="b">
            <a:normAutofit/>
          </a:bodyPr>
          <a:lstStyle/>
          <a:p>
            <a:r>
              <a:rPr lang="en-US" sz="4000" kern="1200" dirty="0">
                <a:solidFill>
                  <a:srgbClr val="FFFFFF"/>
                </a:solidFill>
                <a:latin typeface="+mj-lt"/>
                <a:ea typeface="+mj-ea"/>
                <a:cs typeface="+mj-cs"/>
              </a:rPr>
              <a:t>Exercise Scope</a:t>
            </a:r>
            <a:endParaRPr lang="en-US" sz="16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2D70DB4E-593B-6691-DFF9-9141CC6EB8BA}"/>
              </a:ext>
            </a:extLst>
          </p:cNvPr>
          <p:cNvSpPr txBox="1"/>
          <p:nvPr/>
        </p:nvSpPr>
        <p:spPr>
          <a:xfrm>
            <a:off x="4581727" y="649480"/>
            <a:ext cx="7069167" cy="5546047"/>
          </a:xfrm>
          <a:prstGeom prst="rect">
            <a:avLst/>
          </a:prstGeom>
        </p:spPr>
        <p:txBody>
          <a:bodyPr vert="horz" lIns="91440" tIns="45720" rIns="91440" bIns="45720" rtlCol="0" anchor="ctr">
            <a:normAutofit/>
          </a:bodyPr>
          <a:lstStyle/>
          <a:p>
            <a:pPr marL="457200" lvl="2"/>
            <a:endParaRPr lang="en-US" sz="2400" dirty="0">
              <a:solidFill>
                <a:srgbClr val="333333"/>
              </a:solidFill>
              <a:latin typeface="Franklin Gothic Book" panose="020B0503020102020204" pitchFamily="34" charset="0"/>
              <a:cs typeface="Arial" pitchFamily="34" charset="0"/>
            </a:endParaRPr>
          </a:p>
        </p:txBody>
      </p:sp>
      <p:pic>
        <p:nvPicPr>
          <p:cNvPr id="4" name="Picture 3">
            <a:extLst>
              <a:ext uri="{FF2B5EF4-FFF2-40B4-BE49-F238E27FC236}">
                <a16:creationId xmlns:a16="http://schemas.microsoft.com/office/drawing/2014/main" id="{0C5A88D1-5B6B-7D0D-ABC2-A78D0C6AD12F}"/>
              </a:ext>
            </a:extLst>
          </p:cNvPr>
          <p:cNvPicPr>
            <a:picLocks noChangeAspect="1"/>
          </p:cNvPicPr>
          <p:nvPr/>
        </p:nvPicPr>
        <p:blipFill>
          <a:blip r:embed="rId3"/>
          <a:stretch>
            <a:fillRect/>
          </a:stretch>
        </p:blipFill>
        <p:spPr>
          <a:xfrm>
            <a:off x="3900973" y="1547226"/>
            <a:ext cx="8199831" cy="3743268"/>
          </a:xfrm>
          <a:prstGeom prst="rect">
            <a:avLst/>
          </a:prstGeom>
        </p:spPr>
      </p:pic>
    </p:spTree>
    <p:extLst>
      <p:ext uri="{BB962C8B-B14F-4D97-AF65-F5344CB8AC3E}">
        <p14:creationId xmlns:p14="http://schemas.microsoft.com/office/powerpoint/2010/main" val="2081288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466722" y="586855"/>
            <a:ext cx="3063287" cy="3387497"/>
          </a:xfrm>
        </p:spPr>
        <p:txBody>
          <a:bodyPr vert="horz" lIns="91440" tIns="45720" rIns="91440" bIns="45720" rtlCol="0" anchor="b">
            <a:normAutofit/>
          </a:bodyPr>
          <a:lstStyle/>
          <a:p>
            <a:r>
              <a:rPr lang="en-US" sz="4000" kern="1200" dirty="0">
                <a:solidFill>
                  <a:srgbClr val="FFFFFF"/>
                </a:solidFill>
                <a:latin typeface="+mj-lt"/>
                <a:ea typeface="+mj-ea"/>
                <a:cs typeface="+mj-cs"/>
              </a:rPr>
              <a:t>Exercise  Control</a:t>
            </a:r>
            <a:endParaRPr lang="en-US" sz="16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AB042C52-EEE9-44D1-B365-2F0B99A29E01}"/>
              </a:ext>
            </a:extLst>
          </p:cNvPr>
          <p:cNvSpPr txBox="1"/>
          <p:nvPr/>
        </p:nvSpPr>
        <p:spPr>
          <a:xfrm>
            <a:off x="4581727" y="649480"/>
            <a:ext cx="7069167" cy="554604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6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333333"/>
                </a:solidFill>
                <a:effectLst/>
                <a:uLnTx/>
                <a:uFillTx/>
                <a:latin typeface="Arial" pitchFamily="34" charset="0"/>
                <a:ea typeface="+mn-ea"/>
                <a:cs typeface="Arial" pitchFamily="34" charset="0"/>
              </a:rPr>
              <a:t>Exercise Control:</a:t>
            </a:r>
          </a:p>
          <a:p>
            <a:pPr marL="234950" marR="0" lvl="0" indent="-23495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333333"/>
                </a:solidFill>
                <a:effectLst/>
                <a:uLnTx/>
                <a:uFillTx/>
                <a:latin typeface="Arial" pitchFamily="34" charset="0"/>
                <a:ea typeface="+mn-ea"/>
                <a:cs typeface="Arial" pitchFamily="34" charset="0"/>
              </a:rPr>
              <a:t>Pre-exercise briefing (FRC Briefing Webinar) to ensure Participants (Controllers/Evaluators) understand roles and responsibilities</a:t>
            </a:r>
          </a:p>
          <a:p>
            <a:pPr marL="234950" marR="0" lvl="0" indent="-23495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333333"/>
                </a:solidFill>
                <a:effectLst/>
                <a:uLnTx/>
                <a:uFillTx/>
                <a:latin typeface="Arial" pitchFamily="34" charset="0"/>
                <a:ea typeface="+mn-ea"/>
                <a:cs typeface="Arial" pitchFamily="34" charset="0"/>
              </a:rPr>
              <a:t>Centralized location (MAC) coordinating activities across all locations in Los Angeles County</a:t>
            </a:r>
          </a:p>
          <a:p>
            <a:pPr marL="234950" marR="0" lvl="0" indent="-23495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333333"/>
                </a:solidFill>
                <a:effectLst/>
                <a:uLnTx/>
                <a:uFillTx/>
                <a:latin typeface="Arial" pitchFamily="34" charset="0"/>
                <a:ea typeface="+mn-ea"/>
                <a:cs typeface="Arial" pitchFamily="34" charset="0"/>
              </a:rPr>
              <a:t>Use of technology: </a:t>
            </a:r>
            <a:r>
              <a:rPr kumimoji="0" lang="en-US" sz="2000" b="0" i="0" u="none" strike="noStrike" kern="1200" cap="none" spc="0" normalizeH="0" baseline="0" noProof="0" dirty="0" err="1">
                <a:ln>
                  <a:noFill/>
                </a:ln>
                <a:solidFill>
                  <a:srgbClr val="333333"/>
                </a:solidFill>
                <a:effectLst/>
                <a:uLnTx/>
                <a:uFillTx/>
                <a:latin typeface="Arial" pitchFamily="34" charset="0"/>
                <a:ea typeface="+mn-ea"/>
                <a:cs typeface="Arial" pitchFamily="34" charset="0"/>
              </a:rPr>
              <a:t>ReddiNet</a:t>
            </a:r>
            <a:r>
              <a:rPr kumimoji="0" lang="en-US" sz="2000" b="0" i="0" u="none" strike="noStrike" kern="1200" cap="none" spc="0" normalizeH="0" baseline="0" noProof="0" dirty="0">
                <a:ln>
                  <a:noFill/>
                </a:ln>
                <a:solidFill>
                  <a:srgbClr val="333333"/>
                </a:solidFill>
                <a:effectLst/>
                <a:uLnTx/>
                <a:uFillTx/>
                <a:latin typeface="Arial" pitchFamily="34" charset="0"/>
                <a:ea typeface="+mn-ea"/>
                <a:cs typeface="Arial" pitchFamily="34" charset="0"/>
              </a:rPr>
              <a:t> and FRC Application</a:t>
            </a:r>
          </a:p>
          <a:p>
            <a:pPr marL="234950" marR="0" lvl="0" indent="-23495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333333"/>
                </a:solidFill>
                <a:effectLst/>
                <a:uLnTx/>
                <a:uFillTx/>
                <a:latin typeface="Arial" pitchFamily="34" charset="0"/>
                <a:ea typeface="+mn-ea"/>
                <a:cs typeface="Arial" pitchFamily="34" charset="0"/>
              </a:rPr>
              <a:t>With the online communication tools, participating hospitals will receive pertinent injects listed in MSEL</a:t>
            </a:r>
          </a:p>
          <a:p>
            <a:pPr marL="57150">
              <a:lnSpc>
                <a:spcPct val="90000"/>
              </a:lnSpc>
              <a:spcAft>
                <a:spcPts val="600"/>
              </a:spcAft>
            </a:pPr>
            <a:endParaRPr lang="en-US" sz="2000" dirty="0"/>
          </a:p>
        </p:txBody>
      </p:sp>
    </p:spTree>
    <p:extLst>
      <p:ext uri="{BB962C8B-B14F-4D97-AF65-F5344CB8AC3E}">
        <p14:creationId xmlns:p14="http://schemas.microsoft.com/office/powerpoint/2010/main" val="2350226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660040" y="2767106"/>
            <a:ext cx="2646686" cy="3071906"/>
          </a:xfrm>
        </p:spPr>
        <p:txBody>
          <a:bodyPr anchor="t">
            <a:normAutofit/>
          </a:bodyPr>
          <a:lstStyle/>
          <a:p>
            <a:pPr algn="l"/>
            <a:r>
              <a:rPr lang="en-US" sz="4000" dirty="0">
                <a:solidFill>
                  <a:srgbClr val="FFFFFF"/>
                </a:solidFill>
              </a:rPr>
              <a:t>Exercise Participants</a:t>
            </a:r>
            <a:br>
              <a:rPr lang="en-US" sz="4000" dirty="0">
                <a:solidFill>
                  <a:srgbClr val="FFFFFF"/>
                </a:solidFill>
              </a:rPr>
            </a:br>
            <a:br>
              <a:rPr lang="en-US" sz="4000" dirty="0">
                <a:solidFill>
                  <a:srgbClr val="FFFFFF"/>
                </a:solidFill>
              </a:rPr>
            </a:br>
            <a:endParaRPr lang="en-US" sz="4000" dirty="0">
              <a:solidFill>
                <a:srgbClr val="FFFFFF"/>
              </a:solidFill>
            </a:endParaRPr>
          </a:p>
        </p:txBody>
      </p:sp>
      <p:sp>
        <p:nvSpPr>
          <p:cNvPr id="3" name="Rectangle 2">
            <a:extLst>
              <a:ext uri="{FF2B5EF4-FFF2-40B4-BE49-F238E27FC236}">
                <a16:creationId xmlns:a16="http://schemas.microsoft.com/office/drawing/2014/main" id="{C1EBA557-BDDB-419A-93DC-2A6D6F0EB190}"/>
              </a:ext>
            </a:extLst>
          </p:cNvPr>
          <p:cNvSpPr/>
          <p:nvPr/>
        </p:nvSpPr>
        <p:spPr>
          <a:xfrm>
            <a:off x="5188786" y="6170307"/>
            <a:ext cx="5012334" cy="369332"/>
          </a:xfrm>
          <a:prstGeom prst="rect">
            <a:avLst/>
          </a:prstGeom>
        </p:spPr>
        <p:txBody>
          <a:bodyPr wrap="none">
            <a:spAutoFit/>
          </a:bodyPr>
          <a:lstStyle/>
          <a:p>
            <a:r>
              <a:rPr lang="en-US" dirty="0">
                <a:solidFill>
                  <a:srgbClr val="FF0000"/>
                </a:solidFill>
              </a:rPr>
              <a:t>*No-ED facilities will not have ReddiNet End-Users</a:t>
            </a:r>
          </a:p>
        </p:txBody>
      </p:sp>
      <p:grpSp>
        <p:nvGrpSpPr>
          <p:cNvPr id="6" name="Group 5">
            <a:extLst>
              <a:ext uri="{FF2B5EF4-FFF2-40B4-BE49-F238E27FC236}">
                <a16:creationId xmlns:a16="http://schemas.microsoft.com/office/drawing/2014/main" id="{22AF8034-4F4B-BF1C-42EA-4CFAE58C2A8C}"/>
              </a:ext>
            </a:extLst>
          </p:cNvPr>
          <p:cNvGrpSpPr/>
          <p:nvPr/>
        </p:nvGrpSpPr>
        <p:grpSpPr>
          <a:xfrm>
            <a:off x="5808147" y="557991"/>
            <a:ext cx="3712409" cy="856080"/>
            <a:chOff x="250006" y="73894"/>
            <a:chExt cx="3500086" cy="856080"/>
          </a:xfrm>
        </p:grpSpPr>
        <p:sp>
          <p:nvSpPr>
            <p:cNvPr id="7" name="Rectangle: Rounded Corners 6">
              <a:extLst>
                <a:ext uri="{FF2B5EF4-FFF2-40B4-BE49-F238E27FC236}">
                  <a16:creationId xmlns:a16="http://schemas.microsoft.com/office/drawing/2014/main" id="{8C46722A-F1D6-D6B5-B11E-1D34FEF01687}"/>
                </a:ext>
              </a:extLst>
            </p:cNvPr>
            <p:cNvSpPr/>
            <p:nvPr/>
          </p:nvSpPr>
          <p:spPr>
            <a:xfrm>
              <a:off x="250006" y="73894"/>
              <a:ext cx="3500086" cy="856080"/>
            </a:xfrm>
            <a:prstGeom prst="roundRect">
              <a:avLst/>
            </a:prstGeom>
            <a:gradFill rotWithShape="1">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a:lstStyle/>
            <a:p>
              <a:endParaRPr lang="en-US"/>
            </a:p>
          </p:txBody>
        </p:sp>
        <p:sp>
          <p:nvSpPr>
            <p:cNvPr id="8" name="Rectangle: Rounded Corners 4">
              <a:extLst>
                <a:ext uri="{FF2B5EF4-FFF2-40B4-BE49-F238E27FC236}">
                  <a16:creationId xmlns:a16="http://schemas.microsoft.com/office/drawing/2014/main" id="{9AA1ADDF-E242-AFC9-2220-65A09B5EAF54}"/>
                </a:ext>
              </a:extLst>
            </p:cNvPr>
            <p:cNvSpPr txBox="1"/>
            <p:nvPr/>
          </p:nvSpPr>
          <p:spPr>
            <a:xfrm>
              <a:off x="291796" y="115684"/>
              <a:ext cx="3458296" cy="772500"/>
            </a:xfrm>
            <a:prstGeom prst="rect">
              <a:avLst/>
            </a:prstGeom>
            <a:noFill/>
            <a:ln>
              <a:noFill/>
            </a:ln>
            <a:effectLst/>
          </p:spPr>
          <p:txBody>
            <a:bodyPr spcFirstLastPara="0" vert="horz" wrap="square" lIns="132295" tIns="0" rIns="132295" bIns="0" numCol="1" spcCol="1270" anchor="ctr" anchorCtr="0">
              <a:noAutofit/>
            </a:bodyPr>
            <a:lstStyle/>
            <a:p>
              <a:pPr marL="0" marR="0" lvl="0" indent="0" algn="l" defTabSz="128905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Medical Alert Center</a:t>
              </a:r>
            </a:p>
          </p:txBody>
        </p:sp>
      </p:grpSp>
      <p:grpSp>
        <p:nvGrpSpPr>
          <p:cNvPr id="9" name="Group 8">
            <a:extLst>
              <a:ext uri="{FF2B5EF4-FFF2-40B4-BE49-F238E27FC236}">
                <a16:creationId xmlns:a16="http://schemas.microsoft.com/office/drawing/2014/main" id="{DA575B40-0C96-4922-A4DC-D62268E40575}"/>
              </a:ext>
            </a:extLst>
          </p:cNvPr>
          <p:cNvGrpSpPr/>
          <p:nvPr/>
        </p:nvGrpSpPr>
        <p:grpSpPr>
          <a:xfrm>
            <a:off x="5808147" y="1684478"/>
            <a:ext cx="3712409" cy="856080"/>
            <a:chOff x="250006" y="1389334"/>
            <a:chExt cx="3500086" cy="856080"/>
          </a:xfrm>
        </p:grpSpPr>
        <p:sp>
          <p:nvSpPr>
            <p:cNvPr id="10" name="Rectangle: Rounded Corners 9">
              <a:extLst>
                <a:ext uri="{FF2B5EF4-FFF2-40B4-BE49-F238E27FC236}">
                  <a16:creationId xmlns:a16="http://schemas.microsoft.com/office/drawing/2014/main" id="{63261F81-1EF6-0C06-436E-DDB9E0A1DE74}"/>
                </a:ext>
              </a:extLst>
            </p:cNvPr>
            <p:cNvSpPr/>
            <p:nvPr/>
          </p:nvSpPr>
          <p:spPr>
            <a:xfrm>
              <a:off x="250006" y="1389334"/>
              <a:ext cx="3500086" cy="856080"/>
            </a:xfrm>
            <a:prstGeom prst="roundRect">
              <a:avLst/>
            </a:prstGeom>
            <a:gradFill rotWithShape="1">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a:lstStyle/>
            <a:p>
              <a:endParaRPr lang="en-US"/>
            </a:p>
          </p:txBody>
        </p:sp>
        <p:sp>
          <p:nvSpPr>
            <p:cNvPr id="12" name="Rectangle: Rounded Corners 4">
              <a:extLst>
                <a:ext uri="{FF2B5EF4-FFF2-40B4-BE49-F238E27FC236}">
                  <a16:creationId xmlns:a16="http://schemas.microsoft.com/office/drawing/2014/main" id="{83F33A79-EC94-52F0-7C7E-CC16E554C2A6}"/>
                </a:ext>
              </a:extLst>
            </p:cNvPr>
            <p:cNvSpPr txBox="1"/>
            <p:nvPr/>
          </p:nvSpPr>
          <p:spPr>
            <a:xfrm>
              <a:off x="291796" y="1431124"/>
              <a:ext cx="3416506" cy="772500"/>
            </a:xfrm>
            <a:prstGeom prst="rect">
              <a:avLst/>
            </a:prstGeom>
            <a:noFill/>
            <a:ln>
              <a:noFill/>
            </a:ln>
            <a:effectLst/>
          </p:spPr>
          <p:txBody>
            <a:bodyPr spcFirstLastPara="0" vert="horz" wrap="square" lIns="132295" tIns="0" rIns="132295" bIns="0" numCol="1" spcCol="1270" anchor="ctr" anchorCtr="0">
              <a:noAutofit/>
            </a:bodyPr>
            <a:lstStyle/>
            <a:p>
              <a:pPr marL="0" marR="0" lvl="0" indent="0" algn="l" defTabSz="1289050" eaLnBrk="1" fontAlgn="auto" latinLnBrk="0" hangingPunct="1">
                <a:lnSpc>
                  <a:spcPct val="90000"/>
                </a:lnSpc>
                <a:spcBef>
                  <a:spcPct val="0"/>
                </a:spcBef>
                <a:spcAft>
                  <a:spcPct val="35000"/>
                </a:spcAft>
                <a:buClrTx/>
                <a:buSzTx/>
                <a:buFontTx/>
                <a:buNone/>
                <a:tabLst/>
                <a:defRPr/>
              </a:pPr>
              <a:r>
                <a:rPr lang="en-US" sz="2900" dirty="0">
                  <a:solidFill>
                    <a:sysClr val="window" lastClr="FFFFFF"/>
                  </a:solidFill>
                  <a:latin typeface="Arial" panose="020B0604020202020204" pitchFamily="34" charset="0"/>
                  <a:cs typeface="Arial" panose="020B0604020202020204" pitchFamily="34" charset="0"/>
                </a:rPr>
                <a:t>79</a:t>
              </a:r>
              <a:r>
                <a:rPr kumimoji="0" lang="en-US" sz="29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HPP Hospitals</a:t>
              </a:r>
            </a:p>
          </p:txBody>
        </p:sp>
      </p:grpSp>
      <p:grpSp>
        <p:nvGrpSpPr>
          <p:cNvPr id="13" name="Group 12">
            <a:extLst>
              <a:ext uri="{FF2B5EF4-FFF2-40B4-BE49-F238E27FC236}">
                <a16:creationId xmlns:a16="http://schemas.microsoft.com/office/drawing/2014/main" id="{D0B698AA-D3F0-BBD8-FD5C-D2C3289D267D}"/>
              </a:ext>
            </a:extLst>
          </p:cNvPr>
          <p:cNvGrpSpPr/>
          <p:nvPr/>
        </p:nvGrpSpPr>
        <p:grpSpPr>
          <a:xfrm>
            <a:off x="5869350" y="2390702"/>
            <a:ext cx="3651206" cy="3668668"/>
            <a:chOff x="-1" y="1464297"/>
            <a:chExt cx="5000125" cy="3915727"/>
          </a:xfrm>
        </p:grpSpPr>
        <p:sp>
          <p:nvSpPr>
            <p:cNvPr id="14" name="Rectangle 13">
              <a:extLst>
                <a:ext uri="{FF2B5EF4-FFF2-40B4-BE49-F238E27FC236}">
                  <a16:creationId xmlns:a16="http://schemas.microsoft.com/office/drawing/2014/main" id="{04FA7063-7789-3F69-15C0-53F41A789C0B}"/>
                </a:ext>
              </a:extLst>
            </p:cNvPr>
            <p:cNvSpPr/>
            <p:nvPr/>
          </p:nvSpPr>
          <p:spPr>
            <a:xfrm>
              <a:off x="0" y="1817374"/>
              <a:ext cx="5000124" cy="3562650"/>
            </a:xfrm>
            <a:prstGeom prst="rect">
              <a:avLst/>
            </a:prstGeom>
            <a:solidFill>
              <a:sysClr val="window" lastClr="FFFFFF">
                <a:alpha val="90000"/>
                <a:hueOff val="0"/>
                <a:satOff val="0"/>
                <a:lumOff val="0"/>
                <a:alphaOff val="0"/>
              </a:sysClr>
            </a:solidFill>
            <a:ln w="9525" cap="flat" cmpd="sng" algn="ctr">
              <a:solidFill>
                <a:srgbClr val="9BBB59">
                  <a:hueOff val="0"/>
                  <a:satOff val="0"/>
                  <a:lumOff val="0"/>
                  <a:alphaOff val="0"/>
                  <a:shade val="95000"/>
                  <a:satMod val="105000"/>
                </a:srgbClr>
              </a:solidFill>
              <a:prstDash val="solid"/>
            </a:ln>
            <a:effectLst/>
          </p:spPr>
          <p:txBody>
            <a:bodyPr/>
            <a:lstStyle/>
            <a:p>
              <a:endParaRPr lang="en-US"/>
            </a:p>
          </p:txBody>
        </p:sp>
        <p:sp>
          <p:nvSpPr>
            <p:cNvPr id="15" name="TextBox 14">
              <a:extLst>
                <a:ext uri="{FF2B5EF4-FFF2-40B4-BE49-F238E27FC236}">
                  <a16:creationId xmlns:a16="http://schemas.microsoft.com/office/drawing/2014/main" id="{A915204C-40FB-91DA-0836-755E6B73AC3B}"/>
                </a:ext>
              </a:extLst>
            </p:cNvPr>
            <p:cNvSpPr txBox="1"/>
            <p:nvPr/>
          </p:nvSpPr>
          <p:spPr>
            <a:xfrm>
              <a:off x="-1" y="1464297"/>
              <a:ext cx="4841861" cy="3915727"/>
            </a:xfrm>
            <a:prstGeom prst="rect">
              <a:avLst/>
            </a:prstGeom>
            <a:noFill/>
            <a:ln>
              <a:noFill/>
            </a:ln>
            <a:effectLst/>
          </p:spPr>
          <p:txBody>
            <a:bodyPr spcFirstLastPara="0" vert="horz" wrap="square" lIns="388065" tIns="604012" rIns="388065" bIns="206248" numCol="1" spcCol="1270" anchor="t" anchorCtr="0">
              <a:noAutofit/>
            </a:bodyPr>
            <a:lstStyle/>
            <a:p>
              <a:pPr marL="285750" marR="0" lvl="1" indent="-285750" algn="l" defTabSz="128905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69 9-1-1 Receiving Hospitals with ReddiNet MCI Module</a:t>
              </a:r>
            </a:p>
            <a:p>
              <a:pPr marL="285750" marR="0" lvl="1" indent="-285750" algn="l" defTabSz="128905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dirty="0">
                  <a:ln>
                    <a:noFill/>
                  </a:ln>
                  <a:solidFill>
                    <a:sysClr val="windowText" lastClr="000000">
                      <a:hueOff val="0"/>
                      <a:satOff val="0"/>
                      <a:lumOff val="0"/>
                      <a:alphaOff val="0"/>
                    </a:sysClr>
                  </a:solidFill>
                  <a:effectLst/>
                  <a:uLnTx/>
                  <a:uFillTx/>
                  <a:latin typeface="Arial" panose="020B0604020202020204" pitchFamily="34" charset="0"/>
                  <a:ea typeface="+mn-ea"/>
                  <a:cs typeface="Arial" panose="020B0604020202020204" pitchFamily="34" charset="0"/>
                </a:rPr>
                <a:t>10 Hospitals without an Emergency Department and no access to the MCI Module</a:t>
              </a:r>
            </a:p>
          </p:txBody>
        </p:sp>
      </p:grpSp>
    </p:spTree>
    <p:extLst>
      <p:ext uri="{BB962C8B-B14F-4D97-AF65-F5344CB8AC3E}">
        <p14:creationId xmlns:p14="http://schemas.microsoft.com/office/powerpoint/2010/main" val="1522212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13EA7B-4437-51FA-3F2A-744264B3144C}"/>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FC49631-2417-AC51-FBDD-66DAC2F48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17987B6-89FB-67B4-CA7E-54C1F5F63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4EC4E531-76D2-C0D4-F10E-015D5B95C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83C649-14F2-3288-33DF-A4B8463F3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96761726-502E-044B-A444-C4CA76C58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0B68064-C3F8-21F0-C8C2-735D8761026F}"/>
              </a:ext>
            </a:extLst>
          </p:cNvPr>
          <p:cNvSpPr>
            <a:spLocks noGrp="1"/>
          </p:cNvSpPr>
          <p:nvPr>
            <p:ph type="ctrTitle"/>
          </p:nvPr>
        </p:nvSpPr>
        <p:spPr>
          <a:xfrm>
            <a:off x="660041" y="2767106"/>
            <a:ext cx="2880828" cy="3071906"/>
          </a:xfrm>
        </p:spPr>
        <p:txBody>
          <a:bodyPr anchor="t">
            <a:normAutofit/>
          </a:bodyPr>
          <a:lstStyle/>
          <a:p>
            <a:pPr algn="l"/>
            <a:r>
              <a:rPr lang="en-US" sz="4000" dirty="0">
                <a:solidFill>
                  <a:srgbClr val="FFFFFF"/>
                </a:solidFill>
              </a:rPr>
              <a:t>Exercise</a:t>
            </a:r>
            <a:br>
              <a:rPr lang="en-US" sz="4000" dirty="0">
                <a:solidFill>
                  <a:srgbClr val="FFFFFF"/>
                </a:solidFill>
              </a:rPr>
            </a:br>
            <a:r>
              <a:rPr lang="en-US" sz="4000" dirty="0">
                <a:solidFill>
                  <a:srgbClr val="FFFFFF"/>
                </a:solidFill>
              </a:rPr>
              <a:t>Participants</a:t>
            </a:r>
            <a:br>
              <a:rPr lang="en-US" sz="4000" dirty="0">
                <a:solidFill>
                  <a:srgbClr val="FFFFFF"/>
                </a:solidFill>
              </a:rPr>
            </a:br>
            <a:br>
              <a:rPr lang="en-US" sz="4000" dirty="0">
                <a:solidFill>
                  <a:srgbClr val="FFFFFF"/>
                </a:solidFill>
              </a:rPr>
            </a:br>
            <a:endParaRPr lang="en-US" sz="4000" dirty="0">
              <a:solidFill>
                <a:srgbClr val="FFFFFF"/>
              </a:solidFill>
            </a:endParaRPr>
          </a:p>
        </p:txBody>
      </p:sp>
      <p:graphicFrame>
        <p:nvGraphicFramePr>
          <p:cNvPr id="11" name="Table 10">
            <a:extLst>
              <a:ext uri="{FF2B5EF4-FFF2-40B4-BE49-F238E27FC236}">
                <a16:creationId xmlns:a16="http://schemas.microsoft.com/office/drawing/2014/main" id="{E2894107-84E8-B38C-88DF-BAEE23D09F70}"/>
              </a:ext>
            </a:extLst>
          </p:cNvPr>
          <p:cNvGraphicFramePr>
            <a:graphicFrameLocks noGrp="1"/>
          </p:cNvGraphicFramePr>
          <p:nvPr>
            <p:extLst>
              <p:ext uri="{D42A27DB-BD31-4B8C-83A1-F6EECF244321}">
                <p14:modId xmlns:p14="http://schemas.microsoft.com/office/powerpoint/2010/main" val="1608915255"/>
              </p:ext>
            </p:extLst>
          </p:nvPr>
        </p:nvGraphicFramePr>
        <p:xfrm>
          <a:off x="4870988" y="242507"/>
          <a:ext cx="6305455" cy="6188237"/>
        </p:xfrm>
        <a:graphic>
          <a:graphicData uri="http://schemas.openxmlformats.org/drawingml/2006/table">
            <a:tbl>
              <a:tblPr firstRow="1" bandRow="1">
                <a:tableStyleId>{8799B23B-EC83-4686-B30A-512413B5E67A}</a:tableStyleId>
              </a:tblPr>
              <a:tblGrid>
                <a:gridCol w="2442459">
                  <a:extLst>
                    <a:ext uri="{9D8B030D-6E8A-4147-A177-3AD203B41FA5}">
                      <a16:colId xmlns:a16="http://schemas.microsoft.com/office/drawing/2014/main" val="2582740199"/>
                    </a:ext>
                  </a:extLst>
                </a:gridCol>
                <a:gridCol w="1579998">
                  <a:extLst>
                    <a:ext uri="{9D8B030D-6E8A-4147-A177-3AD203B41FA5}">
                      <a16:colId xmlns:a16="http://schemas.microsoft.com/office/drawing/2014/main" val="3180371911"/>
                    </a:ext>
                  </a:extLst>
                </a:gridCol>
                <a:gridCol w="2282998">
                  <a:extLst>
                    <a:ext uri="{9D8B030D-6E8A-4147-A177-3AD203B41FA5}">
                      <a16:colId xmlns:a16="http://schemas.microsoft.com/office/drawing/2014/main" val="431355659"/>
                    </a:ext>
                  </a:extLst>
                </a:gridCol>
              </a:tblGrid>
              <a:tr h="502747">
                <a:tc>
                  <a:txBody>
                    <a:bodyPr/>
                    <a:lstStyle/>
                    <a:p>
                      <a:r>
                        <a:rPr lang="en-US" sz="2400"/>
                        <a:t>Participants</a:t>
                      </a:r>
                      <a:endParaRPr lang="en-US" sz="2400">
                        <a:latin typeface="Franklin Gothic Book" panose="020B0503020102020204" pitchFamily="34" charset="0"/>
                      </a:endParaRPr>
                    </a:p>
                  </a:txBody>
                  <a:tcPr marL="111766" marR="111766" marT="55883" marB="55883"/>
                </a:tc>
                <a:tc>
                  <a:txBody>
                    <a:bodyPr/>
                    <a:lstStyle/>
                    <a:p>
                      <a:r>
                        <a:rPr lang="en-US" sz="2400"/>
                        <a:t>Role</a:t>
                      </a:r>
                      <a:endParaRPr lang="en-US" sz="2400">
                        <a:latin typeface="Franklin Gothic Book" panose="020B0503020102020204" pitchFamily="34" charset="0"/>
                      </a:endParaRPr>
                    </a:p>
                  </a:txBody>
                  <a:tcPr marL="111766" marR="111766" marT="55883" marB="55883"/>
                </a:tc>
                <a:tc>
                  <a:txBody>
                    <a:bodyPr/>
                    <a:lstStyle/>
                    <a:p>
                      <a:r>
                        <a:rPr lang="en-US" sz="2400"/>
                        <a:t>Extent of Play</a:t>
                      </a:r>
                      <a:endParaRPr lang="en-US" sz="2400">
                        <a:latin typeface="Franklin Gothic Book" panose="020B0503020102020204" pitchFamily="34" charset="0"/>
                      </a:endParaRPr>
                    </a:p>
                  </a:txBody>
                  <a:tcPr marL="111766" marR="111766" marT="55883" marB="55883"/>
                </a:tc>
                <a:extLst>
                  <a:ext uri="{0D108BD9-81ED-4DB2-BD59-A6C34878D82A}">
                    <a16:rowId xmlns:a16="http://schemas.microsoft.com/office/drawing/2014/main" val="3192675833"/>
                  </a:ext>
                </a:extLst>
              </a:tr>
              <a:tr h="1635695">
                <a:tc>
                  <a:txBody>
                    <a:bodyPr/>
                    <a:lstStyle/>
                    <a:p>
                      <a:pPr marL="0" marR="0" lvl="0" indent="0" algn="l" defTabSz="914400" rtl="0" eaLnBrk="1" fontAlgn="auto" latinLnBrk="0" hangingPunct="1">
                        <a:lnSpc>
                          <a:spcPct val="100000"/>
                        </a:lnSpc>
                        <a:spcBef>
                          <a:spcPts val="600"/>
                        </a:spcBef>
                        <a:spcAft>
                          <a:spcPts val="600"/>
                        </a:spcAft>
                        <a:buClrTx/>
                        <a:buSzTx/>
                        <a:buFont typeface="Wingdings" pitchFamily="2" charset="2"/>
                        <a:buNone/>
                        <a:tabLst/>
                        <a:defRPr/>
                      </a:pPr>
                      <a:r>
                        <a:rPr kumimoji="0" lang="en-US" sz="1700" b="1" u="none" strike="noStrike" kern="1200" cap="none" spc="0" normalizeH="0" baseline="0" noProof="0" dirty="0">
                          <a:ln>
                            <a:noFill/>
                          </a:ln>
                          <a:solidFill>
                            <a:srgbClr val="333333"/>
                          </a:solidFill>
                          <a:effectLst/>
                          <a:uLnTx/>
                          <a:uFillTx/>
                        </a:rPr>
                        <a:t>Hospitals: </a:t>
                      </a:r>
                      <a:r>
                        <a:rPr kumimoji="0" lang="en-US" sz="1700" b="0" u="none" strike="noStrike" kern="1200" cap="none" spc="0" normalizeH="0" baseline="0" noProof="0" dirty="0">
                          <a:ln>
                            <a:noFill/>
                          </a:ln>
                          <a:solidFill>
                            <a:srgbClr val="333333"/>
                          </a:solidFill>
                          <a:effectLst/>
                          <a:uLnTx/>
                          <a:uFillTx/>
                        </a:rPr>
                        <a:t>Emergency Managers and/or Designee</a:t>
                      </a:r>
                      <a:endParaRPr kumimoji="0" lang="en-US" sz="1700" b="0" i="0" u="none" strike="noStrike" kern="1200" cap="none" spc="0" normalizeH="0" baseline="0" noProof="0" dirty="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1603375" rtl="0" eaLnBrk="1" fontAlgn="auto" latinLnBrk="0" hangingPunct="1">
                        <a:lnSpc>
                          <a:spcPct val="100000"/>
                        </a:lnSpc>
                        <a:spcBef>
                          <a:spcPts val="600"/>
                        </a:spcBef>
                        <a:spcAft>
                          <a:spcPts val="600"/>
                        </a:spcAft>
                        <a:buClrTx/>
                        <a:buSzTx/>
                        <a:buFont typeface="Arial" pitchFamily="34" charset="0"/>
                        <a:buNone/>
                        <a:tabLst/>
                        <a:defRPr/>
                      </a:pPr>
                      <a:r>
                        <a:rPr kumimoji="0" lang="en-US" sz="1700" b="0" u="none" strike="noStrike" kern="1200" cap="none" spc="0" normalizeH="0" baseline="0" noProof="0">
                          <a:ln>
                            <a:noFill/>
                          </a:ln>
                          <a:solidFill>
                            <a:srgbClr val="333333"/>
                          </a:solidFill>
                          <a:effectLst/>
                          <a:uLnTx/>
                          <a:uFillTx/>
                        </a:rPr>
                        <a:t>Controller /  Evaluator</a:t>
                      </a:r>
                      <a:endParaRPr kumimoji="0" lang="en-US" sz="1700" b="0" i="0" u="none" strike="noStrike" kern="1200" cap="none" spc="0" normalizeH="0" baseline="0" noProof="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sz="1700" b="0" u="none" strike="noStrike" kern="1200" cap="none" spc="0" normalizeH="0" baseline="0" noProof="0">
                          <a:ln>
                            <a:noFill/>
                          </a:ln>
                          <a:solidFill>
                            <a:srgbClr val="333333"/>
                          </a:solidFill>
                          <a:effectLst/>
                          <a:uLnTx/>
                          <a:uFillTx/>
                        </a:rPr>
                        <a:t>Facilitate and evaluate play, Provide injects with needed patient and seeker data to players</a:t>
                      </a:r>
                      <a:endParaRPr kumimoji="0" lang="en-US" sz="1700" b="0" i="0" u="none" strike="noStrike" kern="1200" cap="none" spc="0" normalizeH="0" baseline="0" noProof="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extLst>
                  <a:ext uri="{0D108BD9-81ED-4DB2-BD59-A6C34878D82A}">
                    <a16:rowId xmlns:a16="http://schemas.microsoft.com/office/drawing/2014/main" val="3184058358"/>
                  </a:ext>
                </a:extLst>
              </a:tr>
              <a:tr h="1130855">
                <a:tc>
                  <a:txBody>
                    <a:bodyPr/>
                    <a:lstStyle/>
                    <a:p>
                      <a:pPr marL="0" marR="0" lvl="0" indent="0" algn="l" defTabSz="914400" rtl="0" eaLnBrk="1" fontAlgn="auto" latinLnBrk="0" hangingPunct="1">
                        <a:lnSpc>
                          <a:spcPct val="100000"/>
                        </a:lnSpc>
                        <a:spcBef>
                          <a:spcPts val="600"/>
                        </a:spcBef>
                        <a:spcAft>
                          <a:spcPts val="600"/>
                        </a:spcAft>
                        <a:buClrTx/>
                        <a:buSzTx/>
                        <a:buFont typeface="Wingdings" pitchFamily="2" charset="2"/>
                        <a:buNone/>
                        <a:tabLst/>
                        <a:defRPr/>
                      </a:pPr>
                      <a:r>
                        <a:rPr kumimoji="0" lang="en-US" sz="1700" b="1" u="none" strike="noStrike" kern="1200" cap="none" spc="0" normalizeH="0" baseline="0" noProof="0" dirty="0">
                          <a:ln>
                            <a:noFill/>
                          </a:ln>
                          <a:solidFill>
                            <a:srgbClr val="FF0000"/>
                          </a:solidFill>
                          <a:effectLst/>
                          <a:uLnTx/>
                          <a:uFillTx/>
                        </a:rPr>
                        <a:t>Hospitals: </a:t>
                      </a:r>
                      <a:r>
                        <a:rPr kumimoji="0" lang="en-US" sz="1700" b="0" u="none" strike="noStrike" kern="1200" cap="none" spc="0" normalizeH="0" baseline="0" noProof="0" dirty="0">
                          <a:ln>
                            <a:noFill/>
                          </a:ln>
                          <a:solidFill>
                            <a:srgbClr val="FF0000"/>
                          </a:solidFill>
                          <a:effectLst/>
                          <a:uLnTx/>
                          <a:uFillTx/>
                        </a:rPr>
                        <a:t>*ReddiNet End Users </a:t>
                      </a:r>
                    </a:p>
                    <a:p>
                      <a:pPr marL="0" marR="0" lvl="0" indent="0" algn="l" defTabSz="914400" rtl="0" eaLnBrk="1" fontAlgn="auto" latinLnBrk="0" hangingPunct="1">
                        <a:lnSpc>
                          <a:spcPct val="100000"/>
                        </a:lnSpc>
                        <a:spcBef>
                          <a:spcPts val="600"/>
                        </a:spcBef>
                        <a:spcAft>
                          <a:spcPts val="600"/>
                        </a:spcAft>
                        <a:buClrTx/>
                        <a:buSzTx/>
                        <a:buFont typeface="Wingdings" pitchFamily="2" charset="2"/>
                        <a:buNone/>
                        <a:tabLst/>
                        <a:defRPr/>
                      </a:pPr>
                      <a:r>
                        <a:rPr kumimoji="0" lang="en-US" sz="1200" b="0" u="none" strike="noStrike" kern="1200" cap="none" spc="0" normalizeH="0" baseline="0" noProof="0" dirty="0">
                          <a:ln>
                            <a:noFill/>
                          </a:ln>
                          <a:solidFill>
                            <a:srgbClr val="FF0000"/>
                          </a:solidFill>
                          <a:effectLst/>
                          <a:uLnTx/>
                          <a:uFillTx/>
                        </a:rPr>
                        <a:t>(ED Charge Nurse, MICN, ED staff, etc.)</a:t>
                      </a:r>
                      <a:endParaRPr kumimoji="0" lang="en-US" sz="12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sz="1700" b="0" u="none" strike="noStrike" kern="1200" cap="none" spc="0" normalizeH="0" baseline="0" noProof="0">
                          <a:ln>
                            <a:noFill/>
                          </a:ln>
                          <a:solidFill>
                            <a:srgbClr val="FF0000"/>
                          </a:solidFill>
                          <a:effectLst/>
                          <a:uLnTx/>
                          <a:uFillTx/>
                        </a:rPr>
                        <a:t>Player</a:t>
                      </a:r>
                      <a:endParaRPr kumimoji="0" lang="en-US" sz="1700" b="0" i="0" u="none" strike="noStrike" kern="1200" cap="none" spc="0" normalizeH="0" baseline="0" noProof="0">
                        <a:ln>
                          <a:noFill/>
                        </a:ln>
                        <a:solidFill>
                          <a:srgbClr val="FF0000"/>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sz="1700" b="0" u="none" strike="noStrike" kern="1200" cap="none" spc="0" normalizeH="0" baseline="0" noProof="0" dirty="0">
                          <a:ln>
                            <a:noFill/>
                          </a:ln>
                          <a:solidFill>
                            <a:srgbClr val="FF0000"/>
                          </a:solidFill>
                          <a:effectLst/>
                          <a:uLnTx/>
                          <a:uFillTx/>
                        </a:rPr>
                        <a:t>Hospital ReddiNet MCI Module Management</a:t>
                      </a:r>
                      <a:endParaRPr kumimoji="0" lang="en-US" sz="17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Arial" pitchFamily="34" charset="0"/>
                      </a:endParaRPr>
                    </a:p>
                  </a:txBody>
                  <a:tcPr marL="111766" marR="111766" marT="55883" marB="55883"/>
                </a:tc>
                <a:extLst>
                  <a:ext uri="{0D108BD9-81ED-4DB2-BD59-A6C34878D82A}">
                    <a16:rowId xmlns:a16="http://schemas.microsoft.com/office/drawing/2014/main" val="331570353"/>
                  </a:ext>
                </a:extLst>
              </a:tr>
              <a:tr h="1491125">
                <a:tc>
                  <a:txBody>
                    <a:bodyPr/>
                    <a:lstStyle/>
                    <a:p>
                      <a:pPr marL="0" marR="0" lvl="0" indent="0" algn="l" defTabSz="914400" rtl="0" eaLnBrk="1" fontAlgn="auto" latinLnBrk="0" hangingPunct="1">
                        <a:lnSpc>
                          <a:spcPct val="100000"/>
                        </a:lnSpc>
                        <a:spcBef>
                          <a:spcPts val="600"/>
                        </a:spcBef>
                        <a:spcAft>
                          <a:spcPts val="600"/>
                        </a:spcAft>
                        <a:buClrTx/>
                        <a:buSzTx/>
                        <a:buFont typeface="Wingdings" pitchFamily="2" charset="2"/>
                        <a:buNone/>
                        <a:tabLst/>
                        <a:defRPr/>
                      </a:pPr>
                      <a:r>
                        <a:rPr kumimoji="0" lang="en-US" sz="1700" b="1" u="none" strike="noStrike" kern="1200" cap="none" spc="0" normalizeH="0" baseline="0" noProof="0" dirty="0">
                          <a:ln>
                            <a:noFill/>
                          </a:ln>
                          <a:solidFill>
                            <a:srgbClr val="333333"/>
                          </a:solidFill>
                          <a:effectLst/>
                          <a:uLnTx/>
                          <a:uFillTx/>
                        </a:rPr>
                        <a:t>Hospitals: </a:t>
                      </a:r>
                      <a:r>
                        <a:rPr kumimoji="0" lang="en-US" sz="1700" b="0" u="none" strike="noStrike" kern="1200" cap="none" spc="0" normalizeH="0" baseline="0" noProof="0" dirty="0">
                          <a:ln>
                            <a:noFill/>
                          </a:ln>
                          <a:solidFill>
                            <a:srgbClr val="333333"/>
                          </a:solidFill>
                          <a:effectLst/>
                          <a:uLnTx/>
                          <a:uFillTx/>
                        </a:rPr>
                        <a:t>FRC Application End Users </a:t>
                      </a:r>
                    </a:p>
                    <a:p>
                      <a:pPr marL="0" marR="0" lvl="0" indent="0" algn="l" defTabSz="914400" rtl="0" eaLnBrk="1" fontAlgn="auto" latinLnBrk="0" hangingPunct="1">
                        <a:lnSpc>
                          <a:spcPct val="100000"/>
                        </a:lnSpc>
                        <a:spcBef>
                          <a:spcPts val="600"/>
                        </a:spcBef>
                        <a:spcAft>
                          <a:spcPts val="600"/>
                        </a:spcAft>
                        <a:buClrTx/>
                        <a:buSzTx/>
                        <a:buFont typeface="Wingdings" pitchFamily="2" charset="2"/>
                        <a:buNone/>
                        <a:tabLst/>
                        <a:defRPr/>
                      </a:pPr>
                      <a:r>
                        <a:rPr kumimoji="0" lang="en-US" sz="1200" b="0" u="none" strike="noStrike" kern="1200" cap="none" spc="0" normalizeH="0" baseline="0" noProof="0" dirty="0">
                          <a:ln>
                            <a:noFill/>
                          </a:ln>
                          <a:solidFill>
                            <a:srgbClr val="333333"/>
                          </a:solidFill>
                          <a:effectLst/>
                          <a:uLnTx/>
                          <a:uFillTx/>
                        </a:rPr>
                        <a:t>(Social workers, registration staff, admission team, case management, PBX operators, administrators, etc.)</a:t>
                      </a:r>
                      <a:endParaRPr kumimoji="0" lang="en-US" sz="2000" b="0" i="0" u="none" strike="noStrike" kern="1200" cap="none" spc="0" normalizeH="0" baseline="0" noProof="0" dirty="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sz="1700" b="0" u="none" strike="noStrike" kern="1200" cap="none" spc="0" normalizeH="0" baseline="0" noProof="0">
                          <a:ln>
                            <a:noFill/>
                          </a:ln>
                          <a:solidFill>
                            <a:srgbClr val="333333"/>
                          </a:solidFill>
                          <a:effectLst/>
                          <a:uLnTx/>
                          <a:uFillTx/>
                        </a:rPr>
                        <a:t>Player</a:t>
                      </a:r>
                      <a:endParaRPr kumimoji="0" lang="en-US" sz="1700" b="0" i="0" u="none" strike="noStrike" kern="1200" cap="none" spc="0" normalizeH="0" baseline="0" noProof="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914400" rtl="0" eaLnBrk="1" fontAlgn="auto" latinLnBrk="0" hangingPunct="1">
                        <a:lnSpc>
                          <a:spcPct val="100000"/>
                        </a:lnSpc>
                        <a:spcBef>
                          <a:spcPts val="600"/>
                        </a:spcBef>
                        <a:spcAft>
                          <a:spcPts val="600"/>
                        </a:spcAft>
                        <a:buClrTx/>
                        <a:buSzTx/>
                        <a:buFont typeface="Arial" pitchFamily="34" charset="0"/>
                        <a:buNone/>
                        <a:tabLst>
                          <a:tab pos="0" algn="l"/>
                        </a:tabLst>
                        <a:defRPr/>
                      </a:pPr>
                      <a:r>
                        <a:rPr kumimoji="0" lang="en-US" sz="1700" b="0" u="none" strike="noStrike" kern="1200" cap="none" spc="0" normalizeH="0" baseline="0" noProof="0">
                          <a:ln>
                            <a:noFill/>
                          </a:ln>
                          <a:solidFill>
                            <a:srgbClr val="333333"/>
                          </a:solidFill>
                          <a:effectLst/>
                          <a:uLnTx/>
                          <a:uFillTx/>
                        </a:rPr>
                        <a:t>Hospital FRC Application Management</a:t>
                      </a:r>
                      <a:endParaRPr kumimoji="0" lang="en-US" sz="1700" b="0" i="0" u="none" strike="noStrike" kern="1200" cap="none" spc="0" normalizeH="0" baseline="0" noProof="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extLst>
                  <a:ext uri="{0D108BD9-81ED-4DB2-BD59-A6C34878D82A}">
                    <a16:rowId xmlns:a16="http://schemas.microsoft.com/office/drawing/2014/main" val="3583449614"/>
                  </a:ext>
                </a:extLst>
              </a:tr>
              <a:tr h="1387863">
                <a:tc>
                  <a:txBody>
                    <a:bodyPr/>
                    <a:lstStyle/>
                    <a:p>
                      <a:pPr marL="0" marR="0" lvl="0" indent="0" algn="l" defTabSz="914400" rtl="0" eaLnBrk="1" fontAlgn="auto" latinLnBrk="0" hangingPunct="1">
                        <a:lnSpc>
                          <a:spcPct val="100000"/>
                        </a:lnSpc>
                        <a:spcBef>
                          <a:spcPts val="600"/>
                        </a:spcBef>
                        <a:spcAft>
                          <a:spcPts val="600"/>
                        </a:spcAft>
                        <a:buClrTx/>
                        <a:buSzTx/>
                        <a:buFont typeface="Wingdings" pitchFamily="2" charset="2"/>
                        <a:buNone/>
                        <a:tabLst/>
                        <a:defRPr/>
                      </a:pPr>
                      <a:r>
                        <a:rPr kumimoji="0" lang="en-US" sz="1700" b="1" u="none" strike="noStrike" kern="1200" cap="none" spc="0" normalizeH="0" baseline="0" noProof="0" dirty="0">
                          <a:ln>
                            <a:noFill/>
                          </a:ln>
                          <a:solidFill>
                            <a:srgbClr val="333333"/>
                          </a:solidFill>
                          <a:effectLst/>
                          <a:uLnTx/>
                          <a:uFillTx/>
                        </a:rPr>
                        <a:t>MAC</a:t>
                      </a:r>
                      <a:r>
                        <a:rPr kumimoji="0" lang="en-US" sz="1700" b="0" u="none" strike="noStrike" kern="1200" cap="none" spc="0" normalizeH="0" baseline="0" noProof="0" dirty="0">
                          <a:ln>
                            <a:noFill/>
                          </a:ln>
                          <a:solidFill>
                            <a:srgbClr val="333333"/>
                          </a:solidFill>
                          <a:effectLst/>
                          <a:uLnTx/>
                          <a:uFillTx/>
                        </a:rPr>
                        <a:t> (EMS Agency)</a:t>
                      </a:r>
                      <a:endParaRPr kumimoji="0" lang="en-US" sz="1700" b="0" i="0" u="none" strike="noStrike" kern="1200" cap="none" spc="0" normalizeH="0" baseline="0" noProof="0" dirty="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sz="1700" b="0" u="none" strike="noStrike" kern="1200" cap="none" spc="0" normalizeH="0" baseline="0" noProof="0" dirty="0">
                          <a:ln>
                            <a:noFill/>
                          </a:ln>
                          <a:solidFill>
                            <a:srgbClr val="333333"/>
                          </a:solidFill>
                          <a:effectLst/>
                          <a:uLnTx/>
                          <a:uFillTx/>
                        </a:rPr>
                        <a:t>Player</a:t>
                      </a:r>
                      <a:endParaRPr kumimoji="0" lang="en-US" sz="1700" b="0" i="0" u="none" strike="noStrike" kern="1200" cap="none" spc="0" normalizeH="0" baseline="0" noProof="0" dirty="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tc>
                  <a:txBody>
                    <a:bodyPr/>
                    <a:lstStyle/>
                    <a:p>
                      <a:pPr marL="0" marR="0" lvl="1" indent="0" algn="l" defTabSz="914400" rtl="0" eaLnBrk="1" fontAlgn="auto" latinLnBrk="0" hangingPunct="1">
                        <a:lnSpc>
                          <a:spcPct val="100000"/>
                        </a:lnSpc>
                        <a:spcBef>
                          <a:spcPts val="600"/>
                        </a:spcBef>
                        <a:spcAft>
                          <a:spcPts val="600"/>
                        </a:spcAft>
                        <a:buClrTx/>
                        <a:buSzTx/>
                        <a:buFont typeface="Arial" pitchFamily="34" charset="0"/>
                        <a:buNone/>
                        <a:tabLst/>
                        <a:defRPr/>
                      </a:pPr>
                      <a:r>
                        <a:rPr kumimoji="0" lang="en-US" sz="1700" b="0" u="none" strike="noStrike" kern="1200" cap="none" spc="0" normalizeH="0" baseline="0" noProof="0" dirty="0">
                          <a:ln>
                            <a:noFill/>
                          </a:ln>
                          <a:solidFill>
                            <a:srgbClr val="333333"/>
                          </a:solidFill>
                          <a:effectLst/>
                          <a:uLnTx/>
                          <a:uFillTx/>
                        </a:rPr>
                        <a:t>Countywide ReddiNet Messaging and MCI Module Management</a:t>
                      </a:r>
                      <a:endParaRPr kumimoji="0" lang="en-US" sz="1700" b="0" i="0" u="none" strike="noStrike" kern="1200" cap="none" spc="0" normalizeH="0" baseline="0" noProof="0" dirty="0">
                        <a:ln>
                          <a:noFill/>
                        </a:ln>
                        <a:solidFill>
                          <a:srgbClr val="333333"/>
                        </a:solidFill>
                        <a:effectLst/>
                        <a:uLnTx/>
                        <a:uFillTx/>
                        <a:latin typeface="Franklin Gothic Book" panose="020B0503020102020204" pitchFamily="34" charset="0"/>
                        <a:ea typeface="+mn-ea"/>
                        <a:cs typeface="Arial" pitchFamily="34" charset="0"/>
                      </a:endParaRPr>
                    </a:p>
                  </a:txBody>
                  <a:tcPr marL="111766" marR="111766" marT="55883" marB="55883"/>
                </a:tc>
                <a:extLst>
                  <a:ext uri="{0D108BD9-81ED-4DB2-BD59-A6C34878D82A}">
                    <a16:rowId xmlns:a16="http://schemas.microsoft.com/office/drawing/2014/main" val="1180810"/>
                  </a:ext>
                </a:extLst>
              </a:tr>
            </a:tbl>
          </a:graphicData>
        </a:graphic>
      </p:graphicFrame>
      <p:sp>
        <p:nvSpPr>
          <p:cNvPr id="3" name="Rectangle 2">
            <a:extLst>
              <a:ext uri="{FF2B5EF4-FFF2-40B4-BE49-F238E27FC236}">
                <a16:creationId xmlns:a16="http://schemas.microsoft.com/office/drawing/2014/main" id="{710FDA79-CFED-1F77-C23D-70A49394B327}"/>
              </a:ext>
            </a:extLst>
          </p:cNvPr>
          <p:cNvSpPr/>
          <p:nvPr/>
        </p:nvSpPr>
        <p:spPr>
          <a:xfrm>
            <a:off x="5052024" y="6390792"/>
            <a:ext cx="5012334" cy="369332"/>
          </a:xfrm>
          <a:prstGeom prst="rect">
            <a:avLst/>
          </a:prstGeom>
        </p:spPr>
        <p:txBody>
          <a:bodyPr wrap="none">
            <a:spAutoFit/>
          </a:bodyPr>
          <a:lstStyle/>
          <a:p>
            <a:r>
              <a:rPr lang="en-US" dirty="0">
                <a:solidFill>
                  <a:srgbClr val="FF0000"/>
                </a:solidFill>
              </a:rPr>
              <a:t>*No-ED facilities will not have ReddiNet End-Users</a:t>
            </a:r>
          </a:p>
        </p:txBody>
      </p:sp>
    </p:spTree>
    <p:extLst>
      <p:ext uri="{BB962C8B-B14F-4D97-AF65-F5344CB8AC3E}">
        <p14:creationId xmlns:p14="http://schemas.microsoft.com/office/powerpoint/2010/main" val="1696514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610138-F258-3107-D091-67248318DA9B}"/>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AE5672D-649E-9C90-9973-47CBBF4F9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666E3AB-8DE1-9DD3-169C-540B8674D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F820AAEB-9915-BED7-2DCB-BCAFD8C9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842E286-22FD-F56D-11F2-435C78D1D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35010671-76A7-DDC6-3672-B3E100977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8AE7C49-387C-D311-5C62-48B6346A74BA}"/>
              </a:ext>
            </a:extLst>
          </p:cNvPr>
          <p:cNvSpPr>
            <a:spLocks noGrp="1"/>
          </p:cNvSpPr>
          <p:nvPr>
            <p:ph type="ctrTitle"/>
          </p:nvPr>
        </p:nvSpPr>
        <p:spPr>
          <a:xfrm>
            <a:off x="660041" y="2767106"/>
            <a:ext cx="2731745" cy="3071906"/>
          </a:xfrm>
        </p:spPr>
        <p:txBody>
          <a:bodyPr anchor="t">
            <a:normAutofit/>
          </a:bodyPr>
          <a:lstStyle/>
          <a:p>
            <a:pPr algn="l"/>
            <a:r>
              <a:rPr lang="en-US" sz="4000" dirty="0">
                <a:solidFill>
                  <a:srgbClr val="FFFFFF"/>
                </a:solidFill>
              </a:rPr>
              <a:t>Exercise Play</a:t>
            </a:r>
            <a:br>
              <a:rPr lang="en-US" sz="4000" dirty="0">
                <a:solidFill>
                  <a:srgbClr val="FFFFFF"/>
                </a:solidFill>
              </a:rPr>
            </a:br>
            <a:br>
              <a:rPr lang="en-US" sz="4000" dirty="0">
                <a:solidFill>
                  <a:srgbClr val="FFFFFF"/>
                </a:solidFill>
              </a:rPr>
            </a:br>
            <a:endParaRPr lang="en-US" sz="4000" dirty="0">
              <a:solidFill>
                <a:srgbClr val="FFFFFF"/>
              </a:solidFill>
            </a:endParaRPr>
          </a:p>
        </p:txBody>
      </p:sp>
      <p:grpSp>
        <p:nvGrpSpPr>
          <p:cNvPr id="4" name="Group 3">
            <a:extLst>
              <a:ext uri="{FF2B5EF4-FFF2-40B4-BE49-F238E27FC236}">
                <a16:creationId xmlns:a16="http://schemas.microsoft.com/office/drawing/2014/main" id="{8E5602D6-1844-706A-9AE4-AFCC8AC5DA94}"/>
              </a:ext>
            </a:extLst>
          </p:cNvPr>
          <p:cNvGrpSpPr/>
          <p:nvPr/>
        </p:nvGrpSpPr>
        <p:grpSpPr>
          <a:xfrm>
            <a:off x="5811105" y="559190"/>
            <a:ext cx="5000124" cy="5453388"/>
            <a:chOff x="0" y="265"/>
            <a:chExt cx="5000124" cy="5453388"/>
          </a:xfrm>
        </p:grpSpPr>
        <p:sp>
          <p:nvSpPr>
            <p:cNvPr id="5" name="Rectangle: Rounded Corners 4">
              <a:extLst>
                <a:ext uri="{FF2B5EF4-FFF2-40B4-BE49-F238E27FC236}">
                  <a16:creationId xmlns:a16="http://schemas.microsoft.com/office/drawing/2014/main" id="{B7135674-D866-1E63-4AD2-B2DF04BEFC22}"/>
                </a:ext>
              </a:extLst>
            </p:cNvPr>
            <p:cNvSpPr/>
            <p:nvPr/>
          </p:nvSpPr>
          <p:spPr>
            <a:xfrm>
              <a:off x="0" y="265"/>
              <a:ext cx="5000124" cy="5453388"/>
            </a:xfrm>
            <a:prstGeom prst="roundRect">
              <a:avLst/>
            </a:pr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a:lstStyle/>
            <a:p>
              <a:endParaRPr lang="en-US"/>
            </a:p>
          </p:txBody>
        </p:sp>
        <p:sp>
          <p:nvSpPr>
            <p:cNvPr id="6" name="Rectangle: Rounded Corners 4">
              <a:extLst>
                <a:ext uri="{FF2B5EF4-FFF2-40B4-BE49-F238E27FC236}">
                  <a16:creationId xmlns:a16="http://schemas.microsoft.com/office/drawing/2014/main" id="{2E76AA30-8FDD-E823-45F1-1D8EAD1289C3}"/>
                </a:ext>
              </a:extLst>
            </p:cNvPr>
            <p:cNvSpPr txBox="1"/>
            <p:nvPr/>
          </p:nvSpPr>
          <p:spPr>
            <a:xfrm>
              <a:off x="244086" y="244351"/>
              <a:ext cx="4511952" cy="4965216"/>
            </a:xfrm>
            <a:prstGeom prst="rect">
              <a:avLst/>
            </a:prstGeom>
            <a:noFill/>
            <a:ln>
              <a:noFill/>
            </a:ln>
            <a:effectLst/>
          </p:spPr>
          <p:txBody>
            <a:bodyPr spcFirstLastPara="0" vert="horz" wrap="square" lIns="205740" tIns="205740" rIns="205740" bIns="205740" numCol="1" spcCol="1270" anchor="ctr" anchorCtr="0">
              <a:noAutofit/>
            </a:bodyPr>
            <a:lstStyle/>
            <a:p>
              <a:pPr marL="0" marR="0" lvl="0" indent="0" algn="l" defTabSz="2400300" eaLnBrk="1" fontAlgn="auto" latinLnBrk="0" hangingPunct="1">
                <a:lnSpc>
                  <a:spcPct val="90000"/>
                </a:lnSpc>
                <a:spcBef>
                  <a:spcPct val="0"/>
                </a:spcBef>
                <a:spcAft>
                  <a:spcPct val="35000"/>
                </a:spcAft>
                <a:buClrTx/>
                <a:buSzTx/>
                <a:buFontTx/>
                <a:buNone/>
                <a:tabLst/>
                <a:defRPr/>
              </a:pPr>
              <a:r>
                <a:rPr kumimoji="0" lang="en-US" sz="5400" b="0" i="0" u="none" strike="noStrike" kern="1200" cap="none" spc="0" normalizeH="0" baseline="0" noProof="0" dirty="0">
                  <a:ln>
                    <a:noFill/>
                  </a:ln>
                  <a:solidFill>
                    <a:sysClr val="window" lastClr="FFFFFF"/>
                  </a:solidFill>
                  <a:effectLst/>
                  <a:uLnTx/>
                  <a:uFillTx/>
                  <a:latin typeface="Arial" panose="020B0604020202020204"/>
                  <a:ea typeface="+mn-ea"/>
                  <a:cs typeface="+mn-cs"/>
                </a:rPr>
                <a:t>Exercise play will take place at each hospital in live ReddiNet and FRC applications</a:t>
              </a:r>
            </a:p>
          </p:txBody>
        </p:sp>
      </p:grpSp>
    </p:spTree>
    <p:extLst>
      <p:ext uri="{BB962C8B-B14F-4D97-AF65-F5344CB8AC3E}">
        <p14:creationId xmlns:p14="http://schemas.microsoft.com/office/powerpoint/2010/main" val="340036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F30200-99F8-F088-355A-AEE9DF21AD5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2515CD8-E300-635B-34BD-BEEF6EF0DC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4CA0B9-717C-AFCD-BE29-B6F16D281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22990F-3C47-7974-527A-BF7412356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FE136D-FAAE-4003-11EB-01F804C33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1564A-F3EB-836B-B095-C1F44EA3FABF}"/>
              </a:ext>
            </a:extLst>
          </p:cNvPr>
          <p:cNvSpPr>
            <a:spLocks noGrp="1"/>
          </p:cNvSpPr>
          <p:nvPr>
            <p:ph type="ctrTitle"/>
          </p:nvPr>
        </p:nvSpPr>
        <p:spPr>
          <a:xfrm>
            <a:off x="699712" y="248038"/>
            <a:ext cx="11161729" cy="1159200"/>
          </a:xfrm>
        </p:spPr>
        <p:txBody>
          <a:bodyPr anchor="ctr">
            <a:normAutofit fontScale="90000"/>
          </a:bodyPr>
          <a:lstStyle/>
          <a:p>
            <a:br>
              <a:rPr lang="en-US" sz="2900" b="1" dirty="0">
                <a:solidFill>
                  <a:schemeClr val="bg1"/>
                </a:solidFill>
              </a:rPr>
            </a:br>
            <a:r>
              <a:rPr lang="en-US" sz="3900" b="1" dirty="0">
                <a:solidFill>
                  <a:schemeClr val="bg1"/>
                </a:solidFill>
              </a:rPr>
              <a:t>Live </a:t>
            </a:r>
            <a:r>
              <a:rPr lang="en-US" sz="3900" b="1" dirty="0">
                <a:solidFill>
                  <a:srgbClr val="FF0000"/>
                </a:solidFill>
              </a:rPr>
              <a:t>ReddiNet </a:t>
            </a:r>
            <a:r>
              <a:rPr lang="en-US" sz="3900" b="1" dirty="0">
                <a:solidFill>
                  <a:schemeClr val="bg1"/>
                </a:solidFill>
              </a:rPr>
              <a:t>and </a:t>
            </a:r>
            <a:r>
              <a:rPr lang="en-US" sz="3900" b="1" dirty="0">
                <a:solidFill>
                  <a:srgbClr val="FF0000"/>
                </a:solidFill>
              </a:rPr>
              <a:t>Family Reunification Center </a:t>
            </a:r>
            <a:r>
              <a:rPr lang="en-US" sz="3900" b="1" dirty="0">
                <a:solidFill>
                  <a:schemeClr val="bg1"/>
                </a:solidFill>
              </a:rPr>
              <a:t>Applications</a:t>
            </a:r>
            <a:br>
              <a:rPr lang="en-US" sz="1900" dirty="0">
                <a:solidFill>
                  <a:srgbClr val="FFFFFF"/>
                </a:solidFill>
              </a:rPr>
            </a:br>
            <a:br>
              <a:rPr lang="en-US" sz="1900" dirty="0">
                <a:solidFill>
                  <a:srgbClr val="FFFFFF"/>
                </a:solidFill>
              </a:rPr>
            </a:br>
            <a:br>
              <a:rPr lang="en-US" sz="1900" dirty="0">
                <a:solidFill>
                  <a:srgbClr val="FFFFFF"/>
                </a:solidFill>
              </a:rPr>
            </a:br>
            <a:endParaRPr lang="en-US" sz="1900" dirty="0">
              <a:solidFill>
                <a:srgbClr val="FFFFFF"/>
              </a:solidFill>
            </a:endParaRPr>
          </a:p>
        </p:txBody>
      </p:sp>
      <p:pic>
        <p:nvPicPr>
          <p:cNvPr id="3" name="Picture 2">
            <a:extLst>
              <a:ext uri="{FF2B5EF4-FFF2-40B4-BE49-F238E27FC236}">
                <a16:creationId xmlns:a16="http://schemas.microsoft.com/office/drawing/2014/main" id="{4CA1B8D5-9370-C0E9-7744-BA0906E51EB9}"/>
              </a:ext>
            </a:extLst>
          </p:cNvPr>
          <p:cNvPicPr>
            <a:picLocks noChangeAspect="1"/>
          </p:cNvPicPr>
          <p:nvPr/>
        </p:nvPicPr>
        <p:blipFill>
          <a:blip r:embed="rId3"/>
          <a:stretch>
            <a:fillRect/>
          </a:stretch>
        </p:blipFill>
        <p:spPr>
          <a:xfrm>
            <a:off x="88129" y="2577389"/>
            <a:ext cx="5902757" cy="3076435"/>
          </a:xfrm>
          <a:prstGeom prst="rect">
            <a:avLst/>
          </a:prstGeom>
        </p:spPr>
      </p:pic>
      <p:pic>
        <p:nvPicPr>
          <p:cNvPr id="4" name="Picture 3">
            <a:extLst>
              <a:ext uri="{FF2B5EF4-FFF2-40B4-BE49-F238E27FC236}">
                <a16:creationId xmlns:a16="http://schemas.microsoft.com/office/drawing/2014/main" id="{A462398B-5346-B0A2-2B5A-1A98AA8EBE82}"/>
              </a:ext>
            </a:extLst>
          </p:cNvPr>
          <p:cNvPicPr>
            <a:picLocks noChangeAspect="1"/>
          </p:cNvPicPr>
          <p:nvPr/>
        </p:nvPicPr>
        <p:blipFill>
          <a:blip r:embed="rId4"/>
          <a:stretch>
            <a:fillRect/>
          </a:stretch>
        </p:blipFill>
        <p:spPr>
          <a:xfrm>
            <a:off x="6108879" y="2577390"/>
            <a:ext cx="5643129" cy="3192345"/>
          </a:xfrm>
          <a:prstGeom prst="rect">
            <a:avLst/>
          </a:prstGeom>
        </p:spPr>
      </p:pic>
    </p:spTree>
    <p:extLst>
      <p:ext uri="{BB962C8B-B14F-4D97-AF65-F5344CB8AC3E}">
        <p14:creationId xmlns:p14="http://schemas.microsoft.com/office/powerpoint/2010/main" val="3988605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48C225-7644-A008-85DD-342F7C34DF02}"/>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898A842-EF7B-AE57-FBB8-2DEFCF18B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5C8508-F354-AD09-A223-92BF9D9EB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3D509E-EBA0-713B-1D19-E17F68DCE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09BB6DF-AADA-B386-4279-B0CB65BCE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4254A-DC19-6A95-DFFF-2018BF5FA79C}"/>
              </a:ext>
            </a:extLst>
          </p:cNvPr>
          <p:cNvSpPr>
            <a:spLocks noGrp="1"/>
          </p:cNvSpPr>
          <p:nvPr>
            <p:ph type="ctrTitle"/>
          </p:nvPr>
        </p:nvSpPr>
        <p:spPr>
          <a:xfrm>
            <a:off x="699712" y="248038"/>
            <a:ext cx="11161729" cy="1159200"/>
          </a:xfrm>
        </p:spPr>
        <p:txBody>
          <a:bodyPr anchor="ctr">
            <a:normAutofit fontScale="90000"/>
          </a:bodyPr>
          <a:lstStyle/>
          <a:p>
            <a:r>
              <a:rPr lang="en-US" sz="3900" b="1" dirty="0">
                <a:solidFill>
                  <a:schemeClr val="bg1"/>
                </a:solidFill>
              </a:rPr>
              <a:t>Training Environments for</a:t>
            </a:r>
            <a:br>
              <a:rPr lang="en-US" sz="3900" b="1" dirty="0">
                <a:solidFill>
                  <a:schemeClr val="bg1"/>
                </a:solidFill>
              </a:rPr>
            </a:br>
            <a:r>
              <a:rPr lang="en-US" sz="3900" b="1" dirty="0">
                <a:solidFill>
                  <a:schemeClr val="bg1"/>
                </a:solidFill>
              </a:rPr>
              <a:t>ReddiNet and Family Reunification Center Application </a:t>
            </a:r>
            <a:br>
              <a:rPr lang="en-US" sz="1900" dirty="0">
                <a:solidFill>
                  <a:srgbClr val="FFFFFF"/>
                </a:solidFill>
              </a:rPr>
            </a:br>
            <a:br>
              <a:rPr lang="en-US" sz="1900" dirty="0">
                <a:solidFill>
                  <a:srgbClr val="FFFFFF"/>
                </a:solidFill>
              </a:rPr>
            </a:br>
            <a:endParaRPr lang="en-US" sz="1900" dirty="0">
              <a:solidFill>
                <a:srgbClr val="FFFFFF"/>
              </a:solidFill>
            </a:endParaRPr>
          </a:p>
        </p:txBody>
      </p:sp>
      <p:pic>
        <p:nvPicPr>
          <p:cNvPr id="6" name="Picture 5">
            <a:extLst>
              <a:ext uri="{FF2B5EF4-FFF2-40B4-BE49-F238E27FC236}">
                <a16:creationId xmlns:a16="http://schemas.microsoft.com/office/drawing/2014/main" id="{BFEC0F8C-1B46-03BF-E363-2CAFD81E512B}"/>
              </a:ext>
            </a:extLst>
          </p:cNvPr>
          <p:cNvPicPr>
            <a:picLocks noChangeAspect="1"/>
          </p:cNvPicPr>
          <p:nvPr/>
        </p:nvPicPr>
        <p:blipFill>
          <a:blip r:embed="rId3"/>
          <a:stretch>
            <a:fillRect/>
          </a:stretch>
        </p:blipFill>
        <p:spPr>
          <a:xfrm>
            <a:off x="186884" y="2662489"/>
            <a:ext cx="5643129" cy="2965579"/>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E704789A-3863-BCB9-E9A6-5C2DCD5004B2}"/>
              </a:ext>
            </a:extLst>
          </p:cNvPr>
          <p:cNvPicPr>
            <a:picLocks noChangeAspect="1"/>
          </p:cNvPicPr>
          <p:nvPr/>
        </p:nvPicPr>
        <p:blipFill>
          <a:blip r:embed="rId4"/>
          <a:stretch>
            <a:fillRect/>
          </a:stretch>
        </p:blipFill>
        <p:spPr>
          <a:xfrm>
            <a:off x="6182176" y="2662489"/>
            <a:ext cx="5657661" cy="2965579"/>
          </a:xfrm>
          <a:prstGeom prst="rect">
            <a:avLst/>
          </a:prstGeom>
        </p:spPr>
      </p:pic>
    </p:spTree>
    <p:extLst>
      <p:ext uri="{BB962C8B-B14F-4D97-AF65-F5344CB8AC3E}">
        <p14:creationId xmlns:p14="http://schemas.microsoft.com/office/powerpoint/2010/main" val="3590630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466721" y="586855"/>
            <a:ext cx="3571105" cy="3387497"/>
          </a:xfrm>
        </p:spPr>
        <p:txBody>
          <a:bodyPr vert="horz" lIns="91440" tIns="45720" rIns="91440" bIns="45720" rtlCol="0" anchor="b">
            <a:normAutofit/>
          </a:bodyPr>
          <a:lstStyle/>
          <a:p>
            <a:r>
              <a:rPr lang="en-US" sz="4000" dirty="0">
                <a:solidFill>
                  <a:srgbClr val="FFFFFF"/>
                </a:solidFill>
              </a:rPr>
              <a:t>Exercise</a:t>
            </a:r>
            <a:br>
              <a:rPr lang="en-US" sz="4000" dirty="0">
                <a:solidFill>
                  <a:srgbClr val="FFFFFF"/>
                </a:solidFill>
              </a:rPr>
            </a:br>
            <a:r>
              <a:rPr lang="en-US" sz="4000" kern="1200" dirty="0">
                <a:solidFill>
                  <a:srgbClr val="FFFFFF"/>
                </a:solidFill>
                <a:latin typeface="+mj-lt"/>
                <a:ea typeface="+mj-ea"/>
                <a:cs typeface="+mj-cs"/>
              </a:rPr>
              <a:t>Documents and Tools</a:t>
            </a:r>
            <a:br>
              <a:rPr lang="en-US" sz="32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2400" kern="1200" dirty="0">
                <a:solidFill>
                  <a:srgbClr val="FFFFFF"/>
                </a:solidFill>
                <a:latin typeface="+mj-lt"/>
                <a:ea typeface="+mj-ea"/>
                <a:cs typeface="+mj-cs"/>
              </a:rPr>
              <a:t>Available on HCC and EMS Website</a:t>
            </a:r>
            <a:endParaRPr lang="en-US" sz="16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AB042C52-EEE9-44D1-B365-2F0B99A29E01}"/>
              </a:ext>
            </a:extLst>
          </p:cNvPr>
          <p:cNvSpPr txBox="1"/>
          <p:nvPr/>
        </p:nvSpPr>
        <p:spPr>
          <a:xfrm>
            <a:off x="4581727" y="649480"/>
            <a:ext cx="5616373" cy="5546047"/>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Exercise Plan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Controller/Evaluator Handbook</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Exercise Evaluation Guide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Participant Feedback Form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After-Action Report/Improvement Plan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Master Scenario Event List (MSEL)</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2026 FRC Patient and Seeker Data</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076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1F78D0-8E69-1DC4-D858-1BC49B44584A}"/>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14EBE9F-5FEB-5939-70E3-80B4E8FC5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9F4BFA-E4E4-EEE0-6476-0A947A347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A3AD274-ADD1-C1F8-269D-88A24C803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7641A0F-DCFF-12D1-98C4-1C9B3D8D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B6F0573B-75B2-9CF0-B68E-FA5300DC1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327F61AB-6C1D-13B1-1B2B-5F0ED70041C5}"/>
              </a:ext>
            </a:extLst>
          </p:cNvPr>
          <p:cNvSpPr txBox="1"/>
          <p:nvPr/>
        </p:nvSpPr>
        <p:spPr>
          <a:xfrm>
            <a:off x="4530086" y="478284"/>
            <a:ext cx="7036152"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mn-cs"/>
              </a:rPr>
              <a:t>2026 FRC Exercise Briefing</a:t>
            </a:r>
          </a:p>
        </p:txBody>
      </p:sp>
      <p:pic>
        <p:nvPicPr>
          <p:cNvPr id="6" name="Picture 5" descr="A picture containing text, linedrawing&#10;&#10;AI-generated content may be incorrect.">
            <a:extLst>
              <a:ext uri="{FF2B5EF4-FFF2-40B4-BE49-F238E27FC236}">
                <a16:creationId xmlns:a16="http://schemas.microsoft.com/office/drawing/2014/main" id="{5251E2BD-F2B0-A107-2D1D-48D4FDB16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66" y="478284"/>
            <a:ext cx="3064072" cy="1715880"/>
          </a:xfrm>
          <a:prstGeom prst="rect">
            <a:avLst/>
          </a:prstGeom>
          <a:ln>
            <a:solidFill>
              <a:schemeClr val="bg1">
                <a:lumMod val="75000"/>
              </a:schemeClr>
            </a:solidFill>
          </a:ln>
        </p:spPr>
      </p:pic>
      <p:sp>
        <p:nvSpPr>
          <p:cNvPr id="7" name="TextBox 6">
            <a:extLst>
              <a:ext uri="{FF2B5EF4-FFF2-40B4-BE49-F238E27FC236}">
                <a16:creationId xmlns:a16="http://schemas.microsoft.com/office/drawing/2014/main" id="{ECDA3D8E-94F0-656C-B5B9-AA7052EF033E}"/>
              </a:ext>
            </a:extLst>
          </p:cNvPr>
          <p:cNvSpPr txBox="1"/>
          <p:nvPr/>
        </p:nvSpPr>
        <p:spPr>
          <a:xfrm>
            <a:off x="4974086" y="1877703"/>
            <a:ext cx="6096000" cy="3970318"/>
          </a:xfrm>
          <a:prstGeom prst="rect">
            <a:avLst/>
          </a:prstGeom>
          <a:noFill/>
        </p:spPr>
        <p:txBody>
          <a:bodyPr wrap="square" rtlCol="0">
            <a:spAutoFit/>
          </a:bodyPr>
          <a:lstStyle/>
          <a:p>
            <a:pPr algn="ctr"/>
            <a:r>
              <a:rPr lang="en-US" sz="3600" b="1" dirty="0">
                <a:solidFill>
                  <a:srgbClr val="FF0000"/>
                </a:solidFill>
              </a:rPr>
              <a:t>Target Audience</a:t>
            </a:r>
          </a:p>
          <a:p>
            <a:pPr marL="285750" indent="-285750">
              <a:buFont typeface="Arial" panose="020B0604020202020204" pitchFamily="34" charset="0"/>
              <a:buChar char="•"/>
            </a:pPr>
            <a:endParaRPr lang="en-US" sz="2400" b="1" dirty="0">
              <a:solidFill>
                <a:srgbClr val="FF0000"/>
              </a:solidFill>
            </a:endParaRPr>
          </a:p>
          <a:p>
            <a:pPr marL="285750" indent="-285750">
              <a:buFont typeface="Arial" panose="020B0604020202020204" pitchFamily="34" charset="0"/>
              <a:buChar char="•"/>
            </a:pPr>
            <a:r>
              <a:rPr lang="en-US" sz="2400" b="1" dirty="0">
                <a:solidFill>
                  <a:srgbClr val="FF0000"/>
                </a:solidFill>
              </a:rPr>
              <a:t>Exercise Controller: </a:t>
            </a:r>
            <a:r>
              <a:rPr lang="en-US" dirty="0"/>
              <a:t>Controllers plan, manage exercise play, set up, and operate the exercise at their respective facility. Controllers direct the pace of the exercise in accordance with the Master Scenario Event List (MSEL) developed by the EMS Agency.</a:t>
            </a: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sz="2400" b="1" dirty="0">
                <a:solidFill>
                  <a:srgbClr val="FF0000"/>
                </a:solidFill>
              </a:rPr>
              <a:t>Exercise Evaluator: </a:t>
            </a:r>
            <a:r>
              <a:rPr lang="en-US" dirty="0"/>
              <a:t>Evaluators observe and document performance against established capability targets and critical tasks, in accordance with the Exercise Evaluation Guides (EEGs) developed by the EMS Agency.</a:t>
            </a:r>
          </a:p>
        </p:txBody>
      </p:sp>
      <p:sp>
        <p:nvSpPr>
          <p:cNvPr id="8" name="Title 1">
            <a:extLst>
              <a:ext uri="{FF2B5EF4-FFF2-40B4-BE49-F238E27FC236}">
                <a16:creationId xmlns:a16="http://schemas.microsoft.com/office/drawing/2014/main" id="{9BF786C5-CF1E-BBF6-2C85-96452E6A7410}"/>
              </a:ext>
            </a:extLst>
          </p:cNvPr>
          <p:cNvSpPr>
            <a:spLocks noGrp="1"/>
          </p:cNvSpPr>
          <p:nvPr>
            <p:ph type="ctrTitle"/>
          </p:nvPr>
        </p:nvSpPr>
        <p:spPr>
          <a:xfrm>
            <a:off x="652843" y="2776115"/>
            <a:ext cx="2880828" cy="3071906"/>
          </a:xfrm>
        </p:spPr>
        <p:txBody>
          <a:bodyPr anchor="t">
            <a:normAutofit/>
          </a:bodyPr>
          <a:lstStyle/>
          <a:p>
            <a:pPr algn="l"/>
            <a:r>
              <a:rPr lang="en-US" sz="2200" b="1" dirty="0">
                <a:solidFill>
                  <a:srgbClr val="FFFFFF"/>
                </a:solidFill>
              </a:rPr>
              <a:t>Darren Verrette</a:t>
            </a:r>
            <a:br>
              <a:rPr lang="en-US" sz="2200" b="1" dirty="0">
                <a:solidFill>
                  <a:srgbClr val="FFFFFF"/>
                </a:solidFill>
              </a:rPr>
            </a:br>
            <a:r>
              <a:rPr lang="en-US" sz="2200" b="1" dirty="0">
                <a:solidFill>
                  <a:srgbClr val="FFFFFF"/>
                </a:solidFill>
              </a:rPr>
              <a:t>EMS Agency</a:t>
            </a:r>
            <a:br>
              <a:rPr lang="en-US" sz="2200" b="1" dirty="0">
                <a:solidFill>
                  <a:srgbClr val="FFFFFF"/>
                </a:solidFill>
              </a:rPr>
            </a:br>
            <a:br>
              <a:rPr lang="en-US" sz="2200" b="1" dirty="0">
                <a:solidFill>
                  <a:srgbClr val="FFFFFF"/>
                </a:solidFill>
              </a:rPr>
            </a:br>
            <a:br>
              <a:rPr lang="en-US" sz="2200" b="1" dirty="0">
                <a:solidFill>
                  <a:srgbClr val="FFFFFF"/>
                </a:solidFill>
              </a:rPr>
            </a:br>
            <a:br>
              <a:rPr lang="en-US" sz="2200" dirty="0">
                <a:solidFill>
                  <a:srgbClr val="FFFFFF"/>
                </a:solidFill>
              </a:rPr>
            </a:br>
            <a:br>
              <a:rPr lang="en-US" sz="2200" dirty="0">
                <a:solidFill>
                  <a:srgbClr val="FFFFFF"/>
                </a:solidFill>
              </a:rPr>
            </a:br>
            <a:br>
              <a:rPr lang="en-US" sz="2200" dirty="0">
                <a:solidFill>
                  <a:srgbClr val="FFFFFF"/>
                </a:solidFill>
              </a:rPr>
            </a:br>
            <a:endParaRPr lang="en-US" sz="2200" dirty="0">
              <a:solidFill>
                <a:srgbClr val="FFFFFF"/>
              </a:solidFill>
            </a:endParaRPr>
          </a:p>
        </p:txBody>
      </p:sp>
    </p:spTree>
    <p:extLst>
      <p:ext uri="{BB962C8B-B14F-4D97-AF65-F5344CB8AC3E}">
        <p14:creationId xmlns:p14="http://schemas.microsoft.com/office/powerpoint/2010/main" val="14708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EF31B8-995A-D2DA-39CB-18867B439D04}"/>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E2C9606-4583-5DE3-8BDB-8562257E0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94EC59-6896-5F98-DD0E-1D04C25BF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C6425B-42D2-D142-85C5-3308BE411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7C91D83-7BE2-6B1F-F390-35559AE4F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1531C3-2B43-034B-8F23-821F912991F8}"/>
              </a:ext>
            </a:extLst>
          </p:cNvPr>
          <p:cNvSpPr>
            <a:spLocks noGrp="1"/>
          </p:cNvSpPr>
          <p:nvPr>
            <p:ph type="ctrTitle"/>
          </p:nvPr>
        </p:nvSpPr>
        <p:spPr>
          <a:xfrm>
            <a:off x="699713" y="248038"/>
            <a:ext cx="7063721" cy="1159200"/>
          </a:xfrm>
        </p:spPr>
        <p:txBody>
          <a:bodyPr anchor="ctr">
            <a:normAutofit/>
          </a:bodyPr>
          <a:lstStyle/>
          <a:p>
            <a:pPr algn="l"/>
            <a:r>
              <a:rPr lang="en-US" sz="3200" dirty="0">
                <a:solidFill>
                  <a:schemeClr val="bg1"/>
                </a:solidFill>
                <a:latin typeface="Arial" panose="020B0604020202020204" pitchFamily="34" charset="0"/>
                <a:cs typeface="Arial" panose="020B0604020202020204" pitchFamily="34" charset="0"/>
              </a:rPr>
              <a:t>Evaluation</a:t>
            </a:r>
            <a:endParaRPr lang="en-US" sz="1900" dirty="0">
              <a:solidFill>
                <a:srgbClr val="FFFFFF"/>
              </a:solidFill>
            </a:endParaRPr>
          </a:p>
        </p:txBody>
      </p:sp>
      <p:sp>
        <p:nvSpPr>
          <p:cNvPr id="3" name="Content Placeholder 3">
            <a:extLst>
              <a:ext uri="{FF2B5EF4-FFF2-40B4-BE49-F238E27FC236}">
                <a16:creationId xmlns:a16="http://schemas.microsoft.com/office/drawing/2014/main" id="{87A43355-DCEE-A602-33DC-9F3B5F8C3D71}"/>
              </a:ext>
            </a:extLst>
          </p:cNvPr>
          <p:cNvSpPr txBox="1">
            <a:spLocks/>
          </p:cNvSpPr>
          <p:nvPr/>
        </p:nvSpPr>
        <p:spPr>
          <a:xfrm>
            <a:off x="762000" y="2590800"/>
            <a:ext cx="3695700" cy="3683358"/>
          </a:xfrm>
          <a:prstGeom prst="rect">
            <a:avLst/>
          </a:prstGeom>
        </p:spPr>
        <p:txBody>
          <a:bodyPr vert="horz" lIns="91440" tIns="45720" rIns="91440" bIns="45720" rtlCol="0" anchor="ctr">
            <a:normAutofit lnSpcReduction="10000"/>
          </a:bodyPr>
          <a:lstStyle>
            <a:lvl1pPr marL="234950" indent="-234950" algn="l" defTabSz="914400" rtl="0" eaLnBrk="1" latinLnBrk="0" hangingPunct="1">
              <a:spcBef>
                <a:spcPts val="600"/>
              </a:spcBef>
              <a:buFont typeface="Wingdings" pitchFamily="2" charset="2"/>
              <a:buChar char="§"/>
              <a:defRPr sz="2200" kern="1200">
                <a:solidFill>
                  <a:srgbClr val="333333"/>
                </a:solidFill>
                <a:latin typeface="Arial" pitchFamily="34" charset="0"/>
                <a:ea typeface="+mn-ea"/>
                <a:cs typeface="Arial" pitchFamily="34" charset="0"/>
              </a:defRPr>
            </a:lvl1pPr>
            <a:lvl2pPr marL="457200" indent="-234950" algn="l" defTabSz="914400" rtl="0" eaLnBrk="1" latinLnBrk="0" hangingPunct="1">
              <a:spcBef>
                <a:spcPts val="600"/>
              </a:spcBef>
              <a:buFont typeface="Arial" pitchFamily="34" charset="0"/>
              <a:buChar char="–"/>
              <a:defRPr sz="2200" kern="1200">
                <a:solidFill>
                  <a:srgbClr val="333333"/>
                </a:solidFill>
                <a:latin typeface="Arial" pitchFamily="34" charset="0"/>
                <a:ea typeface="+mn-ea"/>
                <a:cs typeface="Arial" pitchFamily="34" charset="0"/>
              </a:defRPr>
            </a:lvl2pPr>
            <a:lvl3pPr marL="692150" indent="-234950" algn="l" defTabSz="914400" rtl="0" eaLnBrk="1" latinLnBrk="0" hangingPunct="1">
              <a:spcBef>
                <a:spcPts val="600"/>
              </a:spcBef>
              <a:buFont typeface="Wingdings" pitchFamily="2" charset="2"/>
              <a:buChar char="§"/>
              <a:defRPr sz="2200" kern="1200">
                <a:solidFill>
                  <a:srgbClr val="333333"/>
                </a:solidFill>
                <a:latin typeface="Arial" pitchFamily="34" charset="0"/>
                <a:ea typeface="+mn-ea"/>
                <a:cs typeface="Arial" pitchFamily="34" charset="0"/>
              </a:defRPr>
            </a:lvl3pPr>
            <a:lvl4pPr marL="914400" indent="-234950" algn="l" defTabSz="914400" rtl="0" eaLnBrk="1" latinLnBrk="0" hangingPunct="1">
              <a:spcBef>
                <a:spcPts val="600"/>
              </a:spcBef>
              <a:buFont typeface="Arial" pitchFamily="34" charset="0"/>
              <a:buChar char="–"/>
              <a:defRPr sz="2200" kern="1200">
                <a:solidFill>
                  <a:srgbClr val="333333"/>
                </a:solidFill>
                <a:latin typeface="Arial" pitchFamily="34" charset="0"/>
                <a:ea typeface="+mn-ea"/>
                <a:cs typeface="Arial" pitchFamily="34" charset="0"/>
              </a:defRPr>
            </a:lvl4pPr>
            <a:lvl5pPr marL="1149350" indent="-234950" algn="l" defTabSz="914400" rtl="0" eaLnBrk="1" latinLnBrk="0" hangingPunct="1">
              <a:spcBef>
                <a:spcPts val="600"/>
              </a:spcBef>
              <a:buFont typeface="Wingdings" pitchFamily="2" charset="2"/>
              <a:buChar char="§"/>
              <a:defRPr sz="2200" kern="1200">
                <a:solidFill>
                  <a:srgbClr val="333333"/>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rPr>
              <a:t>Exercise Evaluation Guide (EEG):</a:t>
            </a:r>
            <a:endParaRPr kumimoji="0" lang="en-US" sz="1800" b="0"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rPr>
              <a:t>The Exercise Evaluation Guide (EEG) contains “critical tasks”.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dirty="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rPr>
              <a:t>Some of the objectives and associated “critical tasks” are time-bound and ought to occur within the specified time limits during the exercise.</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rPr>
              <a:t>Review the EEG before the exercise.</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333333"/>
              </a:solidFill>
              <a:effectLst/>
              <a:uLnTx/>
              <a:uFillTx/>
              <a:latin typeface="Arial" pitchFamily="34" charset="0"/>
              <a:ea typeface="Calibri" panose="020F0502020204030204"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itchFamily="34" charset="0"/>
            </a:endParaRPr>
          </a:p>
          <a:p>
            <a:pPr marL="234950" marR="0" lvl="0" indent="-234950" algn="l" defTabSz="914400" rtl="0" eaLnBrk="1" fontAlgn="auto" latinLnBrk="0" hangingPunct="1">
              <a:lnSpc>
                <a:spcPct val="100000"/>
              </a:lnSpc>
              <a:spcBef>
                <a:spcPts val="600"/>
              </a:spcBef>
              <a:spcAft>
                <a:spcPts val="0"/>
              </a:spcAft>
              <a:buClrTx/>
              <a:buSzTx/>
              <a:buFont typeface="Wingdings" pitchFamily="2" charset="2"/>
              <a:buChar char="§"/>
              <a:tabLst/>
              <a:defRPr/>
            </a:pPr>
            <a:endParaRPr kumimoji="0" lang="en-US" sz="1700" b="0" i="0" u="none" strike="noStrike" kern="1200" cap="none" spc="0" normalizeH="0" baseline="0" noProof="0" dirty="0">
              <a:ln>
                <a:noFill/>
              </a:ln>
              <a:solidFill>
                <a:srgbClr val="333333"/>
              </a:solidFill>
              <a:effectLst/>
              <a:uLnTx/>
              <a:uFillTx/>
              <a:latin typeface="Arial" pitchFamily="34" charset="0"/>
              <a:ea typeface="+mn-ea"/>
              <a:cs typeface="Arial" pitchFamily="34" charset="0"/>
            </a:endParaRPr>
          </a:p>
          <a:p>
            <a:pPr marL="234950" marR="0" lvl="0" indent="-234950" algn="l" defTabSz="914400" rtl="0" eaLnBrk="1" fontAlgn="auto" latinLnBrk="0" hangingPunct="1">
              <a:lnSpc>
                <a:spcPct val="100000"/>
              </a:lnSpc>
              <a:spcBef>
                <a:spcPts val="600"/>
              </a:spcBef>
              <a:spcAft>
                <a:spcPts val="0"/>
              </a:spcAft>
              <a:buClrTx/>
              <a:buSzTx/>
              <a:buFont typeface="Wingdings" pitchFamily="2" charset="2"/>
              <a:buChar char="§"/>
              <a:tabLst/>
              <a:defRPr/>
            </a:pPr>
            <a:endParaRPr kumimoji="0" lang="en-US" sz="1700" b="0" i="0" u="none" strike="noStrike" kern="1200" cap="none" spc="0" normalizeH="0" baseline="0" noProof="0" dirty="0">
              <a:ln>
                <a:noFill/>
              </a:ln>
              <a:solidFill>
                <a:srgbClr val="333333"/>
              </a:solidFill>
              <a:effectLst/>
              <a:uLnTx/>
              <a:uFillTx/>
              <a:latin typeface="Arial" pitchFamily="34" charset="0"/>
              <a:ea typeface="+mn-ea"/>
              <a:cs typeface="Arial" pitchFamily="34" charset="0"/>
            </a:endParaRPr>
          </a:p>
        </p:txBody>
      </p:sp>
      <p:graphicFrame>
        <p:nvGraphicFramePr>
          <p:cNvPr id="4" name="Object 3">
            <a:extLst>
              <a:ext uri="{FF2B5EF4-FFF2-40B4-BE49-F238E27FC236}">
                <a16:creationId xmlns:a16="http://schemas.microsoft.com/office/drawing/2014/main" id="{B6692D05-42C3-E71C-613B-FDA3AE170D2F}"/>
              </a:ext>
            </a:extLst>
          </p:cNvPr>
          <p:cNvGraphicFramePr>
            <a:graphicFrameLocks noChangeAspect="1"/>
          </p:cNvGraphicFramePr>
          <p:nvPr>
            <p:extLst>
              <p:ext uri="{D42A27DB-BD31-4B8C-83A1-F6EECF244321}">
                <p14:modId xmlns:p14="http://schemas.microsoft.com/office/powerpoint/2010/main" val="2796514775"/>
              </p:ext>
            </p:extLst>
          </p:nvPr>
        </p:nvGraphicFramePr>
        <p:xfrm>
          <a:off x="5658834" y="1740335"/>
          <a:ext cx="3825026" cy="4950489"/>
        </p:xfrm>
        <a:graphic>
          <a:graphicData uri="http://schemas.openxmlformats.org/presentationml/2006/ole">
            <mc:AlternateContent xmlns:mc="http://schemas.openxmlformats.org/markup-compatibility/2006">
              <mc:Choice xmlns:v="urn:schemas-microsoft-com:vml" Requires="v">
                <p:oleObj name="Acrobat Document" r:id="rId3" imgW="5829165" imgH="7543680" progId="Acrobat.Document.DC">
                  <p:embed/>
                </p:oleObj>
              </mc:Choice>
              <mc:Fallback>
                <p:oleObj name="Acrobat Document" r:id="rId3" imgW="5829165" imgH="7543680" progId="Acrobat.Document.DC">
                  <p:embed/>
                  <p:pic>
                    <p:nvPicPr>
                      <p:cNvPr id="5" name="Object 4">
                        <a:extLst>
                          <a:ext uri="{FF2B5EF4-FFF2-40B4-BE49-F238E27FC236}">
                            <a16:creationId xmlns:a16="http://schemas.microsoft.com/office/drawing/2014/main" id="{646ABCC5-B809-2446-6A1D-48354D227A2E}"/>
                          </a:ext>
                        </a:extLst>
                      </p:cNvPr>
                      <p:cNvPicPr/>
                      <p:nvPr/>
                    </p:nvPicPr>
                    <p:blipFill>
                      <a:blip r:embed="rId4"/>
                      <a:stretch>
                        <a:fillRect/>
                      </a:stretch>
                    </p:blipFill>
                    <p:spPr>
                      <a:xfrm>
                        <a:off x="5658834" y="1740335"/>
                        <a:ext cx="3825026" cy="4950489"/>
                      </a:xfrm>
                      <a:prstGeom prst="rect">
                        <a:avLst/>
                      </a:prstGeom>
                      <a:ln>
                        <a:solidFill>
                          <a:sysClr val="windowText" lastClr="000000"/>
                        </a:solidFill>
                      </a:ln>
                    </p:spPr>
                  </p:pic>
                </p:oleObj>
              </mc:Fallback>
            </mc:AlternateContent>
          </a:graphicData>
        </a:graphic>
      </p:graphicFrame>
    </p:spTree>
    <p:extLst>
      <p:ext uri="{BB962C8B-B14F-4D97-AF65-F5344CB8AC3E}">
        <p14:creationId xmlns:p14="http://schemas.microsoft.com/office/powerpoint/2010/main" val="209455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1082FB-233B-22A9-43EA-CEDA90F94D8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BB5A02-C660-3256-AB8A-DB26933EE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A38610-8CFC-C172-78B3-42C0FCC61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E0D8E7-6629-CDFE-1C06-2CF4BD1CF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AEC821-B06B-CE94-FCCF-3437A6D7A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4CB38A3-489A-8274-624B-85F22D529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5AB7FEA2-EB6B-DE2A-9191-888321BD92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79434F-588C-D1D3-3B8B-20093D0A33C2}"/>
              </a:ext>
            </a:extLst>
          </p:cNvPr>
          <p:cNvSpPr>
            <a:spLocks noGrp="1"/>
          </p:cNvSpPr>
          <p:nvPr>
            <p:ph type="ctrTitle" idx="4294967295"/>
          </p:nvPr>
        </p:nvSpPr>
        <p:spPr>
          <a:xfrm>
            <a:off x="466722" y="586855"/>
            <a:ext cx="3201366" cy="3387497"/>
          </a:xfrm>
        </p:spPr>
        <p:txBody>
          <a:bodyPr vert="horz" lIns="91440" tIns="45720" rIns="91440" bIns="45720" rtlCol="0" anchor="b">
            <a:normAutofit/>
          </a:bodyPr>
          <a:lstStyle/>
          <a:p>
            <a:r>
              <a:rPr lang="en-US" sz="4000" kern="1200" dirty="0">
                <a:solidFill>
                  <a:srgbClr val="FFFFFF"/>
                </a:solidFill>
                <a:latin typeface="+mj-lt"/>
                <a:ea typeface="+mj-ea"/>
                <a:cs typeface="+mj-cs"/>
              </a:rPr>
              <a:t>Exercise Assumptions</a:t>
            </a:r>
          </a:p>
        </p:txBody>
      </p:sp>
      <p:sp>
        <p:nvSpPr>
          <p:cNvPr id="3" name="TextBox 2">
            <a:extLst>
              <a:ext uri="{FF2B5EF4-FFF2-40B4-BE49-F238E27FC236}">
                <a16:creationId xmlns:a16="http://schemas.microsoft.com/office/drawing/2014/main" id="{2888355D-E513-2660-14AF-8FC612D4C6F7}"/>
              </a:ext>
            </a:extLst>
          </p:cNvPr>
          <p:cNvSpPr txBox="1"/>
          <p:nvPr/>
        </p:nvSpPr>
        <p:spPr>
          <a:xfrm>
            <a:off x="4581727" y="649480"/>
            <a:ext cx="7069167" cy="5546047"/>
          </a:xfrm>
          <a:prstGeom prst="rect">
            <a:avLst/>
          </a:prstGeom>
        </p:spPr>
        <p:txBody>
          <a:bodyPr vert="horz" lIns="91440" tIns="45720" rIns="91440" bIns="45720" rtlCol="0" anchor="ctr">
            <a:normAutofit/>
          </a:bodyPr>
          <a:lstStyle/>
          <a:p>
            <a:r>
              <a:rPr lang="en-US" sz="2800" dirty="0"/>
              <a:t>Incident meets criteria to activate your Family Information Center plan at your site. </a:t>
            </a:r>
          </a:p>
          <a:p>
            <a:pPr marL="57150">
              <a:lnSpc>
                <a:spcPct val="90000"/>
              </a:lnSpc>
              <a:spcAft>
                <a:spcPts val="600"/>
              </a:spcAft>
            </a:pPr>
            <a:endParaRPr lang="en-US" sz="2000" dirty="0"/>
          </a:p>
        </p:txBody>
      </p:sp>
    </p:spTree>
    <p:extLst>
      <p:ext uri="{BB962C8B-B14F-4D97-AF65-F5344CB8AC3E}">
        <p14:creationId xmlns:p14="http://schemas.microsoft.com/office/powerpoint/2010/main" val="982998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466722" y="586855"/>
            <a:ext cx="3201366" cy="3387497"/>
          </a:xfrm>
        </p:spPr>
        <p:txBody>
          <a:bodyPr vert="horz" lIns="91440" tIns="45720" rIns="91440" bIns="45720" rtlCol="0" anchor="b">
            <a:normAutofit/>
          </a:bodyPr>
          <a:lstStyle/>
          <a:p>
            <a:r>
              <a:rPr lang="en-US" sz="4000" dirty="0">
                <a:solidFill>
                  <a:srgbClr val="FFFFFF"/>
                </a:solidFill>
              </a:rPr>
              <a:t>Exercise Scenario</a:t>
            </a:r>
            <a:endParaRPr lang="en-US" sz="40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AB042C52-EEE9-44D1-B365-2F0B99A29E01}"/>
              </a:ext>
            </a:extLst>
          </p:cNvPr>
          <p:cNvSpPr txBox="1"/>
          <p:nvPr/>
        </p:nvSpPr>
        <p:spPr>
          <a:xfrm>
            <a:off x="4581727" y="649480"/>
            <a:ext cx="7069167" cy="5546047"/>
          </a:xfrm>
          <a:prstGeom prst="rect">
            <a:avLst/>
          </a:prstGeom>
        </p:spPr>
        <p:txBody>
          <a:bodyPr vert="horz" lIns="91440" tIns="45720" rIns="91440" bIns="45720" rtlCol="0" anchor="ctr">
            <a:normAutofit/>
          </a:bodyPr>
          <a:lstStyle/>
          <a:p>
            <a:pPr algn="just">
              <a:spcBef>
                <a:spcPts val="600"/>
              </a:spcBef>
              <a:spcAft>
                <a:spcPts val="600"/>
              </a:spcAft>
            </a:pPr>
            <a:r>
              <a:rPr lang="en-US" sz="2000" i="1" dirty="0">
                <a:latin typeface="Franklin Gothic Book" panose="020B0503020102020204" pitchFamily="34" charset="0"/>
                <a:ea typeface="Times New Roman" panose="02020603050405020304" pitchFamily="18" charset="0"/>
              </a:rPr>
              <a:t>A large-scale multi-casualty incident (MCI) has occurred at a Summer Olympic event near your hospital, and multiple athletes have been transported to hospital emergency departments throughout the county. </a:t>
            </a:r>
          </a:p>
          <a:p>
            <a:pPr algn="just">
              <a:spcBef>
                <a:spcPts val="600"/>
              </a:spcBef>
              <a:spcAft>
                <a:spcPts val="600"/>
              </a:spcAft>
            </a:pPr>
            <a:r>
              <a:rPr lang="en-US" sz="2000" i="1" dirty="0">
                <a:latin typeface="Franklin Gothic Book" panose="020B0503020102020204" pitchFamily="34" charset="0"/>
                <a:ea typeface="Times New Roman" panose="02020603050405020304" pitchFamily="18" charset="0"/>
              </a:rPr>
              <a:t>Your emergency department has received six (6) patients by ambulances including one (1) athlete. The other five (5) patients were spectators. You have a total of six (6) patients from the incident in your emergency department. </a:t>
            </a:r>
          </a:p>
          <a:p>
            <a:pPr algn="just">
              <a:spcBef>
                <a:spcPts val="600"/>
              </a:spcBef>
              <a:spcAft>
                <a:spcPts val="600"/>
              </a:spcAft>
            </a:pPr>
            <a:r>
              <a:rPr lang="en-US" sz="2000" i="1" dirty="0">
                <a:latin typeface="Franklin Gothic Book" panose="020B0503020102020204" pitchFamily="34" charset="0"/>
                <a:ea typeface="Times New Roman" panose="02020603050405020304" pitchFamily="18" charset="0"/>
              </a:rPr>
              <a:t>The athlete that arrived at your emergency department by ambulance is either unresponsive or can only recall his first name, last name, and age. The patient has no identification or cell phone and cannot recall family contact information. The patient is otherwise stable in the delayed category. </a:t>
            </a:r>
          </a:p>
          <a:p>
            <a:pPr algn="just">
              <a:spcBef>
                <a:spcPts val="600"/>
              </a:spcBef>
              <a:spcAft>
                <a:spcPts val="600"/>
              </a:spcAft>
            </a:pPr>
            <a:r>
              <a:rPr lang="en-US" sz="2000" i="1" dirty="0">
                <a:latin typeface="Franklin Gothic Book" panose="020B0503020102020204" pitchFamily="34" charset="0"/>
                <a:ea typeface="Times New Roman" panose="02020603050405020304" pitchFamily="18" charset="0"/>
              </a:rPr>
              <a:t>The other five (5) patients are stable and require observation only.</a:t>
            </a:r>
            <a:endParaRPr lang="en-US" sz="2000" i="1" dirty="0">
              <a:latin typeface="Arial" panose="020B0604020202020204" pitchFamily="34" charset="0"/>
              <a:ea typeface="Times New Roman" panose="02020603050405020304" pitchFamily="18" charset="0"/>
            </a:endParaRPr>
          </a:p>
          <a:p>
            <a:pPr marL="57150">
              <a:lnSpc>
                <a:spcPct val="90000"/>
              </a:lnSpc>
              <a:spcAft>
                <a:spcPts val="600"/>
              </a:spcAft>
            </a:pPr>
            <a:endParaRPr lang="en-US" sz="2000" dirty="0"/>
          </a:p>
        </p:txBody>
      </p:sp>
    </p:spTree>
    <p:extLst>
      <p:ext uri="{BB962C8B-B14F-4D97-AF65-F5344CB8AC3E}">
        <p14:creationId xmlns:p14="http://schemas.microsoft.com/office/powerpoint/2010/main" val="1893779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466721" y="586855"/>
            <a:ext cx="3679977" cy="3387497"/>
          </a:xfrm>
        </p:spPr>
        <p:txBody>
          <a:bodyPr vert="horz" lIns="91440" tIns="45720" rIns="91440" bIns="45720" rtlCol="0" anchor="b">
            <a:normAutofit/>
          </a:bodyPr>
          <a:lstStyle/>
          <a:p>
            <a:r>
              <a:rPr lang="en-US" sz="4000" dirty="0">
                <a:solidFill>
                  <a:srgbClr val="FFFFFF"/>
                </a:solidFill>
              </a:rPr>
              <a:t>Exercise Scenario (</a:t>
            </a:r>
            <a:r>
              <a:rPr lang="en-US" sz="4000" kern="1200" dirty="0">
                <a:solidFill>
                  <a:srgbClr val="FFFFFF"/>
                </a:solidFill>
                <a:latin typeface="+mj-lt"/>
                <a:ea typeface="+mj-ea"/>
                <a:cs typeface="+mj-cs"/>
              </a:rPr>
              <a:t>No ED)</a:t>
            </a:r>
          </a:p>
        </p:txBody>
      </p:sp>
      <p:sp>
        <p:nvSpPr>
          <p:cNvPr id="3" name="TextBox 2">
            <a:extLst>
              <a:ext uri="{FF2B5EF4-FFF2-40B4-BE49-F238E27FC236}">
                <a16:creationId xmlns:a16="http://schemas.microsoft.com/office/drawing/2014/main" id="{AB042C52-EEE9-44D1-B365-2F0B99A29E01}"/>
              </a:ext>
            </a:extLst>
          </p:cNvPr>
          <p:cNvSpPr txBox="1"/>
          <p:nvPr/>
        </p:nvSpPr>
        <p:spPr>
          <a:xfrm>
            <a:off x="4581727" y="649480"/>
            <a:ext cx="7069167" cy="5546047"/>
          </a:xfrm>
          <a:prstGeom prst="rect">
            <a:avLst/>
          </a:prstGeom>
        </p:spPr>
        <p:txBody>
          <a:bodyPr vert="horz" lIns="91440" tIns="45720" rIns="91440" bIns="45720" rtlCol="0" anchor="ctr">
            <a:normAutofit/>
          </a:bodyPr>
          <a:lstStyle/>
          <a:p>
            <a:pPr algn="just">
              <a:spcBef>
                <a:spcPts val="600"/>
              </a:spcBef>
              <a:spcAft>
                <a:spcPts val="600"/>
              </a:spcAft>
            </a:pPr>
            <a:r>
              <a:rPr lang="en-US" sz="2000" i="1" dirty="0">
                <a:latin typeface="Franklin Gothic Book" panose="020B0503020102020204" pitchFamily="34" charset="0"/>
                <a:ea typeface="Times New Roman" panose="02020603050405020304" pitchFamily="18" charset="0"/>
              </a:rPr>
              <a:t>A large-scale multi-casualty incident (MCI) has occurred at a Summer Olympics event near your hospital, and multiple patients have been transported to hospital emergency departments throughout the county. </a:t>
            </a:r>
          </a:p>
          <a:p>
            <a:pPr algn="just">
              <a:spcBef>
                <a:spcPts val="600"/>
              </a:spcBef>
              <a:spcAft>
                <a:spcPts val="600"/>
              </a:spcAft>
            </a:pPr>
            <a:r>
              <a:rPr lang="en-US" sz="2000" i="1" dirty="0">
                <a:latin typeface="Franklin Gothic Book" panose="020B0503020102020204" pitchFamily="34" charset="0"/>
                <a:ea typeface="Times New Roman" panose="02020603050405020304" pitchFamily="18" charset="0"/>
              </a:rPr>
              <a:t>Your hospital has received one (1) patient by private auto from the incident. </a:t>
            </a:r>
          </a:p>
          <a:p>
            <a:pPr algn="just">
              <a:spcBef>
                <a:spcPts val="600"/>
              </a:spcBef>
              <a:spcAft>
                <a:spcPts val="600"/>
              </a:spcAft>
            </a:pPr>
            <a:r>
              <a:rPr lang="en-US" sz="2000" i="1" dirty="0">
                <a:latin typeface="Franklin Gothic Book" panose="020B0503020102020204" pitchFamily="34" charset="0"/>
                <a:ea typeface="Times New Roman" panose="02020603050405020304" pitchFamily="18" charset="0"/>
              </a:rPr>
              <a:t>The patient is either unresponsive or can only recall his first name, last name, and age. The patient is otherwise stable and in the delayed category. The patient has no identification, no cell phone, and cannot recall family contact information.</a:t>
            </a:r>
            <a:endParaRPr lang="en-US" sz="2000" b="1" i="1" dirty="0">
              <a:latin typeface="Arial" panose="020B0604020202020204" pitchFamily="34" charset="0"/>
              <a:ea typeface="Times New Roman" panose="02020603050405020304" pitchFamily="18" charset="0"/>
            </a:endParaRPr>
          </a:p>
          <a:p>
            <a:pPr marL="57150">
              <a:lnSpc>
                <a:spcPct val="90000"/>
              </a:lnSpc>
              <a:spcAft>
                <a:spcPts val="600"/>
              </a:spcAft>
            </a:pPr>
            <a:endParaRPr lang="en-US" sz="2000" dirty="0"/>
          </a:p>
        </p:txBody>
      </p:sp>
    </p:spTree>
    <p:extLst>
      <p:ext uri="{BB962C8B-B14F-4D97-AF65-F5344CB8AC3E}">
        <p14:creationId xmlns:p14="http://schemas.microsoft.com/office/powerpoint/2010/main" val="3006810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en-US" sz="2800"/>
              <a:t>Exercise Play:</a:t>
            </a:r>
            <a:br>
              <a:rPr lang="en-US" sz="2800"/>
            </a:br>
            <a:br>
              <a:rPr lang="en-US" sz="2800"/>
            </a:br>
            <a:endParaRPr lang="en-US" sz="2800"/>
          </a:p>
        </p:txBody>
      </p:sp>
      <p:graphicFrame>
        <p:nvGraphicFramePr>
          <p:cNvPr id="10" name="Content Placeholder 2" descr="Placeholder for Exercise Play: Start and anticipated end timelines; Venue sites; and Play will be restricted to the delineated areas surrounding exercise site. ">
            <a:extLst>
              <a:ext uri="{FF2B5EF4-FFF2-40B4-BE49-F238E27FC236}">
                <a16:creationId xmlns:a16="http://schemas.microsoft.com/office/drawing/2014/main" id="{C8548659-BBC6-45AE-B2EE-BE1C5F50961D}"/>
              </a:ext>
            </a:extLst>
          </p:cNvPr>
          <p:cNvGraphicFramePr>
            <a:graphicFrameLocks/>
          </p:cNvGraphicFramePr>
          <p:nvPr>
            <p:extLst>
              <p:ext uri="{D42A27DB-BD31-4B8C-83A1-F6EECF244321}">
                <p14:modId xmlns:p14="http://schemas.microsoft.com/office/powerpoint/2010/main" val="27231905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720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81748" y="91180"/>
            <a:ext cx="11210925" cy="744836"/>
          </a:xfrm>
        </p:spPr>
        <p:txBody>
          <a:bodyPr vert="horz" lIns="91440" tIns="45720" rIns="91440" bIns="45720" rtlCol="0" anchor="ctr">
            <a:normAutofit/>
          </a:bodyPr>
          <a:lstStyle/>
          <a:p>
            <a:r>
              <a:rPr lang="en-US" sz="1400">
                <a:solidFill>
                  <a:schemeClr val="tx1">
                    <a:lumMod val="85000"/>
                    <a:lumOff val="15000"/>
                  </a:schemeClr>
                </a:solidFill>
              </a:rPr>
              <a:t>ReddiNet Message Screen:</a:t>
            </a:r>
            <a:br>
              <a:rPr lang="en-US" sz="1400">
                <a:solidFill>
                  <a:schemeClr val="tx1">
                    <a:lumMod val="85000"/>
                    <a:lumOff val="15000"/>
                  </a:schemeClr>
                </a:solidFill>
              </a:rPr>
            </a:br>
            <a:br>
              <a:rPr lang="en-US" sz="1400">
                <a:solidFill>
                  <a:schemeClr val="tx1">
                    <a:lumMod val="85000"/>
                    <a:lumOff val="15000"/>
                  </a:schemeClr>
                </a:solidFill>
              </a:rPr>
            </a:br>
            <a:endParaRPr lang="en-US" sz="1400" dirty="0">
              <a:solidFill>
                <a:schemeClr val="tx1">
                  <a:lumMod val="85000"/>
                  <a:lumOff val="15000"/>
                </a:schemeClr>
              </a:solidFill>
            </a:endParaRPr>
          </a:p>
        </p:txBody>
      </p:sp>
      <p:cxnSp>
        <p:nvCxnSpPr>
          <p:cNvPr id="78" name="Straight Connector 7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AD03B8B-07C1-41C1-FB3C-10FBF1D250DA}"/>
              </a:ext>
            </a:extLst>
          </p:cNvPr>
          <p:cNvPicPr>
            <a:picLocks noChangeAspect="1"/>
          </p:cNvPicPr>
          <p:nvPr/>
        </p:nvPicPr>
        <p:blipFill>
          <a:blip r:embed="rId3"/>
          <a:stretch>
            <a:fillRect/>
          </a:stretch>
        </p:blipFill>
        <p:spPr>
          <a:xfrm>
            <a:off x="55808" y="1081829"/>
            <a:ext cx="11900079" cy="5157200"/>
          </a:xfrm>
          <a:prstGeom prst="rect">
            <a:avLst/>
          </a:prstGeom>
          <a:ln>
            <a:solidFill>
              <a:schemeClr val="bg1">
                <a:lumMod val="75000"/>
              </a:schemeClr>
            </a:solidFill>
          </a:ln>
        </p:spPr>
      </p:pic>
    </p:spTree>
    <p:extLst>
      <p:ext uri="{BB962C8B-B14F-4D97-AF65-F5344CB8AC3E}">
        <p14:creationId xmlns:p14="http://schemas.microsoft.com/office/powerpoint/2010/main" val="547689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312859" y="142339"/>
            <a:ext cx="11210925" cy="744836"/>
          </a:xfrm>
        </p:spPr>
        <p:txBody>
          <a:bodyPr vert="horz" lIns="91440" tIns="45720" rIns="91440" bIns="45720" rtlCol="0" anchor="ctr">
            <a:normAutofit/>
          </a:bodyPr>
          <a:lstStyle/>
          <a:p>
            <a:r>
              <a:rPr lang="en-US" sz="1400" dirty="0">
                <a:solidFill>
                  <a:schemeClr val="tx1">
                    <a:lumMod val="85000"/>
                    <a:lumOff val="15000"/>
                  </a:schemeClr>
                </a:solidFill>
              </a:rPr>
              <a:t>ReddiNet MCI Screen:</a:t>
            </a:r>
            <a:br>
              <a:rPr lang="en-US" sz="1400" dirty="0">
                <a:solidFill>
                  <a:schemeClr val="tx1">
                    <a:lumMod val="85000"/>
                    <a:lumOff val="15000"/>
                  </a:schemeClr>
                </a:solidFill>
              </a:rPr>
            </a:br>
            <a:br>
              <a:rPr lang="en-US" sz="1400" dirty="0">
                <a:solidFill>
                  <a:schemeClr val="tx1">
                    <a:lumMod val="85000"/>
                    <a:lumOff val="15000"/>
                  </a:schemeClr>
                </a:solidFill>
              </a:rPr>
            </a:br>
            <a:endParaRPr lang="en-US" sz="1400" dirty="0">
              <a:solidFill>
                <a:schemeClr val="tx1">
                  <a:lumMod val="85000"/>
                  <a:lumOff val="15000"/>
                </a:schemeClr>
              </a:solidFill>
            </a:endParaRPr>
          </a:p>
        </p:txBody>
      </p:sp>
      <p:cxnSp>
        <p:nvCxnSpPr>
          <p:cNvPr id="78" name="Straight Connector 7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88809EE-8682-D443-2A06-F9C73D364672}"/>
              </a:ext>
            </a:extLst>
          </p:cNvPr>
          <p:cNvPicPr>
            <a:picLocks noChangeAspect="1"/>
          </p:cNvPicPr>
          <p:nvPr/>
        </p:nvPicPr>
        <p:blipFill>
          <a:blip r:embed="rId3"/>
          <a:stretch>
            <a:fillRect/>
          </a:stretch>
        </p:blipFill>
        <p:spPr>
          <a:xfrm>
            <a:off x="312858" y="908291"/>
            <a:ext cx="11368279" cy="5492507"/>
          </a:xfrm>
          <a:prstGeom prst="rect">
            <a:avLst/>
          </a:prstGeom>
          <a:ln>
            <a:solidFill>
              <a:schemeClr val="bg1">
                <a:lumMod val="85000"/>
              </a:schemeClr>
            </a:solidFill>
          </a:ln>
        </p:spPr>
      </p:pic>
    </p:spTree>
    <p:extLst>
      <p:ext uri="{BB962C8B-B14F-4D97-AF65-F5344CB8AC3E}">
        <p14:creationId xmlns:p14="http://schemas.microsoft.com/office/powerpoint/2010/main" val="2258430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905E2-E8B7-4519-AEC0-C91B63CBA2CB}"/>
              </a:ext>
            </a:extLst>
          </p:cNvPr>
          <p:cNvPicPr>
            <a:picLocks noChangeAspect="1"/>
          </p:cNvPicPr>
          <p:nvPr/>
        </p:nvPicPr>
        <p:blipFill rotWithShape="1">
          <a:blip r:embed="rId3"/>
          <a:srcRect l="2667"/>
          <a:stretch/>
        </p:blipFill>
        <p:spPr>
          <a:xfrm>
            <a:off x="-3047" y="10"/>
            <a:ext cx="12191999" cy="6857990"/>
          </a:xfrm>
          <a:prstGeom prst="rect">
            <a:avLst/>
          </a:prstGeom>
        </p:spPr>
      </p:pic>
    </p:spTree>
    <p:extLst>
      <p:ext uri="{BB962C8B-B14F-4D97-AF65-F5344CB8AC3E}">
        <p14:creationId xmlns:p14="http://schemas.microsoft.com/office/powerpoint/2010/main" val="3821211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A9207-3988-48FE-A16B-FC8090F97A5A}"/>
              </a:ext>
            </a:extLst>
          </p:cNvPr>
          <p:cNvPicPr>
            <a:picLocks noChangeAspect="1"/>
          </p:cNvPicPr>
          <p:nvPr/>
        </p:nvPicPr>
        <p:blipFill rotWithShape="1">
          <a:blip r:embed="rId3"/>
          <a:srcRect r="2667"/>
          <a:stretch/>
        </p:blipFill>
        <p:spPr>
          <a:xfrm>
            <a:off x="20" y="10"/>
            <a:ext cx="12191980" cy="6857990"/>
          </a:xfrm>
          <a:prstGeom prst="rect">
            <a:avLst/>
          </a:prstGeom>
        </p:spPr>
      </p:pic>
      <p:sp>
        <p:nvSpPr>
          <p:cNvPr id="81" name="Rectangle 8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1400">
                <a:solidFill>
                  <a:schemeClr val="tx1">
                    <a:lumMod val="85000"/>
                    <a:lumOff val="15000"/>
                  </a:schemeClr>
                </a:solidFill>
              </a:rPr>
              <a:t>FRC Application Dashboard:</a:t>
            </a:r>
            <a:br>
              <a:rPr lang="en-US" sz="1400">
                <a:solidFill>
                  <a:schemeClr val="tx1">
                    <a:lumMod val="85000"/>
                    <a:lumOff val="15000"/>
                  </a:schemeClr>
                </a:solidFill>
              </a:rPr>
            </a:br>
            <a:br>
              <a:rPr lang="en-US" sz="1400">
                <a:solidFill>
                  <a:schemeClr val="tx1">
                    <a:lumMod val="85000"/>
                    <a:lumOff val="15000"/>
                  </a:schemeClr>
                </a:solidFill>
              </a:rPr>
            </a:br>
            <a:endParaRPr lang="en-US" sz="1400">
              <a:solidFill>
                <a:schemeClr val="tx1">
                  <a:lumMod val="85000"/>
                  <a:lumOff val="15000"/>
                </a:schemeClr>
              </a:solidFill>
            </a:endParaRPr>
          </a:p>
        </p:txBody>
      </p:sp>
      <p:cxnSp>
        <p:nvCxnSpPr>
          <p:cNvPr id="83" name="Straight Connector 8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856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4DBD-40DB-42BA-8D9D-BD3C2954DFB4}"/>
              </a:ext>
            </a:extLst>
          </p:cNvPr>
          <p:cNvSpPr>
            <a:spLocks noGrp="1"/>
          </p:cNvSpPr>
          <p:nvPr>
            <p:ph type="title"/>
          </p:nvPr>
        </p:nvSpPr>
        <p:spPr>
          <a:xfrm>
            <a:off x="838200" y="416744"/>
            <a:ext cx="10515600" cy="1325563"/>
          </a:xfrm>
        </p:spPr>
        <p:txBody>
          <a:bodyPr anchor="b">
            <a:normAutofit fontScale="90000"/>
          </a:bodyPr>
          <a:lstStyle/>
          <a:p>
            <a:pPr algn="l"/>
            <a:r>
              <a:rPr lang="en-US" sz="3600" dirty="0">
                <a:solidFill>
                  <a:srgbClr val="E7E6E6">
                    <a:lumMod val="10000"/>
                  </a:srgbClr>
                </a:solidFill>
                <a:latin typeface="Franklin Gothic Book" panose="020B0503020102020204" pitchFamily="34" charset="0"/>
              </a:rPr>
              <a:t>Master Scenario Events List (MSEL)</a:t>
            </a:r>
            <a:r>
              <a:rPr lang="en-US" sz="4800" dirty="0"/>
              <a:t>:</a:t>
            </a:r>
            <a:br>
              <a:rPr lang="en-US" sz="4800" dirty="0"/>
            </a:br>
            <a:br>
              <a:rPr lang="en-US" sz="4800" dirty="0"/>
            </a:br>
            <a:endParaRPr lang="en-US" sz="4800" dirty="0"/>
          </a:p>
        </p:txBody>
      </p:sp>
      <p:pic>
        <p:nvPicPr>
          <p:cNvPr id="5" name="Picture 4">
            <a:extLst>
              <a:ext uri="{FF2B5EF4-FFF2-40B4-BE49-F238E27FC236}">
                <a16:creationId xmlns:a16="http://schemas.microsoft.com/office/drawing/2014/main" id="{C0D5BD28-C09C-A4A5-B860-A1126C4F4088}"/>
              </a:ext>
            </a:extLst>
          </p:cNvPr>
          <p:cNvPicPr>
            <a:picLocks noChangeAspect="1"/>
          </p:cNvPicPr>
          <p:nvPr/>
        </p:nvPicPr>
        <p:blipFill>
          <a:blip r:embed="rId3"/>
          <a:srcRect l="6919" t="9667" r="11284" b="8500"/>
          <a:stretch>
            <a:fillRect/>
          </a:stretch>
        </p:blipFill>
        <p:spPr>
          <a:xfrm>
            <a:off x="838200" y="590364"/>
            <a:ext cx="10320176" cy="6267636"/>
          </a:xfrm>
          <a:prstGeom prst="rect">
            <a:avLst/>
          </a:prstGeom>
        </p:spPr>
      </p:pic>
    </p:spTree>
    <p:extLst>
      <p:ext uri="{BB962C8B-B14F-4D97-AF65-F5344CB8AC3E}">
        <p14:creationId xmlns:p14="http://schemas.microsoft.com/office/powerpoint/2010/main" val="3301560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6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Shape 6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466722" y="586855"/>
            <a:ext cx="3201366" cy="3387497"/>
          </a:xfrm>
        </p:spPr>
        <p:txBody>
          <a:bodyPr vert="horz" lIns="91440" tIns="45720" rIns="91440" bIns="45720" rtlCol="0" anchor="b">
            <a:normAutofit/>
          </a:bodyPr>
          <a:lstStyle/>
          <a:p>
            <a:pPr algn="l"/>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FRC Exercise:  Components</a:t>
            </a:r>
          </a:p>
        </p:txBody>
      </p:sp>
      <p:sp>
        <p:nvSpPr>
          <p:cNvPr id="3" name="Subtitle 2">
            <a:extLst>
              <a:ext uri="{FF2B5EF4-FFF2-40B4-BE49-F238E27FC236}">
                <a16:creationId xmlns:a16="http://schemas.microsoft.com/office/drawing/2014/main" id="{04A83D81-4A6A-46E5-9667-7B1B72B4FC73}"/>
              </a:ext>
            </a:extLst>
          </p:cNvPr>
          <p:cNvSpPr>
            <a:spLocks noGrp="1"/>
          </p:cNvSpPr>
          <p:nvPr>
            <p:ph type="subTitle" idx="1"/>
          </p:nvPr>
        </p:nvSpPr>
        <p:spPr>
          <a:xfrm>
            <a:off x="4810259" y="649480"/>
            <a:ext cx="6555347" cy="5546047"/>
          </a:xfrm>
        </p:spPr>
        <p:txBody>
          <a:bodyPr vert="horz" lIns="91440" tIns="45720" rIns="91440" bIns="45720" rtlCol="0" anchor="ctr">
            <a:normAutofit/>
          </a:bodyPr>
          <a:lstStyle/>
          <a:p>
            <a:pPr marL="679450" lvl="1" indent="-457200" algn="l">
              <a:buFont typeface="Arial" panose="020B0604020202020204" pitchFamily="34" charset="0"/>
              <a:buChar char="•"/>
            </a:pPr>
            <a:r>
              <a:rPr lang="en-US" sz="3200" dirty="0"/>
              <a:t>FRC Briefing</a:t>
            </a:r>
          </a:p>
          <a:p>
            <a:pPr marL="679450" lvl="1" indent="-457200" algn="l">
              <a:buFont typeface="Arial" panose="020B0604020202020204" pitchFamily="34" charset="0"/>
              <a:buChar char="•"/>
            </a:pPr>
            <a:r>
              <a:rPr lang="en-US" sz="3200" dirty="0"/>
              <a:t>FRC Application Training</a:t>
            </a:r>
          </a:p>
          <a:p>
            <a:pPr marL="679450" lvl="1" indent="-457200" algn="l">
              <a:buFont typeface="Arial" panose="020B0604020202020204" pitchFamily="34" charset="0"/>
              <a:buChar char="•"/>
            </a:pPr>
            <a:r>
              <a:rPr lang="en-US" sz="3200" dirty="0"/>
              <a:t>FRC Exercise</a:t>
            </a:r>
          </a:p>
          <a:p>
            <a:pPr marL="679450" lvl="1" indent="-457200" algn="l">
              <a:buFont typeface="Arial" panose="020B0604020202020204" pitchFamily="34" charset="0"/>
              <a:buChar char="•"/>
            </a:pPr>
            <a:r>
              <a:rPr lang="en-US" sz="3200" dirty="0"/>
              <a:t>FRC AAR</a:t>
            </a:r>
          </a:p>
        </p:txBody>
      </p:sp>
    </p:spTree>
    <p:extLst>
      <p:ext uri="{BB962C8B-B14F-4D97-AF65-F5344CB8AC3E}">
        <p14:creationId xmlns:p14="http://schemas.microsoft.com/office/powerpoint/2010/main" val="350114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4DBD-40DB-42BA-8D9D-BD3C2954DFB4}"/>
              </a:ext>
            </a:extLst>
          </p:cNvPr>
          <p:cNvSpPr>
            <a:spLocks noGrp="1"/>
          </p:cNvSpPr>
          <p:nvPr>
            <p:ph type="title"/>
          </p:nvPr>
        </p:nvSpPr>
        <p:spPr>
          <a:xfrm>
            <a:off x="838200" y="416744"/>
            <a:ext cx="10515600" cy="1325563"/>
          </a:xfrm>
        </p:spPr>
        <p:txBody>
          <a:bodyPr anchor="b">
            <a:normAutofit fontScale="90000"/>
          </a:bodyPr>
          <a:lstStyle/>
          <a:p>
            <a:pPr algn="l"/>
            <a:r>
              <a:rPr lang="en-US" sz="3600" dirty="0">
                <a:solidFill>
                  <a:srgbClr val="E7E6E6">
                    <a:lumMod val="10000"/>
                  </a:srgbClr>
                </a:solidFill>
                <a:latin typeface="Franklin Gothic Book" panose="020B0503020102020204" pitchFamily="34" charset="0"/>
              </a:rPr>
              <a:t>No-ED Master Scenario Events List (MSEL)</a:t>
            </a:r>
            <a:r>
              <a:rPr lang="en-US" sz="4800" dirty="0"/>
              <a:t>:</a:t>
            </a:r>
            <a:br>
              <a:rPr lang="en-US" sz="4800" dirty="0"/>
            </a:br>
            <a:br>
              <a:rPr lang="en-US" sz="4800" dirty="0"/>
            </a:br>
            <a:endParaRPr lang="en-US" sz="4800" dirty="0"/>
          </a:p>
        </p:txBody>
      </p:sp>
      <p:pic>
        <p:nvPicPr>
          <p:cNvPr id="5" name="Picture 4">
            <a:extLst>
              <a:ext uri="{FF2B5EF4-FFF2-40B4-BE49-F238E27FC236}">
                <a16:creationId xmlns:a16="http://schemas.microsoft.com/office/drawing/2014/main" id="{7921F3DA-8526-02B4-F301-54A2CE508F2A}"/>
              </a:ext>
            </a:extLst>
          </p:cNvPr>
          <p:cNvPicPr>
            <a:picLocks noChangeAspect="1"/>
          </p:cNvPicPr>
          <p:nvPr/>
        </p:nvPicPr>
        <p:blipFill>
          <a:blip r:embed="rId3"/>
          <a:srcRect l="6920" t="9668" r="6225" b="13666"/>
          <a:stretch>
            <a:fillRect/>
          </a:stretch>
        </p:blipFill>
        <p:spPr>
          <a:xfrm>
            <a:off x="257639" y="662939"/>
            <a:ext cx="11298091" cy="6053923"/>
          </a:xfrm>
          <a:prstGeom prst="rect">
            <a:avLst/>
          </a:prstGeom>
        </p:spPr>
      </p:pic>
    </p:spTree>
    <p:extLst>
      <p:ext uri="{BB962C8B-B14F-4D97-AF65-F5344CB8AC3E}">
        <p14:creationId xmlns:p14="http://schemas.microsoft.com/office/powerpoint/2010/main" val="4120483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D3A11EF-9439-D6AD-C6EE-CB7227CC141C}"/>
              </a:ext>
            </a:extLst>
          </p:cNvPr>
          <p:cNvPicPr>
            <a:picLocks noChangeAspect="1"/>
          </p:cNvPicPr>
          <p:nvPr/>
        </p:nvPicPr>
        <p:blipFill rotWithShape="1">
          <a:blip r:embed="rId3">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838200" y="365125"/>
            <a:ext cx="10515600" cy="1325563"/>
          </a:xfrm>
        </p:spPr>
        <p:txBody>
          <a:bodyPr vert="horz" lIns="91440" tIns="45720" rIns="91440" bIns="45720" rtlCol="0" anchor="ctr">
            <a:normAutofit/>
          </a:bodyPr>
          <a:lstStyle/>
          <a:p>
            <a:r>
              <a:rPr lang="en-US" sz="2100">
                <a:solidFill>
                  <a:srgbClr val="FFFFFF"/>
                </a:solidFill>
              </a:rPr>
              <a:t>Patient and Seeker Data:</a:t>
            </a:r>
            <a:br>
              <a:rPr lang="en-US" sz="2100">
                <a:solidFill>
                  <a:srgbClr val="FFFFFF"/>
                </a:solidFill>
              </a:rPr>
            </a:br>
            <a:br>
              <a:rPr lang="en-US" sz="2100">
                <a:solidFill>
                  <a:srgbClr val="FFFFFF"/>
                </a:solidFill>
              </a:rPr>
            </a:br>
            <a:br>
              <a:rPr lang="en-US" sz="2100">
                <a:solidFill>
                  <a:srgbClr val="FFFFFF"/>
                </a:solidFill>
              </a:rPr>
            </a:br>
            <a:endParaRPr lang="en-US" sz="2100">
              <a:solidFill>
                <a:srgbClr val="FFFFFF"/>
              </a:solidFill>
            </a:endParaRPr>
          </a:p>
        </p:txBody>
      </p:sp>
      <p:graphicFrame>
        <p:nvGraphicFramePr>
          <p:cNvPr id="6" name="TextBox 3">
            <a:extLst>
              <a:ext uri="{FF2B5EF4-FFF2-40B4-BE49-F238E27FC236}">
                <a16:creationId xmlns:a16="http://schemas.microsoft.com/office/drawing/2014/main" id="{6EF79466-0D7A-69F8-378B-4A93A1554D1F}"/>
              </a:ext>
            </a:extLst>
          </p:cNvPr>
          <p:cNvGraphicFramePr/>
          <p:nvPr>
            <p:extLst>
              <p:ext uri="{D42A27DB-BD31-4B8C-83A1-F6EECF244321}">
                <p14:modId xmlns:p14="http://schemas.microsoft.com/office/powerpoint/2010/main" val="3023749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840521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660041" y="2767106"/>
            <a:ext cx="2880828" cy="3071906"/>
          </a:xfrm>
        </p:spPr>
        <p:txBody>
          <a:bodyPr anchor="t">
            <a:normAutofit/>
          </a:bodyPr>
          <a:lstStyle/>
          <a:p>
            <a:pPr algn="l"/>
            <a:r>
              <a:rPr lang="en-US" sz="4000" dirty="0">
                <a:solidFill>
                  <a:srgbClr val="FFFFFF"/>
                </a:solidFill>
                <a:latin typeface="Franklin Gothic Book" panose="020B0503020102020204" pitchFamily="34" charset="0"/>
              </a:rPr>
              <a:t>Injects</a:t>
            </a:r>
            <a:br>
              <a:rPr lang="en-US" sz="4000" dirty="0">
                <a:solidFill>
                  <a:srgbClr val="FFFFFF"/>
                </a:solidFill>
              </a:rPr>
            </a:br>
            <a:br>
              <a:rPr lang="en-US" sz="4000" dirty="0">
                <a:solidFill>
                  <a:srgbClr val="FFFFFF"/>
                </a:solidFill>
              </a:rPr>
            </a:br>
            <a:br>
              <a:rPr lang="en-US" sz="4000" dirty="0">
                <a:solidFill>
                  <a:srgbClr val="FFFFFF"/>
                </a:solidFill>
              </a:rPr>
            </a:br>
            <a:endParaRPr lang="en-US" sz="4000" dirty="0">
              <a:solidFill>
                <a:srgbClr val="FFFFFF"/>
              </a:solidFill>
            </a:endParaRPr>
          </a:p>
        </p:txBody>
      </p:sp>
      <p:pic>
        <p:nvPicPr>
          <p:cNvPr id="5" name="Picture 4">
            <a:extLst>
              <a:ext uri="{FF2B5EF4-FFF2-40B4-BE49-F238E27FC236}">
                <a16:creationId xmlns:a16="http://schemas.microsoft.com/office/drawing/2014/main" id="{F365BC24-46F2-4EA7-9CCD-D47B68337A59}"/>
              </a:ext>
            </a:extLst>
          </p:cNvPr>
          <p:cNvPicPr>
            <a:picLocks noChangeAspect="1"/>
          </p:cNvPicPr>
          <p:nvPr/>
        </p:nvPicPr>
        <p:blipFill>
          <a:blip r:embed="rId3"/>
          <a:stretch>
            <a:fillRect/>
          </a:stretch>
        </p:blipFill>
        <p:spPr>
          <a:xfrm>
            <a:off x="4346678" y="256517"/>
            <a:ext cx="7249537" cy="6344535"/>
          </a:xfrm>
          <a:prstGeom prst="rect">
            <a:avLst/>
          </a:prstGeom>
          <a:ln>
            <a:solidFill>
              <a:schemeClr val="bg2">
                <a:lumMod val="90000"/>
              </a:schemeClr>
            </a:solidFill>
          </a:ln>
        </p:spPr>
      </p:pic>
    </p:spTree>
    <p:extLst>
      <p:ext uri="{BB962C8B-B14F-4D97-AF65-F5344CB8AC3E}">
        <p14:creationId xmlns:p14="http://schemas.microsoft.com/office/powerpoint/2010/main" val="3501774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466722" y="586855"/>
            <a:ext cx="3201366" cy="3387497"/>
          </a:xfrm>
        </p:spPr>
        <p:txBody>
          <a:bodyPr vert="horz" lIns="91440" tIns="45720" rIns="91440" bIns="45720" rtlCol="0" anchor="b">
            <a:normAutofit/>
          </a:bodyPr>
          <a:lstStyle/>
          <a:p>
            <a:r>
              <a:rPr lang="en-US" sz="4000" kern="1200" dirty="0">
                <a:solidFill>
                  <a:srgbClr val="FFFFFF"/>
                </a:solidFill>
                <a:latin typeface="+mj-lt"/>
                <a:ea typeface="+mj-ea"/>
                <a:cs typeface="+mj-cs"/>
              </a:rPr>
              <a:t>Player Roles After ENDEX</a:t>
            </a:r>
          </a:p>
        </p:txBody>
      </p:sp>
      <p:sp>
        <p:nvSpPr>
          <p:cNvPr id="3" name="TextBox 2">
            <a:extLst>
              <a:ext uri="{FF2B5EF4-FFF2-40B4-BE49-F238E27FC236}">
                <a16:creationId xmlns:a16="http://schemas.microsoft.com/office/drawing/2014/main" id="{AB042C52-EEE9-44D1-B365-2F0B99A29E01}"/>
              </a:ext>
            </a:extLst>
          </p:cNvPr>
          <p:cNvSpPr txBox="1"/>
          <p:nvPr/>
        </p:nvSpPr>
        <p:spPr>
          <a:xfrm>
            <a:off x="4581727" y="649480"/>
            <a:ext cx="7069167" cy="5546047"/>
          </a:xfrm>
          <a:prstGeom prst="rect">
            <a:avLst/>
          </a:prstGeom>
        </p:spPr>
        <p:txBody>
          <a:bodyPr vert="horz" lIns="91440" tIns="45720" rIns="91440" bIns="45720" rtlCol="0" anchor="ctr">
            <a:norm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latin typeface="Franklin Gothic Book" panose="020B0503020102020204" pitchFamily="34" charset="0"/>
              </a:rPr>
              <a:t>Participate in the debrief/hotwash conducted by the Controller at your facility.</a:t>
            </a:r>
          </a:p>
          <a:p>
            <a:pPr lvl="0">
              <a:lnSpc>
                <a:spcPct val="90000"/>
              </a:lnSpc>
              <a:spcBef>
                <a:spcPts val="1000"/>
              </a:spcBef>
            </a:pPr>
            <a:endParaRPr lang="en-US" sz="2800" dirty="0">
              <a:solidFill>
                <a:prstClr val="black"/>
              </a:solidFill>
              <a:latin typeface="Franklin Gothic Book" panose="020B0503020102020204" pitchFamily="34" charset="0"/>
            </a:endParaRPr>
          </a:p>
          <a:p>
            <a:pPr marL="228600" lvl="0" indent="-228600">
              <a:lnSpc>
                <a:spcPct val="90000"/>
              </a:lnSpc>
              <a:spcBef>
                <a:spcPts val="1000"/>
              </a:spcBef>
              <a:buFont typeface="Arial" panose="020B0604020202020204" pitchFamily="34" charset="0"/>
              <a:buChar char="•"/>
            </a:pPr>
            <a:r>
              <a:rPr lang="en-US" sz="2800" dirty="0">
                <a:solidFill>
                  <a:prstClr val="black"/>
                </a:solidFill>
                <a:latin typeface="Franklin Gothic Book" panose="020B0503020102020204" pitchFamily="34" charset="0"/>
              </a:rPr>
              <a:t>Complete and submit a Participant Feedback form.</a:t>
            </a:r>
          </a:p>
          <a:p>
            <a:pPr marL="57150">
              <a:lnSpc>
                <a:spcPct val="90000"/>
              </a:lnSpc>
              <a:spcAft>
                <a:spcPts val="600"/>
              </a:spcAft>
            </a:pPr>
            <a:endParaRPr lang="en-US" sz="2000" dirty="0"/>
          </a:p>
        </p:txBody>
      </p:sp>
    </p:spTree>
    <p:extLst>
      <p:ext uri="{BB962C8B-B14F-4D97-AF65-F5344CB8AC3E}">
        <p14:creationId xmlns:p14="http://schemas.microsoft.com/office/powerpoint/2010/main" val="483527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idx="4294967295"/>
          </p:nvPr>
        </p:nvSpPr>
        <p:spPr>
          <a:xfrm>
            <a:off x="586478" y="1683756"/>
            <a:ext cx="3115265" cy="2396359"/>
          </a:xfrm>
        </p:spPr>
        <p:txBody>
          <a:bodyPr vert="horz" lIns="91440" tIns="45720" rIns="91440" bIns="45720" rtlCol="0" anchor="b">
            <a:normAutofit/>
          </a:bodyPr>
          <a:lstStyle/>
          <a:p>
            <a:r>
              <a:rPr lang="en-US" sz="4000" kern="1200" dirty="0">
                <a:solidFill>
                  <a:srgbClr val="FFFFFF"/>
                </a:solidFill>
                <a:latin typeface="+mj-lt"/>
                <a:ea typeface="+mj-ea"/>
                <a:cs typeface="+mj-cs"/>
              </a:rPr>
              <a:t>Exercise Participation Confirmation</a:t>
            </a:r>
            <a:endParaRPr lang="en-US" sz="2800" kern="1200" dirty="0">
              <a:solidFill>
                <a:srgbClr val="FFFFFF"/>
              </a:solidFill>
              <a:latin typeface="+mj-lt"/>
              <a:ea typeface="+mj-ea"/>
              <a:cs typeface="+mj-cs"/>
            </a:endParaRPr>
          </a:p>
        </p:txBody>
      </p:sp>
      <p:graphicFrame>
        <p:nvGraphicFramePr>
          <p:cNvPr id="6" name="TextBox 3">
            <a:extLst>
              <a:ext uri="{FF2B5EF4-FFF2-40B4-BE49-F238E27FC236}">
                <a16:creationId xmlns:a16="http://schemas.microsoft.com/office/drawing/2014/main" id="{6EF79466-0D7A-69F8-378B-4A93A1554D1F}"/>
              </a:ext>
            </a:extLst>
          </p:cNvPr>
          <p:cNvGraphicFramePr/>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383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DAEF-9A91-5A02-E73B-2FCF444AD692}"/>
              </a:ext>
            </a:extLst>
          </p:cNvPr>
          <p:cNvSpPr>
            <a:spLocks noGrp="1"/>
          </p:cNvSpPr>
          <p:nvPr>
            <p:ph type="title"/>
          </p:nvPr>
        </p:nvSpPr>
        <p:spPr/>
        <p:txBody>
          <a:bodyPr/>
          <a:lstStyle/>
          <a:p>
            <a:r>
              <a:rPr lang="en-US" dirty="0"/>
              <a:t>Summary of Exercise Components</a:t>
            </a:r>
          </a:p>
        </p:txBody>
      </p:sp>
      <p:sp>
        <p:nvSpPr>
          <p:cNvPr id="3" name="Content Placeholder 2">
            <a:extLst>
              <a:ext uri="{FF2B5EF4-FFF2-40B4-BE49-F238E27FC236}">
                <a16:creationId xmlns:a16="http://schemas.microsoft.com/office/drawing/2014/main" id="{A5E95016-FBDB-EB0C-5CF1-952F4FC41F07}"/>
              </a:ext>
            </a:extLst>
          </p:cNvPr>
          <p:cNvSpPr>
            <a:spLocks noGrp="1"/>
          </p:cNvSpPr>
          <p:nvPr>
            <p:ph idx="1"/>
          </p:nvPr>
        </p:nvSpPr>
        <p:spPr/>
        <p:txBody>
          <a:bodyPr/>
          <a:lstStyle/>
          <a:p>
            <a:pPr marL="514350" indent="-514350">
              <a:buFont typeface="+mj-lt"/>
              <a:buAutoNum type="arabicPeriod"/>
            </a:pPr>
            <a:r>
              <a:rPr lang="en-US" dirty="0">
                <a:solidFill>
                  <a:schemeClr val="bg1">
                    <a:lumMod val="50000"/>
                  </a:schemeClr>
                </a:solidFill>
              </a:rPr>
              <a:t>Attend FRC Exercise Briefing</a:t>
            </a:r>
          </a:p>
          <a:p>
            <a:pPr marL="514350" indent="-514350">
              <a:buFont typeface="+mj-lt"/>
              <a:buAutoNum type="arabicPeriod"/>
            </a:pPr>
            <a:r>
              <a:rPr lang="en-US" dirty="0"/>
              <a:t>Attend FRC Application Training by </a:t>
            </a:r>
            <a:r>
              <a:rPr lang="en-US" dirty="0" err="1"/>
              <a:t>ReddiNet</a:t>
            </a:r>
            <a:endParaRPr lang="en-US" dirty="0"/>
          </a:p>
          <a:p>
            <a:pPr lvl="1"/>
            <a:r>
              <a:rPr lang="en-US" dirty="0"/>
              <a:t>Minimum 1 attendee per facility.  Registration is open.</a:t>
            </a:r>
          </a:p>
          <a:p>
            <a:pPr marL="514350" indent="-514350">
              <a:buFont typeface="+mj-lt"/>
              <a:buAutoNum type="arabicPeriod"/>
            </a:pPr>
            <a:r>
              <a:rPr lang="en-US" dirty="0"/>
              <a:t>Participate in FRC Exercise</a:t>
            </a:r>
          </a:p>
          <a:p>
            <a:pPr lvl="1"/>
            <a:r>
              <a:rPr lang="en-US" dirty="0"/>
              <a:t>Registration [Facility only] opens today.</a:t>
            </a:r>
          </a:p>
          <a:p>
            <a:pPr marL="514350" indent="-514350">
              <a:buFont typeface="+mj-lt"/>
              <a:buAutoNum type="arabicPeriod"/>
            </a:pPr>
            <a:r>
              <a:rPr lang="en-US" dirty="0"/>
              <a:t>Complete on-line AAR/IP via SurveyMonkey by 09/21/26</a:t>
            </a:r>
          </a:p>
          <a:p>
            <a:pPr lvl="1"/>
            <a:r>
              <a:rPr lang="en-US" dirty="0"/>
              <a:t>Survey opens after ENDEX.</a:t>
            </a:r>
          </a:p>
        </p:txBody>
      </p:sp>
    </p:spTree>
    <p:extLst>
      <p:ext uri="{BB962C8B-B14F-4D97-AF65-F5344CB8AC3E}">
        <p14:creationId xmlns:p14="http://schemas.microsoft.com/office/powerpoint/2010/main" val="1313705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3FCFC2B-D8D9-4198-81F0-9751988FEC1F}"/>
              </a:ext>
            </a:extLst>
          </p:cNvPr>
          <p:cNvSpPr>
            <a:spLocks noGrp="1"/>
          </p:cNvSpPr>
          <p:nvPr>
            <p:ph type="title"/>
          </p:nvPr>
        </p:nvSpPr>
        <p:spPr>
          <a:xfrm>
            <a:off x="1005008" y="286120"/>
            <a:ext cx="10178934" cy="1328730"/>
          </a:xfrm>
        </p:spPr>
        <p:txBody>
          <a:bodyPr vert="horz" lIns="91440" tIns="45720" rIns="91440" bIns="45720" rtlCol="0" anchor="b">
            <a:normAutofit fontScale="90000"/>
          </a:bodyPr>
          <a:lstStyle/>
          <a:p>
            <a:pPr algn="ctr"/>
            <a:r>
              <a:rPr lang="en-US" sz="5200" kern="1200" dirty="0">
                <a:solidFill>
                  <a:schemeClr val="tx1"/>
                </a:solidFill>
                <a:latin typeface="+mj-lt"/>
                <a:ea typeface="+mj-ea"/>
                <a:cs typeface="+mj-cs"/>
              </a:rPr>
              <a:t>Healthcare Coalition and EMS Agency Websites</a:t>
            </a:r>
          </a:p>
        </p:txBody>
      </p:sp>
      <p:pic>
        <p:nvPicPr>
          <p:cNvPr id="5" name="Picture 4" descr="Graphical user interface, website&#10;&#10;AI-generated content may be incorrect.">
            <a:extLst>
              <a:ext uri="{FF2B5EF4-FFF2-40B4-BE49-F238E27FC236}">
                <a16:creationId xmlns:a16="http://schemas.microsoft.com/office/drawing/2014/main" id="{88783FBF-3AF7-7811-77BC-B8B671CCD180}"/>
              </a:ext>
            </a:extLst>
          </p:cNvPr>
          <p:cNvPicPr>
            <a:picLocks noChangeAspect="1"/>
          </p:cNvPicPr>
          <p:nvPr/>
        </p:nvPicPr>
        <p:blipFill>
          <a:blip r:embed="rId3"/>
          <a:srcRect l="9639" r="7941" b="-2"/>
          <a:stretch>
            <a:fillRect/>
          </a:stretch>
        </p:blipFill>
        <p:spPr>
          <a:xfrm>
            <a:off x="120083" y="2017158"/>
            <a:ext cx="5803323" cy="3890357"/>
          </a:xfrm>
          <a:prstGeom prst="rect">
            <a:avLst/>
          </a:prstGeom>
          <a:ln>
            <a:solidFill>
              <a:schemeClr val="tx1"/>
            </a:solidFill>
          </a:ln>
        </p:spPr>
      </p:pic>
      <p:pic>
        <p:nvPicPr>
          <p:cNvPr id="8" name="Content Placeholder 7" descr="Graphical user interface, text, application, email&#10;&#10;AI-generated content may be incorrect.">
            <a:extLst>
              <a:ext uri="{FF2B5EF4-FFF2-40B4-BE49-F238E27FC236}">
                <a16:creationId xmlns:a16="http://schemas.microsoft.com/office/drawing/2014/main" id="{86F09E65-B081-AE6B-7024-F5AA351D75CB}"/>
              </a:ext>
            </a:extLst>
          </p:cNvPr>
          <p:cNvPicPr>
            <a:picLocks noGrp="1" noChangeAspect="1"/>
          </p:cNvPicPr>
          <p:nvPr>
            <p:ph idx="1"/>
          </p:nvPr>
        </p:nvPicPr>
        <p:blipFill>
          <a:blip r:embed="rId4"/>
          <a:srcRect l="20713" r="8803"/>
          <a:stretch>
            <a:fillRect/>
          </a:stretch>
        </p:blipFill>
        <p:spPr>
          <a:xfrm>
            <a:off x="6154517" y="2017158"/>
            <a:ext cx="5803323" cy="3890357"/>
          </a:xfrm>
          <a:prstGeom prst="rect">
            <a:avLst/>
          </a:prstGeom>
          <a:ln>
            <a:solidFill>
              <a:schemeClr val="tx1"/>
            </a:solidFill>
          </a:ln>
        </p:spPr>
      </p:pic>
    </p:spTree>
    <p:extLst>
      <p:ext uri="{BB962C8B-B14F-4D97-AF65-F5344CB8AC3E}">
        <p14:creationId xmlns:p14="http://schemas.microsoft.com/office/powerpoint/2010/main" val="2769302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AF46D3-C164-665B-FBD5-2EA2B6CAAA0F}"/>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85D6F3B-5DD3-82F2-D41F-C6C95336C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64D1A5-7841-70AB-7F91-5AB1CB9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49540C6-58E7-40A4-7673-8A0675C0A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532499-88E7-7C74-134D-8E60B2AB8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480E0CC2-416F-045D-480D-8AC6D145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33EA1AC-03F5-64C6-4A46-331209177F27}"/>
              </a:ext>
            </a:extLst>
          </p:cNvPr>
          <p:cNvSpPr>
            <a:spLocks noGrp="1"/>
          </p:cNvSpPr>
          <p:nvPr>
            <p:ph type="ctrTitle"/>
          </p:nvPr>
        </p:nvSpPr>
        <p:spPr>
          <a:xfrm>
            <a:off x="807490" y="998708"/>
            <a:ext cx="3231114" cy="1263913"/>
          </a:xfrm>
        </p:spPr>
        <p:txBody>
          <a:bodyPr anchor="t">
            <a:normAutofit fontScale="90000"/>
          </a:bodyPr>
          <a:lstStyle/>
          <a:p>
            <a:pPr algn="l"/>
            <a:r>
              <a:rPr lang="en-US" sz="4400" dirty="0">
                <a:solidFill>
                  <a:srgbClr val="FFFFFF"/>
                </a:solidFill>
              </a:rPr>
              <a:t>FRC Exercise Registration</a:t>
            </a:r>
            <a:br>
              <a:rPr lang="en-US" sz="3600" b="1" dirty="0">
                <a:solidFill>
                  <a:srgbClr val="FFFFFF"/>
                </a:solidFill>
              </a:rPr>
            </a:br>
            <a:br>
              <a:rPr lang="en-US" sz="2200" b="1" dirty="0">
                <a:solidFill>
                  <a:srgbClr val="FFFFFF"/>
                </a:solidFill>
              </a:rPr>
            </a:br>
            <a:br>
              <a:rPr lang="en-US" sz="2200" b="1" dirty="0">
                <a:solidFill>
                  <a:srgbClr val="FFFFFF"/>
                </a:solidFill>
              </a:rPr>
            </a:br>
            <a:br>
              <a:rPr lang="en-US" sz="2200" dirty="0">
                <a:solidFill>
                  <a:srgbClr val="FFFFFF"/>
                </a:solidFill>
              </a:rPr>
            </a:br>
            <a:br>
              <a:rPr lang="en-US" sz="2200" dirty="0">
                <a:solidFill>
                  <a:srgbClr val="FFFFFF"/>
                </a:solidFill>
              </a:rPr>
            </a:br>
            <a:br>
              <a:rPr lang="en-US" sz="2200" dirty="0">
                <a:solidFill>
                  <a:srgbClr val="FFFFFF"/>
                </a:solidFill>
              </a:rPr>
            </a:br>
            <a:endParaRPr lang="en-US" sz="2200" dirty="0">
              <a:solidFill>
                <a:srgbClr val="FFFFFF"/>
              </a:solidFill>
            </a:endParaRPr>
          </a:p>
        </p:txBody>
      </p:sp>
      <p:pic>
        <p:nvPicPr>
          <p:cNvPr id="5" name="Picture 4" descr="A picture containing text, linedrawing&#10;&#10;AI-generated content may be incorrect.">
            <a:extLst>
              <a:ext uri="{FF2B5EF4-FFF2-40B4-BE49-F238E27FC236}">
                <a16:creationId xmlns:a16="http://schemas.microsoft.com/office/drawing/2014/main" id="{703D89AC-5043-1924-7238-450B54CA1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420" y="448198"/>
            <a:ext cx="6883680" cy="3854861"/>
          </a:xfrm>
          <a:prstGeom prst="rect">
            <a:avLst/>
          </a:prstGeom>
          <a:ln>
            <a:solidFill>
              <a:schemeClr val="bg1">
                <a:lumMod val="75000"/>
              </a:schemeClr>
            </a:solidFill>
          </a:ln>
        </p:spPr>
      </p:pic>
      <p:sp>
        <p:nvSpPr>
          <p:cNvPr id="3" name="TextBox 2">
            <a:extLst>
              <a:ext uri="{FF2B5EF4-FFF2-40B4-BE49-F238E27FC236}">
                <a16:creationId xmlns:a16="http://schemas.microsoft.com/office/drawing/2014/main" id="{9F472339-CEFB-ED1C-98C8-B4169AAAFD4A}"/>
              </a:ext>
            </a:extLst>
          </p:cNvPr>
          <p:cNvSpPr txBox="1"/>
          <p:nvPr/>
        </p:nvSpPr>
        <p:spPr>
          <a:xfrm>
            <a:off x="4400047" y="4454013"/>
            <a:ext cx="7638844" cy="923330"/>
          </a:xfrm>
          <a:prstGeom prst="rect">
            <a:avLst/>
          </a:prstGeom>
          <a:noFill/>
        </p:spPr>
        <p:txBody>
          <a:bodyPr wrap="square" rtlCol="0">
            <a:spAutoFit/>
          </a:bodyPr>
          <a:lstStyle/>
          <a:p>
            <a:r>
              <a:rPr lang="en-US" dirty="0">
                <a:hlinkClick r:id="rId4"/>
              </a:rPr>
              <a:t>https://forms.office.com/Pages/ResponsePage.aspx?id=SHJZBzjqG0WKvqY47dusgeAx3rhTCttAiemAxAwTrD9URDBNMUtOR1JITkpCQzY3NEpMRzROWVhWQy4u</a:t>
            </a:r>
            <a:endParaRPr lang="en-US" dirty="0"/>
          </a:p>
          <a:p>
            <a:endParaRPr lang="en-US" dirty="0"/>
          </a:p>
        </p:txBody>
      </p:sp>
      <p:pic>
        <p:nvPicPr>
          <p:cNvPr id="6" name="Picture 5" descr="Qr code&#10;&#10;AI-generated content may be incorrect.">
            <a:extLst>
              <a:ext uri="{FF2B5EF4-FFF2-40B4-BE49-F238E27FC236}">
                <a16:creationId xmlns:a16="http://schemas.microsoft.com/office/drawing/2014/main" id="{36F0478F-E33C-B18B-9AF6-2D2B7616A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66" y="2630301"/>
            <a:ext cx="3153373" cy="3153373"/>
          </a:xfrm>
          <a:prstGeom prst="rect">
            <a:avLst/>
          </a:prstGeom>
        </p:spPr>
      </p:pic>
    </p:spTree>
    <p:extLst>
      <p:ext uri="{BB962C8B-B14F-4D97-AF65-F5344CB8AC3E}">
        <p14:creationId xmlns:p14="http://schemas.microsoft.com/office/powerpoint/2010/main" val="71429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59F-2DBD-7711-33A6-870AAB62FD23}"/>
              </a:ext>
            </a:extLst>
          </p:cNvPr>
          <p:cNvSpPr>
            <a:spLocks noGrp="1"/>
          </p:cNvSpPr>
          <p:nvPr>
            <p:ph type="title"/>
          </p:nvPr>
        </p:nvSpPr>
        <p:spPr/>
        <p:txBody>
          <a:bodyPr/>
          <a:lstStyle/>
          <a:p>
            <a:r>
              <a:rPr lang="en-US" dirty="0"/>
              <a:t>Summary:  EX Deliverables - ED Participants</a:t>
            </a:r>
          </a:p>
        </p:txBody>
      </p:sp>
      <p:sp>
        <p:nvSpPr>
          <p:cNvPr id="3" name="Content Placeholder 2">
            <a:extLst>
              <a:ext uri="{FF2B5EF4-FFF2-40B4-BE49-F238E27FC236}">
                <a16:creationId xmlns:a16="http://schemas.microsoft.com/office/drawing/2014/main" id="{AE1B695C-A6B7-BD2C-DCAF-1954B446C27C}"/>
              </a:ext>
            </a:extLst>
          </p:cNvPr>
          <p:cNvSpPr>
            <a:spLocks noGrp="1"/>
          </p:cNvSpPr>
          <p:nvPr>
            <p:ph idx="1"/>
          </p:nvPr>
        </p:nvSpPr>
        <p:spPr>
          <a:xfrm>
            <a:off x="838200" y="1825624"/>
            <a:ext cx="10515600" cy="5032375"/>
          </a:xfrm>
        </p:spPr>
        <p:txBody>
          <a:bodyPr>
            <a:normAutofit lnSpcReduction="10000"/>
          </a:bodyPr>
          <a:lstStyle/>
          <a:p>
            <a:r>
              <a:rPr lang="en-US" dirty="0" err="1"/>
              <a:t>ReddiNet</a:t>
            </a:r>
            <a:r>
              <a:rPr lang="en-US" dirty="0"/>
              <a:t> MCI module</a:t>
            </a:r>
          </a:p>
          <a:p>
            <a:pPr lvl="1"/>
            <a:r>
              <a:rPr lang="en-US" dirty="0"/>
              <a:t>Register your (1) “athlete” patient.  This is the Standardized Patient.</a:t>
            </a:r>
          </a:p>
          <a:p>
            <a:pPr lvl="2"/>
            <a:r>
              <a:rPr lang="en-US" dirty="0"/>
              <a:t>If ID known:  name, gender, age, triage tag #.</a:t>
            </a:r>
          </a:p>
          <a:p>
            <a:pPr lvl="2"/>
            <a:r>
              <a:rPr lang="en-US" dirty="0"/>
              <a:t>If John Doe:   “John Doe”, gender.  </a:t>
            </a:r>
          </a:p>
          <a:p>
            <a:pPr lvl="1"/>
            <a:r>
              <a:rPr lang="en-US" dirty="0"/>
              <a:t>Register (5) additional “spectator” patients. </a:t>
            </a:r>
          </a:p>
          <a:p>
            <a:pPr lvl="2"/>
            <a:r>
              <a:rPr lang="en-US" dirty="0"/>
              <a:t>Make them up.  Use XXX-01, etc. for triage tag.</a:t>
            </a:r>
          </a:p>
          <a:p>
            <a:r>
              <a:rPr lang="en-US" dirty="0"/>
              <a:t>FRC Application</a:t>
            </a:r>
          </a:p>
          <a:p>
            <a:pPr lvl="1"/>
            <a:r>
              <a:rPr lang="en-US" dirty="0"/>
              <a:t>Activate FAC.</a:t>
            </a:r>
          </a:p>
          <a:p>
            <a:pPr lvl="1"/>
            <a:r>
              <a:rPr lang="en-US" dirty="0"/>
              <a:t>Update your (1) “athlete” patient with the additional data and upload photo. If “John Doe” include tattoo type</a:t>
            </a:r>
          </a:p>
          <a:p>
            <a:pPr lvl="1"/>
            <a:r>
              <a:rPr lang="en-US" dirty="0"/>
              <a:t>Register your (5) Seekers.</a:t>
            </a:r>
          </a:p>
          <a:p>
            <a:pPr lvl="2"/>
            <a:r>
              <a:rPr lang="en-US" dirty="0"/>
              <a:t>Each Seeker is seeking a different victim at different hospitals.</a:t>
            </a:r>
          </a:p>
          <a:p>
            <a:pPr lvl="1"/>
            <a:r>
              <a:rPr lang="en-US" dirty="0"/>
              <a:t>Search for the (5) respective Patients being sought by the Seekers.</a:t>
            </a:r>
          </a:p>
          <a:p>
            <a:r>
              <a:rPr lang="en-US" dirty="0"/>
              <a:t>Contact, confirm, and inform.</a:t>
            </a:r>
          </a:p>
          <a:p>
            <a:endParaRPr lang="en-US" dirty="0"/>
          </a:p>
        </p:txBody>
      </p:sp>
    </p:spTree>
    <p:extLst>
      <p:ext uri="{BB962C8B-B14F-4D97-AF65-F5344CB8AC3E}">
        <p14:creationId xmlns:p14="http://schemas.microsoft.com/office/powerpoint/2010/main" val="2505018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FFE32-F342-2E76-EA96-2DC4C8511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86299-7687-35C2-0FC2-334BB54194E6}"/>
              </a:ext>
            </a:extLst>
          </p:cNvPr>
          <p:cNvSpPr>
            <a:spLocks noGrp="1"/>
          </p:cNvSpPr>
          <p:nvPr>
            <p:ph type="title"/>
          </p:nvPr>
        </p:nvSpPr>
        <p:spPr>
          <a:xfrm>
            <a:off x="838200" y="365125"/>
            <a:ext cx="11178092" cy="1325563"/>
          </a:xfrm>
        </p:spPr>
        <p:txBody>
          <a:bodyPr/>
          <a:lstStyle/>
          <a:p>
            <a:r>
              <a:rPr lang="en-US" dirty="0"/>
              <a:t>Summary:  EX Deliverables - No ED Participants</a:t>
            </a:r>
          </a:p>
        </p:txBody>
      </p:sp>
      <p:sp>
        <p:nvSpPr>
          <p:cNvPr id="3" name="Content Placeholder 2">
            <a:extLst>
              <a:ext uri="{FF2B5EF4-FFF2-40B4-BE49-F238E27FC236}">
                <a16:creationId xmlns:a16="http://schemas.microsoft.com/office/drawing/2014/main" id="{A961C832-A155-DB8E-130D-677E80D71D8D}"/>
              </a:ext>
            </a:extLst>
          </p:cNvPr>
          <p:cNvSpPr>
            <a:spLocks noGrp="1"/>
          </p:cNvSpPr>
          <p:nvPr>
            <p:ph idx="1"/>
          </p:nvPr>
        </p:nvSpPr>
        <p:spPr/>
        <p:txBody>
          <a:bodyPr>
            <a:normAutofit/>
          </a:bodyPr>
          <a:lstStyle/>
          <a:p>
            <a:r>
              <a:rPr lang="en-US" dirty="0"/>
              <a:t>FRC Application.</a:t>
            </a:r>
          </a:p>
          <a:p>
            <a:pPr lvl="1"/>
            <a:r>
              <a:rPr lang="en-US" dirty="0"/>
              <a:t>Activate FAC.</a:t>
            </a:r>
          </a:p>
          <a:p>
            <a:pPr lvl="1"/>
            <a:r>
              <a:rPr lang="en-US" dirty="0"/>
              <a:t>Register your (1) “athlete” patient.  This is the Standardized Patient.</a:t>
            </a:r>
          </a:p>
          <a:p>
            <a:pPr lvl="2"/>
            <a:r>
              <a:rPr lang="en-US" dirty="0"/>
              <a:t>Either ID know or John Doe</a:t>
            </a:r>
          </a:p>
          <a:p>
            <a:pPr lvl="2"/>
            <a:r>
              <a:rPr lang="en-US" dirty="0"/>
              <a:t>Include all identifiers and upload a photo. If John Doe include tattoo type</a:t>
            </a:r>
          </a:p>
          <a:p>
            <a:pPr lvl="1"/>
            <a:r>
              <a:rPr lang="en-US" dirty="0"/>
              <a:t>Register your (5) Seekers.</a:t>
            </a:r>
          </a:p>
          <a:p>
            <a:pPr lvl="2"/>
            <a:r>
              <a:rPr lang="en-US" dirty="0"/>
              <a:t>Each Seeker is seeking a different victim at different hospitals.</a:t>
            </a:r>
          </a:p>
          <a:p>
            <a:pPr lvl="1"/>
            <a:r>
              <a:rPr lang="en-US" dirty="0"/>
              <a:t>Search for the (5) respective Patients being sought by the Seekers.</a:t>
            </a:r>
          </a:p>
          <a:p>
            <a:r>
              <a:rPr lang="en-US" dirty="0"/>
              <a:t>Contact, confirm, and inform.</a:t>
            </a:r>
          </a:p>
          <a:p>
            <a:pPr marL="914400" lvl="2" indent="0">
              <a:buNone/>
            </a:pPr>
            <a:endParaRPr lang="en-US" dirty="0">
              <a:highlight>
                <a:srgbClr val="FFFF00"/>
              </a:highlight>
            </a:endParaRPr>
          </a:p>
        </p:txBody>
      </p:sp>
    </p:spTree>
    <p:extLst>
      <p:ext uri="{BB962C8B-B14F-4D97-AF65-F5344CB8AC3E}">
        <p14:creationId xmlns:p14="http://schemas.microsoft.com/office/powerpoint/2010/main" val="3056074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9B8665-E160-F5B7-079A-E5EF8C99E6B5}"/>
              </a:ext>
            </a:extLst>
          </p:cNvPr>
          <p:cNvSpPr>
            <a:spLocks noGrp="1"/>
          </p:cNvSpPr>
          <p:nvPr>
            <p:ph type="sldNum" sz="quarter" idx="12"/>
          </p:nvPr>
        </p:nvSpPr>
        <p:spPr/>
        <p:txBody>
          <a:bodyPr/>
          <a:lstStyle/>
          <a:p>
            <a:pPr fontAlgn="base">
              <a:spcBef>
                <a:spcPct val="0"/>
              </a:spcBef>
              <a:spcAft>
                <a:spcPct val="0"/>
              </a:spcAft>
            </a:pPr>
            <a:fld id="{5DFF13A9-1037-4D5A-A349-B944681F0EB5}" type="slidenum">
              <a:rPr lang="en-US">
                <a:solidFill>
                  <a:prstClr val="black">
                    <a:tint val="75000"/>
                  </a:prstClr>
                </a:solidFill>
              </a:rPr>
              <a:pPr fontAlgn="base">
                <a:spcBef>
                  <a:spcPct val="0"/>
                </a:spcBef>
                <a:spcAft>
                  <a:spcPct val="0"/>
                </a:spcAft>
              </a:pPr>
              <a:t>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AAC4E1D5-200C-8753-5BF1-6255BAD894F9}"/>
              </a:ext>
            </a:extLst>
          </p:cNvPr>
          <p:cNvPicPr>
            <a:picLocks noChangeAspect="1"/>
          </p:cNvPicPr>
          <p:nvPr/>
        </p:nvPicPr>
        <p:blipFill>
          <a:blip r:embed="rId3"/>
          <a:stretch>
            <a:fillRect/>
          </a:stretch>
        </p:blipFill>
        <p:spPr>
          <a:xfrm>
            <a:off x="7828845" y="249784"/>
            <a:ext cx="3595511" cy="2022475"/>
          </a:xfrm>
          <a:prstGeom prst="rect">
            <a:avLst/>
          </a:prstGeom>
          <a:ln>
            <a:solidFill>
              <a:schemeClr val="tx1"/>
            </a:solidFill>
          </a:ln>
        </p:spPr>
      </p:pic>
      <p:sp>
        <p:nvSpPr>
          <p:cNvPr id="6" name="TextBox 5">
            <a:extLst>
              <a:ext uri="{FF2B5EF4-FFF2-40B4-BE49-F238E27FC236}">
                <a16:creationId xmlns:a16="http://schemas.microsoft.com/office/drawing/2014/main" id="{2E8FC1E3-F36E-2230-700C-7AB79319BA22}"/>
              </a:ext>
            </a:extLst>
          </p:cNvPr>
          <p:cNvSpPr txBox="1"/>
          <p:nvPr/>
        </p:nvSpPr>
        <p:spPr>
          <a:xfrm>
            <a:off x="10468708" y="241826"/>
            <a:ext cx="928511"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Franklin Gothic Book" panose="020B0503020102020204" pitchFamily="34" charset="0"/>
                <a:ea typeface="Calibri" panose="020F0502020204030204" pitchFamily="34" charset="0"/>
                <a:cs typeface="Centaur Now Caption" panose="020F0502020204030204" pitchFamily="2" charset="0"/>
              </a:rPr>
              <a:t>2022</a:t>
            </a:r>
          </a:p>
        </p:txBody>
      </p:sp>
      <p:sp>
        <p:nvSpPr>
          <p:cNvPr id="7" name="TextBox 6">
            <a:extLst>
              <a:ext uri="{FF2B5EF4-FFF2-40B4-BE49-F238E27FC236}">
                <a16:creationId xmlns:a16="http://schemas.microsoft.com/office/drawing/2014/main" id="{0794895C-D237-D725-E046-BD756D2944C5}"/>
              </a:ext>
            </a:extLst>
          </p:cNvPr>
          <p:cNvSpPr txBox="1"/>
          <p:nvPr/>
        </p:nvSpPr>
        <p:spPr>
          <a:xfrm>
            <a:off x="1517970" y="799356"/>
            <a:ext cx="5029200" cy="830997"/>
          </a:xfrm>
          <a:prstGeom prst="rect">
            <a:avLst/>
          </a:prstGeom>
          <a:noFill/>
        </p:spPr>
        <p:txBody>
          <a:bodyPr wrap="square" rtlCol="0">
            <a:spAutoFit/>
          </a:bodyPr>
          <a:lstStyle/>
          <a:p>
            <a:pPr algn="ctr" fontAlgn="base">
              <a:spcBef>
                <a:spcPct val="0"/>
              </a:spcBef>
              <a:spcAft>
                <a:spcPct val="0"/>
              </a:spcAft>
            </a:pPr>
            <a:r>
              <a:rPr lang="en-US" sz="2400" b="1" dirty="0">
                <a:solidFill>
                  <a:srgbClr val="FF0000"/>
                </a:solidFill>
                <a:latin typeface="Franklin Gothic Book" panose="020B0503020102020204" pitchFamily="34" charset="0"/>
              </a:rPr>
              <a:t>Family Reunification Center (FRC) Exercise Background</a:t>
            </a:r>
          </a:p>
        </p:txBody>
      </p:sp>
      <p:pic>
        <p:nvPicPr>
          <p:cNvPr id="9" name="Picture 8" descr="Graphical user interface, website&#10;&#10;AI-generated content may be incorrect.">
            <a:extLst>
              <a:ext uri="{FF2B5EF4-FFF2-40B4-BE49-F238E27FC236}">
                <a16:creationId xmlns:a16="http://schemas.microsoft.com/office/drawing/2014/main" id="{21060D86-3572-750D-A186-9A2B1EC0C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845" y="2501274"/>
            <a:ext cx="3595511" cy="2022475"/>
          </a:xfrm>
          <a:prstGeom prst="rect">
            <a:avLst/>
          </a:prstGeom>
          <a:ln>
            <a:solidFill>
              <a:schemeClr val="tx1"/>
            </a:solidFill>
          </a:ln>
        </p:spPr>
      </p:pic>
      <p:sp>
        <p:nvSpPr>
          <p:cNvPr id="10" name="TextBox 9">
            <a:extLst>
              <a:ext uri="{FF2B5EF4-FFF2-40B4-BE49-F238E27FC236}">
                <a16:creationId xmlns:a16="http://schemas.microsoft.com/office/drawing/2014/main" id="{C54D01A5-A2D2-3C25-BF4A-87AF6603490A}"/>
              </a:ext>
            </a:extLst>
          </p:cNvPr>
          <p:cNvSpPr txBox="1"/>
          <p:nvPr/>
        </p:nvSpPr>
        <p:spPr>
          <a:xfrm>
            <a:off x="10463281" y="2501272"/>
            <a:ext cx="928511"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Franklin Gothic Book" panose="020B0503020102020204" pitchFamily="34" charset="0"/>
                <a:ea typeface="Calibri" panose="020F0502020204030204" pitchFamily="34" charset="0"/>
                <a:cs typeface="Centaur Now Caption" panose="020F0502020204030204" pitchFamily="2" charset="0"/>
              </a:rPr>
              <a:t>2023</a:t>
            </a:r>
          </a:p>
        </p:txBody>
      </p:sp>
      <p:pic>
        <p:nvPicPr>
          <p:cNvPr id="12" name="Picture 11" descr="A picture containing wooden, cooking, wood, grill&#10;&#10;AI-generated content may be incorrect.">
            <a:extLst>
              <a:ext uri="{FF2B5EF4-FFF2-40B4-BE49-F238E27FC236}">
                <a16:creationId xmlns:a16="http://schemas.microsoft.com/office/drawing/2014/main" id="{384104A3-BDC4-118C-C3CF-795BFA6B67B3}"/>
              </a:ext>
            </a:extLst>
          </p:cNvPr>
          <p:cNvPicPr>
            <a:picLocks noChangeAspect="1"/>
          </p:cNvPicPr>
          <p:nvPr/>
        </p:nvPicPr>
        <p:blipFill>
          <a:blip r:embed="rId5">
            <a:extLst>
              <a:ext uri="{28A0092B-C50C-407E-A947-70E740481C1C}">
                <a14:useLocalDpi xmlns:a14="http://schemas.microsoft.com/office/drawing/2010/main" val="0"/>
              </a:ext>
            </a:extLst>
          </a:blip>
          <a:srcRect b="18132"/>
          <a:stretch/>
        </p:blipFill>
        <p:spPr>
          <a:xfrm>
            <a:off x="7828845" y="4698999"/>
            <a:ext cx="3595511" cy="2022475"/>
          </a:xfrm>
          <a:prstGeom prst="rect">
            <a:avLst/>
          </a:prstGeom>
          <a:ln>
            <a:solidFill>
              <a:schemeClr val="tx1"/>
            </a:solidFill>
          </a:ln>
        </p:spPr>
      </p:pic>
      <p:sp>
        <p:nvSpPr>
          <p:cNvPr id="13" name="TextBox 12">
            <a:extLst>
              <a:ext uri="{FF2B5EF4-FFF2-40B4-BE49-F238E27FC236}">
                <a16:creationId xmlns:a16="http://schemas.microsoft.com/office/drawing/2014/main" id="{2D110796-A249-AF26-39F5-8BF17FD38402}"/>
              </a:ext>
            </a:extLst>
          </p:cNvPr>
          <p:cNvSpPr txBox="1"/>
          <p:nvPr/>
        </p:nvSpPr>
        <p:spPr>
          <a:xfrm>
            <a:off x="10474353" y="4747553"/>
            <a:ext cx="928511"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Franklin Gothic Book" panose="020B0503020102020204" pitchFamily="34" charset="0"/>
                <a:ea typeface="Calibri" panose="020F0502020204030204" pitchFamily="34" charset="0"/>
                <a:cs typeface="Centaur Now Caption" panose="020F0502020204030204" pitchFamily="2" charset="0"/>
              </a:rPr>
              <a:t>2024</a:t>
            </a:r>
          </a:p>
        </p:txBody>
      </p:sp>
      <p:pic>
        <p:nvPicPr>
          <p:cNvPr id="15" name="Picture 14" descr="A picture containing text, businesscard, vector graphics, screenshot&#10;&#10;AI-generated content may be incorrect.">
            <a:extLst>
              <a:ext uri="{FF2B5EF4-FFF2-40B4-BE49-F238E27FC236}">
                <a16:creationId xmlns:a16="http://schemas.microsoft.com/office/drawing/2014/main" id="{1535AF3E-3F3D-1A7E-D1C8-710BF3969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340" y="2007455"/>
            <a:ext cx="7276461" cy="3877913"/>
          </a:xfrm>
          <a:prstGeom prst="rect">
            <a:avLst/>
          </a:prstGeom>
          <a:ln>
            <a:solidFill>
              <a:schemeClr val="tx1"/>
            </a:solidFill>
          </a:ln>
        </p:spPr>
      </p:pic>
      <p:sp>
        <p:nvSpPr>
          <p:cNvPr id="16" name="TextBox 15">
            <a:extLst>
              <a:ext uri="{FF2B5EF4-FFF2-40B4-BE49-F238E27FC236}">
                <a16:creationId xmlns:a16="http://schemas.microsoft.com/office/drawing/2014/main" id="{80D1C1D9-9B88-141F-908D-307BEC843D22}"/>
              </a:ext>
            </a:extLst>
          </p:cNvPr>
          <p:cNvSpPr txBox="1"/>
          <p:nvPr/>
        </p:nvSpPr>
        <p:spPr>
          <a:xfrm>
            <a:off x="6547170" y="2147443"/>
            <a:ext cx="928511"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Franklin Gothic Book" panose="020B0503020102020204" pitchFamily="34" charset="0"/>
                <a:ea typeface="Calibri" panose="020F0502020204030204" pitchFamily="34" charset="0"/>
                <a:cs typeface="Centaur Now Caption" panose="020F0502020204030204" pitchFamily="2" charset="0"/>
              </a:rPr>
              <a:t>2025</a:t>
            </a:r>
          </a:p>
        </p:txBody>
      </p:sp>
    </p:spTree>
    <p:extLst>
      <p:ext uri="{BB962C8B-B14F-4D97-AF65-F5344CB8AC3E}">
        <p14:creationId xmlns:p14="http://schemas.microsoft.com/office/powerpoint/2010/main" val="87678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660041" y="2767106"/>
            <a:ext cx="2880828" cy="3071906"/>
          </a:xfrm>
        </p:spPr>
        <p:txBody>
          <a:bodyPr anchor="t">
            <a:normAutofit/>
          </a:bodyPr>
          <a:lstStyle/>
          <a:p>
            <a:pPr algn="l"/>
            <a:r>
              <a:rPr lang="en-US" sz="4000" dirty="0">
                <a:solidFill>
                  <a:srgbClr val="FFFFFF"/>
                </a:solidFill>
              </a:rPr>
              <a:t>Questions?</a:t>
            </a:r>
            <a:br>
              <a:rPr lang="en-US" sz="3600" b="1" dirty="0">
                <a:solidFill>
                  <a:srgbClr val="FFFFFF"/>
                </a:solidFill>
              </a:rPr>
            </a:br>
            <a:br>
              <a:rPr lang="en-US" sz="2200" b="1" dirty="0">
                <a:solidFill>
                  <a:srgbClr val="FFFFFF"/>
                </a:solidFill>
              </a:rPr>
            </a:br>
            <a:br>
              <a:rPr lang="en-US" sz="2200" b="1" dirty="0">
                <a:solidFill>
                  <a:srgbClr val="FFFFFF"/>
                </a:solidFill>
              </a:rPr>
            </a:br>
            <a:br>
              <a:rPr lang="en-US" sz="2200" dirty="0">
                <a:solidFill>
                  <a:srgbClr val="FFFFFF"/>
                </a:solidFill>
              </a:rPr>
            </a:br>
            <a:br>
              <a:rPr lang="en-US" sz="2200" dirty="0">
                <a:solidFill>
                  <a:srgbClr val="FFFFFF"/>
                </a:solidFill>
              </a:rPr>
            </a:br>
            <a:br>
              <a:rPr lang="en-US" sz="2200" dirty="0">
                <a:solidFill>
                  <a:srgbClr val="FFFFFF"/>
                </a:solidFill>
              </a:rPr>
            </a:br>
            <a:endParaRPr lang="en-US" sz="2200" dirty="0">
              <a:solidFill>
                <a:srgbClr val="FFFFFF"/>
              </a:solidFill>
            </a:endParaRPr>
          </a:p>
        </p:txBody>
      </p:sp>
      <p:pic>
        <p:nvPicPr>
          <p:cNvPr id="5" name="Picture 4" descr="A picture containing text, linedrawing&#10;&#10;AI-generated content may be incorrect.">
            <a:extLst>
              <a:ext uri="{FF2B5EF4-FFF2-40B4-BE49-F238E27FC236}">
                <a16:creationId xmlns:a16="http://schemas.microsoft.com/office/drawing/2014/main" id="{DA9AEFD1-21AE-875D-C0D8-104061C24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420" y="448198"/>
            <a:ext cx="6883680" cy="3854861"/>
          </a:xfrm>
          <a:prstGeom prst="rect">
            <a:avLst/>
          </a:prstGeom>
          <a:ln>
            <a:solidFill>
              <a:schemeClr val="bg1">
                <a:lumMod val="75000"/>
              </a:schemeClr>
            </a:solidFill>
          </a:ln>
        </p:spPr>
      </p:pic>
    </p:spTree>
    <p:extLst>
      <p:ext uri="{BB962C8B-B14F-4D97-AF65-F5344CB8AC3E}">
        <p14:creationId xmlns:p14="http://schemas.microsoft.com/office/powerpoint/2010/main" val="18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6CA51C-0F57-DAC2-62BE-771285868684}"/>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BAF9F76-D576-B842-5067-FED172760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6FC1C6F-BB08-9513-3904-AF62D946D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D7326B6-9CF3-F8A2-9064-FCC0E3AF1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5142EE6-330B-8222-08C8-9CA056B5E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A55185A1-3540-314D-79A0-1F69EFA8B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21C89EB-481A-4A0B-AD5A-3DBCCD91E7F5}"/>
              </a:ext>
            </a:extLst>
          </p:cNvPr>
          <p:cNvSpPr>
            <a:spLocks noGrp="1"/>
          </p:cNvSpPr>
          <p:nvPr>
            <p:ph type="ctrTitle"/>
          </p:nvPr>
        </p:nvSpPr>
        <p:spPr>
          <a:xfrm>
            <a:off x="660041" y="2767106"/>
            <a:ext cx="2880828" cy="3071906"/>
          </a:xfrm>
        </p:spPr>
        <p:txBody>
          <a:bodyPr anchor="t">
            <a:normAutofit/>
          </a:bodyPr>
          <a:lstStyle/>
          <a:p>
            <a:pPr algn="l"/>
            <a:r>
              <a:rPr lang="en-US" sz="4000" dirty="0">
                <a:solidFill>
                  <a:srgbClr val="FFFFFF"/>
                </a:solidFill>
              </a:rPr>
              <a:t>Thank you!</a:t>
            </a:r>
            <a:br>
              <a:rPr lang="en-US" sz="3600" b="1" dirty="0">
                <a:solidFill>
                  <a:srgbClr val="FFFFFF"/>
                </a:solidFill>
              </a:rPr>
            </a:br>
            <a:br>
              <a:rPr lang="en-US" sz="2200" b="1" dirty="0">
                <a:solidFill>
                  <a:srgbClr val="FFFFFF"/>
                </a:solidFill>
              </a:rPr>
            </a:br>
            <a:br>
              <a:rPr lang="en-US" sz="2200" b="1" dirty="0">
                <a:solidFill>
                  <a:srgbClr val="FFFFFF"/>
                </a:solidFill>
              </a:rPr>
            </a:br>
            <a:br>
              <a:rPr lang="en-US" sz="2200" dirty="0">
                <a:solidFill>
                  <a:srgbClr val="FFFFFF"/>
                </a:solidFill>
              </a:rPr>
            </a:br>
            <a:br>
              <a:rPr lang="en-US" sz="2200" dirty="0">
                <a:solidFill>
                  <a:srgbClr val="FFFFFF"/>
                </a:solidFill>
              </a:rPr>
            </a:br>
            <a:br>
              <a:rPr lang="en-US" sz="2200" dirty="0">
                <a:solidFill>
                  <a:srgbClr val="FFFFFF"/>
                </a:solidFill>
              </a:rPr>
            </a:br>
            <a:endParaRPr lang="en-US" sz="2200" dirty="0">
              <a:solidFill>
                <a:srgbClr val="FFFFFF"/>
              </a:solidFill>
            </a:endParaRPr>
          </a:p>
        </p:txBody>
      </p:sp>
      <p:pic>
        <p:nvPicPr>
          <p:cNvPr id="5" name="Picture 4" descr="A picture containing text, linedrawing&#10;&#10;AI-generated content may be incorrect.">
            <a:extLst>
              <a:ext uri="{FF2B5EF4-FFF2-40B4-BE49-F238E27FC236}">
                <a16:creationId xmlns:a16="http://schemas.microsoft.com/office/drawing/2014/main" id="{66EAD44F-429E-9EA4-DF78-98C383C69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420" y="448198"/>
            <a:ext cx="6883680" cy="3854861"/>
          </a:xfrm>
          <a:prstGeom prst="rect">
            <a:avLst/>
          </a:prstGeom>
          <a:ln>
            <a:solidFill>
              <a:schemeClr val="bg1">
                <a:lumMod val="75000"/>
              </a:schemeClr>
            </a:solidFill>
          </a:ln>
        </p:spPr>
      </p:pic>
    </p:spTree>
    <p:extLst>
      <p:ext uri="{BB962C8B-B14F-4D97-AF65-F5344CB8AC3E}">
        <p14:creationId xmlns:p14="http://schemas.microsoft.com/office/powerpoint/2010/main" val="46532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839777" y="765314"/>
            <a:ext cx="6405085" cy="741939"/>
          </a:xfrm>
        </p:spPr>
        <p:txBody>
          <a:bodyPr anchor="t">
            <a:normAutofit fontScale="90000"/>
          </a:bodyPr>
          <a:lstStyle/>
          <a:p>
            <a:pPr algn="l"/>
            <a:r>
              <a:rPr lang="en-US" sz="3800" b="1" dirty="0"/>
              <a:t>2025 FRC After-Action Report (AAR) </a:t>
            </a:r>
            <a:br>
              <a:rPr lang="en-US" sz="2000" dirty="0"/>
            </a:br>
            <a:br>
              <a:rPr lang="en-US" sz="2000" dirty="0"/>
            </a:br>
            <a:br>
              <a:rPr lang="en-US" sz="4800" dirty="0"/>
            </a:br>
            <a:endParaRPr lang="en-US" sz="4800" dirty="0"/>
          </a:p>
        </p:txBody>
      </p:sp>
      <p:sp>
        <p:nvSpPr>
          <p:cNvPr id="3" name="Subtitle 2">
            <a:extLst>
              <a:ext uri="{FF2B5EF4-FFF2-40B4-BE49-F238E27FC236}">
                <a16:creationId xmlns:a16="http://schemas.microsoft.com/office/drawing/2014/main" id="{04A83D81-4A6A-46E5-9667-7B1B72B4FC73}"/>
              </a:ext>
            </a:extLst>
          </p:cNvPr>
          <p:cNvSpPr>
            <a:spLocks noGrp="1"/>
          </p:cNvSpPr>
          <p:nvPr>
            <p:ph type="subTitle" idx="1"/>
          </p:nvPr>
        </p:nvSpPr>
        <p:spPr>
          <a:xfrm>
            <a:off x="648489" y="1507253"/>
            <a:ext cx="6405084" cy="4662435"/>
          </a:xfrm>
        </p:spPr>
        <p:txBody>
          <a:bodyPr anchor="b">
            <a:normAutofit fontScale="92500" lnSpcReduction="10000"/>
          </a:bodyPr>
          <a:lstStyle/>
          <a:p>
            <a:pPr algn="l"/>
            <a:r>
              <a:rPr lang="en-US" sz="2800" b="1" dirty="0"/>
              <a:t>Reunification Efforts:</a:t>
            </a:r>
          </a:p>
          <a:p>
            <a:pPr algn="l"/>
            <a:r>
              <a:rPr lang="en-US" dirty="0"/>
              <a:t>Analyzed the outcomes of reunification efforts, and the barriers encountered during the FRC exercise. Barriers are noted by </a:t>
            </a:r>
            <a:r>
              <a:rPr lang="en-US" b="1" dirty="0"/>
              <a:t>Facility Performance </a:t>
            </a:r>
            <a:r>
              <a:rPr lang="en-US" dirty="0"/>
              <a:t>perspective and by </a:t>
            </a:r>
            <a:r>
              <a:rPr lang="en-US" b="1" dirty="0"/>
              <a:t>FRC Processes </a:t>
            </a:r>
            <a:r>
              <a:rPr lang="en-US" dirty="0"/>
              <a:t>perspective.</a:t>
            </a:r>
            <a:endParaRPr lang="en-US" sz="2800" b="1" dirty="0"/>
          </a:p>
          <a:p>
            <a:pPr marL="457200" indent="-457200" algn="l">
              <a:buFont typeface="Arial" panose="020B0604020202020204" pitchFamily="34" charset="0"/>
              <a:buChar char="•"/>
            </a:pPr>
            <a:r>
              <a:rPr lang="en-US" sz="2800" b="1" dirty="0"/>
              <a:t>Facility Performance:</a:t>
            </a:r>
          </a:p>
          <a:p>
            <a:pPr marL="914400" lvl="1" indent="-457200" algn="l">
              <a:buFont typeface="Arial" panose="020B0604020202020204" pitchFamily="34" charset="0"/>
              <a:buChar char="•"/>
            </a:pPr>
            <a:r>
              <a:rPr lang="en-US" sz="1900" dirty="0"/>
              <a:t>Those that successfully reunited 5 out of 5</a:t>
            </a:r>
          </a:p>
          <a:p>
            <a:pPr marL="914400" lvl="1" indent="-457200" algn="l">
              <a:buFont typeface="Arial" panose="020B0604020202020204" pitchFamily="34" charset="0"/>
              <a:buChar char="•"/>
            </a:pPr>
            <a:r>
              <a:rPr lang="en-US" sz="1900" dirty="0"/>
              <a:t>Made persistent efforts</a:t>
            </a:r>
          </a:p>
          <a:p>
            <a:pPr marL="914400" lvl="1" indent="-457200" algn="l">
              <a:buFont typeface="Arial" panose="020B0604020202020204" pitchFamily="34" charset="0"/>
              <a:buChar char="•"/>
            </a:pPr>
            <a:r>
              <a:rPr lang="en-US" sz="1900" dirty="0"/>
              <a:t>Success often depended on individual staff’s attention to detail and corrections made during the exercise</a:t>
            </a:r>
            <a:endParaRPr lang="en-US" sz="1900" b="1" dirty="0"/>
          </a:p>
          <a:p>
            <a:pPr marL="457200" indent="-457200" algn="l">
              <a:buFont typeface="Arial" panose="020B0604020202020204" pitchFamily="34" charset="0"/>
              <a:buChar char="•"/>
            </a:pPr>
            <a:r>
              <a:rPr lang="en-US" sz="2800" b="1" dirty="0"/>
              <a:t>FRC Processes: </a:t>
            </a:r>
          </a:p>
          <a:p>
            <a:pPr marL="914400" lvl="1" indent="-457200" algn="l">
              <a:buFont typeface="Arial" panose="020B0604020202020204" pitchFamily="34" charset="0"/>
              <a:buChar char="•"/>
            </a:pPr>
            <a:r>
              <a:rPr lang="en-US" sz="1900" dirty="0"/>
              <a:t>Data Entry and Application Barriers</a:t>
            </a:r>
          </a:p>
          <a:p>
            <a:pPr marL="914400" lvl="1" indent="-457200" algn="l">
              <a:buFont typeface="Arial" panose="020B0604020202020204" pitchFamily="34" charset="0"/>
              <a:buChar char="•"/>
            </a:pPr>
            <a:r>
              <a:rPr lang="en-US" sz="1900" dirty="0"/>
              <a:t>Inter-Dependency and System Barriers</a:t>
            </a:r>
          </a:p>
          <a:p>
            <a:pPr marL="914400" lvl="1" indent="-457200" algn="l">
              <a:buFont typeface="Arial" panose="020B0604020202020204" pitchFamily="34" charset="0"/>
              <a:buChar char="•"/>
            </a:pPr>
            <a:r>
              <a:rPr lang="en-US" sz="1900" dirty="0"/>
              <a:t>Verification Barriers</a:t>
            </a:r>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1925E20-9D63-8006-4E23-2B0C45106E2E}"/>
              </a:ext>
            </a:extLst>
          </p:cNvPr>
          <p:cNvSpPr txBox="1">
            <a:spLocks/>
          </p:cNvSpPr>
          <p:nvPr/>
        </p:nvSpPr>
        <p:spPr>
          <a:xfrm>
            <a:off x="8512249" y="252030"/>
            <a:ext cx="2833635" cy="261257"/>
          </a:xfrm>
          <a:prstGeom prst="rect">
            <a:avLst/>
          </a:prstGeom>
        </p:spPr>
        <p:txBody>
          <a:bodyPr vert="horz" lIns="91440" tIns="45720" rIns="91440" bIns="45720" rtlCol="0" anchor="t">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200" b="1" dirty="0">
                <a:solidFill>
                  <a:schemeClr val="bg1"/>
                </a:solidFill>
              </a:rPr>
              <a:t>2025 FRC Exercise </a:t>
            </a:r>
            <a:br>
              <a:rPr lang="en-US" sz="2000" dirty="0"/>
            </a:br>
            <a:br>
              <a:rPr lang="en-US" sz="2000" dirty="0"/>
            </a:br>
            <a:br>
              <a:rPr lang="en-US" sz="4800" dirty="0"/>
            </a:br>
            <a:endParaRPr lang="en-US" sz="4800" dirty="0"/>
          </a:p>
        </p:txBody>
      </p:sp>
      <p:pic>
        <p:nvPicPr>
          <p:cNvPr id="5" name="Picture 4" descr="A picture containing text, businesscard, vector graphics, screenshot&#10;&#10;AI-generated content may be incorrect.">
            <a:extLst>
              <a:ext uri="{FF2B5EF4-FFF2-40B4-BE49-F238E27FC236}">
                <a16:creationId xmlns:a16="http://schemas.microsoft.com/office/drawing/2014/main" id="{3B3271C2-128E-749A-154B-76CDA2D50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979" y="765314"/>
            <a:ext cx="3538820" cy="1189670"/>
          </a:xfrm>
          <a:prstGeom prst="rect">
            <a:avLst/>
          </a:prstGeom>
        </p:spPr>
      </p:pic>
      <p:pic>
        <p:nvPicPr>
          <p:cNvPr id="6" name="Picture 5">
            <a:extLst>
              <a:ext uri="{FF2B5EF4-FFF2-40B4-BE49-F238E27FC236}">
                <a16:creationId xmlns:a16="http://schemas.microsoft.com/office/drawing/2014/main" id="{AF9B316A-3C85-A81F-0556-DAD937E3C1B0}"/>
              </a:ext>
            </a:extLst>
          </p:cNvPr>
          <p:cNvPicPr>
            <a:picLocks noChangeAspect="1"/>
          </p:cNvPicPr>
          <p:nvPr/>
        </p:nvPicPr>
        <p:blipFill>
          <a:blip r:embed="rId4"/>
          <a:stretch>
            <a:fillRect/>
          </a:stretch>
        </p:blipFill>
        <p:spPr>
          <a:xfrm>
            <a:off x="8348984" y="4365081"/>
            <a:ext cx="3232810" cy="1981723"/>
          </a:xfrm>
          <a:prstGeom prst="rect">
            <a:avLst/>
          </a:prstGeom>
        </p:spPr>
      </p:pic>
      <p:pic>
        <p:nvPicPr>
          <p:cNvPr id="14" name="Picture 13">
            <a:extLst>
              <a:ext uri="{FF2B5EF4-FFF2-40B4-BE49-F238E27FC236}">
                <a16:creationId xmlns:a16="http://schemas.microsoft.com/office/drawing/2014/main" id="{1DD91696-CE7C-D67C-0BC7-34B8A236E44A}"/>
              </a:ext>
            </a:extLst>
          </p:cNvPr>
          <p:cNvPicPr>
            <a:picLocks noChangeAspect="1"/>
          </p:cNvPicPr>
          <p:nvPr/>
        </p:nvPicPr>
        <p:blipFill>
          <a:blip r:embed="rId5"/>
          <a:stretch>
            <a:fillRect/>
          </a:stretch>
        </p:blipFill>
        <p:spPr>
          <a:xfrm>
            <a:off x="8236158" y="2207011"/>
            <a:ext cx="3843016" cy="1981724"/>
          </a:xfrm>
          <a:prstGeom prst="rect">
            <a:avLst/>
          </a:prstGeom>
        </p:spPr>
      </p:pic>
    </p:spTree>
    <p:extLst>
      <p:ext uri="{BB962C8B-B14F-4D97-AF65-F5344CB8AC3E}">
        <p14:creationId xmlns:p14="http://schemas.microsoft.com/office/powerpoint/2010/main" val="50680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805146" y="276330"/>
            <a:ext cx="6435550" cy="1114588"/>
          </a:xfrm>
        </p:spPr>
        <p:txBody>
          <a:bodyPr anchor="t">
            <a:normAutofit fontScale="90000"/>
          </a:bodyPr>
          <a:lstStyle/>
          <a:p>
            <a:r>
              <a:rPr lang="en-US" sz="3800" b="1" dirty="0"/>
              <a:t>2026 Family Reunification Center (FRC) Exercise</a:t>
            </a:r>
            <a:br>
              <a:rPr lang="en-US" sz="2000" dirty="0"/>
            </a:br>
            <a:br>
              <a:rPr lang="en-US" sz="2000" dirty="0"/>
            </a:br>
            <a:br>
              <a:rPr lang="en-US" sz="4800" dirty="0"/>
            </a:br>
            <a:endParaRPr lang="en-US" sz="4800" dirty="0"/>
          </a:p>
        </p:txBody>
      </p:sp>
      <p:sp>
        <p:nvSpPr>
          <p:cNvPr id="3" name="Subtitle 2">
            <a:extLst>
              <a:ext uri="{FF2B5EF4-FFF2-40B4-BE49-F238E27FC236}">
                <a16:creationId xmlns:a16="http://schemas.microsoft.com/office/drawing/2014/main" id="{04A83D81-4A6A-46E5-9667-7B1B72B4FC73}"/>
              </a:ext>
            </a:extLst>
          </p:cNvPr>
          <p:cNvSpPr>
            <a:spLocks noGrp="1"/>
          </p:cNvSpPr>
          <p:nvPr>
            <p:ph type="subTitle" idx="1"/>
          </p:nvPr>
        </p:nvSpPr>
        <p:spPr>
          <a:xfrm>
            <a:off x="270457" y="1390918"/>
            <a:ext cx="7585656" cy="4855336"/>
          </a:xfrm>
        </p:spPr>
        <p:txBody>
          <a:bodyPr anchor="b">
            <a:normAutofit lnSpcReduction="10000"/>
          </a:bodyPr>
          <a:lstStyle/>
          <a:p>
            <a:pPr marL="222250" lvl="1" algn="l">
              <a:spcBef>
                <a:spcPts val="0"/>
              </a:spcBef>
            </a:pPr>
            <a:r>
              <a:rPr lang="en-US" sz="1900" b="1" dirty="0"/>
              <a:t>FRC exercise meets the Hospital Preparedness Program (HPP) grant requirement:</a:t>
            </a:r>
          </a:p>
          <a:p>
            <a:pPr marL="222250" lvl="1" algn="l">
              <a:spcBef>
                <a:spcPts val="0"/>
              </a:spcBef>
            </a:pPr>
            <a:endParaRPr lang="en-US" sz="1900" b="1" dirty="0"/>
          </a:p>
          <a:p>
            <a:pPr marL="565150" lvl="1" indent="-342900" algn="l">
              <a:spcBef>
                <a:spcPts val="0"/>
              </a:spcBef>
              <a:buFont typeface="Arial" panose="020B0604020202020204" pitchFamily="34" charset="0"/>
              <a:buChar char="•"/>
            </a:pPr>
            <a:r>
              <a:rPr lang="en-US" sz="1900" b="1" dirty="0"/>
              <a:t>10.9.2</a:t>
            </a:r>
            <a:r>
              <a:rPr lang="en-US" sz="1900" dirty="0"/>
              <a:t> All participants will receive Seven Hundred and Fifty Dollars ($750) to maintain ReddiNet FRC application capability.</a:t>
            </a:r>
          </a:p>
          <a:p>
            <a:pPr marL="565150" lvl="1" indent="-342900" algn="l">
              <a:spcBef>
                <a:spcPts val="0"/>
              </a:spcBef>
              <a:buFont typeface="Arial" panose="020B0604020202020204" pitchFamily="34" charset="0"/>
              <a:buChar char="•"/>
            </a:pPr>
            <a:endParaRPr lang="en-US" sz="1900" dirty="0"/>
          </a:p>
          <a:p>
            <a:pPr marL="565150" lvl="1" indent="-342900" algn="l">
              <a:spcBef>
                <a:spcPts val="0"/>
              </a:spcBef>
              <a:buFont typeface="Arial" panose="020B0604020202020204" pitchFamily="34" charset="0"/>
              <a:buChar char="•"/>
            </a:pPr>
            <a:r>
              <a:rPr lang="en-US" sz="1900" b="1" dirty="0"/>
              <a:t>10.7.1 </a:t>
            </a:r>
            <a:r>
              <a:rPr lang="en-US" sz="1900" dirty="0"/>
              <a:t>All participants will receive Six Thousand Dollars ($6,000) to participate in exercises and drills in conjunction with County and community partners to ensure hospital preparedness, including but not limited to:</a:t>
            </a:r>
          </a:p>
          <a:p>
            <a:pPr marL="565150" lvl="1" indent="-342900" algn="l">
              <a:spcBef>
                <a:spcPts val="0"/>
              </a:spcBef>
              <a:buFont typeface="Arial" panose="020B0604020202020204" pitchFamily="34" charset="0"/>
              <a:buChar char="•"/>
            </a:pPr>
            <a:endParaRPr lang="en-US" sz="1900" dirty="0"/>
          </a:p>
          <a:p>
            <a:pPr marL="565150" lvl="1" indent="-342900" algn="l">
              <a:spcBef>
                <a:spcPts val="0"/>
              </a:spcBef>
              <a:buFont typeface="Arial" panose="020B0604020202020204" pitchFamily="34" charset="0"/>
              <a:buChar char="•"/>
            </a:pPr>
            <a:r>
              <a:rPr lang="en-US" sz="1900" b="1" dirty="0"/>
              <a:t>10.7.1.2</a:t>
            </a:r>
            <a:r>
              <a:rPr lang="en-US" sz="1900" dirty="0"/>
              <a:t> “Participate in the County’s Family Reunification Center (FRC) Exercise, if conducted during the term of this Master Agreement, by performing the following activities:</a:t>
            </a:r>
          </a:p>
          <a:p>
            <a:pPr marL="565150" lvl="1" indent="-342900" algn="l">
              <a:spcBef>
                <a:spcPts val="0"/>
              </a:spcBef>
              <a:buFont typeface="Arial" panose="020B0604020202020204" pitchFamily="34" charset="0"/>
              <a:buChar char="•"/>
            </a:pPr>
            <a:endParaRPr lang="en-US" sz="1900" dirty="0"/>
          </a:p>
          <a:p>
            <a:pPr marL="679450" lvl="2" algn="l">
              <a:spcBef>
                <a:spcPts val="0"/>
              </a:spcBef>
            </a:pPr>
            <a:r>
              <a:rPr lang="en-US" sz="1700" b="1" dirty="0"/>
              <a:t>10.7.1.2.1</a:t>
            </a:r>
            <a:r>
              <a:rPr lang="en-US" sz="1700" dirty="0"/>
              <a:t>	Attend the FRC Briefing.</a:t>
            </a:r>
          </a:p>
          <a:p>
            <a:pPr marL="679450" lvl="2" algn="l">
              <a:spcBef>
                <a:spcPts val="0"/>
              </a:spcBef>
            </a:pPr>
            <a:r>
              <a:rPr lang="en-US" sz="1700" b="1" dirty="0"/>
              <a:t>10.7.1.2.2</a:t>
            </a:r>
            <a:r>
              <a:rPr lang="en-US" sz="1700" dirty="0"/>
              <a:t>	Attend one designated ReddiNet® FRC Training.</a:t>
            </a:r>
          </a:p>
          <a:p>
            <a:pPr marL="679450" lvl="2" algn="l">
              <a:spcBef>
                <a:spcPts val="0"/>
              </a:spcBef>
            </a:pPr>
            <a:r>
              <a:rPr lang="en-US" sz="1700" b="1" dirty="0"/>
              <a:t>10.7.1.2.3</a:t>
            </a:r>
            <a:r>
              <a:rPr lang="en-US" sz="1700" dirty="0"/>
              <a:t>	Complete the specified After-Action Report/Improvement Plan 		to the County’s EMS Agency within sixty (60) days of the 			exercise’s completion.</a:t>
            </a:r>
            <a:endParaRPr lang="en-US" dirty="0"/>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BD2E52-E56F-D848-A768-9377A191A06C}"/>
              </a:ext>
            </a:extLst>
          </p:cNvPr>
          <p:cNvPicPr>
            <a:picLocks noChangeAspect="1"/>
          </p:cNvPicPr>
          <p:nvPr/>
        </p:nvPicPr>
        <p:blipFill>
          <a:blip r:embed="rId3"/>
          <a:srcRect l="554" t="2999" r="2295" b="4346"/>
          <a:stretch/>
        </p:blipFill>
        <p:spPr>
          <a:xfrm>
            <a:off x="8661259" y="1232317"/>
            <a:ext cx="2826960" cy="1389249"/>
          </a:xfrm>
          <a:prstGeom prst="rect">
            <a:avLst/>
          </a:prstGeom>
        </p:spPr>
      </p:pic>
    </p:spTree>
    <p:extLst>
      <p:ext uri="{BB962C8B-B14F-4D97-AF65-F5344CB8AC3E}">
        <p14:creationId xmlns:p14="http://schemas.microsoft.com/office/powerpoint/2010/main" val="155059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699713" y="248038"/>
            <a:ext cx="7063721" cy="1159200"/>
          </a:xfrm>
        </p:spPr>
        <p:txBody>
          <a:bodyPr anchor="ctr">
            <a:normAutofit/>
          </a:bodyPr>
          <a:lstStyle/>
          <a:p>
            <a:pPr algn="l"/>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Capability-Based; Objective Driven</a:t>
            </a:r>
            <a:endParaRPr lang="en-US" sz="1900" dirty="0">
              <a:solidFill>
                <a:srgbClr val="FFFFFF"/>
              </a:solidFill>
            </a:endParaRPr>
          </a:p>
        </p:txBody>
      </p:sp>
      <p:sp>
        <p:nvSpPr>
          <p:cNvPr id="5" name="TextBox 4">
            <a:extLst>
              <a:ext uri="{FF2B5EF4-FFF2-40B4-BE49-F238E27FC236}">
                <a16:creationId xmlns:a16="http://schemas.microsoft.com/office/drawing/2014/main" id="{C6CB82AA-1D4C-4D0E-AFFD-03B14103E7C1}"/>
              </a:ext>
            </a:extLst>
          </p:cNvPr>
          <p:cNvSpPr txBox="1"/>
          <p:nvPr/>
        </p:nvSpPr>
        <p:spPr>
          <a:xfrm>
            <a:off x="1079677" y="1822348"/>
            <a:ext cx="10032642" cy="440120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Capability 2: Health Care and Medical Response Coordination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Objectives: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Activate the FIC/FRC plan within 15-minutes of notification.</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Identify an area in-or-near the facility to use for family reunification within 15-minutes of plan activation.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Clearly define roles and responsibilities of staff assigned to the FIC/FRC area during the incident.</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Develop and/or implement processes to ensure the FRC application is utilized during the activation of the FIC/FRC plan for conducting reunification efforts.</a:t>
            </a:r>
          </a:p>
        </p:txBody>
      </p:sp>
    </p:spTree>
    <p:extLst>
      <p:ext uri="{BB962C8B-B14F-4D97-AF65-F5344CB8AC3E}">
        <p14:creationId xmlns:p14="http://schemas.microsoft.com/office/powerpoint/2010/main" val="404220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B4DBD-40DB-42BA-8D9D-BD3C2954DFB4}"/>
              </a:ext>
            </a:extLst>
          </p:cNvPr>
          <p:cNvSpPr>
            <a:spLocks noGrp="1"/>
          </p:cNvSpPr>
          <p:nvPr>
            <p:ph type="ctrTitle"/>
          </p:nvPr>
        </p:nvSpPr>
        <p:spPr>
          <a:xfrm>
            <a:off x="839777" y="765314"/>
            <a:ext cx="4756162" cy="883182"/>
          </a:xfrm>
        </p:spPr>
        <p:txBody>
          <a:bodyPr anchor="t">
            <a:normAutofit fontScale="90000"/>
          </a:bodyPr>
          <a:lstStyle/>
          <a:p>
            <a:pPr algn="l"/>
            <a:r>
              <a:rPr lang="en-US" sz="3800" b="1" dirty="0"/>
              <a:t>Plans and Guides</a:t>
            </a:r>
            <a:br>
              <a:rPr lang="en-US" sz="4800" dirty="0"/>
            </a:br>
            <a:endParaRPr lang="en-US" sz="4800" dirty="0"/>
          </a:p>
        </p:txBody>
      </p:sp>
      <p:sp>
        <p:nvSpPr>
          <p:cNvPr id="3" name="Subtitle 2">
            <a:extLst>
              <a:ext uri="{FF2B5EF4-FFF2-40B4-BE49-F238E27FC236}">
                <a16:creationId xmlns:a16="http://schemas.microsoft.com/office/drawing/2014/main" id="{04A83D81-4A6A-46E5-9667-7B1B72B4FC73}"/>
              </a:ext>
            </a:extLst>
          </p:cNvPr>
          <p:cNvSpPr>
            <a:spLocks noGrp="1"/>
          </p:cNvSpPr>
          <p:nvPr>
            <p:ph type="subTitle" idx="1"/>
          </p:nvPr>
        </p:nvSpPr>
        <p:spPr>
          <a:xfrm>
            <a:off x="555888" y="2069396"/>
            <a:ext cx="7110244" cy="3028071"/>
          </a:xfrm>
        </p:spPr>
        <p:txBody>
          <a:bodyPr anchor="b">
            <a:normAutofit fontScale="92500" lnSpcReduction="10000"/>
          </a:bodyPr>
          <a:lstStyle/>
          <a:p>
            <a:pPr marL="457200" indent="-457200" algn="l">
              <a:buFont typeface="Arial" panose="020B0604020202020204" pitchFamily="34" charset="0"/>
              <a:buChar char="•"/>
            </a:pPr>
            <a:r>
              <a:rPr lang="en-US" sz="2800" dirty="0"/>
              <a:t>LA County FIC Planning Guide for Healthcare Entities</a:t>
            </a:r>
          </a:p>
          <a:p>
            <a:pPr marL="457200" indent="-457200" algn="l">
              <a:buFont typeface="Arial" panose="020B0604020202020204" pitchFamily="34" charset="0"/>
              <a:buChar char="•"/>
            </a:pPr>
            <a:r>
              <a:rPr lang="en-US" sz="2800" dirty="0"/>
              <a:t>Hospital Reunification and Family Information Center Plans</a:t>
            </a:r>
          </a:p>
          <a:p>
            <a:pPr marL="457200" indent="-457200" algn="l">
              <a:buFont typeface="Arial" panose="020B0604020202020204" pitchFamily="34" charset="0"/>
              <a:buChar char="•"/>
            </a:pPr>
            <a:r>
              <a:rPr lang="en-US" sz="2800" dirty="0"/>
              <a:t>LA County OEM and DMH Family Assistance Plan</a:t>
            </a:r>
          </a:p>
          <a:p>
            <a:pPr marL="457200" indent="-457200" algn="l">
              <a:buFont typeface="Arial" panose="020B0604020202020204" pitchFamily="34" charset="0"/>
              <a:buChar char="•"/>
            </a:pPr>
            <a:r>
              <a:rPr lang="en-US" sz="2800" dirty="0"/>
              <a:t>LA County OEM: SOP – Family Assistance Center Activation</a:t>
            </a:r>
            <a:endParaRPr lang="en-US" sz="2800" b="1" dirty="0"/>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638B41-72B8-3E7C-2A85-D15356E302EC}"/>
              </a:ext>
            </a:extLst>
          </p:cNvPr>
          <p:cNvPicPr>
            <a:picLocks noChangeAspect="1"/>
          </p:cNvPicPr>
          <p:nvPr/>
        </p:nvPicPr>
        <p:blipFill>
          <a:blip r:embed="rId3"/>
          <a:srcRect l="7428" t="3570" r="10418" b="8632"/>
          <a:stretch/>
        </p:blipFill>
        <p:spPr>
          <a:xfrm>
            <a:off x="9826297" y="3428997"/>
            <a:ext cx="1729535" cy="2174573"/>
          </a:xfrm>
          <a:prstGeom prst="rect">
            <a:avLst/>
          </a:prstGeom>
        </p:spPr>
      </p:pic>
      <p:pic>
        <p:nvPicPr>
          <p:cNvPr id="8" name="Picture 7">
            <a:extLst>
              <a:ext uri="{FF2B5EF4-FFF2-40B4-BE49-F238E27FC236}">
                <a16:creationId xmlns:a16="http://schemas.microsoft.com/office/drawing/2014/main" id="{F394406A-A5EE-2160-3E43-09B28C902AE1}"/>
              </a:ext>
            </a:extLst>
          </p:cNvPr>
          <p:cNvPicPr>
            <a:picLocks noChangeAspect="1"/>
          </p:cNvPicPr>
          <p:nvPr/>
        </p:nvPicPr>
        <p:blipFill>
          <a:blip r:embed="rId4"/>
          <a:srcRect l="11479" t="6859" r="16420" b="14458"/>
          <a:stretch/>
        </p:blipFill>
        <p:spPr>
          <a:xfrm>
            <a:off x="8725090" y="1087281"/>
            <a:ext cx="1622587" cy="2174574"/>
          </a:xfrm>
          <a:prstGeom prst="rect">
            <a:avLst/>
          </a:prstGeom>
        </p:spPr>
      </p:pic>
    </p:spTree>
    <p:extLst>
      <p:ext uri="{BB962C8B-B14F-4D97-AF65-F5344CB8AC3E}">
        <p14:creationId xmlns:p14="http://schemas.microsoft.com/office/powerpoint/2010/main" val="2828056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FBF89C-C747-DE15-87C6-E0CC09456FA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343D36F-8FEB-433C-1025-9A0C4D91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4C73C6F-5EFB-F83D-37A5-2083019DF9C1}"/>
              </a:ext>
            </a:extLst>
          </p:cNvPr>
          <p:cNvSpPr>
            <a:spLocks noGrp="1"/>
          </p:cNvSpPr>
          <p:nvPr>
            <p:ph type="title"/>
          </p:nvPr>
        </p:nvSpPr>
        <p:spPr>
          <a:xfrm>
            <a:off x="1005008" y="286120"/>
            <a:ext cx="10178934" cy="1328730"/>
          </a:xfrm>
        </p:spPr>
        <p:txBody>
          <a:bodyPr vert="horz" lIns="91440" tIns="45720" rIns="91440" bIns="45720" rtlCol="0" anchor="b">
            <a:normAutofit fontScale="90000"/>
          </a:bodyPr>
          <a:lstStyle/>
          <a:p>
            <a:pPr algn="ctr"/>
            <a:r>
              <a:rPr lang="en-US" sz="5200" kern="1200" dirty="0">
                <a:solidFill>
                  <a:schemeClr val="tx1"/>
                </a:solidFill>
                <a:latin typeface="+mj-lt"/>
                <a:ea typeface="+mj-ea"/>
                <a:cs typeface="+mj-cs"/>
              </a:rPr>
              <a:t>Healthcare Coalition and EMS Agency Websites</a:t>
            </a:r>
          </a:p>
        </p:txBody>
      </p:sp>
      <p:pic>
        <p:nvPicPr>
          <p:cNvPr id="5" name="Picture 4" descr="Graphical user interface, website&#10;&#10;AI-generated content may be incorrect.">
            <a:extLst>
              <a:ext uri="{FF2B5EF4-FFF2-40B4-BE49-F238E27FC236}">
                <a16:creationId xmlns:a16="http://schemas.microsoft.com/office/drawing/2014/main" id="{87EDD4CC-EB17-6692-6E9F-B2D8E623EE9A}"/>
              </a:ext>
            </a:extLst>
          </p:cNvPr>
          <p:cNvPicPr>
            <a:picLocks noChangeAspect="1"/>
          </p:cNvPicPr>
          <p:nvPr/>
        </p:nvPicPr>
        <p:blipFill>
          <a:blip r:embed="rId3"/>
          <a:srcRect l="9639" r="7941" b="-2"/>
          <a:stretch>
            <a:fillRect/>
          </a:stretch>
        </p:blipFill>
        <p:spPr>
          <a:xfrm>
            <a:off x="120083" y="2017158"/>
            <a:ext cx="5803323" cy="3890357"/>
          </a:xfrm>
          <a:prstGeom prst="rect">
            <a:avLst/>
          </a:prstGeom>
          <a:ln>
            <a:solidFill>
              <a:schemeClr val="tx1"/>
            </a:solidFill>
          </a:ln>
        </p:spPr>
      </p:pic>
      <p:pic>
        <p:nvPicPr>
          <p:cNvPr id="8" name="Content Placeholder 7" descr="Graphical user interface, text, application, email&#10;&#10;AI-generated content may be incorrect.">
            <a:extLst>
              <a:ext uri="{FF2B5EF4-FFF2-40B4-BE49-F238E27FC236}">
                <a16:creationId xmlns:a16="http://schemas.microsoft.com/office/drawing/2014/main" id="{8D84484D-5818-458E-F733-F5141C6EC553}"/>
              </a:ext>
            </a:extLst>
          </p:cNvPr>
          <p:cNvPicPr>
            <a:picLocks noGrp="1" noChangeAspect="1"/>
          </p:cNvPicPr>
          <p:nvPr>
            <p:ph idx="1"/>
          </p:nvPr>
        </p:nvPicPr>
        <p:blipFill>
          <a:blip r:embed="rId4"/>
          <a:srcRect l="20713" r="8803"/>
          <a:stretch>
            <a:fillRect/>
          </a:stretch>
        </p:blipFill>
        <p:spPr>
          <a:xfrm>
            <a:off x="6154517" y="2017158"/>
            <a:ext cx="5803323" cy="3890357"/>
          </a:xfrm>
          <a:prstGeom prst="rect">
            <a:avLst/>
          </a:prstGeom>
          <a:ln>
            <a:solidFill>
              <a:schemeClr val="tx1"/>
            </a:solidFill>
          </a:ln>
        </p:spPr>
      </p:pic>
    </p:spTree>
    <p:extLst>
      <p:ext uri="{BB962C8B-B14F-4D97-AF65-F5344CB8AC3E}">
        <p14:creationId xmlns:p14="http://schemas.microsoft.com/office/powerpoint/2010/main" val="215690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7117</TotalTime>
  <Words>3217</Words>
  <Application>Microsoft Office PowerPoint</Application>
  <PresentationFormat>Widescreen</PresentationFormat>
  <Paragraphs>373</Paragraphs>
  <Slides>41</Slides>
  <Notes>40</Notes>
  <HiddenSlides>1</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2" baseType="lpstr">
      <vt:lpstr>Arial</vt:lpstr>
      <vt:lpstr>Calibri</vt:lpstr>
      <vt:lpstr>Calibri Light</vt:lpstr>
      <vt:lpstr>Canva Sans</vt:lpstr>
      <vt:lpstr>Franklin Gothic Book</vt:lpstr>
      <vt:lpstr>Times New Roman</vt:lpstr>
      <vt:lpstr>Wingdings</vt:lpstr>
      <vt:lpstr>Office Theme</vt:lpstr>
      <vt:lpstr>1_Office Theme</vt:lpstr>
      <vt:lpstr>2_Office Theme</vt:lpstr>
      <vt:lpstr>Acrobat Document</vt:lpstr>
      <vt:lpstr>2026 Family Reunification Center Exercise Briefing      </vt:lpstr>
      <vt:lpstr>Darren Verrette EMS Agency      </vt:lpstr>
      <vt:lpstr> FRC Exercise:  Components</vt:lpstr>
      <vt:lpstr>PowerPoint Presentation</vt:lpstr>
      <vt:lpstr>2025 FRC After-Action Report (AAR)    </vt:lpstr>
      <vt:lpstr>2026 Family Reunification Center (FRC) Exercise   </vt:lpstr>
      <vt:lpstr>Capability-Based; Objective Driven</vt:lpstr>
      <vt:lpstr>Plans and Guides </vt:lpstr>
      <vt:lpstr>Healthcare Coalition and EMS Agency Websites</vt:lpstr>
      <vt:lpstr>FRC Application Training</vt:lpstr>
      <vt:lpstr>Exercise Scope</vt:lpstr>
      <vt:lpstr>Exercise Scope</vt:lpstr>
      <vt:lpstr>Exercise  Control</vt:lpstr>
      <vt:lpstr>Exercise Participants  </vt:lpstr>
      <vt:lpstr>Exercise Participants  </vt:lpstr>
      <vt:lpstr>Exercise Play  </vt:lpstr>
      <vt:lpstr> Live ReddiNet and Family Reunification Center Applications   </vt:lpstr>
      <vt:lpstr>Training Environments for ReddiNet and Family Reunification Center Application   </vt:lpstr>
      <vt:lpstr>Exercise Documents and Tools  Available on HCC and EMS Website</vt:lpstr>
      <vt:lpstr>Evaluation</vt:lpstr>
      <vt:lpstr>Exercise Assumptions</vt:lpstr>
      <vt:lpstr>Exercise Scenario</vt:lpstr>
      <vt:lpstr>Exercise Scenario (No ED)</vt:lpstr>
      <vt:lpstr>Exercise Play:  </vt:lpstr>
      <vt:lpstr>ReddiNet Message Screen:  </vt:lpstr>
      <vt:lpstr>ReddiNet MCI Screen:  </vt:lpstr>
      <vt:lpstr>PowerPoint Presentation</vt:lpstr>
      <vt:lpstr>FRC Application Dashboard:  </vt:lpstr>
      <vt:lpstr>Master Scenario Events List (MSEL):  </vt:lpstr>
      <vt:lpstr>No-ED Master Scenario Events List (MSEL):  </vt:lpstr>
      <vt:lpstr>Patient and Seeker Data:   </vt:lpstr>
      <vt:lpstr>Injects   </vt:lpstr>
      <vt:lpstr>Player Roles After ENDEX</vt:lpstr>
      <vt:lpstr>Exercise Participation Confirmation</vt:lpstr>
      <vt:lpstr>Summary of Exercise Components</vt:lpstr>
      <vt:lpstr>Healthcare Coalition and EMS Agency Websites</vt:lpstr>
      <vt:lpstr>FRC Exercise Registration      </vt:lpstr>
      <vt:lpstr>Summary:  EX Deliverables - ED Participants</vt:lpstr>
      <vt:lpstr>Summary:  EX Deliverables - No ED Participants</vt:lpstr>
      <vt:lpstr>Questions?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Family Reunification Center Exercise</dc:title>
  <dc:creator>Darren Verrette</dc:creator>
  <cp:lastModifiedBy>Darren Verrette</cp:lastModifiedBy>
  <cp:revision>222</cp:revision>
  <cp:lastPrinted>2022-04-18T22:18:23Z</cp:lastPrinted>
  <dcterms:created xsi:type="dcterms:W3CDTF">2021-11-11T00:38:09Z</dcterms:created>
  <dcterms:modified xsi:type="dcterms:W3CDTF">2026-05-07T15:46:38Z</dcterms:modified>
</cp:coreProperties>
</file>