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439" r:id="rId2"/>
    <p:sldId id="438" r:id="rId3"/>
    <p:sldId id="440" r:id="rId4"/>
    <p:sldId id="441" r:id="rId5"/>
    <p:sldId id="442" r:id="rId6"/>
    <p:sldId id="444" r:id="rId7"/>
    <p:sldId id="445" r:id="rId8"/>
    <p:sldId id="446" r:id="rId9"/>
    <p:sldId id="447" r:id="rId10"/>
    <p:sldId id="448" r:id="rId11"/>
    <p:sldId id="449" r:id="rId1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F75D0C-67E0-4D65-B853-D5D97D206058}" v="122" dt="2025-12-08T21:57:04.1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8" autoAdjust="0"/>
    <p:restoredTop sz="68765" autoAdjust="0"/>
  </p:normalViewPr>
  <p:slideViewPr>
    <p:cSldViewPr snapToGrid="0">
      <p:cViewPr varScale="1">
        <p:scale>
          <a:sx n="76" d="100"/>
          <a:sy n="76" d="100"/>
        </p:scale>
        <p:origin x="195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23EF384-63C4-4BFE-8497-FE676F168FD9}" type="datetimeFigureOut">
              <a:rPr lang="en-US" smtClean="0"/>
              <a:t>12/10/2025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2CE434F-599D-4F6C-A878-B88BE662AB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03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D92B5F-F86B-467D-87F0-827F182BDAF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5477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B23FE1-A3A0-D373-3FAF-1ABB24493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E37C65-35FA-1C8B-3AB5-AC6026B4EE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83C802-8D13-5014-E77A-F24D87B887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3C870E-47F9-5F7E-A8C2-5C506EFB5F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D92B5F-F86B-467D-87F0-827F182BDAF4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2832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A7E8F8-611E-0B13-33B1-E5D1F65817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4A273A6-F8AE-90D3-A9E8-929FFEDACB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B55013-85BE-B1A7-1062-DEB217EFC1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A99DA5-8276-53CD-16C2-22EE0982C0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/>
            <a:fld id="{7AD92B5F-F86B-467D-87F0-827F182BDAF4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/>
              <a:t>3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190578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AE4BC-74D6-141A-6378-8800536A4E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109586-96C7-463B-4CC7-61BC35A5DE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4FC491-CF1F-ABAB-8438-3E5101A69B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025E70-C6F5-E9EA-C9FC-AA86FF9292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D92B5F-F86B-467D-87F0-827F182BDAF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0812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5215B3-2E42-C36E-8335-ABC4997404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BF60A45-9551-C1A1-7BB5-66B903C29B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9D83C8-D1C6-A11F-1BBE-507822477A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D82D82-D675-D7FC-DCDB-53FCD5E0FE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D92B5F-F86B-467D-87F0-827F182BDAF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5770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174867-1D6C-DBB4-A834-DB06028CA9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2F0FC2-80F0-0EC0-2ED8-7F125B346F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FC60A5-C257-2340-BD85-982D440A82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2BF9D9-B961-7101-C3A3-7555B934FD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D92B5F-F86B-467D-87F0-827F182BDAF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8132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4A0A85-8795-C11E-701F-043A25785A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A22325-379D-2523-CBA0-CA25E7156C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86262D-5BD8-2C76-730D-CC6EE07CB9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455173-228A-71E1-B9D0-7A19B848A7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D92B5F-F86B-467D-87F0-827F182BDAF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551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844E46-E3B4-BFFB-BF25-B496812EC8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A1C80D-A471-753F-01AC-41245D12B6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8BCEBD3-AFD9-B85F-500E-64655908E1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B66F3E-26CA-F8CB-F49C-62D8849887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D92B5F-F86B-467D-87F0-827F182BDAF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6915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7AA38F-EAAC-9EE2-BB9A-833E948750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FBEAB4-03CB-2CDB-6F5C-821BD73FEE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CD7E5F3-176C-D77D-0452-C233182EB8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9F005C-B287-02B1-28AD-EDA118721A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D92B5F-F86B-467D-87F0-827F182BDAF4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1347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D7932D-99C2-EEB4-701A-146685C0EB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54C360-FD41-C333-CC65-C7D68A0A2A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9286C2-4058-231F-8576-96EE57673A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391865-5B17-4EA5-60FE-8F86E3AA2A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D92B5F-F86B-467D-87F0-827F182BDAF4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92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52D4E-1865-AFA1-DB94-95C43C6763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C9E0F8-8E41-ADE2-4FFC-34837A54CA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F2A9FB-654D-564B-5F05-5F5653981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E1AD-2A38-4DB4-A5F6-4FD8DADB2541}" type="datetimeFigureOut">
              <a:rPr lang="en-US" smtClean="0"/>
              <a:t>12/10/2025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AAFA2-F594-EE30-E99C-8F448BC62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73D576-4C97-951E-461C-3CE70817B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A7083-4540-44A7-8B31-5D9E2EA4AE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82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4F889-CAC0-AD09-F103-EBF0E7E12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7423E7-DC19-49C1-CCB3-7573EAE68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D3DA5B-08D8-83BB-9F03-9DCC8F264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E1AD-2A38-4DB4-A5F6-4FD8DADB2541}" type="datetimeFigureOut">
              <a:rPr lang="en-US" smtClean="0"/>
              <a:t>12/10/2025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86974-9F87-A974-0A79-C8A949CF5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D948C0-8CA3-57E3-A2DA-ED071BD41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A7083-4540-44A7-8B31-5D9E2EA4AE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697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00D38A-B6BB-AED4-E8FF-1F3250FC3D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4C142D-D480-AFAC-56CD-2F74DEA5DE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7761-3E90-7538-A789-CA4C5EBAC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E1AD-2A38-4DB4-A5F6-4FD8DADB2541}" type="datetimeFigureOut">
              <a:rPr lang="en-US" smtClean="0"/>
              <a:t>12/10/2025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FE59D-84DC-2283-55E3-64C21C4E4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044AA7-AED7-650B-40CA-66F82F64A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A7083-4540-44A7-8B31-5D9E2EA4AE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3889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55A00889-0FFE-4EF9-848F-6C622F87F67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589280"/>
            <a:ext cx="11460480" cy="5679440"/>
          </a:xfrm>
          <a:prstGeom prst="rect">
            <a:avLst/>
          </a:prstGeom>
        </p:spPr>
        <p:txBody>
          <a:bodyPr/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27043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87911-43BA-B624-6F2D-DB5D5970C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810EC-2319-4F03-6CB8-18B569D69B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C6B549-24AB-7068-1586-4609B6695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E1AD-2A38-4DB4-A5F6-4FD8DADB2541}" type="datetimeFigureOut">
              <a:rPr lang="en-US" smtClean="0"/>
              <a:t>12/10/2025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3AAC1-2B68-2401-D242-1DBB139A1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CE507-7538-9250-6DC6-A03E9878F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A7083-4540-44A7-8B31-5D9E2EA4AE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851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FE9F2-B9C4-D240-EDF2-2A690C87A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0C0059-E9F9-9085-4F66-C75BB2F748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BA306-556C-EF7B-05E7-B6FFFC342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E1AD-2A38-4DB4-A5F6-4FD8DADB2541}" type="datetimeFigureOut">
              <a:rPr lang="en-US" smtClean="0"/>
              <a:t>12/10/2025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6B336E-20C0-75A2-C5C1-5FB954ECA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478164-7AAC-01D7-6B48-283230635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A7083-4540-44A7-8B31-5D9E2EA4AE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710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026F6-4AC9-82AC-767D-D3EBC59D4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DE449D-6375-B828-8C56-0891FC531C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DBA9AF-1587-EA54-FCC2-5F00F51460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B3AA03-8761-B186-F75B-6AFD77930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E1AD-2A38-4DB4-A5F6-4FD8DADB2541}" type="datetimeFigureOut">
              <a:rPr lang="en-US" smtClean="0"/>
              <a:t>12/10/2025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E8815E-5D56-5669-EFB6-EF48A17AF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3CF16A-FE3F-4781-F825-80ED0D9AB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A7083-4540-44A7-8B31-5D9E2EA4AE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501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9AAC2-6235-BAD9-5AED-F1C5930CD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38986C-4D22-56A3-00FB-198CC4B0D7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B1FCAD-055F-FE8E-212A-32F9F366F2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D004DA-6BD2-FCD8-E6AA-99D200F92B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7FD34B-26CF-2789-6241-AB025C830D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1526E1-F4FC-FE9F-F5E0-C9F94A04C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E1AD-2A38-4DB4-A5F6-4FD8DADB2541}" type="datetimeFigureOut">
              <a:rPr lang="en-US" smtClean="0"/>
              <a:t>12/10/2025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EB8421-710C-7D4F-81F5-760037F3F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DA07F2-1AF6-BE18-C323-0DC7D21F5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A7083-4540-44A7-8B31-5D9E2EA4AE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283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775F0-AE1C-EF25-92B3-B90A84F65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58C134-B730-3C11-AD71-C49C483D6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E1AD-2A38-4DB4-A5F6-4FD8DADB2541}" type="datetimeFigureOut">
              <a:rPr lang="en-US" smtClean="0"/>
              <a:t>12/10/2025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F81D65-4DFD-BE53-7013-19B242E65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61C342-3C28-CC36-E957-FC9C85D20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A7083-4540-44A7-8B31-5D9E2EA4AE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184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47BC2D-ACEB-C49B-158D-D370D96DF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E1AD-2A38-4DB4-A5F6-4FD8DADB2541}" type="datetimeFigureOut">
              <a:rPr lang="en-US" smtClean="0"/>
              <a:t>12/10/2025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52C013-260E-9854-FF48-6C24BB904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DD3D32-65FF-289F-CFDC-53EBE6629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A7083-4540-44A7-8B31-5D9E2EA4AE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673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C41E1-2E75-B41D-DFAA-2DB2CF93B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32665-2DF6-1A51-2859-5C5400B65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9D20DF-FA4A-4716-EAA7-3FFC1438C6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184456-EA66-A6B9-BAA7-FED881AC6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E1AD-2A38-4DB4-A5F6-4FD8DADB2541}" type="datetimeFigureOut">
              <a:rPr lang="en-US" smtClean="0"/>
              <a:t>12/10/2025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1670E5-7BB3-AFB9-14D2-F019AAEF5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A163E5-B08D-B971-6E0D-43F394085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A7083-4540-44A7-8B31-5D9E2EA4AE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689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AB20A-6EEB-329C-0533-21C8B99B3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193295-F1C5-99EE-A407-92BC5E2BAC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C7EE1E-AE00-8826-6022-3D39C405A4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A0A18C-6F19-4985-2108-590D03640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E1AD-2A38-4DB4-A5F6-4FD8DADB2541}" type="datetimeFigureOut">
              <a:rPr lang="en-US" smtClean="0"/>
              <a:t>12/10/2025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FE0384-33E3-FE75-DE38-38B8CF59A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6F1476-DCCF-FBF8-2068-64D07E918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A7083-4540-44A7-8B31-5D9E2EA4AE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110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C788BA-2C1A-5CAA-7A61-E8C2D63DB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D31F0D-6CC9-8986-83B9-CF7DE3E2E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475A33-BCB8-2B41-EF0F-1BB5370557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BE1AD-2A38-4DB4-A5F6-4FD8DADB2541}" type="datetimeFigureOut">
              <a:rPr lang="en-US" smtClean="0"/>
              <a:t>12/10/2025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D9FCA4-8E15-4239-E700-04A56282A0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C05226-7D42-18AE-CA4E-189A0A7163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A7083-4540-44A7-8B31-5D9E2EA4AE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558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Rectangle 1044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1026" name="Picture 2" descr="Imaging Department Spotlight: Torrance Memorial Medical Center - Axis Imaging News">
            <a:extLst>
              <a:ext uri="{FF2B5EF4-FFF2-40B4-BE49-F238E27FC236}">
                <a16:creationId xmlns:a16="http://schemas.microsoft.com/office/drawing/2014/main" id="{9D373A6A-99E2-3C23-6B83-ED203F4B5D40}"/>
              </a:ext>
            </a:extLst>
          </p:cNvPr>
          <p:cNvPicPr>
            <a:picLocks noGrp="1" noChangeAspect="1" noChangeArrowheads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92" b="5155"/>
          <a:stretch>
            <a:fillRect/>
          </a:stretch>
        </p:blipFill>
        <p:spPr bwMode="auto">
          <a:xfrm>
            <a:off x="451555" y="172915"/>
            <a:ext cx="10893777" cy="4861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E48BB6B-03CA-C99F-61DE-2E3E8ED80E4B}"/>
              </a:ext>
            </a:extLst>
          </p:cNvPr>
          <p:cNvSpPr txBox="1"/>
          <p:nvPr/>
        </p:nvSpPr>
        <p:spPr>
          <a:xfrm>
            <a:off x="451555" y="5154897"/>
            <a:ext cx="58702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Christine Serra, Manager </a:t>
            </a:r>
          </a:p>
          <a:p>
            <a:r>
              <a:rPr lang="en-US" dirty="0"/>
              <a:t>Emergency Management</a:t>
            </a:r>
          </a:p>
          <a:p>
            <a:endParaRPr lang="en-US" dirty="0"/>
          </a:p>
          <a:p>
            <a:r>
              <a:rPr lang="en-US" dirty="0"/>
              <a:t>Andrew Shen, MD</a:t>
            </a:r>
          </a:p>
          <a:p>
            <a:r>
              <a:rPr lang="en-US" dirty="0"/>
              <a:t>Physician Adviser, Emergency Management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1828EAE-9C9B-A4B1-C1DA-C8A46F96928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6007" y="5207760"/>
            <a:ext cx="3380239" cy="68580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6321D28-F8ED-3AA5-9A99-50268D81F07F}"/>
              </a:ext>
            </a:extLst>
          </p:cNvPr>
          <p:cNvSpPr txBox="1"/>
          <p:nvPr/>
        </p:nvSpPr>
        <p:spPr>
          <a:xfrm>
            <a:off x="8521831" y="6193410"/>
            <a:ext cx="1979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December 9, 2025</a:t>
            </a:r>
          </a:p>
        </p:txBody>
      </p:sp>
    </p:spTree>
    <p:extLst>
      <p:ext uri="{BB962C8B-B14F-4D97-AF65-F5344CB8AC3E}">
        <p14:creationId xmlns:p14="http://schemas.microsoft.com/office/powerpoint/2010/main" val="21447953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D3107B-E0AD-66A0-102C-EBAD35C025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42729CD8-43B0-6E1D-31F5-640D381D6375}"/>
              </a:ext>
            </a:extLst>
          </p:cNvPr>
          <p:cNvSpPr/>
          <p:nvPr/>
        </p:nvSpPr>
        <p:spPr>
          <a:xfrm>
            <a:off x="8745536" y="2233583"/>
            <a:ext cx="18117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1400" b="1" dirty="0">
                <a:solidFill>
                  <a:schemeClr val="bg1"/>
                </a:solidFill>
                <a:latin typeface="Montserrat" panose="02000505000000020004" pitchFamily="2" charset="0"/>
              </a:rPr>
              <a:t>Mini Bungee Cord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0E89E8B-EE79-EB53-4C8A-0E2A20ED727D}"/>
              </a:ext>
            </a:extLst>
          </p:cNvPr>
          <p:cNvSpPr txBox="1"/>
          <p:nvPr/>
        </p:nvSpPr>
        <p:spPr>
          <a:xfrm>
            <a:off x="8099354" y="3722219"/>
            <a:ext cx="7553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3200" b="1" dirty="0">
                <a:solidFill>
                  <a:schemeClr val="bg1"/>
                </a:solidFill>
                <a:latin typeface="Edo SZ" panose="02000000000000000000" pitchFamily="2" charset="0"/>
              </a:rPr>
              <a:t>04.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B34B426-6C1F-4A81-AFA2-604BAB05EFBF}"/>
              </a:ext>
            </a:extLst>
          </p:cNvPr>
          <p:cNvSpPr/>
          <p:nvPr/>
        </p:nvSpPr>
        <p:spPr>
          <a:xfrm>
            <a:off x="8710419" y="3805024"/>
            <a:ext cx="106311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1400" b="1" dirty="0">
                <a:solidFill>
                  <a:schemeClr val="bg1"/>
                </a:solidFill>
                <a:latin typeface="Montserrat" panose="02000505000000020004" pitchFamily="2" charset="0"/>
              </a:rPr>
              <a:t>Flip Flops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22ECE9B-EC73-6CC9-1C26-FC2222551735}"/>
              </a:ext>
            </a:extLst>
          </p:cNvPr>
          <p:cNvSpPr/>
          <p:nvPr/>
        </p:nvSpPr>
        <p:spPr>
          <a:xfrm>
            <a:off x="0" y="6599104"/>
            <a:ext cx="12192000" cy="258895"/>
          </a:xfrm>
          <a:prstGeom prst="rect">
            <a:avLst/>
          </a:prstGeom>
          <a:solidFill>
            <a:srgbClr val="2C49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2539646-DCE4-60AC-9D47-E34735FC38EA}"/>
              </a:ext>
            </a:extLst>
          </p:cNvPr>
          <p:cNvCxnSpPr>
            <a:cxnSpLocks/>
          </p:cNvCxnSpPr>
          <p:nvPr/>
        </p:nvCxnSpPr>
        <p:spPr>
          <a:xfrm>
            <a:off x="619705" y="1541131"/>
            <a:ext cx="11572293" cy="0"/>
          </a:xfrm>
          <a:prstGeom prst="line">
            <a:avLst/>
          </a:prstGeom>
          <a:ln>
            <a:solidFill>
              <a:srgbClr val="2C49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5590E4D2-72CF-F6B7-6141-ABB7DF3F9861}"/>
              </a:ext>
            </a:extLst>
          </p:cNvPr>
          <p:cNvSpPr/>
          <p:nvPr/>
        </p:nvSpPr>
        <p:spPr>
          <a:xfrm>
            <a:off x="476166" y="1397592"/>
            <a:ext cx="287079" cy="287079"/>
          </a:xfrm>
          <a:prstGeom prst="ellipse">
            <a:avLst/>
          </a:prstGeom>
          <a:solidFill>
            <a:srgbClr val="00567A"/>
          </a:solidFill>
          <a:ln>
            <a:solidFill>
              <a:srgbClr val="0056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D1DB44-61B0-CDE6-07F0-51155AD280F4}"/>
              </a:ext>
            </a:extLst>
          </p:cNvPr>
          <p:cNvSpPr/>
          <p:nvPr/>
        </p:nvSpPr>
        <p:spPr>
          <a:xfrm>
            <a:off x="-1" y="6488438"/>
            <a:ext cx="12191999" cy="114837"/>
          </a:xfrm>
          <a:prstGeom prst="rect">
            <a:avLst/>
          </a:prstGeom>
          <a:solidFill>
            <a:srgbClr val="96CA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  <a:p>
            <a:pPr algn="ctr"/>
            <a:endParaRPr lang="id-ID" dirty="0"/>
          </a:p>
          <a:p>
            <a:pPr algn="ctr"/>
            <a:endParaRPr lang="id-ID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35AD6155-9C72-65BE-3431-964BAA3E510C}"/>
              </a:ext>
            </a:extLst>
          </p:cNvPr>
          <p:cNvSpPr txBox="1">
            <a:spLocks/>
          </p:cNvSpPr>
          <p:nvPr/>
        </p:nvSpPr>
        <p:spPr>
          <a:xfrm>
            <a:off x="1210492" y="1770858"/>
            <a:ext cx="8563039" cy="4425981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33E5C409-A425-AE62-17EB-E02F4A048C5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5661" y="137229"/>
            <a:ext cx="3380239" cy="68580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A87B31A-20D3-F1A1-DCED-ABDC025F75D2}"/>
              </a:ext>
            </a:extLst>
          </p:cNvPr>
          <p:cNvSpPr txBox="1"/>
          <p:nvPr/>
        </p:nvSpPr>
        <p:spPr>
          <a:xfrm>
            <a:off x="11663534" y="595939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A431586-B6B2-B510-DD29-4ACEDFEAA11F}"/>
              </a:ext>
            </a:extLst>
          </p:cNvPr>
          <p:cNvSpPr txBox="1"/>
          <p:nvPr/>
        </p:nvSpPr>
        <p:spPr>
          <a:xfrm>
            <a:off x="1088354" y="1188352"/>
            <a:ext cx="8941766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We can not solely rely on our system affiliates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Additional team members need to be trained for the transfer center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Update communication tools: Command Center and Labor Pool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Missed discharge opportunities during hospital decompression and evacuation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 More work to be done involving hospital evacuation procedures</a:t>
            </a:r>
          </a:p>
          <a:p>
            <a:endParaRPr lang="en-US" sz="2400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F60C86-AA85-F62A-4D9D-1A86087B6F64}"/>
              </a:ext>
            </a:extLst>
          </p:cNvPr>
          <p:cNvSpPr txBox="1"/>
          <p:nvPr/>
        </p:nvSpPr>
        <p:spPr>
          <a:xfrm>
            <a:off x="763245" y="397251"/>
            <a:ext cx="49776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Lessons Learned/Action Items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C7DD55F-A352-91A6-92B8-B969EC963B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55229" y="1712163"/>
            <a:ext cx="1571844" cy="2010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7182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E26878-03BF-8F1F-B544-119ACF9BB7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CC745B3D-30EE-778A-42CE-573A4FB3321B}"/>
              </a:ext>
            </a:extLst>
          </p:cNvPr>
          <p:cNvSpPr/>
          <p:nvPr/>
        </p:nvSpPr>
        <p:spPr>
          <a:xfrm>
            <a:off x="8745536" y="2233583"/>
            <a:ext cx="18117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1400" b="1" dirty="0">
                <a:solidFill>
                  <a:schemeClr val="bg1"/>
                </a:solidFill>
                <a:latin typeface="Montserrat" panose="02000505000000020004" pitchFamily="2" charset="0"/>
              </a:rPr>
              <a:t>Mini Bungee Cord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8526E37-348D-59F9-D8EA-3E992C026EDE}"/>
              </a:ext>
            </a:extLst>
          </p:cNvPr>
          <p:cNvSpPr txBox="1"/>
          <p:nvPr/>
        </p:nvSpPr>
        <p:spPr>
          <a:xfrm>
            <a:off x="8099354" y="3722219"/>
            <a:ext cx="7553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3200" b="1" dirty="0">
                <a:solidFill>
                  <a:schemeClr val="bg1"/>
                </a:solidFill>
                <a:latin typeface="Edo SZ" panose="02000000000000000000" pitchFamily="2" charset="0"/>
              </a:rPr>
              <a:t>04.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5AA75A6-E7D5-0953-6BEE-AEAB1F1F27F6}"/>
              </a:ext>
            </a:extLst>
          </p:cNvPr>
          <p:cNvSpPr/>
          <p:nvPr/>
        </p:nvSpPr>
        <p:spPr>
          <a:xfrm>
            <a:off x="16899624" y="6876810"/>
            <a:ext cx="158276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400" b="1" dirty="0">
                <a:solidFill>
                  <a:schemeClr val="bg1"/>
                </a:solidFill>
                <a:latin typeface="Montserrat" panose="02000505000000020004" pitchFamily="2" charset="0"/>
              </a:rPr>
              <a:t>Flip Flops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7E3C41F-0D0F-4EB6-A885-5CD180B88C42}"/>
              </a:ext>
            </a:extLst>
          </p:cNvPr>
          <p:cNvSpPr/>
          <p:nvPr/>
        </p:nvSpPr>
        <p:spPr>
          <a:xfrm>
            <a:off x="0" y="6599104"/>
            <a:ext cx="12192000" cy="258895"/>
          </a:xfrm>
          <a:prstGeom prst="rect">
            <a:avLst/>
          </a:prstGeom>
          <a:solidFill>
            <a:srgbClr val="2C49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53E7514-E398-95B0-6813-D897F2DBCF14}"/>
              </a:ext>
            </a:extLst>
          </p:cNvPr>
          <p:cNvCxnSpPr>
            <a:cxnSpLocks/>
          </p:cNvCxnSpPr>
          <p:nvPr/>
        </p:nvCxnSpPr>
        <p:spPr>
          <a:xfrm>
            <a:off x="619705" y="1541131"/>
            <a:ext cx="11572293" cy="0"/>
          </a:xfrm>
          <a:prstGeom prst="line">
            <a:avLst/>
          </a:prstGeom>
          <a:ln>
            <a:solidFill>
              <a:srgbClr val="2C49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A3D90F15-4C8A-5FD2-636C-3F7FD9F68802}"/>
              </a:ext>
            </a:extLst>
          </p:cNvPr>
          <p:cNvSpPr/>
          <p:nvPr/>
        </p:nvSpPr>
        <p:spPr>
          <a:xfrm>
            <a:off x="476166" y="1397592"/>
            <a:ext cx="287079" cy="287079"/>
          </a:xfrm>
          <a:prstGeom prst="ellipse">
            <a:avLst/>
          </a:prstGeom>
          <a:solidFill>
            <a:srgbClr val="00567A"/>
          </a:solidFill>
          <a:ln>
            <a:solidFill>
              <a:srgbClr val="0056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0E767EA-35DC-175E-9616-C870431689EF}"/>
              </a:ext>
            </a:extLst>
          </p:cNvPr>
          <p:cNvSpPr/>
          <p:nvPr/>
        </p:nvSpPr>
        <p:spPr>
          <a:xfrm>
            <a:off x="-1" y="6488438"/>
            <a:ext cx="12191999" cy="114837"/>
          </a:xfrm>
          <a:prstGeom prst="rect">
            <a:avLst/>
          </a:prstGeom>
          <a:solidFill>
            <a:srgbClr val="96CA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  <a:p>
            <a:pPr algn="ctr"/>
            <a:endParaRPr lang="id-ID" dirty="0"/>
          </a:p>
          <a:p>
            <a:pPr algn="ctr"/>
            <a:endParaRPr lang="id-ID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30B36153-1CA0-F96D-4301-CE95F01F5774}"/>
              </a:ext>
            </a:extLst>
          </p:cNvPr>
          <p:cNvSpPr txBox="1">
            <a:spLocks/>
          </p:cNvSpPr>
          <p:nvPr/>
        </p:nvSpPr>
        <p:spPr>
          <a:xfrm>
            <a:off x="1210492" y="1770858"/>
            <a:ext cx="8563039" cy="4425981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F7C2DF5-F774-6879-041B-B0A1A20447F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5661" y="137229"/>
            <a:ext cx="3380239" cy="68580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62A4389-BE21-EAB7-1CB3-8500C649BDC4}"/>
              </a:ext>
            </a:extLst>
          </p:cNvPr>
          <p:cNvSpPr txBox="1"/>
          <p:nvPr/>
        </p:nvSpPr>
        <p:spPr>
          <a:xfrm>
            <a:off x="1088354" y="1188352"/>
            <a:ext cx="894176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endParaRPr lang="en-US" sz="2400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61803E-E732-DF4D-19DB-9BABAB3EFB7A}"/>
              </a:ext>
            </a:extLst>
          </p:cNvPr>
          <p:cNvSpPr txBox="1"/>
          <p:nvPr/>
        </p:nvSpPr>
        <p:spPr>
          <a:xfrm>
            <a:off x="1879641" y="1986295"/>
            <a:ext cx="8285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/>
              <a:t>Thank You</a:t>
            </a:r>
          </a:p>
        </p:txBody>
      </p:sp>
      <p:pic>
        <p:nvPicPr>
          <p:cNvPr id="1027" name="Picture 3">
            <a:extLst>
              <a:ext uri="{FF2B5EF4-FFF2-40B4-BE49-F238E27FC236}">
                <a16:creationId xmlns:a16="http://schemas.microsoft.com/office/drawing/2014/main" id="{00956643-1AC2-B8CA-A4FD-4192D38067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1391" y="3259505"/>
            <a:ext cx="276225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2651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168894E3-1620-48E1-915A-687A835AF2B0}"/>
              </a:ext>
            </a:extLst>
          </p:cNvPr>
          <p:cNvSpPr/>
          <p:nvPr/>
        </p:nvSpPr>
        <p:spPr>
          <a:xfrm>
            <a:off x="8745536" y="2233583"/>
            <a:ext cx="18117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1400" b="1" dirty="0">
                <a:solidFill>
                  <a:schemeClr val="bg1"/>
                </a:solidFill>
                <a:latin typeface="Montserrat" panose="02000505000000020004" pitchFamily="2" charset="0"/>
              </a:rPr>
              <a:t>Mini Bungee Cord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F02F754-B24D-495A-9C7F-498B2011F87A}"/>
              </a:ext>
            </a:extLst>
          </p:cNvPr>
          <p:cNvSpPr txBox="1"/>
          <p:nvPr/>
        </p:nvSpPr>
        <p:spPr>
          <a:xfrm>
            <a:off x="8099354" y="3722219"/>
            <a:ext cx="7553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3200" b="1" dirty="0">
                <a:solidFill>
                  <a:schemeClr val="bg1"/>
                </a:solidFill>
                <a:latin typeface="Edo SZ" panose="02000000000000000000" pitchFamily="2" charset="0"/>
              </a:rPr>
              <a:t>04.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6EF1D24-7508-446A-9BD4-1751F4730909}"/>
              </a:ext>
            </a:extLst>
          </p:cNvPr>
          <p:cNvSpPr/>
          <p:nvPr/>
        </p:nvSpPr>
        <p:spPr>
          <a:xfrm>
            <a:off x="8710419" y="3805024"/>
            <a:ext cx="106311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1400" b="1" dirty="0">
                <a:solidFill>
                  <a:schemeClr val="bg1"/>
                </a:solidFill>
                <a:latin typeface="Montserrat" panose="02000505000000020004" pitchFamily="2" charset="0"/>
              </a:rPr>
              <a:t>Flip Flops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39FD7BA-4A05-3741-85B6-36F3827D835D}"/>
              </a:ext>
            </a:extLst>
          </p:cNvPr>
          <p:cNvSpPr/>
          <p:nvPr/>
        </p:nvSpPr>
        <p:spPr>
          <a:xfrm>
            <a:off x="0" y="6599104"/>
            <a:ext cx="12192000" cy="258895"/>
          </a:xfrm>
          <a:prstGeom prst="rect">
            <a:avLst/>
          </a:prstGeom>
          <a:solidFill>
            <a:srgbClr val="2C49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8FA49C7B-9BEF-3A40-A98D-FE93F40F152B}"/>
              </a:ext>
            </a:extLst>
          </p:cNvPr>
          <p:cNvCxnSpPr>
            <a:cxnSpLocks/>
          </p:cNvCxnSpPr>
          <p:nvPr/>
        </p:nvCxnSpPr>
        <p:spPr>
          <a:xfrm>
            <a:off x="619705" y="1541131"/>
            <a:ext cx="11572293" cy="0"/>
          </a:xfrm>
          <a:prstGeom prst="line">
            <a:avLst/>
          </a:prstGeom>
          <a:ln>
            <a:solidFill>
              <a:srgbClr val="2C49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EE00376C-E3B1-4B4C-BFC2-E871EE597E29}"/>
              </a:ext>
            </a:extLst>
          </p:cNvPr>
          <p:cNvSpPr/>
          <p:nvPr/>
        </p:nvSpPr>
        <p:spPr>
          <a:xfrm>
            <a:off x="476166" y="1397592"/>
            <a:ext cx="287079" cy="287079"/>
          </a:xfrm>
          <a:prstGeom prst="ellipse">
            <a:avLst/>
          </a:prstGeom>
          <a:solidFill>
            <a:srgbClr val="00567A"/>
          </a:solidFill>
          <a:ln>
            <a:solidFill>
              <a:srgbClr val="0056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CFE5698-5415-9040-B073-337B1998C6AB}"/>
              </a:ext>
            </a:extLst>
          </p:cNvPr>
          <p:cNvSpPr/>
          <p:nvPr/>
        </p:nvSpPr>
        <p:spPr>
          <a:xfrm>
            <a:off x="-1" y="6488438"/>
            <a:ext cx="12191999" cy="114837"/>
          </a:xfrm>
          <a:prstGeom prst="rect">
            <a:avLst/>
          </a:prstGeom>
          <a:solidFill>
            <a:srgbClr val="96CA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  <a:p>
            <a:pPr algn="ctr"/>
            <a:endParaRPr lang="id-ID" dirty="0"/>
          </a:p>
          <a:p>
            <a:pPr algn="ctr"/>
            <a:endParaRPr lang="id-ID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76E32A30-7523-450E-8D6C-DBFBE8C62288}"/>
              </a:ext>
            </a:extLst>
          </p:cNvPr>
          <p:cNvSpPr txBox="1">
            <a:spLocks/>
          </p:cNvSpPr>
          <p:nvPr/>
        </p:nvSpPr>
        <p:spPr>
          <a:xfrm>
            <a:off x="1210492" y="1770858"/>
            <a:ext cx="8563039" cy="4425981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3ACE34A1-2E60-4F80-9048-8F5A694206F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5661" y="137229"/>
            <a:ext cx="3380239" cy="68580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55F655C-F57A-4537-9C80-C1E47F49EC7B}"/>
              </a:ext>
            </a:extLst>
          </p:cNvPr>
          <p:cNvSpPr txBox="1"/>
          <p:nvPr/>
        </p:nvSpPr>
        <p:spPr>
          <a:xfrm>
            <a:off x="11663534" y="595939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A3A2CD3-D1DA-A8AB-99FE-2A1A2ACEDC49}"/>
              </a:ext>
            </a:extLst>
          </p:cNvPr>
          <p:cNvSpPr txBox="1"/>
          <p:nvPr/>
        </p:nvSpPr>
        <p:spPr>
          <a:xfrm>
            <a:off x="476166" y="1684671"/>
            <a:ext cx="1096080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Licensed Beds in 2024: 610</a:t>
            </a:r>
          </a:p>
          <a:p>
            <a:pPr algn="ctr"/>
            <a:r>
              <a:rPr lang="en-US" sz="2400" dirty="0"/>
              <a:t>Acute Care: 570</a:t>
            </a:r>
          </a:p>
          <a:p>
            <a:pPr algn="ctr"/>
            <a:r>
              <a:rPr lang="en-US" sz="2400" dirty="0"/>
              <a:t>Transitional Care: 40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Currently:</a:t>
            </a:r>
          </a:p>
          <a:p>
            <a:pPr algn="ctr"/>
            <a:r>
              <a:rPr lang="en-US" sz="2400" dirty="0"/>
              <a:t>77 Beds Suspended </a:t>
            </a:r>
          </a:p>
          <a:p>
            <a:pPr algn="ctr"/>
            <a:r>
              <a:rPr lang="en-US" sz="2400" dirty="0"/>
              <a:t>Units not Staffed (construction)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Total beds listed: 435</a:t>
            </a:r>
          </a:p>
          <a:p>
            <a:pPr algn="ctr"/>
            <a:r>
              <a:rPr lang="en-US" sz="2400" dirty="0"/>
              <a:t>Exercise objective: evacuate 10% licensed beds</a:t>
            </a:r>
          </a:p>
          <a:p>
            <a:pPr algn="ctr"/>
            <a:endParaRPr lang="en-US" sz="2400" dirty="0"/>
          </a:p>
          <a:p>
            <a:pPr algn="ctr"/>
            <a:r>
              <a:rPr lang="en-US" sz="2400" b="1" dirty="0"/>
              <a:t>Exercise Goal: Evacuate 45 patients 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31E8B9-33E9-0010-7F69-6B5B75E32472}"/>
              </a:ext>
            </a:extLst>
          </p:cNvPr>
          <p:cNvSpPr txBox="1"/>
          <p:nvPr/>
        </p:nvSpPr>
        <p:spPr>
          <a:xfrm>
            <a:off x="763245" y="518474"/>
            <a:ext cx="49776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Total Number of Licensed Beds </a:t>
            </a:r>
          </a:p>
        </p:txBody>
      </p:sp>
    </p:spTree>
    <p:extLst>
      <p:ext uri="{BB962C8B-B14F-4D97-AF65-F5344CB8AC3E}">
        <p14:creationId xmlns:p14="http://schemas.microsoft.com/office/powerpoint/2010/main" val="1637808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CE2ED-64AA-B317-29AF-9CB0330FB9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EBD589F5-6C76-271D-C1F2-99E7DFA5514E}"/>
              </a:ext>
            </a:extLst>
          </p:cNvPr>
          <p:cNvSpPr/>
          <p:nvPr/>
        </p:nvSpPr>
        <p:spPr>
          <a:xfrm>
            <a:off x="8745536" y="2233583"/>
            <a:ext cx="18117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Mini Bungee Cord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1C5F8CF-385F-6743-8CBB-FAAAA47E8AF7}"/>
              </a:ext>
            </a:extLst>
          </p:cNvPr>
          <p:cNvSpPr txBox="1"/>
          <p:nvPr/>
        </p:nvSpPr>
        <p:spPr>
          <a:xfrm>
            <a:off x="8099354" y="3722219"/>
            <a:ext cx="7553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do SZ" panose="02000000000000000000" pitchFamily="2" charset="0"/>
                <a:ea typeface="+mn-ea"/>
                <a:cs typeface="+mn-cs"/>
              </a:rPr>
              <a:t>04.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E68C463-DF0B-A6A5-3306-B85F78D5CD0C}"/>
              </a:ext>
            </a:extLst>
          </p:cNvPr>
          <p:cNvSpPr/>
          <p:nvPr/>
        </p:nvSpPr>
        <p:spPr>
          <a:xfrm>
            <a:off x="8710419" y="3805024"/>
            <a:ext cx="106311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Flip Flops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1FAEAF5-2A96-B389-6D08-2319378BDC15}"/>
              </a:ext>
            </a:extLst>
          </p:cNvPr>
          <p:cNvSpPr/>
          <p:nvPr/>
        </p:nvSpPr>
        <p:spPr>
          <a:xfrm>
            <a:off x="0" y="6599104"/>
            <a:ext cx="12192000" cy="258895"/>
          </a:xfrm>
          <a:prstGeom prst="rect">
            <a:avLst/>
          </a:prstGeom>
          <a:solidFill>
            <a:srgbClr val="2C49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F15BF5D-2508-4CD0-48DF-CD4F0AF0AAD8}"/>
              </a:ext>
            </a:extLst>
          </p:cNvPr>
          <p:cNvCxnSpPr>
            <a:cxnSpLocks/>
          </p:cNvCxnSpPr>
          <p:nvPr/>
        </p:nvCxnSpPr>
        <p:spPr>
          <a:xfrm>
            <a:off x="619705" y="1541131"/>
            <a:ext cx="11572293" cy="0"/>
          </a:xfrm>
          <a:prstGeom prst="line">
            <a:avLst/>
          </a:prstGeom>
          <a:ln>
            <a:solidFill>
              <a:srgbClr val="2C49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0DB55547-A400-FA09-2852-E9C3DF75F9CC}"/>
              </a:ext>
            </a:extLst>
          </p:cNvPr>
          <p:cNvSpPr/>
          <p:nvPr/>
        </p:nvSpPr>
        <p:spPr>
          <a:xfrm>
            <a:off x="476166" y="1397592"/>
            <a:ext cx="287079" cy="287079"/>
          </a:xfrm>
          <a:prstGeom prst="ellipse">
            <a:avLst/>
          </a:prstGeom>
          <a:solidFill>
            <a:srgbClr val="00567A"/>
          </a:solidFill>
          <a:ln>
            <a:solidFill>
              <a:srgbClr val="0056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0139F9E-5CB8-781F-6ED8-2626800BBB18}"/>
              </a:ext>
            </a:extLst>
          </p:cNvPr>
          <p:cNvSpPr/>
          <p:nvPr/>
        </p:nvSpPr>
        <p:spPr>
          <a:xfrm>
            <a:off x="-1" y="6488438"/>
            <a:ext cx="12191999" cy="114837"/>
          </a:xfrm>
          <a:prstGeom prst="rect">
            <a:avLst/>
          </a:prstGeom>
          <a:solidFill>
            <a:srgbClr val="96CA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B34599B5-49E7-61C5-9B1E-A7C50CADEE74}"/>
              </a:ext>
            </a:extLst>
          </p:cNvPr>
          <p:cNvSpPr txBox="1">
            <a:spLocks/>
          </p:cNvSpPr>
          <p:nvPr/>
        </p:nvSpPr>
        <p:spPr>
          <a:xfrm>
            <a:off x="1210492" y="1770858"/>
            <a:ext cx="8563039" cy="4425981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52F5C4E-25BE-3CD5-C2D4-8A263694A85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5661" y="137229"/>
            <a:ext cx="3380239" cy="68580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F1AE6E2-837D-A803-8337-8897B0B050FE}"/>
              </a:ext>
            </a:extLst>
          </p:cNvPr>
          <p:cNvSpPr txBox="1"/>
          <p:nvPr/>
        </p:nvSpPr>
        <p:spPr>
          <a:xfrm>
            <a:off x="11663534" y="595939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CFE250F-9881-76BA-71AB-ECE9E70011E8}"/>
              </a:ext>
            </a:extLst>
          </p:cNvPr>
          <p:cNvSpPr txBox="1"/>
          <p:nvPr/>
        </p:nvSpPr>
        <p:spPr>
          <a:xfrm>
            <a:off x="989814" y="584462"/>
            <a:ext cx="548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Exercise Preparation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EAD6EF-FE56-6A46-7C15-66C4D685F3CC}"/>
              </a:ext>
            </a:extLst>
          </p:cNvPr>
          <p:cNvSpPr txBox="1"/>
          <p:nvPr/>
        </p:nvSpPr>
        <p:spPr>
          <a:xfrm>
            <a:off x="1135333" y="1684671"/>
            <a:ext cx="1052819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Exercise Planning meetings with Stakeholders &amp; units directly involved with exercise objectives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Discussed exercise with System Affiliates and created a Transfer Center Directory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HICS training course for Leadership team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Review of Policies and Procedures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Recruitment of additional Leadership for the Command Center and the ED Disaster Team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778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36AB89-B065-C7DB-4970-7643BC84BF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845E10E3-7B9E-2FF3-5E5D-5FC31FA8CC32}"/>
              </a:ext>
            </a:extLst>
          </p:cNvPr>
          <p:cNvSpPr/>
          <p:nvPr/>
        </p:nvSpPr>
        <p:spPr>
          <a:xfrm>
            <a:off x="8745536" y="2233583"/>
            <a:ext cx="18117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1400" b="1" dirty="0">
                <a:solidFill>
                  <a:schemeClr val="bg1"/>
                </a:solidFill>
                <a:latin typeface="Montserrat" panose="02000505000000020004" pitchFamily="2" charset="0"/>
              </a:rPr>
              <a:t>Mini Bungee Cord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7174BBF-6D55-BB13-2801-4544727935A4}"/>
              </a:ext>
            </a:extLst>
          </p:cNvPr>
          <p:cNvSpPr txBox="1"/>
          <p:nvPr/>
        </p:nvSpPr>
        <p:spPr>
          <a:xfrm>
            <a:off x="8099354" y="3722219"/>
            <a:ext cx="7553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3200" b="1" dirty="0">
                <a:solidFill>
                  <a:schemeClr val="bg1"/>
                </a:solidFill>
                <a:latin typeface="Edo SZ" panose="02000000000000000000" pitchFamily="2" charset="0"/>
              </a:rPr>
              <a:t>04.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DD0FA17-4632-1C07-CDAF-A043F3669B10}"/>
              </a:ext>
            </a:extLst>
          </p:cNvPr>
          <p:cNvSpPr/>
          <p:nvPr/>
        </p:nvSpPr>
        <p:spPr>
          <a:xfrm>
            <a:off x="8710419" y="3805024"/>
            <a:ext cx="106311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1400" b="1" dirty="0">
                <a:solidFill>
                  <a:schemeClr val="bg1"/>
                </a:solidFill>
                <a:latin typeface="Montserrat" panose="02000505000000020004" pitchFamily="2" charset="0"/>
              </a:rPr>
              <a:t>Flip Flops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DE0935A-6630-77DE-0C29-ACB7C65D281C}"/>
              </a:ext>
            </a:extLst>
          </p:cNvPr>
          <p:cNvSpPr/>
          <p:nvPr/>
        </p:nvSpPr>
        <p:spPr>
          <a:xfrm>
            <a:off x="0" y="6599104"/>
            <a:ext cx="12192000" cy="258895"/>
          </a:xfrm>
          <a:prstGeom prst="rect">
            <a:avLst/>
          </a:prstGeom>
          <a:solidFill>
            <a:srgbClr val="2C49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DD5E18F-C441-A076-FAD8-EB5688196B55}"/>
              </a:ext>
            </a:extLst>
          </p:cNvPr>
          <p:cNvCxnSpPr>
            <a:cxnSpLocks/>
          </p:cNvCxnSpPr>
          <p:nvPr/>
        </p:nvCxnSpPr>
        <p:spPr>
          <a:xfrm>
            <a:off x="619705" y="1541131"/>
            <a:ext cx="11572293" cy="0"/>
          </a:xfrm>
          <a:prstGeom prst="line">
            <a:avLst/>
          </a:prstGeom>
          <a:ln>
            <a:solidFill>
              <a:srgbClr val="2C49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E1C8220A-05D1-3E07-BC8C-829F23FFF3E8}"/>
              </a:ext>
            </a:extLst>
          </p:cNvPr>
          <p:cNvSpPr/>
          <p:nvPr/>
        </p:nvSpPr>
        <p:spPr>
          <a:xfrm>
            <a:off x="476166" y="1397592"/>
            <a:ext cx="287079" cy="287079"/>
          </a:xfrm>
          <a:prstGeom prst="ellipse">
            <a:avLst/>
          </a:prstGeom>
          <a:solidFill>
            <a:srgbClr val="00567A"/>
          </a:solidFill>
          <a:ln>
            <a:solidFill>
              <a:srgbClr val="0056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9CA0857-A347-D28A-6D7F-5F8D16CB9028}"/>
              </a:ext>
            </a:extLst>
          </p:cNvPr>
          <p:cNvSpPr/>
          <p:nvPr/>
        </p:nvSpPr>
        <p:spPr>
          <a:xfrm>
            <a:off x="-1" y="6488438"/>
            <a:ext cx="12191999" cy="114837"/>
          </a:xfrm>
          <a:prstGeom prst="rect">
            <a:avLst/>
          </a:prstGeom>
          <a:solidFill>
            <a:srgbClr val="96CA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  <a:p>
            <a:pPr algn="ctr"/>
            <a:endParaRPr lang="id-ID" dirty="0"/>
          </a:p>
          <a:p>
            <a:pPr algn="ctr"/>
            <a:endParaRPr lang="id-ID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C383E993-3A59-709E-82D3-974D13E6BFD5}"/>
              </a:ext>
            </a:extLst>
          </p:cNvPr>
          <p:cNvSpPr txBox="1">
            <a:spLocks/>
          </p:cNvSpPr>
          <p:nvPr/>
        </p:nvSpPr>
        <p:spPr>
          <a:xfrm>
            <a:off x="1210492" y="1770859"/>
            <a:ext cx="8563039" cy="347885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sz="2400" dirty="0"/>
              <a:t>Evacuation of patients from the following units:</a:t>
            </a:r>
          </a:p>
          <a:p>
            <a:pPr marL="0" indent="0">
              <a:buNone/>
              <a:defRPr/>
            </a:pPr>
            <a:endParaRPr lang="en-US" sz="2400" dirty="0"/>
          </a:p>
          <a:p>
            <a:pPr marL="0" indent="0">
              <a:buNone/>
              <a:defRPr/>
            </a:pPr>
            <a:r>
              <a:rPr lang="en-US" sz="2400" dirty="0"/>
              <a:t> 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0595E33-0C95-8BEE-264A-D2D19440A96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5661" y="137229"/>
            <a:ext cx="3380239" cy="68580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76842AB-FF0B-69E9-B013-9FEE5E8E08C2}"/>
              </a:ext>
            </a:extLst>
          </p:cNvPr>
          <p:cNvSpPr txBox="1"/>
          <p:nvPr/>
        </p:nvSpPr>
        <p:spPr>
          <a:xfrm>
            <a:off x="11663534" y="595939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858EE7-4BDE-52BB-10D2-FAE5E9FE7E90}"/>
              </a:ext>
            </a:extLst>
          </p:cNvPr>
          <p:cNvSpPr txBox="1"/>
          <p:nvPr/>
        </p:nvSpPr>
        <p:spPr>
          <a:xfrm>
            <a:off x="1135077" y="632254"/>
            <a:ext cx="4096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Evacuation Participation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335EC4-BA5E-2D98-42C6-B13CF60DD769}"/>
              </a:ext>
            </a:extLst>
          </p:cNvPr>
          <p:cNvSpPr txBox="1"/>
          <p:nvPr/>
        </p:nvSpPr>
        <p:spPr>
          <a:xfrm>
            <a:off x="1487536" y="2404641"/>
            <a:ext cx="293632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/>
              <a:t>CRITICAL CARE SERVICES</a:t>
            </a:r>
            <a:endParaRPr lang="en-US" sz="2000" dirty="0"/>
          </a:p>
          <a:p>
            <a:r>
              <a:rPr lang="en-US" sz="2000" dirty="0"/>
              <a:t>3E ICU – 3 patients</a:t>
            </a:r>
          </a:p>
          <a:p>
            <a:r>
              <a:rPr lang="en-US" sz="2000" dirty="0"/>
              <a:t>4E CVICU – 3 patients</a:t>
            </a:r>
          </a:p>
          <a:p>
            <a:r>
              <a:rPr lang="en-US" sz="2000" dirty="0"/>
              <a:t>4E Burn – 3 patients</a:t>
            </a:r>
          </a:p>
          <a:p>
            <a:r>
              <a:rPr lang="en-US" sz="2000" dirty="0"/>
              <a:t> </a:t>
            </a:r>
          </a:p>
          <a:p>
            <a:r>
              <a:rPr lang="en-US" sz="2000" b="1" u="sng" dirty="0"/>
              <a:t>PCU SERVICES</a:t>
            </a:r>
            <a:endParaRPr lang="en-US" sz="2000" dirty="0"/>
          </a:p>
          <a:p>
            <a:r>
              <a:rPr lang="en-US" sz="2000" dirty="0"/>
              <a:t>3 West – 3 patients</a:t>
            </a:r>
          </a:p>
          <a:p>
            <a:r>
              <a:rPr lang="en-US" sz="2000" dirty="0"/>
              <a:t>4 West – 3 patients</a:t>
            </a:r>
          </a:p>
          <a:p>
            <a:r>
              <a:rPr lang="en-US" sz="2000" dirty="0"/>
              <a:t>5 West – 3 patients</a:t>
            </a:r>
          </a:p>
          <a:p>
            <a:r>
              <a:rPr lang="en-US" sz="2000" dirty="0"/>
              <a:t>5 East- 3 patients</a:t>
            </a:r>
          </a:p>
          <a:p>
            <a:r>
              <a:rPr lang="en-US" sz="2000" dirty="0"/>
              <a:t>7 East – 3 patients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E1194F-1D04-D4E7-ECCD-3ACE47DA262A}"/>
              </a:ext>
            </a:extLst>
          </p:cNvPr>
          <p:cNvSpPr txBox="1"/>
          <p:nvPr/>
        </p:nvSpPr>
        <p:spPr>
          <a:xfrm>
            <a:off x="5124358" y="2404641"/>
            <a:ext cx="2465962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/>
              <a:t>Medical Surgical/Oncology</a:t>
            </a:r>
            <a:endParaRPr lang="en-US" sz="2000" dirty="0"/>
          </a:p>
          <a:p>
            <a:r>
              <a:rPr lang="en-US" sz="2000" dirty="0"/>
              <a:t>6 East -3 patients</a:t>
            </a:r>
          </a:p>
          <a:p>
            <a:r>
              <a:rPr lang="en-US" sz="2000" dirty="0"/>
              <a:t>6 West – 3 patients</a:t>
            </a:r>
          </a:p>
          <a:p>
            <a:r>
              <a:rPr lang="en-US" sz="2000" dirty="0"/>
              <a:t>7 West- 3 patients </a:t>
            </a:r>
          </a:p>
          <a:p>
            <a:r>
              <a:rPr lang="en-US" sz="2000" dirty="0"/>
              <a:t>7 Tower – 3 patients</a:t>
            </a:r>
          </a:p>
          <a:p>
            <a:r>
              <a:rPr lang="en-US" sz="2000" dirty="0"/>
              <a:t>5 North – 3 patients</a:t>
            </a:r>
          </a:p>
          <a:p>
            <a:r>
              <a:rPr lang="en-US" sz="2000" dirty="0"/>
              <a:t> </a:t>
            </a:r>
          </a:p>
          <a:p>
            <a:r>
              <a:rPr lang="en-US" sz="2000" b="1" u="sng" dirty="0"/>
              <a:t>TCU</a:t>
            </a:r>
            <a:endParaRPr lang="en-US" sz="2000" dirty="0"/>
          </a:p>
          <a:p>
            <a:r>
              <a:rPr lang="en-US" sz="2000" dirty="0"/>
              <a:t>5 – patients</a:t>
            </a:r>
          </a:p>
          <a:p>
            <a:r>
              <a:rPr lang="en-US" dirty="0"/>
              <a:t> 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1CE12C3-30E4-2C71-A62D-FFD7900F4888}"/>
              </a:ext>
            </a:extLst>
          </p:cNvPr>
          <p:cNvSpPr txBox="1"/>
          <p:nvPr/>
        </p:nvSpPr>
        <p:spPr>
          <a:xfrm>
            <a:off x="8290820" y="2716052"/>
            <a:ext cx="20880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/>
              <a:t>Women Services</a:t>
            </a:r>
            <a:endParaRPr lang="en-US" sz="2000" dirty="0"/>
          </a:p>
          <a:p>
            <a:r>
              <a:rPr lang="en-US" sz="2000" dirty="0"/>
              <a:t>Peds – 1 patient </a:t>
            </a:r>
          </a:p>
        </p:txBody>
      </p:sp>
    </p:spTree>
    <p:extLst>
      <p:ext uri="{BB962C8B-B14F-4D97-AF65-F5344CB8AC3E}">
        <p14:creationId xmlns:p14="http://schemas.microsoft.com/office/powerpoint/2010/main" val="3620109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ECB6D7-7125-6E69-4260-0936A0A86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1A193964-16DA-646E-2026-356A3E9E05A2}"/>
              </a:ext>
            </a:extLst>
          </p:cNvPr>
          <p:cNvSpPr/>
          <p:nvPr/>
        </p:nvSpPr>
        <p:spPr>
          <a:xfrm>
            <a:off x="8745536" y="2233583"/>
            <a:ext cx="18117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1400" b="1" dirty="0">
                <a:solidFill>
                  <a:schemeClr val="bg1"/>
                </a:solidFill>
                <a:latin typeface="Montserrat" panose="02000505000000020004" pitchFamily="2" charset="0"/>
              </a:rPr>
              <a:t>Mini Bungee Cord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5C138C3-F8C8-65C0-D23A-8EF30D104AF8}"/>
              </a:ext>
            </a:extLst>
          </p:cNvPr>
          <p:cNvSpPr txBox="1"/>
          <p:nvPr/>
        </p:nvSpPr>
        <p:spPr>
          <a:xfrm>
            <a:off x="8099354" y="3722219"/>
            <a:ext cx="7553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3200" b="1" dirty="0">
                <a:solidFill>
                  <a:schemeClr val="bg1"/>
                </a:solidFill>
                <a:latin typeface="Edo SZ" panose="02000000000000000000" pitchFamily="2" charset="0"/>
              </a:rPr>
              <a:t>04.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7460468-5DA3-548B-60FC-7A83F3598658}"/>
              </a:ext>
            </a:extLst>
          </p:cNvPr>
          <p:cNvSpPr/>
          <p:nvPr/>
        </p:nvSpPr>
        <p:spPr>
          <a:xfrm>
            <a:off x="8710419" y="3805024"/>
            <a:ext cx="106311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1400" b="1" dirty="0">
                <a:solidFill>
                  <a:schemeClr val="bg1"/>
                </a:solidFill>
                <a:latin typeface="Montserrat" panose="02000505000000020004" pitchFamily="2" charset="0"/>
              </a:rPr>
              <a:t>Flip Flops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DD1E069-503D-091A-8559-349176760483}"/>
              </a:ext>
            </a:extLst>
          </p:cNvPr>
          <p:cNvSpPr/>
          <p:nvPr/>
        </p:nvSpPr>
        <p:spPr>
          <a:xfrm>
            <a:off x="0" y="6599104"/>
            <a:ext cx="12192000" cy="258895"/>
          </a:xfrm>
          <a:prstGeom prst="rect">
            <a:avLst/>
          </a:prstGeom>
          <a:solidFill>
            <a:srgbClr val="2C49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BE0FAAA-B884-6375-8C3C-1D9F255F5E45}"/>
              </a:ext>
            </a:extLst>
          </p:cNvPr>
          <p:cNvCxnSpPr>
            <a:cxnSpLocks/>
          </p:cNvCxnSpPr>
          <p:nvPr/>
        </p:nvCxnSpPr>
        <p:spPr>
          <a:xfrm>
            <a:off x="619705" y="1541131"/>
            <a:ext cx="11572293" cy="0"/>
          </a:xfrm>
          <a:prstGeom prst="line">
            <a:avLst/>
          </a:prstGeom>
          <a:ln>
            <a:solidFill>
              <a:srgbClr val="2C49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356D80A3-BBAB-F055-6311-DEE5F4CD6C77}"/>
              </a:ext>
            </a:extLst>
          </p:cNvPr>
          <p:cNvSpPr/>
          <p:nvPr/>
        </p:nvSpPr>
        <p:spPr>
          <a:xfrm>
            <a:off x="476166" y="1397592"/>
            <a:ext cx="287079" cy="287079"/>
          </a:xfrm>
          <a:prstGeom prst="ellipse">
            <a:avLst/>
          </a:prstGeom>
          <a:solidFill>
            <a:srgbClr val="00567A"/>
          </a:solidFill>
          <a:ln>
            <a:solidFill>
              <a:srgbClr val="0056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BE4F6F6-88FC-5066-5D97-C608F1279B7E}"/>
              </a:ext>
            </a:extLst>
          </p:cNvPr>
          <p:cNvSpPr/>
          <p:nvPr/>
        </p:nvSpPr>
        <p:spPr>
          <a:xfrm>
            <a:off x="-1" y="6488438"/>
            <a:ext cx="12191999" cy="114837"/>
          </a:xfrm>
          <a:prstGeom prst="rect">
            <a:avLst/>
          </a:prstGeom>
          <a:solidFill>
            <a:srgbClr val="96CA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  <a:p>
            <a:pPr algn="ctr"/>
            <a:endParaRPr lang="id-ID" dirty="0"/>
          </a:p>
          <a:p>
            <a:pPr algn="ctr"/>
            <a:endParaRPr lang="id-ID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686F7BDE-FD1D-8B32-AAF5-B20806AD7303}"/>
              </a:ext>
            </a:extLst>
          </p:cNvPr>
          <p:cNvSpPr txBox="1">
            <a:spLocks/>
          </p:cNvSpPr>
          <p:nvPr/>
        </p:nvSpPr>
        <p:spPr>
          <a:xfrm>
            <a:off x="1210492" y="1770858"/>
            <a:ext cx="8563039" cy="4425981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A0CB8BF-137C-BE0D-AE98-4D8D41AC010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5661" y="137229"/>
            <a:ext cx="3380239" cy="68580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215476A-68C1-EBA0-D46C-92953D8245BB}"/>
              </a:ext>
            </a:extLst>
          </p:cNvPr>
          <p:cNvSpPr txBox="1"/>
          <p:nvPr/>
        </p:nvSpPr>
        <p:spPr>
          <a:xfrm>
            <a:off x="11663534" y="595939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704332-523C-ED28-110C-9A417F68CBD7}"/>
              </a:ext>
            </a:extLst>
          </p:cNvPr>
          <p:cNvSpPr txBox="1"/>
          <p:nvPr/>
        </p:nvSpPr>
        <p:spPr>
          <a:xfrm>
            <a:off x="476166" y="1659721"/>
            <a:ext cx="7822123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Everbridge utilized to notify all staff the exercise had </a:t>
            </a:r>
          </a:p>
          <a:p>
            <a:r>
              <a:rPr lang="en-US" sz="2400" dirty="0"/>
              <a:t>    begun with scenario details, followed up with series of        </a:t>
            </a:r>
          </a:p>
          <a:p>
            <a:r>
              <a:rPr lang="en-US" sz="2400" dirty="0"/>
              <a:t>    overhead pages.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ED Disaster Team set up outdoor triage area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Exercise participants began working on initial injects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B1E060-A902-7720-A3CB-C502CED36ABF}"/>
              </a:ext>
            </a:extLst>
          </p:cNvPr>
          <p:cNvSpPr txBox="1"/>
          <p:nvPr/>
        </p:nvSpPr>
        <p:spPr>
          <a:xfrm>
            <a:off x="970960" y="589610"/>
            <a:ext cx="47511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Exercise Initiation</a:t>
            </a: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1141B3B9-F3DF-A13D-7720-7B5F9CD6AF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369" y="1749696"/>
            <a:ext cx="3365369" cy="4579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0008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DE599-B43D-2D1F-44FA-BDDD740238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87D69268-5673-E5FC-CA9E-FA14B56046DC}"/>
              </a:ext>
            </a:extLst>
          </p:cNvPr>
          <p:cNvSpPr/>
          <p:nvPr/>
        </p:nvSpPr>
        <p:spPr>
          <a:xfrm>
            <a:off x="8745536" y="2233583"/>
            <a:ext cx="18117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1400" b="1" dirty="0">
                <a:solidFill>
                  <a:schemeClr val="bg1"/>
                </a:solidFill>
                <a:latin typeface="Montserrat" panose="02000505000000020004" pitchFamily="2" charset="0"/>
              </a:rPr>
              <a:t>Mini Bungee Cord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AB01EA7-13F5-3AEE-C630-AED5E7D63F49}"/>
              </a:ext>
            </a:extLst>
          </p:cNvPr>
          <p:cNvSpPr txBox="1"/>
          <p:nvPr/>
        </p:nvSpPr>
        <p:spPr>
          <a:xfrm>
            <a:off x="8099354" y="3722219"/>
            <a:ext cx="7553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3200" b="1" dirty="0">
                <a:solidFill>
                  <a:schemeClr val="bg1"/>
                </a:solidFill>
                <a:latin typeface="Edo SZ" panose="02000000000000000000" pitchFamily="2" charset="0"/>
              </a:rPr>
              <a:t>04.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554612F-7B9A-B119-C42D-23D97CCF3038}"/>
              </a:ext>
            </a:extLst>
          </p:cNvPr>
          <p:cNvSpPr/>
          <p:nvPr/>
        </p:nvSpPr>
        <p:spPr>
          <a:xfrm>
            <a:off x="8710419" y="3805024"/>
            <a:ext cx="106311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1400" b="1" dirty="0">
                <a:solidFill>
                  <a:schemeClr val="bg1"/>
                </a:solidFill>
                <a:latin typeface="Montserrat" panose="02000505000000020004" pitchFamily="2" charset="0"/>
              </a:rPr>
              <a:t>Flip Flops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DEEE191-35BD-7F48-F71D-3353196DDB2C}"/>
              </a:ext>
            </a:extLst>
          </p:cNvPr>
          <p:cNvSpPr/>
          <p:nvPr/>
        </p:nvSpPr>
        <p:spPr>
          <a:xfrm>
            <a:off x="0" y="6599104"/>
            <a:ext cx="12192000" cy="258895"/>
          </a:xfrm>
          <a:prstGeom prst="rect">
            <a:avLst/>
          </a:prstGeom>
          <a:solidFill>
            <a:srgbClr val="2C49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0570BCE-716E-6A70-D009-00EC872011A5}"/>
              </a:ext>
            </a:extLst>
          </p:cNvPr>
          <p:cNvCxnSpPr>
            <a:cxnSpLocks/>
          </p:cNvCxnSpPr>
          <p:nvPr/>
        </p:nvCxnSpPr>
        <p:spPr>
          <a:xfrm>
            <a:off x="619705" y="1541131"/>
            <a:ext cx="11572293" cy="0"/>
          </a:xfrm>
          <a:prstGeom prst="line">
            <a:avLst/>
          </a:prstGeom>
          <a:ln>
            <a:solidFill>
              <a:srgbClr val="2C49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122D4568-FD74-82E8-55B4-20952390565A}"/>
              </a:ext>
            </a:extLst>
          </p:cNvPr>
          <p:cNvSpPr/>
          <p:nvPr/>
        </p:nvSpPr>
        <p:spPr>
          <a:xfrm>
            <a:off x="476166" y="1397592"/>
            <a:ext cx="287079" cy="287079"/>
          </a:xfrm>
          <a:prstGeom prst="ellipse">
            <a:avLst/>
          </a:prstGeom>
          <a:solidFill>
            <a:srgbClr val="00567A"/>
          </a:solidFill>
          <a:ln>
            <a:solidFill>
              <a:srgbClr val="0056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9B5E909-2B34-1507-338F-7203DF2B5B55}"/>
              </a:ext>
            </a:extLst>
          </p:cNvPr>
          <p:cNvSpPr/>
          <p:nvPr/>
        </p:nvSpPr>
        <p:spPr>
          <a:xfrm>
            <a:off x="-1" y="6488438"/>
            <a:ext cx="12191999" cy="114837"/>
          </a:xfrm>
          <a:prstGeom prst="rect">
            <a:avLst/>
          </a:prstGeom>
          <a:solidFill>
            <a:srgbClr val="96CA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  <a:p>
            <a:pPr algn="ctr"/>
            <a:endParaRPr lang="id-ID" dirty="0"/>
          </a:p>
          <a:p>
            <a:pPr algn="ctr"/>
            <a:endParaRPr lang="id-ID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1A18B4BD-ABF7-C6B9-CE18-AF29CB06FE4F}"/>
              </a:ext>
            </a:extLst>
          </p:cNvPr>
          <p:cNvSpPr txBox="1">
            <a:spLocks/>
          </p:cNvSpPr>
          <p:nvPr/>
        </p:nvSpPr>
        <p:spPr>
          <a:xfrm>
            <a:off x="1210492" y="1770858"/>
            <a:ext cx="8563039" cy="4425981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7AE847BD-2BF2-FBDF-473B-B778D5F1453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5661" y="137229"/>
            <a:ext cx="3380239" cy="68580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6E88C93-49E3-DC10-57D8-76866BDD69C8}"/>
              </a:ext>
            </a:extLst>
          </p:cNvPr>
          <p:cNvSpPr txBox="1"/>
          <p:nvPr/>
        </p:nvSpPr>
        <p:spPr>
          <a:xfrm>
            <a:off x="11663534" y="595939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27EC3F-1FA7-2E3C-F20A-A8978EFBF8EC}"/>
              </a:ext>
            </a:extLst>
          </p:cNvPr>
          <p:cNvSpPr txBox="1"/>
          <p:nvPr/>
        </p:nvSpPr>
        <p:spPr>
          <a:xfrm>
            <a:off x="476166" y="1659721"/>
            <a:ext cx="782212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25 Community member volunteer patient/victims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Due to the patient surge, Code Triage was activated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An additional Everbridge message was sent out to Leadership, asking them to report to the Command Center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886546-3FB7-1DFB-08FA-7AC99D2BF994}"/>
              </a:ext>
            </a:extLst>
          </p:cNvPr>
          <p:cNvSpPr txBox="1"/>
          <p:nvPr/>
        </p:nvSpPr>
        <p:spPr>
          <a:xfrm>
            <a:off x="988363" y="517236"/>
            <a:ext cx="49776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Code Triage External 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688F36D3-7030-D068-14B4-E1E0355D04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8214" y="1846326"/>
            <a:ext cx="3290541" cy="438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>
            <a:extLst>
              <a:ext uri="{FF2B5EF4-FFF2-40B4-BE49-F238E27FC236}">
                <a16:creationId xmlns:a16="http://schemas.microsoft.com/office/drawing/2014/main" id="{10C9DB04-12DF-DBC7-0616-BDA76B2889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363" y="3703949"/>
            <a:ext cx="5322477" cy="2603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9630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0C4A8A-046F-7956-748C-D1CADE7FE2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A9A6648D-6D5C-2301-57D2-FFDD7CC9C260}"/>
              </a:ext>
            </a:extLst>
          </p:cNvPr>
          <p:cNvSpPr/>
          <p:nvPr/>
        </p:nvSpPr>
        <p:spPr>
          <a:xfrm>
            <a:off x="8745536" y="2233583"/>
            <a:ext cx="18117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1400" b="1" dirty="0">
                <a:solidFill>
                  <a:schemeClr val="bg1"/>
                </a:solidFill>
                <a:latin typeface="Montserrat" panose="02000505000000020004" pitchFamily="2" charset="0"/>
              </a:rPr>
              <a:t>Mini Bungee Cord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9F31B41-A4CA-4C4B-BBA6-979B29E3295F}"/>
              </a:ext>
            </a:extLst>
          </p:cNvPr>
          <p:cNvSpPr txBox="1"/>
          <p:nvPr/>
        </p:nvSpPr>
        <p:spPr>
          <a:xfrm>
            <a:off x="8099354" y="3722219"/>
            <a:ext cx="7553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3200" b="1" dirty="0">
                <a:solidFill>
                  <a:schemeClr val="bg1"/>
                </a:solidFill>
                <a:latin typeface="Edo SZ" panose="02000000000000000000" pitchFamily="2" charset="0"/>
              </a:rPr>
              <a:t>04.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3F4E302-5F17-9D6E-D5EB-A73787B5EF5D}"/>
              </a:ext>
            </a:extLst>
          </p:cNvPr>
          <p:cNvSpPr/>
          <p:nvPr/>
        </p:nvSpPr>
        <p:spPr>
          <a:xfrm>
            <a:off x="8710419" y="3805024"/>
            <a:ext cx="106311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1400" b="1" dirty="0">
                <a:solidFill>
                  <a:schemeClr val="bg1"/>
                </a:solidFill>
                <a:latin typeface="Montserrat" panose="02000505000000020004" pitchFamily="2" charset="0"/>
              </a:rPr>
              <a:t>Flip Flops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E636960-2A97-A101-EE33-02B291F12C1C}"/>
              </a:ext>
            </a:extLst>
          </p:cNvPr>
          <p:cNvSpPr/>
          <p:nvPr/>
        </p:nvSpPr>
        <p:spPr>
          <a:xfrm>
            <a:off x="0" y="6599104"/>
            <a:ext cx="12192000" cy="258895"/>
          </a:xfrm>
          <a:prstGeom prst="rect">
            <a:avLst/>
          </a:prstGeom>
          <a:solidFill>
            <a:srgbClr val="2C49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9884A1D-9A07-D4DB-34C1-0DAC71B086D5}"/>
              </a:ext>
            </a:extLst>
          </p:cNvPr>
          <p:cNvCxnSpPr>
            <a:cxnSpLocks/>
          </p:cNvCxnSpPr>
          <p:nvPr/>
        </p:nvCxnSpPr>
        <p:spPr>
          <a:xfrm>
            <a:off x="619705" y="1541131"/>
            <a:ext cx="11572293" cy="0"/>
          </a:xfrm>
          <a:prstGeom prst="line">
            <a:avLst/>
          </a:prstGeom>
          <a:ln>
            <a:solidFill>
              <a:srgbClr val="2C49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0D4021FC-E141-35AF-4B4B-43F192C60942}"/>
              </a:ext>
            </a:extLst>
          </p:cNvPr>
          <p:cNvSpPr/>
          <p:nvPr/>
        </p:nvSpPr>
        <p:spPr>
          <a:xfrm>
            <a:off x="476166" y="1397592"/>
            <a:ext cx="287079" cy="287079"/>
          </a:xfrm>
          <a:prstGeom prst="ellipse">
            <a:avLst/>
          </a:prstGeom>
          <a:solidFill>
            <a:srgbClr val="00567A"/>
          </a:solidFill>
          <a:ln>
            <a:solidFill>
              <a:srgbClr val="0056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3C4969A-F40A-3338-8566-009144B8F917}"/>
              </a:ext>
            </a:extLst>
          </p:cNvPr>
          <p:cNvSpPr/>
          <p:nvPr/>
        </p:nvSpPr>
        <p:spPr>
          <a:xfrm>
            <a:off x="-1" y="6488438"/>
            <a:ext cx="12191999" cy="114837"/>
          </a:xfrm>
          <a:prstGeom prst="rect">
            <a:avLst/>
          </a:prstGeom>
          <a:solidFill>
            <a:srgbClr val="96CA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  <a:p>
            <a:pPr algn="ctr"/>
            <a:endParaRPr lang="id-ID" dirty="0"/>
          </a:p>
          <a:p>
            <a:pPr algn="ctr"/>
            <a:endParaRPr lang="id-ID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652D044C-9664-AF07-AA9B-60E0DD86457B}"/>
              </a:ext>
            </a:extLst>
          </p:cNvPr>
          <p:cNvSpPr txBox="1">
            <a:spLocks/>
          </p:cNvSpPr>
          <p:nvPr/>
        </p:nvSpPr>
        <p:spPr>
          <a:xfrm>
            <a:off x="1210492" y="1770858"/>
            <a:ext cx="8563039" cy="4425981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59DD4C32-AAA2-4950-9E08-2C4D934322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5661" y="137229"/>
            <a:ext cx="3380239" cy="68580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B314282-5691-2596-FBE0-E046B2892769}"/>
              </a:ext>
            </a:extLst>
          </p:cNvPr>
          <p:cNvSpPr txBox="1"/>
          <p:nvPr/>
        </p:nvSpPr>
        <p:spPr>
          <a:xfrm>
            <a:off x="11663534" y="595939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B5AA3F6-A7A2-D9C1-093F-65B2B0D13C67}"/>
              </a:ext>
            </a:extLst>
          </p:cNvPr>
          <p:cNvSpPr txBox="1"/>
          <p:nvPr/>
        </p:nvSpPr>
        <p:spPr>
          <a:xfrm>
            <a:off x="476166" y="1659721"/>
            <a:ext cx="9297365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Inpatient units provided patient information to our Case Management Team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Case Management Team utilized the Transfer Center Directory to obtain beds within the Cedars Sinai Healthcare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Utilized the ambulance companies currently contracted with Torrance Memorial because local agencies were not available due to scenario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Eventually reached out to the MAC for assistance with finding beds for patient evacuation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4D0BD7-939A-1C78-C8A1-E69578ED6B4B}"/>
              </a:ext>
            </a:extLst>
          </p:cNvPr>
          <p:cNvSpPr txBox="1"/>
          <p:nvPr/>
        </p:nvSpPr>
        <p:spPr>
          <a:xfrm>
            <a:off x="763245" y="599855"/>
            <a:ext cx="3837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Code Triage Evacuation</a:t>
            </a:r>
          </a:p>
        </p:txBody>
      </p:sp>
    </p:spTree>
    <p:extLst>
      <p:ext uri="{BB962C8B-B14F-4D97-AF65-F5344CB8AC3E}">
        <p14:creationId xmlns:p14="http://schemas.microsoft.com/office/powerpoint/2010/main" val="1634660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03AC1F-1C95-72FA-09F6-BC31AEDF99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A2ED8A96-C3B5-F9EB-0FDD-38481A6501E0}"/>
              </a:ext>
            </a:extLst>
          </p:cNvPr>
          <p:cNvSpPr/>
          <p:nvPr/>
        </p:nvSpPr>
        <p:spPr>
          <a:xfrm>
            <a:off x="8745536" y="2233583"/>
            <a:ext cx="18117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1400" b="1" dirty="0">
                <a:solidFill>
                  <a:schemeClr val="bg1"/>
                </a:solidFill>
                <a:latin typeface="Montserrat" panose="02000505000000020004" pitchFamily="2" charset="0"/>
              </a:rPr>
              <a:t>Mini Bungee Cord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A48E0F-E77F-E404-1B66-CA77A3B640C0}"/>
              </a:ext>
            </a:extLst>
          </p:cNvPr>
          <p:cNvSpPr txBox="1"/>
          <p:nvPr/>
        </p:nvSpPr>
        <p:spPr>
          <a:xfrm>
            <a:off x="8099354" y="3722219"/>
            <a:ext cx="7553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3200" b="1" dirty="0">
                <a:solidFill>
                  <a:schemeClr val="bg1"/>
                </a:solidFill>
                <a:latin typeface="Edo SZ" panose="02000000000000000000" pitchFamily="2" charset="0"/>
              </a:rPr>
              <a:t>04.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12E43C0-2D3B-7715-3ADD-F6AF93A6B12C}"/>
              </a:ext>
            </a:extLst>
          </p:cNvPr>
          <p:cNvSpPr/>
          <p:nvPr/>
        </p:nvSpPr>
        <p:spPr>
          <a:xfrm>
            <a:off x="8710419" y="3805024"/>
            <a:ext cx="106311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1400" b="1" dirty="0">
                <a:solidFill>
                  <a:schemeClr val="bg1"/>
                </a:solidFill>
                <a:latin typeface="Montserrat" panose="02000505000000020004" pitchFamily="2" charset="0"/>
              </a:rPr>
              <a:t>Flip Flops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EBEDABF-0725-B2D0-72BC-56902ADAE59C}"/>
              </a:ext>
            </a:extLst>
          </p:cNvPr>
          <p:cNvSpPr/>
          <p:nvPr/>
        </p:nvSpPr>
        <p:spPr>
          <a:xfrm>
            <a:off x="0" y="6599104"/>
            <a:ext cx="12192000" cy="258895"/>
          </a:xfrm>
          <a:prstGeom prst="rect">
            <a:avLst/>
          </a:prstGeom>
          <a:solidFill>
            <a:srgbClr val="2C49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8AEF2D3-1F66-8AB5-A12A-45CE438539AB}"/>
              </a:ext>
            </a:extLst>
          </p:cNvPr>
          <p:cNvCxnSpPr>
            <a:cxnSpLocks/>
          </p:cNvCxnSpPr>
          <p:nvPr/>
        </p:nvCxnSpPr>
        <p:spPr>
          <a:xfrm>
            <a:off x="619705" y="1541131"/>
            <a:ext cx="11572293" cy="0"/>
          </a:xfrm>
          <a:prstGeom prst="line">
            <a:avLst/>
          </a:prstGeom>
          <a:ln>
            <a:solidFill>
              <a:srgbClr val="2C49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2B4B6E8F-2920-F896-8872-43DF6F09534A}"/>
              </a:ext>
            </a:extLst>
          </p:cNvPr>
          <p:cNvSpPr/>
          <p:nvPr/>
        </p:nvSpPr>
        <p:spPr>
          <a:xfrm>
            <a:off x="476166" y="1397592"/>
            <a:ext cx="287079" cy="287079"/>
          </a:xfrm>
          <a:prstGeom prst="ellipse">
            <a:avLst/>
          </a:prstGeom>
          <a:solidFill>
            <a:srgbClr val="00567A"/>
          </a:solidFill>
          <a:ln>
            <a:solidFill>
              <a:srgbClr val="0056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4FD9B6B-4C4D-CD2E-665F-A3FA44BBB5C3}"/>
              </a:ext>
            </a:extLst>
          </p:cNvPr>
          <p:cNvSpPr/>
          <p:nvPr/>
        </p:nvSpPr>
        <p:spPr>
          <a:xfrm>
            <a:off x="-1" y="6488438"/>
            <a:ext cx="12191999" cy="114837"/>
          </a:xfrm>
          <a:prstGeom prst="rect">
            <a:avLst/>
          </a:prstGeom>
          <a:solidFill>
            <a:srgbClr val="96CA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  <a:p>
            <a:pPr algn="ctr"/>
            <a:endParaRPr lang="id-ID" dirty="0"/>
          </a:p>
          <a:p>
            <a:pPr algn="ctr"/>
            <a:endParaRPr lang="id-ID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C8635F17-2C91-B9BB-E09E-85BCEACD1345}"/>
              </a:ext>
            </a:extLst>
          </p:cNvPr>
          <p:cNvSpPr txBox="1">
            <a:spLocks/>
          </p:cNvSpPr>
          <p:nvPr/>
        </p:nvSpPr>
        <p:spPr>
          <a:xfrm>
            <a:off x="1210492" y="1770858"/>
            <a:ext cx="8563039" cy="4425981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7FFB926B-F6CF-E65C-0595-AC4A0191E1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5661" y="137229"/>
            <a:ext cx="3380239" cy="68580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4B69584-544E-0E45-0EAF-AB9E78CA0239}"/>
              </a:ext>
            </a:extLst>
          </p:cNvPr>
          <p:cNvSpPr txBox="1"/>
          <p:nvPr/>
        </p:nvSpPr>
        <p:spPr>
          <a:xfrm>
            <a:off x="11663534" y="595939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45C5897-A2D0-A6A2-5E8E-C34AB4E8B062}"/>
              </a:ext>
            </a:extLst>
          </p:cNvPr>
          <p:cNvSpPr txBox="1"/>
          <p:nvPr/>
        </p:nvSpPr>
        <p:spPr>
          <a:xfrm>
            <a:off x="795659" y="1152303"/>
            <a:ext cx="9392703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26 patients were successfully evacuated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Approximately 15 patients were transferred to System Affiliates Huntington Memorial and Cedars Sinai Marina Del Rey </a:t>
            </a:r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5 patients were transferred to local SNFs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5 patients were discharged to Home Health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1 patient was laterally transferred after hospital decompression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Attempted to utilize the MAC for assistance to evacuate the remaining 19 patients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7D2420-F593-60BD-D7F2-4F8DC52422F1}"/>
              </a:ext>
            </a:extLst>
          </p:cNvPr>
          <p:cNvSpPr txBox="1"/>
          <p:nvPr/>
        </p:nvSpPr>
        <p:spPr>
          <a:xfrm>
            <a:off x="952107" y="538024"/>
            <a:ext cx="63630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Completion of Injects/Patient Evacuation</a:t>
            </a:r>
          </a:p>
        </p:txBody>
      </p:sp>
    </p:spTree>
    <p:extLst>
      <p:ext uri="{BB962C8B-B14F-4D97-AF65-F5344CB8AC3E}">
        <p14:creationId xmlns:p14="http://schemas.microsoft.com/office/powerpoint/2010/main" val="42555518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5E5EB2-D170-56AE-43A9-8976D0B79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ADC83774-D8DB-3F86-D0AB-7FA70FF4DDFA}"/>
              </a:ext>
            </a:extLst>
          </p:cNvPr>
          <p:cNvSpPr/>
          <p:nvPr/>
        </p:nvSpPr>
        <p:spPr>
          <a:xfrm>
            <a:off x="8745536" y="2233583"/>
            <a:ext cx="18117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1400" b="1" dirty="0">
                <a:solidFill>
                  <a:schemeClr val="bg1"/>
                </a:solidFill>
                <a:latin typeface="Montserrat" panose="02000505000000020004" pitchFamily="2" charset="0"/>
              </a:rPr>
              <a:t>Mini Bungee Cord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652C089-03A1-6C50-5268-FD413661E9C9}"/>
              </a:ext>
            </a:extLst>
          </p:cNvPr>
          <p:cNvSpPr txBox="1"/>
          <p:nvPr/>
        </p:nvSpPr>
        <p:spPr>
          <a:xfrm>
            <a:off x="8099354" y="3722219"/>
            <a:ext cx="7553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3200" b="1" dirty="0">
                <a:solidFill>
                  <a:schemeClr val="bg1"/>
                </a:solidFill>
                <a:latin typeface="Edo SZ" panose="02000000000000000000" pitchFamily="2" charset="0"/>
              </a:rPr>
              <a:t>04.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6A15371-EB2A-B8F8-FFBC-9687F52CBCD9}"/>
              </a:ext>
            </a:extLst>
          </p:cNvPr>
          <p:cNvSpPr/>
          <p:nvPr/>
        </p:nvSpPr>
        <p:spPr>
          <a:xfrm>
            <a:off x="8710419" y="3805024"/>
            <a:ext cx="106311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1400" b="1" dirty="0">
                <a:solidFill>
                  <a:schemeClr val="bg1"/>
                </a:solidFill>
                <a:latin typeface="Montserrat" panose="02000505000000020004" pitchFamily="2" charset="0"/>
              </a:rPr>
              <a:t>Flip Flops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81E3695-5303-A58F-9AFF-F3574E9BAB7C}"/>
              </a:ext>
            </a:extLst>
          </p:cNvPr>
          <p:cNvSpPr/>
          <p:nvPr/>
        </p:nvSpPr>
        <p:spPr>
          <a:xfrm>
            <a:off x="0" y="6599104"/>
            <a:ext cx="12192000" cy="258895"/>
          </a:xfrm>
          <a:prstGeom prst="rect">
            <a:avLst/>
          </a:prstGeom>
          <a:solidFill>
            <a:srgbClr val="2C49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0139A9A-6DB1-9184-EA95-F3F5079D215F}"/>
              </a:ext>
            </a:extLst>
          </p:cNvPr>
          <p:cNvCxnSpPr>
            <a:cxnSpLocks/>
          </p:cNvCxnSpPr>
          <p:nvPr/>
        </p:nvCxnSpPr>
        <p:spPr>
          <a:xfrm>
            <a:off x="619705" y="1541131"/>
            <a:ext cx="11572293" cy="0"/>
          </a:xfrm>
          <a:prstGeom prst="line">
            <a:avLst/>
          </a:prstGeom>
          <a:ln>
            <a:solidFill>
              <a:srgbClr val="2C49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6124F927-7B3D-D8AB-903A-65CD2E780E18}"/>
              </a:ext>
            </a:extLst>
          </p:cNvPr>
          <p:cNvSpPr/>
          <p:nvPr/>
        </p:nvSpPr>
        <p:spPr>
          <a:xfrm>
            <a:off x="476166" y="1397592"/>
            <a:ext cx="287079" cy="287079"/>
          </a:xfrm>
          <a:prstGeom prst="ellipse">
            <a:avLst/>
          </a:prstGeom>
          <a:solidFill>
            <a:srgbClr val="00567A"/>
          </a:solidFill>
          <a:ln>
            <a:solidFill>
              <a:srgbClr val="0056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A85143B-6D2B-9126-FAC9-198B295ACC57}"/>
              </a:ext>
            </a:extLst>
          </p:cNvPr>
          <p:cNvSpPr/>
          <p:nvPr/>
        </p:nvSpPr>
        <p:spPr>
          <a:xfrm>
            <a:off x="-1" y="6488438"/>
            <a:ext cx="12191999" cy="114837"/>
          </a:xfrm>
          <a:prstGeom prst="rect">
            <a:avLst/>
          </a:prstGeom>
          <a:solidFill>
            <a:srgbClr val="96CA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  <a:p>
            <a:pPr algn="ctr"/>
            <a:endParaRPr lang="id-ID" dirty="0"/>
          </a:p>
          <a:p>
            <a:pPr algn="ctr"/>
            <a:endParaRPr lang="id-ID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9BFF681-C450-B386-10B5-5A9320BF64F9}"/>
              </a:ext>
            </a:extLst>
          </p:cNvPr>
          <p:cNvSpPr txBox="1">
            <a:spLocks/>
          </p:cNvSpPr>
          <p:nvPr/>
        </p:nvSpPr>
        <p:spPr>
          <a:xfrm>
            <a:off x="1210492" y="1770858"/>
            <a:ext cx="8563039" cy="4425981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A4884F14-A18B-CDF9-0FCD-DBCAB4DF34F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5661" y="137229"/>
            <a:ext cx="3380239" cy="68580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E1B925F-1E30-05F5-263D-649EBBA27977}"/>
              </a:ext>
            </a:extLst>
          </p:cNvPr>
          <p:cNvSpPr txBox="1"/>
          <p:nvPr/>
        </p:nvSpPr>
        <p:spPr>
          <a:xfrm>
            <a:off x="11663534" y="595939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B93437B-468B-75B9-FAB4-5698C64F4082}"/>
              </a:ext>
            </a:extLst>
          </p:cNvPr>
          <p:cNvSpPr txBox="1"/>
          <p:nvPr/>
        </p:nvSpPr>
        <p:spPr>
          <a:xfrm>
            <a:off x="1055456" y="1246763"/>
            <a:ext cx="1008108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ED Disaster team </a:t>
            </a:r>
            <a:r>
              <a:rPr lang="en-US" sz="2400"/>
              <a:t>triaged 64 </a:t>
            </a:r>
            <a:r>
              <a:rPr lang="en-US" sz="2400" dirty="0"/>
              <a:t>patient volunteers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27 patient volunteers had injuries requiring hospital admission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Google translate works! Google translate utilized to treat Korean speaking patient, expediting treatment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Improvement to ED triage areas recommended after last MRSE was helpful in the success of set up and treatment of patients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 Newly trained Incident Command Team members and ED Disaster Team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Communication with Affiliates during exercise: Transfer Center, Logistics team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Contracted with additional ambulance company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Gap areas revealed</a:t>
            </a:r>
          </a:p>
          <a:p>
            <a:endParaRPr lang="en-US" sz="2400" dirty="0"/>
          </a:p>
          <a:p>
            <a:endParaRPr lang="en-US" sz="2000" dirty="0"/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536A2B-06F5-3CC0-0297-DDB7A5F71B17}"/>
              </a:ext>
            </a:extLst>
          </p:cNvPr>
          <p:cNvSpPr txBox="1"/>
          <p:nvPr/>
        </p:nvSpPr>
        <p:spPr>
          <a:xfrm>
            <a:off x="763245" y="397251"/>
            <a:ext cx="49776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Debrief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ADA12D6-DC9E-7C68-0C1F-F47BB1FA9E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97376" y="4992780"/>
            <a:ext cx="1407768" cy="136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061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643</Words>
  <Application>Microsoft Office PowerPoint</Application>
  <PresentationFormat>Widescreen</PresentationFormat>
  <Paragraphs>189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Edo SZ</vt:lpstr>
      <vt:lpstr>Montserrat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Taylor, Julie A</dc:creator>
  <cp:lastModifiedBy>Darren Verrette</cp:lastModifiedBy>
  <cp:revision>18</cp:revision>
  <cp:lastPrinted>2025-12-08T21:39:40Z</cp:lastPrinted>
  <dcterms:created xsi:type="dcterms:W3CDTF">2023-04-04T20:09:44Z</dcterms:created>
  <dcterms:modified xsi:type="dcterms:W3CDTF">2025-12-10T19:50:05Z</dcterms:modified>
</cp:coreProperties>
</file>