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7"/>
  </p:notesMasterIdLst>
  <p:handoutMasterIdLst>
    <p:handoutMasterId r:id="rId18"/>
  </p:handoutMasterIdLst>
  <p:sldIdLst>
    <p:sldId id="312" r:id="rId5"/>
    <p:sldId id="314" r:id="rId6"/>
    <p:sldId id="315" r:id="rId7"/>
    <p:sldId id="282" r:id="rId8"/>
    <p:sldId id="304" r:id="rId9"/>
    <p:sldId id="307" r:id="rId10"/>
    <p:sldId id="319" r:id="rId11"/>
    <p:sldId id="317" r:id="rId12"/>
    <p:sldId id="321" r:id="rId13"/>
    <p:sldId id="297" r:id="rId14"/>
    <p:sldId id="281" r:id="rId15"/>
    <p:sldId id="323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388" autoAdjust="0"/>
  </p:normalViewPr>
  <p:slideViewPr>
    <p:cSldViewPr snapToGrid="0" snapToObjects="1">
      <p:cViewPr varScale="1">
        <p:scale>
          <a:sx n="155" d="100"/>
          <a:sy n="155" d="100"/>
        </p:scale>
        <p:origin x="546" y="150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030"/>
          </a:xfrm>
          <a:prstGeom prst="rect">
            <a:avLst/>
          </a:prstGeom>
        </p:spPr>
        <p:txBody>
          <a:bodyPr vert="horz" lIns="39136" tIns="19568" rIns="39136" bIns="19568" rtlCol="0"/>
          <a:lstStyle>
            <a:lvl1pPr algn="l">
              <a:defRPr sz="5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7" y="0"/>
            <a:ext cx="3037840" cy="466030"/>
          </a:xfrm>
          <a:prstGeom prst="rect">
            <a:avLst/>
          </a:prstGeom>
        </p:spPr>
        <p:txBody>
          <a:bodyPr vert="horz" lIns="39136" tIns="19568" rIns="39136" bIns="19568" rtlCol="0"/>
          <a:lstStyle>
            <a:lvl1pPr algn="r">
              <a:defRPr sz="500"/>
            </a:lvl1pPr>
          </a:lstStyle>
          <a:p>
            <a:fld id="{AA970FB6-164E-0840-A35B-09E9F3D45F76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370"/>
            <a:ext cx="3037840" cy="466030"/>
          </a:xfrm>
          <a:prstGeom prst="rect">
            <a:avLst/>
          </a:prstGeom>
        </p:spPr>
        <p:txBody>
          <a:bodyPr vert="horz" lIns="39136" tIns="19568" rIns="39136" bIns="19568" rtlCol="0" anchor="b"/>
          <a:lstStyle>
            <a:lvl1pPr algn="l">
              <a:defRPr sz="5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7" y="8830370"/>
            <a:ext cx="3037840" cy="466030"/>
          </a:xfrm>
          <a:prstGeom prst="rect">
            <a:avLst/>
          </a:prstGeom>
        </p:spPr>
        <p:txBody>
          <a:bodyPr vert="horz" lIns="39136" tIns="19568" rIns="39136" bIns="19568" rtlCol="0" anchor="b"/>
          <a:lstStyle>
            <a:lvl1pPr algn="r">
              <a:defRPr sz="5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39136" tIns="19568" rIns="39136" bIns="19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90" y="810227"/>
            <a:ext cx="6392421" cy="3831221"/>
          </a:xfrm>
        </p:spPr>
        <p:txBody>
          <a:bodyPr anchor="ctr"/>
          <a:lstStyle/>
          <a:p>
            <a:r>
              <a:rPr lang="en-US" dirty="0"/>
              <a:t>PICO RIVERA HEALTHCARE CENTER</a:t>
            </a: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C144C3-3BAA-6363-45A5-73EED80C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951468"/>
            <a:ext cx="9143999" cy="522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19" y="2237346"/>
            <a:ext cx="5931242" cy="1500574"/>
          </a:xfrm>
        </p:spPr>
        <p:txBody>
          <a:bodyPr/>
          <a:lstStyle/>
          <a:p>
            <a:r>
              <a:rPr lang="en-US" dirty="0"/>
              <a:t>Communication exercise   and</a:t>
            </a:r>
            <a:br>
              <a:rPr lang="en-US" dirty="0"/>
            </a:br>
            <a:r>
              <a:rPr lang="en-US" dirty="0"/>
              <a:t>damage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45" y="4383810"/>
            <a:ext cx="6009197" cy="2233233"/>
          </a:xfrm>
        </p:spPr>
        <p:txBody>
          <a:bodyPr/>
          <a:lstStyle/>
          <a:p>
            <a:r>
              <a:rPr lang="en-US" dirty="0"/>
              <a:t>Notification of Authorities</a:t>
            </a:r>
          </a:p>
          <a:p>
            <a:endParaRPr lang="en-US" dirty="0"/>
          </a:p>
          <a:p>
            <a:r>
              <a:rPr lang="en-US" dirty="0"/>
              <a:t>-Local emergency services (Pico Police Dept)</a:t>
            </a:r>
          </a:p>
          <a:p>
            <a:r>
              <a:rPr lang="en-US" dirty="0"/>
              <a:t>-Resident and Family Updates</a:t>
            </a:r>
          </a:p>
          <a:p>
            <a:r>
              <a:rPr lang="en-US" dirty="0"/>
              <a:t>-Coordination with External Partners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0309E49-C77C-6777-DEA2-8F6D5FD807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726" r="24726"/>
          <a:stretch>
            <a:fillRect/>
          </a:stretch>
        </p:blipFill>
        <p:spPr>
          <a:xfrm>
            <a:off x="7068065" y="488092"/>
            <a:ext cx="4602892" cy="61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28485-BD0F-AAE3-FC3D-6DA0A5C9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821724"/>
            <a:ext cx="5937422" cy="5220259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* Response and Outcomes *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Effectiveness of facility’s response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Lessons learned and areas for improvement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Successes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60240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09" y="1057274"/>
            <a:ext cx="7043617" cy="1469683"/>
          </a:xfrm>
        </p:spPr>
        <p:txBody>
          <a:bodyPr/>
          <a:lstStyle/>
          <a:p>
            <a:r>
              <a:rPr lang="en-US" dirty="0"/>
              <a:t>Earthquake Scenario Exercise: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6BDC-E008-6AB7-55A1-46ED9BCF05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7346" y="3045200"/>
            <a:ext cx="8118389" cy="2755526"/>
          </a:xfrm>
        </p:spPr>
        <p:txBody>
          <a:bodyPr/>
          <a:lstStyle/>
          <a:p>
            <a:r>
              <a:rPr lang="en-US" dirty="0"/>
              <a:t>-Simulated a 7.5-magnitude earthquake striking the facility</a:t>
            </a:r>
          </a:p>
          <a:p>
            <a:r>
              <a:rPr lang="en-US" dirty="0"/>
              <a:t>-Tested emergency response protocols and communication systems</a:t>
            </a:r>
          </a:p>
          <a:p>
            <a:r>
              <a:rPr lang="en-US" dirty="0"/>
              <a:t>-Evaluated staff preparedness and response to the disaster scenario</a:t>
            </a:r>
          </a:p>
          <a:p>
            <a:r>
              <a:rPr lang="en-US" dirty="0"/>
              <a:t>-Identified areas for improvement and opportunities for growth</a:t>
            </a:r>
          </a:p>
        </p:txBody>
      </p:sp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7" y="0"/>
            <a:ext cx="7796464" cy="2054038"/>
          </a:xfrm>
        </p:spPr>
        <p:txBody>
          <a:bodyPr/>
          <a:lstStyle/>
          <a:p>
            <a:r>
              <a:rPr lang="en-US" dirty="0"/>
              <a:t>Facility’s goals and objectives for the exercise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8145" y="2159140"/>
            <a:ext cx="3283119" cy="37203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Goals:</a:t>
            </a:r>
          </a:p>
          <a:p>
            <a:r>
              <a:rPr lang="en-US" dirty="0"/>
              <a:t>-Ensure resident safety and well-being</a:t>
            </a:r>
          </a:p>
          <a:p>
            <a:r>
              <a:rPr lang="en-US" dirty="0"/>
              <a:t>-Test emergency response protocols and procedures</a:t>
            </a:r>
          </a:p>
          <a:p>
            <a:r>
              <a:rPr lang="en-US" dirty="0"/>
              <a:t>-Evaluate communication systems and external coordination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3680A80-5C61-DD02-1119-0565C0AD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159" y="2303028"/>
            <a:ext cx="3284951" cy="3720337"/>
          </a:xfrm>
        </p:spPr>
        <p:txBody>
          <a:bodyPr>
            <a:normAutofit/>
          </a:bodyPr>
          <a:lstStyle/>
          <a:p>
            <a:r>
              <a:rPr lang="en-US" b="1" dirty="0"/>
              <a:t>Objectives:</a:t>
            </a:r>
          </a:p>
          <a:p>
            <a:r>
              <a:rPr lang="en-US" dirty="0"/>
              <a:t>Achieve timely and effective evacuation of residents</a:t>
            </a:r>
          </a:p>
          <a:p>
            <a:endParaRPr lang="en-US" dirty="0"/>
          </a:p>
          <a:p>
            <a:r>
              <a:rPr lang="en-US" dirty="0"/>
              <a:t>Demonstrate effective communication with staff, families, and external agencies</a:t>
            </a:r>
          </a:p>
          <a:p>
            <a:endParaRPr lang="en-US" dirty="0"/>
          </a:p>
          <a:p>
            <a:r>
              <a:rPr lang="en-US" dirty="0"/>
              <a:t>Identify areas for improvement in emergency preparedness and response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65" y="1057273"/>
            <a:ext cx="7965461" cy="1245755"/>
          </a:xfrm>
        </p:spPr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11C33-898C-4414-4665-5136EB6F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0565" y="2303029"/>
            <a:ext cx="7965460" cy="3497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In-Service and Re-education</a:t>
            </a:r>
          </a:p>
          <a:p>
            <a:r>
              <a:rPr lang="en-US" dirty="0"/>
              <a:t>DROP, COVER, AND HOLD ON to protect themselves and residents</a:t>
            </a:r>
          </a:p>
          <a:p>
            <a:r>
              <a:rPr lang="en-US" dirty="0"/>
              <a:t>Designate Staff who would conduct rapid assessments of the facility to ensure staff / resident participation</a:t>
            </a:r>
          </a:p>
          <a:p>
            <a:r>
              <a:rPr lang="en-US" dirty="0"/>
              <a:t>Establish Incident Command Center (indoor patio)</a:t>
            </a:r>
          </a:p>
          <a:p>
            <a:r>
              <a:rPr lang="en-US" dirty="0"/>
              <a:t>Form /Assign Emergency Response Teams</a:t>
            </a:r>
          </a:p>
          <a:p>
            <a:r>
              <a:rPr lang="en-US" dirty="0"/>
              <a:t>Evacuation </a:t>
            </a:r>
          </a:p>
          <a:p>
            <a:pPr marL="0" indent="0">
              <a:buNone/>
            </a:pPr>
            <a:r>
              <a:rPr lang="en-US" dirty="0"/>
              <a:t>     Use live polls or surveys to gather audience opinions, promoting engagement and making sure the audience feel involved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/>
          <a:lstStyle/>
          <a:p>
            <a:r>
              <a:rPr lang="en-US" dirty="0"/>
              <a:t>Great California shakeout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34640"/>
            <a:ext cx="8216348" cy="3207344"/>
          </a:xfrm>
        </p:spPr>
        <p:txBody>
          <a:bodyPr>
            <a:normAutofit/>
          </a:bodyPr>
          <a:lstStyle/>
          <a:p>
            <a:r>
              <a:rPr lang="en-US" dirty="0"/>
              <a:t>-  On 10/16/25 , a 7.5-magnitude earthquake strikes the facility, causing widespread damage and disruption.  The earthquake occurs at 10:00 AM, during peak activity hours in the facility.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441" y="1061623"/>
            <a:ext cx="5723586" cy="4739104"/>
          </a:xfrm>
        </p:spPr>
        <p:txBody>
          <a:bodyPr/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7" name="Picture Placeholder 6" descr="A person standing in front of a whiteboard">
            <a:extLst>
              <a:ext uri="{FF2B5EF4-FFF2-40B4-BE49-F238E27FC236}">
                <a16:creationId xmlns:a16="http://schemas.microsoft.com/office/drawing/2014/main" id="{DD186EAB-37C7-E7E6-AE8D-F077D02804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7208" r="27208"/>
          <a:stretch/>
        </p:blipFill>
        <p:spPr>
          <a:xfrm>
            <a:off x="443345" y="0"/>
            <a:ext cx="4344695" cy="6359525"/>
          </a:xfrm>
        </p:spPr>
      </p:pic>
      <p:pic>
        <p:nvPicPr>
          <p:cNvPr id="3" name="IMG_5503">
            <a:hlinkClick r:id="" action="ppaction://media"/>
            <a:extLst>
              <a:ext uri="{FF2B5EF4-FFF2-40B4-BE49-F238E27FC236}">
                <a16:creationId xmlns:a16="http://schemas.microsoft.com/office/drawing/2014/main" id="{1EA57EFB-3DB6-D1CF-5D61-74111F60B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E2C0EE-A110-F302-1CBE-D4749E2A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43" y="642551"/>
            <a:ext cx="8909222" cy="5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en-US" dirty="0"/>
              <a:t>Exercise activities conducted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49C7CD1-A9AA-49E3-6734-AD9546F2DF5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463"/>
            <a:ext cx="7679724" cy="4143375"/>
          </a:xfrm>
        </p:spPr>
        <p:txBody>
          <a:bodyPr>
            <a:normAutofit/>
          </a:bodyPr>
          <a:lstStyle/>
          <a:p>
            <a:r>
              <a:rPr lang="en-US" dirty="0"/>
              <a:t>Evacuation Drill – residents are evacuated to designated safe areas.</a:t>
            </a:r>
          </a:p>
          <a:p>
            <a:r>
              <a:rPr lang="en-US" dirty="0"/>
              <a:t>Emergency Response – Staff respond to simulated injuries and medical emergencies</a:t>
            </a:r>
          </a:p>
          <a:p>
            <a:r>
              <a:rPr lang="en-US" dirty="0"/>
              <a:t>Communication Exercise – Staff practiced communication protocols with:</a:t>
            </a:r>
          </a:p>
          <a:p>
            <a:pPr marL="0" indent="0">
              <a:buNone/>
            </a:pPr>
            <a:r>
              <a:rPr lang="en-US" dirty="0"/>
              <a:t> 	 - Residents and families</a:t>
            </a:r>
          </a:p>
          <a:p>
            <a:pPr marL="0" indent="0">
              <a:buNone/>
            </a:pPr>
            <a:r>
              <a:rPr lang="en-US" dirty="0"/>
              <a:t>                 - External emergency services </a:t>
            </a:r>
          </a:p>
          <a:p>
            <a:pPr marL="0" indent="0">
              <a:buNone/>
            </a:pPr>
            <a:r>
              <a:rPr lang="en-US" dirty="0"/>
              <a:t>                 - Coordination with External Partners</a:t>
            </a:r>
          </a:p>
          <a:p>
            <a:pPr marL="0" indent="0">
              <a:buNone/>
            </a:pPr>
            <a:r>
              <a:rPr lang="en-US" dirty="0"/>
              <a:t>                     Other healthcare facilities and support services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1DB82-FB64-6399-37DC-80E0CBBC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28688"/>
            <a:ext cx="7842422" cy="52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documentManagement/types"/>
    <ds:schemaRef ds:uri="16c05727-aa75-4e4a-9b5f-8a80a1165891"/>
    <ds:schemaRef ds:uri="http://purl.org/dc/elements/1.1/"/>
    <ds:schemaRef ds:uri="http://schemas.microsoft.com/sharepoint/v3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71af3243-3dd4-4a8d-8c0d-dd76da1f02a5"/>
    <ds:schemaRef ds:uri="http://schemas.microsoft.com/office/infopath/2007/PartnerControls"/>
    <ds:schemaRef ds:uri="230e9df3-be65-4c73-a93b-d1236ebd677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{EB29C4BC-8B8C-4AB9-8CE8-85AC90EEF726}TF8a9b5915-b8c7-461e-8cdd-693d48b5e32371f7b7e2_win32-4bf0b9a2ea37</Template>
  <TotalTime>264</TotalTime>
  <Words>321</Words>
  <Application>Microsoft Office PowerPoint</Application>
  <PresentationFormat>Widescreen</PresentationFormat>
  <Paragraphs>59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Sabon Next LT</vt:lpstr>
      <vt:lpstr>Custom</vt:lpstr>
      <vt:lpstr>PICO RIVERA HEALTHCARE CENTER</vt:lpstr>
      <vt:lpstr>Earthquake Scenario Exercise: Overview</vt:lpstr>
      <vt:lpstr>Facility’s goals and objectives for the exercise</vt:lpstr>
      <vt:lpstr>Preparation</vt:lpstr>
      <vt:lpstr>Great California shakeout 2025</vt:lpstr>
      <vt:lpstr>The power of communication</vt:lpstr>
      <vt:lpstr>PowerPoint Presentation</vt:lpstr>
      <vt:lpstr>Exercise activities conducted</vt:lpstr>
      <vt:lpstr>PowerPoint Presentation</vt:lpstr>
      <vt:lpstr>PowerPoint Presentation</vt:lpstr>
      <vt:lpstr>Communication exercise   and damage assessment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fac58 dsd</dc:creator>
  <cp:lastModifiedBy>fac58 dsd</cp:lastModifiedBy>
  <cp:revision>2</cp:revision>
  <cp:lastPrinted>2025-12-06T01:08:39Z</cp:lastPrinted>
  <dcterms:created xsi:type="dcterms:W3CDTF">2025-12-05T20:48:07Z</dcterms:created>
  <dcterms:modified xsi:type="dcterms:W3CDTF">2025-12-06T01:12:40Z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