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3"/>
  </p:notesMasterIdLst>
  <p:sldIdLst>
    <p:sldId id="256" r:id="rId2"/>
    <p:sldId id="267" r:id="rId3"/>
    <p:sldId id="269" r:id="rId4"/>
    <p:sldId id="270" r:id="rId5"/>
    <p:sldId id="276" r:id="rId6"/>
    <p:sldId id="271" r:id="rId7"/>
    <p:sldId id="274" r:id="rId8"/>
    <p:sldId id="272" r:id="rId9"/>
    <p:sldId id="278" r:id="rId10"/>
    <p:sldId id="275" r:id="rId11"/>
    <p:sldId id="277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7777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13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60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761628-ED14-445F-B87B-1E0DFE1A351B}" type="datetimeFigureOut">
              <a:rPr lang="en-US" smtClean="0"/>
              <a:t>12/8/2025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0DDE38-2E0D-421F-9EFB-3F8483C9D4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4506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0DDE38-2E0D-421F-9EFB-3F8483C9D4C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7851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12/8/2025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385828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12/8/2025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12/8/2025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12/8/2025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12/8/2025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12/8/2025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12/8/2025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12/8/2025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12/8/2025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7000"/>
                </a:schemeClr>
              </a:gs>
              <a:gs pos="69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13"/>
          <a:stretch/>
        </p:blipFill>
        <p:spPr>
          <a:xfrm>
            <a:off x="8000197" y="0"/>
            <a:ext cx="1603387" cy="1143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99"/>
          <a:stretch/>
        </p:blipFill>
        <p:spPr>
          <a:xfrm>
            <a:off x="8609012" y="6092866"/>
            <a:ext cx="993734" cy="76513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12/8/2025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.png"/><Relationship Id="rId7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4089" y="204186"/>
            <a:ext cx="8825658" cy="5850385"/>
          </a:xfrm>
        </p:spPr>
        <p:txBody>
          <a:bodyPr/>
          <a:lstStyle/>
          <a:p>
            <a:pPr marL="457200" lvl="1" indent="0" algn="ctr">
              <a:buNone/>
            </a:pPr>
            <a:r>
              <a:rPr lang="en-US" sz="4800" dirty="0"/>
              <a:t>EMS Agency </a:t>
            </a:r>
            <a:br>
              <a:rPr lang="en-US" sz="4800" dirty="0"/>
            </a:br>
            <a:r>
              <a:rPr lang="en-US" sz="4800" dirty="0"/>
              <a:t>Medical Coordination Center (MCC) Communications</a:t>
            </a:r>
            <a:br>
              <a:rPr lang="en-US" sz="4800" dirty="0"/>
            </a:br>
            <a:br>
              <a:rPr lang="en-US" sz="4800" dirty="0"/>
            </a:br>
            <a:br>
              <a:rPr lang="en-US" sz="4800" dirty="0"/>
            </a:br>
            <a:r>
              <a:rPr lang="en-US" sz="1100" dirty="0"/>
              <a:t>John Quiroz, RN, Nurse Manager </a:t>
            </a:r>
            <a:br>
              <a:rPr lang="en-US" sz="1100" dirty="0"/>
            </a:br>
            <a:r>
              <a:rPr lang="en-US" sz="1100" dirty="0"/>
              <a:t>Ambulance Services, Central Dispatch Office &amp; Medical Alert Center</a:t>
            </a:r>
            <a:br>
              <a:rPr lang="en-US" sz="1100" dirty="0"/>
            </a:br>
            <a:r>
              <a:rPr lang="en-US" sz="1100" dirty="0"/>
              <a:t>Essence Wilson, RN, Sr. Nursing Instructor, Disaster Services</a:t>
            </a:r>
            <a:endParaRPr lang="en-US" sz="4800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862253" y="4052274"/>
            <a:ext cx="8825658" cy="665825"/>
          </a:xfrm>
        </p:spPr>
        <p:txBody>
          <a:bodyPr>
            <a:normAutofit/>
          </a:bodyPr>
          <a:lstStyle/>
          <a:p>
            <a:r>
              <a:rPr lang="en-US" dirty="0"/>
              <a:t>Communication between facilities during </a:t>
            </a:r>
            <a:r>
              <a:rPr lang="en-US" dirty="0" err="1"/>
              <a:t>Amhe</a:t>
            </a:r>
            <a:r>
              <a:rPr lang="en-US" dirty="0"/>
              <a:t> 2025</a:t>
            </a:r>
          </a:p>
        </p:txBody>
      </p:sp>
    </p:spTree>
    <p:extLst>
      <p:ext uri="{BB962C8B-B14F-4D97-AF65-F5344CB8AC3E}">
        <p14:creationId xmlns:p14="http://schemas.microsoft.com/office/powerpoint/2010/main" val="33431448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CD4E88-D588-1F0F-1389-EB53D23A01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Closing Comments on Communications: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BE6168-EB7C-21C2-AD62-B442A88E56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920" y="2052918"/>
            <a:ext cx="11045952" cy="4195481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Serves as the foundation in responding to exercises and real incidents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Rely on redundant technology to communicate, coordinate and fulfil mission objectives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Historically  communications involved short bursts of one ,two-way voice or text messaging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In today’s environment, we rely heavily on communications to exchange data to assess, coordinate disaster response, including resource allocation with hospital, prehospital, state and Federal partners</a:t>
            </a:r>
          </a:p>
        </p:txBody>
      </p:sp>
    </p:spTree>
    <p:extLst>
      <p:ext uri="{BB962C8B-B14F-4D97-AF65-F5344CB8AC3E}">
        <p14:creationId xmlns:p14="http://schemas.microsoft.com/office/powerpoint/2010/main" val="7526131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350CE6-682D-D6D8-4798-7985C9EA5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5295" y="1467702"/>
            <a:ext cx="9404723" cy="1400530"/>
          </a:xfrm>
        </p:spPr>
        <p:txBody>
          <a:bodyPr/>
          <a:lstStyle/>
          <a:p>
            <a:pPr algn="ctr"/>
            <a:r>
              <a:rPr lang="en-US" dirty="0"/>
              <a:t>Thank you!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FBE696-81A3-59F3-4116-5269E455A8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2456" y="2662519"/>
            <a:ext cx="8946541" cy="4195481"/>
          </a:xfrm>
        </p:spPr>
        <p:txBody>
          <a:bodyPr/>
          <a:lstStyle/>
          <a:p>
            <a:pPr marL="457200" lvl="1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17658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05D604-CA67-EAB1-0311-0065B890A8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Presentation Objectives: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FC3AD1-653D-251C-14D6-B712356D80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052918"/>
            <a:ext cx="10070656" cy="4195481"/>
          </a:xfrm>
        </p:spPr>
        <p:txBody>
          <a:bodyPr>
            <a:normAutofit/>
          </a:bodyPr>
          <a:lstStyle/>
          <a:p>
            <a:r>
              <a:rPr lang="en-US" sz="2800" dirty="0"/>
              <a:t>Provide Summary of MCC Exercise Activation</a:t>
            </a:r>
          </a:p>
          <a:p>
            <a:pPr marL="0" indent="0">
              <a:buNone/>
            </a:pPr>
            <a:endParaRPr lang="en-US" sz="2800" dirty="0"/>
          </a:p>
          <a:p>
            <a:r>
              <a:rPr lang="en-US" sz="2800" dirty="0"/>
              <a:t>Review Methods of Communications</a:t>
            </a:r>
          </a:p>
          <a:p>
            <a:endParaRPr lang="en-US" sz="2800" dirty="0"/>
          </a:p>
          <a:p>
            <a:r>
              <a:rPr lang="en-US" sz="2800" dirty="0"/>
              <a:t>Explore Types of Information Gathered and Exchanged </a:t>
            </a:r>
          </a:p>
          <a:p>
            <a:endParaRPr lang="en-US" sz="2800" dirty="0"/>
          </a:p>
          <a:p>
            <a:r>
              <a:rPr lang="en-US" sz="2800" dirty="0"/>
              <a:t>Real World Applications </a:t>
            </a:r>
          </a:p>
        </p:txBody>
      </p:sp>
    </p:spTree>
    <p:extLst>
      <p:ext uri="{BB962C8B-B14F-4D97-AF65-F5344CB8AC3E}">
        <p14:creationId xmlns:p14="http://schemas.microsoft.com/office/powerpoint/2010/main" val="31760949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99F673-BBA8-2D4A-7DBF-DD94E58C49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of MCC Activation 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1F284B-5238-4BB3-8D18-3DCB718A36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1016" y="1623150"/>
            <a:ext cx="8946541" cy="4195481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The Medical Alert Center (MAC) was alerted to incident </a:t>
            </a:r>
          </a:p>
          <a:p>
            <a:pPr lvl="1"/>
            <a:r>
              <a:rPr lang="en-US" dirty="0"/>
              <a:t>Earthquake and subsequent Multi Casualty Incidents</a:t>
            </a:r>
          </a:p>
          <a:p>
            <a:r>
              <a:rPr lang="en-US" dirty="0"/>
              <a:t>MAC communicated with EMS Agency Administrator on Duty (AOD)</a:t>
            </a:r>
          </a:p>
          <a:p>
            <a:r>
              <a:rPr lang="en-US" dirty="0"/>
              <a:t>AOD decided to lean forward and activate our MCC to support incident (Everbridge Notification System)</a:t>
            </a:r>
          </a:p>
          <a:p>
            <a:r>
              <a:rPr lang="en-US" dirty="0"/>
              <a:t>MAC sent incident notifications to EMS alert our Agency, relied heavily on ReddiNet messaging and polls to communicate with our acute care hospitals, prehospital care and healthcare coalition partners</a:t>
            </a:r>
          </a:p>
          <a:p>
            <a:r>
              <a:rPr lang="en-US" dirty="0"/>
              <a:t>MCC communicated with hospital partners to assess, coordinate and prioritize resources requested in support of incident</a:t>
            </a:r>
          </a:p>
          <a:p>
            <a:r>
              <a:rPr lang="en-US" dirty="0"/>
              <a:t>End all activations with End Exercise messages and complete After Action Debrief</a:t>
            </a:r>
          </a:p>
        </p:txBody>
      </p:sp>
      <p:sp>
        <p:nvSpPr>
          <p:cNvPr id="5" name="Lightning Bolt 4">
            <a:extLst>
              <a:ext uri="{FF2B5EF4-FFF2-40B4-BE49-F238E27FC236}">
                <a16:creationId xmlns:a16="http://schemas.microsoft.com/office/drawing/2014/main" id="{59F6E1DA-78A4-4936-4635-D3C02C5A03FD}"/>
              </a:ext>
            </a:extLst>
          </p:cNvPr>
          <p:cNvSpPr/>
          <p:nvPr/>
        </p:nvSpPr>
        <p:spPr>
          <a:xfrm>
            <a:off x="9967557" y="3087793"/>
            <a:ext cx="1779639" cy="1632155"/>
          </a:xfrm>
          <a:prstGeom prst="lightningBolt">
            <a:avLst/>
          </a:prstGeom>
          <a:effectLst>
            <a:softEdge rad="762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3049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533E9-74E1-CBDA-F2F6-495B2B5FD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Methods of Communication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25ADD8-BA15-3360-D8F3-A24DFA8B02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293" y="1513422"/>
            <a:ext cx="8946541" cy="4195481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ReddiNet</a:t>
            </a:r>
          </a:p>
          <a:p>
            <a:pPr lvl="1"/>
            <a:r>
              <a:rPr lang="en-US" dirty="0"/>
              <a:t>HAvBED Poll </a:t>
            </a:r>
          </a:p>
          <a:p>
            <a:pPr lvl="1"/>
            <a:r>
              <a:rPr lang="en-US" dirty="0"/>
              <a:t>Service Level Poll (Hospital Triage Tag Concept)</a:t>
            </a:r>
          </a:p>
          <a:p>
            <a:pPr lvl="1"/>
            <a:r>
              <a:rPr lang="en-US" dirty="0"/>
              <a:t>MCI Module</a:t>
            </a:r>
          </a:p>
          <a:p>
            <a:pPr lvl="1"/>
            <a:r>
              <a:rPr lang="en-US" dirty="0"/>
              <a:t>Messaging Module (one-way, two-way or group comms)</a:t>
            </a:r>
          </a:p>
          <a:p>
            <a:pPr lvl="1"/>
            <a:r>
              <a:rPr lang="en-US" dirty="0"/>
              <a:t>Resource Request Module</a:t>
            </a:r>
          </a:p>
          <a:p>
            <a:pPr lvl="1"/>
            <a:r>
              <a:rPr lang="en-US" dirty="0"/>
              <a:t>Assessment Poll Module</a:t>
            </a:r>
          </a:p>
          <a:p>
            <a:r>
              <a:rPr lang="en-US" dirty="0"/>
              <a:t>Telephone (landline, fax and satellite back-up)</a:t>
            </a:r>
          </a:p>
          <a:p>
            <a:r>
              <a:rPr lang="en-US" dirty="0"/>
              <a:t>VMED-28 Radio</a:t>
            </a:r>
          </a:p>
          <a:p>
            <a:r>
              <a:rPr lang="en-US" dirty="0"/>
              <a:t>Amateur Radio Emergency Service (ARES)</a:t>
            </a:r>
          </a:p>
          <a:p>
            <a:r>
              <a:rPr lang="en-US" dirty="0"/>
              <a:t>Email</a:t>
            </a:r>
          </a:p>
          <a:p>
            <a:r>
              <a:rPr lang="en-US" dirty="0"/>
              <a:t>Conference Call Software (Microsoft Teams, Zoom)</a:t>
            </a:r>
          </a:p>
          <a:p>
            <a:r>
              <a:rPr lang="en-US" dirty="0"/>
              <a:t>Everbridge Notification System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053DB08-EEE9-1391-ECAA-7BA48D192B50}"/>
              </a:ext>
            </a:extLst>
          </p:cNvPr>
          <p:cNvSpPr txBox="1"/>
          <p:nvPr/>
        </p:nvSpPr>
        <p:spPr>
          <a:xfrm>
            <a:off x="3048762" y="2819692"/>
            <a:ext cx="60944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 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FB1BE59-3CA5-91F1-B141-72DD04D916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4623" y="882921"/>
            <a:ext cx="410481" cy="1092600"/>
          </a:xfrm>
          <a:prstGeom prst="rect">
            <a:avLst/>
          </a:prstGeom>
          <a:effectLst>
            <a:softEdge rad="38100"/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8756A90-BFF5-0257-672C-56BA8F5602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1580" y="3550658"/>
            <a:ext cx="410481" cy="1092600"/>
          </a:xfrm>
          <a:prstGeom prst="rect">
            <a:avLst/>
          </a:prstGeom>
          <a:effectLst>
            <a:softEdge rad="38100"/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E90E9AE-D650-5C8C-3FE7-204C877CE7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4178" y="1845968"/>
            <a:ext cx="410481" cy="1092600"/>
          </a:xfrm>
          <a:prstGeom prst="rect">
            <a:avLst/>
          </a:prstGeom>
          <a:effectLst>
            <a:softEdge rad="38100"/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4AD88BE-C2EB-F211-21F1-3188F8D635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8535" y="3004358"/>
            <a:ext cx="410481" cy="1092600"/>
          </a:xfrm>
          <a:prstGeom prst="rect">
            <a:avLst/>
          </a:prstGeom>
          <a:effectLst>
            <a:softEdge rad="38100"/>
          </a:effectLst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139A65A-FDCD-1027-E2DA-4A7E6CDDE935}"/>
              </a:ext>
            </a:extLst>
          </p:cNvPr>
          <p:cNvCxnSpPr>
            <a:cxnSpLocks/>
          </p:cNvCxnSpPr>
          <p:nvPr/>
        </p:nvCxnSpPr>
        <p:spPr>
          <a:xfrm flipH="1">
            <a:off x="8564158" y="1602143"/>
            <a:ext cx="110368" cy="1705712"/>
          </a:xfrm>
          <a:prstGeom prst="line">
            <a:avLst/>
          </a:prstGeom>
          <a:ln w="19050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E01454A-2303-D4D7-1A7D-34A57609530D}"/>
              </a:ext>
            </a:extLst>
          </p:cNvPr>
          <p:cNvCxnSpPr/>
          <p:nvPr/>
        </p:nvCxnSpPr>
        <p:spPr>
          <a:xfrm flipH="1">
            <a:off x="8850287" y="2392268"/>
            <a:ext cx="1658729" cy="1158390"/>
          </a:xfrm>
          <a:prstGeom prst="line">
            <a:avLst/>
          </a:prstGeom>
          <a:ln w="19050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8E0EA35-AA95-88D6-92E2-7A08B55C63F5}"/>
              </a:ext>
            </a:extLst>
          </p:cNvPr>
          <p:cNvCxnSpPr>
            <a:cxnSpLocks/>
          </p:cNvCxnSpPr>
          <p:nvPr/>
        </p:nvCxnSpPr>
        <p:spPr>
          <a:xfrm>
            <a:off x="8769775" y="1602143"/>
            <a:ext cx="1281059" cy="1705712"/>
          </a:xfrm>
          <a:prstGeom prst="line">
            <a:avLst/>
          </a:prstGeom>
          <a:ln w="19050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B3D055A-C5F8-308B-7B56-6A1F280A78B3}"/>
              </a:ext>
            </a:extLst>
          </p:cNvPr>
          <p:cNvCxnSpPr>
            <a:cxnSpLocks/>
          </p:cNvCxnSpPr>
          <p:nvPr/>
        </p:nvCxnSpPr>
        <p:spPr>
          <a:xfrm>
            <a:off x="8674526" y="1460626"/>
            <a:ext cx="1899014" cy="620003"/>
          </a:xfrm>
          <a:prstGeom prst="line">
            <a:avLst/>
          </a:prstGeom>
          <a:ln w="19050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74228E18-FFC4-5660-B498-7136EA9CF1C9}"/>
              </a:ext>
            </a:extLst>
          </p:cNvPr>
          <p:cNvCxnSpPr/>
          <p:nvPr/>
        </p:nvCxnSpPr>
        <p:spPr>
          <a:xfrm flipV="1">
            <a:off x="8951495" y="3909529"/>
            <a:ext cx="942997" cy="187429"/>
          </a:xfrm>
          <a:prstGeom prst="line">
            <a:avLst/>
          </a:prstGeom>
          <a:ln w="19050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22" name="Picture 21">
            <a:extLst>
              <a:ext uri="{FF2B5EF4-FFF2-40B4-BE49-F238E27FC236}">
                <a16:creationId xmlns:a16="http://schemas.microsoft.com/office/drawing/2014/main" id="{58311BDC-13B0-2FD4-5488-B527B191E3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0727" y="184883"/>
            <a:ext cx="1207530" cy="1207530"/>
          </a:xfrm>
          <a:prstGeom prst="rect">
            <a:avLst/>
          </a:prstGeom>
          <a:effectLst>
            <a:outerShdw blurRad="1270000" dir="15480000" sx="122000" sy="122000" algn="ctr" rotWithShape="0">
              <a:srgbClr val="000000">
                <a:alpha val="0"/>
              </a:srgbClr>
            </a:outerShdw>
            <a:softEdge rad="38100"/>
          </a:effectLst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1899C0A4-3FC8-E290-1A8C-E09A514A01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8420" y="2162311"/>
            <a:ext cx="1207530" cy="1207530"/>
          </a:xfrm>
          <a:prstGeom prst="rect">
            <a:avLst/>
          </a:prstGeom>
          <a:effectLst>
            <a:outerShdw blurRad="1270000" dir="15480000" sx="122000" sy="122000" algn="ctr" rotWithShape="0">
              <a:srgbClr val="000000">
                <a:alpha val="0"/>
              </a:srgbClr>
            </a:outerShdw>
            <a:softEdge rad="38100"/>
          </a:effec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F51AA313-3F1C-174F-522E-4FFEAAFF38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5002" y="3909284"/>
            <a:ext cx="1207530" cy="1207530"/>
          </a:xfrm>
          <a:prstGeom prst="rect">
            <a:avLst/>
          </a:prstGeom>
          <a:effectLst>
            <a:outerShdw blurRad="1270000" dir="15480000" sx="122000" sy="122000" algn="ctr" rotWithShape="0">
              <a:srgbClr val="000000">
                <a:alpha val="0"/>
              </a:srgbClr>
            </a:outerShdw>
            <a:softEdge rad="38100"/>
          </a:effectLst>
        </p:spPr>
      </p:pic>
      <p:pic>
        <p:nvPicPr>
          <p:cNvPr id="25" name="Graphic 24" descr="Hospital with solid fill">
            <a:extLst>
              <a:ext uri="{FF2B5EF4-FFF2-40B4-BE49-F238E27FC236}">
                <a16:creationId xmlns:a16="http://schemas.microsoft.com/office/drawing/2014/main" id="{04006A62-D6C2-C0E5-5A5F-CCF63F7BAA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860168" y="707449"/>
            <a:ext cx="1364728" cy="1364728"/>
          </a:xfrm>
          <a:prstGeom prst="rect">
            <a:avLst/>
          </a:prstGeom>
          <a:effectLst>
            <a:softEdge rad="25400"/>
          </a:effectLst>
        </p:spPr>
      </p:pic>
      <p:pic>
        <p:nvPicPr>
          <p:cNvPr id="26" name="Graphic 25" descr="Hospital with solid fill">
            <a:extLst>
              <a:ext uri="{FF2B5EF4-FFF2-40B4-BE49-F238E27FC236}">
                <a16:creationId xmlns:a16="http://schemas.microsoft.com/office/drawing/2014/main" id="{8A1C1781-5E31-CECF-C085-3A2FB47A85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262974" y="4836021"/>
            <a:ext cx="1364728" cy="1364728"/>
          </a:xfrm>
          <a:prstGeom prst="rect">
            <a:avLst/>
          </a:prstGeom>
          <a:effectLst>
            <a:softEdge rad="25400"/>
          </a:effectLst>
        </p:spPr>
      </p:pic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7F155198-58FB-0B0D-2342-B2AD51EBC3D5}"/>
              </a:ext>
            </a:extLst>
          </p:cNvPr>
          <p:cNvCxnSpPr>
            <a:cxnSpLocks/>
          </p:cNvCxnSpPr>
          <p:nvPr/>
        </p:nvCxnSpPr>
        <p:spPr>
          <a:xfrm flipV="1">
            <a:off x="9545400" y="4842557"/>
            <a:ext cx="349091" cy="350478"/>
          </a:xfrm>
          <a:prstGeom prst="line">
            <a:avLst/>
          </a:prstGeom>
          <a:ln w="19050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0A05C2D0-6437-7206-1EC8-4FCEAB381137}"/>
              </a:ext>
            </a:extLst>
          </p:cNvPr>
          <p:cNvCxnSpPr>
            <a:cxnSpLocks/>
          </p:cNvCxnSpPr>
          <p:nvPr/>
        </p:nvCxnSpPr>
        <p:spPr>
          <a:xfrm flipV="1">
            <a:off x="11165171" y="1938542"/>
            <a:ext cx="542832" cy="273577"/>
          </a:xfrm>
          <a:prstGeom prst="line">
            <a:avLst/>
          </a:prstGeom>
          <a:ln w="19050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9B278C0A-D7AF-4E0A-D44E-C01F88645839}"/>
              </a:ext>
            </a:extLst>
          </p:cNvPr>
          <p:cNvCxnSpPr>
            <a:cxnSpLocks/>
            <a:stCxn id="23" idx="2"/>
          </p:cNvCxnSpPr>
          <p:nvPr/>
        </p:nvCxnSpPr>
        <p:spPr>
          <a:xfrm>
            <a:off x="7782185" y="3369841"/>
            <a:ext cx="509395" cy="1823194"/>
          </a:xfrm>
          <a:prstGeom prst="line">
            <a:avLst/>
          </a:prstGeom>
          <a:ln w="19050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5D568344-C3A8-2595-D217-912E8C8F726E}"/>
              </a:ext>
            </a:extLst>
          </p:cNvPr>
          <p:cNvCxnSpPr>
            <a:cxnSpLocks/>
          </p:cNvCxnSpPr>
          <p:nvPr/>
        </p:nvCxnSpPr>
        <p:spPr>
          <a:xfrm flipV="1">
            <a:off x="11084659" y="2162311"/>
            <a:ext cx="623344" cy="1757122"/>
          </a:xfrm>
          <a:prstGeom prst="line">
            <a:avLst/>
          </a:prstGeom>
          <a:ln w="19050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6161A224-D34E-B534-2624-2F2958D47DA7}"/>
              </a:ext>
            </a:extLst>
          </p:cNvPr>
          <p:cNvCxnSpPr/>
          <p:nvPr/>
        </p:nvCxnSpPr>
        <p:spPr>
          <a:xfrm flipV="1">
            <a:off x="8414562" y="961558"/>
            <a:ext cx="942997" cy="187429"/>
          </a:xfrm>
          <a:prstGeom prst="line">
            <a:avLst/>
          </a:prstGeom>
          <a:ln w="19050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77252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42000"/>
                <a:hueMod val="42000"/>
                <a:satMod val="124000"/>
                <a:lumMod val="62000"/>
              </a:schemeClr>
              <a:schemeClr val="bg2">
                <a:tint val="96000"/>
                <a:satMod val="13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C0F4014E-6BAF-4F6C-B8CE-81A4D8F880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891C919-1CCE-4DE8-BCB6-6D4A823ABA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845D3C1D-A85C-44EE-A21E-2DAAEC79F1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7000"/>
                </a:schemeClr>
              </a:gs>
              <a:gs pos="69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272C03D-FF5F-4787-9923-252D8F950C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13"/>
          <a:stretch/>
        </p:blipFill>
        <p:spPr>
          <a:xfrm>
            <a:off x="8000197" y="0"/>
            <a:ext cx="1603387" cy="11430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09E94B5-14C4-4FFC-A641-4DD9C0733B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99"/>
          <a:stretch/>
        </p:blipFill>
        <p:spPr>
          <a:xfrm>
            <a:off x="8609012" y="6092866"/>
            <a:ext cx="993734" cy="765134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D987E165-75F1-443C-9A05-ADC511C337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5AB640-9414-1DBF-2434-9CF7C1183F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0937" y="5234994"/>
            <a:ext cx="8825658" cy="83472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dirty="0"/>
              <a:t>HAvBED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3722D25-3465-B16A-51E9-FD2D7A4136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7"/>
          <a:srcRect r="1194" b="1"/>
          <a:stretch>
            <a:fillRect/>
          </a:stretch>
        </p:blipFill>
        <p:spPr>
          <a:xfrm>
            <a:off x="496419" y="-24108"/>
            <a:ext cx="9806003" cy="4738888"/>
          </a:xfrm>
          <a:prstGeom prst="rect">
            <a:avLst/>
          </a:prstGeom>
          <a:effectLst>
            <a:outerShdw blurRad="50800" dist="50800" dir="5400000" algn="tl" rotWithShape="0">
              <a:prstClr val="black">
                <a:alpha val="43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338047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8F2796-81CF-431E-8687-AEB2A880F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165" y="476264"/>
            <a:ext cx="9404723" cy="1400530"/>
          </a:xfrm>
        </p:spPr>
        <p:txBody>
          <a:bodyPr/>
          <a:lstStyle/>
          <a:p>
            <a:r>
              <a:rPr lang="en-US" dirty="0"/>
              <a:t>Information Gathered/Exchanged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8A162F-3012-7686-DA94-EAE3CF1A32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0156" y="1546501"/>
            <a:ext cx="8946541" cy="4195481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/>
              <a:t>HAvBED-Bed availability </a:t>
            </a:r>
          </a:p>
          <a:p>
            <a:r>
              <a:rPr lang="en-US" sz="2400" dirty="0"/>
              <a:t>Service Level Poll (Damage Assessment)</a:t>
            </a:r>
          </a:p>
          <a:p>
            <a:r>
              <a:rPr lang="en-US" sz="2400" dirty="0"/>
              <a:t>MCI Module to manage patient destinations with paramedic Providers and receiving hospitals.</a:t>
            </a:r>
          </a:p>
          <a:p>
            <a:r>
              <a:rPr lang="en-US" sz="2400" dirty="0"/>
              <a:t>ReddiNet Message Module notice of MCC activation, reminders to complete polls, notifications, complete victim list information.</a:t>
            </a:r>
          </a:p>
          <a:p>
            <a:r>
              <a:rPr lang="en-US" sz="2400" dirty="0"/>
              <a:t>Resource Request Module to process hospital request for resources (Supplies, Services, Equipment, and Personnel)</a:t>
            </a:r>
          </a:p>
          <a:p>
            <a:r>
              <a:rPr lang="en-US" dirty="0"/>
              <a:t>Assessment Polls are ad hoc request for more detailed information (</a:t>
            </a:r>
            <a:r>
              <a:rPr lang="en-US" dirty="0" err="1"/>
              <a:t>ie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How many staffed beds available post surge plan activation</a:t>
            </a:r>
          </a:p>
        </p:txBody>
      </p:sp>
      <p:pic>
        <p:nvPicPr>
          <p:cNvPr id="11" name="Graphic 10" descr="Monitor with solid fill">
            <a:extLst>
              <a:ext uri="{FF2B5EF4-FFF2-40B4-BE49-F238E27FC236}">
                <a16:creationId xmlns:a16="http://schemas.microsoft.com/office/drawing/2014/main" id="{DA44FBF4-F230-D3BD-9967-FE541709B0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98191" y="2028471"/>
            <a:ext cx="1400529" cy="1400529"/>
          </a:xfrm>
          <a:prstGeom prst="rect">
            <a:avLst/>
          </a:prstGeom>
        </p:spPr>
      </p:pic>
      <p:pic>
        <p:nvPicPr>
          <p:cNvPr id="12" name="Graphic 11" descr="Monitor with solid fill">
            <a:extLst>
              <a:ext uri="{FF2B5EF4-FFF2-40B4-BE49-F238E27FC236}">
                <a16:creationId xmlns:a16="http://schemas.microsoft.com/office/drawing/2014/main" id="{93EEE7AD-0193-CD67-08F5-9E97831BF7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371619" y="3910970"/>
            <a:ext cx="1400529" cy="1400529"/>
          </a:xfrm>
          <a:prstGeom prst="rect">
            <a:avLst/>
          </a:prstGeom>
        </p:spPr>
      </p:pic>
      <p:pic>
        <p:nvPicPr>
          <p:cNvPr id="13" name="Graphic 12" descr="Monitor with solid fill">
            <a:extLst>
              <a:ext uri="{FF2B5EF4-FFF2-40B4-BE49-F238E27FC236}">
                <a16:creationId xmlns:a16="http://schemas.microsoft.com/office/drawing/2014/main" id="{C032F56C-6FDA-C4D0-FA15-33DC8021AF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50305" y="846237"/>
            <a:ext cx="1400529" cy="1400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1837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42000"/>
                <a:hueMod val="42000"/>
                <a:satMod val="124000"/>
                <a:lumMod val="62000"/>
              </a:schemeClr>
              <a:schemeClr val="bg2">
                <a:tint val="96000"/>
                <a:satMod val="13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21324A7B-AF6E-47CE-BBF8-5A8C8DE330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C7BEFBC-F1F7-45AB-AF64-D082B980DA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90CA4844-0296-471B-9BF0-17E550105D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7000"/>
                </a:schemeClr>
              </a:gs>
              <a:gs pos="69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278459C9-AC6C-438D-99D2-A565175AAA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13"/>
          <a:stretch/>
        </p:blipFill>
        <p:spPr>
          <a:xfrm>
            <a:off x="8000197" y="0"/>
            <a:ext cx="1603387" cy="11430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B35D38F3-2985-4151-AA8D-E88DA67208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99"/>
          <a:stretch/>
        </p:blipFill>
        <p:spPr>
          <a:xfrm>
            <a:off x="8609012" y="6092866"/>
            <a:ext cx="993734" cy="765134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D55808EB-34D0-4AE5-A7BE-EF31133B86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FE0E9C-7849-CA37-E462-4A3117F920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00518" y="1447800"/>
            <a:ext cx="4143781" cy="309698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/>
              <a:t>ReddiNet Information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06915A0-279C-4A23-BD0E-4A451FA5ED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0565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27">
            <a:extLst>
              <a:ext uri="{FF2B5EF4-FFF2-40B4-BE49-F238E27FC236}">
                <a16:creationId xmlns:a16="http://schemas.microsoft.com/office/drawing/2014/main" id="{F2E0773E-6045-42EC-A407-F218A7B1CE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49646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 5">
            <a:extLst>
              <a:ext uri="{FF2B5EF4-FFF2-40B4-BE49-F238E27FC236}">
                <a16:creationId xmlns:a16="http://schemas.microsoft.com/office/drawing/2014/main" id="{A1C87FD5-0973-4C18-A60F-F65D59990D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5400000" flipH="1">
            <a:off x="2894561" y="2756642"/>
            <a:ext cx="6858000" cy="1344715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pic>
        <p:nvPicPr>
          <p:cNvPr id="4" name="Content Placeholder 3" descr="Chart&#10;&#10;AI-generated content may be incorrect.">
            <a:extLst>
              <a:ext uri="{FF2B5EF4-FFF2-40B4-BE49-F238E27FC236}">
                <a16:creationId xmlns:a16="http://schemas.microsoft.com/office/drawing/2014/main" id="{DB4FC383-D24A-3FDC-7CBD-E745C6C2AE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7"/>
          <a:stretch>
            <a:fillRect/>
          </a:stretch>
        </p:blipFill>
        <p:spPr>
          <a:xfrm>
            <a:off x="442452" y="318608"/>
            <a:ext cx="5797569" cy="2753846"/>
          </a:xfrm>
          <a:prstGeom prst="rect">
            <a:avLst/>
          </a:prstGeom>
          <a:effectLst/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34DA291-3DC4-4A39-4A06-B4039B98830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4842" y="3149566"/>
            <a:ext cx="5450557" cy="294330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799117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C7BD16-C8FA-C9EE-6AC4-6BF6B05533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 of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081A3E-EDAE-BD7E-5A5E-27EE303191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111" y="1487254"/>
            <a:ext cx="8216535" cy="5068994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Obtain Situation Awareness</a:t>
            </a:r>
          </a:p>
          <a:p>
            <a:pPr lvl="1"/>
            <a:r>
              <a:rPr lang="en-US" dirty="0"/>
              <a:t>Scope of the incident (Isolated, South bay, or County-wide)</a:t>
            </a:r>
          </a:p>
          <a:p>
            <a:pPr lvl="1"/>
            <a:r>
              <a:rPr lang="en-US" dirty="0"/>
              <a:t>Impacted facilities-Service Level (ID hospitals requiring assistance)</a:t>
            </a:r>
          </a:p>
          <a:p>
            <a:pPr lvl="1"/>
            <a:r>
              <a:rPr lang="en-US" dirty="0"/>
              <a:t>Identify hospitals with resources to assist others</a:t>
            </a:r>
          </a:p>
          <a:p>
            <a:pPr lvl="1"/>
            <a:r>
              <a:rPr lang="en-US" dirty="0"/>
              <a:t>Intake Resource Request from healthcare partners</a:t>
            </a:r>
          </a:p>
          <a:p>
            <a:pPr lvl="1"/>
            <a:r>
              <a:rPr lang="en-US" dirty="0"/>
              <a:t>Prioritize and fulfill Resource Requests </a:t>
            </a:r>
          </a:p>
          <a:p>
            <a:r>
              <a:rPr lang="en-US" dirty="0"/>
              <a:t>Maps of facilities, evacuations, fires, floods, smoke plumes.</a:t>
            </a:r>
          </a:p>
          <a:p>
            <a:r>
              <a:rPr lang="en-US" dirty="0"/>
              <a:t>Communicate status updates and guidance with hospital partners</a:t>
            </a:r>
          </a:p>
          <a:p>
            <a:r>
              <a:rPr lang="en-US" dirty="0"/>
              <a:t>Consider waivers to 9-1-1 Prehospital Care System (</a:t>
            </a:r>
            <a:r>
              <a:rPr lang="en-US" dirty="0" err="1"/>
              <a:t>ie</a:t>
            </a:r>
            <a:r>
              <a:rPr lang="en-US" dirty="0"/>
              <a:t>) patient destinations, transportation guidelines, or activation of Surge Plans (</a:t>
            </a:r>
            <a:r>
              <a:rPr lang="en-US" dirty="0" err="1"/>
              <a:t>ie</a:t>
            </a:r>
            <a:r>
              <a:rPr lang="en-US" dirty="0"/>
              <a:t>) Burn Surg Plan</a:t>
            </a:r>
          </a:p>
          <a:p>
            <a:r>
              <a:rPr lang="en-US" dirty="0"/>
              <a:t>Assist with hospital evacuations and patient transfers by providing bed availably (HAvBED) for transfers and provide ambulance transportation resources</a:t>
            </a:r>
          </a:p>
          <a:p>
            <a:r>
              <a:rPr lang="en-US" dirty="0"/>
              <a:t>Use information to conduct an After Action Debrief (identify sustainment and improvements)</a:t>
            </a:r>
          </a:p>
          <a:p>
            <a:r>
              <a:rPr lang="en-US" dirty="0"/>
              <a:t> Share information with local, state and Federal partners </a:t>
            </a:r>
          </a:p>
          <a:p>
            <a:pPr marL="914400" lvl="2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/>
              <a:t>		</a:t>
            </a:r>
          </a:p>
        </p:txBody>
      </p:sp>
      <p:pic>
        <p:nvPicPr>
          <p:cNvPr id="5" name="Picture 4" descr="A picture containing text, indoor, computer, computer&#10;&#10;AI-generated content may be incorrect.">
            <a:extLst>
              <a:ext uri="{FF2B5EF4-FFF2-40B4-BE49-F238E27FC236}">
                <a16:creationId xmlns:a16="http://schemas.microsoft.com/office/drawing/2014/main" id="{7E58E3E4-C56C-89E8-754D-DDDE16CE7D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12729" y="1248809"/>
            <a:ext cx="2977662" cy="3970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6137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6F0D3A-6C66-A704-EB9E-ACFF3F490A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Sustain and Improvement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E6819A-734B-3CFB-D688-B06DEF8AE4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3" y="2052918"/>
            <a:ext cx="5749664" cy="4195481"/>
          </a:xfrm>
        </p:spPr>
        <p:txBody>
          <a:bodyPr/>
          <a:lstStyle/>
          <a:p>
            <a:r>
              <a:rPr lang="en-US" dirty="0"/>
              <a:t>Sustain </a:t>
            </a:r>
          </a:p>
          <a:p>
            <a:pPr lvl="1"/>
            <a:r>
              <a:rPr lang="en-US" dirty="0"/>
              <a:t>ReddiNet Effective Communication Method</a:t>
            </a:r>
          </a:p>
          <a:p>
            <a:pPr lvl="1"/>
            <a:r>
              <a:rPr lang="en-US" dirty="0"/>
              <a:t>Service Level and Assessment Polls</a:t>
            </a:r>
          </a:p>
          <a:p>
            <a:pPr lvl="1"/>
            <a:r>
              <a:rPr lang="en-US" dirty="0"/>
              <a:t>Resource Request Module intake process and track</a:t>
            </a:r>
          </a:p>
          <a:p>
            <a:r>
              <a:rPr lang="en-US" dirty="0"/>
              <a:t>Improvement</a:t>
            </a:r>
          </a:p>
          <a:p>
            <a:pPr lvl="1"/>
            <a:r>
              <a:rPr lang="en-US" dirty="0"/>
              <a:t>Participant ReddiNet Contact Directory  </a:t>
            </a:r>
          </a:p>
          <a:p>
            <a:pPr lvl="1"/>
            <a:r>
              <a:rPr lang="en-US" dirty="0"/>
              <a:t>Hospital Staff Unaware of HICS Activation and Contact Info</a:t>
            </a:r>
          </a:p>
          <a:p>
            <a:pPr lvl="1"/>
            <a:endParaRPr lang="en-US" dirty="0"/>
          </a:p>
        </p:txBody>
      </p:sp>
      <p:pic>
        <p:nvPicPr>
          <p:cNvPr id="5" name="Picture 4" descr="A group of people sitting at computers&#10;&#10;AI-generated content may be incorrect.">
            <a:extLst>
              <a:ext uri="{FF2B5EF4-FFF2-40B4-BE49-F238E27FC236}">
                <a16:creationId xmlns:a16="http://schemas.microsoft.com/office/drawing/2014/main" id="{6B7C5289-E816-9B0C-BAEB-461318659C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8670" y="1152983"/>
            <a:ext cx="3900017" cy="5200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84259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5A2F9111-B2DB-470C-BA56-608F9B6588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07597248-ea38-451b-8abe-a638eddbac81}" enabled="0" method="" siteId="{07597248-ea38-451b-8abe-a638eddbac81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3017</TotalTime>
  <Words>591</Words>
  <Application>Microsoft Office PowerPoint</Application>
  <PresentationFormat>Widescreen</PresentationFormat>
  <Paragraphs>76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Aptos</vt:lpstr>
      <vt:lpstr>Calibri</vt:lpstr>
      <vt:lpstr>Century Gothic</vt:lpstr>
      <vt:lpstr>Wingdings 3</vt:lpstr>
      <vt:lpstr>Ion</vt:lpstr>
      <vt:lpstr>EMS Agency  Medical Coordination Center (MCC) Communications   John Quiroz, RN, Nurse Manager  Ambulance Services, Central Dispatch Office &amp; Medical Alert Center Essence Wilson, RN, Sr. Nursing Instructor, Disaster Services</vt:lpstr>
      <vt:lpstr>Presentation Objectives:</vt:lpstr>
      <vt:lpstr>Summary of MCC Activation  </vt:lpstr>
      <vt:lpstr>Methods of Communication</vt:lpstr>
      <vt:lpstr>HAvBED</vt:lpstr>
      <vt:lpstr>Information Gathered/Exchanged</vt:lpstr>
      <vt:lpstr>ReddiNet Information</vt:lpstr>
      <vt:lpstr>Application of Information</vt:lpstr>
      <vt:lpstr>Sustain and Improvement</vt:lpstr>
      <vt:lpstr>Closing Comments on Communications: </vt:lpstr>
      <vt:lpstr>Thank you!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Medical Alert Center &amp;  Central Dispatch Center</dc:title>
  <dc:creator>John Quiroz Iii</dc:creator>
  <cp:lastModifiedBy>Essence Wilson</cp:lastModifiedBy>
  <cp:revision>47</cp:revision>
  <dcterms:created xsi:type="dcterms:W3CDTF">2017-03-09T18:18:38Z</dcterms:created>
  <dcterms:modified xsi:type="dcterms:W3CDTF">2025-12-09T00:24:09Z</dcterms:modified>
</cp:coreProperties>
</file>