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6.xml" ContentType="application/vnd.openxmlformats-officedocument.presentationml.tags+xml"/>
  <Override PartName="/ppt/notesSlides/notesSlide32.xml" ContentType="application/vnd.openxmlformats-officedocument.presentationml.notesSlide+xml"/>
  <Override PartName="/ppt/tags/tag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8.xml" ContentType="application/vnd.openxmlformats-officedocument.presentationml.tags+xml"/>
  <Override PartName="/ppt/notesSlides/notesSlide36.xml" ContentType="application/vnd.openxmlformats-officedocument.presentationml.notesSlide+xml"/>
  <Override PartName="/ppt/tags/tag9.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1.xml" ContentType="application/vnd.openxmlformats-officedocument.presentationml.tags+xml"/>
  <Override PartName="/ppt/notesSlides/notesSlide47.xml" ContentType="application/vnd.openxmlformats-officedocument.presentationml.notesSlide+xml"/>
  <Override PartName="/ppt/tags/tag12.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582" r:id="rId3"/>
    <p:sldId id="665" r:id="rId4"/>
    <p:sldId id="523" r:id="rId5"/>
    <p:sldId id="521" r:id="rId6"/>
    <p:sldId id="505" r:id="rId7"/>
    <p:sldId id="510" r:id="rId8"/>
    <p:sldId id="672" r:id="rId9"/>
    <p:sldId id="492" r:id="rId10"/>
    <p:sldId id="528" r:id="rId11"/>
    <p:sldId id="667" r:id="rId12"/>
    <p:sldId id="354" r:id="rId13"/>
    <p:sldId id="666" r:id="rId14"/>
    <p:sldId id="503" r:id="rId15"/>
    <p:sldId id="541" r:id="rId16"/>
    <p:sldId id="673" r:id="rId17"/>
    <p:sldId id="656" r:id="rId18"/>
    <p:sldId id="669" r:id="rId19"/>
    <p:sldId id="668" r:id="rId20"/>
    <p:sldId id="590" r:id="rId21"/>
    <p:sldId id="512" r:id="rId22"/>
    <p:sldId id="537" r:id="rId23"/>
    <p:sldId id="506" r:id="rId24"/>
    <p:sldId id="532" r:id="rId25"/>
    <p:sldId id="697" r:id="rId26"/>
    <p:sldId id="538" r:id="rId27"/>
    <p:sldId id="670" r:id="rId28"/>
    <p:sldId id="488" r:id="rId29"/>
    <p:sldId id="535" r:id="rId30"/>
    <p:sldId id="534" r:id="rId31"/>
    <p:sldId id="533" r:id="rId32"/>
    <p:sldId id="671" r:id="rId33"/>
    <p:sldId id="531" r:id="rId34"/>
    <p:sldId id="516" r:id="rId35"/>
    <p:sldId id="501" r:id="rId36"/>
    <p:sldId id="664" r:id="rId37"/>
    <p:sldId id="524" r:id="rId38"/>
    <p:sldId id="484" r:id="rId39"/>
    <p:sldId id="526" r:id="rId40"/>
    <p:sldId id="674" r:id="rId41"/>
    <p:sldId id="511" r:id="rId42"/>
    <p:sldId id="469" r:id="rId43"/>
    <p:sldId id="509" r:id="rId44"/>
    <p:sldId id="513" r:id="rId45"/>
    <p:sldId id="514" r:id="rId46"/>
    <p:sldId id="515" r:id="rId47"/>
    <p:sldId id="522" r:id="rId48"/>
    <p:sldId id="525" r:id="rId49"/>
    <p:sldId id="679" r:id="rId50"/>
    <p:sldId id="358" r:id="rId51"/>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433C93-F571-4A83-B67B-8F4A04B7C5C7}" v="146" dt="2024-12-09T21:32:09.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4724" autoAdjust="0"/>
  </p:normalViewPr>
  <p:slideViewPr>
    <p:cSldViewPr snapToGrid="0">
      <p:cViewPr varScale="1">
        <p:scale>
          <a:sx n="72" d="100"/>
          <a:sy n="72" d="100"/>
        </p:scale>
        <p:origin x="240"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435F3-7B7E-47E2-83E9-1A836599297B}"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56877E65-036D-43CC-8CC1-0BCFA8F1FE5C}">
      <dgm:prSet/>
      <dgm:spPr/>
      <dgm:t>
        <a:bodyPr/>
        <a:lstStyle/>
        <a:p>
          <a:r>
            <a:rPr lang="en-US" dirty="0"/>
            <a:t>Group </a:t>
          </a:r>
          <a:r>
            <a:rPr lang="en-US" b="0" i="0" baseline="0" dirty="0"/>
            <a:t>Brief Outs:</a:t>
          </a:r>
          <a:endParaRPr lang="en-US" dirty="0"/>
        </a:p>
      </dgm:t>
    </dgm:pt>
    <dgm:pt modelId="{978E6C78-1C00-4729-99B6-CE19409D80B2}" type="parTrans" cxnId="{7F9AF413-D499-4C53-AC44-9A6857FF7F2F}">
      <dgm:prSet/>
      <dgm:spPr/>
      <dgm:t>
        <a:bodyPr/>
        <a:lstStyle/>
        <a:p>
          <a:endParaRPr lang="en-US"/>
        </a:p>
      </dgm:t>
    </dgm:pt>
    <dgm:pt modelId="{67A5AA9A-BB75-4039-A979-3B1D6CD096C3}" type="sibTrans" cxnId="{7F9AF413-D499-4C53-AC44-9A6857FF7F2F}">
      <dgm:prSet/>
      <dgm:spPr/>
      <dgm:t>
        <a:bodyPr/>
        <a:lstStyle/>
        <a:p>
          <a:endParaRPr lang="en-US"/>
        </a:p>
      </dgm:t>
    </dgm:pt>
    <dgm:pt modelId="{2B6A310B-AE6B-4D01-BDAB-6F93B820B307}">
      <dgm:prSet/>
      <dgm:spPr/>
      <dgm:t>
        <a:bodyPr/>
        <a:lstStyle/>
        <a:p>
          <a:r>
            <a:rPr lang="en-US" b="0" i="0" baseline="0"/>
            <a:t>Representative for Hospital Groups </a:t>
          </a:r>
          <a:endParaRPr lang="en-US"/>
        </a:p>
      </dgm:t>
    </dgm:pt>
    <dgm:pt modelId="{D15DA3B7-B753-4625-ABA4-79CA0BF3518A}" type="parTrans" cxnId="{067D69CA-F99E-4C42-937F-6A1434E66FF9}">
      <dgm:prSet/>
      <dgm:spPr/>
      <dgm:t>
        <a:bodyPr/>
        <a:lstStyle/>
        <a:p>
          <a:endParaRPr lang="en-US"/>
        </a:p>
      </dgm:t>
    </dgm:pt>
    <dgm:pt modelId="{E49E402D-B688-4DF0-9420-303715FA07DE}" type="sibTrans" cxnId="{067D69CA-F99E-4C42-937F-6A1434E66FF9}">
      <dgm:prSet/>
      <dgm:spPr/>
      <dgm:t>
        <a:bodyPr/>
        <a:lstStyle/>
        <a:p>
          <a:endParaRPr lang="en-US"/>
        </a:p>
      </dgm:t>
    </dgm:pt>
    <dgm:pt modelId="{4E926C79-8682-4FCF-B519-5150597436AC}">
      <dgm:prSet/>
      <dgm:spPr/>
      <dgm:t>
        <a:bodyPr/>
        <a:lstStyle/>
        <a:p>
          <a:r>
            <a:rPr lang="en-US" b="0" i="0" baseline="0" dirty="0">
              <a:solidFill>
                <a:srgbClr val="FF0000"/>
              </a:solidFill>
            </a:rPr>
            <a:t>Group 5</a:t>
          </a:r>
          <a:r>
            <a:rPr lang="en-US" b="0" i="0" baseline="0" dirty="0"/>
            <a:t>: Ambulatory Surgery Center, Clinic, &amp; Urgent Care Sectors </a:t>
          </a:r>
          <a:endParaRPr lang="en-US" dirty="0"/>
        </a:p>
      </dgm:t>
    </dgm:pt>
    <dgm:pt modelId="{647B6DB3-0541-435F-B555-71BB9059CAFE}" type="parTrans" cxnId="{7DDEDA4C-F723-4B70-A0ED-B1E9A9CB5F8C}">
      <dgm:prSet/>
      <dgm:spPr/>
      <dgm:t>
        <a:bodyPr/>
        <a:lstStyle/>
        <a:p>
          <a:endParaRPr lang="en-US"/>
        </a:p>
      </dgm:t>
    </dgm:pt>
    <dgm:pt modelId="{13A53248-09AB-4C15-BCF3-9034EB71FCBE}" type="sibTrans" cxnId="{7DDEDA4C-F723-4B70-A0ED-B1E9A9CB5F8C}">
      <dgm:prSet/>
      <dgm:spPr/>
      <dgm:t>
        <a:bodyPr/>
        <a:lstStyle/>
        <a:p>
          <a:endParaRPr lang="en-US"/>
        </a:p>
      </dgm:t>
    </dgm:pt>
    <dgm:pt modelId="{CE884225-EE60-450C-AF64-7D56BD2486C7}">
      <dgm:prSet/>
      <dgm:spPr/>
      <dgm:t>
        <a:bodyPr/>
        <a:lstStyle/>
        <a:p>
          <a:r>
            <a:rPr lang="en-US" b="0" i="0" baseline="0" dirty="0">
              <a:solidFill>
                <a:srgbClr val="FF0000"/>
              </a:solidFill>
            </a:rPr>
            <a:t>Group 6</a:t>
          </a:r>
          <a:r>
            <a:rPr lang="en-US" b="0" i="0" baseline="0" dirty="0"/>
            <a:t>: Dialysis Sector</a:t>
          </a:r>
          <a:endParaRPr lang="en-US" dirty="0"/>
        </a:p>
      </dgm:t>
    </dgm:pt>
    <dgm:pt modelId="{6875CD32-F5E3-47B1-8661-1A370CFDC627}" type="parTrans" cxnId="{2752921A-9BCE-4BA6-B95D-13C21D52FCEF}">
      <dgm:prSet/>
      <dgm:spPr/>
      <dgm:t>
        <a:bodyPr/>
        <a:lstStyle/>
        <a:p>
          <a:endParaRPr lang="en-US"/>
        </a:p>
      </dgm:t>
    </dgm:pt>
    <dgm:pt modelId="{DA14291E-9B82-4720-9DED-CAFC6274CE61}" type="sibTrans" cxnId="{2752921A-9BCE-4BA6-B95D-13C21D52FCEF}">
      <dgm:prSet/>
      <dgm:spPr/>
      <dgm:t>
        <a:bodyPr/>
        <a:lstStyle/>
        <a:p>
          <a:endParaRPr lang="en-US"/>
        </a:p>
      </dgm:t>
    </dgm:pt>
    <dgm:pt modelId="{3E01A5AC-C2CB-48C4-9D85-9E58428CEB72}">
      <dgm:prSet/>
      <dgm:spPr/>
      <dgm:t>
        <a:bodyPr/>
        <a:lstStyle/>
        <a:p>
          <a:r>
            <a:rPr lang="en-US" b="0" i="0" baseline="0" dirty="0">
              <a:solidFill>
                <a:srgbClr val="FF0000"/>
              </a:solidFill>
            </a:rPr>
            <a:t>Group 7</a:t>
          </a:r>
          <a:r>
            <a:rPr lang="en-US" b="0" i="0" baseline="0" dirty="0"/>
            <a:t>: Home Health Hospice &amp; Long Term-Care Sectors  </a:t>
          </a:r>
          <a:endParaRPr lang="en-US" dirty="0"/>
        </a:p>
      </dgm:t>
    </dgm:pt>
    <dgm:pt modelId="{2940A952-092E-4350-BB88-FC6AB8848121}" type="parTrans" cxnId="{35ABEA0E-5CA0-4F14-A76B-BEF7D980AE10}">
      <dgm:prSet/>
      <dgm:spPr/>
      <dgm:t>
        <a:bodyPr/>
        <a:lstStyle/>
        <a:p>
          <a:endParaRPr lang="en-US"/>
        </a:p>
      </dgm:t>
    </dgm:pt>
    <dgm:pt modelId="{B0D2A3DC-E881-41EC-98CA-A6239C4C4BFE}" type="sibTrans" cxnId="{35ABEA0E-5CA0-4F14-A76B-BEF7D980AE10}">
      <dgm:prSet/>
      <dgm:spPr/>
      <dgm:t>
        <a:bodyPr/>
        <a:lstStyle/>
        <a:p>
          <a:endParaRPr lang="en-US"/>
        </a:p>
      </dgm:t>
    </dgm:pt>
    <dgm:pt modelId="{2490CA16-170A-4FBA-ACF9-CD81FEA12858}">
      <dgm:prSet/>
      <dgm:spPr/>
      <dgm:t>
        <a:bodyPr/>
        <a:lstStyle/>
        <a:p>
          <a:r>
            <a:rPr lang="en-US" b="0" i="0" baseline="0" dirty="0">
              <a:solidFill>
                <a:srgbClr val="FF0000"/>
              </a:solidFill>
            </a:rPr>
            <a:t>Group 8</a:t>
          </a:r>
          <a:r>
            <a:rPr lang="en-US" b="0" i="0" baseline="0" dirty="0"/>
            <a:t>: Others (Optional)</a:t>
          </a:r>
          <a:endParaRPr lang="en-US" dirty="0"/>
        </a:p>
      </dgm:t>
    </dgm:pt>
    <dgm:pt modelId="{349178FC-E5B3-4D71-B0F3-B20C3EBC5F4F}" type="parTrans" cxnId="{896DFF99-A366-48B7-81D8-84453C7B75E5}">
      <dgm:prSet/>
      <dgm:spPr/>
      <dgm:t>
        <a:bodyPr/>
        <a:lstStyle/>
        <a:p>
          <a:endParaRPr lang="en-US"/>
        </a:p>
      </dgm:t>
    </dgm:pt>
    <dgm:pt modelId="{063A65CD-2D71-4D11-9693-33CE4D13F8C9}" type="sibTrans" cxnId="{896DFF99-A366-48B7-81D8-84453C7B75E5}">
      <dgm:prSet/>
      <dgm:spPr/>
      <dgm:t>
        <a:bodyPr/>
        <a:lstStyle/>
        <a:p>
          <a:endParaRPr lang="en-US"/>
        </a:p>
      </dgm:t>
    </dgm:pt>
    <dgm:pt modelId="{1B1B24A5-8285-40E9-9E55-0FFEDD5DCCA8}" type="pres">
      <dgm:prSet presAssocID="{780435F3-7B7E-47E2-83E9-1A836599297B}" presName="linear" presStyleCnt="0">
        <dgm:presLayoutVars>
          <dgm:dir/>
          <dgm:animLvl val="lvl"/>
          <dgm:resizeHandles val="exact"/>
        </dgm:presLayoutVars>
      </dgm:prSet>
      <dgm:spPr/>
    </dgm:pt>
    <dgm:pt modelId="{58E308F5-30D3-4953-B479-6292B3A039D2}" type="pres">
      <dgm:prSet presAssocID="{56877E65-036D-43CC-8CC1-0BCFA8F1FE5C}" presName="parentLin" presStyleCnt="0"/>
      <dgm:spPr/>
    </dgm:pt>
    <dgm:pt modelId="{4C7E821A-566A-4B4A-B559-082B082FC193}" type="pres">
      <dgm:prSet presAssocID="{56877E65-036D-43CC-8CC1-0BCFA8F1FE5C}" presName="parentLeftMargin" presStyleLbl="node1" presStyleIdx="0" presStyleCnt="1"/>
      <dgm:spPr/>
    </dgm:pt>
    <dgm:pt modelId="{A330C6F7-FCDD-49B5-9484-E80979DC2561}" type="pres">
      <dgm:prSet presAssocID="{56877E65-036D-43CC-8CC1-0BCFA8F1FE5C}" presName="parentText" presStyleLbl="node1" presStyleIdx="0" presStyleCnt="1">
        <dgm:presLayoutVars>
          <dgm:chMax val="0"/>
          <dgm:bulletEnabled val="1"/>
        </dgm:presLayoutVars>
      </dgm:prSet>
      <dgm:spPr/>
    </dgm:pt>
    <dgm:pt modelId="{90776F87-EF0E-41BB-A897-56733CE2BDDB}" type="pres">
      <dgm:prSet presAssocID="{56877E65-036D-43CC-8CC1-0BCFA8F1FE5C}" presName="negativeSpace" presStyleCnt="0"/>
      <dgm:spPr/>
    </dgm:pt>
    <dgm:pt modelId="{09475CB6-E9F0-43FB-BD73-3EFA023CBE82}" type="pres">
      <dgm:prSet presAssocID="{56877E65-036D-43CC-8CC1-0BCFA8F1FE5C}" presName="childText" presStyleLbl="conFgAcc1" presStyleIdx="0" presStyleCnt="1">
        <dgm:presLayoutVars>
          <dgm:bulletEnabled val="1"/>
        </dgm:presLayoutVars>
      </dgm:prSet>
      <dgm:spPr/>
    </dgm:pt>
  </dgm:ptLst>
  <dgm:cxnLst>
    <dgm:cxn modelId="{35ABEA0E-5CA0-4F14-A76B-BEF7D980AE10}" srcId="{56877E65-036D-43CC-8CC1-0BCFA8F1FE5C}" destId="{3E01A5AC-C2CB-48C4-9D85-9E58428CEB72}" srcOrd="3" destOrd="0" parTransId="{2940A952-092E-4350-BB88-FC6AB8848121}" sibTransId="{B0D2A3DC-E881-41EC-98CA-A6239C4C4BFE}"/>
    <dgm:cxn modelId="{7F9AF413-D499-4C53-AC44-9A6857FF7F2F}" srcId="{780435F3-7B7E-47E2-83E9-1A836599297B}" destId="{56877E65-036D-43CC-8CC1-0BCFA8F1FE5C}" srcOrd="0" destOrd="0" parTransId="{978E6C78-1C00-4729-99B6-CE19409D80B2}" sibTransId="{67A5AA9A-BB75-4039-A979-3B1D6CD096C3}"/>
    <dgm:cxn modelId="{2752921A-9BCE-4BA6-B95D-13C21D52FCEF}" srcId="{56877E65-036D-43CC-8CC1-0BCFA8F1FE5C}" destId="{CE884225-EE60-450C-AF64-7D56BD2486C7}" srcOrd="2" destOrd="0" parTransId="{6875CD32-F5E3-47B1-8661-1A370CFDC627}" sibTransId="{DA14291E-9B82-4720-9DED-CAFC6274CE61}"/>
    <dgm:cxn modelId="{9D69223E-1C46-4FFE-96BE-E8FD68BF9252}" type="presOf" srcId="{3E01A5AC-C2CB-48C4-9D85-9E58428CEB72}" destId="{09475CB6-E9F0-43FB-BD73-3EFA023CBE82}" srcOrd="0" destOrd="3" presId="urn:microsoft.com/office/officeart/2005/8/layout/list1"/>
    <dgm:cxn modelId="{7DDEDA4C-F723-4B70-A0ED-B1E9A9CB5F8C}" srcId="{56877E65-036D-43CC-8CC1-0BCFA8F1FE5C}" destId="{4E926C79-8682-4FCF-B519-5150597436AC}" srcOrd="1" destOrd="0" parTransId="{647B6DB3-0541-435F-B555-71BB9059CAFE}" sibTransId="{13A53248-09AB-4C15-BCF3-9034EB71FCBE}"/>
    <dgm:cxn modelId="{6ABD048A-AFA5-4510-906D-7F533B5C5034}" type="presOf" srcId="{780435F3-7B7E-47E2-83E9-1A836599297B}" destId="{1B1B24A5-8285-40E9-9E55-0FFEDD5DCCA8}" srcOrd="0" destOrd="0" presId="urn:microsoft.com/office/officeart/2005/8/layout/list1"/>
    <dgm:cxn modelId="{7EBD0B8A-F180-400B-9D46-F91BBB0D4B52}" type="presOf" srcId="{CE884225-EE60-450C-AF64-7D56BD2486C7}" destId="{09475CB6-E9F0-43FB-BD73-3EFA023CBE82}" srcOrd="0" destOrd="2" presId="urn:microsoft.com/office/officeart/2005/8/layout/list1"/>
    <dgm:cxn modelId="{896DFF99-A366-48B7-81D8-84453C7B75E5}" srcId="{56877E65-036D-43CC-8CC1-0BCFA8F1FE5C}" destId="{2490CA16-170A-4FBA-ACF9-CD81FEA12858}" srcOrd="4" destOrd="0" parTransId="{349178FC-E5B3-4D71-B0F3-B20C3EBC5F4F}" sibTransId="{063A65CD-2D71-4D11-9693-33CE4D13F8C9}"/>
    <dgm:cxn modelId="{CD45D49E-111D-4F2D-BFF1-472995327303}" type="presOf" srcId="{2B6A310B-AE6B-4D01-BDAB-6F93B820B307}" destId="{09475CB6-E9F0-43FB-BD73-3EFA023CBE82}" srcOrd="0" destOrd="0" presId="urn:microsoft.com/office/officeart/2005/8/layout/list1"/>
    <dgm:cxn modelId="{F36907BE-22C1-41AF-9A67-60DC73CF426D}" type="presOf" srcId="{4E926C79-8682-4FCF-B519-5150597436AC}" destId="{09475CB6-E9F0-43FB-BD73-3EFA023CBE82}" srcOrd="0" destOrd="1" presId="urn:microsoft.com/office/officeart/2005/8/layout/list1"/>
    <dgm:cxn modelId="{059062C4-2453-4CC8-A047-474557558BE3}" type="presOf" srcId="{56877E65-036D-43CC-8CC1-0BCFA8F1FE5C}" destId="{4C7E821A-566A-4B4A-B559-082B082FC193}" srcOrd="0" destOrd="0" presId="urn:microsoft.com/office/officeart/2005/8/layout/list1"/>
    <dgm:cxn modelId="{1BB394C8-8138-4D25-9B71-3A253C61D49C}" type="presOf" srcId="{56877E65-036D-43CC-8CC1-0BCFA8F1FE5C}" destId="{A330C6F7-FCDD-49B5-9484-E80979DC2561}" srcOrd="1" destOrd="0" presId="urn:microsoft.com/office/officeart/2005/8/layout/list1"/>
    <dgm:cxn modelId="{067D69CA-F99E-4C42-937F-6A1434E66FF9}" srcId="{56877E65-036D-43CC-8CC1-0BCFA8F1FE5C}" destId="{2B6A310B-AE6B-4D01-BDAB-6F93B820B307}" srcOrd="0" destOrd="0" parTransId="{D15DA3B7-B753-4625-ABA4-79CA0BF3518A}" sibTransId="{E49E402D-B688-4DF0-9420-303715FA07DE}"/>
    <dgm:cxn modelId="{05683CDE-0CE9-497E-A3A6-30C59BC6717E}" type="presOf" srcId="{2490CA16-170A-4FBA-ACF9-CD81FEA12858}" destId="{09475CB6-E9F0-43FB-BD73-3EFA023CBE82}" srcOrd="0" destOrd="4" presId="urn:microsoft.com/office/officeart/2005/8/layout/list1"/>
    <dgm:cxn modelId="{E4999CE9-3D3E-40ED-9D3C-1F2248B83659}" type="presParOf" srcId="{1B1B24A5-8285-40E9-9E55-0FFEDD5DCCA8}" destId="{58E308F5-30D3-4953-B479-6292B3A039D2}" srcOrd="0" destOrd="0" presId="urn:microsoft.com/office/officeart/2005/8/layout/list1"/>
    <dgm:cxn modelId="{6EC117C8-C046-4341-9421-4B382BC87A42}" type="presParOf" srcId="{58E308F5-30D3-4953-B479-6292B3A039D2}" destId="{4C7E821A-566A-4B4A-B559-082B082FC193}" srcOrd="0" destOrd="0" presId="urn:microsoft.com/office/officeart/2005/8/layout/list1"/>
    <dgm:cxn modelId="{8B5115A9-AFD7-42E9-8E8D-F22550DD62C1}" type="presParOf" srcId="{58E308F5-30D3-4953-B479-6292B3A039D2}" destId="{A330C6F7-FCDD-49B5-9484-E80979DC2561}" srcOrd="1" destOrd="0" presId="urn:microsoft.com/office/officeart/2005/8/layout/list1"/>
    <dgm:cxn modelId="{0F3B4312-2C49-472B-94F2-5B9E466FB0E6}" type="presParOf" srcId="{1B1B24A5-8285-40E9-9E55-0FFEDD5DCCA8}" destId="{90776F87-EF0E-41BB-A897-56733CE2BDDB}" srcOrd="1" destOrd="0" presId="urn:microsoft.com/office/officeart/2005/8/layout/list1"/>
    <dgm:cxn modelId="{A387467B-90AE-4680-A311-1072E7639A16}" type="presParOf" srcId="{1B1B24A5-8285-40E9-9E55-0FFEDD5DCCA8}" destId="{09475CB6-E9F0-43FB-BD73-3EFA023CBE8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75CB6-E9F0-43FB-BD73-3EFA023CBE82}">
      <dsp:nvSpPr>
        <dsp:cNvPr id="0" name=""/>
        <dsp:cNvSpPr/>
      </dsp:nvSpPr>
      <dsp:spPr>
        <a:xfrm>
          <a:off x="0" y="491359"/>
          <a:ext cx="6666833" cy="4914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624840" rIns="517420" bIns="213360" numCol="1" spcCol="1270" anchor="t" anchorCtr="0">
          <a:noAutofit/>
        </a:bodyPr>
        <a:lstStyle/>
        <a:p>
          <a:pPr marL="285750" lvl="1" indent="-285750" algn="l" defTabSz="1333500">
            <a:lnSpc>
              <a:spcPct val="90000"/>
            </a:lnSpc>
            <a:spcBef>
              <a:spcPct val="0"/>
            </a:spcBef>
            <a:spcAft>
              <a:spcPct val="15000"/>
            </a:spcAft>
            <a:buChar char="•"/>
          </a:pPr>
          <a:r>
            <a:rPr lang="en-US" sz="3000" b="0" i="0" kern="1200" baseline="0"/>
            <a:t>Representative for Hospital Groups </a:t>
          </a:r>
          <a:endParaRPr lang="en-US" sz="3000" kern="1200"/>
        </a:p>
        <a:p>
          <a:pPr marL="285750" lvl="1" indent="-285750" algn="l" defTabSz="1333500">
            <a:lnSpc>
              <a:spcPct val="90000"/>
            </a:lnSpc>
            <a:spcBef>
              <a:spcPct val="0"/>
            </a:spcBef>
            <a:spcAft>
              <a:spcPct val="15000"/>
            </a:spcAft>
            <a:buChar char="•"/>
          </a:pPr>
          <a:r>
            <a:rPr lang="en-US" sz="3000" b="0" i="0" kern="1200" baseline="0" dirty="0">
              <a:solidFill>
                <a:srgbClr val="FF0000"/>
              </a:solidFill>
            </a:rPr>
            <a:t>Group 5</a:t>
          </a:r>
          <a:r>
            <a:rPr lang="en-US" sz="3000" b="0" i="0" kern="1200" baseline="0" dirty="0"/>
            <a:t>: Ambulatory Surgery Center, Clinic, &amp; Urgent Care Sectors </a:t>
          </a:r>
          <a:endParaRPr lang="en-US" sz="3000" kern="1200" dirty="0"/>
        </a:p>
        <a:p>
          <a:pPr marL="285750" lvl="1" indent="-285750" algn="l" defTabSz="1333500">
            <a:lnSpc>
              <a:spcPct val="90000"/>
            </a:lnSpc>
            <a:spcBef>
              <a:spcPct val="0"/>
            </a:spcBef>
            <a:spcAft>
              <a:spcPct val="15000"/>
            </a:spcAft>
            <a:buChar char="•"/>
          </a:pPr>
          <a:r>
            <a:rPr lang="en-US" sz="3000" b="0" i="0" kern="1200" baseline="0" dirty="0">
              <a:solidFill>
                <a:srgbClr val="FF0000"/>
              </a:solidFill>
            </a:rPr>
            <a:t>Group 6</a:t>
          </a:r>
          <a:r>
            <a:rPr lang="en-US" sz="3000" b="0" i="0" kern="1200" baseline="0" dirty="0"/>
            <a:t>: Dialysis Sector</a:t>
          </a:r>
          <a:endParaRPr lang="en-US" sz="3000" kern="1200" dirty="0"/>
        </a:p>
        <a:p>
          <a:pPr marL="285750" lvl="1" indent="-285750" algn="l" defTabSz="1333500">
            <a:lnSpc>
              <a:spcPct val="90000"/>
            </a:lnSpc>
            <a:spcBef>
              <a:spcPct val="0"/>
            </a:spcBef>
            <a:spcAft>
              <a:spcPct val="15000"/>
            </a:spcAft>
            <a:buChar char="•"/>
          </a:pPr>
          <a:r>
            <a:rPr lang="en-US" sz="3000" b="0" i="0" kern="1200" baseline="0" dirty="0">
              <a:solidFill>
                <a:srgbClr val="FF0000"/>
              </a:solidFill>
            </a:rPr>
            <a:t>Group 7</a:t>
          </a:r>
          <a:r>
            <a:rPr lang="en-US" sz="3000" b="0" i="0" kern="1200" baseline="0" dirty="0"/>
            <a:t>: Home Health Hospice &amp; Long Term-Care Sectors  </a:t>
          </a:r>
          <a:endParaRPr lang="en-US" sz="3000" kern="1200" dirty="0"/>
        </a:p>
        <a:p>
          <a:pPr marL="285750" lvl="1" indent="-285750" algn="l" defTabSz="1333500">
            <a:lnSpc>
              <a:spcPct val="90000"/>
            </a:lnSpc>
            <a:spcBef>
              <a:spcPct val="0"/>
            </a:spcBef>
            <a:spcAft>
              <a:spcPct val="15000"/>
            </a:spcAft>
            <a:buChar char="•"/>
          </a:pPr>
          <a:r>
            <a:rPr lang="en-US" sz="3000" b="0" i="0" kern="1200" baseline="0" dirty="0">
              <a:solidFill>
                <a:srgbClr val="FF0000"/>
              </a:solidFill>
            </a:rPr>
            <a:t>Group 8</a:t>
          </a:r>
          <a:r>
            <a:rPr lang="en-US" sz="3000" b="0" i="0" kern="1200" baseline="0" dirty="0"/>
            <a:t>: Others (Optional)</a:t>
          </a:r>
          <a:endParaRPr lang="en-US" sz="3000" kern="1200" dirty="0"/>
        </a:p>
      </dsp:txBody>
      <dsp:txXfrm>
        <a:off x="0" y="491359"/>
        <a:ext cx="6666833" cy="4914000"/>
      </dsp:txXfrm>
    </dsp:sp>
    <dsp:sp modelId="{A330C6F7-FCDD-49B5-9484-E80979DC2561}">
      <dsp:nvSpPr>
        <dsp:cNvPr id="0" name=""/>
        <dsp:cNvSpPr/>
      </dsp:nvSpPr>
      <dsp:spPr>
        <a:xfrm>
          <a:off x="333341" y="48559"/>
          <a:ext cx="4666783"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dirty="0"/>
            <a:t>Group </a:t>
          </a:r>
          <a:r>
            <a:rPr lang="en-US" sz="3000" b="0" i="0" kern="1200" baseline="0" dirty="0"/>
            <a:t>Brief Outs:</a:t>
          </a:r>
          <a:endParaRPr lang="en-US" sz="3000" kern="1200" dirty="0"/>
        </a:p>
      </dsp:txBody>
      <dsp:txXfrm>
        <a:off x="376572" y="91790"/>
        <a:ext cx="4580321"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C5DD1D5E-B98A-47BB-BD7D-25D4DED29803}" type="datetimeFigureOut">
              <a:rPr lang="en-US" smtClean="0"/>
              <a:t>12/11/2025</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C22DBC5E-4EB0-4F3D-A5C4-513D8E63E123}" type="slidenum">
              <a:rPr lang="en-US" smtClean="0"/>
              <a:t>‹#›</a:t>
            </a:fld>
            <a:endParaRPr lang="en-US"/>
          </a:p>
        </p:txBody>
      </p:sp>
    </p:spTree>
    <p:extLst>
      <p:ext uri="{BB962C8B-B14F-4D97-AF65-F5344CB8AC3E}">
        <p14:creationId xmlns:p14="http://schemas.microsoft.com/office/powerpoint/2010/main" val="239103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DBC5E-4EB0-4F3D-A5C4-513D8E63E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700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02EC9-9C6A-074E-EC7B-B307D2354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34212-4354-9CD7-9824-5CE086F80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893CC3-4DBA-CE1A-E4AD-A119BE510CB9}"/>
              </a:ext>
            </a:extLst>
          </p:cNvPr>
          <p:cNvSpPr>
            <a:spLocks noGrp="1"/>
          </p:cNvSpPr>
          <p:nvPr>
            <p:ph type="body" idx="1"/>
          </p:nvPr>
        </p:nvSpPr>
        <p:spPr/>
        <p:txBody>
          <a:bodyPr/>
          <a:lstStyle/>
          <a:p>
            <a:pPr>
              <a:lnSpc>
                <a:spcPct val="90000"/>
              </a:lnSpc>
              <a:spcAft>
                <a:spcPts val="600"/>
              </a:spcAft>
            </a:pPr>
            <a:endParaRPr lang="en-US" dirty="0"/>
          </a:p>
        </p:txBody>
      </p:sp>
      <p:sp>
        <p:nvSpPr>
          <p:cNvPr id="4" name="Slide Number Placeholder 3">
            <a:extLst>
              <a:ext uri="{FF2B5EF4-FFF2-40B4-BE49-F238E27FC236}">
                <a16:creationId xmlns:a16="http://schemas.microsoft.com/office/drawing/2014/main" id="{5AE81D48-5035-CCBD-F5EF-F58F2B75A1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934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C48B-9ED4-412D-84A9-3D58CC208CD6}" type="slidenum">
              <a:rPr lang="en-US" smtClean="0"/>
              <a:t>11</a:t>
            </a:fld>
            <a:endParaRPr lang="en-US"/>
          </a:p>
        </p:txBody>
      </p:sp>
    </p:spTree>
    <p:extLst>
      <p:ext uri="{BB962C8B-B14F-4D97-AF65-F5344CB8AC3E}">
        <p14:creationId xmlns:p14="http://schemas.microsoft.com/office/powerpoint/2010/main" val="150744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5DF05-8FC9-6BE0-801D-8E64FE93BD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4C7CA-DEF0-0928-549A-16DD20276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FADC9-F268-7FBD-7F1A-5728D712F5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18377A-0E96-7728-23E7-4082766AB674}"/>
              </a:ext>
            </a:extLst>
          </p:cNvPr>
          <p:cNvSpPr>
            <a:spLocks noGrp="1"/>
          </p:cNvSpPr>
          <p:nvPr>
            <p:ph type="sldNum" sz="quarter" idx="5"/>
          </p:nvPr>
        </p:nvSpPr>
        <p:spPr/>
        <p:txBody>
          <a:bodyPr/>
          <a:lstStyle/>
          <a:p>
            <a:fld id="{AC26C48B-9ED4-412D-84A9-3D58CC208CD6}" type="slidenum">
              <a:rPr lang="en-US" smtClean="0"/>
              <a:t>12</a:t>
            </a:fld>
            <a:endParaRPr lang="en-US"/>
          </a:p>
        </p:txBody>
      </p:sp>
    </p:spTree>
    <p:extLst>
      <p:ext uri="{BB962C8B-B14F-4D97-AF65-F5344CB8AC3E}">
        <p14:creationId xmlns:p14="http://schemas.microsoft.com/office/powerpoint/2010/main" val="3431840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11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137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FCEEF-57B5-F1FC-912F-9A6B750A2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10761-9B0F-F9D8-51FE-0F23D5697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2FBF2-4757-04AB-BF87-EEACB52E44A1}"/>
              </a:ext>
            </a:extLst>
          </p:cNvPr>
          <p:cNvSpPr>
            <a:spLocks noGrp="1"/>
          </p:cNvSpPr>
          <p:nvPr>
            <p:ph type="body" idx="1"/>
          </p:nvPr>
        </p:nvSpPr>
        <p:spPr/>
        <p:txBody>
          <a:bodyPr>
            <a:normAutofit/>
          </a:bodyPr>
          <a:lstStyle/>
          <a:p>
            <a:pPr marL="0" indent="0" defTabSz="933172">
              <a:buFont typeface="+mj-lt"/>
              <a:buNone/>
              <a:defRPr/>
            </a:pPr>
            <a:r>
              <a:rPr lang="en-US" dirty="0"/>
              <a:t>Patient Allocation Table</a:t>
            </a:r>
          </a:p>
          <a:p>
            <a:pPr marL="0" indent="0" defTabSz="933172">
              <a:buFont typeface="+mj-lt"/>
              <a:buNone/>
              <a:defRPr/>
            </a:pPr>
            <a:endParaRPr lang="en-US" dirty="0"/>
          </a:p>
        </p:txBody>
      </p:sp>
      <p:sp>
        <p:nvSpPr>
          <p:cNvPr id="4" name="Slide Number Placeholder 3">
            <a:extLst>
              <a:ext uri="{FF2B5EF4-FFF2-40B4-BE49-F238E27FC236}">
                <a16:creationId xmlns:a16="http://schemas.microsoft.com/office/drawing/2014/main" id="{565239EC-D309-ED4A-26A6-13E513CC9F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84FED-3F94-4C44-A9A4-BE018A5079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657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440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7D537-3F78-A6B7-5DCC-BB34987DF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6C2EFD-F894-847F-CD29-75E27604F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6944A-A46E-9CA3-1527-B328E7748F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None/>
              <a:tabLst/>
              <a:defRPr/>
            </a:pPr>
            <a:endParaRPr lang="en-US" sz="1200" dirty="0">
              <a:solidFill>
                <a:srgbClr val="FF0000"/>
              </a:solidFill>
              <a:latin typeface="Calibri" panose="020F0502020204030204"/>
            </a:endParaRPr>
          </a:p>
        </p:txBody>
      </p:sp>
      <p:sp>
        <p:nvSpPr>
          <p:cNvPr id="4" name="Slide Number Placeholder 3">
            <a:extLst>
              <a:ext uri="{FF2B5EF4-FFF2-40B4-BE49-F238E27FC236}">
                <a16:creationId xmlns:a16="http://schemas.microsoft.com/office/drawing/2014/main" id="{377982D0-07A9-8AB9-A3E5-5D606592D3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172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38878-3854-61C8-F6BA-1E4C409C7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E0B29-93D2-CDA9-52FA-F3867000B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02EA42-0923-C602-202D-AD2A863B5D84}"/>
              </a:ext>
            </a:extLst>
          </p:cNvPr>
          <p:cNvSpPr>
            <a:spLocks noGrp="1"/>
          </p:cNvSpPr>
          <p:nvPr>
            <p:ph type="body" idx="1"/>
          </p:nvPr>
        </p:nvSpPr>
        <p:spPr/>
        <p:txBody>
          <a:bodyPr/>
          <a:lstStyle/>
          <a:p>
            <a:pPr defTabSz="932985"/>
            <a:endParaRPr lang="en-US" dirty="0">
              <a:highlight>
                <a:srgbClr val="FFFF00"/>
              </a:highlight>
            </a:endParaRPr>
          </a:p>
        </p:txBody>
      </p:sp>
      <p:sp>
        <p:nvSpPr>
          <p:cNvPr id="4" name="Slide Number Placeholder 3">
            <a:extLst>
              <a:ext uri="{FF2B5EF4-FFF2-40B4-BE49-F238E27FC236}">
                <a16:creationId xmlns:a16="http://schemas.microsoft.com/office/drawing/2014/main" id="{EAEACBD7-FB98-CA98-26EA-26E3B6553E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979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33172">
              <a:buFont typeface="+mj-lt"/>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84FED-3F94-4C44-A9A4-BE018A5079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00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142A9-C8FC-BB6E-7CA0-E251BFB9E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FB1C9-68B5-1C9A-EFC3-F8D86A9C72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767C7C-019E-5A7D-BBC0-C062A8957F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CF95A3-D6FF-B8B4-CC41-18DC2CCFF0F7}"/>
              </a:ext>
            </a:extLst>
          </p:cNvPr>
          <p:cNvSpPr>
            <a:spLocks noGrp="1"/>
          </p:cNvSpPr>
          <p:nvPr>
            <p:ph type="sldNum" sz="quarter" idx="5"/>
          </p:nvPr>
        </p:nvSpPr>
        <p:spPr/>
        <p:txBody>
          <a:bodyPr/>
          <a:lstStyle/>
          <a:p>
            <a:fld id="{AC26C48B-9ED4-412D-84A9-3D58CC208CD6}" type="slidenum">
              <a:rPr lang="en-US" smtClean="0"/>
              <a:t>2</a:t>
            </a:fld>
            <a:endParaRPr lang="en-US"/>
          </a:p>
        </p:txBody>
      </p:sp>
    </p:spTree>
    <p:extLst>
      <p:ext uri="{BB962C8B-B14F-4D97-AF65-F5344CB8AC3E}">
        <p14:creationId xmlns:p14="http://schemas.microsoft.com/office/powerpoint/2010/main" val="502844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113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160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517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184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FE95A-B72B-0F99-D288-160468E444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9A091-2ED2-F445-0C18-11BD98104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CF8FC-F6AC-CBD1-4FDC-214B54E21C02}"/>
              </a:ext>
            </a:extLst>
          </p:cNvPr>
          <p:cNvSpPr>
            <a:spLocks noGrp="1"/>
          </p:cNvSpPr>
          <p:nvPr>
            <p:ph type="body" idx="1"/>
          </p:nvPr>
        </p:nvSpPr>
        <p:spPr/>
        <p:txBody>
          <a:bodyPr/>
          <a:lstStyle/>
          <a:p>
            <a:pPr defTabSz="932985"/>
            <a:endParaRPr lang="en-US" dirty="0">
              <a:highlight>
                <a:srgbClr val="FFFF00"/>
              </a:highlight>
            </a:endParaRPr>
          </a:p>
        </p:txBody>
      </p:sp>
      <p:sp>
        <p:nvSpPr>
          <p:cNvPr id="4" name="Slide Number Placeholder 3">
            <a:extLst>
              <a:ext uri="{FF2B5EF4-FFF2-40B4-BE49-F238E27FC236}">
                <a16:creationId xmlns:a16="http://schemas.microsoft.com/office/drawing/2014/main" id="{A25A6E11-384C-8745-9983-68E21A9DC8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243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695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E459A-3D65-0480-1E09-64D2B7A1A6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FFD5C-FBB9-DD57-DF64-881F09CDE5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4EBA6-2FEC-B30C-1A06-0CDDCD3E0F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F0412F-6B2E-8D52-DEDF-E116D54A8F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658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577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076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4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441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158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CB7CA-B3AD-F75B-4503-7BAE475BA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EC9BDF-C06A-AEFD-CA9A-64FE7142C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89434-D713-BCAF-AC2F-1C9F91A40B30}"/>
              </a:ext>
            </a:extLst>
          </p:cNvPr>
          <p:cNvSpPr>
            <a:spLocks noGrp="1"/>
          </p:cNvSpPr>
          <p:nvPr>
            <p:ph type="body" idx="1"/>
          </p:nvPr>
        </p:nvSpPr>
        <p:spPr/>
        <p:txBody>
          <a:bodyPr/>
          <a:lstStyle/>
          <a:p>
            <a:pPr defTabSz="932985"/>
            <a:endParaRPr lang="en-US" dirty="0"/>
          </a:p>
          <a:p>
            <a:endParaRPr lang="en-US" dirty="0"/>
          </a:p>
        </p:txBody>
      </p:sp>
      <p:sp>
        <p:nvSpPr>
          <p:cNvPr id="4" name="Slide Number Placeholder 3">
            <a:extLst>
              <a:ext uri="{FF2B5EF4-FFF2-40B4-BE49-F238E27FC236}">
                <a16:creationId xmlns:a16="http://schemas.microsoft.com/office/drawing/2014/main" id="{00FEB781-F9D0-DC74-87E7-6FB960ECA7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836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635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028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03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7890F-F51B-B8D2-1EAE-705EA1C81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BAD6C-B0B3-7E3F-86C0-7138C7BFD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A703E-1255-AC4A-F4FC-9DA2D86F77F7}"/>
              </a:ext>
            </a:extLst>
          </p:cNvPr>
          <p:cNvSpPr>
            <a:spLocks noGrp="1"/>
          </p:cNvSpPr>
          <p:nvPr>
            <p:ph type="body" idx="1"/>
          </p:nvPr>
        </p:nvSpPr>
        <p:spPr/>
        <p:txBody>
          <a:bodyPr/>
          <a:lstStyle/>
          <a:p>
            <a:pPr defTabSz="932985"/>
            <a:endParaRPr lang="en-US" dirty="0">
              <a:highlight>
                <a:srgbClr val="FFFF00"/>
              </a:highlight>
            </a:endParaRPr>
          </a:p>
        </p:txBody>
      </p:sp>
      <p:sp>
        <p:nvSpPr>
          <p:cNvPr id="4" name="Slide Number Placeholder 3">
            <a:extLst>
              <a:ext uri="{FF2B5EF4-FFF2-40B4-BE49-F238E27FC236}">
                <a16:creationId xmlns:a16="http://schemas.microsoft.com/office/drawing/2014/main" id="{03E18457-7604-3DDE-A1EA-4D195D69F5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799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38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142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084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ECDA8-8444-E198-0C38-8B5C915C1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A978F-DF46-5DE9-B436-0DAE9AC24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804728-0E7B-200C-826C-40F9718D93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B7194A-B7B9-2A76-943F-A410CE0899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95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9628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708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784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8405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980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199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7639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985"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2293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101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D1898-7966-B427-1A32-7CFAC5CED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A75A56-F983-1190-AEBB-795481373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1253F0-EE80-3075-2643-E3000CF6C7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chemeClr val="tx1"/>
              </a:solidFill>
            </a:endParaRPr>
          </a:p>
        </p:txBody>
      </p:sp>
      <p:sp>
        <p:nvSpPr>
          <p:cNvPr id="4" name="Slide Number Placeholder 3">
            <a:extLst>
              <a:ext uri="{FF2B5EF4-FFF2-40B4-BE49-F238E27FC236}">
                <a16:creationId xmlns:a16="http://schemas.microsoft.com/office/drawing/2014/main" id="{B8E24B3C-9E5F-D866-1F18-470516B73C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2472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51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4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12C41-20CB-9797-3A39-F741B4545A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6F653-5300-7735-1537-BA4F69EDC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75838-781A-793B-5F8C-4FA661E8C5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chemeClr val="tx1"/>
              </a:solidFill>
            </a:endParaRPr>
          </a:p>
        </p:txBody>
      </p:sp>
      <p:sp>
        <p:nvSpPr>
          <p:cNvPr id="4" name="Slide Number Placeholder 3">
            <a:extLst>
              <a:ext uri="{FF2B5EF4-FFF2-40B4-BE49-F238E27FC236}">
                <a16:creationId xmlns:a16="http://schemas.microsoft.com/office/drawing/2014/main" id="{2EC54401-0172-1BF6-29E7-E641FA172C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DBC5E-4EB0-4F3D-A5C4-513D8E63E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822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946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38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443A-8331-4D91-877C-28A20987FB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747D89-E58F-4ADB-9E8A-FD28F96CC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51C3C1-78D4-4BE0-BA98-EB04A977E036}"/>
              </a:ext>
            </a:extLst>
          </p:cNvPr>
          <p:cNvSpPr>
            <a:spLocks noGrp="1"/>
          </p:cNvSpPr>
          <p:nvPr>
            <p:ph type="dt" sz="half" idx="10"/>
          </p:nvPr>
        </p:nvSpPr>
        <p:spPr/>
        <p:txBody>
          <a:bodyPr/>
          <a:lstStyle/>
          <a:p>
            <a:fld id="{3E186A67-1A6E-40CF-A2BC-F77B870229F8}" type="datetimeFigureOut">
              <a:rPr lang="en-US" smtClean="0"/>
              <a:t>12/11/2025</a:t>
            </a:fld>
            <a:endParaRPr lang="en-US"/>
          </a:p>
        </p:txBody>
      </p:sp>
      <p:sp>
        <p:nvSpPr>
          <p:cNvPr id="5" name="Footer Placeholder 4">
            <a:extLst>
              <a:ext uri="{FF2B5EF4-FFF2-40B4-BE49-F238E27FC236}">
                <a16:creationId xmlns:a16="http://schemas.microsoft.com/office/drawing/2014/main" id="{68635DBA-60C4-4CF4-9ECA-00505B8A7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948C6-33BD-4108-A01A-1FF80AB73913}"/>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15220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2902-A65F-4423-B780-819B924ED2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5DCD5-C6CC-4E9B-83A2-8DE83F3F1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6F94-074D-4123-8379-488F42404551}"/>
              </a:ext>
            </a:extLst>
          </p:cNvPr>
          <p:cNvSpPr>
            <a:spLocks noGrp="1"/>
          </p:cNvSpPr>
          <p:nvPr>
            <p:ph type="dt" sz="half" idx="10"/>
          </p:nvPr>
        </p:nvSpPr>
        <p:spPr/>
        <p:txBody>
          <a:bodyPr/>
          <a:lstStyle/>
          <a:p>
            <a:fld id="{3E186A67-1A6E-40CF-A2BC-F77B870229F8}" type="datetimeFigureOut">
              <a:rPr lang="en-US" smtClean="0"/>
              <a:t>12/11/2025</a:t>
            </a:fld>
            <a:endParaRPr lang="en-US"/>
          </a:p>
        </p:txBody>
      </p:sp>
      <p:sp>
        <p:nvSpPr>
          <p:cNvPr id="5" name="Footer Placeholder 4">
            <a:extLst>
              <a:ext uri="{FF2B5EF4-FFF2-40B4-BE49-F238E27FC236}">
                <a16:creationId xmlns:a16="http://schemas.microsoft.com/office/drawing/2014/main" id="{2E2BAFF4-8DC3-431C-8309-62B378692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58439-64F1-4C1E-B8D2-8781A4943438}"/>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246212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2D68B-5C07-43BE-AEC1-C38ECC991E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A6D714-AEAC-4B00-9B69-10552DC1F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4A08E-74AE-408F-98A0-F597B2A7D5B3}"/>
              </a:ext>
            </a:extLst>
          </p:cNvPr>
          <p:cNvSpPr>
            <a:spLocks noGrp="1"/>
          </p:cNvSpPr>
          <p:nvPr>
            <p:ph type="dt" sz="half" idx="10"/>
          </p:nvPr>
        </p:nvSpPr>
        <p:spPr/>
        <p:txBody>
          <a:bodyPr/>
          <a:lstStyle/>
          <a:p>
            <a:fld id="{3E186A67-1A6E-40CF-A2BC-F77B870229F8}" type="datetimeFigureOut">
              <a:rPr lang="en-US" smtClean="0"/>
              <a:t>12/11/2025</a:t>
            </a:fld>
            <a:endParaRPr lang="en-US"/>
          </a:p>
        </p:txBody>
      </p:sp>
      <p:sp>
        <p:nvSpPr>
          <p:cNvPr id="5" name="Footer Placeholder 4">
            <a:extLst>
              <a:ext uri="{FF2B5EF4-FFF2-40B4-BE49-F238E27FC236}">
                <a16:creationId xmlns:a16="http://schemas.microsoft.com/office/drawing/2014/main" id="{3D7F46CC-374A-4580-A476-B7A0741A7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B7360-FD3C-45BE-88B4-B1A64C1B5308}"/>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409832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D554-C94B-4059-9B4E-CF7CF2A92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98471C-B1AC-4245-8E49-EDBC80BFB4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6E5F36-88AA-43F0-B7B4-3CB59D2D2AD8}"/>
              </a:ext>
            </a:extLst>
          </p:cNvPr>
          <p:cNvSpPr>
            <a:spLocks noGrp="1"/>
          </p:cNvSpPr>
          <p:nvPr>
            <p:ph type="dt" sz="half" idx="10"/>
          </p:nvPr>
        </p:nvSpPr>
        <p:spPr/>
        <p:txBody>
          <a:bodyPr/>
          <a:lstStyle/>
          <a:p>
            <a:fld id="{2759588B-CAC5-4FED-83FE-62DE9E67ECCD}" type="datetimeFigureOut">
              <a:rPr lang="en-US" smtClean="0"/>
              <a:t>12/11/2025</a:t>
            </a:fld>
            <a:endParaRPr lang="en-US"/>
          </a:p>
        </p:txBody>
      </p:sp>
      <p:sp>
        <p:nvSpPr>
          <p:cNvPr id="5" name="Footer Placeholder 4">
            <a:extLst>
              <a:ext uri="{FF2B5EF4-FFF2-40B4-BE49-F238E27FC236}">
                <a16:creationId xmlns:a16="http://schemas.microsoft.com/office/drawing/2014/main" id="{FF75B8F3-B8EA-471F-9158-4D8ADDA39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116F7-A0C6-4A44-A0AE-6857C99CC206}"/>
              </a:ext>
            </a:extLst>
          </p:cNvPr>
          <p:cNvSpPr>
            <a:spLocks noGrp="1"/>
          </p:cNvSpPr>
          <p:nvPr>
            <p:ph type="sldNum" sz="quarter" idx="12"/>
          </p:nvPr>
        </p:nvSpPr>
        <p:spPr/>
        <p:txBody>
          <a:bodyPr/>
          <a:lstStyle/>
          <a:p>
            <a:fld id="{5F418E55-9D07-4A01-9FDA-870344AC18AE}" type="slidenum">
              <a:rPr lang="en-US" smtClean="0"/>
              <a:t>‹#›</a:t>
            </a:fld>
            <a:endParaRPr lang="en-US"/>
          </a:p>
        </p:txBody>
      </p:sp>
    </p:spTree>
    <p:extLst>
      <p:ext uri="{BB962C8B-B14F-4D97-AF65-F5344CB8AC3E}">
        <p14:creationId xmlns:p14="http://schemas.microsoft.com/office/powerpoint/2010/main" val="2054959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ADCD7-3C43-4D6F-BD1A-21B14BEA2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77BF6D-6BE9-49BB-9F57-E2FA01EBA3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5565D-F51D-45A3-8C69-8AD97B1FA9BF}"/>
              </a:ext>
            </a:extLst>
          </p:cNvPr>
          <p:cNvSpPr>
            <a:spLocks noGrp="1"/>
          </p:cNvSpPr>
          <p:nvPr>
            <p:ph type="dt" sz="half" idx="10"/>
          </p:nvPr>
        </p:nvSpPr>
        <p:spPr/>
        <p:txBody>
          <a:bodyPr/>
          <a:lstStyle/>
          <a:p>
            <a:fld id="{2759588B-CAC5-4FED-83FE-62DE9E67ECCD}" type="datetimeFigureOut">
              <a:rPr lang="en-US" smtClean="0"/>
              <a:t>12/11/2025</a:t>
            </a:fld>
            <a:endParaRPr lang="en-US"/>
          </a:p>
        </p:txBody>
      </p:sp>
      <p:sp>
        <p:nvSpPr>
          <p:cNvPr id="5" name="Footer Placeholder 4">
            <a:extLst>
              <a:ext uri="{FF2B5EF4-FFF2-40B4-BE49-F238E27FC236}">
                <a16:creationId xmlns:a16="http://schemas.microsoft.com/office/drawing/2014/main" id="{2B5E2215-77DB-49E4-9366-6901ADB4C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FF648-CE0E-4B6E-984F-BF34844F85D1}"/>
              </a:ext>
            </a:extLst>
          </p:cNvPr>
          <p:cNvSpPr>
            <a:spLocks noGrp="1"/>
          </p:cNvSpPr>
          <p:nvPr>
            <p:ph type="sldNum" sz="quarter" idx="12"/>
          </p:nvPr>
        </p:nvSpPr>
        <p:spPr/>
        <p:txBody>
          <a:bodyPr/>
          <a:lstStyle/>
          <a:p>
            <a:fld id="{5F418E55-9D07-4A01-9FDA-870344AC18AE}" type="slidenum">
              <a:rPr lang="en-US" smtClean="0"/>
              <a:t>‹#›</a:t>
            </a:fld>
            <a:endParaRPr lang="en-US"/>
          </a:p>
        </p:txBody>
      </p:sp>
    </p:spTree>
    <p:extLst>
      <p:ext uri="{BB962C8B-B14F-4D97-AF65-F5344CB8AC3E}">
        <p14:creationId xmlns:p14="http://schemas.microsoft.com/office/powerpoint/2010/main" val="297542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30F6-6557-4302-AF1F-0843567EE8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425C64-A7CC-441F-8BF8-D1F647F560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0C8876-A917-4990-94B9-E6555C139CF4}"/>
              </a:ext>
            </a:extLst>
          </p:cNvPr>
          <p:cNvSpPr>
            <a:spLocks noGrp="1"/>
          </p:cNvSpPr>
          <p:nvPr>
            <p:ph type="dt" sz="half" idx="10"/>
          </p:nvPr>
        </p:nvSpPr>
        <p:spPr/>
        <p:txBody>
          <a:bodyPr/>
          <a:lstStyle/>
          <a:p>
            <a:fld id="{2759588B-CAC5-4FED-83FE-62DE9E67ECCD}" type="datetimeFigureOut">
              <a:rPr lang="en-US" smtClean="0"/>
              <a:t>12/11/2025</a:t>
            </a:fld>
            <a:endParaRPr lang="en-US"/>
          </a:p>
        </p:txBody>
      </p:sp>
      <p:sp>
        <p:nvSpPr>
          <p:cNvPr id="5" name="Footer Placeholder 4">
            <a:extLst>
              <a:ext uri="{FF2B5EF4-FFF2-40B4-BE49-F238E27FC236}">
                <a16:creationId xmlns:a16="http://schemas.microsoft.com/office/drawing/2014/main" id="{62D632C6-DEBA-47C4-8018-CFBE9CB5D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4CADA-60D3-45F3-BA1B-186DFB3C42E1}"/>
              </a:ext>
            </a:extLst>
          </p:cNvPr>
          <p:cNvSpPr>
            <a:spLocks noGrp="1"/>
          </p:cNvSpPr>
          <p:nvPr>
            <p:ph type="sldNum" sz="quarter" idx="12"/>
          </p:nvPr>
        </p:nvSpPr>
        <p:spPr/>
        <p:txBody>
          <a:bodyPr/>
          <a:lstStyle/>
          <a:p>
            <a:fld id="{5F418E55-9D07-4A01-9FDA-870344AC18AE}" type="slidenum">
              <a:rPr lang="en-US" smtClean="0"/>
              <a:t>‹#›</a:t>
            </a:fld>
            <a:endParaRPr lang="en-US"/>
          </a:p>
        </p:txBody>
      </p:sp>
    </p:spTree>
    <p:extLst>
      <p:ext uri="{BB962C8B-B14F-4D97-AF65-F5344CB8AC3E}">
        <p14:creationId xmlns:p14="http://schemas.microsoft.com/office/powerpoint/2010/main" val="977817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7D96-57E6-4AFF-9EF1-7A83C11E06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03C523-0770-432D-B06A-CE5EAA718E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50A055-0798-4A36-A7B4-1B6781DF6C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006473-A831-42D8-9883-2CDDAFBC2475}"/>
              </a:ext>
            </a:extLst>
          </p:cNvPr>
          <p:cNvSpPr>
            <a:spLocks noGrp="1"/>
          </p:cNvSpPr>
          <p:nvPr>
            <p:ph type="dt" sz="half" idx="10"/>
          </p:nvPr>
        </p:nvSpPr>
        <p:spPr/>
        <p:txBody>
          <a:bodyPr/>
          <a:lstStyle/>
          <a:p>
            <a:fld id="{2759588B-CAC5-4FED-83FE-62DE9E67ECCD}" type="datetimeFigureOut">
              <a:rPr lang="en-US" smtClean="0"/>
              <a:t>12/11/2025</a:t>
            </a:fld>
            <a:endParaRPr lang="en-US"/>
          </a:p>
        </p:txBody>
      </p:sp>
      <p:sp>
        <p:nvSpPr>
          <p:cNvPr id="6" name="Footer Placeholder 5">
            <a:extLst>
              <a:ext uri="{FF2B5EF4-FFF2-40B4-BE49-F238E27FC236}">
                <a16:creationId xmlns:a16="http://schemas.microsoft.com/office/drawing/2014/main" id="{18D704A8-7B11-432F-96AE-5CACD516D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0CEAFC-9402-4955-BBD3-2790384796B0}"/>
              </a:ext>
            </a:extLst>
          </p:cNvPr>
          <p:cNvSpPr>
            <a:spLocks noGrp="1"/>
          </p:cNvSpPr>
          <p:nvPr>
            <p:ph type="sldNum" sz="quarter" idx="12"/>
          </p:nvPr>
        </p:nvSpPr>
        <p:spPr/>
        <p:txBody>
          <a:bodyPr/>
          <a:lstStyle/>
          <a:p>
            <a:fld id="{5F418E55-9D07-4A01-9FDA-870344AC18AE}" type="slidenum">
              <a:rPr lang="en-US" smtClean="0"/>
              <a:t>‹#›</a:t>
            </a:fld>
            <a:endParaRPr lang="en-US"/>
          </a:p>
        </p:txBody>
      </p:sp>
    </p:spTree>
    <p:extLst>
      <p:ext uri="{BB962C8B-B14F-4D97-AF65-F5344CB8AC3E}">
        <p14:creationId xmlns:p14="http://schemas.microsoft.com/office/powerpoint/2010/main" val="3621650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E6E3-B7EA-4C92-8382-36F36E0075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216B6B-9F02-426A-BC11-C3ACECDF8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76AC0C-170E-43E8-942C-4508D52BEA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5341E4-8539-4103-9DC0-6CBDA00B79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F710A0-A3FA-48BB-95DC-CF087CC8FA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0F6106-6502-40D7-B55F-E6F9F42AC70F}"/>
              </a:ext>
            </a:extLst>
          </p:cNvPr>
          <p:cNvSpPr>
            <a:spLocks noGrp="1"/>
          </p:cNvSpPr>
          <p:nvPr>
            <p:ph type="dt" sz="half" idx="10"/>
          </p:nvPr>
        </p:nvSpPr>
        <p:spPr/>
        <p:txBody>
          <a:bodyPr/>
          <a:lstStyle/>
          <a:p>
            <a:fld id="{2759588B-CAC5-4FED-83FE-62DE9E67ECCD}" type="datetimeFigureOut">
              <a:rPr lang="en-US" smtClean="0"/>
              <a:t>12/11/2025</a:t>
            </a:fld>
            <a:endParaRPr lang="en-US"/>
          </a:p>
        </p:txBody>
      </p:sp>
      <p:sp>
        <p:nvSpPr>
          <p:cNvPr id="8" name="Footer Placeholder 7">
            <a:extLst>
              <a:ext uri="{FF2B5EF4-FFF2-40B4-BE49-F238E27FC236}">
                <a16:creationId xmlns:a16="http://schemas.microsoft.com/office/drawing/2014/main" id="{3843FD00-AC05-4928-8E43-5CF4BFF5E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FBFF5-C425-4EDF-B2AD-9ED202B038AA}"/>
              </a:ext>
            </a:extLst>
          </p:cNvPr>
          <p:cNvSpPr>
            <a:spLocks noGrp="1"/>
          </p:cNvSpPr>
          <p:nvPr>
            <p:ph type="sldNum" sz="quarter" idx="12"/>
          </p:nvPr>
        </p:nvSpPr>
        <p:spPr/>
        <p:txBody>
          <a:bodyPr/>
          <a:lstStyle/>
          <a:p>
            <a:fld id="{5F418E55-9D07-4A01-9FDA-870344AC18AE}" type="slidenum">
              <a:rPr lang="en-US" smtClean="0"/>
              <a:t>‹#›</a:t>
            </a:fld>
            <a:endParaRPr lang="en-US"/>
          </a:p>
        </p:txBody>
      </p:sp>
    </p:spTree>
    <p:extLst>
      <p:ext uri="{BB962C8B-B14F-4D97-AF65-F5344CB8AC3E}">
        <p14:creationId xmlns:p14="http://schemas.microsoft.com/office/powerpoint/2010/main" val="3138103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414E-8461-41BD-88BB-C03CBD8C3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AD9F56-7EF2-4638-91B3-6B0A63AE8823}"/>
              </a:ext>
            </a:extLst>
          </p:cNvPr>
          <p:cNvSpPr>
            <a:spLocks noGrp="1"/>
          </p:cNvSpPr>
          <p:nvPr>
            <p:ph type="dt" sz="half" idx="10"/>
          </p:nvPr>
        </p:nvSpPr>
        <p:spPr/>
        <p:txBody>
          <a:bodyPr/>
          <a:lstStyle/>
          <a:p>
            <a:fld id="{2759588B-CAC5-4FED-83FE-62DE9E67ECCD}" type="datetimeFigureOut">
              <a:rPr lang="en-US" smtClean="0"/>
              <a:t>12/11/2025</a:t>
            </a:fld>
            <a:endParaRPr lang="en-US"/>
          </a:p>
        </p:txBody>
      </p:sp>
      <p:sp>
        <p:nvSpPr>
          <p:cNvPr id="4" name="Footer Placeholder 3">
            <a:extLst>
              <a:ext uri="{FF2B5EF4-FFF2-40B4-BE49-F238E27FC236}">
                <a16:creationId xmlns:a16="http://schemas.microsoft.com/office/drawing/2014/main" id="{20C31B52-6D62-4023-B373-B0EC706F62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CBCA9-D361-4DF0-A872-2E35132B37CF}"/>
              </a:ext>
            </a:extLst>
          </p:cNvPr>
          <p:cNvSpPr>
            <a:spLocks noGrp="1"/>
          </p:cNvSpPr>
          <p:nvPr>
            <p:ph type="sldNum" sz="quarter" idx="12"/>
          </p:nvPr>
        </p:nvSpPr>
        <p:spPr/>
        <p:txBody>
          <a:bodyPr/>
          <a:lstStyle/>
          <a:p>
            <a:fld id="{5F418E55-9D07-4A01-9FDA-870344AC18AE}" type="slidenum">
              <a:rPr lang="en-US" smtClean="0"/>
              <a:t>‹#›</a:t>
            </a:fld>
            <a:endParaRPr lang="en-US"/>
          </a:p>
        </p:txBody>
      </p:sp>
    </p:spTree>
    <p:extLst>
      <p:ext uri="{BB962C8B-B14F-4D97-AF65-F5344CB8AC3E}">
        <p14:creationId xmlns:p14="http://schemas.microsoft.com/office/powerpoint/2010/main" val="517765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852312-2A30-4DC0-8D7E-C167DD0E7E71}"/>
              </a:ext>
            </a:extLst>
          </p:cNvPr>
          <p:cNvSpPr>
            <a:spLocks noGrp="1"/>
          </p:cNvSpPr>
          <p:nvPr>
            <p:ph type="dt" sz="half" idx="10"/>
          </p:nvPr>
        </p:nvSpPr>
        <p:spPr/>
        <p:txBody>
          <a:bodyPr/>
          <a:lstStyle/>
          <a:p>
            <a:fld id="{2759588B-CAC5-4FED-83FE-62DE9E67ECCD}" type="datetimeFigureOut">
              <a:rPr lang="en-US" smtClean="0"/>
              <a:t>12/11/2025</a:t>
            </a:fld>
            <a:endParaRPr lang="en-US"/>
          </a:p>
        </p:txBody>
      </p:sp>
      <p:sp>
        <p:nvSpPr>
          <p:cNvPr id="3" name="Footer Placeholder 2">
            <a:extLst>
              <a:ext uri="{FF2B5EF4-FFF2-40B4-BE49-F238E27FC236}">
                <a16:creationId xmlns:a16="http://schemas.microsoft.com/office/drawing/2014/main" id="{DECA5E6C-C1AB-4987-9DFC-F8BA5D47AF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819AD6-08A1-4229-97DC-03B5F8F9B865}"/>
              </a:ext>
            </a:extLst>
          </p:cNvPr>
          <p:cNvSpPr>
            <a:spLocks noGrp="1"/>
          </p:cNvSpPr>
          <p:nvPr>
            <p:ph type="sldNum" sz="quarter" idx="12"/>
          </p:nvPr>
        </p:nvSpPr>
        <p:spPr/>
        <p:txBody>
          <a:bodyPr/>
          <a:lstStyle/>
          <a:p>
            <a:fld id="{5F418E55-9D07-4A01-9FDA-870344AC18AE}" type="slidenum">
              <a:rPr lang="en-US" smtClean="0"/>
              <a:t>‹#›</a:t>
            </a:fld>
            <a:endParaRPr lang="en-US"/>
          </a:p>
        </p:txBody>
      </p:sp>
    </p:spTree>
    <p:extLst>
      <p:ext uri="{BB962C8B-B14F-4D97-AF65-F5344CB8AC3E}">
        <p14:creationId xmlns:p14="http://schemas.microsoft.com/office/powerpoint/2010/main" val="2982496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B3ED-3FB6-4AAF-8977-ED7F846874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71B53D-AE9C-4D8C-AB65-A9F38FCA4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82117E-229A-4D84-A672-30D802670A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8565B-AC4E-49DF-B73D-7CD5B0199642}"/>
              </a:ext>
            </a:extLst>
          </p:cNvPr>
          <p:cNvSpPr>
            <a:spLocks noGrp="1"/>
          </p:cNvSpPr>
          <p:nvPr>
            <p:ph type="dt" sz="half" idx="10"/>
          </p:nvPr>
        </p:nvSpPr>
        <p:spPr/>
        <p:txBody>
          <a:bodyPr/>
          <a:lstStyle/>
          <a:p>
            <a:fld id="{2759588B-CAC5-4FED-83FE-62DE9E67ECCD}" type="datetimeFigureOut">
              <a:rPr lang="en-US" smtClean="0"/>
              <a:t>12/11/2025</a:t>
            </a:fld>
            <a:endParaRPr lang="en-US"/>
          </a:p>
        </p:txBody>
      </p:sp>
      <p:sp>
        <p:nvSpPr>
          <p:cNvPr id="6" name="Footer Placeholder 5">
            <a:extLst>
              <a:ext uri="{FF2B5EF4-FFF2-40B4-BE49-F238E27FC236}">
                <a16:creationId xmlns:a16="http://schemas.microsoft.com/office/drawing/2014/main" id="{8D8AB14E-4487-49EA-9638-1D8FD4CF33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9D23-8C7E-4A5D-950F-3A7C89BB6634}"/>
              </a:ext>
            </a:extLst>
          </p:cNvPr>
          <p:cNvSpPr>
            <a:spLocks noGrp="1"/>
          </p:cNvSpPr>
          <p:nvPr>
            <p:ph type="sldNum" sz="quarter" idx="12"/>
          </p:nvPr>
        </p:nvSpPr>
        <p:spPr/>
        <p:txBody>
          <a:bodyPr/>
          <a:lstStyle/>
          <a:p>
            <a:fld id="{5F418E55-9D07-4A01-9FDA-870344AC18AE}" type="slidenum">
              <a:rPr lang="en-US" smtClean="0"/>
              <a:t>‹#›</a:t>
            </a:fld>
            <a:endParaRPr lang="en-US"/>
          </a:p>
        </p:txBody>
      </p:sp>
    </p:spTree>
    <p:extLst>
      <p:ext uri="{BB962C8B-B14F-4D97-AF65-F5344CB8AC3E}">
        <p14:creationId xmlns:p14="http://schemas.microsoft.com/office/powerpoint/2010/main" val="219993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B5C6-304C-43F1-ADC6-EF89C7BCF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8DDDB-0AF0-476E-8259-27D88188A7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E06E3-CC03-443F-AFEA-D01A3FDDDCA3}"/>
              </a:ext>
            </a:extLst>
          </p:cNvPr>
          <p:cNvSpPr>
            <a:spLocks noGrp="1"/>
          </p:cNvSpPr>
          <p:nvPr>
            <p:ph type="dt" sz="half" idx="10"/>
          </p:nvPr>
        </p:nvSpPr>
        <p:spPr/>
        <p:txBody>
          <a:bodyPr/>
          <a:lstStyle/>
          <a:p>
            <a:fld id="{3E186A67-1A6E-40CF-A2BC-F77B870229F8}" type="datetimeFigureOut">
              <a:rPr lang="en-US" smtClean="0"/>
              <a:t>12/11/2025</a:t>
            </a:fld>
            <a:endParaRPr lang="en-US"/>
          </a:p>
        </p:txBody>
      </p:sp>
      <p:sp>
        <p:nvSpPr>
          <p:cNvPr id="5" name="Footer Placeholder 4">
            <a:extLst>
              <a:ext uri="{FF2B5EF4-FFF2-40B4-BE49-F238E27FC236}">
                <a16:creationId xmlns:a16="http://schemas.microsoft.com/office/drawing/2014/main" id="{E679B7B8-1DA0-4D13-9BCF-5EEB9AB3A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01BDA-6883-4973-B84C-F021628E40BA}"/>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3322558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76A0-5FC6-448E-9DEE-D735A9125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291731-5B1F-400E-8E78-E63C7213F9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E7A551-0111-4834-B8DD-6138DE732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913CD7-CCA8-4C54-B685-63640F888F44}"/>
              </a:ext>
            </a:extLst>
          </p:cNvPr>
          <p:cNvSpPr>
            <a:spLocks noGrp="1"/>
          </p:cNvSpPr>
          <p:nvPr>
            <p:ph type="dt" sz="half" idx="10"/>
          </p:nvPr>
        </p:nvSpPr>
        <p:spPr/>
        <p:txBody>
          <a:bodyPr/>
          <a:lstStyle/>
          <a:p>
            <a:fld id="{2759588B-CAC5-4FED-83FE-62DE9E67ECCD}" type="datetimeFigureOut">
              <a:rPr lang="en-US" smtClean="0"/>
              <a:t>12/11/2025</a:t>
            </a:fld>
            <a:endParaRPr lang="en-US"/>
          </a:p>
        </p:txBody>
      </p:sp>
      <p:sp>
        <p:nvSpPr>
          <p:cNvPr id="6" name="Footer Placeholder 5">
            <a:extLst>
              <a:ext uri="{FF2B5EF4-FFF2-40B4-BE49-F238E27FC236}">
                <a16:creationId xmlns:a16="http://schemas.microsoft.com/office/drawing/2014/main" id="{B099BE59-4D93-431A-9AF9-4C87DB0F4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1C580-EA1E-490A-A077-7715C25FB713}"/>
              </a:ext>
            </a:extLst>
          </p:cNvPr>
          <p:cNvSpPr>
            <a:spLocks noGrp="1"/>
          </p:cNvSpPr>
          <p:nvPr>
            <p:ph type="sldNum" sz="quarter" idx="12"/>
          </p:nvPr>
        </p:nvSpPr>
        <p:spPr/>
        <p:txBody>
          <a:bodyPr/>
          <a:lstStyle/>
          <a:p>
            <a:fld id="{5F418E55-9D07-4A01-9FDA-870344AC18AE}" type="slidenum">
              <a:rPr lang="en-US" smtClean="0"/>
              <a:t>‹#›</a:t>
            </a:fld>
            <a:endParaRPr lang="en-US"/>
          </a:p>
        </p:txBody>
      </p:sp>
    </p:spTree>
    <p:extLst>
      <p:ext uri="{BB962C8B-B14F-4D97-AF65-F5344CB8AC3E}">
        <p14:creationId xmlns:p14="http://schemas.microsoft.com/office/powerpoint/2010/main" val="1429892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D48-44BF-45B0-BD29-FCC096997E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77BC7E-7D33-4E5F-9D2B-4ED30C0C44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7EA93-7C08-4476-98CB-A91C3F37673B}"/>
              </a:ext>
            </a:extLst>
          </p:cNvPr>
          <p:cNvSpPr>
            <a:spLocks noGrp="1"/>
          </p:cNvSpPr>
          <p:nvPr>
            <p:ph type="dt" sz="half" idx="10"/>
          </p:nvPr>
        </p:nvSpPr>
        <p:spPr/>
        <p:txBody>
          <a:bodyPr/>
          <a:lstStyle/>
          <a:p>
            <a:fld id="{2759588B-CAC5-4FED-83FE-62DE9E67ECCD}" type="datetimeFigureOut">
              <a:rPr lang="en-US" smtClean="0"/>
              <a:t>12/11/2025</a:t>
            </a:fld>
            <a:endParaRPr lang="en-US"/>
          </a:p>
        </p:txBody>
      </p:sp>
      <p:sp>
        <p:nvSpPr>
          <p:cNvPr id="5" name="Footer Placeholder 4">
            <a:extLst>
              <a:ext uri="{FF2B5EF4-FFF2-40B4-BE49-F238E27FC236}">
                <a16:creationId xmlns:a16="http://schemas.microsoft.com/office/drawing/2014/main" id="{BBDEF5C2-81AE-4110-8F4C-79063B557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3E323-32E0-4F09-80E8-C354DD9F52A8}"/>
              </a:ext>
            </a:extLst>
          </p:cNvPr>
          <p:cNvSpPr>
            <a:spLocks noGrp="1"/>
          </p:cNvSpPr>
          <p:nvPr>
            <p:ph type="sldNum" sz="quarter" idx="12"/>
          </p:nvPr>
        </p:nvSpPr>
        <p:spPr/>
        <p:txBody>
          <a:bodyPr/>
          <a:lstStyle/>
          <a:p>
            <a:fld id="{5F418E55-9D07-4A01-9FDA-870344AC18AE}" type="slidenum">
              <a:rPr lang="en-US" smtClean="0"/>
              <a:t>‹#›</a:t>
            </a:fld>
            <a:endParaRPr lang="en-US"/>
          </a:p>
        </p:txBody>
      </p:sp>
    </p:spTree>
    <p:extLst>
      <p:ext uri="{BB962C8B-B14F-4D97-AF65-F5344CB8AC3E}">
        <p14:creationId xmlns:p14="http://schemas.microsoft.com/office/powerpoint/2010/main" val="2352370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BAA258-EC58-4D77-8D92-E04E7A7B49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29A490-5062-458C-A2C4-A23A846FA3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C4F58-AC17-4FF5-827B-D0480E8B7393}"/>
              </a:ext>
            </a:extLst>
          </p:cNvPr>
          <p:cNvSpPr>
            <a:spLocks noGrp="1"/>
          </p:cNvSpPr>
          <p:nvPr>
            <p:ph type="dt" sz="half" idx="10"/>
          </p:nvPr>
        </p:nvSpPr>
        <p:spPr/>
        <p:txBody>
          <a:bodyPr/>
          <a:lstStyle/>
          <a:p>
            <a:fld id="{2759588B-CAC5-4FED-83FE-62DE9E67ECCD}" type="datetimeFigureOut">
              <a:rPr lang="en-US" smtClean="0"/>
              <a:t>12/11/2025</a:t>
            </a:fld>
            <a:endParaRPr lang="en-US"/>
          </a:p>
        </p:txBody>
      </p:sp>
      <p:sp>
        <p:nvSpPr>
          <p:cNvPr id="5" name="Footer Placeholder 4">
            <a:extLst>
              <a:ext uri="{FF2B5EF4-FFF2-40B4-BE49-F238E27FC236}">
                <a16:creationId xmlns:a16="http://schemas.microsoft.com/office/drawing/2014/main" id="{D443FBD4-5AC0-408E-BE55-952B3E094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7362C-0296-45F3-A6B2-8F602A773E49}"/>
              </a:ext>
            </a:extLst>
          </p:cNvPr>
          <p:cNvSpPr>
            <a:spLocks noGrp="1"/>
          </p:cNvSpPr>
          <p:nvPr>
            <p:ph type="sldNum" sz="quarter" idx="12"/>
          </p:nvPr>
        </p:nvSpPr>
        <p:spPr/>
        <p:txBody>
          <a:bodyPr/>
          <a:lstStyle/>
          <a:p>
            <a:fld id="{5F418E55-9D07-4A01-9FDA-870344AC18AE}" type="slidenum">
              <a:rPr lang="en-US" smtClean="0"/>
              <a:t>‹#›</a:t>
            </a:fld>
            <a:endParaRPr lang="en-US"/>
          </a:p>
        </p:txBody>
      </p:sp>
    </p:spTree>
    <p:extLst>
      <p:ext uri="{BB962C8B-B14F-4D97-AF65-F5344CB8AC3E}">
        <p14:creationId xmlns:p14="http://schemas.microsoft.com/office/powerpoint/2010/main" val="40181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A416-FDD5-4822-A977-5E993B8CB9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AE4B12-F2A7-4C0B-B6EF-F20728AEF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571891-6634-4688-968F-B8D5A4FF21AA}"/>
              </a:ext>
            </a:extLst>
          </p:cNvPr>
          <p:cNvSpPr>
            <a:spLocks noGrp="1"/>
          </p:cNvSpPr>
          <p:nvPr>
            <p:ph type="dt" sz="half" idx="10"/>
          </p:nvPr>
        </p:nvSpPr>
        <p:spPr/>
        <p:txBody>
          <a:bodyPr/>
          <a:lstStyle/>
          <a:p>
            <a:fld id="{3E186A67-1A6E-40CF-A2BC-F77B870229F8}" type="datetimeFigureOut">
              <a:rPr lang="en-US" smtClean="0"/>
              <a:t>12/11/2025</a:t>
            </a:fld>
            <a:endParaRPr lang="en-US"/>
          </a:p>
        </p:txBody>
      </p:sp>
      <p:sp>
        <p:nvSpPr>
          <p:cNvPr id="5" name="Footer Placeholder 4">
            <a:extLst>
              <a:ext uri="{FF2B5EF4-FFF2-40B4-BE49-F238E27FC236}">
                <a16:creationId xmlns:a16="http://schemas.microsoft.com/office/drawing/2014/main" id="{DCD0C848-CE40-43FC-B8B2-5576D741F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7427C-A40C-465E-9283-E401967C054F}"/>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1798919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1723-7F12-4193-BB6E-384598E6F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6750B-978A-4B1C-9C17-6B15C2D983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ECB632-A59E-4723-8E46-F5883228F6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B480C9-6879-43D2-B503-FA7858839083}"/>
              </a:ext>
            </a:extLst>
          </p:cNvPr>
          <p:cNvSpPr>
            <a:spLocks noGrp="1"/>
          </p:cNvSpPr>
          <p:nvPr>
            <p:ph type="dt" sz="half" idx="10"/>
          </p:nvPr>
        </p:nvSpPr>
        <p:spPr/>
        <p:txBody>
          <a:bodyPr/>
          <a:lstStyle/>
          <a:p>
            <a:fld id="{3E186A67-1A6E-40CF-A2BC-F77B870229F8}" type="datetimeFigureOut">
              <a:rPr lang="en-US" smtClean="0"/>
              <a:t>12/11/2025</a:t>
            </a:fld>
            <a:endParaRPr lang="en-US"/>
          </a:p>
        </p:txBody>
      </p:sp>
      <p:sp>
        <p:nvSpPr>
          <p:cNvPr id="6" name="Footer Placeholder 5">
            <a:extLst>
              <a:ext uri="{FF2B5EF4-FFF2-40B4-BE49-F238E27FC236}">
                <a16:creationId xmlns:a16="http://schemas.microsoft.com/office/drawing/2014/main" id="{551C3246-E306-46E7-B40C-270074FED7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DE1F9-C800-4D62-882F-6CCEA3E60D83}"/>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349275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5E03-BCD2-47BD-80B9-5D65EA1C23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B44EE9-158E-4B9F-8C78-CE59277E2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B0CB83-F407-48CC-A662-2E5FF6F835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71F595-33F9-4AC9-AEAD-764D7C8BF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351DF5-2D01-49C6-8D8F-AAE229EE51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946564-FDF2-401B-9572-DC27C260D2C2}"/>
              </a:ext>
            </a:extLst>
          </p:cNvPr>
          <p:cNvSpPr>
            <a:spLocks noGrp="1"/>
          </p:cNvSpPr>
          <p:nvPr>
            <p:ph type="dt" sz="half" idx="10"/>
          </p:nvPr>
        </p:nvSpPr>
        <p:spPr/>
        <p:txBody>
          <a:bodyPr/>
          <a:lstStyle/>
          <a:p>
            <a:fld id="{3E186A67-1A6E-40CF-A2BC-F77B870229F8}" type="datetimeFigureOut">
              <a:rPr lang="en-US" smtClean="0"/>
              <a:t>12/11/2025</a:t>
            </a:fld>
            <a:endParaRPr lang="en-US"/>
          </a:p>
        </p:txBody>
      </p:sp>
      <p:sp>
        <p:nvSpPr>
          <p:cNvPr id="8" name="Footer Placeholder 7">
            <a:extLst>
              <a:ext uri="{FF2B5EF4-FFF2-40B4-BE49-F238E27FC236}">
                <a16:creationId xmlns:a16="http://schemas.microsoft.com/office/drawing/2014/main" id="{B6A2FCA6-8DE1-4161-98AA-D8F67CEF5A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C6BEBE-3EA8-46F7-AA78-B13711302D67}"/>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142115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06A9-BAC5-42AE-9513-9E5FD7B5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85F10-0CB1-44AA-89BC-2ACCA8B57634}"/>
              </a:ext>
            </a:extLst>
          </p:cNvPr>
          <p:cNvSpPr>
            <a:spLocks noGrp="1"/>
          </p:cNvSpPr>
          <p:nvPr>
            <p:ph type="dt" sz="half" idx="10"/>
          </p:nvPr>
        </p:nvSpPr>
        <p:spPr/>
        <p:txBody>
          <a:bodyPr/>
          <a:lstStyle/>
          <a:p>
            <a:fld id="{3E186A67-1A6E-40CF-A2BC-F77B870229F8}" type="datetimeFigureOut">
              <a:rPr lang="en-US" smtClean="0"/>
              <a:t>12/11/2025</a:t>
            </a:fld>
            <a:endParaRPr lang="en-US"/>
          </a:p>
        </p:txBody>
      </p:sp>
      <p:sp>
        <p:nvSpPr>
          <p:cNvPr id="4" name="Footer Placeholder 3">
            <a:extLst>
              <a:ext uri="{FF2B5EF4-FFF2-40B4-BE49-F238E27FC236}">
                <a16:creationId xmlns:a16="http://schemas.microsoft.com/office/drawing/2014/main" id="{7611BFAF-0610-4E0B-8DE8-62AE8E45F6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54BBB2-79D5-4752-91BA-6B372A36D458}"/>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203905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A8D17-78CA-4DAA-8C33-E299E3F716DB}"/>
              </a:ext>
            </a:extLst>
          </p:cNvPr>
          <p:cNvSpPr>
            <a:spLocks noGrp="1"/>
          </p:cNvSpPr>
          <p:nvPr>
            <p:ph type="dt" sz="half" idx="10"/>
          </p:nvPr>
        </p:nvSpPr>
        <p:spPr/>
        <p:txBody>
          <a:bodyPr/>
          <a:lstStyle/>
          <a:p>
            <a:fld id="{3E186A67-1A6E-40CF-A2BC-F77B870229F8}" type="datetimeFigureOut">
              <a:rPr lang="en-US" smtClean="0"/>
              <a:t>12/11/2025</a:t>
            </a:fld>
            <a:endParaRPr lang="en-US"/>
          </a:p>
        </p:txBody>
      </p:sp>
      <p:sp>
        <p:nvSpPr>
          <p:cNvPr id="3" name="Footer Placeholder 2">
            <a:extLst>
              <a:ext uri="{FF2B5EF4-FFF2-40B4-BE49-F238E27FC236}">
                <a16:creationId xmlns:a16="http://schemas.microsoft.com/office/drawing/2014/main" id="{7707C7CD-1209-4759-A79A-F3B9D7E878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28CD9D-13A6-40D5-A220-B29A16031722}"/>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91490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3C1A-683B-4960-A7AD-8765842FD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495916-6382-4AC7-9E07-D8B6F4CD01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54A914-133C-4202-9742-3DC41182B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F7BF5-66DE-4E5C-8ADF-B65BC802C837}"/>
              </a:ext>
            </a:extLst>
          </p:cNvPr>
          <p:cNvSpPr>
            <a:spLocks noGrp="1"/>
          </p:cNvSpPr>
          <p:nvPr>
            <p:ph type="dt" sz="half" idx="10"/>
          </p:nvPr>
        </p:nvSpPr>
        <p:spPr/>
        <p:txBody>
          <a:bodyPr/>
          <a:lstStyle/>
          <a:p>
            <a:fld id="{3E186A67-1A6E-40CF-A2BC-F77B870229F8}" type="datetimeFigureOut">
              <a:rPr lang="en-US" smtClean="0"/>
              <a:t>12/11/2025</a:t>
            </a:fld>
            <a:endParaRPr lang="en-US"/>
          </a:p>
        </p:txBody>
      </p:sp>
      <p:sp>
        <p:nvSpPr>
          <p:cNvPr id="6" name="Footer Placeholder 5">
            <a:extLst>
              <a:ext uri="{FF2B5EF4-FFF2-40B4-BE49-F238E27FC236}">
                <a16:creationId xmlns:a16="http://schemas.microsoft.com/office/drawing/2014/main" id="{56D7509A-B82C-4471-AAF2-459D40FFF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FD21D-7D74-4293-AC3B-053D24AB75E8}"/>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53274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5B69-B75D-42A0-9F4A-5F2725FBF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0BCC86-994B-482B-B5F3-DBD7830FB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BB4175-466E-4837-B7BD-2C6A06820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D182FE-BD0A-49E6-99B1-6C90DE331FB3}"/>
              </a:ext>
            </a:extLst>
          </p:cNvPr>
          <p:cNvSpPr>
            <a:spLocks noGrp="1"/>
          </p:cNvSpPr>
          <p:nvPr>
            <p:ph type="dt" sz="half" idx="10"/>
          </p:nvPr>
        </p:nvSpPr>
        <p:spPr/>
        <p:txBody>
          <a:bodyPr/>
          <a:lstStyle/>
          <a:p>
            <a:fld id="{3E186A67-1A6E-40CF-A2BC-F77B870229F8}" type="datetimeFigureOut">
              <a:rPr lang="en-US" smtClean="0"/>
              <a:t>12/11/2025</a:t>
            </a:fld>
            <a:endParaRPr lang="en-US"/>
          </a:p>
        </p:txBody>
      </p:sp>
      <p:sp>
        <p:nvSpPr>
          <p:cNvPr id="6" name="Footer Placeholder 5">
            <a:extLst>
              <a:ext uri="{FF2B5EF4-FFF2-40B4-BE49-F238E27FC236}">
                <a16:creationId xmlns:a16="http://schemas.microsoft.com/office/drawing/2014/main" id="{4407B59E-F274-4597-8176-CA6D4178A8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EA42C-63FD-450C-8257-BBA23CE0AD2B}"/>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9128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299914-E1F8-4D38-8613-A2467F7631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5003F-D642-4295-8231-E97E6B25FA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52BE6-AFFD-488B-B903-EAD7AB688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86A67-1A6E-40CF-A2BC-F77B870229F8}" type="datetimeFigureOut">
              <a:rPr lang="en-US" smtClean="0"/>
              <a:t>12/11/2025</a:t>
            </a:fld>
            <a:endParaRPr lang="en-US"/>
          </a:p>
        </p:txBody>
      </p:sp>
      <p:sp>
        <p:nvSpPr>
          <p:cNvPr id="5" name="Footer Placeholder 4">
            <a:extLst>
              <a:ext uri="{FF2B5EF4-FFF2-40B4-BE49-F238E27FC236}">
                <a16:creationId xmlns:a16="http://schemas.microsoft.com/office/drawing/2014/main" id="{1DAA5D7C-5D36-46FC-B526-A8F18F834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BDDA80-FE58-475C-8D08-4BB53359D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798A7-A85D-4821-84F8-680E70AE77A2}" type="slidenum">
              <a:rPr lang="en-US" smtClean="0"/>
              <a:t>‹#›</a:t>
            </a:fld>
            <a:endParaRPr lang="en-US"/>
          </a:p>
        </p:txBody>
      </p:sp>
    </p:spTree>
    <p:extLst>
      <p:ext uri="{BB962C8B-B14F-4D97-AF65-F5344CB8AC3E}">
        <p14:creationId xmlns:p14="http://schemas.microsoft.com/office/powerpoint/2010/main" val="2492273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67144E-F9FE-4BDC-B505-8CFE70B19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2361E9-E724-4BAE-8BA3-81AA853D9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90131-9A49-4BF2-941B-B2C2ED5EE3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9588B-CAC5-4FED-83FE-62DE9E67ECCD}" type="datetimeFigureOut">
              <a:rPr lang="en-US" smtClean="0"/>
              <a:t>12/11/2025</a:t>
            </a:fld>
            <a:endParaRPr lang="en-US"/>
          </a:p>
        </p:txBody>
      </p:sp>
      <p:sp>
        <p:nvSpPr>
          <p:cNvPr id="5" name="Footer Placeholder 4">
            <a:extLst>
              <a:ext uri="{FF2B5EF4-FFF2-40B4-BE49-F238E27FC236}">
                <a16:creationId xmlns:a16="http://schemas.microsoft.com/office/drawing/2014/main" id="{DBCE1251-120C-47C1-82E1-74230D5E9A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739646-F178-4170-ABC6-AC8456BD6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18E55-9D07-4A01-9FDA-870344AC18AE}" type="slidenum">
              <a:rPr lang="en-US" smtClean="0"/>
              <a:t>‹#›</a:t>
            </a:fld>
            <a:endParaRPr lang="en-US"/>
          </a:p>
        </p:txBody>
      </p:sp>
    </p:spTree>
    <p:extLst>
      <p:ext uri="{BB962C8B-B14F-4D97-AF65-F5344CB8AC3E}">
        <p14:creationId xmlns:p14="http://schemas.microsoft.com/office/powerpoint/2010/main" val="196911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video" Target="https://www.youtube.com/embed/hpEw-iXLBw4?feature=oembed" TargetMode="Externa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4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image" Target="../media/image14.emf"/><Relationship Id="rId5" Type="http://schemas.openxmlformats.org/officeDocument/2006/relationships/oleObject" Target="../embeddings/oleObject5.bin"/><Relationship Id="rId4" Type="http://schemas.openxmlformats.org/officeDocument/2006/relationships/image" Target="../media/image13.emf"/></Relationships>
</file>

<file path=ppt/slides/_rels/slide4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0.emf"/><Relationship Id="rId2" Type="http://schemas.openxmlformats.org/officeDocument/2006/relationships/notesSlide" Target="../notesSlides/notesSlide44.xml"/><Relationship Id="rId1" Type="http://schemas.openxmlformats.org/officeDocument/2006/relationships/slideLayout" Target="../slideLayouts/slideLayout17.xml"/><Relationship Id="rId6" Type="http://schemas.openxmlformats.org/officeDocument/2006/relationships/image" Target="../media/image17.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10.bin"/></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5CBA26-1E4E-4240-AA82-65773C0DF0BE}"/>
              </a:ext>
            </a:extLst>
          </p:cNvPr>
          <p:cNvSpPr>
            <a:spLocks noGrp="1"/>
          </p:cNvSpPr>
          <p:nvPr>
            <p:ph type="title"/>
          </p:nvPr>
        </p:nvSpPr>
        <p:spPr>
          <a:xfrm>
            <a:off x="1188069" y="381935"/>
            <a:ext cx="4008583" cy="5974414"/>
          </a:xfrm>
        </p:spPr>
        <p:txBody>
          <a:bodyPr anchor="ctr">
            <a:normAutofit/>
          </a:bodyPr>
          <a:lstStyle/>
          <a:p>
            <a:r>
              <a:rPr lang="en-US" sz="5600" b="1" dirty="0">
                <a:solidFill>
                  <a:schemeClr val="bg1"/>
                </a:solidFill>
                <a:latin typeface="+mn-lt"/>
              </a:rPr>
              <a:t>The </a:t>
            </a:r>
            <a:r>
              <a:rPr lang="en-US" sz="5600" b="1" dirty="0">
                <a:solidFill>
                  <a:srgbClr val="FF0000"/>
                </a:solidFill>
                <a:latin typeface="+mn-lt"/>
              </a:rPr>
              <a:t>Annual</a:t>
            </a:r>
            <a:r>
              <a:rPr lang="en-US" sz="5600" b="1" dirty="0">
                <a:solidFill>
                  <a:schemeClr val="bg1"/>
                </a:solidFill>
                <a:latin typeface="+mn-lt"/>
              </a:rPr>
              <a:t> </a:t>
            </a:r>
            <a:r>
              <a:rPr lang="en-US" sz="5600" b="1" dirty="0">
                <a:solidFill>
                  <a:srgbClr val="FF0000"/>
                </a:solidFill>
                <a:latin typeface="+mn-lt"/>
              </a:rPr>
              <a:t>Medical </a:t>
            </a:r>
            <a:r>
              <a:rPr lang="en-US" sz="5600" b="1" dirty="0">
                <a:solidFill>
                  <a:schemeClr val="bg1"/>
                </a:solidFill>
                <a:latin typeface="+mn-lt"/>
              </a:rPr>
              <a:t>and</a:t>
            </a:r>
            <a:r>
              <a:rPr lang="en-US" sz="5600" b="1" dirty="0">
                <a:solidFill>
                  <a:srgbClr val="FF0000"/>
                </a:solidFill>
                <a:latin typeface="+mn-lt"/>
              </a:rPr>
              <a:t> Health Exercise </a:t>
            </a:r>
            <a:r>
              <a:rPr lang="en-US" sz="5600" b="1" dirty="0">
                <a:solidFill>
                  <a:schemeClr val="bg1"/>
                </a:solidFill>
                <a:latin typeface="+mn-lt"/>
              </a:rPr>
              <a:t>(AMHE)</a:t>
            </a:r>
            <a:endParaRPr lang="en-US" sz="5600" dirty="0">
              <a:solidFill>
                <a:schemeClr val="bg1"/>
              </a:solidFill>
              <a:latin typeface="+mn-lt"/>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Content Placeholder 3">
            <a:extLst>
              <a:ext uri="{FF2B5EF4-FFF2-40B4-BE49-F238E27FC236}">
                <a16:creationId xmlns:a16="http://schemas.microsoft.com/office/drawing/2014/main" id="{FF9DDC4F-7E90-4788-9CCC-3DA5A9536C8E}"/>
              </a:ext>
            </a:extLst>
          </p:cNvPr>
          <p:cNvSpPr>
            <a:spLocks noGrp="1"/>
          </p:cNvSpPr>
          <p:nvPr>
            <p:ph idx="1"/>
          </p:nvPr>
        </p:nvSpPr>
        <p:spPr>
          <a:xfrm>
            <a:off x="6010653" y="319879"/>
            <a:ext cx="5498595" cy="2305187"/>
          </a:xfrm>
        </p:spPr>
        <p:txBody>
          <a:bodyPr anchor="ctr">
            <a:normAutofit/>
          </a:bodyPr>
          <a:lstStyle/>
          <a:p>
            <a:pPr marL="0" indent="0">
              <a:buNone/>
            </a:pPr>
            <a:endParaRPr lang="en-US" sz="2000" dirty="0">
              <a:solidFill>
                <a:schemeClr val="tx1">
                  <a:alpha val="80000"/>
                </a:schemeClr>
              </a:solidFill>
            </a:endParaRPr>
          </a:p>
          <a:p>
            <a:pPr marL="0" indent="0">
              <a:buNone/>
            </a:pPr>
            <a:endParaRPr lang="en-US" sz="2000" dirty="0">
              <a:solidFill>
                <a:schemeClr val="tx1">
                  <a:alpha val="80000"/>
                </a:schemeClr>
              </a:solidFill>
            </a:endParaRPr>
          </a:p>
          <a:p>
            <a:pPr marL="0" lvl="0" indent="0" algn="ctr">
              <a:lnSpc>
                <a:spcPct val="100000"/>
              </a:lnSpc>
              <a:spcBef>
                <a:spcPts val="0"/>
              </a:spcBef>
              <a:buNone/>
            </a:pPr>
            <a:r>
              <a:rPr lang="en-US" sz="3600" b="1" dirty="0">
                <a:solidFill>
                  <a:srgbClr val="002060"/>
                </a:solidFill>
              </a:rPr>
              <a:t>2025 Exercise Evaluation Conference</a:t>
            </a:r>
          </a:p>
          <a:p>
            <a:pPr marL="0" lvl="0" indent="0">
              <a:lnSpc>
                <a:spcPct val="100000"/>
              </a:lnSpc>
              <a:spcBef>
                <a:spcPts val="0"/>
              </a:spcBef>
              <a:buNone/>
            </a:pPr>
            <a:endParaRPr lang="en-US" sz="3200" dirty="0">
              <a:solidFill>
                <a:schemeClr val="tx1">
                  <a:alpha val="80000"/>
                </a:schemeClr>
              </a:solidFill>
              <a:latin typeface="Franklin Gothic Book" panose="020B0503020102020204" pitchFamily="34" charset="0"/>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E623EA4-3A99-529B-EE87-AB289D5312DD}"/>
              </a:ext>
            </a:extLst>
          </p:cNvPr>
          <p:cNvPicPr>
            <a:picLocks noChangeAspect="1"/>
          </p:cNvPicPr>
          <p:nvPr/>
        </p:nvPicPr>
        <p:blipFill>
          <a:blip r:embed="rId3"/>
          <a:stretch>
            <a:fillRect/>
          </a:stretch>
        </p:blipFill>
        <p:spPr>
          <a:xfrm>
            <a:off x="5933738" y="2440807"/>
            <a:ext cx="5539995" cy="2698710"/>
          </a:xfrm>
          <a:prstGeom prst="rect">
            <a:avLst/>
          </a:prstGeom>
          <a:ln>
            <a:solidFill>
              <a:schemeClr val="tx1"/>
            </a:solidFill>
          </a:ln>
        </p:spPr>
      </p:pic>
    </p:spTree>
    <p:extLst>
      <p:ext uri="{BB962C8B-B14F-4D97-AF65-F5344CB8AC3E}">
        <p14:creationId xmlns:p14="http://schemas.microsoft.com/office/powerpoint/2010/main" val="194287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FBE0F1-917A-F4FF-69CB-1CD7514E3DE0}"/>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5F47E6E-C783-5594-D040-A598E0BDCE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6F98591-5FDE-3D95-DAE0-1C3A6301B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26A051C-C45E-E1FC-D1C1-98322860B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BE7F568-25F7-7F97-BCDD-39E22DD65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6A20DA21-9236-B548-7269-670EF7CB5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586AF5D5-D8F0-4C0A-63BB-F63786BC0604}"/>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br>
              <a:rPr lang="en-US" b="1" kern="1200" dirty="0">
                <a:solidFill>
                  <a:srgbClr val="FFFFFF"/>
                </a:solidFill>
                <a:latin typeface="+mj-lt"/>
                <a:ea typeface="+mj-ea"/>
                <a:cs typeface="+mj-cs"/>
              </a:rPr>
            </a:br>
            <a:r>
              <a:rPr lang="en-US" b="1" kern="1200" dirty="0">
                <a:solidFill>
                  <a:srgbClr val="FFFFFF"/>
                </a:solidFill>
                <a:latin typeface="+mj-lt"/>
                <a:ea typeface="+mj-ea"/>
                <a:cs typeface="+mj-cs"/>
              </a:rPr>
              <a:t>S</a:t>
            </a:r>
            <a:r>
              <a:rPr lang="en-US" b="1" dirty="0">
                <a:solidFill>
                  <a:srgbClr val="FFFFFF"/>
                </a:solidFill>
              </a:rPr>
              <a:t>cenario: Doublet Earthquake</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89FB562E-740C-D42B-09FC-67B9869CA862}"/>
              </a:ext>
            </a:extLst>
          </p:cNvPr>
          <p:cNvSpPr txBox="1"/>
          <p:nvPr/>
        </p:nvSpPr>
        <p:spPr>
          <a:xfrm>
            <a:off x="110837" y="2318197"/>
            <a:ext cx="11961090" cy="3683358"/>
          </a:xfrm>
          <a:prstGeom prst="rect">
            <a:avLst/>
          </a:prstGeom>
        </p:spPr>
        <p:txBody>
          <a:bodyPr vert="horz" lIns="91440" tIns="45720" rIns="91440" bIns="45720" rtlCol="0" anchor="ctr">
            <a:normAutofit/>
          </a:bodyPr>
          <a:lstStyle/>
          <a:p>
            <a:pPr marR="0" lvl="0" algn="l" defTabSz="914400" rtl="0" eaLnBrk="1" fontAlgn="auto" latinLnBrk="0" hangingPunct="1">
              <a:lnSpc>
                <a:spcPct val="90000"/>
              </a:lnSpc>
              <a:spcBef>
                <a:spcPts val="0"/>
              </a:spcBef>
              <a:spcAft>
                <a:spcPts val="600"/>
              </a:spcAft>
              <a:buClrTx/>
              <a:buSzTx/>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90000"/>
              </a:lnSpc>
              <a:spcBef>
                <a:spcPts val="0"/>
              </a:spcBef>
              <a:spcAft>
                <a:spcPts val="60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1D51183-72D9-CDF5-3A3F-9AA3D3122DB6}"/>
              </a:ext>
            </a:extLst>
          </p:cNvPr>
          <p:cNvSpPr txBox="1"/>
          <p:nvPr/>
        </p:nvSpPr>
        <p:spPr>
          <a:xfrm>
            <a:off x="575353" y="1743830"/>
            <a:ext cx="10787865"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rPr>
              <a:t>Initial Earthquake:</a:t>
            </a:r>
          </a:p>
          <a:p>
            <a:pPr lvl="0">
              <a:defRPr/>
            </a:pPr>
            <a:r>
              <a:rPr kumimoji="0" lang="en-US" sz="2800" b="0" i="0" u="none" strike="noStrike" kern="1200" cap="none" spc="0" normalizeH="0" baseline="0" noProof="0" dirty="0">
                <a:ln>
                  <a:noFill/>
                </a:ln>
                <a:solidFill>
                  <a:prstClr val="black"/>
                </a:solidFill>
                <a:effectLst/>
                <a:uLnTx/>
                <a:uFillTx/>
              </a:rPr>
              <a:t>The initial </a:t>
            </a:r>
            <a:r>
              <a:rPr kumimoji="0" lang="en-US" sz="2800" b="0" i="0" u="none" strike="noStrike" kern="1200" cap="none" spc="0" normalizeH="0" baseline="0" noProof="0" dirty="0">
                <a:ln>
                  <a:noFill/>
                </a:ln>
                <a:solidFill>
                  <a:srgbClr val="FF0000"/>
                </a:solidFill>
                <a:effectLst/>
                <a:uLnTx/>
                <a:uFillTx/>
              </a:rPr>
              <a:t>M6.3</a:t>
            </a:r>
            <a:r>
              <a:rPr kumimoji="0" lang="en-US" sz="2800" b="0" i="0" u="none" strike="noStrike" kern="1200" cap="none" spc="0" normalizeH="0" baseline="0" noProof="0" dirty="0">
                <a:ln>
                  <a:noFill/>
                </a:ln>
                <a:solidFill>
                  <a:prstClr val="black"/>
                </a:solidFill>
                <a:effectLst/>
                <a:uLnTx/>
                <a:uFillTx/>
              </a:rPr>
              <a:t> earthquake occurred at 7:30 a.m. </a:t>
            </a:r>
            <a:r>
              <a:rPr lang="en-US" sz="2800" dirty="0">
                <a:solidFill>
                  <a:prstClr val="black"/>
                </a:solidFill>
              </a:rPr>
              <a:t>intense shaking in the Long Beach and South Bay areas of Los Angeles County. This was</a:t>
            </a:r>
            <a:r>
              <a:rPr kumimoji="0" lang="en-US" sz="2800" b="0" i="0" u="none" strike="noStrike" kern="1200" cap="none" spc="0" normalizeH="0" baseline="0" noProof="0" dirty="0">
                <a:ln>
                  <a:noFill/>
                </a:ln>
                <a:solidFill>
                  <a:prstClr val="black"/>
                </a:solidFill>
                <a:effectLst/>
                <a:uLnTx/>
                <a:uFillTx/>
              </a:rPr>
              <a:t> intended to cause a patient surge.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endParaRPr>
          </a:p>
          <a:p>
            <a:pPr lvl="0">
              <a:defRPr/>
            </a:pPr>
            <a:r>
              <a:rPr lang="en-US" sz="2800" b="1" u="sng" dirty="0">
                <a:solidFill>
                  <a:prstClr val="black"/>
                </a:solidFill>
              </a:rPr>
              <a:t>Subsequent Larger Earthquake:</a:t>
            </a:r>
          </a:p>
          <a:p>
            <a:pPr lvl="0">
              <a:defRPr/>
            </a:pPr>
            <a:r>
              <a:rPr lang="en-US" sz="2800" dirty="0">
                <a:solidFill>
                  <a:prstClr val="black"/>
                </a:solidFill>
              </a:rPr>
              <a:t>The subsequent </a:t>
            </a:r>
            <a:r>
              <a:rPr lang="en-US" sz="2800" dirty="0">
                <a:solidFill>
                  <a:srgbClr val="FF0000"/>
                </a:solidFill>
              </a:rPr>
              <a:t>M6.8</a:t>
            </a:r>
            <a:r>
              <a:rPr lang="en-US" sz="2800" dirty="0">
                <a:solidFill>
                  <a:prstClr val="black"/>
                </a:solidFill>
              </a:rPr>
              <a:t> earthquake occurred at 9:30 a.m. intense shaking in the Long Beach and South Bay areas of Los Angeles County. This was intended to cause another patient surge and facility evacuations to test various evacuation plans and procedures, including the Hospital Evacuation Policy, Reference 1112.</a:t>
            </a:r>
            <a:endParaRPr kumimoji="0" lang="en-US" sz="28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46718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93F00EEB-395F-C487-93BD-617A509D5A69}"/>
              </a:ext>
            </a:extLst>
          </p:cNvPr>
          <p:cNvPicPr>
            <a:picLocks noChangeAspect="1"/>
          </p:cNvPicPr>
          <p:nvPr/>
        </p:nvPicPr>
        <p:blipFill>
          <a:blip r:embed="rId4"/>
          <a:srcRect b="21890"/>
          <a:stretch>
            <a:fillRect/>
          </a:stretch>
        </p:blipFill>
        <p:spPr>
          <a:xfrm>
            <a:off x="20" y="1282"/>
            <a:ext cx="12191980" cy="6856718"/>
          </a:xfrm>
          <a:prstGeom prst="rect">
            <a:avLst/>
          </a:prstGeom>
        </p:spPr>
      </p:pic>
    </p:spTree>
    <p:custDataLst>
      <p:tags r:id="rId1"/>
    </p:custDataLst>
    <p:extLst>
      <p:ext uri="{BB962C8B-B14F-4D97-AF65-F5344CB8AC3E}">
        <p14:creationId xmlns:p14="http://schemas.microsoft.com/office/powerpoint/2010/main" val="3206863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B658E5-7F71-1B70-06B2-21B0FBBFF9A1}"/>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FD1609C-767C-0402-086D-2D7A58C867A0}"/>
              </a:ext>
            </a:extLst>
          </p:cNvPr>
          <p:cNvPicPr>
            <a:picLocks noChangeAspect="1"/>
          </p:cNvPicPr>
          <p:nvPr/>
        </p:nvPicPr>
        <p:blipFill>
          <a:blip r:embed="rId4"/>
          <a:srcRect b="21890"/>
          <a:stretch>
            <a:fillRect/>
          </a:stretch>
        </p:blipFill>
        <p:spPr>
          <a:xfrm>
            <a:off x="20" y="1282"/>
            <a:ext cx="12191980" cy="6856718"/>
          </a:xfrm>
          <a:prstGeom prst="rect">
            <a:avLst/>
          </a:prstGeom>
        </p:spPr>
      </p:pic>
    </p:spTree>
    <p:custDataLst>
      <p:tags r:id="rId1"/>
    </p:custDataLst>
    <p:extLst>
      <p:ext uri="{BB962C8B-B14F-4D97-AF65-F5344CB8AC3E}">
        <p14:creationId xmlns:p14="http://schemas.microsoft.com/office/powerpoint/2010/main" val="349701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834887" y="1050595"/>
            <a:ext cx="10442713" cy="1618489"/>
          </a:xfrm>
        </p:spPr>
        <p:txBody>
          <a:bodyPr vert="horz" lIns="91440" tIns="45720" rIns="91440" bIns="45720" rtlCol="0" anchor="ctr">
            <a:normAutofit fontScale="90000"/>
          </a:bodyPr>
          <a:lstStyle/>
          <a:p>
            <a:pPr algn="ct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MRSE Components </a:t>
            </a:r>
            <a:b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lang="en-US" sz="6200" b="1" kern="1200" dirty="0">
                <a:solidFill>
                  <a:schemeClr val="tx1"/>
                </a:solidFill>
                <a:latin typeface="+mj-lt"/>
                <a:ea typeface="+mj-ea"/>
                <a:cs typeface="+mj-cs"/>
              </a:rPr>
              <a:t>Annual Medical and Health Exercise</a:t>
            </a:r>
            <a:endParaRPr lang="en-US" kern="1200"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1285240" y="2969469"/>
            <a:ext cx="8074815" cy="2800395"/>
          </a:xfrm>
          <a:prstGeom prst="rect">
            <a:avLst/>
          </a:prstGeom>
        </p:spPr>
        <p:txBody>
          <a:bodyPr vert="horz" lIns="91440" tIns="45720" rIns="91440" bIns="45720" rtlCol="0" anchor="t">
            <a:normAutofit fontScale="77500" lnSpcReduction="20000"/>
          </a:bodyPr>
          <a:lstStyle/>
          <a:p>
            <a:pPr marL="114300" marR="0" lvl="0" fontAlgn="auto">
              <a:lnSpc>
                <a:spcPct val="90000"/>
              </a:lnSpc>
              <a:spcBef>
                <a:spcPts val="0"/>
              </a:spcBef>
              <a:spcAft>
                <a:spcPts val="600"/>
              </a:spcAft>
              <a:buClrTx/>
              <a:buSzTx/>
              <a:tabLst/>
              <a:defRPr/>
            </a:pPr>
            <a:r>
              <a:rPr kumimoji="0" lang="en-US" sz="4000" b="0" i="0" u="none" strike="noStrike" cap="none" spc="0" normalizeH="0" baseline="0" noProof="0" dirty="0">
                <a:ln>
                  <a:noFill/>
                </a:ln>
                <a:effectLst/>
                <a:uLnTx/>
                <a:uFillTx/>
              </a:rPr>
              <a:t>Our HCC still must meet ASPR grant requirements; specifically the Medical Response and Surge Exercise (MRSE) requirements:</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4000" b="0" i="0" u="none" strike="noStrike" cap="none" spc="0" normalizeH="0" baseline="0" noProof="0" dirty="0">
                <a:ln>
                  <a:noFill/>
                </a:ln>
                <a:effectLst/>
                <a:uLnTx/>
                <a:uFillTx/>
              </a:rPr>
              <a:t>Surge Capacity Requirements</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4000" b="0" i="0" u="none" strike="noStrike" cap="none" spc="0" normalizeH="0" baseline="0" noProof="0" dirty="0">
                <a:ln>
                  <a:noFill/>
                </a:ln>
                <a:effectLst/>
                <a:uLnTx/>
                <a:uFillTx/>
              </a:rPr>
              <a:t>Performance Measures</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4000" b="0" i="0" u="none" strike="noStrike" cap="none" spc="0" normalizeH="0" baseline="0" noProof="0" dirty="0">
                <a:ln>
                  <a:noFill/>
                </a:ln>
                <a:effectLst/>
                <a:uLnTx/>
                <a:uFillTx/>
              </a:rPr>
              <a:t>Data Collection Requirements</a:t>
            </a:r>
          </a:p>
        </p:txBody>
      </p:sp>
    </p:spTree>
    <p:extLst>
      <p:ext uri="{BB962C8B-B14F-4D97-AF65-F5344CB8AC3E}">
        <p14:creationId xmlns:p14="http://schemas.microsoft.com/office/powerpoint/2010/main" val="336703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kern="1200" dirty="0">
                <a:solidFill>
                  <a:srgbClr val="FFFFFF"/>
                </a:solidFill>
                <a:latin typeface="+mj-lt"/>
                <a:ea typeface="+mj-ea"/>
                <a:cs typeface="+mj-cs"/>
              </a:rPr>
              <a:t>MRSE Surge Capacity Requirement</a:t>
            </a: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101600" y="2318197"/>
            <a:ext cx="11988799" cy="3683358"/>
          </a:xfrm>
          <a:prstGeom prst="rect">
            <a:avLst/>
          </a:prstGeom>
        </p:spPr>
        <p:txBody>
          <a:bodyPr vert="horz" lIns="91440" tIns="45720" rIns="91440" bIns="45720" rtlCol="0" anchor="ctr">
            <a:no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ea typeface="+mn-ea"/>
                <a:cs typeface="+mn-cs"/>
              </a:rPr>
              <a:t>The Healthcare Coalition (HCC) must surge to </a:t>
            </a:r>
            <a:r>
              <a:rPr kumimoji="0" lang="en-US" sz="3600" b="0" i="0" u="none" strike="noStrike" kern="1200" cap="none" spc="0" normalizeH="0" baseline="0" noProof="0" dirty="0">
                <a:ln>
                  <a:noFill/>
                </a:ln>
                <a:solidFill>
                  <a:srgbClr val="FF0000"/>
                </a:solidFill>
                <a:effectLst/>
                <a:uLnTx/>
                <a:uFillTx/>
                <a:ea typeface="+mn-ea"/>
                <a:cs typeface="+mn-cs"/>
              </a:rPr>
              <a:t>10% </a:t>
            </a:r>
            <a:r>
              <a:rPr kumimoji="0" lang="en-US" sz="3600" b="0" i="0" u="none" strike="noStrike" kern="1200" cap="none" spc="0" normalizeH="0" baseline="0" noProof="0" dirty="0">
                <a:ln>
                  <a:noFill/>
                </a:ln>
                <a:solidFill>
                  <a:prstClr val="black"/>
                </a:solidFill>
                <a:effectLst/>
                <a:uLnTx/>
                <a:uFillTx/>
                <a:ea typeface="+mn-ea"/>
                <a:cs typeface="+mn-cs"/>
              </a:rPr>
              <a:t>of its </a:t>
            </a:r>
            <a:r>
              <a:rPr kumimoji="0" lang="en-US" sz="3600" b="0" i="0" u="none" strike="noStrike" kern="1200" cap="none" spc="0" normalizeH="0" baseline="0" noProof="0" dirty="0">
                <a:ln>
                  <a:noFill/>
                </a:ln>
                <a:solidFill>
                  <a:srgbClr val="FF0000"/>
                </a:solidFill>
                <a:effectLst/>
                <a:uLnTx/>
                <a:uFillTx/>
                <a:ea typeface="+mn-ea"/>
                <a:cs typeface="+mn-cs"/>
              </a:rPr>
              <a:t>licensed bed capacity</a:t>
            </a:r>
            <a:endParaRPr kumimoji="0" lang="en-US" sz="3600" b="0" i="0" u="none" strike="noStrike" kern="1200" cap="none" spc="0" normalizeH="0" baseline="0" noProof="0" dirty="0">
              <a:ln>
                <a:noFill/>
              </a:ln>
              <a:solidFill>
                <a:prstClr val="black"/>
              </a:solidFill>
              <a:effectLst/>
              <a:uLnTx/>
              <a:uFillTx/>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ea typeface="+mn-ea"/>
                <a:cs typeface="+mn-cs"/>
              </a:rPr>
              <a:t>L.A. County has approximately </a:t>
            </a:r>
            <a:r>
              <a:rPr kumimoji="0" lang="en-US" sz="3600" b="0" i="0" u="none" strike="noStrike" kern="1200" cap="none" spc="0" normalizeH="0" baseline="0" noProof="0" dirty="0">
                <a:ln>
                  <a:noFill/>
                </a:ln>
                <a:solidFill>
                  <a:srgbClr val="FF0000"/>
                </a:solidFill>
                <a:effectLst/>
                <a:uLnTx/>
                <a:uFillTx/>
                <a:ea typeface="+mn-ea"/>
                <a:cs typeface="+mn-cs"/>
              </a:rPr>
              <a:t>21,159</a:t>
            </a:r>
            <a:r>
              <a:rPr kumimoji="0" lang="en-US" sz="3600" b="0" i="0" u="none" strike="noStrike" kern="1200" cap="none" spc="0" normalizeH="0" baseline="0" noProof="0" dirty="0">
                <a:ln>
                  <a:noFill/>
                </a:ln>
                <a:solidFill>
                  <a:prstClr val="black"/>
                </a:solidFill>
                <a:effectLst/>
                <a:uLnTx/>
                <a:uFillTx/>
                <a:ea typeface="+mn-ea"/>
                <a:cs typeface="+mn-cs"/>
              </a:rPr>
              <a:t> staffed beds. </a:t>
            </a:r>
            <a:r>
              <a:rPr kumimoji="0" lang="en-US" sz="3600" b="0" i="0" u="none" strike="noStrike" kern="1200" cap="none" spc="0" normalizeH="0" baseline="0" noProof="0" dirty="0">
                <a:ln>
                  <a:noFill/>
                </a:ln>
                <a:solidFill>
                  <a:srgbClr val="FF0000"/>
                </a:solidFill>
                <a:effectLst/>
                <a:uLnTx/>
                <a:uFillTx/>
                <a:ea typeface="+mn-ea"/>
                <a:cs typeface="+mn-cs"/>
              </a:rPr>
              <a:t>10% = 2,160 surge patients</a:t>
            </a:r>
          </a:p>
          <a:p>
            <a:pPr marL="57150" marR="0" lvl="0" algn="l" defTabSz="914400" rtl="0" eaLnBrk="1" fontAlgn="auto" latinLnBrk="0" hangingPunct="1">
              <a:lnSpc>
                <a:spcPct val="90000"/>
              </a:lnSpc>
              <a:spcBef>
                <a:spcPts val="0"/>
              </a:spcBef>
              <a:spcAft>
                <a:spcPts val="60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6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034AB-B237-9634-A0B6-E38212DBF2B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E88F178-500F-BC56-3E10-692306E79038}"/>
              </a:ext>
            </a:extLst>
          </p:cNvPr>
          <p:cNvSpPr>
            <a:spLocks noGrp="1"/>
          </p:cNvSpPr>
          <p:nvPr>
            <p:ph type="sldNum" sz="quarter" idx="12"/>
          </p:nvPr>
        </p:nvSpPr>
        <p:spPr>
          <a:prstGeom prst="ellipse">
            <a:avLst/>
          </a:prstGeom>
        </p:spPr>
        <p:txBody>
          <a:bodyPr vert="horz" lIns="91440" tIns="45720" rIns="91440" bIns="45720" rtlCol="0" anchor="ctr">
            <a:normAutofit/>
          </a:bodyPr>
          <a:lstStyle/>
          <a:p>
            <a:pPr marL="0" marR="0" lvl="0" indent="0" algn="r" defTabSz="914400" rtl="0" eaLnBrk="1" fontAlgn="base" latinLnBrk="0" hangingPunct="1">
              <a:lnSpc>
                <a:spcPct val="90000"/>
              </a:lnSpc>
              <a:spcBef>
                <a:spcPct val="0"/>
              </a:spcBef>
              <a:spcAft>
                <a:spcPts val="600"/>
              </a:spcAft>
              <a:buClrTx/>
              <a:buSzTx/>
              <a:buFontTx/>
              <a:buNone/>
              <a:tabLst/>
              <a:defRPr/>
            </a:pPr>
            <a:fld id="{5DFF13A9-1037-4D5A-A349-B944681F0EB5}" type="slidenum">
              <a:rPr kumimoji="0" 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base" latinLnBrk="0" hangingPunct="1">
                <a:lnSpc>
                  <a:spcPct val="90000"/>
                </a:lnSpc>
                <a:spcBef>
                  <a:spcPct val="0"/>
                </a:spcBef>
                <a:spcAft>
                  <a:spcPts val="600"/>
                </a:spcAft>
                <a:buClrTx/>
                <a:buSzTx/>
                <a:buFontTx/>
                <a:buNone/>
                <a:tabLst/>
                <a:defRPr/>
              </a:pPr>
              <a:t>15</a:t>
            </a:fld>
            <a:endParaRPr kumimoji="0" 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0129A0-8593-5DE4-E80D-3ACED4E0C079}"/>
              </a:ext>
            </a:extLst>
          </p:cNvPr>
          <p:cNvSpPr>
            <a:spLocks noGrp="1"/>
          </p:cNvSpPr>
          <p:nvPr>
            <p:ph type="title" idx="4294967295"/>
          </p:nvPr>
        </p:nvSpPr>
        <p:spPr>
          <a:xfrm>
            <a:off x="0" y="247650"/>
            <a:ext cx="7062788" cy="1158875"/>
          </a:xfrm>
        </p:spPr>
        <p:txBody>
          <a:bodyPr vert="horz" lIns="91440" tIns="45720" rIns="91440" bIns="45720" rtlCol="0" anchor="ctr">
            <a:normAutofit/>
          </a:bodyPr>
          <a:lstStyle/>
          <a:p>
            <a:pPr>
              <a:defRPr/>
            </a:pPr>
            <a:r>
              <a:rPr lang="en-US" sz="4000" b="1" kern="1200">
                <a:solidFill>
                  <a:srgbClr val="FFFFFF"/>
                </a:solidFill>
                <a:latin typeface="+mj-lt"/>
                <a:ea typeface="+mj-ea"/>
                <a:cs typeface="+mj-cs"/>
              </a:rPr>
              <a:t>Patient Allocation Table</a:t>
            </a:r>
            <a:endParaRPr lang="en-US" sz="4000" kern="1200">
              <a:solidFill>
                <a:srgbClr val="FFFFFF"/>
              </a:solidFill>
              <a:latin typeface="+mj-lt"/>
              <a:ea typeface="+mj-ea"/>
              <a:cs typeface="+mj-cs"/>
            </a:endParaRPr>
          </a:p>
        </p:txBody>
      </p:sp>
      <p:pic>
        <p:nvPicPr>
          <p:cNvPr id="15" name="Picture 14" descr="Table&#10;&#10;AI-generated content may be incorrect.">
            <a:extLst>
              <a:ext uri="{FF2B5EF4-FFF2-40B4-BE49-F238E27FC236}">
                <a16:creationId xmlns:a16="http://schemas.microsoft.com/office/drawing/2014/main" id="{3FACD897-9796-B858-B76E-FB5255C0205E}"/>
              </a:ext>
            </a:extLst>
          </p:cNvPr>
          <p:cNvPicPr>
            <a:picLocks noChangeAspect="1"/>
          </p:cNvPicPr>
          <p:nvPr/>
        </p:nvPicPr>
        <p:blipFill>
          <a:blip r:embed="rId3">
            <a:extLst>
              <a:ext uri="{28A0092B-C50C-407E-A947-70E740481C1C}">
                <a14:useLocalDpi xmlns:a14="http://schemas.microsoft.com/office/drawing/2010/main" val="0"/>
              </a:ext>
            </a:extLst>
          </a:blip>
          <a:srcRect l="2377" t="3611" r="1919" b="11259"/>
          <a:stretch/>
        </p:blipFill>
        <p:spPr>
          <a:xfrm>
            <a:off x="1427480" y="192532"/>
            <a:ext cx="9337040" cy="6417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542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b="1" dirty="0">
                <a:solidFill>
                  <a:schemeClr val="bg1"/>
                </a:solidFill>
              </a:rPr>
              <a:t>ReddiNet MCI #1:</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92365" y="1622746"/>
            <a:ext cx="11732646" cy="5014360"/>
          </a:xfrm>
          <a:prstGeom prst="rect">
            <a:avLst/>
          </a:prstGeom>
        </p:spPr>
        <p:txBody>
          <a:bodyPr vert="horz" lIns="91440" tIns="45720" rIns="91440" bIns="45720" rtlCol="0" anchor="ctr">
            <a:normAutofit fontScale="70000" lnSpcReduction="20000"/>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MCI initiated via ReddiNet at 08:00 hours:</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lang="en-US" sz="2400" dirty="0">
                <a:solidFill>
                  <a:prstClr val="black"/>
                </a:solidFill>
                <a:latin typeface="Calibri" panose="020F0502020204030204"/>
              </a:rPr>
              <a:t>911-Receiving Hospitals MCI Poll: </a:t>
            </a:r>
            <a:r>
              <a:rPr lang="en-US" sz="2400" dirty="0">
                <a:solidFill>
                  <a:srgbClr val="FF0000"/>
                </a:solidFill>
                <a:latin typeface="Calibri" panose="020F0502020204030204"/>
              </a:rPr>
              <a:t>69</a:t>
            </a:r>
          </a:p>
          <a:p>
            <a:pPr marL="800100" lvl="1" indent="-342900">
              <a:buClr>
                <a:srgbClr val="E48312"/>
              </a:buClr>
              <a:buSzPct val="100000"/>
              <a:buFont typeface="Arial" panose="020B0604020202020204" pitchFamily="34" charset="0"/>
              <a:buChar char="•"/>
              <a:defRPr/>
            </a:pPr>
            <a:r>
              <a:rPr lang="en-US" sz="2400" dirty="0"/>
              <a:t>Facilities that Responded: </a:t>
            </a:r>
            <a:r>
              <a:rPr lang="en-US" sz="2400" dirty="0">
                <a:solidFill>
                  <a:srgbClr val="FF0000"/>
                </a:solidFill>
              </a:rPr>
              <a:t>67</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lang="en-US" sz="2400" dirty="0">
                <a:latin typeface="Calibri" panose="020F0502020204030204"/>
              </a:rPr>
              <a:t>Facilities that did not Respond: </a:t>
            </a:r>
            <a:r>
              <a:rPr lang="en-US" sz="2400" dirty="0">
                <a:solidFill>
                  <a:srgbClr val="FF0000"/>
                </a:solidFill>
                <a:latin typeface="Calibri" panose="020F0502020204030204"/>
              </a:rPr>
              <a:t>2</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lang="en-US" sz="2400" dirty="0">
                <a:latin typeface="Calibri" panose="020F0502020204030204"/>
              </a:rPr>
              <a:t>Available Capacity by Category:</a:t>
            </a:r>
          </a:p>
          <a:p>
            <a:pPr marL="1257300" lvl="2" indent="-342900">
              <a:buClr>
                <a:srgbClr val="E48312"/>
              </a:buClr>
              <a:buSzPct val="100000"/>
              <a:buFont typeface="Arial" panose="020B0604020202020204" pitchFamily="34" charset="0"/>
              <a:buChar char="•"/>
              <a:defRPr/>
            </a:pPr>
            <a:r>
              <a:rPr lang="en-US" sz="2400" dirty="0">
                <a:latin typeface="Calibri" panose="020F0502020204030204"/>
              </a:rPr>
              <a:t>Immediate Patients: </a:t>
            </a:r>
            <a:r>
              <a:rPr lang="en-US" sz="2400" dirty="0">
                <a:solidFill>
                  <a:srgbClr val="FF0000"/>
                </a:solidFill>
                <a:latin typeface="Calibri" panose="020F0502020204030204"/>
              </a:rPr>
              <a:t>390</a:t>
            </a:r>
          </a:p>
          <a:p>
            <a:pPr marL="1257300" lvl="2" indent="-342900">
              <a:buClr>
                <a:srgbClr val="E48312"/>
              </a:buClr>
              <a:buSzPct val="100000"/>
              <a:buFont typeface="Arial" panose="020B0604020202020204" pitchFamily="34" charset="0"/>
              <a:buChar char="•"/>
              <a:defRPr/>
            </a:pPr>
            <a:r>
              <a:rPr lang="en-US" sz="2400" dirty="0">
                <a:latin typeface="Calibri" panose="020F0502020204030204"/>
              </a:rPr>
              <a:t>Delayed Patients: </a:t>
            </a:r>
            <a:r>
              <a:rPr lang="en-US" sz="2400" dirty="0">
                <a:solidFill>
                  <a:srgbClr val="FF0000"/>
                </a:solidFill>
                <a:latin typeface="Calibri" panose="020F0502020204030204"/>
              </a:rPr>
              <a:t>390</a:t>
            </a:r>
          </a:p>
          <a:p>
            <a:pPr marL="1257300" lvl="2" indent="-342900">
              <a:buClr>
                <a:srgbClr val="E48312"/>
              </a:buClr>
              <a:buSzPct val="100000"/>
              <a:buFont typeface="Arial" panose="020B0604020202020204" pitchFamily="34" charset="0"/>
              <a:buChar char="•"/>
              <a:defRPr/>
            </a:pPr>
            <a:r>
              <a:rPr lang="en-US" sz="2400" dirty="0">
                <a:latin typeface="Calibri" panose="020F0502020204030204"/>
              </a:rPr>
              <a:t>Minor Patients: </a:t>
            </a:r>
            <a:r>
              <a:rPr lang="en-US" sz="2400" dirty="0">
                <a:solidFill>
                  <a:srgbClr val="FF0000"/>
                </a:solidFill>
                <a:latin typeface="Calibri" panose="020F0502020204030204"/>
              </a:rPr>
              <a:t>595</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Total </a:t>
            </a:r>
            <a:r>
              <a:rPr lang="en-US" sz="2400" dirty="0">
                <a:solidFill>
                  <a:prstClr val="black"/>
                </a:solidFill>
                <a:latin typeface="Calibri" panose="020F0502020204030204"/>
              </a:rPr>
              <a:t>Available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Capacity: </a:t>
            </a:r>
            <a:r>
              <a:rPr lang="en-US" sz="2400" dirty="0">
                <a:solidFill>
                  <a:srgbClr val="FF0000"/>
                </a:solidFill>
                <a:latin typeface="Calibri" panose="020F0502020204030204"/>
              </a:rPr>
              <a:t>1,375</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MAC Assigned Patients </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by Category: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57300" lvl="2" indent="-342900">
              <a:buClr>
                <a:srgbClr val="E48312"/>
              </a:buClr>
              <a:buSzPct val="100000"/>
              <a:buFont typeface="Arial" panose="020B0604020202020204" pitchFamily="34" charset="0"/>
              <a:buChar char="•"/>
              <a:defRPr/>
            </a:pPr>
            <a:r>
              <a:rPr lang="en-US" sz="2400" dirty="0"/>
              <a:t>Immediate Patients: </a:t>
            </a:r>
            <a:r>
              <a:rPr lang="en-US" sz="2400" dirty="0">
                <a:solidFill>
                  <a:srgbClr val="FF0000"/>
                </a:solidFill>
              </a:rPr>
              <a:t>239</a:t>
            </a:r>
          </a:p>
          <a:p>
            <a:pPr marL="1257300" lvl="2" indent="-342900">
              <a:buClr>
                <a:srgbClr val="E48312"/>
              </a:buClr>
              <a:buSzPct val="100000"/>
              <a:buFont typeface="Arial" panose="020B0604020202020204" pitchFamily="34" charset="0"/>
              <a:buChar char="•"/>
              <a:defRPr/>
            </a:pPr>
            <a:r>
              <a:rPr lang="en-US" sz="2400" dirty="0"/>
              <a:t>Delayed Patients: </a:t>
            </a:r>
            <a:r>
              <a:rPr lang="en-US" sz="2400" dirty="0">
                <a:solidFill>
                  <a:srgbClr val="FF0000"/>
                </a:solidFill>
              </a:rPr>
              <a:t>66</a:t>
            </a:r>
          </a:p>
          <a:p>
            <a:pPr marL="1257300" lvl="2" indent="-342900">
              <a:buClr>
                <a:srgbClr val="E48312"/>
              </a:buClr>
              <a:buSzPct val="100000"/>
              <a:buFont typeface="Arial" panose="020B0604020202020204" pitchFamily="34" charset="0"/>
              <a:buChar char="•"/>
              <a:defRPr/>
            </a:pPr>
            <a:r>
              <a:rPr lang="en-US" sz="2400" dirty="0"/>
              <a:t>Minor Patients: </a:t>
            </a:r>
            <a:r>
              <a:rPr lang="en-US" sz="2400" dirty="0">
                <a:solidFill>
                  <a:srgbClr val="FF0000"/>
                </a:solidFill>
              </a:rPr>
              <a:t>160</a:t>
            </a:r>
          </a:p>
          <a:p>
            <a:pPr marL="800100" lvl="1" indent="-342900">
              <a:buClr>
                <a:srgbClr val="E48312"/>
              </a:buClr>
              <a:buSzPct val="100000"/>
              <a:buFont typeface="Arial" panose="020B0604020202020204" pitchFamily="34" charset="0"/>
              <a:buChar char="•"/>
              <a:defRPr/>
            </a:pPr>
            <a:r>
              <a:rPr lang="en-US" sz="2400" dirty="0">
                <a:solidFill>
                  <a:prstClr val="black"/>
                </a:solidFill>
              </a:rPr>
              <a:t>Total Number of Patients Assigned by MAC: </a:t>
            </a:r>
            <a:r>
              <a:rPr lang="en-US" sz="2400" b="1" dirty="0">
                <a:solidFill>
                  <a:srgbClr val="FF0000"/>
                </a:solidFill>
              </a:rPr>
              <a:t>465</a:t>
            </a:r>
            <a:endParaRPr lang="en-US" sz="2400" b="1" dirty="0">
              <a:solidFill>
                <a:prstClr val="black"/>
              </a:solidFill>
            </a:endParaRP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Number of Ambulances sent by MAC: </a:t>
            </a:r>
            <a:r>
              <a:rPr lang="en-US" sz="2400" noProof="0" dirty="0">
                <a:solidFill>
                  <a:srgbClr val="FF0000"/>
                </a:solidFill>
                <a:latin typeface="Calibri" panose="020F0502020204030204"/>
              </a:rPr>
              <a:t>74</a:t>
            </a: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Number of Hospitals that “Arrived” Ambulances: </a:t>
            </a:r>
            <a:r>
              <a:rPr kumimoji="0" lang="en-US" sz="2400" b="1" i="0" u="none" strike="noStrike" kern="1200" cap="none" spc="0" normalizeH="0" baseline="0" noProof="0" dirty="0">
                <a:ln>
                  <a:noFill/>
                </a:ln>
                <a:solidFill>
                  <a:srgbClr val="FF0000"/>
                </a:solidFill>
                <a:effectLst/>
                <a:uLnTx/>
                <a:uFillTx/>
                <a:latin typeface="Calibri" panose="020F0502020204030204"/>
              </a:rPr>
              <a:t>47</a:t>
            </a:r>
            <a:endParaRPr lang="en-US" sz="2400" b="1" dirty="0">
              <a:solidFill>
                <a:srgbClr val="FF0000"/>
              </a:solidFill>
              <a:latin typeface="Calibri" panose="020F0502020204030204"/>
            </a:endParaRPr>
          </a:p>
          <a:p>
            <a:pPr marL="800100" lvl="1" indent="-342900">
              <a:buClr>
                <a:srgbClr val="E48312"/>
              </a:buClr>
              <a:buSzPct val="100000"/>
              <a:buFont typeface="Arial" panose="020B0604020202020204" pitchFamily="34" charset="0"/>
              <a:buChar char="•"/>
              <a:defRPr/>
            </a:pPr>
            <a:r>
              <a:rPr lang="en-US" sz="2400" dirty="0">
                <a:solidFill>
                  <a:prstClr val="black"/>
                </a:solidFill>
              </a:rPr>
              <a:t>Number of Patients in “Arrived” Ambulances: </a:t>
            </a:r>
            <a:r>
              <a:rPr lang="en-US" sz="2400" dirty="0">
                <a:solidFill>
                  <a:srgbClr val="FF0000"/>
                </a:solidFill>
              </a:rPr>
              <a:t>320</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Number of Hospitals entered MCI victim data: </a:t>
            </a:r>
            <a:r>
              <a:rPr lang="en-US" sz="2400" dirty="0">
                <a:solidFill>
                  <a:srgbClr val="FF0000"/>
                </a:solidFill>
                <a:latin typeface="Calibri" panose="020F0502020204030204"/>
              </a:rPr>
              <a:t>64</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Number of Walk-in Patients</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entered in MCI Victim List: </a:t>
            </a:r>
            <a:r>
              <a:rPr kumimoji="0" lang="en-US" sz="2400" b="0" i="0" u="none" strike="noStrike" kern="1200" cap="none" spc="0" normalizeH="0" noProof="0" dirty="0">
                <a:ln>
                  <a:noFill/>
                </a:ln>
                <a:solidFill>
                  <a:srgbClr val="FF0000"/>
                </a:solidFill>
                <a:effectLst/>
                <a:uLnTx/>
                <a:uFillTx/>
                <a:latin typeface="Calibri" panose="020F0502020204030204"/>
                <a:ea typeface="+mn-ea"/>
                <a:cs typeface="+mn-cs"/>
              </a:rPr>
              <a:t>1,093</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rPr>
              <a:t>Total Number of Patients (Walk-in and MCI) in Victim List: </a:t>
            </a:r>
            <a:r>
              <a:rPr lang="en-US" sz="2600" b="1" dirty="0">
                <a:solidFill>
                  <a:srgbClr val="FF0000"/>
                </a:solidFill>
                <a:latin typeface="Calibri" panose="020F0502020204030204"/>
              </a:rPr>
              <a:t>1,671</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04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5" end="1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16" end="1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455061-61CD-C1ED-A4E3-F03C3CF2FB69}"/>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1CE19FE-B838-80DB-5EF8-5853B0836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C744FC9-845E-6264-BA4E-B851AE27D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F9BFE826-ADAA-DEB2-2BD9-358C90D36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6EACFD0-5534-831E-B5E4-A6A04F13D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EA038EE0-0FD4-DAF4-EEBA-31988F65D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3D0A06E2-047B-3B82-1D9D-9D1A84A23FBB}"/>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b="1" dirty="0">
                <a:solidFill>
                  <a:schemeClr val="bg1"/>
                </a:solidFill>
              </a:rPr>
              <a:t>ReddiNet MCI #2 (“Main Shock”):</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22D162F2-7FF7-AC9E-1B5F-C9F2273EAEB9}"/>
              </a:ext>
            </a:extLst>
          </p:cNvPr>
          <p:cNvSpPr txBox="1"/>
          <p:nvPr/>
        </p:nvSpPr>
        <p:spPr>
          <a:xfrm>
            <a:off x="92365" y="1622746"/>
            <a:ext cx="11732646" cy="5014360"/>
          </a:xfrm>
          <a:prstGeom prst="rect">
            <a:avLst/>
          </a:prstGeom>
        </p:spPr>
        <p:txBody>
          <a:bodyPr vert="horz" lIns="91440" tIns="45720" rIns="91440" bIns="45720" rtlCol="0" anchor="ctr">
            <a:normAutofit fontScale="70000" lnSpcReduction="20000"/>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MCI initiated via ReddiNet at 09:45 hours:</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lang="en-US" sz="2400" dirty="0">
                <a:solidFill>
                  <a:prstClr val="black"/>
                </a:solidFill>
                <a:latin typeface="Calibri" panose="020F0502020204030204"/>
              </a:rPr>
              <a:t>911-Receiving Hospitals MCI Poll: </a:t>
            </a:r>
            <a:r>
              <a:rPr lang="en-US" sz="2400" dirty="0">
                <a:solidFill>
                  <a:srgbClr val="FF0000"/>
                </a:solidFill>
                <a:latin typeface="Calibri" panose="020F0502020204030204"/>
              </a:rPr>
              <a:t>69</a:t>
            </a:r>
          </a:p>
          <a:p>
            <a:pPr marL="800100" lvl="1" indent="-342900">
              <a:buClr>
                <a:srgbClr val="E48312"/>
              </a:buClr>
              <a:buSzPct val="100000"/>
              <a:buFont typeface="Arial" panose="020B0604020202020204" pitchFamily="34" charset="0"/>
              <a:buChar char="•"/>
              <a:defRPr/>
            </a:pPr>
            <a:r>
              <a:rPr lang="en-US" sz="2400" dirty="0"/>
              <a:t>Facilities that Responded: </a:t>
            </a:r>
            <a:r>
              <a:rPr lang="en-US" sz="2400" dirty="0">
                <a:solidFill>
                  <a:srgbClr val="FF0000"/>
                </a:solidFill>
              </a:rPr>
              <a:t>58</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lang="en-US" sz="2400" dirty="0">
                <a:latin typeface="Calibri" panose="020F0502020204030204"/>
              </a:rPr>
              <a:t>Facilities that did not Respond: </a:t>
            </a:r>
            <a:r>
              <a:rPr lang="en-US" sz="2400" dirty="0">
                <a:solidFill>
                  <a:srgbClr val="FF0000"/>
                </a:solidFill>
                <a:latin typeface="Calibri" panose="020F0502020204030204"/>
              </a:rPr>
              <a:t>11</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lang="en-US" sz="2400" dirty="0">
                <a:latin typeface="Calibri" panose="020F0502020204030204"/>
              </a:rPr>
              <a:t>Available Capacity by Category:</a:t>
            </a:r>
          </a:p>
          <a:p>
            <a:pPr marL="1257300" lvl="2" indent="-342900">
              <a:buClr>
                <a:srgbClr val="E48312"/>
              </a:buClr>
              <a:buSzPct val="100000"/>
              <a:buFont typeface="Arial" panose="020B0604020202020204" pitchFamily="34" charset="0"/>
              <a:buChar char="•"/>
              <a:defRPr/>
            </a:pPr>
            <a:r>
              <a:rPr lang="en-US" sz="2400" dirty="0">
                <a:latin typeface="Calibri" panose="020F0502020204030204"/>
              </a:rPr>
              <a:t>Immediate Patients: </a:t>
            </a:r>
            <a:r>
              <a:rPr lang="en-US" sz="2400" dirty="0">
                <a:solidFill>
                  <a:srgbClr val="FF0000"/>
                </a:solidFill>
                <a:latin typeface="Calibri" panose="020F0502020204030204"/>
              </a:rPr>
              <a:t>323</a:t>
            </a:r>
          </a:p>
          <a:p>
            <a:pPr marL="1257300" lvl="2" indent="-342900">
              <a:buClr>
                <a:srgbClr val="E48312"/>
              </a:buClr>
              <a:buSzPct val="100000"/>
              <a:buFont typeface="Arial" panose="020B0604020202020204" pitchFamily="34" charset="0"/>
              <a:buChar char="•"/>
              <a:defRPr/>
            </a:pPr>
            <a:r>
              <a:rPr lang="en-US" sz="2400" dirty="0">
                <a:latin typeface="Calibri" panose="020F0502020204030204"/>
              </a:rPr>
              <a:t>Delayed Patients: </a:t>
            </a:r>
            <a:r>
              <a:rPr lang="en-US" sz="2400" dirty="0">
                <a:solidFill>
                  <a:srgbClr val="FF0000"/>
                </a:solidFill>
                <a:latin typeface="Calibri" panose="020F0502020204030204"/>
              </a:rPr>
              <a:t>311</a:t>
            </a:r>
          </a:p>
          <a:p>
            <a:pPr marL="1257300" lvl="2" indent="-342900">
              <a:buClr>
                <a:srgbClr val="E48312"/>
              </a:buClr>
              <a:buSzPct val="100000"/>
              <a:buFont typeface="Arial" panose="020B0604020202020204" pitchFamily="34" charset="0"/>
              <a:buChar char="•"/>
              <a:defRPr/>
            </a:pPr>
            <a:r>
              <a:rPr lang="en-US" sz="2400" dirty="0">
                <a:latin typeface="Calibri" panose="020F0502020204030204"/>
              </a:rPr>
              <a:t>Minor Patients: </a:t>
            </a:r>
            <a:r>
              <a:rPr lang="en-US" sz="2400" dirty="0">
                <a:solidFill>
                  <a:srgbClr val="FF0000"/>
                </a:solidFill>
                <a:latin typeface="Calibri" panose="020F0502020204030204"/>
              </a:rPr>
              <a:t>478</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Total </a:t>
            </a:r>
            <a:r>
              <a:rPr lang="en-US" sz="2400" dirty="0">
                <a:solidFill>
                  <a:prstClr val="black"/>
                </a:solidFill>
                <a:latin typeface="Calibri" panose="020F0502020204030204"/>
              </a:rPr>
              <a:t>Available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Capacity: </a:t>
            </a:r>
            <a:r>
              <a:rPr lang="en-US" sz="2400" dirty="0">
                <a:solidFill>
                  <a:srgbClr val="FF0000"/>
                </a:solidFill>
                <a:latin typeface="Calibri" panose="020F0502020204030204"/>
              </a:rPr>
              <a:t>1,112</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MAC Assigned Patients</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by Category: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57300" lvl="2" indent="-342900">
              <a:buClr>
                <a:srgbClr val="E48312"/>
              </a:buClr>
              <a:buSzPct val="100000"/>
              <a:buFont typeface="Arial" panose="020B0604020202020204" pitchFamily="34" charset="0"/>
              <a:buChar char="•"/>
              <a:defRPr/>
            </a:pPr>
            <a:r>
              <a:rPr lang="en-US" sz="2400" dirty="0"/>
              <a:t>Immediate Patients: </a:t>
            </a:r>
            <a:r>
              <a:rPr lang="en-US" sz="2400" dirty="0">
                <a:solidFill>
                  <a:srgbClr val="FF0000"/>
                </a:solidFill>
              </a:rPr>
              <a:t>275</a:t>
            </a:r>
          </a:p>
          <a:p>
            <a:pPr marL="1257300" lvl="2" indent="-342900">
              <a:buClr>
                <a:srgbClr val="E48312"/>
              </a:buClr>
              <a:buSzPct val="100000"/>
              <a:buFont typeface="Arial" panose="020B0604020202020204" pitchFamily="34" charset="0"/>
              <a:buChar char="•"/>
              <a:defRPr/>
            </a:pPr>
            <a:r>
              <a:rPr lang="en-US" sz="2400" dirty="0"/>
              <a:t>Delayed Patients: </a:t>
            </a:r>
            <a:r>
              <a:rPr lang="en-US" sz="2400" dirty="0">
                <a:solidFill>
                  <a:srgbClr val="FF0000"/>
                </a:solidFill>
              </a:rPr>
              <a:t>56</a:t>
            </a:r>
          </a:p>
          <a:p>
            <a:pPr marL="1257300" lvl="2" indent="-342900">
              <a:buClr>
                <a:srgbClr val="E48312"/>
              </a:buClr>
              <a:buSzPct val="100000"/>
              <a:buFont typeface="Arial" panose="020B0604020202020204" pitchFamily="34" charset="0"/>
              <a:buChar char="•"/>
              <a:defRPr/>
            </a:pPr>
            <a:r>
              <a:rPr lang="en-US" sz="2400" dirty="0"/>
              <a:t>Minor Patients: </a:t>
            </a:r>
            <a:r>
              <a:rPr lang="en-US" sz="2400" dirty="0">
                <a:solidFill>
                  <a:srgbClr val="FF0000"/>
                </a:solidFill>
              </a:rPr>
              <a:t>355</a:t>
            </a:r>
          </a:p>
          <a:p>
            <a:pPr marL="800100" lvl="1" indent="-342900">
              <a:buClr>
                <a:srgbClr val="E48312"/>
              </a:buClr>
              <a:buSzPct val="100000"/>
              <a:buFont typeface="Arial" panose="020B0604020202020204" pitchFamily="34" charset="0"/>
              <a:buChar char="•"/>
              <a:defRPr/>
            </a:pPr>
            <a:r>
              <a:rPr lang="en-US" sz="2400" dirty="0">
                <a:solidFill>
                  <a:prstClr val="black"/>
                </a:solidFill>
              </a:rPr>
              <a:t>Total Number of Patients Assigned by MAC: </a:t>
            </a:r>
            <a:r>
              <a:rPr lang="en-US" sz="2400" b="1" dirty="0">
                <a:solidFill>
                  <a:srgbClr val="FF0000"/>
                </a:solidFill>
              </a:rPr>
              <a:t>686</a:t>
            </a:r>
            <a:endParaRPr lang="en-US" sz="2400" b="1" dirty="0">
              <a:solidFill>
                <a:prstClr val="black"/>
              </a:solidFill>
            </a:endParaRP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Number of Ambulances sent by MAC: </a:t>
            </a:r>
            <a:r>
              <a:rPr lang="en-US" sz="2400" dirty="0">
                <a:solidFill>
                  <a:srgbClr val="FF0000"/>
                </a:solidFill>
                <a:latin typeface="Calibri" panose="020F0502020204030204"/>
              </a:rPr>
              <a:t>61</a:t>
            </a: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Number of Hospitals that “Arrived” Ambulances: </a:t>
            </a:r>
            <a:r>
              <a:rPr lang="en-US" sz="2400" b="1" noProof="0" dirty="0">
                <a:solidFill>
                  <a:srgbClr val="FF0000"/>
                </a:solidFill>
                <a:latin typeface="Calibri" panose="020F0502020204030204"/>
              </a:rPr>
              <a:t>33</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Number of Patients in</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“Arrived” Ambulances: </a:t>
            </a:r>
            <a:r>
              <a:rPr kumimoji="0" lang="en-US" sz="2400" b="0" i="0" u="none" strike="noStrike" kern="1200" cap="none" spc="0" normalizeH="0" noProof="0" dirty="0">
                <a:ln>
                  <a:noFill/>
                </a:ln>
                <a:solidFill>
                  <a:srgbClr val="FF0000"/>
                </a:solidFill>
                <a:effectLst/>
                <a:uLnTx/>
                <a:uFillTx/>
                <a:latin typeface="Calibri" panose="020F0502020204030204"/>
                <a:ea typeface="+mn-ea"/>
                <a:cs typeface="+mn-cs"/>
              </a:rPr>
              <a:t>415 </a:t>
            </a: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Number of Hospitals entered MCI victim data: </a:t>
            </a:r>
            <a:r>
              <a:rPr lang="en-US" sz="2400" noProof="0" dirty="0">
                <a:solidFill>
                  <a:srgbClr val="FF0000"/>
                </a:solidFill>
                <a:latin typeface="Calibri" panose="020F0502020204030204"/>
              </a:rPr>
              <a:t>48</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Number of Walk-in Patients</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entered in MCI Victim List: </a:t>
            </a:r>
            <a:r>
              <a:rPr lang="en-US" sz="2400" dirty="0">
                <a:solidFill>
                  <a:srgbClr val="FF0000"/>
                </a:solidFill>
                <a:latin typeface="Calibri" panose="020F0502020204030204"/>
              </a:rPr>
              <a:t>489</a:t>
            </a:r>
            <a:endParaRPr kumimoji="0" lang="en-US" sz="2400" b="0" i="0" u="none" strike="noStrike" kern="1200" cap="none" spc="0" normalizeH="0" noProof="0" dirty="0">
              <a:ln>
                <a:noFill/>
              </a:ln>
              <a:solidFill>
                <a:srgbClr val="FF0000"/>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rPr>
              <a:t>Total Number of Patients (Walk-in and MCI) in Victim List: </a:t>
            </a:r>
            <a:r>
              <a:rPr lang="en-US" sz="2600" b="1" noProof="0" dirty="0">
                <a:solidFill>
                  <a:srgbClr val="FF0000"/>
                </a:solidFill>
                <a:latin typeface="Calibri" panose="020F0502020204030204"/>
              </a:rPr>
              <a:t>972</a:t>
            </a:r>
            <a:endParaRPr lang="en-US" sz="2600" b="1" dirty="0">
              <a:solidFill>
                <a:srgbClr val="FF0000"/>
              </a:solidFill>
              <a:latin typeface="Calibri" panose="020F0502020204030204"/>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74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5" end="1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16" end="1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AB19A1-E512-26CF-BB9F-3BD99506C2AA}"/>
            </a:ext>
          </a:extLst>
        </p:cNvPr>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C0C37BB6-DFFF-7512-6ADF-2F3D4D1A9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ACEC1ED-5622-51C5-AD7D-76A518735940}"/>
              </a:ext>
            </a:extLst>
          </p:cNvPr>
          <p:cNvPicPr>
            <a:picLocks noChangeAspect="1"/>
          </p:cNvPicPr>
          <p:nvPr/>
        </p:nvPicPr>
        <p:blipFill>
          <a:blip r:embed="rId3"/>
          <a:stretch>
            <a:fillRect/>
          </a:stretch>
        </p:blipFill>
        <p:spPr>
          <a:xfrm>
            <a:off x="1736380" y="623275"/>
            <a:ext cx="4360127" cy="5607882"/>
          </a:xfrm>
          <a:prstGeom prst="rect">
            <a:avLst/>
          </a:prstGeom>
          <a:ln>
            <a:noFill/>
          </a:ln>
          <a:effectLst>
            <a:outerShdw blurRad="292100" dist="139700" dir="2700000" algn="tl" rotWithShape="0">
              <a:srgbClr val="333333">
                <a:alpha val="65000"/>
              </a:srgbClr>
            </a:outerShdw>
          </a:effectLst>
        </p:spPr>
      </p:pic>
      <p:sp>
        <p:nvSpPr>
          <p:cNvPr id="59" name="Right Triangle 58">
            <a:extLst>
              <a:ext uri="{FF2B5EF4-FFF2-40B4-BE49-F238E27FC236}">
                <a16:creationId xmlns:a16="http://schemas.microsoft.com/office/drawing/2014/main" id="{D6AD3CFD-EDDC-626D-88A8-05CBCDD6D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1CF4529F-9BA3-EE5A-B2BF-DF6F96F0B2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BC9FD621-9252-2B09-569B-D565F9F55135}"/>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4000" b="1" kern="1200" dirty="0">
                <a:solidFill>
                  <a:schemeClr val="tx1"/>
                </a:solidFill>
                <a:latin typeface="+mj-lt"/>
                <a:ea typeface="+mj-ea"/>
                <a:cs typeface="+mj-cs"/>
              </a:rPr>
              <a:t>Hospital</a:t>
            </a:r>
            <a:br>
              <a:rPr lang="en-US" sz="4000" b="1" kern="1200" dirty="0">
                <a:solidFill>
                  <a:schemeClr val="tx1"/>
                </a:solidFill>
                <a:latin typeface="+mj-lt"/>
                <a:ea typeface="+mj-ea"/>
                <a:cs typeface="+mj-cs"/>
              </a:rPr>
            </a:br>
            <a:r>
              <a:rPr lang="en-US" sz="4000" b="1" kern="1200" dirty="0">
                <a:solidFill>
                  <a:schemeClr val="tx1"/>
                </a:solidFill>
                <a:latin typeface="+mj-lt"/>
                <a:ea typeface="+mj-ea"/>
                <a:cs typeface="+mj-cs"/>
              </a:rPr>
              <a:t>Evacuation</a:t>
            </a:r>
            <a:br>
              <a:rPr lang="en-US" sz="4000" b="1" kern="1200" dirty="0">
                <a:solidFill>
                  <a:schemeClr val="tx1"/>
                </a:solidFill>
                <a:latin typeface="+mj-lt"/>
                <a:ea typeface="+mj-ea"/>
                <a:cs typeface="+mj-cs"/>
              </a:rPr>
            </a:br>
            <a:r>
              <a:rPr lang="en-US" sz="4000" b="1" dirty="0"/>
              <a:t>Plan</a:t>
            </a:r>
            <a:br>
              <a:rPr lang="en-US" sz="4000" b="1" kern="1200" dirty="0">
                <a:solidFill>
                  <a:schemeClr val="tx1"/>
                </a:solidFill>
                <a:latin typeface="+mj-lt"/>
                <a:ea typeface="+mj-ea"/>
                <a:cs typeface="+mj-cs"/>
              </a:rPr>
            </a:br>
            <a:endParaRPr lang="en-US" sz="4000" kern="1200" dirty="0">
              <a:solidFill>
                <a:schemeClr val="tx1"/>
              </a:solidFill>
              <a:latin typeface="+mj-lt"/>
              <a:ea typeface="+mj-ea"/>
              <a:cs typeface="+mj-cs"/>
            </a:endParaRPr>
          </a:p>
        </p:txBody>
      </p:sp>
    </p:spTree>
    <p:extLst>
      <p:ext uri="{BB962C8B-B14F-4D97-AF65-F5344CB8AC3E}">
        <p14:creationId xmlns:p14="http://schemas.microsoft.com/office/powerpoint/2010/main" val="293378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946258" cy="1828444"/>
          </a:xfrm>
        </p:spPr>
        <p:txBody>
          <a:bodyPr>
            <a:normAutofit/>
          </a:bodyPr>
          <a:lstStyle/>
          <a:p>
            <a:pPr defTabSz="933172">
              <a:spcBef>
                <a:spcPct val="20000"/>
              </a:spcBef>
              <a:defRPr/>
            </a:pPr>
            <a:r>
              <a:rPr lang="en-US" sz="2900" b="1" u="sng" dirty="0">
                <a:latin typeface="+mn-lt"/>
                <a:ea typeface="+mn-ea"/>
                <a:cs typeface="Arial" pitchFamily="34" charset="0"/>
              </a:rPr>
              <a:t>Evacuating Hospitals</a:t>
            </a:r>
            <a:br>
              <a:rPr lang="en-US" sz="2900" dirty="0">
                <a:latin typeface="+mn-lt"/>
                <a:ea typeface="+mn-ea"/>
                <a:cs typeface="Arial" pitchFamily="34" charset="0"/>
              </a:rPr>
            </a:br>
            <a:br>
              <a:rPr lang="en-US" sz="2900" dirty="0">
                <a:latin typeface="+mn-lt"/>
                <a:ea typeface="+mn-ea"/>
                <a:cs typeface="Arial" pitchFamily="34" charset="0"/>
              </a:rPr>
            </a:br>
            <a:r>
              <a:rPr lang="en-US" sz="2900" dirty="0">
                <a:latin typeface="+mn-lt"/>
                <a:ea typeface="+mn-ea"/>
                <a:cs typeface="Arial" pitchFamily="34" charset="0"/>
              </a:rPr>
              <a:t>12 Hospitals in the severely impacted areas partial evacuations:</a:t>
            </a:r>
            <a:endParaRPr lang="en-US" sz="2900" dirty="0">
              <a:latin typeface="+mn-lt"/>
            </a:endParaRPr>
          </a:p>
        </p:txBody>
      </p:sp>
      <p:sp>
        <p:nvSpPr>
          <p:cNvPr id="3" name="Content Placeholder 2"/>
          <p:cNvSpPr>
            <a:spLocks noGrp="1"/>
          </p:cNvSpPr>
          <p:nvPr>
            <p:ph sz="half" idx="1"/>
          </p:nvPr>
        </p:nvSpPr>
        <p:spPr>
          <a:xfrm>
            <a:off x="838200" y="2398626"/>
            <a:ext cx="5158427" cy="3730460"/>
          </a:xfrm>
        </p:spPr>
        <p:txBody>
          <a:bodyPr>
            <a:normAutofit/>
          </a:bodyPr>
          <a:lstStyle/>
          <a:p>
            <a:pPr defTabSz="933172">
              <a:defRPr/>
            </a:pPr>
            <a:r>
              <a:rPr lang="en-US" sz="2000" dirty="0"/>
              <a:t>Cedars Sinai Marina Del Rey (</a:t>
            </a:r>
            <a:r>
              <a:rPr lang="en-US" sz="2000" dirty="0">
                <a:solidFill>
                  <a:srgbClr val="FF0000"/>
                </a:solidFill>
              </a:rPr>
              <a:t>Cedars</a:t>
            </a:r>
            <a:r>
              <a:rPr lang="en-US" sz="2000" dirty="0"/>
              <a:t>)</a:t>
            </a:r>
          </a:p>
          <a:p>
            <a:pPr defTabSz="933172">
              <a:defRPr/>
            </a:pPr>
            <a:r>
              <a:rPr lang="en-US" sz="2000" dirty="0"/>
              <a:t>College Medical Center (</a:t>
            </a:r>
            <a:r>
              <a:rPr lang="en-US" sz="2000" dirty="0">
                <a:solidFill>
                  <a:srgbClr val="FF0000"/>
                </a:solidFill>
              </a:rPr>
              <a:t>College</a:t>
            </a:r>
            <a:r>
              <a:rPr lang="en-US" sz="2000" dirty="0"/>
              <a:t>)</a:t>
            </a:r>
          </a:p>
          <a:p>
            <a:pPr defTabSz="933172">
              <a:defRPr/>
            </a:pPr>
            <a:r>
              <a:rPr lang="en-US" sz="2000" dirty="0"/>
              <a:t>Saint Mary Medical Center (</a:t>
            </a:r>
            <a:r>
              <a:rPr lang="en-US" sz="2000" dirty="0">
                <a:solidFill>
                  <a:srgbClr val="FF0000"/>
                </a:solidFill>
              </a:rPr>
              <a:t>Dignity</a:t>
            </a:r>
            <a:r>
              <a:rPr lang="en-US" sz="2000" dirty="0"/>
              <a:t>)</a:t>
            </a:r>
          </a:p>
          <a:p>
            <a:pPr defTabSz="933172">
              <a:defRPr/>
            </a:pPr>
            <a:r>
              <a:rPr lang="en-US" sz="2000" dirty="0"/>
              <a:t>Harbor UCLA (</a:t>
            </a:r>
            <a:r>
              <a:rPr lang="en-US" sz="2000" dirty="0">
                <a:solidFill>
                  <a:srgbClr val="FF0000"/>
                </a:solidFill>
              </a:rPr>
              <a:t>DHS</a:t>
            </a:r>
            <a:r>
              <a:rPr lang="en-US" sz="2000" dirty="0"/>
              <a:t>)</a:t>
            </a:r>
          </a:p>
          <a:p>
            <a:pPr defTabSz="933172">
              <a:defRPr/>
            </a:pPr>
            <a:r>
              <a:rPr lang="en-US" sz="2000" dirty="0"/>
              <a:t>Kaiser South Bay (</a:t>
            </a:r>
            <a:r>
              <a:rPr lang="en-US" sz="2000" dirty="0">
                <a:solidFill>
                  <a:srgbClr val="FF0000"/>
                </a:solidFill>
              </a:rPr>
              <a:t>Kaiser</a:t>
            </a:r>
            <a:r>
              <a:rPr lang="en-US" sz="2000" dirty="0"/>
              <a:t>)</a:t>
            </a:r>
          </a:p>
          <a:p>
            <a:pPr defTabSz="933172">
              <a:defRPr/>
            </a:pPr>
            <a:r>
              <a:rPr lang="en-US" sz="2000" dirty="0"/>
              <a:t>Long Beach Memorial / Miller’s Children’s (</a:t>
            </a:r>
            <a:r>
              <a:rPr lang="en-US" sz="2000" dirty="0">
                <a:solidFill>
                  <a:srgbClr val="FF0000"/>
                </a:solidFill>
              </a:rPr>
              <a:t>Memorial Care</a:t>
            </a:r>
            <a:r>
              <a:rPr lang="en-US" sz="2000" dirty="0"/>
              <a:t>)</a:t>
            </a:r>
          </a:p>
        </p:txBody>
      </p:sp>
      <p:sp>
        <p:nvSpPr>
          <p:cNvPr id="4" name="Content Placeholder 3">
            <a:extLst>
              <a:ext uri="{FF2B5EF4-FFF2-40B4-BE49-F238E27FC236}">
                <a16:creationId xmlns:a16="http://schemas.microsoft.com/office/drawing/2014/main" id="{D93D0047-D715-4AD4-B076-D518465BB459}"/>
              </a:ext>
            </a:extLst>
          </p:cNvPr>
          <p:cNvSpPr>
            <a:spLocks noGrp="1"/>
          </p:cNvSpPr>
          <p:nvPr>
            <p:ph sz="half" idx="2"/>
          </p:nvPr>
        </p:nvSpPr>
        <p:spPr>
          <a:xfrm>
            <a:off x="6189154" y="2398626"/>
            <a:ext cx="5164645" cy="3730460"/>
          </a:xfrm>
        </p:spPr>
        <p:txBody>
          <a:bodyPr>
            <a:normAutofit/>
          </a:bodyPr>
          <a:lstStyle/>
          <a:p>
            <a:pPr defTabSz="933172">
              <a:defRPr/>
            </a:pPr>
            <a:r>
              <a:rPr lang="en-US" sz="2000" dirty="0"/>
              <a:t>LCM San Pedro (</a:t>
            </a:r>
            <a:r>
              <a:rPr lang="en-US" sz="2000" dirty="0">
                <a:solidFill>
                  <a:srgbClr val="FF0000"/>
                </a:solidFill>
              </a:rPr>
              <a:t>Providence</a:t>
            </a:r>
            <a:r>
              <a:rPr lang="en-US" sz="2000" dirty="0"/>
              <a:t>)</a:t>
            </a:r>
          </a:p>
          <a:p>
            <a:pPr defTabSz="933172">
              <a:defRPr/>
            </a:pPr>
            <a:r>
              <a:rPr lang="en-US" sz="2000" dirty="0"/>
              <a:t>LCM Torrance (</a:t>
            </a:r>
            <a:r>
              <a:rPr lang="en-US" sz="2000" dirty="0">
                <a:solidFill>
                  <a:srgbClr val="FF0000"/>
                </a:solidFill>
              </a:rPr>
              <a:t>Providence</a:t>
            </a:r>
            <a:r>
              <a:rPr lang="en-US" sz="2000" dirty="0"/>
              <a:t>)</a:t>
            </a:r>
          </a:p>
          <a:p>
            <a:pPr defTabSz="933172">
              <a:defRPr/>
            </a:pPr>
            <a:r>
              <a:rPr lang="en-US" sz="2000" dirty="0"/>
              <a:t>Torrance Memorial (</a:t>
            </a:r>
            <a:r>
              <a:rPr lang="en-US" sz="2000" dirty="0">
                <a:solidFill>
                  <a:srgbClr val="FF0000"/>
                </a:solidFill>
              </a:rPr>
              <a:t>Cedars</a:t>
            </a:r>
            <a:r>
              <a:rPr lang="en-US" sz="2000" dirty="0"/>
              <a:t>)</a:t>
            </a:r>
          </a:p>
          <a:p>
            <a:pPr defTabSz="933172">
              <a:defRPr/>
            </a:pPr>
            <a:r>
              <a:rPr lang="en-US" sz="2000" dirty="0"/>
              <a:t>Gardena Memorial (</a:t>
            </a:r>
            <a:r>
              <a:rPr lang="en-US" sz="2000" dirty="0">
                <a:solidFill>
                  <a:srgbClr val="FF0000"/>
                </a:solidFill>
              </a:rPr>
              <a:t>Pipeline</a:t>
            </a:r>
            <a:r>
              <a:rPr lang="en-US" sz="2000" dirty="0"/>
              <a:t>)</a:t>
            </a:r>
          </a:p>
          <a:p>
            <a:pPr defTabSz="933172">
              <a:defRPr/>
            </a:pPr>
            <a:r>
              <a:rPr lang="en-US" sz="2000" dirty="0"/>
              <a:t>Centinela Medical Center (</a:t>
            </a:r>
            <a:r>
              <a:rPr lang="en-US" sz="2000" dirty="0">
                <a:solidFill>
                  <a:srgbClr val="FF0000"/>
                </a:solidFill>
              </a:rPr>
              <a:t>Prime Health</a:t>
            </a:r>
            <a:r>
              <a:rPr lang="en-US" sz="2000" dirty="0"/>
              <a:t>)</a:t>
            </a:r>
          </a:p>
          <a:p>
            <a:pPr defTabSz="933172">
              <a:defRPr/>
            </a:pPr>
            <a:r>
              <a:rPr lang="en-US" sz="2000" dirty="0"/>
              <a:t>Kindred South Bay (</a:t>
            </a:r>
            <a:r>
              <a:rPr lang="en-US" sz="2000" dirty="0">
                <a:solidFill>
                  <a:srgbClr val="FF0000"/>
                </a:solidFill>
              </a:rPr>
              <a:t>Kindred</a:t>
            </a:r>
            <a:r>
              <a:rPr lang="en-US" sz="2000" dirty="0"/>
              <a:t>)</a:t>
            </a:r>
          </a:p>
          <a:p>
            <a:endParaRPr lang="en-US" sz="2000" dirty="0"/>
          </a:p>
        </p:txBody>
      </p:sp>
      <p:sp>
        <p:nvSpPr>
          <p:cNvPr id="6" name="Slide Number Placeholder 5"/>
          <p:cNvSpPr>
            <a:spLocks noGrp="1"/>
          </p:cNvSpPr>
          <p:nvPr>
            <p:ph type="sldNum" sz="quarter" idx="12"/>
          </p:nvPr>
        </p:nvSpPr>
        <p:spPr>
          <a:xfrm>
            <a:off x="8610600" y="6356350"/>
            <a:ext cx="2743200" cy="365125"/>
          </a:xfrm>
          <a:prstGeom prst="ellipse">
            <a:avLst/>
          </a:prstGeom>
        </p:spPr>
        <p:txBody>
          <a:bodyPr>
            <a:normAutofit/>
          </a:bodyPr>
          <a:lstStyle/>
          <a:p>
            <a:pPr marL="0" marR="0" lvl="0" indent="0" algn="r" defTabSz="914400" rtl="0" eaLnBrk="1" fontAlgn="base" latinLnBrk="0" hangingPunct="1">
              <a:lnSpc>
                <a:spcPct val="90000"/>
              </a:lnSpc>
              <a:spcBef>
                <a:spcPct val="0"/>
              </a:spcBef>
              <a:spcAft>
                <a:spcPts val="600"/>
              </a:spcAft>
              <a:buClrTx/>
              <a:buSzTx/>
              <a:buFontTx/>
              <a:buNone/>
              <a:tabLst/>
              <a:defRPr/>
            </a:pPr>
            <a:fld id="{5DFF13A9-1037-4D5A-A349-B944681F0EB5}" type="slidenum">
              <a:rPr kumimoji="0" lang="en-US" sz="1200" b="1"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rPr>
              <a:pPr marL="0" marR="0" lvl="0" indent="0" algn="r" defTabSz="914400" rtl="0" eaLnBrk="1" fontAlgn="base" latinLnBrk="0" hangingPunct="1">
                <a:lnSpc>
                  <a:spcPct val="90000"/>
                </a:lnSpc>
                <a:spcBef>
                  <a:spcPct val="0"/>
                </a:spcBef>
                <a:spcAft>
                  <a:spcPts val="600"/>
                </a:spcAft>
                <a:buClrTx/>
                <a:buSzTx/>
                <a:buFontTx/>
                <a:buNone/>
                <a:tabLst/>
                <a:defRPr/>
              </a:pPr>
              <a:t>19</a:t>
            </a:fld>
            <a:endParaRPr kumimoji="0" lang="en-US" sz="1200" b="1"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5248096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8BDF24-7217-508E-BA06-DC4E9150AA1E}"/>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E477BD2-D7C6-22A1-7220-AA0731469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34F12B30-4A95-363E-DD97-289C1231A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4177B57-6E5B-E09D-75BC-51F2069C5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54571-B854-B476-A535-A7C25E4BE308}"/>
              </a:ext>
            </a:extLst>
          </p:cNvPr>
          <p:cNvSpPr>
            <a:spLocks noGrp="1"/>
          </p:cNvSpPr>
          <p:nvPr>
            <p:ph type="title"/>
          </p:nvPr>
        </p:nvSpPr>
        <p:spPr>
          <a:xfrm>
            <a:off x="742122" y="1188637"/>
            <a:ext cx="3867964" cy="4480726"/>
          </a:xfrm>
        </p:spPr>
        <p:txBody>
          <a:bodyPr>
            <a:normAutofit/>
          </a:bodyPr>
          <a:lstStyle/>
          <a:p>
            <a:pPr>
              <a:spcBef>
                <a:spcPts val="0"/>
              </a:spcBef>
            </a:pPr>
            <a:br>
              <a:rPr lang="en-US" sz="2600" dirty="0"/>
            </a:br>
            <a:br>
              <a:rPr lang="en-US" sz="2600" b="1" dirty="0"/>
            </a:br>
            <a:r>
              <a:rPr lang="en-US" sz="3600" b="1" dirty="0">
                <a:latin typeface="+mn-lt"/>
              </a:rPr>
              <a:t>Darren Verrette</a:t>
            </a:r>
            <a:br>
              <a:rPr lang="en-US" sz="3600" b="1" dirty="0">
                <a:latin typeface="+mn-lt"/>
              </a:rPr>
            </a:br>
            <a:r>
              <a:rPr lang="en-US" sz="2400" b="1" dirty="0">
                <a:latin typeface="+mn-lt"/>
              </a:rPr>
              <a:t>Disaster Program Manager</a:t>
            </a:r>
            <a:br>
              <a:rPr lang="en-US" sz="2400" b="1" dirty="0">
                <a:latin typeface="+mn-lt"/>
              </a:rPr>
            </a:br>
            <a:r>
              <a:rPr lang="en-US" sz="2400" b="1" dirty="0">
                <a:latin typeface="+mn-lt"/>
              </a:rPr>
              <a:t>EMS Agency</a:t>
            </a:r>
            <a:br>
              <a:rPr lang="en-US" sz="3600" dirty="0">
                <a:latin typeface="+mn-lt"/>
              </a:rPr>
            </a:br>
            <a:br>
              <a:rPr lang="en-US" sz="2600" dirty="0"/>
            </a:br>
            <a:br>
              <a:rPr lang="en-US" sz="2600" dirty="0"/>
            </a:br>
            <a:br>
              <a:rPr lang="en-US" sz="2600" dirty="0"/>
            </a:br>
            <a:br>
              <a:rPr lang="en-US" sz="2600" dirty="0"/>
            </a:br>
            <a:endParaRPr lang="en-US" sz="2600" dirty="0"/>
          </a:p>
        </p:txBody>
      </p:sp>
      <p:cxnSp>
        <p:nvCxnSpPr>
          <p:cNvPr id="29" name="Straight Connector 28">
            <a:extLst>
              <a:ext uri="{FF2B5EF4-FFF2-40B4-BE49-F238E27FC236}">
                <a16:creationId xmlns:a16="http://schemas.microsoft.com/office/drawing/2014/main" id="{D0EB816C-C250-7729-86AC-5C8D2EE3B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5EBA0B-3ACD-E8DC-0CB0-31D914874C0D}"/>
              </a:ext>
            </a:extLst>
          </p:cNvPr>
          <p:cNvSpPr>
            <a:spLocks noGrp="1"/>
          </p:cNvSpPr>
          <p:nvPr>
            <p:ph idx="1"/>
          </p:nvPr>
        </p:nvSpPr>
        <p:spPr>
          <a:xfrm>
            <a:off x="5251860" y="2109103"/>
            <a:ext cx="4702848" cy="3560260"/>
          </a:xfrm>
        </p:spPr>
        <p:txBody>
          <a:bodyPr anchor="ctr">
            <a:normAutofit fontScale="92500" lnSpcReduction="20000"/>
          </a:bodyPr>
          <a:lstStyle/>
          <a:p>
            <a:pPr marL="0" indent="0">
              <a:buNone/>
            </a:pPr>
            <a:endParaRPr lang="en-US" sz="2400" b="1" dirty="0"/>
          </a:p>
          <a:p>
            <a:pPr marL="0" indent="0">
              <a:buNone/>
            </a:pPr>
            <a:endParaRPr lang="en-US" sz="2400" b="1" dirty="0"/>
          </a:p>
          <a:p>
            <a:pPr marL="0" indent="0">
              <a:buNone/>
            </a:pPr>
            <a:r>
              <a:rPr lang="en-US" sz="4300" b="1" dirty="0">
                <a:solidFill>
                  <a:srgbClr val="FF0000"/>
                </a:solidFill>
              </a:rPr>
              <a:t>2025 Exercise Evaluation Conference</a:t>
            </a:r>
          </a:p>
          <a:p>
            <a:pPr marL="0" indent="0">
              <a:buNone/>
            </a:pPr>
            <a:endParaRPr lang="en-US" sz="4000" b="1" dirty="0">
              <a:solidFill>
                <a:srgbClr val="FF0000"/>
              </a:solidFill>
            </a:endParaRPr>
          </a:p>
          <a:p>
            <a:pPr marL="0" indent="0">
              <a:buNone/>
            </a:pPr>
            <a:r>
              <a:rPr lang="en-US" sz="4800" b="1" dirty="0">
                <a:solidFill>
                  <a:srgbClr val="FF0000"/>
                </a:solidFill>
              </a:rPr>
              <a:t>Welcome</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dirty="0"/>
          </a:p>
        </p:txBody>
      </p:sp>
    </p:spTree>
    <p:custDataLst>
      <p:tags r:id="rId1"/>
    </p:custDataLst>
    <p:extLst>
      <p:ext uri="{BB962C8B-B14F-4D97-AF65-F5344CB8AC3E}">
        <p14:creationId xmlns:p14="http://schemas.microsoft.com/office/powerpoint/2010/main" val="341639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dirty="0">
                <a:solidFill>
                  <a:schemeClr val="bg1"/>
                </a:solidFill>
              </a:rPr>
              <a:t>MAC/MCC Activities</a:t>
            </a: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101600" y="2318197"/>
            <a:ext cx="11988799" cy="3683358"/>
          </a:xfrm>
          <a:prstGeom prst="rect">
            <a:avLst/>
          </a:prstGeom>
        </p:spPr>
        <p:txBody>
          <a:bodyPr vert="horz" lIns="91440" tIns="45720" rIns="91440" bIns="45720" rtlCol="0" anchor="ctr">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MCC Activated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MHOAC Coordination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RDMHS Situational Awareness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Assessment Polls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Service Level Polls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Transportation Coordination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Resource Request Management</a:t>
            </a:r>
          </a:p>
        </p:txBody>
      </p:sp>
    </p:spTree>
    <p:extLst>
      <p:ext uri="{BB962C8B-B14F-4D97-AF65-F5344CB8AC3E}">
        <p14:creationId xmlns:p14="http://schemas.microsoft.com/office/powerpoint/2010/main" val="3193505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b="1" dirty="0">
                <a:solidFill>
                  <a:schemeClr val="bg1"/>
                </a:solidFill>
              </a:rPr>
              <a:t>Statistics by HCC Sector</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92365" y="1708727"/>
            <a:ext cx="11732646" cy="5024582"/>
          </a:xfrm>
          <a:prstGeom prst="rect">
            <a:avLst/>
          </a:prstGeom>
        </p:spPr>
        <p:txBody>
          <a:bodyPr vert="horz" lIns="91440" tIns="45720" rIns="91440" bIns="45720" rtlCol="0" anchor="ctr">
            <a:norm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solidFill>
                <a:effectLst/>
                <a:uLnTx/>
                <a:uFillTx/>
              </a:rPr>
              <a:t>Ambulatory Surgery Centers (ASC) – </a:t>
            </a:r>
            <a:r>
              <a:rPr kumimoji="0" lang="en-US" sz="2000" b="0" i="0" u="none" strike="noStrike" kern="1200" cap="none" spc="0" normalizeH="0" baseline="0" noProof="0" dirty="0">
                <a:ln>
                  <a:noFill/>
                </a:ln>
                <a:solidFill>
                  <a:srgbClr val="FF0000"/>
                </a:solidFill>
                <a:effectLst/>
                <a:uLnTx/>
                <a:uFillTx/>
              </a:rPr>
              <a:t>107</a:t>
            </a:r>
            <a:r>
              <a:rPr kumimoji="0" lang="en-US" sz="2000" b="0" i="0" u="none" strike="noStrike" kern="1200" cap="none" spc="0" normalizeH="0" baseline="0" noProof="0" dirty="0">
                <a:ln>
                  <a:noFill/>
                </a:ln>
                <a:solidFill>
                  <a:prstClr val="black"/>
                </a:solidFill>
                <a:effectLst/>
                <a:uLnTx/>
                <a:uFillTx/>
              </a:rPr>
              <a:t> on ReddiNet / </a:t>
            </a:r>
            <a:r>
              <a:rPr kumimoji="0" lang="en-US" sz="2000" b="0" i="0" u="none" strike="noStrike" kern="1200" cap="none" spc="0" normalizeH="0" baseline="0" noProof="0" dirty="0">
                <a:ln>
                  <a:noFill/>
                </a:ln>
                <a:solidFill>
                  <a:srgbClr val="FF0000"/>
                </a:solidFill>
                <a:effectLst/>
                <a:uLnTx/>
                <a:uFillTx/>
              </a:rPr>
              <a:t>24</a:t>
            </a:r>
            <a:r>
              <a:rPr kumimoji="0" lang="en-US" sz="2000" b="0" i="0" u="none" strike="noStrike" kern="1200" cap="none" spc="0" normalizeH="0" baseline="0" noProof="0" dirty="0">
                <a:ln>
                  <a:noFill/>
                </a:ln>
                <a:solidFill>
                  <a:prstClr val="black"/>
                </a:solidFill>
                <a:effectLst/>
                <a:uLnTx/>
                <a:uFillTx/>
              </a:rPr>
              <a:t> Registered:</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rPr>
              <a:t>Facilities responded to 1</a:t>
            </a:r>
            <a:r>
              <a:rPr kumimoji="0" lang="en-US" sz="2000" b="0" i="0" u="none" strike="noStrike" kern="1200" cap="none" spc="0" normalizeH="0" baseline="30000" noProof="0" dirty="0">
                <a:ln>
                  <a:noFill/>
                </a:ln>
                <a:solidFill>
                  <a:prstClr val="black"/>
                </a:solidFill>
                <a:effectLst/>
                <a:uLnTx/>
                <a:uFillTx/>
              </a:rPr>
              <a:t>st</a:t>
            </a:r>
            <a:r>
              <a:rPr kumimoji="0" lang="en-US" sz="2000" b="0" i="0" u="none" strike="noStrike" kern="1200" cap="none" spc="0" normalizeH="0" baseline="0" noProof="0" dirty="0">
                <a:ln>
                  <a:noFill/>
                </a:ln>
                <a:solidFill>
                  <a:prstClr val="black"/>
                </a:solidFill>
                <a:effectLst/>
                <a:uLnTx/>
                <a:uFillTx/>
              </a:rPr>
              <a:t> Service Level Poll: </a:t>
            </a:r>
            <a:r>
              <a:rPr kumimoji="0" lang="en-US" sz="2000" b="0" i="0" u="none" strike="noStrike" kern="1200" cap="none" spc="0" normalizeH="0" baseline="0" noProof="0" dirty="0">
                <a:ln>
                  <a:noFill/>
                </a:ln>
                <a:solidFill>
                  <a:srgbClr val="FF0000"/>
                </a:solidFill>
                <a:effectLst/>
                <a:uLnTx/>
                <a:uFillTx/>
              </a:rPr>
              <a:t>15 </a:t>
            </a:r>
          </a:p>
          <a:p>
            <a:pPr marL="800100" lvl="1" indent="-342900">
              <a:buClr>
                <a:srgbClr val="E48312"/>
              </a:buClr>
              <a:buSzPct val="100000"/>
              <a:buFont typeface="Arial" panose="020B0604020202020204" pitchFamily="34" charset="0"/>
              <a:buChar char="•"/>
              <a:defRPr/>
            </a:pPr>
            <a:r>
              <a:rPr lang="en-US" sz="2000" dirty="0">
                <a:solidFill>
                  <a:prstClr val="black"/>
                </a:solidFill>
              </a:rPr>
              <a:t>Facilities responded to 2</a:t>
            </a:r>
            <a:r>
              <a:rPr lang="en-US" sz="2000" baseline="30000" dirty="0">
                <a:solidFill>
                  <a:prstClr val="black"/>
                </a:solidFill>
              </a:rPr>
              <a:t>nd</a:t>
            </a:r>
            <a:r>
              <a:rPr lang="en-US" sz="2000" dirty="0">
                <a:solidFill>
                  <a:prstClr val="black"/>
                </a:solidFill>
              </a:rPr>
              <a:t> Service Level Poll: </a:t>
            </a:r>
            <a:r>
              <a:rPr lang="en-US" sz="2000" dirty="0">
                <a:solidFill>
                  <a:srgbClr val="FF0000"/>
                </a:solidFill>
              </a:rPr>
              <a:t>15 (</a:t>
            </a:r>
            <a:r>
              <a:rPr lang="en-US" sz="2000" dirty="0"/>
              <a:t>2 Black, </a:t>
            </a:r>
            <a:r>
              <a:rPr lang="en-US" sz="2000" dirty="0">
                <a:solidFill>
                  <a:srgbClr val="FF0000"/>
                </a:solidFill>
              </a:rPr>
              <a:t>0</a:t>
            </a:r>
            <a:r>
              <a:rPr lang="en-US" sz="2000" dirty="0"/>
              <a:t> </a:t>
            </a:r>
            <a:r>
              <a:rPr lang="en-US" sz="2000" dirty="0">
                <a:solidFill>
                  <a:srgbClr val="FF0000"/>
                </a:solidFill>
              </a:rPr>
              <a:t>Red)</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rPr>
              <a:t>Resource Requests Received: </a:t>
            </a:r>
            <a:r>
              <a:rPr kumimoji="0" lang="en-US" sz="2000" b="0" i="0" u="none" strike="noStrike" kern="1200" cap="none" spc="0" normalizeH="0" baseline="0" noProof="0" dirty="0">
                <a:ln>
                  <a:noFill/>
                </a:ln>
                <a:solidFill>
                  <a:srgbClr val="FF0000"/>
                </a:solidFill>
                <a:effectLst/>
                <a:uLnTx/>
                <a:uFillTx/>
              </a:rPr>
              <a:t>7</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solidFill>
                <a:effectLst/>
                <a:uLnTx/>
                <a:uFillTx/>
              </a:rPr>
              <a:t>Clinics – </a:t>
            </a:r>
            <a:r>
              <a:rPr kumimoji="0" lang="en-US" sz="2000" b="0" i="0" u="none" strike="noStrike" kern="1200" cap="none" spc="0" normalizeH="0" baseline="0" noProof="0" dirty="0">
                <a:ln>
                  <a:noFill/>
                </a:ln>
                <a:solidFill>
                  <a:srgbClr val="FF0000"/>
                </a:solidFill>
                <a:effectLst/>
                <a:uLnTx/>
                <a:uFillTx/>
              </a:rPr>
              <a:t>314</a:t>
            </a:r>
            <a:r>
              <a:rPr kumimoji="0" lang="en-US" sz="2000" b="0" i="0" u="none" strike="noStrike" kern="1200" cap="none" spc="0" normalizeH="0" baseline="0" noProof="0" dirty="0">
                <a:ln>
                  <a:noFill/>
                </a:ln>
                <a:solidFill>
                  <a:prstClr val="black"/>
                </a:solidFill>
                <a:effectLst/>
                <a:uLnTx/>
                <a:uFillTx/>
              </a:rPr>
              <a:t> on ReddiNet / </a:t>
            </a:r>
            <a:r>
              <a:rPr kumimoji="0" lang="en-US" sz="2000" b="0" i="0" u="none" strike="noStrike" kern="1200" cap="none" spc="0" normalizeH="0" baseline="0" noProof="0" dirty="0">
                <a:ln>
                  <a:noFill/>
                </a:ln>
                <a:solidFill>
                  <a:srgbClr val="FF0000"/>
                </a:solidFill>
                <a:effectLst/>
                <a:uLnTx/>
                <a:uFillTx/>
              </a:rPr>
              <a:t>62</a:t>
            </a:r>
            <a:r>
              <a:rPr kumimoji="0" lang="en-US" sz="2000" b="0" i="0" u="none" strike="noStrike" kern="1200" cap="none" spc="0" normalizeH="0" baseline="0" noProof="0" dirty="0">
                <a:ln>
                  <a:noFill/>
                </a:ln>
                <a:solidFill>
                  <a:prstClr val="black"/>
                </a:solidFill>
                <a:effectLst/>
                <a:uLnTx/>
                <a:uFillTx/>
              </a:rPr>
              <a:t> Registered:</a:t>
            </a:r>
          </a:p>
          <a:p>
            <a:pPr marL="800100" lvl="1" indent="-342900">
              <a:buClr>
                <a:srgbClr val="E48312"/>
              </a:buClr>
              <a:buSzPct val="100000"/>
              <a:buFont typeface="Arial" panose="020B0604020202020204" pitchFamily="34" charset="0"/>
              <a:buChar char="•"/>
              <a:defRPr/>
            </a:pPr>
            <a:r>
              <a:rPr lang="en-US" sz="2000" dirty="0">
                <a:solidFill>
                  <a:prstClr val="black"/>
                </a:solidFill>
              </a:rPr>
              <a:t>Facilities responded to 1</a:t>
            </a:r>
            <a:r>
              <a:rPr lang="en-US" sz="2000" baseline="30000" dirty="0">
                <a:solidFill>
                  <a:prstClr val="black"/>
                </a:solidFill>
              </a:rPr>
              <a:t>st</a:t>
            </a:r>
            <a:r>
              <a:rPr lang="en-US" sz="2000" dirty="0">
                <a:solidFill>
                  <a:prstClr val="black"/>
                </a:solidFill>
              </a:rPr>
              <a:t> Service Level Poll: </a:t>
            </a:r>
            <a:r>
              <a:rPr lang="en-US" sz="2000" dirty="0">
                <a:solidFill>
                  <a:srgbClr val="FF0000"/>
                </a:solidFill>
              </a:rPr>
              <a:t>42</a:t>
            </a:r>
          </a:p>
          <a:p>
            <a:pPr marL="800100" lvl="1" indent="-342900">
              <a:buClr>
                <a:srgbClr val="E48312"/>
              </a:buClr>
              <a:buSzPct val="100000"/>
              <a:buFont typeface="Arial" panose="020B0604020202020204" pitchFamily="34" charset="0"/>
              <a:buChar char="•"/>
              <a:defRPr/>
            </a:pPr>
            <a:r>
              <a:rPr lang="en-US" sz="2000" dirty="0">
                <a:solidFill>
                  <a:prstClr val="black"/>
                </a:solidFill>
              </a:rPr>
              <a:t>Facilities responded to 2</a:t>
            </a:r>
            <a:r>
              <a:rPr lang="en-US" sz="2000" baseline="30000" dirty="0">
                <a:solidFill>
                  <a:prstClr val="black"/>
                </a:solidFill>
              </a:rPr>
              <a:t>nd</a:t>
            </a:r>
            <a:r>
              <a:rPr lang="en-US" sz="2000" dirty="0">
                <a:solidFill>
                  <a:prstClr val="black"/>
                </a:solidFill>
              </a:rPr>
              <a:t> Service Level Poll: </a:t>
            </a:r>
            <a:r>
              <a:rPr lang="en-US" sz="2000" dirty="0">
                <a:solidFill>
                  <a:srgbClr val="FF0000"/>
                </a:solidFill>
              </a:rPr>
              <a:t>37 (</a:t>
            </a:r>
            <a:r>
              <a:rPr lang="en-US" sz="2000" dirty="0"/>
              <a:t>0 Black</a:t>
            </a:r>
            <a:r>
              <a:rPr lang="en-US" sz="2000" dirty="0">
                <a:solidFill>
                  <a:srgbClr val="FF0000"/>
                </a:solidFill>
              </a:rPr>
              <a:t>, 0 Red)</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rPr>
              <a:t>Resource Requests Received: </a:t>
            </a:r>
            <a:r>
              <a:rPr kumimoji="0" lang="en-US" sz="2000" b="0" i="0" u="none" strike="noStrike" kern="1200" cap="none" spc="0" normalizeH="0" baseline="0" noProof="0" dirty="0">
                <a:ln>
                  <a:noFill/>
                </a:ln>
                <a:solidFill>
                  <a:srgbClr val="FF0000"/>
                </a:solidFill>
                <a:effectLst/>
                <a:uLnTx/>
                <a:uFillTx/>
              </a:rPr>
              <a:t>24</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solidFill>
                <a:effectLst/>
                <a:uLnTx/>
                <a:uFillTx/>
              </a:rPr>
              <a:t>Dialysis Centers – </a:t>
            </a:r>
            <a:r>
              <a:rPr kumimoji="0" lang="en-US" sz="2000" b="0" i="0" u="none" strike="noStrike" kern="1200" cap="none" spc="0" normalizeH="0" baseline="0" noProof="0" dirty="0">
                <a:ln>
                  <a:noFill/>
                </a:ln>
                <a:solidFill>
                  <a:srgbClr val="FF0000"/>
                </a:solidFill>
                <a:effectLst/>
                <a:uLnTx/>
                <a:uFillTx/>
              </a:rPr>
              <a:t>126</a:t>
            </a:r>
            <a:r>
              <a:rPr kumimoji="0" lang="en-US" sz="2000" b="0" i="0" u="none" strike="noStrike" kern="1200" cap="none" spc="0" normalizeH="0" baseline="0" noProof="0" dirty="0">
                <a:ln>
                  <a:noFill/>
                </a:ln>
                <a:solidFill>
                  <a:prstClr val="black"/>
                </a:solidFill>
                <a:effectLst/>
                <a:uLnTx/>
                <a:uFillTx/>
              </a:rPr>
              <a:t> on ReddiNet / </a:t>
            </a:r>
            <a:r>
              <a:rPr kumimoji="0" lang="en-US" sz="2000" b="0" i="0" u="none" strike="noStrike" kern="1200" cap="none" spc="0" normalizeH="0" baseline="0" noProof="0" dirty="0">
                <a:ln>
                  <a:noFill/>
                </a:ln>
                <a:solidFill>
                  <a:srgbClr val="FF0000"/>
                </a:solidFill>
                <a:effectLst/>
                <a:uLnTx/>
                <a:uFillTx/>
              </a:rPr>
              <a:t>35</a:t>
            </a:r>
            <a:r>
              <a:rPr kumimoji="0" lang="en-US" sz="2000" b="0" i="0" u="none" strike="noStrike" kern="1200" cap="none" spc="0" normalizeH="0" baseline="0" noProof="0" dirty="0">
                <a:ln>
                  <a:noFill/>
                </a:ln>
                <a:solidFill>
                  <a:prstClr val="black"/>
                </a:solidFill>
                <a:effectLst/>
                <a:uLnTx/>
                <a:uFillTx/>
              </a:rPr>
              <a:t> Registered:</a:t>
            </a:r>
          </a:p>
          <a:p>
            <a:pPr marL="800100" lvl="1" indent="-342900">
              <a:buClr>
                <a:srgbClr val="E48312"/>
              </a:buClr>
              <a:buSzPct val="100000"/>
              <a:buFont typeface="Arial" panose="020B0604020202020204" pitchFamily="34" charset="0"/>
              <a:buChar char="•"/>
              <a:defRPr/>
            </a:pPr>
            <a:r>
              <a:rPr lang="en-US" sz="2000" dirty="0">
                <a:solidFill>
                  <a:prstClr val="black"/>
                </a:solidFill>
              </a:rPr>
              <a:t>Facilities responded to 1</a:t>
            </a:r>
            <a:r>
              <a:rPr lang="en-US" sz="2000" baseline="30000" dirty="0">
                <a:solidFill>
                  <a:prstClr val="black"/>
                </a:solidFill>
              </a:rPr>
              <a:t>st</a:t>
            </a:r>
            <a:r>
              <a:rPr lang="en-US" sz="2000" dirty="0">
                <a:solidFill>
                  <a:prstClr val="black"/>
                </a:solidFill>
              </a:rPr>
              <a:t> Service Level Poll: </a:t>
            </a:r>
            <a:r>
              <a:rPr lang="en-US" sz="2000" dirty="0">
                <a:solidFill>
                  <a:srgbClr val="FF0000"/>
                </a:solidFill>
              </a:rPr>
              <a:t>43</a:t>
            </a:r>
          </a:p>
          <a:p>
            <a:pPr marL="800100" lvl="1" indent="-342900">
              <a:buClr>
                <a:srgbClr val="E48312"/>
              </a:buClr>
              <a:buSzPct val="100000"/>
              <a:buFont typeface="Arial" panose="020B0604020202020204" pitchFamily="34" charset="0"/>
              <a:buChar char="•"/>
              <a:defRPr/>
            </a:pPr>
            <a:r>
              <a:rPr lang="en-US" sz="2000" dirty="0">
                <a:solidFill>
                  <a:prstClr val="black"/>
                </a:solidFill>
              </a:rPr>
              <a:t>Facilities responded to 2</a:t>
            </a:r>
            <a:r>
              <a:rPr lang="en-US" sz="2000" baseline="30000" dirty="0">
                <a:solidFill>
                  <a:prstClr val="black"/>
                </a:solidFill>
              </a:rPr>
              <a:t>nd</a:t>
            </a:r>
            <a:r>
              <a:rPr lang="en-US" sz="2000" dirty="0">
                <a:solidFill>
                  <a:prstClr val="black"/>
                </a:solidFill>
              </a:rPr>
              <a:t> Service Level Poll: </a:t>
            </a:r>
            <a:r>
              <a:rPr lang="en-US" sz="2000" dirty="0">
                <a:solidFill>
                  <a:srgbClr val="FF0000"/>
                </a:solidFill>
              </a:rPr>
              <a:t>27 (</a:t>
            </a:r>
            <a:r>
              <a:rPr lang="en-US" sz="2000" dirty="0"/>
              <a:t>0 Black</a:t>
            </a:r>
            <a:r>
              <a:rPr lang="en-US" sz="2000" dirty="0">
                <a:solidFill>
                  <a:srgbClr val="FF0000"/>
                </a:solidFill>
              </a:rPr>
              <a:t>, 0 Red)</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rPr>
              <a:t>Resource Requests Received: </a:t>
            </a:r>
            <a:r>
              <a:rPr kumimoji="0" lang="en-US" sz="2000" b="0" i="0" u="none" strike="noStrike" kern="1200" cap="none" spc="0" normalizeH="0" baseline="0" noProof="0" dirty="0">
                <a:ln>
                  <a:noFill/>
                </a:ln>
                <a:solidFill>
                  <a:srgbClr val="FF0000"/>
                </a:solidFill>
                <a:effectLst/>
                <a:uLnTx/>
                <a:uFillTx/>
              </a:rPr>
              <a:t>3</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42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b="1" dirty="0">
                <a:solidFill>
                  <a:schemeClr val="bg1"/>
                </a:solidFill>
              </a:rPr>
              <a:t>Statistics by HCC Sector</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92365" y="1690255"/>
            <a:ext cx="11859490" cy="5098472"/>
          </a:xfrm>
          <a:prstGeom prst="rect">
            <a:avLst/>
          </a:prstGeom>
        </p:spPr>
        <p:txBody>
          <a:bodyPr vert="horz" lIns="91440" tIns="45720" rIns="91440" bIns="45720" rtlCol="0" anchor="ctr">
            <a:normAutofit fontScale="85000" lnSpcReduction="20000"/>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prstClr val="black"/>
                </a:solidFill>
                <a:effectLst/>
                <a:uLnTx/>
                <a:uFillTx/>
              </a:rPr>
              <a:t>Home Health/Hospice (HHH)  – </a:t>
            </a:r>
            <a:r>
              <a:rPr kumimoji="0" lang="en-US" sz="2400" b="0" i="0" u="none" strike="noStrike" kern="1200" cap="none" spc="0" normalizeH="0" baseline="0" noProof="0" dirty="0">
                <a:ln>
                  <a:noFill/>
                </a:ln>
                <a:solidFill>
                  <a:srgbClr val="FF0000"/>
                </a:solidFill>
                <a:effectLst/>
                <a:uLnTx/>
                <a:uFillTx/>
              </a:rPr>
              <a:t>204</a:t>
            </a:r>
            <a:r>
              <a:rPr kumimoji="0" lang="en-US" sz="2400" b="0" i="0" u="none" strike="noStrike" kern="1200" cap="none" spc="0" normalizeH="0" baseline="0" noProof="0" dirty="0">
                <a:ln>
                  <a:noFill/>
                </a:ln>
                <a:solidFill>
                  <a:prstClr val="black"/>
                </a:solidFill>
                <a:effectLst/>
                <a:uLnTx/>
                <a:uFillTx/>
              </a:rPr>
              <a:t> on ReddiNet / </a:t>
            </a:r>
            <a:r>
              <a:rPr kumimoji="0" lang="en-US" sz="2400" b="0" i="0" u="none" strike="noStrike" kern="1200" cap="none" spc="0" normalizeH="0" baseline="0" noProof="0" dirty="0">
                <a:ln>
                  <a:noFill/>
                </a:ln>
                <a:solidFill>
                  <a:srgbClr val="FF0000"/>
                </a:solidFill>
                <a:effectLst/>
                <a:uLnTx/>
                <a:uFillTx/>
              </a:rPr>
              <a:t>31</a:t>
            </a:r>
            <a:r>
              <a:rPr kumimoji="0" lang="en-US" sz="2400" b="0" i="0" u="none" strike="noStrike" kern="1200" cap="none" spc="0" normalizeH="0" baseline="0" noProof="0" dirty="0">
                <a:ln>
                  <a:noFill/>
                </a:ln>
                <a:solidFill>
                  <a:prstClr val="black"/>
                </a:solidFill>
                <a:effectLst/>
                <a:uLnTx/>
                <a:uFillTx/>
              </a:rPr>
              <a:t> Registered:</a:t>
            </a:r>
          </a:p>
          <a:p>
            <a:pPr marL="800100" lvl="1" indent="-342900">
              <a:buClr>
                <a:srgbClr val="E48312"/>
              </a:buClr>
              <a:buSzPct val="100000"/>
              <a:buFont typeface="Arial" panose="020B0604020202020204" pitchFamily="34" charset="0"/>
              <a:buChar char="•"/>
              <a:defRPr/>
            </a:pPr>
            <a:r>
              <a:rPr lang="en-US" sz="2400" dirty="0">
                <a:solidFill>
                  <a:prstClr val="black"/>
                </a:solidFill>
              </a:rPr>
              <a:t>Facilities responded to 1</a:t>
            </a:r>
            <a:r>
              <a:rPr lang="en-US" sz="2400" baseline="30000" dirty="0">
                <a:solidFill>
                  <a:prstClr val="black"/>
                </a:solidFill>
              </a:rPr>
              <a:t>st</a:t>
            </a:r>
            <a:r>
              <a:rPr lang="en-US" sz="2400" dirty="0">
                <a:solidFill>
                  <a:prstClr val="black"/>
                </a:solidFill>
              </a:rPr>
              <a:t> Service Level Poll: </a:t>
            </a:r>
            <a:r>
              <a:rPr lang="en-US" sz="2400" dirty="0">
                <a:solidFill>
                  <a:srgbClr val="FF0000"/>
                </a:solidFill>
              </a:rPr>
              <a:t>16</a:t>
            </a:r>
          </a:p>
          <a:p>
            <a:pPr marL="800100" lvl="1" indent="-342900">
              <a:buClr>
                <a:srgbClr val="E48312"/>
              </a:buClr>
              <a:buSzPct val="100000"/>
              <a:buFont typeface="Arial" panose="020B0604020202020204" pitchFamily="34" charset="0"/>
              <a:buChar char="•"/>
              <a:defRPr/>
            </a:pPr>
            <a:r>
              <a:rPr lang="en-US" sz="2400" dirty="0">
                <a:solidFill>
                  <a:prstClr val="black"/>
                </a:solidFill>
              </a:rPr>
              <a:t>Facilities responded to 2</a:t>
            </a:r>
            <a:r>
              <a:rPr lang="en-US" sz="2400" baseline="30000" dirty="0">
                <a:solidFill>
                  <a:prstClr val="black"/>
                </a:solidFill>
              </a:rPr>
              <a:t>nd</a:t>
            </a:r>
            <a:r>
              <a:rPr lang="en-US" sz="2400" dirty="0">
                <a:solidFill>
                  <a:prstClr val="black"/>
                </a:solidFill>
              </a:rPr>
              <a:t> Service Level Poll: </a:t>
            </a:r>
            <a:r>
              <a:rPr lang="en-US" sz="2400" dirty="0">
                <a:solidFill>
                  <a:srgbClr val="FF0000"/>
                </a:solidFill>
              </a:rPr>
              <a:t>24</a:t>
            </a:r>
            <a:r>
              <a:rPr lang="en-US" sz="2400" dirty="0">
                <a:solidFill>
                  <a:prstClr val="black"/>
                </a:solidFill>
              </a:rPr>
              <a:t> </a:t>
            </a:r>
            <a:r>
              <a:rPr lang="en-US" sz="2400" dirty="0">
                <a:solidFill>
                  <a:srgbClr val="FF0000"/>
                </a:solidFill>
              </a:rPr>
              <a:t>(</a:t>
            </a:r>
            <a:r>
              <a:rPr lang="en-US" sz="2400" dirty="0">
                <a:solidFill>
                  <a:prstClr val="black"/>
                </a:solidFill>
              </a:rPr>
              <a:t>0 Black</a:t>
            </a:r>
            <a:r>
              <a:rPr lang="en-US" sz="2400" dirty="0">
                <a:solidFill>
                  <a:srgbClr val="FF0000"/>
                </a:solidFill>
              </a:rPr>
              <a:t>, 0 Red)</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Resource Requests Received: </a:t>
            </a:r>
            <a:r>
              <a:rPr lang="en-US" sz="2400" dirty="0">
                <a:solidFill>
                  <a:srgbClr val="FF0000"/>
                </a:solidFill>
              </a:rPr>
              <a:t>10</a:t>
            </a:r>
            <a:endParaRPr kumimoji="0" lang="en-US" sz="2400" b="0" i="0" u="none" strike="noStrike" kern="1200" cap="none" spc="0" normalizeH="0" baseline="0" noProof="0" dirty="0">
              <a:ln>
                <a:noFill/>
              </a:ln>
              <a:solidFill>
                <a:srgbClr val="FF0000"/>
              </a:solidFill>
              <a:effectLst/>
              <a:uLnTx/>
              <a:uFillTx/>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prstClr val="black"/>
                </a:solidFill>
                <a:effectLst/>
                <a:uLnTx/>
                <a:uFillTx/>
              </a:rPr>
              <a:t>Hospitals – </a:t>
            </a:r>
            <a:r>
              <a:rPr lang="en-US" sz="2400" dirty="0">
                <a:solidFill>
                  <a:srgbClr val="FF0000"/>
                </a:solidFill>
              </a:rPr>
              <a:t>87</a:t>
            </a:r>
            <a:r>
              <a:rPr kumimoji="0" lang="en-US" sz="2400" b="0" i="0" u="none" strike="noStrike" kern="1200" cap="none" spc="0" normalizeH="0" baseline="0" noProof="0" dirty="0">
                <a:ln>
                  <a:noFill/>
                </a:ln>
                <a:solidFill>
                  <a:prstClr val="black"/>
                </a:solidFill>
                <a:effectLst/>
                <a:uLnTx/>
                <a:uFillTx/>
              </a:rPr>
              <a:t> on ReddiNet / </a:t>
            </a:r>
            <a:r>
              <a:rPr lang="en-US" sz="2400" dirty="0">
                <a:solidFill>
                  <a:srgbClr val="FF0000"/>
                </a:solidFill>
              </a:rPr>
              <a:t>7</a:t>
            </a:r>
            <a:r>
              <a:rPr kumimoji="0" lang="en-US" sz="2400" b="0" i="0" u="none" strike="noStrike" kern="1200" cap="none" spc="0" normalizeH="0" baseline="0" noProof="0" dirty="0">
                <a:ln>
                  <a:noFill/>
                </a:ln>
                <a:solidFill>
                  <a:srgbClr val="FF0000"/>
                </a:solidFill>
                <a:effectLst/>
                <a:uLnTx/>
                <a:uFillTx/>
              </a:rPr>
              <a:t>0</a:t>
            </a:r>
            <a:r>
              <a:rPr kumimoji="0" lang="en-US" sz="2400" b="0" i="0" u="none" strike="noStrike" kern="1200" cap="none" spc="0" normalizeH="0" baseline="0" noProof="0" dirty="0">
                <a:ln>
                  <a:noFill/>
                </a:ln>
                <a:solidFill>
                  <a:prstClr val="black"/>
                </a:solidFill>
                <a:effectLst/>
                <a:uLnTx/>
                <a:uFillTx/>
              </a:rPr>
              <a:t> Registered:</a:t>
            </a:r>
          </a:p>
          <a:p>
            <a:pPr marL="800100" lvl="1" indent="-342900">
              <a:buClr>
                <a:srgbClr val="E48312"/>
              </a:buClr>
              <a:buSzPct val="100000"/>
              <a:buFont typeface="Arial" panose="020B0604020202020204" pitchFamily="34" charset="0"/>
              <a:buChar char="•"/>
              <a:defRPr/>
            </a:pPr>
            <a:r>
              <a:rPr lang="en-US" sz="2400" dirty="0">
                <a:solidFill>
                  <a:prstClr val="black"/>
                </a:solidFill>
              </a:rPr>
              <a:t>Facilities responded to 1</a:t>
            </a:r>
            <a:r>
              <a:rPr lang="en-US" sz="2400" baseline="30000" dirty="0">
                <a:solidFill>
                  <a:prstClr val="black"/>
                </a:solidFill>
              </a:rPr>
              <a:t>st</a:t>
            </a:r>
            <a:r>
              <a:rPr lang="en-US" sz="2400" dirty="0">
                <a:solidFill>
                  <a:prstClr val="black"/>
                </a:solidFill>
              </a:rPr>
              <a:t> Service Level Poll: </a:t>
            </a:r>
            <a:r>
              <a:rPr lang="en-US" sz="2400" dirty="0">
                <a:solidFill>
                  <a:srgbClr val="FF0000"/>
                </a:solidFill>
              </a:rPr>
              <a:t>77  (</a:t>
            </a:r>
            <a:r>
              <a:rPr lang="en-US" sz="2400" dirty="0"/>
              <a:t>1 Black</a:t>
            </a:r>
            <a:r>
              <a:rPr lang="en-US" sz="2400" dirty="0">
                <a:solidFill>
                  <a:srgbClr val="FF0000"/>
                </a:solidFill>
              </a:rPr>
              <a:t>, 1 Red, </a:t>
            </a:r>
            <a:r>
              <a:rPr lang="en-US" sz="2400" dirty="0">
                <a:solidFill>
                  <a:schemeClr val="accent2">
                    <a:lumMod val="75000"/>
                  </a:schemeClr>
                </a:solidFill>
              </a:rPr>
              <a:t>1 Orange</a:t>
            </a:r>
            <a:r>
              <a:rPr lang="en-US" sz="2400" dirty="0">
                <a:solidFill>
                  <a:srgbClr val="FF0000"/>
                </a:solidFill>
              </a:rPr>
              <a:t>)</a:t>
            </a:r>
          </a:p>
          <a:p>
            <a:pPr marL="800100" lvl="1" indent="-342900">
              <a:buClr>
                <a:srgbClr val="E48312"/>
              </a:buClr>
              <a:buSzPct val="100000"/>
              <a:buFont typeface="Arial" panose="020B0604020202020204" pitchFamily="34" charset="0"/>
              <a:buChar char="•"/>
              <a:defRPr/>
            </a:pPr>
            <a:r>
              <a:rPr lang="en-US" sz="2400" dirty="0">
                <a:solidFill>
                  <a:prstClr val="black"/>
                </a:solidFill>
              </a:rPr>
              <a:t>Facilities responded to 2</a:t>
            </a:r>
            <a:r>
              <a:rPr lang="en-US" sz="2400" baseline="30000" dirty="0">
                <a:solidFill>
                  <a:prstClr val="black"/>
                </a:solidFill>
              </a:rPr>
              <a:t>nd</a:t>
            </a:r>
            <a:r>
              <a:rPr lang="en-US" sz="2400" dirty="0">
                <a:solidFill>
                  <a:prstClr val="black"/>
                </a:solidFill>
              </a:rPr>
              <a:t> Service Level Poll: </a:t>
            </a:r>
            <a:r>
              <a:rPr lang="en-US" sz="2400" dirty="0">
                <a:solidFill>
                  <a:srgbClr val="FF0000"/>
                </a:solidFill>
              </a:rPr>
              <a:t>73 (</a:t>
            </a:r>
            <a:r>
              <a:rPr lang="en-US" sz="2400" dirty="0"/>
              <a:t>4</a:t>
            </a:r>
            <a:r>
              <a:rPr lang="en-US" sz="2400" dirty="0">
                <a:solidFill>
                  <a:prstClr val="black"/>
                </a:solidFill>
              </a:rPr>
              <a:t> Black</a:t>
            </a:r>
            <a:r>
              <a:rPr lang="en-US" sz="2400" dirty="0">
                <a:solidFill>
                  <a:srgbClr val="FF0000"/>
                </a:solidFill>
              </a:rPr>
              <a:t>, 8 Red)</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Resource Requests Received: </a:t>
            </a:r>
            <a:r>
              <a:rPr lang="en-US" sz="2400" dirty="0">
                <a:solidFill>
                  <a:srgbClr val="FF0000"/>
                </a:solidFill>
              </a:rPr>
              <a:t>75</a:t>
            </a:r>
            <a:endParaRPr kumimoji="0" lang="en-US" sz="2400" b="0" i="0" u="none" strike="noStrike" kern="1200" cap="none" spc="0" normalizeH="0" baseline="0" noProof="0" dirty="0">
              <a:ln>
                <a:noFill/>
              </a:ln>
              <a:solidFill>
                <a:srgbClr val="FF0000"/>
              </a:solidFill>
              <a:effectLst/>
              <a:uLnTx/>
              <a:uFillTx/>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prstClr val="black"/>
                </a:solidFill>
                <a:effectLst/>
                <a:uLnTx/>
                <a:uFillTx/>
              </a:rPr>
              <a:t>Long Term Care (LTC) Facilities – </a:t>
            </a:r>
            <a:r>
              <a:rPr kumimoji="0" lang="en-US" sz="2400" b="0" i="0" u="none" strike="noStrike" kern="1200" cap="none" spc="0" normalizeH="0" baseline="0" noProof="0" dirty="0">
                <a:ln>
                  <a:noFill/>
                </a:ln>
                <a:solidFill>
                  <a:srgbClr val="FF0000"/>
                </a:solidFill>
                <a:effectLst/>
                <a:uLnTx/>
                <a:uFillTx/>
              </a:rPr>
              <a:t>329</a:t>
            </a:r>
            <a:r>
              <a:rPr kumimoji="0" lang="en-US" sz="2400" b="0" i="0" u="none" strike="noStrike" kern="1200" cap="none" spc="0" normalizeH="0" baseline="0" noProof="0" dirty="0">
                <a:ln>
                  <a:noFill/>
                </a:ln>
                <a:solidFill>
                  <a:prstClr val="black"/>
                </a:solidFill>
                <a:effectLst/>
                <a:uLnTx/>
                <a:uFillTx/>
              </a:rPr>
              <a:t> on ReddiNet / </a:t>
            </a:r>
            <a:r>
              <a:rPr kumimoji="0" lang="en-US" sz="2400" b="0" i="0" u="none" strike="noStrike" kern="1200" cap="none" spc="0" normalizeH="0" baseline="0" noProof="0" dirty="0">
                <a:ln>
                  <a:noFill/>
                </a:ln>
                <a:solidFill>
                  <a:srgbClr val="FF0000"/>
                </a:solidFill>
                <a:effectLst/>
                <a:uLnTx/>
                <a:uFillTx/>
              </a:rPr>
              <a:t>32</a:t>
            </a:r>
            <a:r>
              <a:rPr kumimoji="0" lang="en-US" sz="2400" b="0" i="0" u="none" strike="noStrike" kern="1200" cap="none" spc="0" normalizeH="0" baseline="0" noProof="0" dirty="0">
                <a:ln>
                  <a:noFill/>
                </a:ln>
                <a:solidFill>
                  <a:prstClr val="black"/>
                </a:solidFill>
                <a:effectLst/>
                <a:uLnTx/>
                <a:uFillTx/>
              </a:rPr>
              <a:t> Registered:</a:t>
            </a:r>
          </a:p>
          <a:p>
            <a:pPr marL="800100" lvl="1" indent="-342900">
              <a:buClr>
                <a:srgbClr val="E48312"/>
              </a:buClr>
              <a:buSzPct val="100000"/>
              <a:buFont typeface="Arial" panose="020B0604020202020204" pitchFamily="34" charset="0"/>
              <a:buChar char="•"/>
              <a:defRPr/>
            </a:pPr>
            <a:r>
              <a:rPr lang="en-US" sz="2400" dirty="0">
                <a:solidFill>
                  <a:prstClr val="black"/>
                </a:solidFill>
              </a:rPr>
              <a:t>Facilities responded to 1</a:t>
            </a:r>
            <a:r>
              <a:rPr lang="en-US" sz="2400" baseline="30000" dirty="0">
                <a:solidFill>
                  <a:prstClr val="black"/>
                </a:solidFill>
              </a:rPr>
              <a:t>st</a:t>
            </a:r>
            <a:r>
              <a:rPr lang="en-US" sz="2400" dirty="0">
                <a:solidFill>
                  <a:prstClr val="black"/>
                </a:solidFill>
              </a:rPr>
              <a:t> Service Level Poll: </a:t>
            </a:r>
            <a:r>
              <a:rPr lang="en-US" sz="2400" dirty="0">
                <a:solidFill>
                  <a:srgbClr val="FF0000"/>
                </a:solidFill>
              </a:rPr>
              <a:t>14</a:t>
            </a:r>
          </a:p>
          <a:p>
            <a:pPr marL="800100" lvl="1" indent="-342900">
              <a:buClr>
                <a:srgbClr val="E48312"/>
              </a:buClr>
              <a:buSzPct val="100000"/>
              <a:buFont typeface="Arial" panose="020B0604020202020204" pitchFamily="34" charset="0"/>
              <a:buChar char="•"/>
              <a:defRPr/>
            </a:pPr>
            <a:r>
              <a:rPr lang="en-US" sz="2400" dirty="0">
                <a:solidFill>
                  <a:prstClr val="black"/>
                </a:solidFill>
              </a:rPr>
              <a:t>Facilities responded to 2</a:t>
            </a:r>
            <a:r>
              <a:rPr lang="en-US" sz="2400" baseline="30000" dirty="0">
                <a:solidFill>
                  <a:prstClr val="black"/>
                </a:solidFill>
              </a:rPr>
              <a:t>nd</a:t>
            </a:r>
            <a:r>
              <a:rPr lang="en-US" sz="2400" dirty="0">
                <a:solidFill>
                  <a:prstClr val="black"/>
                </a:solidFill>
              </a:rPr>
              <a:t> Service Level Poll: </a:t>
            </a:r>
            <a:r>
              <a:rPr lang="en-US" sz="2400" dirty="0">
                <a:solidFill>
                  <a:srgbClr val="FF0000"/>
                </a:solidFill>
              </a:rPr>
              <a:t>17 (</a:t>
            </a:r>
            <a:r>
              <a:rPr lang="en-US" sz="2400" dirty="0">
                <a:solidFill>
                  <a:prstClr val="black"/>
                </a:solidFill>
              </a:rPr>
              <a:t>0 Black</a:t>
            </a:r>
            <a:r>
              <a:rPr lang="en-US" sz="2400" dirty="0">
                <a:solidFill>
                  <a:srgbClr val="FF0000"/>
                </a:solidFill>
              </a:rPr>
              <a:t>, 0 Red)</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Resource Requests Received: </a:t>
            </a:r>
            <a:r>
              <a:rPr lang="en-US" sz="2400" dirty="0">
                <a:solidFill>
                  <a:srgbClr val="FF0000"/>
                </a:solidFill>
              </a:rPr>
              <a:t>2</a:t>
            </a:r>
            <a:endParaRPr kumimoji="0" lang="en-US" sz="2400" b="0" i="0" u="none" strike="noStrike" kern="1200" cap="none" spc="0" normalizeH="0" baseline="0" noProof="0" dirty="0">
              <a:ln>
                <a:noFill/>
              </a:ln>
              <a:solidFill>
                <a:srgbClr val="FF0000"/>
              </a:solidFill>
              <a:effectLst/>
              <a:uLnTx/>
              <a:uFillTx/>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prstClr val="black"/>
                </a:solidFill>
                <a:effectLst/>
                <a:uLnTx/>
                <a:uFillTx/>
              </a:rPr>
              <a:t>Urgent Care (UC) Facilities –  </a:t>
            </a:r>
            <a:r>
              <a:rPr kumimoji="0" lang="en-US" sz="2400" b="0" i="0" u="none" strike="noStrike" kern="1200" cap="none" spc="0" normalizeH="0" baseline="0" noProof="0" dirty="0">
                <a:ln>
                  <a:noFill/>
                </a:ln>
                <a:solidFill>
                  <a:srgbClr val="FF0000"/>
                </a:solidFill>
                <a:effectLst/>
                <a:uLnTx/>
                <a:uFillTx/>
              </a:rPr>
              <a:t>40 </a:t>
            </a:r>
            <a:r>
              <a:rPr kumimoji="0" lang="en-US" sz="2400" b="0" i="0" u="none" strike="noStrike" kern="1200" cap="none" spc="0" normalizeH="0" baseline="0" noProof="0" dirty="0">
                <a:ln>
                  <a:noFill/>
                </a:ln>
                <a:solidFill>
                  <a:prstClr val="black"/>
                </a:solidFill>
                <a:effectLst/>
                <a:uLnTx/>
                <a:uFillTx/>
              </a:rPr>
              <a:t>on ReddiNet / </a:t>
            </a:r>
            <a:r>
              <a:rPr lang="en-US" sz="2400" dirty="0">
                <a:solidFill>
                  <a:srgbClr val="FF0000"/>
                </a:solidFill>
              </a:rPr>
              <a:t>0</a:t>
            </a:r>
            <a:r>
              <a:rPr kumimoji="0" lang="en-US" sz="2400" b="0" i="0" u="none" strike="noStrike" kern="1200" cap="none" spc="0" normalizeH="0" baseline="0" noProof="0" dirty="0">
                <a:ln>
                  <a:noFill/>
                </a:ln>
                <a:solidFill>
                  <a:prstClr val="black"/>
                </a:solidFill>
                <a:effectLst/>
                <a:uLnTx/>
                <a:uFillTx/>
              </a:rPr>
              <a:t> Registered:</a:t>
            </a:r>
          </a:p>
          <a:p>
            <a:pPr marL="800100" lvl="1" indent="-342900">
              <a:buClr>
                <a:srgbClr val="E48312"/>
              </a:buClr>
              <a:buSzPct val="100000"/>
              <a:buFont typeface="Arial" panose="020B0604020202020204" pitchFamily="34" charset="0"/>
              <a:buChar char="•"/>
              <a:defRPr/>
            </a:pPr>
            <a:r>
              <a:rPr lang="en-US" sz="2400" dirty="0">
                <a:solidFill>
                  <a:prstClr val="black"/>
                </a:solidFill>
              </a:rPr>
              <a:t>Facilities responded to 1</a:t>
            </a:r>
            <a:r>
              <a:rPr lang="en-US" sz="2400" baseline="30000" dirty="0">
                <a:solidFill>
                  <a:prstClr val="black"/>
                </a:solidFill>
              </a:rPr>
              <a:t>st</a:t>
            </a:r>
            <a:r>
              <a:rPr lang="en-US" sz="2400" dirty="0">
                <a:solidFill>
                  <a:prstClr val="black"/>
                </a:solidFill>
              </a:rPr>
              <a:t> Service Level Poll: </a:t>
            </a:r>
            <a:r>
              <a:rPr lang="en-US" sz="2400" dirty="0">
                <a:solidFill>
                  <a:srgbClr val="FF0000"/>
                </a:solidFill>
              </a:rPr>
              <a:t>0</a:t>
            </a:r>
          </a:p>
          <a:p>
            <a:pPr marL="800100" lvl="1" indent="-342900">
              <a:buClr>
                <a:srgbClr val="E48312"/>
              </a:buClr>
              <a:buSzPct val="100000"/>
              <a:buFont typeface="Arial" panose="020B0604020202020204" pitchFamily="34" charset="0"/>
              <a:buChar char="•"/>
              <a:defRPr/>
            </a:pPr>
            <a:r>
              <a:rPr lang="en-US" sz="2400" dirty="0">
                <a:solidFill>
                  <a:prstClr val="black"/>
                </a:solidFill>
              </a:rPr>
              <a:t>Facilities responded to 2</a:t>
            </a:r>
            <a:r>
              <a:rPr lang="en-US" sz="2400" baseline="30000" dirty="0">
                <a:solidFill>
                  <a:prstClr val="black"/>
                </a:solidFill>
              </a:rPr>
              <a:t>nd</a:t>
            </a:r>
            <a:r>
              <a:rPr lang="en-US" sz="2400" dirty="0">
                <a:solidFill>
                  <a:prstClr val="black"/>
                </a:solidFill>
              </a:rPr>
              <a:t> Service Level Poll: </a:t>
            </a:r>
            <a:r>
              <a:rPr lang="en-US" sz="2400" dirty="0">
                <a:solidFill>
                  <a:srgbClr val="FF0000"/>
                </a:solidFill>
              </a:rPr>
              <a:t>0</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Resource Requests Received: </a:t>
            </a:r>
            <a:r>
              <a:rPr kumimoji="0" lang="en-US" sz="2400" b="0" i="0" u="none" strike="noStrike" kern="1200" cap="none" spc="0" normalizeH="0" baseline="0" noProof="0" dirty="0">
                <a:ln>
                  <a:noFill/>
                </a:ln>
                <a:solidFill>
                  <a:srgbClr val="FF0000"/>
                </a:solidFill>
                <a:effectLst/>
                <a:uLnTx/>
                <a:uFillTx/>
              </a:rPr>
              <a:t>0</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67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b="1" dirty="0">
                <a:solidFill>
                  <a:schemeClr val="bg1"/>
                </a:solidFill>
              </a:rPr>
              <a:t>Statistics by HCC Sector</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92365" y="1690255"/>
            <a:ext cx="11859490" cy="5098472"/>
          </a:xfrm>
          <a:prstGeom prst="rect">
            <a:avLst/>
          </a:prstGeom>
        </p:spPr>
        <p:txBody>
          <a:bodyPr vert="horz" lIns="91440" tIns="45720" rIns="91440" bIns="45720" rtlCol="0" anchor="ctr">
            <a:norm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Provider Agencies (Public and Private)  – </a:t>
            </a:r>
            <a:r>
              <a:rPr lang="en-US" sz="2400" dirty="0">
                <a:solidFill>
                  <a:srgbClr val="FF0000"/>
                </a:solidFill>
                <a:latin typeface="Calibri" panose="020F0502020204030204"/>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Registered:</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Resource Requests Received: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0</a:t>
            </a:r>
          </a:p>
          <a:p>
            <a:pPr marL="0" marR="0" lvl="0" indent="0" algn="l" defTabSz="914400" rtl="0" eaLnBrk="1" fontAlgn="auto" latinLnBrk="0" hangingPunct="1">
              <a:lnSpc>
                <a:spcPct val="100000"/>
              </a:lnSpc>
              <a:spcBef>
                <a:spcPts val="0"/>
              </a:spcBef>
              <a:spcAft>
                <a:spcPts val="0"/>
              </a:spcAft>
              <a:buClr>
                <a:srgbClr val="E48312"/>
              </a:buClr>
              <a:buSzPct val="100000"/>
              <a:buFontTx/>
              <a:buNone/>
              <a:tabLst/>
              <a:defRPr/>
            </a:pP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E48312"/>
              </a:buClr>
              <a:buSzPct val="100000"/>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Fire Operational Area Coordinator (FOAC) Activation:</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LA County Fire </a:t>
            </a:r>
            <a:endParaRPr lang="en-US" sz="2000" b="1" dirty="0">
              <a:solidFill>
                <a:prstClr val="black"/>
              </a:solidFill>
              <a:latin typeface="Calibri" panose="020F0502020204030204"/>
            </a:endParaRP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Central Dispatch Office</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Conference call with Providers</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28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F550AD-0DC7-59EA-3763-3B26727F3009}"/>
            </a:ext>
          </a:extLst>
        </p:cNvPr>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Shape 13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B6612B8D-4E5F-C392-5C8A-E1CF6C63B7D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dirty="0">
                <a:solidFill>
                  <a:srgbClr val="FFFFFF"/>
                </a:solidFill>
                <a:latin typeface="+mj-lt"/>
                <a:ea typeface="+mj-ea"/>
                <a:cs typeface="+mj-cs"/>
              </a:rPr>
              <a:t>SimCell Directory</a:t>
            </a:r>
          </a:p>
        </p:txBody>
      </p:sp>
      <p:sp>
        <p:nvSpPr>
          <p:cNvPr id="6" name="TextBox 5">
            <a:extLst>
              <a:ext uri="{FF2B5EF4-FFF2-40B4-BE49-F238E27FC236}">
                <a16:creationId xmlns:a16="http://schemas.microsoft.com/office/drawing/2014/main" id="{5D3B6990-98B8-3B04-77A7-6B0F3BFCFD96}"/>
              </a:ext>
            </a:extLst>
          </p:cNvPr>
          <p:cNvSpPr txBox="1"/>
          <p:nvPr/>
        </p:nvSpPr>
        <p:spPr>
          <a:xfrm>
            <a:off x="660042" y="806824"/>
            <a:ext cx="2919738" cy="1494117"/>
          </a:xfrm>
          <a:prstGeom prst="rect">
            <a:avLst/>
          </a:prstGeom>
        </p:spPr>
        <p:txBody>
          <a:bodyPr vert="horz" lIns="91440" tIns="45720" rIns="91440" bIns="45720" rtlCol="0" anchor="b">
            <a:normAutofit/>
          </a:bodyPr>
          <a:lstStyle/>
          <a:p>
            <a:pPr marR="0" lvl="0" fontAlgn="auto">
              <a:lnSpc>
                <a:spcPct val="90000"/>
              </a:lnSpc>
              <a:spcBef>
                <a:spcPts val="1000"/>
              </a:spcBef>
              <a:spcAft>
                <a:spcPts val="600"/>
              </a:spcAft>
              <a:buClrTx/>
              <a:buSzTx/>
              <a:tabLst/>
              <a:defRPr/>
            </a:pPr>
            <a:r>
              <a:rPr kumimoji="0" lang="en-US" sz="2000" b="0" i="0" u="none" strike="noStrike" kern="1200" cap="none" spc="0" normalizeH="0" baseline="0" noProof="0">
                <a:ln>
                  <a:noFill/>
                </a:ln>
                <a:solidFill>
                  <a:srgbClr val="FFFFFF"/>
                </a:solidFill>
                <a:effectLst/>
                <a:uLnTx/>
                <a:uFillTx/>
                <a:latin typeface="+mn-lt"/>
                <a:ea typeface="+mn-ea"/>
                <a:cs typeface="+mn-cs"/>
              </a:rPr>
              <a:t>Simulation Cell (SimCell) for Ambulance Providers and CDPH</a:t>
            </a:r>
          </a:p>
        </p:txBody>
      </p:sp>
      <p:pic>
        <p:nvPicPr>
          <p:cNvPr id="5" name="Picture 4" descr="Table&#10;&#10;AI-generated content may be incorrect.">
            <a:extLst>
              <a:ext uri="{FF2B5EF4-FFF2-40B4-BE49-F238E27FC236}">
                <a16:creationId xmlns:a16="http://schemas.microsoft.com/office/drawing/2014/main" id="{A00946F1-1217-DB90-B30D-2B2CFBE3A377}"/>
              </a:ext>
            </a:extLst>
          </p:cNvPr>
          <p:cNvPicPr>
            <a:picLocks noChangeAspect="1"/>
          </p:cNvPicPr>
          <p:nvPr/>
        </p:nvPicPr>
        <p:blipFill>
          <a:blip r:embed="rId3">
            <a:extLst>
              <a:ext uri="{28A0092B-C50C-407E-A947-70E740481C1C}">
                <a14:useLocalDpi xmlns:a14="http://schemas.microsoft.com/office/drawing/2010/main" val="0"/>
              </a:ext>
            </a:extLst>
          </a:blip>
          <a:srcRect l="6205" t="10487" r="2315" b="10418"/>
          <a:stretch/>
        </p:blipFill>
        <p:spPr>
          <a:xfrm>
            <a:off x="4062164" y="297951"/>
            <a:ext cx="7979928" cy="6164494"/>
          </a:xfrm>
          <a:prstGeom prst="rect">
            <a:avLst/>
          </a:prstGeom>
        </p:spPr>
      </p:pic>
    </p:spTree>
    <p:extLst>
      <p:ext uri="{BB962C8B-B14F-4D97-AF65-F5344CB8AC3E}">
        <p14:creationId xmlns:p14="http://schemas.microsoft.com/office/powerpoint/2010/main" val="240529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b="1" dirty="0">
                <a:solidFill>
                  <a:schemeClr val="bg1"/>
                </a:solidFill>
              </a:rPr>
              <a:t>Assessment Poll</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92365" y="1708727"/>
            <a:ext cx="11732646" cy="5024582"/>
          </a:xfrm>
          <a:prstGeom prst="rect">
            <a:avLst/>
          </a:prstGeom>
        </p:spPr>
        <p:txBody>
          <a:bodyPr vert="horz" lIns="91440" tIns="45720" rIns="91440" bIns="45720" rtlCol="0" anchor="ctr">
            <a:norm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Assessment Poll: Hospital Sector: “</a:t>
            </a:r>
            <a:r>
              <a:rPr lang="en-US" sz="2000" b="1" dirty="0">
                <a:solidFill>
                  <a:srgbClr val="FF0000"/>
                </a:solidFill>
                <a:latin typeface="Calibri" panose="020F0502020204030204"/>
              </a:rPr>
              <a:t>Ability to provide additional equipment and supplies</a:t>
            </a:r>
            <a:r>
              <a:rPr lang="en-US" sz="2000" dirty="0">
                <a:latin typeface="Calibri" panose="020F0502020204030204"/>
              </a:rPr>
              <a:t>”</a:t>
            </a:r>
            <a:endParaRPr kumimoji="0" lang="en-US" sz="2000" i="0" u="none" strike="noStrike" kern="1200" cap="none" spc="0" normalizeH="0" baseline="0" noProof="0" dirty="0">
              <a:ln>
                <a:noFill/>
              </a:ln>
              <a:effectLst/>
              <a:uLnTx/>
              <a:uFillTx/>
              <a:latin typeface="Calibri" panose="020F0502020204030204"/>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1" i="0" u="sng" strike="noStrike" kern="1200" cap="none" spc="0" normalizeH="0" baseline="0" noProof="0" dirty="0">
                <a:ln>
                  <a:noFill/>
                </a:ln>
                <a:solidFill>
                  <a:srgbClr val="FF0000"/>
                </a:solidFill>
                <a:effectLst/>
                <a:uLnTx/>
                <a:uFillTx/>
                <a:latin typeface="Calibri" panose="020F0502020204030204"/>
                <a:ea typeface="+mn-ea"/>
                <a:cs typeface="+mn-cs"/>
              </a:rPr>
              <a:t>Questions:</a:t>
            </a:r>
          </a:p>
          <a:p>
            <a:pPr marL="800100" lvl="1" indent="-342900">
              <a:spcAft>
                <a:spcPts val="200"/>
              </a:spcAft>
              <a:buClr>
                <a:srgbClr val="E48312"/>
              </a:buClr>
              <a:buSzPct val="100000"/>
              <a:buFont typeface="Arial" panose="020B0604020202020204" pitchFamily="34" charset="0"/>
              <a:buChar char="•"/>
              <a:defRPr/>
            </a:pPr>
            <a:r>
              <a:rPr kumimoji="0" lang="en-US" b="0" i="1" u="none" strike="noStrike" kern="1200" cap="none" spc="0" normalizeH="0" baseline="0" noProof="0" dirty="0">
                <a:ln>
                  <a:noFill/>
                </a:ln>
                <a:effectLst/>
                <a:uLnTx/>
                <a:uFillTx/>
              </a:rPr>
              <a:t>Does your facility have additional hospital beds?</a:t>
            </a:r>
          </a:p>
          <a:p>
            <a:pPr marL="800100" lvl="1" indent="-342900">
              <a:spcAft>
                <a:spcPts val="200"/>
              </a:spcAft>
              <a:buClr>
                <a:srgbClr val="E48312"/>
              </a:buClr>
              <a:buSzPct val="100000"/>
              <a:buFont typeface="Arial" panose="020B0604020202020204" pitchFamily="34" charset="0"/>
              <a:buChar char="•"/>
              <a:defRPr/>
            </a:pPr>
            <a:r>
              <a:rPr lang="en-US" i="1" dirty="0"/>
              <a:t>Does your facility have additional IV solutions?</a:t>
            </a:r>
          </a:p>
          <a:p>
            <a:pPr marL="800100" lvl="1" indent="-342900">
              <a:spcAft>
                <a:spcPts val="200"/>
              </a:spcAft>
              <a:buClr>
                <a:srgbClr val="E48312"/>
              </a:buClr>
              <a:buSzPct val="100000"/>
              <a:buFont typeface="Arial" panose="020B0604020202020204" pitchFamily="34" charset="0"/>
              <a:buChar char="•"/>
              <a:defRPr/>
            </a:pPr>
            <a:r>
              <a:rPr kumimoji="0" lang="en-US" b="0" i="1" u="none" strike="noStrike" kern="1200" cap="none" spc="0" normalizeH="0" baseline="0" noProof="0" dirty="0">
                <a:ln>
                  <a:noFill/>
                </a:ln>
                <a:effectLst/>
                <a:uLnTx/>
                <a:uFillTx/>
              </a:rPr>
              <a:t>Does your facility have additional </a:t>
            </a:r>
            <a:r>
              <a:rPr lang="en-US" i="1" dirty="0"/>
              <a:t>gurneys?</a:t>
            </a:r>
          </a:p>
          <a:p>
            <a:pPr marL="800100" lvl="1" indent="-342900">
              <a:spcAft>
                <a:spcPts val="200"/>
              </a:spcAft>
              <a:buClr>
                <a:srgbClr val="E48312"/>
              </a:buClr>
              <a:buSzPct val="100000"/>
              <a:buFont typeface="Arial" panose="020B0604020202020204" pitchFamily="34" charset="0"/>
              <a:buChar char="•"/>
              <a:defRPr/>
            </a:pPr>
            <a:r>
              <a:rPr lang="en-US" i="1" dirty="0"/>
              <a:t>Does your facility have additional latex or non latex gloves?</a:t>
            </a:r>
          </a:p>
          <a:p>
            <a:pPr marL="800100" lvl="1" indent="-342900">
              <a:spcAft>
                <a:spcPts val="200"/>
              </a:spcAft>
              <a:buClr>
                <a:srgbClr val="E48312"/>
              </a:buClr>
              <a:buSzPct val="100000"/>
              <a:buFont typeface="Arial" panose="020B0604020202020204" pitchFamily="34" charset="0"/>
              <a:buChar char="•"/>
              <a:defRPr/>
            </a:pPr>
            <a:r>
              <a:rPr lang="en-US" i="1" dirty="0"/>
              <a:t>Does your facility have additional IV pumps?</a:t>
            </a:r>
            <a:endParaRPr lang="en-US" b="1" i="1" dirty="0"/>
          </a:p>
          <a:p>
            <a:pPr lvl="1">
              <a:spcAft>
                <a:spcPts val="200"/>
              </a:spcAft>
              <a:buClr>
                <a:srgbClr val="E48312"/>
              </a:buClr>
              <a:buSzPct val="100000"/>
              <a:defRPr/>
            </a:pPr>
            <a:endParaRPr lang="en-US" b="1" i="1" dirty="0"/>
          </a:p>
          <a:p>
            <a:pPr marL="91440" lvl="0" indent="-91440">
              <a:lnSpc>
                <a:spcPct val="90000"/>
              </a:lnSpc>
              <a:spcBef>
                <a:spcPts val="1200"/>
              </a:spcBef>
              <a:spcAft>
                <a:spcPts val="200"/>
              </a:spcAft>
              <a:buClr>
                <a:srgbClr val="E48312"/>
              </a:buClr>
              <a:buSzPct val="100000"/>
              <a:buFont typeface="Calibri" panose="020F0502020204030204" pitchFamily="34" charset="0"/>
              <a:buChar char=" "/>
              <a:defRPr/>
            </a:pPr>
            <a:r>
              <a:rPr lang="en-US" sz="2000" b="1" u="sng" dirty="0">
                <a:solidFill>
                  <a:srgbClr val="FF0000"/>
                </a:solidFill>
              </a:rPr>
              <a:t>Hospital Sector:</a:t>
            </a:r>
          </a:p>
          <a:p>
            <a:pPr marL="800100" lvl="1" indent="-342900">
              <a:buClr>
                <a:srgbClr val="E48312"/>
              </a:buClr>
              <a:buSzPct val="100000"/>
              <a:buFont typeface="Arial" panose="020B0604020202020204" pitchFamily="34" charset="0"/>
              <a:buChar char="•"/>
              <a:defRPr/>
            </a:pPr>
            <a:r>
              <a:rPr lang="en-US" sz="2000" dirty="0">
                <a:solidFill>
                  <a:prstClr val="black"/>
                </a:solidFill>
              </a:rPr>
              <a:t>Facilities Polled: </a:t>
            </a:r>
            <a:r>
              <a:rPr lang="en-US" sz="2000" dirty="0">
                <a:solidFill>
                  <a:srgbClr val="FF0000"/>
                </a:solidFill>
              </a:rPr>
              <a:t>89</a:t>
            </a:r>
          </a:p>
          <a:p>
            <a:pPr marL="800100" lvl="1" indent="-342900">
              <a:buClr>
                <a:srgbClr val="E48312"/>
              </a:buClr>
              <a:buSzPct val="100000"/>
              <a:buFont typeface="Arial" panose="020B0604020202020204" pitchFamily="34" charset="0"/>
              <a:buChar char="•"/>
              <a:defRPr/>
            </a:pPr>
            <a:r>
              <a:rPr lang="en-US" sz="2000" dirty="0">
                <a:solidFill>
                  <a:prstClr val="black"/>
                </a:solidFill>
              </a:rPr>
              <a:t>Facilities Responded: </a:t>
            </a:r>
            <a:r>
              <a:rPr lang="en-US" sz="2000" dirty="0">
                <a:solidFill>
                  <a:srgbClr val="FF0000"/>
                </a:solidFill>
              </a:rPr>
              <a:t>71 </a:t>
            </a:r>
          </a:p>
          <a:p>
            <a:pPr marL="800100" lvl="1" indent="-342900">
              <a:buClr>
                <a:srgbClr val="E48312"/>
              </a:buClr>
              <a:buSzPct val="100000"/>
              <a:buFont typeface="Arial" panose="020B0604020202020204" pitchFamily="34" charset="0"/>
              <a:buChar char="•"/>
              <a:defRPr/>
            </a:pPr>
            <a:r>
              <a:rPr lang="en-US" sz="2000" dirty="0">
                <a:solidFill>
                  <a:prstClr val="black"/>
                </a:solidFill>
              </a:rPr>
              <a:t>Facilities Did Not Respond: </a:t>
            </a:r>
            <a:r>
              <a:rPr lang="en-US" sz="2000" dirty="0">
                <a:solidFill>
                  <a:srgbClr val="FF0000"/>
                </a:solidFill>
              </a:rPr>
              <a:t>18</a:t>
            </a:r>
          </a:p>
          <a:p>
            <a:pPr lvl="1">
              <a:spcAft>
                <a:spcPts val="200"/>
              </a:spcAft>
              <a:buClr>
                <a:srgbClr val="E48312"/>
              </a:buClr>
              <a:buSzPct val="100000"/>
              <a:defRPr/>
            </a:pPr>
            <a:endParaRPr lang="en-US" i="1" dirty="0"/>
          </a:p>
        </p:txBody>
      </p:sp>
    </p:spTree>
    <p:extLst>
      <p:ext uri="{BB962C8B-B14F-4D97-AF65-F5344CB8AC3E}">
        <p14:creationId xmlns:p14="http://schemas.microsoft.com/office/powerpoint/2010/main" val="150163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07CBF0-8B04-551A-77BD-27CEACAF9DDA}"/>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FD6EF49-4BC7-63F7-54B8-8057B53ED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69A8B34-03B1-E8E3-1009-4945AF3F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234F89C-2CB2-6A8D-90C6-78B876E20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79F4E3E-E250-5D17-7FB9-E83AC4AEB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7113492B-0FC9-F307-1361-1D1071BC1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13BEE11-6BA5-F0DD-5118-6C4FCD074971}"/>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b="1" dirty="0">
                <a:solidFill>
                  <a:schemeClr val="bg1"/>
                </a:solidFill>
              </a:rPr>
              <a:t>Assessment Poll</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BD0A0BA-6826-F76E-3B2C-A4E2EB483850}"/>
              </a:ext>
            </a:extLst>
          </p:cNvPr>
          <p:cNvSpPr txBox="1"/>
          <p:nvPr/>
        </p:nvSpPr>
        <p:spPr>
          <a:xfrm>
            <a:off x="92365" y="1708727"/>
            <a:ext cx="11732646" cy="5024582"/>
          </a:xfrm>
          <a:prstGeom prst="rect">
            <a:avLst/>
          </a:prstGeom>
        </p:spPr>
        <p:txBody>
          <a:bodyPr vert="horz" lIns="91440" tIns="45720" rIns="91440" bIns="45720" rtlCol="0" anchor="ctr">
            <a:norm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Assessment Poll: Non-Hospital Sectors: “</a:t>
            </a:r>
            <a:r>
              <a:rPr lang="en-US" sz="2000" b="1" noProof="0" dirty="0">
                <a:solidFill>
                  <a:srgbClr val="FF0000"/>
                </a:solidFill>
                <a:latin typeface="Calibri" panose="020F0502020204030204"/>
              </a:rPr>
              <a:t>Resource </a:t>
            </a:r>
            <a:r>
              <a:rPr lang="en-US" sz="2000" b="1" dirty="0">
                <a:solidFill>
                  <a:srgbClr val="FF0000"/>
                </a:solidFill>
                <a:latin typeface="Calibri" panose="020F0502020204030204"/>
              </a:rPr>
              <a:t>sharing ability</a:t>
            </a:r>
            <a:r>
              <a:rPr lang="en-US" sz="2000" dirty="0">
                <a:latin typeface="Calibri" panose="020F0502020204030204"/>
              </a:rPr>
              <a:t>”</a:t>
            </a:r>
            <a:endParaRPr kumimoji="0" lang="en-US" sz="2000" i="0" u="none" strike="noStrike" kern="1200" cap="none" spc="0" normalizeH="0" baseline="0" noProof="0" dirty="0">
              <a:ln>
                <a:noFill/>
              </a:ln>
              <a:effectLst/>
              <a:uLnTx/>
              <a:uFillTx/>
              <a:latin typeface="Calibri" panose="020F0502020204030204"/>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1" i="0" u="sng" strike="noStrike" kern="1200" cap="none" spc="0" normalizeH="0" baseline="0" noProof="0" dirty="0">
                <a:ln>
                  <a:noFill/>
                </a:ln>
                <a:solidFill>
                  <a:srgbClr val="FF0000"/>
                </a:solidFill>
                <a:effectLst/>
                <a:uLnTx/>
                <a:uFillTx/>
                <a:latin typeface="Calibri" panose="020F0502020204030204"/>
                <a:ea typeface="+mn-ea"/>
                <a:cs typeface="+mn-cs"/>
              </a:rPr>
              <a:t>Questions:</a:t>
            </a:r>
          </a:p>
          <a:p>
            <a:pPr marL="800100" lvl="1" indent="-342900">
              <a:spcAft>
                <a:spcPts val="200"/>
              </a:spcAft>
              <a:buClr>
                <a:srgbClr val="E48312"/>
              </a:buClr>
              <a:buSzPct val="100000"/>
              <a:buFont typeface="Arial" panose="020B0604020202020204" pitchFamily="34" charset="0"/>
              <a:buChar char="•"/>
              <a:defRPr/>
            </a:pPr>
            <a:r>
              <a:rPr kumimoji="0" lang="en-US" b="0" i="1" u="none" strike="noStrike" kern="1200" cap="none" spc="0" normalizeH="0" baseline="0" noProof="0" dirty="0">
                <a:ln>
                  <a:noFill/>
                </a:ln>
                <a:effectLst/>
                <a:uLnTx/>
                <a:uFillTx/>
              </a:rPr>
              <a:t>Available beds</a:t>
            </a:r>
            <a:endParaRPr kumimoji="0" lang="en-US" b="0" i="0" u="none" strike="noStrike" kern="1200" cap="none" spc="0" normalizeH="0" baseline="0" noProof="0" dirty="0">
              <a:ln>
                <a:noFill/>
              </a:ln>
              <a:solidFill>
                <a:srgbClr val="FF0000"/>
              </a:solidFill>
              <a:effectLst/>
              <a:uLnTx/>
              <a:uFillTx/>
            </a:endParaRPr>
          </a:p>
          <a:p>
            <a:pPr marL="800100" lvl="1" indent="-342900">
              <a:spcAft>
                <a:spcPts val="200"/>
              </a:spcAft>
              <a:buClr>
                <a:srgbClr val="E48312"/>
              </a:buClr>
              <a:buSzPct val="100000"/>
              <a:buFont typeface="Arial" panose="020B0604020202020204" pitchFamily="34" charset="0"/>
              <a:buChar char="•"/>
              <a:defRPr/>
            </a:pPr>
            <a:r>
              <a:rPr lang="en-US" i="1" dirty="0"/>
              <a:t>Available transport vans for ambulatory patients</a:t>
            </a:r>
            <a:endParaRPr lang="en-US" dirty="0">
              <a:solidFill>
                <a:srgbClr val="FF0000"/>
              </a:solidFill>
            </a:endParaRPr>
          </a:p>
          <a:p>
            <a:pPr marL="800100" lvl="1" indent="-342900">
              <a:spcAft>
                <a:spcPts val="200"/>
              </a:spcAft>
              <a:buClr>
                <a:srgbClr val="E48312"/>
              </a:buClr>
              <a:buSzPct val="100000"/>
              <a:buFont typeface="Arial" panose="020B0604020202020204" pitchFamily="34" charset="0"/>
              <a:buChar char="•"/>
              <a:defRPr/>
            </a:pPr>
            <a:r>
              <a:rPr lang="en-US" i="1" dirty="0"/>
              <a:t>Available medical supplies</a:t>
            </a:r>
            <a:endParaRPr lang="en-US" dirty="0">
              <a:solidFill>
                <a:srgbClr val="FF0000"/>
              </a:solidFill>
            </a:endParaRPr>
          </a:p>
          <a:p>
            <a:pPr marL="800100" lvl="1" indent="-342900">
              <a:spcAft>
                <a:spcPts val="200"/>
              </a:spcAft>
              <a:buClr>
                <a:srgbClr val="E48312"/>
              </a:buClr>
              <a:buSzPct val="100000"/>
              <a:buFont typeface="Arial" panose="020B0604020202020204" pitchFamily="34" charset="0"/>
              <a:buChar char="•"/>
              <a:defRPr/>
            </a:pPr>
            <a:r>
              <a:rPr lang="en-US" i="1" dirty="0"/>
              <a:t>available DME</a:t>
            </a:r>
          </a:p>
          <a:p>
            <a:pPr marL="800100" lvl="1" indent="-342900">
              <a:spcAft>
                <a:spcPts val="200"/>
              </a:spcAft>
              <a:buClr>
                <a:srgbClr val="E48312"/>
              </a:buClr>
              <a:buSzPct val="100000"/>
              <a:buFont typeface="Arial" panose="020B0604020202020204" pitchFamily="34" charset="0"/>
              <a:buChar char="•"/>
              <a:defRPr/>
            </a:pPr>
            <a:endParaRPr lang="en-US" i="1" dirty="0">
              <a:solidFill>
                <a:srgbClr val="FF0000"/>
              </a:solidFill>
            </a:endParaRPr>
          </a:p>
          <a:p>
            <a:pPr marL="91440" lvl="0" indent="-91440">
              <a:lnSpc>
                <a:spcPct val="90000"/>
              </a:lnSpc>
              <a:spcBef>
                <a:spcPts val="1200"/>
              </a:spcBef>
              <a:spcAft>
                <a:spcPts val="200"/>
              </a:spcAft>
              <a:buClr>
                <a:srgbClr val="E48312"/>
              </a:buClr>
              <a:buSzPct val="100000"/>
              <a:buFont typeface="Calibri" panose="020F0502020204030204" pitchFamily="34" charset="0"/>
              <a:buChar char=" "/>
              <a:defRPr/>
            </a:pPr>
            <a:r>
              <a:rPr lang="en-US" sz="2000" b="1" u="sng" dirty="0">
                <a:solidFill>
                  <a:srgbClr val="FF0000"/>
                </a:solidFill>
              </a:rPr>
              <a:t>Non-Hospital Sectors:</a:t>
            </a:r>
          </a:p>
          <a:p>
            <a:pPr marL="800100" lvl="1" indent="-342900">
              <a:buClr>
                <a:srgbClr val="E48312"/>
              </a:buClr>
              <a:buSzPct val="100000"/>
              <a:buFont typeface="Arial" panose="020B0604020202020204" pitchFamily="34" charset="0"/>
              <a:buChar char="•"/>
              <a:defRPr/>
            </a:pPr>
            <a:r>
              <a:rPr lang="en-US" sz="2000" dirty="0">
                <a:solidFill>
                  <a:prstClr val="black"/>
                </a:solidFill>
              </a:rPr>
              <a:t>Facilities Polled: </a:t>
            </a:r>
            <a:r>
              <a:rPr lang="en-US" sz="2000" dirty="0">
                <a:solidFill>
                  <a:srgbClr val="FF0000"/>
                </a:solidFill>
              </a:rPr>
              <a:t>1124</a:t>
            </a:r>
          </a:p>
          <a:p>
            <a:pPr marL="800100" lvl="1" indent="-342900">
              <a:buClr>
                <a:srgbClr val="E48312"/>
              </a:buClr>
              <a:buSzPct val="100000"/>
              <a:buFont typeface="Arial" panose="020B0604020202020204" pitchFamily="34" charset="0"/>
              <a:buChar char="•"/>
              <a:defRPr/>
            </a:pPr>
            <a:r>
              <a:rPr lang="en-US" sz="2000" dirty="0">
                <a:solidFill>
                  <a:prstClr val="black"/>
                </a:solidFill>
              </a:rPr>
              <a:t>Facilities Responded: </a:t>
            </a:r>
            <a:r>
              <a:rPr lang="en-US" sz="2000" dirty="0">
                <a:solidFill>
                  <a:srgbClr val="FF0000"/>
                </a:solidFill>
              </a:rPr>
              <a:t>116 </a:t>
            </a:r>
          </a:p>
          <a:p>
            <a:pPr marL="800100" lvl="1" indent="-342900">
              <a:buClr>
                <a:srgbClr val="E48312"/>
              </a:buClr>
              <a:buSzPct val="100000"/>
              <a:buFont typeface="Arial" panose="020B0604020202020204" pitchFamily="34" charset="0"/>
              <a:buChar char="•"/>
              <a:defRPr/>
            </a:pPr>
            <a:r>
              <a:rPr lang="en-US" sz="2000" dirty="0">
                <a:solidFill>
                  <a:prstClr val="black"/>
                </a:solidFill>
              </a:rPr>
              <a:t>Facilities Did Not Respond: </a:t>
            </a:r>
            <a:r>
              <a:rPr lang="en-US" sz="2000" dirty="0">
                <a:solidFill>
                  <a:srgbClr val="FF0000"/>
                </a:solidFill>
              </a:rPr>
              <a:t>1008</a:t>
            </a:r>
          </a:p>
          <a:p>
            <a:pPr marL="800100" lvl="1" indent="-342900">
              <a:spcAft>
                <a:spcPts val="200"/>
              </a:spcAft>
              <a:buClr>
                <a:srgbClr val="E48312"/>
              </a:buClr>
              <a:buSzPct val="100000"/>
              <a:buFont typeface="Arial" panose="020B0604020202020204" pitchFamily="34" charset="0"/>
              <a:buChar char="•"/>
              <a:defRPr/>
            </a:pPr>
            <a:endParaRPr lang="en-US" dirty="0">
              <a:solidFill>
                <a:srgbClr val="FF0000"/>
              </a:solidFill>
            </a:endParaRPr>
          </a:p>
        </p:txBody>
      </p:sp>
    </p:spTree>
    <p:extLst>
      <p:ext uri="{BB962C8B-B14F-4D97-AF65-F5344CB8AC3E}">
        <p14:creationId xmlns:p14="http://schemas.microsoft.com/office/powerpoint/2010/main" val="235282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69278" y="1215397"/>
            <a:ext cx="2880828" cy="3689112"/>
          </a:xfrm>
        </p:spPr>
        <p:txBody>
          <a:bodyPr vert="horz" lIns="91440" tIns="45720" rIns="91440" bIns="45720" rtlCol="0" anchor="t">
            <a:normAutofit fontScale="90000"/>
          </a:bodyPr>
          <a:lstStyle/>
          <a:p>
            <a:r>
              <a:rPr lang="en-US" sz="3600" b="1" u="sng" kern="1200" dirty="0">
                <a:solidFill>
                  <a:srgbClr val="FFFFFF"/>
                </a:solidFill>
                <a:latin typeface="+mj-lt"/>
                <a:ea typeface="+mj-ea"/>
                <a:cs typeface="+mj-cs"/>
              </a:rPr>
              <a:t>Assessment Poll Results:</a:t>
            </a:r>
            <a:br>
              <a:rPr lang="en-US" sz="3600" b="1" u="sng" kern="1200" dirty="0">
                <a:solidFill>
                  <a:srgbClr val="FFFFFF"/>
                </a:solidFill>
                <a:latin typeface="+mj-lt"/>
                <a:ea typeface="+mj-ea"/>
                <a:cs typeface="+mj-cs"/>
              </a:rPr>
            </a:b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2025 Medical Response and Surge Exercise – Hospital Capacity Survey</a:t>
            </a:r>
            <a:br>
              <a:rPr lang="en-US" sz="3600" b="1" kern="1200" dirty="0">
                <a:solidFill>
                  <a:srgbClr val="FFFFFF"/>
                </a:solidFill>
                <a:latin typeface="+mj-lt"/>
                <a:ea typeface="+mj-ea"/>
                <a:cs typeface="+mj-cs"/>
              </a:rPr>
            </a:b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2" name="Rectangle 1">
            <a:extLst>
              <a:ext uri="{FF2B5EF4-FFF2-40B4-BE49-F238E27FC236}">
                <a16:creationId xmlns:a16="http://schemas.microsoft.com/office/drawing/2014/main" id="{AE079AC9-EF68-4482-BEEA-02FB1A49BBF2}"/>
              </a:ext>
            </a:extLst>
          </p:cNvPr>
          <p:cNvSpPr/>
          <p:nvPr/>
        </p:nvSpPr>
        <p:spPr>
          <a:xfrm>
            <a:off x="4266532" y="2835789"/>
            <a:ext cx="7802776" cy="1558375"/>
          </a:xfrm>
          <a:prstGeom prst="rect">
            <a:avLst/>
          </a:prstGeom>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ReddiNet Assessment Poll:</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Number of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HPP</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Hospitals Polled: </a:t>
            </a:r>
            <a:r>
              <a:rPr lang="en-US" sz="2400" dirty="0">
                <a:solidFill>
                  <a:srgbClr val="FF0000"/>
                </a:solidFill>
                <a:latin typeface="Calibri" panose="020F0502020204030204"/>
              </a:rPr>
              <a:t>80</a:t>
            </a: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Number of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HPP</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Facilities Responded to Poll: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56</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Number of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HPP</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Facilities Did Not Respond to Poll: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24</a:t>
            </a:r>
          </a:p>
        </p:txBody>
      </p:sp>
      <p:sp>
        <p:nvSpPr>
          <p:cNvPr id="4" name="TextBox 3">
            <a:extLst>
              <a:ext uri="{FF2B5EF4-FFF2-40B4-BE49-F238E27FC236}">
                <a16:creationId xmlns:a16="http://schemas.microsoft.com/office/drawing/2014/main" id="{3E28A8CD-BE3F-0799-190D-252AF2F69BD0}"/>
              </a:ext>
            </a:extLst>
          </p:cNvPr>
          <p:cNvSpPr txBox="1"/>
          <p:nvPr/>
        </p:nvSpPr>
        <p:spPr>
          <a:xfrm>
            <a:off x="4143840" y="698323"/>
            <a:ext cx="7095640" cy="1643527"/>
          </a:xfrm>
          <a:prstGeom prst="rect">
            <a:avLst/>
          </a:prstGeom>
          <a:noFill/>
        </p:spPr>
        <p:txBody>
          <a:bodyPr wrap="square">
            <a:spAutoFit/>
          </a:bodyPr>
          <a:lstStyle/>
          <a:p>
            <a:pPr marL="228600">
              <a:lnSpc>
                <a:spcPct val="90000"/>
              </a:lnSpc>
              <a:spcAft>
                <a:spcPts val="600"/>
              </a:spcAft>
            </a:pPr>
            <a:r>
              <a:rPr lang="en-US" sz="2800" dirty="0"/>
              <a:t>An Assessment Poll titled, “</a:t>
            </a:r>
            <a:r>
              <a:rPr lang="en-US" sz="2800" b="1" i="1" dirty="0"/>
              <a:t>2025 AMHE - Hospital Capacity Survey</a:t>
            </a:r>
            <a:r>
              <a:rPr lang="en-US" sz="2800" dirty="0"/>
              <a:t>” went out to all participating hospitals at the beginning of the exercise.</a:t>
            </a:r>
          </a:p>
        </p:txBody>
      </p:sp>
    </p:spTree>
    <p:extLst>
      <p:ext uri="{BB962C8B-B14F-4D97-AF65-F5344CB8AC3E}">
        <p14:creationId xmlns:p14="http://schemas.microsoft.com/office/powerpoint/2010/main" val="294561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69278" y="1215396"/>
            <a:ext cx="2880828" cy="3956967"/>
          </a:xfrm>
        </p:spPr>
        <p:txBody>
          <a:bodyPr vert="horz" lIns="91440" tIns="45720" rIns="91440" bIns="45720" rtlCol="0" anchor="t">
            <a:normAutofit/>
          </a:bodyPr>
          <a:lstStyle/>
          <a:p>
            <a:r>
              <a:rPr lang="en-US" sz="3600" b="1" u="sng" kern="1200" dirty="0">
                <a:solidFill>
                  <a:srgbClr val="FFFFFF"/>
                </a:solidFill>
                <a:latin typeface="+mj-lt"/>
                <a:ea typeface="+mj-ea"/>
                <a:cs typeface="+mj-cs"/>
              </a:rPr>
              <a:t>Observations:</a:t>
            </a:r>
            <a:br>
              <a:rPr lang="en-US" sz="3600" b="1" kern="1200" dirty="0">
                <a:solidFill>
                  <a:srgbClr val="FFFFFF"/>
                </a:solidFill>
                <a:latin typeface="+mj-lt"/>
                <a:ea typeface="+mj-ea"/>
                <a:cs typeface="+mj-cs"/>
              </a:rPr>
            </a:b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2" name="Rectangle 1">
            <a:extLst>
              <a:ext uri="{FF2B5EF4-FFF2-40B4-BE49-F238E27FC236}">
                <a16:creationId xmlns:a16="http://schemas.microsoft.com/office/drawing/2014/main" id="{AE079AC9-EF68-4482-BEEA-02FB1A49BBF2}"/>
              </a:ext>
            </a:extLst>
          </p:cNvPr>
          <p:cNvSpPr/>
          <p:nvPr/>
        </p:nvSpPr>
        <p:spPr>
          <a:xfrm>
            <a:off x="4239138" y="398649"/>
            <a:ext cx="7618048"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cs typeface="Times New Roman" panose="02020603050405020304" pitchFamily="18" charset="0"/>
              </a:rPr>
              <a:t>Health Care Coalition (HCC):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prstClr val="black"/>
              </a:solidFill>
              <a:latin typeface="Calibri" panose="020F0502020204030204"/>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2800" b="0" i="0" u="sng" strike="noStrike" kern="1200" cap="none" spc="0" normalizeH="0" baseline="0" noProof="0" dirty="0">
                <a:ln>
                  <a:noFill/>
                </a:ln>
                <a:solidFill>
                  <a:prstClr val="black"/>
                </a:solidFill>
                <a:effectLst/>
                <a:uLnTx/>
                <a:uFillTx/>
                <a:latin typeface="Calibri" panose="020F0502020204030204"/>
              </a:rPr>
              <a:t>Worked Well:</a:t>
            </a:r>
          </a:p>
          <a:p>
            <a:pPr marL="342900" indent="-3429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rPr>
              <a:t>ReddiNet worked well as primary communication tool for HCC:</a:t>
            </a:r>
          </a:p>
          <a:p>
            <a:pPr marL="914400" lvl="1" indent="-457200">
              <a:buFont typeface="Courier New" panose="02070309020205020404" pitchFamily="49" charset="0"/>
              <a:buChar char="o"/>
              <a:defRPr/>
            </a:pPr>
            <a:r>
              <a:rPr kumimoji="0" lang="en-US" sz="2800" b="0" i="0" u="none" strike="noStrike" kern="1200" cap="none" spc="0" normalizeH="0" baseline="0" noProof="0" dirty="0">
                <a:ln>
                  <a:noFill/>
                </a:ln>
                <a:solidFill>
                  <a:prstClr val="black"/>
                </a:solidFill>
                <a:effectLst/>
                <a:uLnTx/>
                <a:uFillTx/>
                <a:latin typeface="Calibri" panose="020F0502020204030204"/>
              </a:rPr>
              <a:t>Messaging</a:t>
            </a:r>
          </a:p>
          <a:p>
            <a:pPr marL="914400" lvl="1" indent="-457200">
              <a:buFont typeface="Courier New" panose="02070309020205020404" pitchFamily="49" charset="0"/>
              <a:buChar char="o"/>
              <a:defRPr/>
            </a:pPr>
            <a:r>
              <a:rPr kumimoji="0" lang="en-US" sz="2800" b="0" i="0" u="none" strike="noStrike" kern="1200" cap="none" spc="0" normalizeH="0" baseline="0" noProof="0" dirty="0">
                <a:ln>
                  <a:noFill/>
                </a:ln>
                <a:solidFill>
                  <a:prstClr val="black"/>
                </a:solidFill>
                <a:effectLst/>
                <a:uLnTx/>
                <a:uFillTx/>
                <a:latin typeface="Calibri" panose="020F0502020204030204"/>
              </a:rPr>
              <a:t>MCI Management</a:t>
            </a:r>
          </a:p>
          <a:p>
            <a:pPr marL="914400" lvl="1" indent="-457200">
              <a:buFont typeface="Courier New" panose="02070309020205020404" pitchFamily="49" charset="0"/>
              <a:buChar char="o"/>
              <a:defRPr/>
            </a:pPr>
            <a:r>
              <a:rPr kumimoji="0" lang="en-US" sz="2800" b="0" i="0" u="none" strike="noStrike" kern="1200" cap="none" spc="0" normalizeH="0" baseline="0" noProof="0" dirty="0">
                <a:ln>
                  <a:noFill/>
                </a:ln>
                <a:solidFill>
                  <a:prstClr val="black"/>
                </a:solidFill>
                <a:effectLst/>
                <a:uLnTx/>
                <a:uFillTx/>
                <a:latin typeface="Calibri" panose="020F0502020204030204"/>
              </a:rPr>
              <a:t>Assessment Polls</a:t>
            </a:r>
          </a:p>
          <a:p>
            <a:pPr marL="914400" lvl="1" indent="-457200">
              <a:buFont typeface="Courier New" panose="02070309020205020404" pitchFamily="49" charset="0"/>
              <a:buChar char="o"/>
              <a:defRPr/>
            </a:pPr>
            <a:r>
              <a:rPr kumimoji="0" lang="en-US" sz="2800" b="0" i="0" u="none" strike="noStrike" kern="1200" cap="none" spc="0" normalizeH="0" baseline="0" noProof="0" dirty="0">
                <a:ln>
                  <a:noFill/>
                </a:ln>
                <a:solidFill>
                  <a:prstClr val="black"/>
                </a:solidFill>
                <a:effectLst/>
                <a:uLnTx/>
                <a:uFillTx/>
                <a:latin typeface="Calibri" panose="020F0502020204030204"/>
              </a:rPr>
              <a:t>Service Level Polls (color coded)</a:t>
            </a:r>
          </a:p>
          <a:p>
            <a:pPr marL="914400" lvl="1" indent="-457200">
              <a:buFont typeface="Courier New" panose="02070309020205020404" pitchFamily="49" charset="0"/>
              <a:buChar char="o"/>
              <a:defRPr/>
            </a:pPr>
            <a:r>
              <a:rPr kumimoji="0" lang="en-US" sz="2800" b="0" i="0" u="none" strike="noStrike" kern="1200" cap="none" spc="0" normalizeH="0" baseline="0" noProof="0" dirty="0">
                <a:ln>
                  <a:noFill/>
                </a:ln>
                <a:solidFill>
                  <a:prstClr val="black"/>
                </a:solidFill>
                <a:effectLst/>
                <a:uLnTx/>
                <a:uFillTx/>
                <a:latin typeface="Calibri" panose="020F0502020204030204"/>
              </a:rPr>
              <a:t>Resource Requesting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91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69278" y="1215396"/>
            <a:ext cx="2880828" cy="3956967"/>
          </a:xfrm>
        </p:spPr>
        <p:txBody>
          <a:bodyPr vert="horz" lIns="91440" tIns="45720" rIns="91440" bIns="45720" rtlCol="0" anchor="t">
            <a:normAutofit/>
          </a:bodyPr>
          <a:lstStyle/>
          <a:p>
            <a:r>
              <a:rPr lang="en-US" sz="3600" b="1" u="sng" kern="1200" dirty="0">
                <a:solidFill>
                  <a:srgbClr val="FFFFFF"/>
                </a:solidFill>
                <a:latin typeface="+mj-lt"/>
                <a:ea typeface="+mj-ea"/>
                <a:cs typeface="+mj-cs"/>
              </a:rPr>
              <a:t>Observations (continued):</a:t>
            </a:r>
            <a:br>
              <a:rPr lang="en-US" sz="3600" b="1" kern="1200" dirty="0">
                <a:solidFill>
                  <a:srgbClr val="FFFFFF"/>
                </a:solidFill>
                <a:latin typeface="+mj-lt"/>
                <a:ea typeface="+mj-ea"/>
                <a:cs typeface="+mj-cs"/>
              </a:rPr>
            </a:b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2" name="Rectangle 1">
            <a:extLst>
              <a:ext uri="{FF2B5EF4-FFF2-40B4-BE49-F238E27FC236}">
                <a16:creationId xmlns:a16="http://schemas.microsoft.com/office/drawing/2014/main" id="{AE079AC9-EF68-4482-BEEA-02FB1A49BBF2}"/>
              </a:ext>
            </a:extLst>
          </p:cNvPr>
          <p:cNvSpPr/>
          <p:nvPr/>
        </p:nvSpPr>
        <p:spPr>
          <a:xfrm>
            <a:off x="4239138" y="398649"/>
            <a:ext cx="7618048" cy="76636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sng" strike="noStrike" kern="1200" cap="none" spc="0" normalizeH="0" baseline="0" noProof="0" dirty="0">
                <a:ln>
                  <a:noFill/>
                </a:ln>
                <a:solidFill>
                  <a:prstClr val="black"/>
                </a:solidFill>
                <a:effectLst/>
                <a:uLnTx/>
                <a:uFillTx/>
                <a:latin typeface="Calibri" panose="020F0502020204030204"/>
                <a:cs typeface="Times New Roman" panose="02020603050405020304" pitchFamily="18" charset="0"/>
              </a:rPr>
              <a:t>Gaps: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rPr>
              <a:t>More engagement with Non-Hospital Sectors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rPr>
              <a:t>ReddiNet MCI</a:t>
            </a:r>
            <a:r>
              <a:rPr kumimoji="0" lang="en-US" sz="3200" b="0" i="0" u="none" strike="noStrike" kern="1200" cap="none" spc="0" normalizeH="0" noProof="0" dirty="0">
                <a:ln>
                  <a:noFill/>
                </a:ln>
                <a:solidFill>
                  <a:prstClr val="black"/>
                </a:solidFill>
                <a:effectLst/>
                <a:uLnTx/>
                <a:uFillTx/>
                <a:latin typeface="Calibri" panose="020F0502020204030204"/>
              </a:rPr>
              <a:t> T</a:t>
            </a:r>
            <a:r>
              <a:rPr kumimoji="0" lang="en-US" sz="3200" b="0" i="0" u="none" strike="noStrike" kern="1200" cap="none" spc="0" normalizeH="0" baseline="0" noProof="0" dirty="0">
                <a:ln>
                  <a:noFill/>
                </a:ln>
                <a:solidFill>
                  <a:prstClr val="black"/>
                </a:solidFill>
                <a:effectLst/>
                <a:uLnTx/>
                <a:uFillTx/>
                <a:latin typeface="Calibri" panose="020F0502020204030204"/>
              </a:rPr>
              <a:t>raining:</a:t>
            </a:r>
          </a:p>
          <a:p>
            <a:pPr marL="914400" lvl="1" indent="-457200">
              <a:buFont typeface="Courier New" panose="02070309020205020404" pitchFamily="49" charset="0"/>
              <a:buChar char="o"/>
              <a:defRPr/>
            </a:pPr>
            <a:r>
              <a:rPr lang="en-US" sz="3200" dirty="0">
                <a:solidFill>
                  <a:prstClr val="black"/>
                </a:solidFill>
                <a:latin typeface="Calibri" panose="020F0502020204030204"/>
              </a:rPr>
              <a:t>Arriving Ambulances</a:t>
            </a:r>
          </a:p>
          <a:p>
            <a:pPr marL="914400" lvl="1" indent="-457200">
              <a:buFont typeface="Courier New" panose="02070309020205020404" pitchFamily="49" charset="0"/>
              <a:buChar char="o"/>
              <a:defRPr/>
            </a:pPr>
            <a:r>
              <a:rPr lang="en-US" sz="3200" dirty="0">
                <a:solidFill>
                  <a:prstClr val="black"/>
                </a:solidFill>
                <a:latin typeface="Calibri" panose="020F0502020204030204"/>
              </a:rPr>
              <a:t>Updating Victim List </a:t>
            </a:r>
          </a:p>
          <a:p>
            <a:pPr marL="342900" indent="-342900">
              <a:buFont typeface="Arial" panose="020B0604020202020204" pitchFamily="34" charset="0"/>
              <a:buChar char="•"/>
              <a:defRPr/>
            </a:pPr>
            <a:r>
              <a:rPr lang="en-US" sz="3200" dirty="0">
                <a:solidFill>
                  <a:prstClr val="black"/>
                </a:solidFill>
                <a:latin typeface="Calibri" panose="020F0502020204030204"/>
              </a:rPr>
              <a:t>ReddiNet Assessment Poll Training:</a:t>
            </a:r>
          </a:p>
          <a:p>
            <a:pPr marL="914400" lvl="1" indent="-457200">
              <a:buFont typeface="Courier New" panose="02070309020205020404" pitchFamily="49" charset="0"/>
              <a:buChar char="o"/>
              <a:defRPr/>
            </a:pPr>
            <a:r>
              <a:rPr lang="en-US" sz="3200" dirty="0">
                <a:solidFill>
                  <a:prstClr val="black"/>
                </a:solidFill>
                <a:latin typeface="Calibri" panose="020F0502020204030204"/>
              </a:rPr>
              <a:t>Developing and Setting up Polls</a:t>
            </a:r>
          </a:p>
          <a:p>
            <a:pPr marL="457200" indent="-457200">
              <a:buFont typeface="Arial" panose="020B0604020202020204" pitchFamily="34" charset="0"/>
              <a:buChar char="•"/>
              <a:defRPr/>
            </a:pPr>
            <a:r>
              <a:rPr lang="en-US" sz="3200" dirty="0">
                <a:solidFill>
                  <a:prstClr val="black"/>
                </a:solidFill>
                <a:latin typeface="Calibri" panose="020F0502020204030204"/>
              </a:rPr>
              <a:t>Some of the callers contacting SimCell not familiar with process or which ambulance company contracted with</a:t>
            </a:r>
          </a:p>
          <a:p>
            <a:pPr marL="800100" lvl="1" indent="-342900">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Arial" panose="020B0604020202020204" pitchFamily="34" charset="0"/>
              <a:buChar char="•"/>
              <a:defRPr/>
            </a:pPr>
            <a:endParaRPr lang="en-US" sz="2000" dirty="0">
              <a:solidFill>
                <a:prstClr val="black"/>
              </a:solidFill>
              <a:latin typeface="Calibri" panose="020F0502020204030204"/>
            </a:endParaRPr>
          </a:p>
          <a:p>
            <a:pPr marL="800100" lvl="1" indent="-342900">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85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7253" y="1365448"/>
            <a:ext cx="3201366" cy="3387497"/>
          </a:xfrm>
        </p:spPr>
        <p:txBody>
          <a:bodyPr anchor="b">
            <a:normAutofit fontScale="90000"/>
          </a:bodyPr>
          <a:lstStyle/>
          <a:p>
            <a:pPr>
              <a:spcBef>
                <a:spcPts val="0"/>
              </a:spcBef>
            </a:pPr>
            <a:br>
              <a:rPr lang="en-US" sz="3200" b="1" dirty="0">
                <a:solidFill>
                  <a:srgbClr val="FFFFFF"/>
                </a:solidFill>
              </a:rPr>
            </a:br>
            <a:br>
              <a:rPr lang="en-US" sz="3200" b="1" dirty="0">
                <a:solidFill>
                  <a:srgbClr val="FFFFFF"/>
                </a:solidFill>
              </a:rPr>
            </a:br>
            <a:br>
              <a:rPr lang="en-US" sz="3200" b="1" dirty="0">
                <a:solidFill>
                  <a:srgbClr val="FFFFFF"/>
                </a:solidFill>
              </a:rPr>
            </a:br>
            <a:br>
              <a:rPr lang="en-US" sz="3200" b="1" dirty="0">
                <a:solidFill>
                  <a:srgbClr val="FFFFFF"/>
                </a:solidFill>
              </a:rPr>
            </a:br>
            <a:br>
              <a:rPr lang="en-US" sz="3200" b="1" dirty="0">
                <a:solidFill>
                  <a:srgbClr val="FFFFFF"/>
                </a:solidFill>
              </a:rPr>
            </a:br>
            <a:br>
              <a:rPr lang="en-US" sz="3200" b="1" dirty="0">
                <a:solidFill>
                  <a:srgbClr val="FFFFFF"/>
                </a:solidFill>
              </a:rPr>
            </a:br>
            <a:r>
              <a:rPr lang="en-US" sz="3600" dirty="0">
                <a:solidFill>
                  <a:srgbClr val="FFFFFF"/>
                </a:solidFill>
                <a:latin typeface="+mn-lt"/>
              </a:rPr>
              <a:t>2025 Exercise Evaluation Conference</a:t>
            </a:r>
            <a:br>
              <a:rPr lang="en-US" sz="3600" dirty="0">
                <a:solidFill>
                  <a:srgbClr val="FFFFFF"/>
                </a:solidFill>
                <a:latin typeface="+mn-lt"/>
              </a:rPr>
            </a:br>
            <a:br>
              <a:rPr lang="en-US" sz="3600" dirty="0">
                <a:solidFill>
                  <a:srgbClr val="FFFFFF"/>
                </a:solidFill>
                <a:latin typeface="+mn-lt"/>
              </a:rPr>
            </a:br>
            <a:br>
              <a:rPr lang="en-US" sz="2200" dirty="0">
                <a:solidFill>
                  <a:srgbClr val="FFFFFF"/>
                </a:solidFill>
              </a:rPr>
            </a:br>
            <a:br>
              <a:rPr lang="en-US" sz="2200" dirty="0">
                <a:solidFill>
                  <a:srgbClr val="FFFFFF"/>
                </a:solidFill>
              </a:rPr>
            </a:br>
            <a:endParaRPr lang="en-US" sz="2200" dirty="0">
              <a:solidFill>
                <a:srgbClr val="FFFFFF"/>
              </a:solidFill>
            </a:endParaRPr>
          </a:p>
        </p:txBody>
      </p:sp>
      <p:sp>
        <p:nvSpPr>
          <p:cNvPr id="3" name="Content Placeholder 2"/>
          <p:cNvSpPr>
            <a:spLocks noGrp="1"/>
          </p:cNvSpPr>
          <p:nvPr>
            <p:ph idx="1"/>
          </p:nvPr>
        </p:nvSpPr>
        <p:spPr>
          <a:xfrm>
            <a:off x="4835711" y="875512"/>
            <a:ext cx="6555347" cy="5546047"/>
          </a:xfrm>
        </p:spPr>
        <p:txBody>
          <a:bodyPr anchor="ctr">
            <a:normAutofit/>
          </a:bodyPr>
          <a:lstStyle/>
          <a:p>
            <a:pPr marL="0" indent="0">
              <a:buNone/>
            </a:pPr>
            <a:endParaRPr lang="en-US" sz="2000" b="1" dirty="0"/>
          </a:p>
          <a:p>
            <a:pPr marL="0" indent="0">
              <a:buNone/>
            </a:pPr>
            <a:endParaRPr lang="en-US" sz="2000" b="1" dirty="0"/>
          </a:p>
          <a:p>
            <a:pPr marL="0" lvl="0" indent="0">
              <a:buNone/>
            </a:pPr>
            <a:r>
              <a:rPr lang="en-US" sz="4000" dirty="0">
                <a:solidFill>
                  <a:srgbClr val="FF0000"/>
                </a:solidFill>
              </a:rPr>
              <a:t>Conference Etiquette:</a:t>
            </a:r>
          </a:p>
          <a:p>
            <a:pPr lvl="0"/>
            <a:r>
              <a:rPr lang="en-US" sz="4000" dirty="0">
                <a:solidFill>
                  <a:srgbClr val="FF0000"/>
                </a:solidFill>
              </a:rPr>
              <a:t>Building Safety</a:t>
            </a:r>
          </a:p>
          <a:p>
            <a:pPr lvl="0"/>
            <a:r>
              <a:rPr lang="en-US" sz="4000" dirty="0">
                <a:solidFill>
                  <a:srgbClr val="FF0000"/>
                </a:solidFill>
              </a:rPr>
              <a:t>Refreshments</a:t>
            </a:r>
          </a:p>
          <a:p>
            <a:pPr lvl="0"/>
            <a:r>
              <a:rPr lang="en-US" sz="4000" dirty="0">
                <a:solidFill>
                  <a:srgbClr val="FF0000"/>
                </a:solidFill>
              </a:rPr>
              <a:t>Restrooms</a:t>
            </a:r>
          </a:p>
          <a:p>
            <a:pPr lvl="0"/>
            <a:r>
              <a:rPr lang="en-US" sz="4000" dirty="0">
                <a:solidFill>
                  <a:srgbClr val="FF0000"/>
                </a:solidFill>
              </a:rPr>
              <a:t>Please silence cell phones</a:t>
            </a:r>
          </a:p>
          <a:p>
            <a:pPr marL="0" indent="0">
              <a:buNone/>
            </a:pPr>
            <a:endParaRPr lang="en-US" sz="2000" b="1" dirty="0"/>
          </a:p>
          <a:p>
            <a:pPr marL="0" indent="0">
              <a:buNone/>
            </a:pPr>
            <a:endParaRPr lang="en-US" sz="2000" dirty="0"/>
          </a:p>
        </p:txBody>
      </p:sp>
    </p:spTree>
    <p:custDataLst>
      <p:tags r:id="rId1"/>
    </p:custDataLst>
    <p:extLst>
      <p:ext uri="{BB962C8B-B14F-4D97-AF65-F5344CB8AC3E}">
        <p14:creationId xmlns:p14="http://schemas.microsoft.com/office/powerpoint/2010/main" val="370079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b="1" dirty="0">
                <a:solidFill>
                  <a:schemeClr val="bg1"/>
                </a:solidFill>
              </a:rPr>
              <a:t>Amateur Radio Emergency Services (ARES)</a:t>
            </a: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92365" y="1690255"/>
            <a:ext cx="11859490" cy="509847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
                <a:srgbClr val="E48312"/>
              </a:buClr>
              <a:buSzPct val="100000"/>
              <a:buFontTx/>
              <a:buNone/>
              <a:tabLst/>
              <a:defRPr/>
            </a:pPr>
            <a:r>
              <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rPr>
              <a:t>ARES – HAM Radio:</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ARES setup Net-Control outside the MAC / MCC</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Received Situation Status reports</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Resource Request</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Great resource</a:t>
            </a: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endParaRPr lang="en-US" sz="2000" dirty="0">
              <a:solidFill>
                <a:prstClr val="black"/>
              </a:solidFill>
              <a:latin typeface="Calibri" panose="020F0502020204030204"/>
            </a:endParaRP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endParaRPr lang="en-US" sz="2000" dirty="0">
              <a:solidFill>
                <a:prstClr val="black"/>
              </a:solidFill>
              <a:latin typeface="Calibri" panose="020F0502020204030204"/>
            </a:endParaRP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338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9D0F8E-38E1-353E-6928-7F6578F924C1}"/>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4AA0F68-AFC6-CF82-D35B-0C0678F2C292}"/>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b="1" dirty="0"/>
              <a:t>Amateur Radio Emergency Services (ARES)</a:t>
            </a:r>
            <a:endParaRPr lang="en-US" sz="4800" kern="1200" dirty="0">
              <a:latin typeface="+mj-lt"/>
              <a:ea typeface="+mj-ea"/>
              <a:cs typeface="+mj-cs"/>
            </a:endParaRPr>
          </a:p>
        </p:txBody>
      </p:sp>
      <p:pic>
        <p:nvPicPr>
          <p:cNvPr id="2" name="Online Media 1" title="Amateur Radio in the 2025 AMHE in LA County">
            <a:hlinkClick r:id="" action="ppaction://media"/>
            <a:extLst>
              <a:ext uri="{FF2B5EF4-FFF2-40B4-BE49-F238E27FC236}">
                <a16:creationId xmlns:a16="http://schemas.microsoft.com/office/drawing/2014/main" id="{3ACC69D7-F72F-1ECE-71B1-9355D12C1C64}"/>
              </a:ext>
            </a:extLst>
          </p:cNvPr>
          <p:cNvPicPr>
            <a:picLocks noRot="1" noChangeAspect="1"/>
          </p:cNvPicPr>
          <p:nvPr>
            <a:videoFile r:link="rId1"/>
          </p:nvPr>
        </p:nvPicPr>
        <p:blipFill>
          <a:blip r:embed="rId4"/>
          <a:stretch>
            <a:fillRect/>
          </a:stretch>
        </p:blipFill>
        <p:spPr>
          <a:xfrm>
            <a:off x="2156152" y="1845426"/>
            <a:ext cx="7876642" cy="4450303"/>
          </a:xfrm>
          <a:prstGeom prst="rect">
            <a:avLst/>
          </a:prstGeom>
        </p:spPr>
      </p:pic>
      <p:sp>
        <p:nvSpPr>
          <p:cNvPr id="6" name="TextBox 5">
            <a:extLst>
              <a:ext uri="{FF2B5EF4-FFF2-40B4-BE49-F238E27FC236}">
                <a16:creationId xmlns:a16="http://schemas.microsoft.com/office/drawing/2014/main" id="{164B33C4-CB70-E5DF-64D5-214C8CCE7F4D}"/>
              </a:ext>
            </a:extLst>
          </p:cNvPr>
          <p:cNvSpPr txBox="1"/>
          <p:nvPr/>
        </p:nvSpPr>
        <p:spPr>
          <a:xfrm>
            <a:off x="92365" y="1690255"/>
            <a:ext cx="11859490" cy="5098472"/>
          </a:xfrm>
          <a:prstGeom prst="rect">
            <a:avLst/>
          </a:prstGeom>
        </p:spPr>
        <p:txBody>
          <a:bodyPr vert="horz" lIns="91440" tIns="45720" rIns="91440" bIns="45720" rtlCol="0" anchor="ctr">
            <a:normAutofit/>
          </a:bodyPr>
          <a:lstStyle/>
          <a:p>
            <a:pPr marL="800100" marR="0" lvl="1" indent="-342900" algn="l" defTabSz="914400" rtl="0" eaLnBrk="1" fontAlgn="auto" latinLnBrk="0" hangingPunct="1">
              <a:lnSpc>
                <a:spcPct val="100000"/>
              </a:lnSpc>
              <a:spcBef>
                <a:spcPts val="0"/>
              </a:spcBef>
              <a:spcAft>
                <a:spcPts val="0"/>
              </a:spcAft>
              <a:buClr>
                <a:srgbClr val="E48312"/>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00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88948" y="3460362"/>
            <a:ext cx="4230100" cy="3387497"/>
          </a:xfrm>
        </p:spPr>
        <p:txBody>
          <a:bodyPr anchor="b">
            <a:normAutofit fontScale="90000"/>
          </a:bodyPr>
          <a:lstStyle/>
          <a:p>
            <a:pPr algn="ctr"/>
            <a:r>
              <a:rPr lang="en-US" sz="4800" dirty="0">
                <a:solidFill>
                  <a:schemeClr val="bg1">
                    <a:lumMod val="95000"/>
                  </a:schemeClr>
                </a:solidFill>
              </a:rPr>
              <a:t>2025 Annual Medical and Health Exercise Overview</a:t>
            </a:r>
            <a:br>
              <a:rPr lang="en-US" sz="4800" dirty="0">
                <a:solidFill>
                  <a:schemeClr val="bg1">
                    <a:lumMod val="95000"/>
                  </a:schemeClr>
                </a:solidFill>
              </a:rPr>
            </a:br>
            <a:br>
              <a:rPr lang="en-US" sz="4800" dirty="0">
                <a:solidFill>
                  <a:schemeClr val="bg1">
                    <a:lumMod val="95000"/>
                  </a:schemeClr>
                </a:solidFill>
              </a:rPr>
            </a:br>
            <a:br>
              <a:rPr lang="en-US" sz="4800" dirty="0">
                <a:solidFill>
                  <a:schemeClr val="bg1">
                    <a:lumMod val="95000"/>
                  </a:schemeClr>
                </a:solidFill>
              </a:rPr>
            </a:br>
            <a:r>
              <a:rPr lang="en-US" sz="4800" dirty="0">
                <a:solidFill>
                  <a:schemeClr val="bg1">
                    <a:lumMod val="95000"/>
                  </a:schemeClr>
                </a:solidFill>
              </a:rPr>
              <a:t> </a:t>
            </a:r>
            <a:br>
              <a:rPr lang="en-US" sz="4800" dirty="0">
                <a:solidFill>
                  <a:schemeClr val="bg1">
                    <a:lumMod val="95000"/>
                  </a:schemeClr>
                </a:solidFill>
              </a:rPr>
            </a:br>
            <a:br>
              <a:rPr lang="en-US" sz="4800" dirty="0">
                <a:solidFill>
                  <a:srgbClr val="FFFFFF"/>
                </a:solidFill>
              </a:rPr>
            </a:br>
            <a:endParaRPr lang="en-US" sz="4800" dirty="0">
              <a:solidFill>
                <a:srgbClr val="FFFFFF"/>
              </a:solidFill>
            </a:endParaRPr>
          </a:p>
        </p:txBody>
      </p:sp>
      <p:sp>
        <p:nvSpPr>
          <p:cNvPr id="5" name="TextBox 4">
            <a:extLst>
              <a:ext uri="{FF2B5EF4-FFF2-40B4-BE49-F238E27FC236}">
                <a16:creationId xmlns:a16="http://schemas.microsoft.com/office/drawing/2014/main" id="{BC3A4B22-8200-495D-8D9C-54926BE3F24F}"/>
              </a:ext>
            </a:extLst>
          </p:cNvPr>
          <p:cNvSpPr txBox="1"/>
          <p:nvPr/>
        </p:nvSpPr>
        <p:spPr>
          <a:xfrm>
            <a:off x="6096000" y="2721581"/>
            <a:ext cx="53755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libri" panose="020F0502020204030204"/>
                <a:ea typeface="+mn-ea"/>
                <a:cs typeface="+mn-cs"/>
              </a:rPr>
              <a:t>Questions?</a:t>
            </a:r>
          </a:p>
        </p:txBody>
      </p:sp>
    </p:spTree>
    <p:custDataLst>
      <p:tags r:id="rId1"/>
    </p:custDataLst>
    <p:extLst>
      <p:ext uri="{BB962C8B-B14F-4D97-AF65-F5344CB8AC3E}">
        <p14:creationId xmlns:p14="http://schemas.microsoft.com/office/powerpoint/2010/main" val="103711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26396" y="586855"/>
            <a:ext cx="4230100" cy="3387497"/>
          </a:xfrm>
        </p:spPr>
        <p:txBody>
          <a:bodyPr anchor="b">
            <a:normAutofit/>
          </a:bodyPr>
          <a:lstStyle/>
          <a:p>
            <a:pPr algn="ctr"/>
            <a:r>
              <a:rPr lang="en-US" sz="4800" dirty="0">
                <a:solidFill>
                  <a:srgbClr val="FFFFFF"/>
                </a:solidFill>
              </a:rPr>
              <a:t>Breakout Sessions</a:t>
            </a:r>
          </a:p>
        </p:txBody>
      </p:sp>
      <p:sp>
        <p:nvSpPr>
          <p:cNvPr id="3" name="Content Placeholder 2"/>
          <p:cNvSpPr>
            <a:spLocks noGrp="1"/>
          </p:cNvSpPr>
          <p:nvPr>
            <p:ph idx="1"/>
          </p:nvPr>
        </p:nvSpPr>
        <p:spPr>
          <a:xfrm>
            <a:off x="6503158" y="649480"/>
            <a:ext cx="4862447" cy="5546047"/>
          </a:xfrm>
        </p:spPr>
        <p:txBody>
          <a:bodyPr anchor="ctr">
            <a:normAutofit/>
          </a:bodyPr>
          <a:lstStyle/>
          <a:p>
            <a:pPr marL="0" indent="0">
              <a:lnSpc>
                <a:spcPct val="100000"/>
              </a:lnSpc>
              <a:spcBef>
                <a:spcPts val="0"/>
              </a:spcBef>
              <a:buNone/>
            </a:pPr>
            <a:endParaRPr lang="en-US" dirty="0">
              <a:solidFill>
                <a:srgbClr val="FF0000"/>
              </a:solidFill>
            </a:endParaRPr>
          </a:p>
          <a:p>
            <a:pPr marL="0" indent="0">
              <a:buNone/>
            </a:pPr>
            <a:endParaRPr lang="en-US" sz="2000" dirty="0">
              <a:solidFill>
                <a:srgbClr val="FF0000"/>
              </a:solidFill>
            </a:endParaRPr>
          </a:p>
        </p:txBody>
      </p:sp>
      <p:pic>
        <p:nvPicPr>
          <p:cNvPr id="4" name="Picture 3">
            <a:extLst>
              <a:ext uri="{FF2B5EF4-FFF2-40B4-BE49-F238E27FC236}">
                <a16:creationId xmlns:a16="http://schemas.microsoft.com/office/drawing/2014/main" id="{315449BD-AC65-47A7-9AE8-5B9AB4820FD7}"/>
              </a:ext>
            </a:extLst>
          </p:cNvPr>
          <p:cNvPicPr>
            <a:picLocks noChangeAspect="1"/>
          </p:cNvPicPr>
          <p:nvPr/>
        </p:nvPicPr>
        <p:blipFill>
          <a:blip r:embed="rId4"/>
          <a:stretch>
            <a:fillRect/>
          </a:stretch>
        </p:blipFill>
        <p:spPr>
          <a:xfrm>
            <a:off x="5926619" y="2647512"/>
            <a:ext cx="5608806" cy="1280271"/>
          </a:xfrm>
          <a:prstGeom prst="rect">
            <a:avLst/>
          </a:prstGeom>
        </p:spPr>
      </p:pic>
    </p:spTree>
    <p:custDataLst>
      <p:tags r:id="rId1"/>
    </p:custDataLst>
    <p:extLst>
      <p:ext uri="{BB962C8B-B14F-4D97-AF65-F5344CB8AC3E}">
        <p14:creationId xmlns:p14="http://schemas.microsoft.com/office/powerpoint/2010/main" val="684049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b="1" kern="1200" dirty="0">
                <a:solidFill>
                  <a:schemeClr val="bg1"/>
                </a:solidFill>
                <a:latin typeface="+mj-lt"/>
                <a:ea typeface="+mj-ea"/>
                <a:cs typeface="+mj-cs"/>
              </a:rPr>
              <a:t>Breakout Sessions</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11" name="TextBox 10">
            <a:extLst>
              <a:ext uri="{FF2B5EF4-FFF2-40B4-BE49-F238E27FC236}">
                <a16:creationId xmlns:a16="http://schemas.microsoft.com/office/drawing/2014/main" id="{157504EB-D569-4A4F-A010-6110C329B5AC}"/>
              </a:ext>
            </a:extLst>
          </p:cNvPr>
          <p:cNvSpPr txBox="1"/>
          <p:nvPr/>
        </p:nvSpPr>
        <p:spPr>
          <a:xfrm>
            <a:off x="285946" y="1832498"/>
            <a:ext cx="11163932"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dirty="0">
                <a:ln>
                  <a:noFill/>
                </a:ln>
                <a:solidFill>
                  <a:prstClr val="black"/>
                </a:solidFill>
                <a:effectLst/>
                <a:uLnTx/>
                <a:uFillTx/>
                <a:latin typeface="Calibri" panose="020F0502020204030204"/>
                <a:ea typeface="+mn-ea"/>
                <a:cs typeface="+mn-cs"/>
              </a:rPr>
              <a:t>Breakout Session Groups: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Group 1: Hospital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Group 2: Hospital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Group 3: Hospital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Group 4: Hospital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Group 5: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Ambulatory Surgery Center, Clinic, &amp; Urgent Care Sectors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Group 6: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Dialysis Sector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Group 7: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Home Health Hospice &amp; Long Term-Care Sectors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Group 8: Others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25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B0A8C9-0C5B-1714-AEC3-7DE8FB250828}"/>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61F2DC1-DE01-9D11-4085-E09E7AE15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70BFB6E-719A-AAE2-48FF-43E25D9BC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A39D667-9BD7-EB5A-C96E-2850B3216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099713D-1EA5-AB03-F17D-300E52D89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A756650D-DA38-4EDF-7883-83D66BCF3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1F73DA6-AF95-C9FB-AB3A-9FB7A048047C}"/>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b="1" kern="1200" dirty="0">
                <a:solidFill>
                  <a:schemeClr val="bg1"/>
                </a:solidFill>
                <a:latin typeface="+mj-lt"/>
                <a:ea typeface="+mj-ea"/>
                <a:cs typeface="+mj-cs"/>
              </a:rPr>
              <a:t>Breakout Sessions</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10" name="TextBox 9">
            <a:extLst>
              <a:ext uri="{FF2B5EF4-FFF2-40B4-BE49-F238E27FC236}">
                <a16:creationId xmlns:a16="http://schemas.microsoft.com/office/drawing/2014/main" id="{8007F7D5-0B6B-E022-95FF-E5555A44DA83}"/>
              </a:ext>
            </a:extLst>
          </p:cNvPr>
          <p:cNvSpPr txBox="1"/>
          <p:nvPr/>
        </p:nvSpPr>
        <p:spPr>
          <a:xfrm>
            <a:off x="6520112" y="2057891"/>
            <a:ext cx="5524110"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Hospital Group 3:</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Evacuating:	St. Mary, LBM/Miller Children’s,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&amp;</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Gardena Memorial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Network: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Dignity, Memorial Care, &amp; Pipeline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rPr>
              <a:t>DRC Regions: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Region 1, Region 7, &amp; Region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Hospital Group 4:</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Evacuating:	LCM San Pedro, LCM Torrance, 		College MC,</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Kindred South Bay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Network: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Providence, College, &amp; Kindred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rPr>
              <a:t>DRC Regions: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Region 5 &amp; Region 10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82C3EA8-F198-FFD9-2A91-15B6B8F16048}"/>
              </a:ext>
            </a:extLst>
          </p:cNvPr>
          <p:cNvSpPr txBox="1"/>
          <p:nvPr/>
        </p:nvSpPr>
        <p:spPr>
          <a:xfrm>
            <a:off x="285946" y="2057891"/>
            <a:ext cx="5948220"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Hospital Group 1:</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Evacuating: 	Cedars Marina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Torrance Memorial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Centinela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Network: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Cedars &amp; Prime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rPr>
              <a:t>DRC Regions: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Region 2</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Region 4</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&amp;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Region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Hospital Group 2:</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Evacuating:	Kaiser South Bay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&amp;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Harbor UCLA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Network: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Kaiser &amp; DHS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rPr>
              <a:t>DRC Region: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Region 6</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0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ntent Placeholder 12">
            <a:extLst>
              <a:ext uri="{FF2B5EF4-FFF2-40B4-BE49-F238E27FC236}">
                <a16:creationId xmlns:a16="http://schemas.microsoft.com/office/drawing/2014/main" id="{1BEAAC35-E60A-4429-95CD-F395A8F499F9}"/>
              </a:ext>
            </a:extLst>
          </p:cNvPr>
          <p:cNvSpPr txBox="1">
            <a:spLocks/>
          </p:cNvSpPr>
          <p:nvPr/>
        </p:nvSpPr>
        <p:spPr>
          <a:xfrm>
            <a:off x="193964" y="866661"/>
            <a:ext cx="5334052" cy="47403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GROUP BREAKOUT SESSIONS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8C7C1AE-3327-4E8E-8E42-E1EE06B8B561}"/>
              </a:ext>
            </a:extLst>
          </p:cNvPr>
          <p:cNvSpPr>
            <a:spLocks noGrp="1"/>
          </p:cNvSpPr>
          <p:nvPr>
            <p:ph type="title"/>
          </p:nvPr>
        </p:nvSpPr>
        <p:spPr>
          <a:xfrm>
            <a:off x="5761138" y="1611537"/>
            <a:ext cx="6224632" cy="1676111"/>
          </a:xfrm>
        </p:spPr>
        <p:txBody>
          <a:bodyPr>
            <a:noAutofit/>
          </a:bodyPr>
          <a:lstStyle/>
          <a:p>
            <a:br>
              <a:rPr lang="en-US" sz="3600" b="1" dirty="0">
                <a:solidFill>
                  <a:srgbClr val="FF0000"/>
                </a:solidFill>
              </a:rPr>
            </a:br>
            <a:br>
              <a:rPr lang="en-US" sz="3600" b="1" dirty="0">
                <a:solidFill>
                  <a:srgbClr val="FF0000"/>
                </a:solidFill>
              </a:rPr>
            </a:br>
            <a:r>
              <a:rPr lang="en-US" sz="3000" b="1" dirty="0"/>
              <a:t>10:10 to 10:55	Break Out Sessions</a:t>
            </a:r>
            <a:br>
              <a:rPr lang="en-US" sz="3000" b="1" dirty="0"/>
            </a:br>
            <a:br>
              <a:rPr lang="en-US" sz="3000" b="1" dirty="0"/>
            </a:br>
            <a:r>
              <a:rPr lang="en-US" sz="3000" b="1" dirty="0"/>
              <a:t>10:55 to 11:05	10-Minute Break</a:t>
            </a:r>
            <a:br>
              <a:rPr lang="en-US" sz="3000" b="1" dirty="0"/>
            </a:br>
            <a:br>
              <a:rPr lang="en-US" sz="3000" b="1" dirty="0"/>
            </a:br>
            <a:br>
              <a:rPr lang="en-US" sz="3000" b="1" dirty="0"/>
            </a:br>
            <a:br>
              <a:rPr lang="en-US" sz="3600" b="1" dirty="0">
                <a:solidFill>
                  <a:srgbClr val="FF0000"/>
                </a:solidFill>
              </a:rPr>
            </a:br>
            <a:endParaRPr lang="en-US" sz="2000" b="1" dirty="0">
              <a:solidFill>
                <a:srgbClr val="FF0000"/>
              </a:solidFill>
            </a:endParaRPr>
          </a:p>
        </p:txBody>
      </p:sp>
      <p:sp>
        <p:nvSpPr>
          <p:cNvPr id="2" name="Title 4">
            <a:extLst>
              <a:ext uri="{FF2B5EF4-FFF2-40B4-BE49-F238E27FC236}">
                <a16:creationId xmlns:a16="http://schemas.microsoft.com/office/drawing/2014/main" id="{608BB746-EEBF-FE63-4887-0E5A6B70FF6A}"/>
              </a:ext>
            </a:extLst>
          </p:cNvPr>
          <p:cNvSpPr txBox="1">
            <a:spLocks/>
          </p:cNvSpPr>
          <p:nvPr/>
        </p:nvSpPr>
        <p:spPr>
          <a:xfrm>
            <a:off x="5773404" y="3395607"/>
            <a:ext cx="6224632" cy="16761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3600" b="1" i="0" u="none" strike="noStrike" kern="1200" cap="none" spc="0" normalizeH="0" baseline="0" noProof="0" dirty="0">
                <a:ln>
                  <a:noFill/>
                </a:ln>
                <a:solidFill>
                  <a:srgbClr val="FF0000"/>
                </a:solidFill>
                <a:effectLst/>
                <a:uLnTx/>
                <a:uFillTx/>
                <a:latin typeface="Calibri Light" panose="020F0302020204030204"/>
                <a:ea typeface="+mj-ea"/>
                <a:cs typeface="+mj-cs"/>
              </a:rPr>
            </a:br>
            <a:br>
              <a:rPr kumimoji="0" lang="en-US" sz="3600" b="1" i="0" u="none" strike="noStrike" kern="1200" cap="none" spc="0" normalizeH="0" baseline="0" noProof="0" dirty="0">
                <a:ln>
                  <a:noFill/>
                </a:ln>
                <a:solidFill>
                  <a:srgbClr val="FF0000"/>
                </a:solidFill>
                <a:effectLst/>
                <a:uLnTx/>
                <a:uFillTx/>
                <a:latin typeface="Calibri Light" panose="020F0302020204030204"/>
                <a:ea typeface="+mj-ea"/>
                <a:cs typeface="+mj-cs"/>
              </a:rPr>
            </a:br>
            <a:r>
              <a:rPr kumimoji="0" lang="en-US" sz="3000" b="1" i="0" u="none" strike="noStrike" kern="1200" cap="none" spc="0" normalizeH="0" baseline="0" noProof="0" dirty="0">
                <a:ln>
                  <a:noFill/>
                </a:ln>
                <a:solidFill>
                  <a:srgbClr val="FF0000"/>
                </a:solidFill>
                <a:effectLst/>
                <a:uLnTx/>
                <a:uFillTx/>
                <a:latin typeface="Calibri Light" panose="020F0302020204030204"/>
                <a:ea typeface="+mj-ea"/>
                <a:cs typeface="+mj-cs"/>
              </a:rPr>
              <a:t>Event will resume at </a:t>
            </a:r>
            <a:r>
              <a:rPr kumimoji="0" lang="en-US" sz="3000" b="1" i="0" u="sng" strike="noStrike" kern="1200" cap="none" spc="0" normalizeH="0" baseline="0" noProof="0" dirty="0">
                <a:ln>
                  <a:noFill/>
                </a:ln>
                <a:solidFill>
                  <a:srgbClr val="FF0000"/>
                </a:solidFill>
                <a:effectLst/>
                <a:uLnTx/>
                <a:uFillTx/>
                <a:latin typeface="Calibri Light" panose="020F0302020204030204"/>
                <a:ea typeface="+mj-ea"/>
                <a:cs typeface="+mj-cs"/>
              </a:rPr>
              <a:t>11:05 a.m. </a:t>
            </a:r>
            <a:r>
              <a:rPr kumimoji="0" lang="en-US" sz="3000" b="1" i="0" u="none" strike="noStrike" kern="1200" cap="none" spc="0" normalizeH="0" baseline="0" noProof="0" dirty="0">
                <a:ln>
                  <a:noFill/>
                </a:ln>
                <a:solidFill>
                  <a:srgbClr val="FF0000"/>
                </a:solidFill>
                <a:effectLst/>
                <a:uLnTx/>
                <a:uFillTx/>
                <a:latin typeface="Calibri Light" panose="020F0302020204030204"/>
                <a:ea typeface="+mj-ea"/>
                <a:cs typeface="+mj-cs"/>
              </a:rPr>
              <a:t>in the Cooper Room</a:t>
            </a:r>
            <a:br>
              <a:rPr kumimoji="0" lang="en-US" sz="30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3600" b="1" i="0" u="none" strike="noStrike" kern="1200" cap="none" spc="0" normalizeH="0" baseline="0" noProof="0" dirty="0">
                <a:ln>
                  <a:noFill/>
                </a:ln>
                <a:solidFill>
                  <a:srgbClr val="FF0000"/>
                </a:solidFill>
                <a:effectLst/>
                <a:uLnTx/>
                <a:uFillTx/>
                <a:latin typeface="Calibri Light" panose="020F0302020204030204"/>
                <a:ea typeface="+mj-ea"/>
                <a:cs typeface="+mj-cs"/>
              </a:rPr>
            </a:br>
            <a:endParaRPr kumimoji="0" lang="en-US" sz="2000" b="1" i="0" u="none" strike="noStrike" kern="1200" cap="none" spc="0" normalizeH="0" baseline="0" noProof="0" dirty="0">
              <a:ln>
                <a:noFill/>
              </a:ln>
              <a:solidFill>
                <a:srgbClr val="FF0000"/>
              </a:solidFill>
              <a:effectLst/>
              <a:uLnTx/>
              <a:uFillTx/>
              <a:latin typeface="Calibri Light" panose="020F0302020204030204"/>
              <a:ea typeface="+mj-ea"/>
              <a:cs typeface="+mj-cs"/>
            </a:endParaRPr>
          </a:p>
        </p:txBody>
      </p:sp>
    </p:spTree>
    <p:custDataLst>
      <p:tags r:id="rId1"/>
    </p:custDataLst>
    <p:extLst>
      <p:ext uri="{BB962C8B-B14F-4D97-AF65-F5344CB8AC3E}">
        <p14:creationId xmlns:p14="http://schemas.microsoft.com/office/powerpoint/2010/main" val="553306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26396" y="586855"/>
            <a:ext cx="4230100" cy="3387497"/>
          </a:xfrm>
        </p:spPr>
        <p:txBody>
          <a:bodyPr anchor="b">
            <a:normAutofit/>
          </a:bodyPr>
          <a:lstStyle/>
          <a:p>
            <a:pPr algn="ctr"/>
            <a:r>
              <a:rPr lang="en-US" sz="4800" dirty="0">
                <a:solidFill>
                  <a:srgbClr val="FFFFFF"/>
                </a:solidFill>
              </a:rPr>
              <a:t>Thank you!</a:t>
            </a:r>
          </a:p>
        </p:txBody>
      </p:sp>
      <p:sp>
        <p:nvSpPr>
          <p:cNvPr id="3" name="Content Placeholder 2"/>
          <p:cNvSpPr>
            <a:spLocks noGrp="1"/>
          </p:cNvSpPr>
          <p:nvPr>
            <p:ph idx="1"/>
          </p:nvPr>
        </p:nvSpPr>
        <p:spPr>
          <a:xfrm>
            <a:off x="6503158" y="649480"/>
            <a:ext cx="4862447" cy="5546047"/>
          </a:xfrm>
        </p:spPr>
        <p:txBody>
          <a:bodyPr anchor="ctr">
            <a:normAutofit/>
          </a:bodyPr>
          <a:lstStyle/>
          <a:p>
            <a:pPr marL="0" indent="0" algn="ctr">
              <a:lnSpc>
                <a:spcPct val="100000"/>
              </a:lnSpc>
              <a:spcBef>
                <a:spcPts val="0"/>
              </a:spcBef>
              <a:buNone/>
            </a:pPr>
            <a:r>
              <a:rPr lang="en-US" sz="5400" dirty="0">
                <a:solidFill>
                  <a:srgbClr val="FF0000"/>
                </a:solidFill>
              </a:rPr>
              <a:t>BREAK</a:t>
            </a:r>
          </a:p>
          <a:p>
            <a:pPr marL="0" indent="0" algn="ctr">
              <a:lnSpc>
                <a:spcPct val="100000"/>
              </a:lnSpc>
              <a:spcBef>
                <a:spcPts val="0"/>
              </a:spcBef>
              <a:buNone/>
            </a:pPr>
            <a:r>
              <a:rPr lang="en-US" sz="3000" dirty="0">
                <a:solidFill>
                  <a:srgbClr val="FF0000"/>
                </a:solidFill>
              </a:rPr>
              <a:t>10:55am – 11:05am</a:t>
            </a:r>
          </a:p>
          <a:p>
            <a:pPr marL="0" indent="0" algn="ctr">
              <a:lnSpc>
                <a:spcPct val="100000"/>
              </a:lnSpc>
              <a:spcBef>
                <a:spcPts val="0"/>
              </a:spcBef>
              <a:buNone/>
            </a:pPr>
            <a:endParaRPr lang="en-US" dirty="0"/>
          </a:p>
          <a:p>
            <a:pPr marL="0" indent="0" algn="ctr">
              <a:lnSpc>
                <a:spcPct val="100000"/>
              </a:lnSpc>
              <a:spcBef>
                <a:spcPts val="0"/>
              </a:spcBef>
              <a:buNone/>
            </a:pPr>
            <a:r>
              <a:rPr lang="en-US" dirty="0"/>
              <a:t>Event will resume at 11:05 a.m. in the Cooper room</a:t>
            </a:r>
          </a:p>
          <a:p>
            <a:pPr marL="0" indent="0">
              <a:buNone/>
            </a:pPr>
            <a:endParaRPr lang="en-US" sz="2000" dirty="0">
              <a:solidFill>
                <a:srgbClr val="FF0000"/>
              </a:solidFill>
            </a:endParaRPr>
          </a:p>
        </p:txBody>
      </p:sp>
    </p:spTree>
    <p:custDataLst>
      <p:tags r:id="rId1"/>
    </p:custDataLst>
    <p:extLst>
      <p:ext uri="{BB962C8B-B14F-4D97-AF65-F5344CB8AC3E}">
        <p14:creationId xmlns:p14="http://schemas.microsoft.com/office/powerpoint/2010/main" val="1170858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b="1" kern="1200" dirty="0">
                <a:solidFill>
                  <a:srgbClr val="FFFFFF"/>
                </a:solidFill>
                <a:latin typeface="+mj-lt"/>
                <a:ea typeface="+mj-ea"/>
                <a:cs typeface="+mj-cs"/>
              </a:rPr>
              <a:t>Welcome Back</a:t>
            </a:r>
            <a:br>
              <a:rPr lang="en-US" sz="4000" b="1" kern="1200" dirty="0">
                <a:solidFill>
                  <a:srgbClr val="FFFFFF"/>
                </a:solidFill>
                <a:latin typeface="+mj-lt"/>
                <a:ea typeface="+mj-ea"/>
                <a:cs typeface="+mj-cs"/>
              </a:rPr>
            </a:br>
            <a:br>
              <a:rPr lang="en-US" sz="4000" b="1"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graphicFrame>
        <p:nvGraphicFramePr>
          <p:cNvPr id="35" name="TextBox 5">
            <a:extLst>
              <a:ext uri="{FF2B5EF4-FFF2-40B4-BE49-F238E27FC236}">
                <a16:creationId xmlns:a16="http://schemas.microsoft.com/office/drawing/2014/main" id="{D2644AEB-6F70-5734-B583-9EB9E4159784}"/>
              </a:ext>
            </a:extLst>
          </p:cNvPr>
          <p:cNvGraphicFramePr/>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84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B816C1-2457-7843-CDFC-F3D7A0BACC0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AF22B8-F475-FECF-ED66-6D2719A30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86DC282-4B2C-8B33-E8E1-32164C008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C518775-9682-DF3A-840C-6B4EE3358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33F0354-D21F-3D75-C785-FD2DD325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EA63144-288A-4324-2BC0-2E398FE8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0CAF4D44-D88C-211A-DA3D-CBE87481D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ntent Placeholder 12">
            <a:extLst>
              <a:ext uri="{FF2B5EF4-FFF2-40B4-BE49-F238E27FC236}">
                <a16:creationId xmlns:a16="http://schemas.microsoft.com/office/drawing/2014/main" id="{363F4983-EFC2-6FCC-26A9-57175D20E454}"/>
              </a:ext>
            </a:extLst>
          </p:cNvPr>
          <p:cNvSpPr txBox="1">
            <a:spLocks/>
          </p:cNvSpPr>
          <p:nvPr/>
        </p:nvSpPr>
        <p:spPr>
          <a:xfrm>
            <a:off x="262126" y="866661"/>
            <a:ext cx="5100223" cy="47403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Darren Verrette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EMS Agency</a:t>
            </a:r>
          </a:p>
        </p:txBody>
      </p:sp>
      <p:sp>
        <p:nvSpPr>
          <p:cNvPr id="5" name="Title 4">
            <a:extLst>
              <a:ext uri="{FF2B5EF4-FFF2-40B4-BE49-F238E27FC236}">
                <a16:creationId xmlns:a16="http://schemas.microsoft.com/office/drawing/2014/main" id="{4B01801E-3B66-4C5D-4FF5-12B2C9C9D594}"/>
              </a:ext>
            </a:extLst>
          </p:cNvPr>
          <p:cNvSpPr>
            <a:spLocks noGrp="1"/>
          </p:cNvSpPr>
          <p:nvPr>
            <p:ph type="title"/>
          </p:nvPr>
        </p:nvSpPr>
        <p:spPr>
          <a:xfrm>
            <a:off x="6007232" y="365125"/>
            <a:ext cx="5346568" cy="1676111"/>
          </a:xfrm>
        </p:spPr>
        <p:txBody>
          <a:bodyPr>
            <a:noAutofit/>
          </a:bodyPr>
          <a:lstStyle/>
          <a:p>
            <a:pPr algn="ctr"/>
            <a:r>
              <a:rPr lang="en-US" sz="3600" b="1" dirty="0">
                <a:solidFill>
                  <a:srgbClr val="FF0000"/>
                </a:solidFill>
              </a:rPr>
              <a:t>After-Action Report / Improvement Plan</a:t>
            </a:r>
            <a:br>
              <a:rPr lang="en-US" sz="3600" b="1" dirty="0">
                <a:solidFill>
                  <a:srgbClr val="FF0000"/>
                </a:solidFill>
              </a:rPr>
            </a:br>
            <a:endParaRPr lang="en-US" sz="2000" b="1" dirty="0">
              <a:solidFill>
                <a:srgbClr val="FF0000"/>
              </a:solidFill>
            </a:endParaRPr>
          </a:p>
        </p:txBody>
      </p:sp>
    </p:spTree>
    <p:custDataLst>
      <p:tags r:id="rId1"/>
    </p:custDataLst>
    <p:extLst>
      <p:ext uri="{BB962C8B-B14F-4D97-AF65-F5344CB8AC3E}">
        <p14:creationId xmlns:p14="http://schemas.microsoft.com/office/powerpoint/2010/main" val="487591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2854" y="1080797"/>
            <a:ext cx="4230100" cy="4526210"/>
          </a:xfrm>
        </p:spPr>
        <p:txBody>
          <a:bodyPr anchor="b">
            <a:normAutofit/>
          </a:bodyPr>
          <a:lstStyle/>
          <a:p>
            <a:br>
              <a:rPr lang="en-US" sz="3000" dirty="0">
                <a:solidFill>
                  <a:schemeClr val="bg1">
                    <a:lumMod val="95000"/>
                  </a:schemeClr>
                </a:solidFill>
              </a:rPr>
            </a:br>
            <a:br>
              <a:rPr lang="en-US" sz="3200" b="1" dirty="0">
                <a:solidFill>
                  <a:schemeClr val="bg1">
                    <a:lumMod val="95000"/>
                  </a:schemeClr>
                </a:solidFill>
              </a:rPr>
            </a:br>
            <a:r>
              <a:rPr lang="en-US" sz="7200" b="1" dirty="0">
                <a:solidFill>
                  <a:schemeClr val="bg1">
                    <a:lumMod val="95000"/>
                  </a:schemeClr>
                </a:solidFill>
                <a:latin typeface="+mn-lt"/>
              </a:rPr>
              <a:t>Agenda</a:t>
            </a:r>
            <a:br>
              <a:rPr lang="en-US" sz="3000" dirty="0">
                <a:solidFill>
                  <a:schemeClr val="bg1">
                    <a:lumMod val="95000"/>
                  </a:schemeClr>
                </a:solidFill>
              </a:rPr>
            </a:br>
            <a:br>
              <a:rPr lang="en-US" sz="3000" dirty="0">
                <a:solidFill>
                  <a:schemeClr val="bg1">
                    <a:lumMod val="95000"/>
                  </a:schemeClr>
                </a:solidFill>
              </a:rPr>
            </a:br>
            <a:br>
              <a:rPr lang="en-US" sz="3000" dirty="0">
                <a:solidFill>
                  <a:schemeClr val="bg1">
                    <a:lumMod val="95000"/>
                  </a:schemeClr>
                </a:solidFill>
              </a:rPr>
            </a:br>
            <a:br>
              <a:rPr lang="en-US" sz="3000" dirty="0">
                <a:solidFill>
                  <a:srgbClr val="FFFFFF"/>
                </a:solidFill>
              </a:rPr>
            </a:br>
            <a:br>
              <a:rPr lang="en-US" sz="3000" dirty="0">
                <a:solidFill>
                  <a:srgbClr val="FFFFFF"/>
                </a:solidFill>
              </a:rPr>
            </a:br>
            <a:endParaRPr lang="en-US" sz="3000" dirty="0">
              <a:solidFill>
                <a:srgbClr val="FFFFFF"/>
              </a:solidFill>
            </a:endParaRPr>
          </a:p>
        </p:txBody>
      </p:sp>
      <p:sp>
        <p:nvSpPr>
          <p:cNvPr id="3" name="Content Placeholder 2"/>
          <p:cNvSpPr>
            <a:spLocks noGrp="1"/>
          </p:cNvSpPr>
          <p:nvPr>
            <p:ph idx="1"/>
          </p:nvPr>
        </p:nvSpPr>
        <p:spPr>
          <a:xfrm>
            <a:off x="5588348" y="129309"/>
            <a:ext cx="6511288" cy="6631709"/>
          </a:xfrm>
        </p:spPr>
        <p:txBody>
          <a:bodyPr anchor="ctr">
            <a:noAutofit/>
          </a:bodyPr>
          <a:lstStyle/>
          <a:p>
            <a:pPr marL="0" indent="0">
              <a:buNone/>
            </a:pPr>
            <a:r>
              <a:rPr lang="en-US" sz="2400" dirty="0"/>
              <a:t>8:00 – 8:05	</a:t>
            </a:r>
            <a:r>
              <a:rPr lang="en-US" sz="2400" b="1" dirty="0"/>
              <a:t>WELCOME &amp; INTRODUCTIONS </a:t>
            </a:r>
          </a:p>
          <a:p>
            <a:pPr marL="0" indent="0">
              <a:buNone/>
            </a:pPr>
            <a:r>
              <a:rPr lang="en-US" sz="2400" dirty="0"/>
              <a:t>8:05 – 8:45	</a:t>
            </a:r>
            <a:r>
              <a:rPr lang="en-US" sz="2400" b="1" dirty="0"/>
              <a:t>EXERCISE EVALUATION OVERVIEW</a:t>
            </a:r>
            <a:endParaRPr lang="en-US" sz="2400" dirty="0"/>
          </a:p>
          <a:p>
            <a:pPr marL="0" indent="0">
              <a:buNone/>
            </a:pPr>
            <a:r>
              <a:rPr lang="en-US" sz="2400" dirty="0"/>
              <a:t>8:45 – 10:00	</a:t>
            </a:r>
            <a:r>
              <a:rPr lang="en-US" sz="2400" b="1" dirty="0"/>
              <a:t>FACILITY PRESENTATIONS</a:t>
            </a:r>
          </a:p>
          <a:p>
            <a:pPr marL="0" indent="0">
              <a:buNone/>
            </a:pPr>
            <a:r>
              <a:rPr lang="en-US" sz="2400" dirty="0"/>
              <a:t>10:00 – 10:10</a:t>
            </a:r>
            <a:r>
              <a:rPr lang="en-US" sz="2400" b="1" dirty="0"/>
              <a:t>	BREAK</a:t>
            </a:r>
          </a:p>
          <a:p>
            <a:pPr marL="0" indent="0">
              <a:buNone/>
            </a:pPr>
            <a:r>
              <a:rPr lang="en-US" sz="2400" dirty="0"/>
              <a:t>10:10 – 10:55</a:t>
            </a:r>
            <a:r>
              <a:rPr lang="en-US" sz="2400" b="1" dirty="0"/>
              <a:t>	GROUP BREAKOUT SESSIONS:</a:t>
            </a:r>
            <a:endParaRPr lang="en-US" sz="2400" dirty="0"/>
          </a:p>
          <a:p>
            <a:pPr lvl="4"/>
            <a:r>
              <a:rPr lang="en-US" sz="2400" dirty="0"/>
              <a:t>AMBULATORY SURGERY CENTER, CLINIC, URGENT CARE SECTORS</a:t>
            </a:r>
          </a:p>
          <a:p>
            <a:pPr lvl="4"/>
            <a:r>
              <a:rPr lang="en-US" sz="2400" dirty="0"/>
              <a:t>DIALYSIS SECTOR</a:t>
            </a:r>
          </a:p>
          <a:p>
            <a:pPr lvl="4"/>
            <a:r>
              <a:rPr lang="en-US" sz="2400" dirty="0"/>
              <a:t>HOME HEALTH HOSPICE and LONG TERM-CARE SECTORS</a:t>
            </a:r>
          </a:p>
          <a:p>
            <a:pPr lvl="4"/>
            <a:r>
              <a:rPr lang="en-US" sz="2400" dirty="0"/>
              <a:t>HOSPITAL GROUPS</a:t>
            </a:r>
          </a:p>
          <a:p>
            <a:pPr lvl="4"/>
            <a:r>
              <a:rPr lang="en-US" sz="2400" dirty="0"/>
              <a:t>OTHERS</a:t>
            </a:r>
          </a:p>
          <a:p>
            <a:pPr marL="0" indent="0">
              <a:buNone/>
            </a:pPr>
            <a:r>
              <a:rPr lang="en-US" sz="2400" dirty="0"/>
              <a:t>10:55 – 11:05	</a:t>
            </a:r>
            <a:r>
              <a:rPr lang="en-US" sz="2400" b="1" dirty="0"/>
              <a:t>BREAK </a:t>
            </a:r>
            <a:endParaRPr lang="en-US" sz="2400" dirty="0"/>
          </a:p>
          <a:p>
            <a:pPr marL="0" indent="0">
              <a:buNone/>
            </a:pPr>
            <a:r>
              <a:rPr lang="en-US" sz="2400" dirty="0"/>
              <a:t>11:05 – 11:45	</a:t>
            </a:r>
            <a:r>
              <a:rPr lang="en-US" sz="2400" b="1" dirty="0"/>
              <a:t>GROUP BRIEF OUTS</a:t>
            </a:r>
            <a:endParaRPr lang="en-US" sz="2400" dirty="0"/>
          </a:p>
          <a:p>
            <a:pPr marL="0" indent="0">
              <a:buNone/>
            </a:pPr>
            <a:r>
              <a:rPr lang="en-US" sz="2400" dirty="0"/>
              <a:t>11:45 – 11:55	</a:t>
            </a:r>
            <a:r>
              <a:rPr lang="en-US" sz="2400" b="1" dirty="0"/>
              <a:t>AFTER-ACTION REPORT / 			IMPROVEMENT PLAN</a:t>
            </a:r>
            <a:endParaRPr lang="en-US" sz="2400" dirty="0"/>
          </a:p>
          <a:p>
            <a:pPr marL="0" indent="0">
              <a:buNone/>
            </a:pPr>
            <a:r>
              <a:rPr lang="en-US" sz="2400" dirty="0"/>
              <a:t>11:55 – 12:00	</a:t>
            </a:r>
            <a:r>
              <a:rPr lang="en-US" sz="2400" b="1" dirty="0"/>
              <a:t>CLOSING REMARKS</a:t>
            </a:r>
            <a:endParaRPr lang="en-US" sz="2400" dirty="0"/>
          </a:p>
        </p:txBody>
      </p:sp>
    </p:spTree>
    <p:custDataLst>
      <p:tags r:id="rId1"/>
    </p:custDataLst>
    <p:extLst>
      <p:ext uri="{BB962C8B-B14F-4D97-AF65-F5344CB8AC3E}">
        <p14:creationId xmlns:p14="http://schemas.microsoft.com/office/powerpoint/2010/main" val="2885559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dirty="0">
                <a:solidFill>
                  <a:schemeClr val="bg1"/>
                </a:solidFill>
              </a:rPr>
              <a:t>What Next? </a:t>
            </a: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110836" y="2318197"/>
            <a:ext cx="11822545" cy="368335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Gather documents and compile data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Prepare a facility level After-Action Report / Improvement Plan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132059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b="1" kern="1200" dirty="0">
                <a:solidFill>
                  <a:srgbClr val="FFFFFF"/>
                </a:solidFill>
                <a:latin typeface="+mj-lt"/>
                <a:ea typeface="+mj-ea"/>
                <a:cs typeface="+mj-cs"/>
              </a:rPr>
              <a:t>HSEEP Exercise Documents</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92365" y="2318197"/>
            <a:ext cx="6915242" cy="3683358"/>
          </a:xfrm>
          <a:prstGeom prst="rect">
            <a:avLst/>
          </a:prstGeom>
        </p:spPr>
        <p:txBody>
          <a:bodyPr vert="horz" lIns="91440" tIns="45720" rIns="91440" bIns="45720" rtlCol="0" anchor="ctr">
            <a:normAutofit/>
          </a:bodyPr>
          <a:lstStyle/>
          <a:p>
            <a:pPr marL="514350" marR="0" lvl="0" indent="-514350" algn="l" defTabSz="914400" rtl="0" eaLnBrk="1" fontAlgn="auto" latinLnBrk="0" hangingPunct="1">
              <a:lnSpc>
                <a:spcPct val="90000"/>
              </a:lnSpc>
              <a:spcBef>
                <a:spcPts val="0"/>
              </a:spcBef>
              <a:spcAft>
                <a:spcPts val="600"/>
              </a:spcAft>
              <a:buClrTx/>
              <a:buSzTx/>
              <a:buFontTx/>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Participant Feedback Forms</a:t>
            </a:r>
          </a:p>
          <a:p>
            <a:pPr marL="514350" marR="0" lvl="0" indent="-514350" algn="l" defTabSz="914400" rtl="0" eaLnBrk="1" fontAlgn="auto" latinLnBrk="0" hangingPunct="1">
              <a:lnSpc>
                <a:spcPct val="90000"/>
              </a:lnSpc>
              <a:spcBef>
                <a:spcPts val="0"/>
              </a:spcBef>
              <a:spcAft>
                <a:spcPts val="600"/>
              </a:spcAft>
              <a:buClrTx/>
              <a:buSzTx/>
              <a:buFontTx/>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Exercise Evaluation Guide (Sector Specific)</a:t>
            </a:r>
          </a:p>
          <a:p>
            <a:pPr marL="514350" marR="0" lvl="0" indent="-514350" algn="l" defTabSz="914400" rtl="0" eaLnBrk="1" fontAlgn="auto" latinLnBrk="0" hangingPunct="1">
              <a:lnSpc>
                <a:spcPct val="90000"/>
              </a:lnSpc>
              <a:spcBef>
                <a:spcPts val="0"/>
              </a:spcBef>
              <a:spcAft>
                <a:spcPts val="600"/>
              </a:spcAft>
              <a:buClrTx/>
              <a:buSzTx/>
              <a:buFontTx/>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After-Action Report / Improvement Plan</a:t>
            </a:r>
          </a:p>
        </p:txBody>
      </p:sp>
      <p:pic>
        <p:nvPicPr>
          <p:cNvPr id="2" name="Picture 1">
            <a:extLst>
              <a:ext uri="{FF2B5EF4-FFF2-40B4-BE49-F238E27FC236}">
                <a16:creationId xmlns:a16="http://schemas.microsoft.com/office/drawing/2014/main" id="{E36D6542-A002-409D-881A-FB41CC14831B}"/>
              </a:ext>
            </a:extLst>
          </p:cNvPr>
          <p:cNvPicPr>
            <a:picLocks noChangeAspect="1"/>
          </p:cNvPicPr>
          <p:nvPr/>
        </p:nvPicPr>
        <p:blipFill>
          <a:blip r:embed="rId3"/>
          <a:stretch>
            <a:fillRect/>
          </a:stretch>
        </p:blipFill>
        <p:spPr>
          <a:xfrm>
            <a:off x="7007607" y="2352081"/>
            <a:ext cx="4057125" cy="3615590"/>
          </a:xfrm>
          <a:prstGeom prst="rect">
            <a:avLst/>
          </a:prstGeom>
        </p:spPr>
      </p:pic>
    </p:spTree>
    <p:extLst>
      <p:ext uri="{BB962C8B-B14F-4D97-AF65-F5344CB8AC3E}">
        <p14:creationId xmlns:p14="http://schemas.microsoft.com/office/powerpoint/2010/main" val="4123614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29309" y="92364"/>
            <a:ext cx="3722255" cy="6398925"/>
          </a:xfrm>
        </p:spPr>
        <p:txBody>
          <a:bodyPr vert="horz" lIns="91440" tIns="45720" rIns="91440" bIns="45720" rtlCol="0" anchor="t">
            <a:normAutofit fontScale="90000"/>
          </a:bodyPr>
          <a:lstStyle/>
          <a:p>
            <a:r>
              <a:rPr lang="en-US" sz="2700" b="1" u="sng" kern="1200" dirty="0">
                <a:solidFill>
                  <a:srgbClr val="FFFFFF"/>
                </a:solidFill>
                <a:latin typeface="+mj-lt"/>
                <a:ea typeface="+mj-ea"/>
                <a:cs typeface="+mj-cs"/>
              </a:rPr>
              <a:t>Participant </a:t>
            </a:r>
            <a:br>
              <a:rPr lang="en-US" sz="2700" b="1" u="sng" kern="1200" dirty="0">
                <a:solidFill>
                  <a:srgbClr val="FFFFFF"/>
                </a:solidFill>
                <a:latin typeface="+mj-lt"/>
                <a:ea typeface="+mj-ea"/>
                <a:cs typeface="+mj-cs"/>
              </a:rPr>
            </a:br>
            <a:r>
              <a:rPr lang="en-US" sz="2700" b="1" u="sng" kern="1200" dirty="0">
                <a:solidFill>
                  <a:srgbClr val="FFFFFF"/>
                </a:solidFill>
                <a:latin typeface="+mj-lt"/>
                <a:ea typeface="+mj-ea"/>
                <a:cs typeface="+mj-cs"/>
              </a:rPr>
              <a:t>Feedback </a:t>
            </a:r>
            <a:r>
              <a:rPr lang="en-US" sz="2700" b="1" u="sng" dirty="0">
                <a:solidFill>
                  <a:srgbClr val="FFFFFF"/>
                </a:solidFill>
              </a:rPr>
              <a:t>Form</a:t>
            </a:r>
            <a:br>
              <a:rPr lang="en-US" sz="2700" b="1" kern="1200" dirty="0">
                <a:solidFill>
                  <a:srgbClr val="FFFFFF"/>
                </a:solidFill>
                <a:latin typeface="+mj-lt"/>
                <a:ea typeface="+mj-ea"/>
                <a:cs typeface="+mj-cs"/>
              </a:rPr>
            </a:br>
            <a:br>
              <a:rPr lang="en-US" sz="2700" b="1" kern="1200" dirty="0">
                <a:solidFill>
                  <a:srgbClr val="FFFFFF"/>
                </a:solidFill>
                <a:latin typeface="+mj-lt"/>
                <a:ea typeface="+mj-ea"/>
                <a:cs typeface="+mj-cs"/>
              </a:rPr>
            </a:br>
            <a:r>
              <a:rPr lang="en-US" sz="2700" b="1" kern="1200" dirty="0">
                <a:solidFill>
                  <a:srgbClr val="FFFFFF"/>
                </a:solidFill>
                <a:latin typeface="+mj-lt"/>
                <a:ea typeface="+mj-ea"/>
                <a:cs typeface="+mj-cs"/>
              </a:rPr>
              <a:t>Part I: 	General Info</a:t>
            </a:r>
            <a:br>
              <a:rPr lang="en-US" sz="2700" b="1" kern="1200" dirty="0">
                <a:solidFill>
                  <a:srgbClr val="FFFFFF"/>
                </a:solidFill>
                <a:latin typeface="+mj-lt"/>
                <a:ea typeface="+mj-ea"/>
                <a:cs typeface="+mj-cs"/>
              </a:rPr>
            </a:br>
            <a:br>
              <a:rPr lang="en-US" sz="2700" b="1" kern="1200" dirty="0">
                <a:solidFill>
                  <a:srgbClr val="FFFFFF"/>
                </a:solidFill>
                <a:latin typeface="+mj-lt"/>
                <a:ea typeface="+mj-ea"/>
                <a:cs typeface="+mj-cs"/>
              </a:rPr>
            </a:br>
            <a:r>
              <a:rPr lang="en-US" sz="2700" b="1" kern="1200" dirty="0">
                <a:solidFill>
                  <a:srgbClr val="FFFFFF"/>
                </a:solidFill>
                <a:latin typeface="+mj-lt"/>
                <a:ea typeface="+mj-ea"/>
                <a:cs typeface="+mj-cs"/>
              </a:rPr>
              <a:t>Part II: 	Exercise Design 	Feedback</a:t>
            </a:r>
            <a:br>
              <a:rPr lang="en-US" sz="2700" b="1" kern="1200" dirty="0">
                <a:solidFill>
                  <a:srgbClr val="FFFFFF"/>
                </a:solidFill>
                <a:latin typeface="+mj-lt"/>
                <a:ea typeface="+mj-ea"/>
                <a:cs typeface="+mj-cs"/>
              </a:rPr>
            </a:br>
            <a:br>
              <a:rPr lang="en-US" sz="2700" b="1" kern="1200" dirty="0">
                <a:solidFill>
                  <a:srgbClr val="FFFFFF"/>
                </a:solidFill>
                <a:latin typeface="+mj-lt"/>
                <a:ea typeface="+mj-ea"/>
                <a:cs typeface="+mj-cs"/>
              </a:rPr>
            </a:br>
            <a:r>
              <a:rPr lang="en-US" sz="2700" b="1" kern="1200" dirty="0">
                <a:solidFill>
                  <a:srgbClr val="FFFFFF"/>
                </a:solidFill>
                <a:latin typeface="+mj-lt"/>
                <a:ea typeface="+mj-ea"/>
                <a:cs typeface="+mj-cs"/>
              </a:rPr>
              <a:t>Part III:	Capabilities 	Feedback</a:t>
            </a:r>
            <a:br>
              <a:rPr lang="en-US" sz="2700" b="1" kern="1200" dirty="0">
                <a:solidFill>
                  <a:srgbClr val="FFFFFF"/>
                </a:solidFill>
                <a:latin typeface="+mj-lt"/>
                <a:ea typeface="+mj-ea"/>
                <a:cs typeface="+mj-cs"/>
              </a:rPr>
            </a:br>
            <a:br>
              <a:rPr lang="en-US" sz="2700" b="1" kern="1200" dirty="0">
                <a:solidFill>
                  <a:srgbClr val="FFFFFF"/>
                </a:solidFill>
                <a:latin typeface="+mj-lt"/>
                <a:ea typeface="+mj-ea"/>
                <a:cs typeface="+mj-cs"/>
              </a:rPr>
            </a:br>
            <a:r>
              <a:rPr lang="en-US" sz="2700" b="1" kern="1200" dirty="0">
                <a:solidFill>
                  <a:srgbClr val="FFFFFF"/>
                </a:solidFill>
                <a:latin typeface="+mj-lt"/>
                <a:ea typeface="+mj-ea"/>
                <a:cs typeface="+mj-cs"/>
              </a:rPr>
              <a:t>      - </a:t>
            </a:r>
            <a:r>
              <a:rPr lang="en-US" sz="2700" b="1" kern="1200" dirty="0">
                <a:solidFill>
                  <a:schemeClr val="bg1"/>
                </a:solidFill>
                <a:latin typeface="+mj-lt"/>
                <a:ea typeface="+mj-ea"/>
                <a:cs typeface="+mj-cs"/>
              </a:rPr>
              <a:t>Strengths</a:t>
            </a:r>
            <a:br>
              <a:rPr lang="en-US" sz="2700" b="1" kern="1200" dirty="0">
                <a:solidFill>
                  <a:schemeClr val="bg1"/>
                </a:solidFill>
                <a:latin typeface="+mj-lt"/>
                <a:ea typeface="+mj-ea"/>
                <a:cs typeface="+mj-cs"/>
              </a:rPr>
            </a:br>
            <a:r>
              <a:rPr lang="en-US" sz="2700" kern="1200" dirty="0">
                <a:solidFill>
                  <a:schemeClr val="bg1"/>
                </a:solidFill>
                <a:latin typeface="+mj-lt"/>
                <a:ea typeface="+mj-ea"/>
                <a:cs typeface="+mj-cs"/>
              </a:rPr>
              <a:t>      </a:t>
            </a:r>
            <a:r>
              <a:rPr lang="en-US" sz="2700" b="1" kern="1200" dirty="0">
                <a:solidFill>
                  <a:schemeClr val="bg1"/>
                </a:solidFill>
                <a:latin typeface="+mj-lt"/>
                <a:ea typeface="+mj-ea"/>
                <a:cs typeface="+mj-cs"/>
              </a:rPr>
              <a:t>- Areas of Improvement</a:t>
            </a:r>
            <a:br>
              <a:rPr lang="en-US" sz="2700" b="1" kern="1200" dirty="0">
                <a:solidFill>
                  <a:schemeClr val="bg1"/>
                </a:solidFill>
                <a:latin typeface="+mj-lt"/>
                <a:ea typeface="+mj-ea"/>
                <a:cs typeface="+mj-cs"/>
              </a:rPr>
            </a:br>
            <a:r>
              <a:rPr lang="en-US" sz="2700" b="1" kern="1200" dirty="0">
                <a:solidFill>
                  <a:schemeClr val="bg1"/>
                </a:solidFill>
                <a:latin typeface="+mj-lt"/>
                <a:ea typeface="+mj-ea"/>
                <a:cs typeface="+mj-cs"/>
              </a:rPr>
              <a:t>      - Training that will help 	you</a:t>
            </a:r>
            <a:br>
              <a:rPr lang="en-US" sz="2700" b="1" kern="1200" dirty="0">
                <a:solidFill>
                  <a:schemeClr val="bg1"/>
                </a:solidFill>
                <a:latin typeface="+mj-lt"/>
                <a:ea typeface="+mj-ea"/>
                <a:cs typeface="+mj-cs"/>
              </a:rPr>
            </a:br>
            <a:r>
              <a:rPr lang="en-US" sz="2700" b="1" kern="1200" dirty="0">
                <a:solidFill>
                  <a:schemeClr val="bg1"/>
                </a:solidFill>
                <a:latin typeface="+mj-lt"/>
                <a:ea typeface="+mj-ea"/>
                <a:cs typeface="+mj-cs"/>
              </a:rPr>
              <a:t>      - Materials most helpful</a:t>
            </a:r>
            <a:br>
              <a:rPr lang="en-US" sz="2700" b="1" kern="1200" dirty="0">
                <a:solidFill>
                  <a:schemeClr val="bg1"/>
                </a:solidFill>
                <a:latin typeface="+mj-lt"/>
                <a:ea typeface="+mj-ea"/>
                <a:cs typeface="+mj-cs"/>
              </a:rPr>
            </a:br>
            <a:r>
              <a:rPr lang="en-US" sz="2700" b="1" kern="1200" dirty="0">
                <a:solidFill>
                  <a:schemeClr val="bg1"/>
                </a:solidFill>
                <a:latin typeface="+mj-lt"/>
                <a:ea typeface="+mj-ea"/>
                <a:cs typeface="+mj-cs"/>
              </a:rPr>
              <a:t>      - </a:t>
            </a:r>
            <a:r>
              <a:rPr lang="en-US" sz="2700" b="1" kern="1200" dirty="0">
                <a:solidFill>
                  <a:srgbClr val="FFFFFF"/>
                </a:solidFill>
                <a:latin typeface="+mj-lt"/>
                <a:ea typeface="+mj-ea"/>
                <a:cs typeface="+mj-cs"/>
              </a:rPr>
              <a:t>Recommendations</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graphicFrame>
        <p:nvGraphicFramePr>
          <p:cNvPr id="7" name="Object 6">
            <a:extLst>
              <a:ext uri="{FF2B5EF4-FFF2-40B4-BE49-F238E27FC236}">
                <a16:creationId xmlns:a16="http://schemas.microsoft.com/office/drawing/2014/main" id="{680421C8-CA81-4565-A0F0-607B9353560A}"/>
              </a:ext>
            </a:extLst>
          </p:cNvPr>
          <p:cNvGraphicFramePr>
            <a:graphicFrameLocks noChangeAspect="1"/>
          </p:cNvGraphicFramePr>
          <p:nvPr/>
        </p:nvGraphicFramePr>
        <p:xfrm>
          <a:off x="4046669" y="0"/>
          <a:ext cx="3781005" cy="4893655"/>
        </p:xfrm>
        <a:graphic>
          <a:graphicData uri="http://schemas.openxmlformats.org/presentationml/2006/ole">
            <mc:AlternateContent xmlns:mc="http://schemas.openxmlformats.org/markup-compatibility/2006">
              <mc:Choice xmlns:v="urn:schemas-microsoft-com:vml" Requires="v">
                <p:oleObj name="Acrobat Document" r:id="rId3" imgW="5829165" imgH="7543680" progId="Acrobat.Document.DC">
                  <p:embed/>
                </p:oleObj>
              </mc:Choice>
              <mc:Fallback>
                <p:oleObj name="Acrobat Document" r:id="rId3" imgW="5829165" imgH="7543680" progId="Acrobat.Document.DC">
                  <p:embed/>
                  <p:pic>
                    <p:nvPicPr>
                      <p:cNvPr id="7" name="Object 6">
                        <a:extLst>
                          <a:ext uri="{FF2B5EF4-FFF2-40B4-BE49-F238E27FC236}">
                            <a16:creationId xmlns:a16="http://schemas.microsoft.com/office/drawing/2014/main" id="{680421C8-CA81-4565-A0F0-607B9353560A}"/>
                          </a:ext>
                        </a:extLst>
                      </p:cNvPr>
                      <p:cNvPicPr/>
                      <p:nvPr/>
                    </p:nvPicPr>
                    <p:blipFill>
                      <a:blip r:embed="rId4"/>
                      <a:stretch>
                        <a:fillRect/>
                      </a:stretch>
                    </p:blipFill>
                    <p:spPr>
                      <a:xfrm>
                        <a:off x="4046669" y="0"/>
                        <a:ext cx="3781005" cy="4893655"/>
                      </a:xfrm>
                      <a:prstGeom prst="rect">
                        <a:avLst/>
                      </a:prstGeom>
                      <a:ln>
                        <a:solidFill>
                          <a:schemeClr val="tx1"/>
                        </a:solidFill>
                      </a:ln>
                    </p:spPr>
                  </p:pic>
                </p:oleObj>
              </mc:Fallback>
            </mc:AlternateContent>
          </a:graphicData>
        </a:graphic>
      </p:graphicFrame>
      <p:graphicFrame>
        <p:nvGraphicFramePr>
          <p:cNvPr id="8" name="Object 7">
            <a:extLst>
              <a:ext uri="{FF2B5EF4-FFF2-40B4-BE49-F238E27FC236}">
                <a16:creationId xmlns:a16="http://schemas.microsoft.com/office/drawing/2014/main" id="{B8182A64-75CC-4DCF-A1F7-7F15EC8C07A0}"/>
              </a:ext>
            </a:extLst>
          </p:cNvPr>
          <p:cNvGraphicFramePr>
            <a:graphicFrameLocks noChangeAspect="1"/>
          </p:cNvGraphicFramePr>
          <p:nvPr/>
        </p:nvGraphicFramePr>
        <p:xfrm>
          <a:off x="6126350" y="1073151"/>
          <a:ext cx="4186237" cy="5418138"/>
        </p:xfrm>
        <a:graphic>
          <a:graphicData uri="http://schemas.openxmlformats.org/presentationml/2006/ole">
            <mc:AlternateContent xmlns:mc="http://schemas.openxmlformats.org/markup-compatibility/2006">
              <mc:Choice xmlns:v="urn:schemas-microsoft-com:vml" Requires="v">
                <p:oleObj name="Acrobat Document" r:id="rId5" imgW="5829165" imgH="7543680" progId="Acrobat.Document.DC">
                  <p:embed/>
                </p:oleObj>
              </mc:Choice>
              <mc:Fallback>
                <p:oleObj name="Acrobat Document" r:id="rId5" imgW="5829165" imgH="7543680" progId="Acrobat.Document.DC">
                  <p:embed/>
                  <p:pic>
                    <p:nvPicPr>
                      <p:cNvPr id="8" name="Object 7">
                        <a:extLst>
                          <a:ext uri="{FF2B5EF4-FFF2-40B4-BE49-F238E27FC236}">
                            <a16:creationId xmlns:a16="http://schemas.microsoft.com/office/drawing/2014/main" id="{B8182A64-75CC-4DCF-A1F7-7F15EC8C07A0}"/>
                          </a:ext>
                        </a:extLst>
                      </p:cNvPr>
                      <p:cNvPicPr/>
                      <p:nvPr/>
                    </p:nvPicPr>
                    <p:blipFill>
                      <a:blip r:embed="rId6"/>
                      <a:stretch>
                        <a:fillRect/>
                      </a:stretch>
                    </p:blipFill>
                    <p:spPr>
                      <a:xfrm>
                        <a:off x="6126350" y="1073151"/>
                        <a:ext cx="4186237" cy="5418138"/>
                      </a:xfrm>
                      <a:prstGeom prst="rect">
                        <a:avLst/>
                      </a:prstGeom>
                      <a:ln>
                        <a:solidFill>
                          <a:schemeClr val="tx1"/>
                        </a:solidFill>
                      </a:ln>
                    </p:spPr>
                  </p:pic>
                </p:oleObj>
              </mc:Fallback>
            </mc:AlternateContent>
          </a:graphicData>
        </a:graphic>
      </p:graphicFrame>
      <p:graphicFrame>
        <p:nvGraphicFramePr>
          <p:cNvPr id="9" name="Object 8">
            <a:extLst>
              <a:ext uri="{FF2B5EF4-FFF2-40B4-BE49-F238E27FC236}">
                <a16:creationId xmlns:a16="http://schemas.microsoft.com/office/drawing/2014/main" id="{71FED193-F6B4-43EE-A121-7B96FECC8919}"/>
              </a:ext>
            </a:extLst>
          </p:cNvPr>
          <p:cNvGraphicFramePr>
            <a:graphicFrameLocks noChangeAspect="1"/>
          </p:cNvGraphicFramePr>
          <p:nvPr/>
        </p:nvGraphicFramePr>
        <p:xfrm>
          <a:off x="8005763" y="1457682"/>
          <a:ext cx="4186237" cy="5418137"/>
        </p:xfrm>
        <a:graphic>
          <a:graphicData uri="http://schemas.openxmlformats.org/presentationml/2006/ole">
            <mc:AlternateContent xmlns:mc="http://schemas.openxmlformats.org/markup-compatibility/2006">
              <mc:Choice xmlns:v="urn:schemas-microsoft-com:vml" Requires="v">
                <p:oleObj name="Acrobat Document" r:id="rId7" imgW="5829165" imgH="7543680" progId="Acrobat.Document.DC">
                  <p:embed/>
                </p:oleObj>
              </mc:Choice>
              <mc:Fallback>
                <p:oleObj name="Acrobat Document" r:id="rId7" imgW="5829165" imgH="7543680" progId="Acrobat.Document.DC">
                  <p:embed/>
                  <p:pic>
                    <p:nvPicPr>
                      <p:cNvPr id="9" name="Object 8">
                        <a:extLst>
                          <a:ext uri="{FF2B5EF4-FFF2-40B4-BE49-F238E27FC236}">
                            <a16:creationId xmlns:a16="http://schemas.microsoft.com/office/drawing/2014/main" id="{71FED193-F6B4-43EE-A121-7B96FECC8919}"/>
                          </a:ext>
                        </a:extLst>
                      </p:cNvPr>
                      <p:cNvPicPr/>
                      <p:nvPr/>
                    </p:nvPicPr>
                    <p:blipFill>
                      <a:blip r:embed="rId8"/>
                      <a:stretch>
                        <a:fillRect/>
                      </a:stretch>
                    </p:blipFill>
                    <p:spPr>
                      <a:xfrm>
                        <a:off x="8005763" y="1457682"/>
                        <a:ext cx="4186237" cy="5418137"/>
                      </a:xfrm>
                      <a:prstGeom prst="rect">
                        <a:avLst/>
                      </a:prstGeom>
                      <a:ln>
                        <a:solidFill>
                          <a:srgbClr val="002060"/>
                        </a:solidFill>
                      </a:ln>
                    </p:spPr>
                  </p:pic>
                </p:oleObj>
              </mc:Fallback>
            </mc:AlternateContent>
          </a:graphicData>
        </a:graphic>
      </p:graphicFrame>
    </p:spTree>
    <p:extLst>
      <p:ext uri="{BB962C8B-B14F-4D97-AF65-F5344CB8AC3E}">
        <p14:creationId xmlns:p14="http://schemas.microsoft.com/office/powerpoint/2010/main" val="225311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29309" y="92364"/>
            <a:ext cx="3722255" cy="6398925"/>
          </a:xfrm>
        </p:spPr>
        <p:txBody>
          <a:bodyPr vert="horz" lIns="91440" tIns="45720" rIns="91440" bIns="45720" rtlCol="0" anchor="t">
            <a:normAutofit fontScale="90000"/>
          </a:bodyPr>
          <a:lstStyle/>
          <a:p>
            <a:r>
              <a:rPr lang="en-US" sz="3300" b="1" u="sng" kern="1200" dirty="0">
                <a:solidFill>
                  <a:srgbClr val="FFFFFF"/>
                </a:solidFill>
                <a:latin typeface="+mj-lt"/>
                <a:ea typeface="+mj-ea"/>
                <a:cs typeface="+mj-cs"/>
              </a:rPr>
              <a:t>Exercise Evaluation Guide  (Sector Specific)</a:t>
            </a:r>
            <a:br>
              <a:rPr lang="en-US" sz="3300" b="1" u="sng" kern="1200" dirty="0">
                <a:solidFill>
                  <a:srgbClr val="FFFFFF"/>
                </a:solidFill>
                <a:latin typeface="+mj-lt"/>
                <a:ea typeface="+mj-ea"/>
                <a:cs typeface="+mj-cs"/>
              </a:rPr>
            </a:br>
            <a:br>
              <a:rPr lang="en-US" sz="3300" b="1" kern="1200" dirty="0">
                <a:solidFill>
                  <a:srgbClr val="FFFFFF"/>
                </a:solidFill>
                <a:latin typeface="+mj-lt"/>
                <a:ea typeface="+mj-ea"/>
                <a:cs typeface="+mj-cs"/>
              </a:rPr>
            </a:br>
            <a:br>
              <a:rPr lang="en-US" sz="3300" b="1" kern="1200" dirty="0">
                <a:solidFill>
                  <a:srgbClr val="FFFFFF"/>
                </a:solidFill>
                <a:latin typeface="+mj-lt"/>
                <a:ea typeface="+mj-ea"/>
                <a:cs typeface="+mj-cs"/>
              </a:rPr>
            </a:br>
            <a:r>
              <a:rPr lang="en-US" sz="3300" b="1" kern="1200" dirty="0">
                <a:solidFill>
                  <a:srgbClr val="FFFFFF"/>
                </a:solidFill>
                <a:latin typeface="+mj-lt"/>
                <a:ea typeface="+mj-ea"/>
                <a:cs typeface="+mj-cs"/>
              </a:rPr>
              <a:t>Contains:</a:t>
            </a:r>
            <a:br>
              <a:rPr lang="en-US" sz="3300" b="1" kern="1200" dirty="0">
                <a:solidFill>
                  <a:srgbClr val="FFFFFF"/>
                </a:solidFill>
                <a:latin typeface="+mj-lt"/>
                <a:ea typeface="+mj-ea"/>
                <a:cs typeface="+mj-cs"/>
              </a:rPr>
            </a:br>
            <a:br>
              <a:rPr lang="en-US" sz="2400" b="1" kern="1200" dirty="0">
                <a:solidFill>
                  <a:srgbClr val="FFFFFF"/>
                </a:solidFill>
                <a:latin typeface="+mj-lt"/>
                <a:ea typeface="+mj-ea"/>
                <a:cs typeface="+mj-cs"/>
              </a:rPr>
            </a:br>
            <a:r>
              <a:rPr lang="en-US" sz="2700" b="1" kern="1200" dirty="0">
                <a:solidFill>
                  <a:srgbClr val="FFFFFF"/>
                </a:solidFill>
                <a:latin typeface="+mj-lt"/>
                <a:ea typeface="+mj-ea"/>
                <a:cs typeface="+mj-cs"/>
              </a:rPr>
              <a:t> - Exercise Objectives</a:t>
            </a:r>
            <a:br>
              <a:rPr lang="en-US" sz="2700" b="1" kern="1200" dirty="0">
                <a:solidFill>
                  <a:srgbClr val="FFFFFF"/>
                </a:solidFill>
                <a:latin typeface="+mj-lt"/>
                <a:ea typeface="+mj-ea"/>
                <a:cs typeface="+mj-cs"/>
              </a:rPr>
            </a:br>
            <a:br>
              <a:rPr lang="en-US" sz="2700" b="1" kern="1200" dirty="0">
                <a:solidFill>
                  <a:srgbClr val="FFFFFF"/>
                </a:solidFill>
                <a:latin typeface="+mj-lt"/>
                <a:ea typeface="+mj-ea"/>
                <a:cs typeface="+mj-cs"/>
              </a:rPr>
            </a:br>
            <a:r>
              <a:rPr lang="en-US" sz="2700" b="1" kern="1200" dirty="0">
                <a:solidFill>
                  <a:srgbClr val="FFFFFF"/>
                </a:solidFill>
                <a:latin typeface="+mj-lt"/>
                <a:ea typeface="+mj-ea"/>
                <a:cs typeface="+mj-cs"/>
              </a:rPr>
              <a:t> - Critical Tasks</a:t>
            </a:r>
            <a:br>
              <a:rPr lang="en-US" sz="2700" b="1" kern="1200" dirty="0">
                <a:solidFill>
                  <a:srgbClr val="FFFFFF"/>
                </a:solidFill>
                <a:latin typeface="+mj-lt"/>
                <a:ea typeface="+mj-ea"/>
                <a:cs typeface="+mj-cs"/>
              </a:rPr>
            </a:br>
            <a:br>
              <a:rPr lang="en-US" sz="2700" b="1" kern="1200" dirty="0">
                <a:solidFill>
                  <a:srgbClr val="FFFFFF"/>
                </a:solidFill>
                <a:latin typeface="+mj-lt"/>
                <a:ea typeface="+mj-ea"/>
                <a:cs typeface="+mj-cs"/>
              </a:rPr>
            </a:br>
            <a:r>
              <a:rPr lang="en-US" sz="2700" b="1" kern="1200" dirty="0">
                <a:solidFill>
                  <a:srgbClr val="FFFFFF"/>
                </a:solidFill>
                <a:latin typeface="+mj-lt"/>
                <a:ea typeface="+mj-ea"/>
                <a:cs typeface="+mj-cs"/>
              </a:rPr>
              <a:t> - Evaluator’s Observation 	Notes</a:t>
            </a:r>
            <a:br>
              <a:rPr lang="en-US" sz="2400" b="1" kern="1200" dirty="0">
                <a:solidFill>
                  <a:srgbClr val="FFFFFF"/>
                </a:solidFill>
                <a:latin typeface="+mj-lt"/>
                <a:ea typeface="+mj-ea"/>
                <a:cs typeface="+mj-cs"/>
              </a:rPr>
            </a:br>
            <a:br>
              <a:rPr lang="en-US" sz="2400" b="1" kern="1200" dirty="0">
                <a:solidFill>
                  <a:srgbClr val="FFFFFF"/>
                </a:solidFill>
                <a:latin typeface="+mj-lt"/>
                <a:ea typeface="+mj-ea"/>
                <a:cs typeface="+mj-cs"/>
              </a:rPr>
            </a:b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graphicFrame>
        <p:nvGraphicFramePr>
          <p:cNvPr id="6" name="Object 5">
            <a:extLst>
              <a:ext uri="{FF2B5EF4-FFF2-40B4-BE49-F238E27FC236}">
                <a16:creationId xmlns:a16="http://schemas.microsoft.com/office/drawing/2014/main" id="{51D61402-CA83-4834-897A-CC16739E2A91}"/>
              </a:ext>
            </a:extLst>
          </p:cNvPr>
          <p:cNvGraphicFramePr>
            <a:graphicFrameLocks noChangeAspect="1"/>
          </p:cNvGraphicFramePr>
          <p:nvPr/>
        </p:nvGraphicFramePr>
        <p:xfrm>
          <a:off x="4138902" y="92364"/>
          <a:ext cx="3332014" cy="4312538"/>
        </p:xfrm>
        <a:graphic>
          <a:graphicData uri="http://schemas.openxmlformats.org/presentationml/2006/ole">
            <mc:AlternateContent xmlns:mc="http://schemas.openxmlformats.org/markup-compatibility/2006">
              <mc:Choice xmlns:v="urn:schemas-microsoft-com:vml" Requires="v">
                <p:oleObj name="Acrobat Document" r:id="rId3" imgW="5829165" imgH="7543680" progId="Acrobat.Document.DC">
                  <p:embed/>
                </p:oleObj>
              </mc:Choice>
              <mc:Fallback>
                <p:oleObj name="Acrobat Document" r:id="rId3" imgW="5829165" imgH="7543680" progId="Acrobat.Document.DC">
                  <p:embed/>
                  <p:pic>
                    <p:nvPicPr>
                      <p:cNvPr id="6" name="Object 5">
                        <a:extLst>
                          <a:ext uri="{FF2B5EF4-FFF2-40B4-BE49-F238E27FC236}">
                            <a16:creationId xmlns:a16="http://schemas.microsoft.com/office/drawing/2014/main" id="{51D61402-CA83-4834-897A-CC16739E2A91}"/>
                          </a:ext>
                        </a:extLst>
                      </p:cNvPr>
                      <p:cNvPicPr/>
                      <p:nvPr/>
                    </p:nvPicPr>
                    <p:blipFill>
                      <a:blip r:embed="rId4"/>
                      <a:stretch>
                        <a:fillRect/>
                      </a:stretch>
                    </p:blipFill>
                    <p:spPr>
                      <a:xfrm>
                        <a:off x="4138902" y="92364"/>
                        <a:ext cx="3332014" cy="4312538"/>
                      </a:xfrm>
                      <a:prstGeom prst="rect">
                        <a:avLst/>
                      </a:prstGeom>
                      <a:ln>
                        <a:solidFill>
                          <a:schemeClr val="tx1"/>
                        </a:solidFill>
                      </a:ln>
                    </p:spPr>
                  </p:pic>
                </p:oleObj>
              </mc:Fallback>
            </mc:AlternateContent>
          </a:graphicData>
        </a:graphic>
      </p:graphicFrame>
      <p:graphicFrame>
        <p:nvGraphicFramePr>
          <p:cNvPr id="10" name="Object 9">
            <a:extLst>
              <a:ext uri="{FF2B5EF4-FFF2-40B4-BE49-F238E27FC236}">
                <a16:creationId xmlns:a16="http://schemas.microsoft.com/office/drawing/2014/main" id="{06501735-838D-4071-A440-032F5B97303A}"/>
              </a:ext>
            </a:extLst>
          </p:cNvPr>
          <p:cNvGraphicFramePr>
            <a:graphicFrameLocks noChangeAspect="1"/>
          </p:cNvGraphicFramePr>
          <p:nvPr/>
        </p:nvGraphicFramePr>
        <p:xfrm>
          <a:off x="5724243" y="1154547"/>
          <a:ext cx="3558302" cy="4605418"/>
        </p:xfrm>
        <a:graphic>
          <a:graphicData uri="http://schemas.openxmlformats.org/presentationml/2006/ole">
            <mc:AlternateContent xmlns:mc="http://schemas.openxmlformats.org/markup-compatibility/2006">
              <mc:Choice xmlns:v="urn:schemas-microsoft-com:vml" Requires="v">
                <p:oleObj name="Acrobat Document" r:id="rId5" imgW="5829165" imgH="7543680" progId="Acrobat.Document.DC">
                  <p:embed/>
                </p:oleObj>
              </mc:Choice>
              <mc:Fallback>
                <p:oleObj name="Acrobat Document" r:id="rId5" imgW="5829165" imgH="7543680" progId="Acrobat.Document.DC">
                  <p:embed/>
                  <p:pic>
                    <p:nvPicPr>
                      <p:cNvPr id="10" name="Object 9">
                        <a:extLst>
                          <a:ext uri="{FF2B5EF4-FFF2-40B4-BE49-F238E27FC236}">
                            <a16:creationId xmlns:a16="http://schemas.microsoft.com/office/drawing/2014/main" id="{06501735-838D-4071-A440-032F5B97303A}"/>
                          </a:ext>
                        </a:extLst>
                      </p:cNvPr>
                      <p:cNvPicPr/>
                      <p:nvPr/>
                    </p:nvPicPr>
                    <p:blipFill>
                      <a:blip r:embed="rId6"/>
                      <a:stretch>
                        <a:fillRect/>
                      </a:stretch>
                    </p:blipFill>
                    <p:spPr>
                      <a:xfrm>
                        <a:off x="5724243" y="1154547"/>
                        <a:ext cx="3558302" cy="4605418"/>
                      </a:xfrm>
                      <a:prstGeom prst="rect">
                        <a:avLst/>
                      </a:prstGeom>
                      <a:ln>
                        <a:solidFill>
                          <a:schemeClr val="tx1"/>
                        </a:solidFill>
                      </a:ln>
                    </p:spPr>
                  </p:pic>
                </p:oleObj>
              </mc:Fallback>
            </mc:AlternateContent>
          </a:graphicData>
        </a:graphic>
      </p:graphicFrame>
      <p:graphicFrame>
        <p:nvGraphicFramePr>
          <p:cNvPr id="11" name="Object 10">
            <a:extLst>
              <a:ext uri="{FF2B5EF4-FFF2-40B4-BE49-F238E27FC236}">
                <a16:creationId xmlns:a16="http://schemas.microsoft.com/office/drawing/2014/main" id="{ACA37FF3-857A-44FE-8627-F33F52D29C31}"/>
              </a:ext>
            </a:extLst>
          </p:cNvPr>
          <p:cNvGraphicFramePr>
            <a:graphicFrameLocks noChangeAspect="1"/>
          </p:cNvGraphicFramePr>
          <p:nvPr/>
        </p:nvGraphicFramePr>
        <p:xfrm>
          <a:off x="8714364" y="2503053"/>
          <a:ext cx="3233879" cy="4185524"/>
        </p:xfrm>
        <a:graphic>
          <a:graphicData uri="http://schemas.openxmlformats.org/presentationml/2006/ole">
            <mc:AlternateContent xmlns:mc="http://schemas.openxmlformats.org/markup-compatibility/2006">
              <mc:Choice xmlns:v="urn:schemas-microsoft-com:vml" Requires="v">
                <p:oleObj name="Acrobat Document" r:id="rId7" imgW="5829165" imgH="7543680" progId="Acrobat.Document.DC">
                  <p:embed/>
                </p:oleObj>
              </mc:Choice>
              <mc:Fallback>
                <p:oleObj name="Acrobat Document" r:id="rId7" imgW="5829165" imgH="7543680" progId="Acrobat.Document.DC">
                  <p:embed/>
                  <p:pic>
                    <p:nvPicPr>
                      <p:cNvPr id="11" name="Object 10">
                        <a:extLst>
                          <a:ext uri="{FF2B5EF4-FFF2-40B4-BE49-F238E27FC236}">
                            <a16:creationId xmlns:a16="http://schemas.microsoft.com/office/drawing/2014/main" id="{ACA37FF3-857A-44FE-8627-F33F52D29C31}"/>
                          </a:ext>
                        </a:extLst>
                      </p:cNvPr>
                      <p:cNvPicPr/>
                      <p:nvPr/>
                    </p:nvPicPr>
                    <p:blipFill>
                      <a:blip r:embed="rId8"/>
                      <a:stretch>
                        <a:fillRect/>
                      </a:stretch>
                    </p:blipFill>
                    <p:spPr>
                      <a:xfrm>
                        <a:off x="8714364" y="2503053"/>
                        <a:ext cx="3233879" cy="4185524"/>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34318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29309" y="92364"/>
            <a:ext cx="3722255" cy="6398925"/>
          </a:xfrm>
        </p:spPr>
        <p:txBody>
          <a:bodyPr vert="horz" lIns="91440" tIns="45720" rIns="91440" bIns="45720" rtlCol="0" anchor="t">
            <a:normAutofit fontScale="90000"/>
          </a:bodyPr>
          <a:lstStyle/>
          <a:p>
            <a:r>
              <a:rPr lang="en-US" sz="3300" b="1" u="sng" dirty="0">
                <a:solidFill>
                  <a:srgbClr val="FF0000"/>
                </a:solidFill>
              </a:rPr>
              <a:t>Traditional</a:t>
            </a:r>
            <a:r>
              <a:rPr lang="en-US" sz="3300" b="1" u="sng" dirty="0">
                <a:solidFill>
                  <a:srgbClr val="FFFFFF"/>
                </a:solidFill>
              </a:rPr>
              <a:t> After-Action Report / Improvement Plan (AAR/IP) </a:t>
            </a:r>
            <a:br>
              <a:rPr lang="en-US" sz="3300" b="1" u="sng" kern="1200" dirty="0">
                <a:solidFill>
                  <a:srgbClr val="FFFFFF"/>
                </a:solidFill>
                <a:latin typeface="+mj-lt"/>
                <a:ea typeface="+mj-ea"/>
                <a:cs typeface="+mj-cs"/>
              </a:rPr>
            </a:br>
            <a:br>
              <a:rPr lang="en-US" sz="3300" b="1" kern="1200" dirty="0">
                <a:solidFill>
                  <a:srgbClr val="FFFFFF"/>
                </a:solidFill>
                <a:latin typeface="+mj-lt"/>
                <a:ea typeface="+mj-ea"/>
                <a:cs typeface="+mj-cs"/>
              </a:rPr>
            </a:br>
            <a:br>
              <a:rPr lang="en-US" sz="3300" b="1" kern="1200" dirty="0">
                <a:solidFill>
                  <a:srgbClr val="FFFFFF"/>
                </a:solidFill>
                <a:latin typeface="+mj-lt"/>
                <a:ea typeface="+mj-ea"/>
                <a:cs typeface="+mj-cs"/>
              </a:rPr>
            </a:br>
            <a:r>
              <a:rPr lang="en-US" sz="3300" b="1" kern="1200" dirty="0">
                <a:solidFill>
                  <a:srgbClr val="FFFFFF"/>
                </a:solidFill>
                <a:latin typeface="+mj-lt"/>
                <a:ea typeface="+mj-ea"/>
                <a:cs typeface="+mj-cs"/>
              </a:rPr>
              <a:t>Contains:</a:t>
            </a:r>
            <a:br>
              <a:rPr lang="en-US" sz="3300" b="1" kern="1200" dirty="0">
                <a:solidFill>
                  <a:srgbClr val="FFFFFF"/>
                </a:solidFill>
                <a:latin typeface="+mj-lt"/>
                <a:ea typeface="+mj-ea"/>
                <a:cs typeface="+mj-cs"/>
              </a:rPr>
            </a:br>
            <a:br>
              <a:rPr lang="en-US" sz="2400" b="1" kern="1200" dirty="0">
                <a:solidFill>
                  <a:srgbClr val="FFFFFF"/>
                </a:solidFill>
                <a:latin typeface="+mj-lt"/>
                <a:ea typeface="+mj-ea"/>
                <a:cs typeface="+mj-cs"/>
              </a:rPr>
            </a:br>
            <a:r>
              <a:rPr lang="en-US" sz="2400" b="1" kern="1200" dirty="0">
                <a:solidFill>
                  <a:srgbClr val="FFFFFF"/>
                </a:solidFill>
                <a:latin typeface="+mj-lt"/>
                <a:ea typeface="+mj-ea"/>
                <a:cs typeface="+mj-cs"/>
              </a:rPr>
              <a:t> </a:t>
            </a:r>
            <a:r>
              <a:rPr lang="en-US" sz="2700" b="1" kern="1200" dirty="0">
                <a:solidFill>
                  <a:srgbClr val="FFFFFF"/>
                </a:solidFill>
                <a:latin typeface="+mj-lt"/>
                <a:ea typeface="+mj-ea"/>
                <a:cs typeface="+mj-cs"/>
              </a:rPr>
              <a:t>- Cover Page</a:t>
            </a:r>
            <a:br>
              <a:rPr lang="en-US" sz="2700" b="1" kern="1200" dirty="0">
                <a:solidFill>
                  <a:srgbClr val="FFFFFF"/>
                </a:solidFill>
                <a:latin typeface="+mj-lt"/>
                <a:ea typeface="+mj-ea"/>
                <a:cs typeface="+mj-cs"/>
              </a:rPr>
            </a:br>
            <a:r>
              <a:rPr lang="en-US" sz="2700" b="1" kern="1200" dirty="0">
                <a:solidFill>
                  <a:srgbClr val="FFFFFF"/>
                </a:solidFill>
                <a:latin typeface="+mj-lt"/>
                <a:ea typeface="+mj-ea"/>
                <a:cs typeface="+mj-cs"/>
              </a:rPr>
              <a:t> - Exercise Overview</a:t>
            </a:r>
            <a:br>
              <a:rPr lang="en-US" sz="2700" b="1" kern="1200" dirty="0">
                <a:solidFill>
                  <a:srgbClr val="FFFFFF"/>
                </a:solidFill>
                <a:latin typeface="+mj-lt"/>
                <a:ea typeface="+mj-ea"/>
                <a:cs typeface="+mj-cs"/>
              </a:rPr>
            </a:br>
            <a:r>
              <a:rPr lang="en-US" sz="2700" b="1" kern="1200" dirty="0">
                <a:solidFill>
                  <a:srgbClr val="FFFFFF"/>
                </a:solidFill>
                <a:latin typeface="+mj-lt"/>
                <a:ea typeface="+mj-ea"/>
                <a:cs typeface="+mj-cs"/>
              </a:rPr>
              <a:t> - Analysis of Capabilities</a:t>
            </a:r>
            <a:br>
              <a:rPr lang="en-US" sz="2700" b="1" kern="1200" dirty="0">
                <a:solidFill>
                  <a:srgbClr val="FFFFFF"/>
                </a:solidFill>
                <a:latin typeface="+mj-lt"/>
                <a:ea typeface="+mj-ea"/>
                <a:cs typeface="+mj-cs"/>
              </a:rPr>
            </a:br>
            <a:r>
              <a:rPr lang="en-US" sz="2700" b="1" kern="1200" dirty="0">
                <a:solidFill>
                  <a:srgbClr val="FFFFFF"/>
                </a:solidFill>
                <a:latin typeface="+mj-lt"/>
                <a:ea typeface="+mj-ea"/>
                <a:cs typeface="+mj-cs"/>
              </a:rPr>
              <a:t> - </a:t>
            </a:r>
            <a:r>
              <a:rPr lang="en-US" sz="2700" b="1" dirty="0">
                <a:solidFill>
                  <a:srgbClr val="FFFFFF"/>
                </a:solidFill>
              </a:rPr>
              <a:t>Overview of Performance</a:t>
            </a:r>
            <a:br>
              <a:rPr lang="en-US" sz="2700" b="1" dirty="0">
                <a:solidFill>
                  <a:srgbClr val="FFFFFF"/>
                </a:solidFill>
              </a:rPr>
            </a:br>
            <a:r>
              <a:rPr lang="en-US" sz="2700" b="1" dirty="0">
                <a:solidFill>
                  <a:srgbClr val="FFFFFF"/>
                </a:solidFill>
              </a:rPr>
              <a:t> - Improvement Plan</a:t>
            </a:r>
            <a:br>
              <a:rPr lang="en-US" sz="2400" b="1" kern="1200" dirty="0">
                <a:solidFill>
                  <a:srgbClr val="FFFFFF"/>
                </a:solidFill>
                <a:latin typeface="+mj-lt"/>
                <a:ea typeface="+mj-ea"/>
                <a:cs typeface="+mj-cs"/>
              </a:rPr>
            </a:br>
            <a:br>
              <a:rPr lang="en-US" sz="2400" b="1" kern="1200" dirty="0">
                <a:solidFill>
                  <a:srgbClr val="FFFFFF"/>
                </a:solidFill>
                <a:latin typeface="+mj-lt"/>
                <a:ea typeface="+mj-ea"/>
                <a:cs typeface="+mj-cs"/>
              </a:rPr>
            </a:br>
            <a:br>
              <a:rPr lang="en-US" sz="2400" b="1" kern="1200" dirty="0">
                <a:solidFill>
                  <a:srgbClr val="FFFFFF"/>
                </a:solidFill>
                <a:latin typeface="+mj-lt"/>
                <a:ea typeface="+mj-ea"/>
                <a:cs typeface="+mj-cs"/>
              </a:rPr>
            </a:b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graphicFrame>
        <p:nvGraphicFramePr>
          <p:cNvPr id="6" name="Object 5">
            <a:extLst>
              <a:ext uri="{FF2B5EF4-FFF2-40B4-BE49-F238E27FC236}">
                <a16:creationId xmlns:a16="http://schemas.microsoft.com/office/drawing/2014/main" id="{80488AAA-63CF-4FE2-9D30-4D3B2663A19E}"/>
              </a:ext>
            </a:extLst>
          </p:cNvPr>
          <p:cNvGraphicFramePr>
            <a:graphicFrameLocks noChangeAspect="1"/>
          </p:cNvGraphicFramePr>
          <p:nvPr/>
        </p:nvGraphicFramePr>
        <p:xfrm>
          <a:off x="4140204" y="92364"/>
          <a:ext cx="2998324" cy="3880653"/>
        </p:xfrm>
        <a:graphic>
          <a:graphicData uri="http://schemas.openxmlformats.org/presentationml/2006/ole">
            <mc:AlternateContent xmlns:mc="http://schemas.openxmlformats.org/markup-compatibility/2006">
              <mc:Choice xmlns:v="urn:schemas-microsoft-com:vml" Requires="v">
                <p:oleObj name="Acrobat Document" r:id="rId3" imgW="5829165" imgH="7543680" progId="Acrobat.Document.DC">
                  <p:embed/>
                </p:oleObj>
              </mc:Choice>
              <mc:Fallback>
                <p:oleObj name="Acrobat Document" r:id="rId3" imgW="5829165" imgH="7543680" progId="Acrobat.Document.DC">
                  <p:embed/>
                  <p:pic>
                    <p:nvPicPr>
                      <p:cNvPr id="6" name="Object 5">
                        <a:extLst>
                          <a:ext uri="{FF2B5EF4-FFF2-40B4-BE49-F238E27FC236}">
                            <a16:creationId xmlns:a16="http://schemas.microsoft.com/office/drawing/2014/main" id="{80488AAA-63CF-4FE2-9D30-4D3B2663A19E}"/>
                          </a:ext>
                        </a:extLst>
                      </p:cNvPr>
                      <p:cNvPicPr/>
                      <p:nvPr/>
                    </p:nvPicPr>
                    <p:blipFill>
                      <a:blip r:embed="rId4"/>
                      <a:stretch>
                        <a:fillRect/>
                      </a:stretch>
                    </p:blipFill>
                    <p:spPr>
                      <a:xfrm>
                        <a:off x="4140204" y="92364"/>
                        <a:ext cx="2998324" cy="3880653"/>
                      </a:xfrm>
                      <a:prstGeom prst="rect">
                        <a:avLst/>
                      </a:prstGeom>
                      <a:ln>
                        <a:solidFill>
                          <a:schemeClr val="tx1"/>
                        </a:solidFill>
                      </a:ln>
                    </p:spPr>
                  </p:pic>
                </p:oleObj>
              </mc:Fallback>
            </mc:AlternateContent>
          </a:graphicData>
        </a:graphic>
      </p:graphicFrame>
      <p:graphicFrame>
        <p:nvGraphicFramePr>
          <p:cNvPr id="7" name="Object 6">
            <a:extLst>
              <a:ext uri="{FF2B5EF4-FFF2-40B4-BE49-F238E27FC236}">
                <a16:creationId xmlns:a16="http://schemas.microsoft.com/office/drawing/2014/main" id="{836749F3-5439-498B-A4CA-B63A2F5CD26D}"/>
              </a:ext>
            </a:extLst>
          </p:cNvPr>
          <p:cNvGraphicFramePr>
            <a:graphicFrameLocks noChangeAspect="1"/>
          </p:cNvGraphicFramePr>
          <p:nvPr/>
        </p:nvGraphicFramePr>
        <p:xfrm>
          <a:off x="4778422" y="609273"/>
          <a:ext cx="2998325" cy="3880654"/>
        </p:xfrm>
        <a:graphic>
          <a:graphicData uri="http://schemas.openxmlformats.org/presentationml/2006/ole">
            <mc:AlternateContent xmlns:mc="http://schemas.openxmlformats.org/markup-compatibility/2006">
              <mc:Choice xmlns:v="urn:schemas-microsoft-com:vml" Requires="v">
                <p:oleObj name="Acrobat Document" r:id="rId5" imgW="5829165" imgH="7543680" progId="Acrobat.Document.DC">
                  <p:embed/>
                </p:oleObj>
              </mc:Choice>
              <mc:Fallback>
                <p:oleObj name="Acrobat Document" r:id="rId5" imgW="5829165" imgH="7543680" progId="Acrobat.Document.DC">
                  <p:embed/>
                  <p:pic>
                    <p:nvPicPr>
                      <p:cNvPr id="7" name="Object 6">
                        <a:extLst>
                          <a:ext uri="{FF2B5EF4-FFF2-40B4-BE49-F238E27FC236}">
                            <a16:creationId xmlns:a16="http://schemas.microsoft.com/office/drawing/2014/main" id="{836749F3-5439-498B-A4CA-B63A2F5CD26D}"/>
                          </a:ext>
                        </a:extLst>
                      </p:cNvPr>
                      <p:cNvPicPr/>
                      <p:nvPr/>
                    </p:nvPicPr>
                    <p:blipFill>
                      <a:blip r:embed="rId6"/>
                      <a:stretch>
                        <a:fillRect/>
                      </a:stretch>
                    </p:blipFill>
                    <p:spPr>
                      <a:xfrm>
                        <a:off x="4778422" y="609273"/>
                        <a:ext cx="2998325" cy="3880654"/>
                      </a:xfrm>
                      <a:prstGeom prst="rect">
                        <a:avLst/>
                      </a:prstGeom>
                      <a:ln>
                        <a:solidFill>
                          <a:schemeClr val="tx1"/>
                        </a:solidFill>
                      </a:ln>
                    </p:spPr>
                  </p:pic>
                </p:oleObj>
              </mc:Fallback>
            </mc:AlternateContent>
          </a:graphicData>
        </a:graphic>
      </p:graphicFrame>
      <p:graphicFrame>
        <p:nvGraphicFramePr>
          <p:cNvPr id="8" name="Object 7">
            <a:extLst>
              <a:ext uri="{FF2B5EF4-FFF2-40B4-BE49-F238E27FC236}">
                <a16:creationId xmlns:a16="http://schemas.microsoft.com/office/drawing/2014/main" id="{500F08B8-416A-4AA2-AAC0-0ADF68EB66F4}"/>
              </a:ext>
            </a:extLst>
          </p:cNvPr>
          <p:cNvGraphicFramePr>
            <a:graphicFrameLocks noChangeAspect="1"/>
          </p:cNvGraphicFramePr>
          <p:nvPr/>
        </p:nvGraphicFramePr>
        <p:xfrm>
          <a:off x="5320721" y="1110603"/>
          <a:ext cx="3391622" cy="4389688"/>
        </p:xfrm>
        <a:graphic>
          <a:graphicData uri="http://schemas.openxmlformats.org/presentationml/2006/ole">
            <mc:AlternateContent xmlns:mc="http://schemas.openxmlformats.org/markup-compatibility/2006">
              <mc:Choice xmlns:v="urn:schemas-microsoft-com:vml" Requires="v">
                <p:oleObj name="Acrobat Document" r:id="rId7" imgW="5829165" imgH="7543680" progId="Acrobat.Document.DC">
                  <p:embed/>
                </p:oleObj>
              </mc:Choice>
              <mc:Fallback>
                <p:oleObj name="Acrobat Document" r:id="rId7" imgW="5829165" imgH="7543680" progId="Acrobat.Document.DC">
                  <p:embed/>
                  <p:pic>
                    <p:nvPicPr>
                      <p:cNvPr id="8" name="Object 7">
                        <a:extLst>
                          <a:ext uri="{FF2B5EF4-FFF2-40B4-BE49-F238E27FC236}">
                            <a16:creationId xmlns:a16="http://schemas.microsoft.com/office/drawing/2014/main" id="{500F08B8-416A-4AA2-AAC0-0ADF68EB66F4}"/>
                          </a:ext>
                        </a:extLst>
                      </p:cNvPr>
                      <p:cNvPicPr/>
                      <p:nvPr/>
                    </p:nvPicPr>
                    <p:blipFill>
                      <a:blip r:embed="rId8"/>
                      <a:stretch>
                        <a:fillRect/>
                      </a:stretch>
                    </p:blipFill>
                    <p:spPr>
                      <a:xfrm>
                        <a:off x="5320721" y="1110603"/>
                        <a:ext cx="3391622" cy="4389688"/>
                      </a:xfrm>
                      <a:prstGeom prst="rect">
                        <a:avLst/>
                      </a:prstGeom>
                      <a:ln>
                        <a:solidFill>
                          <a:schemeClr val="tx1"/>
                        </a:solidFill>
                      </a:ln>
                    </p:spPr>
                  </p:pic>
                </p:oleObj>
              </mc:Fallback>
            </mc:AlternateContent>
          </a:graphicData>
        </a:graphic>
      </p:graphicFrame>
      <p:graphicFrame>
        <p:nvGraphicFramePr>
          <p:cNvPr id="9" name="Object 8">
            <a:extLst>
              <a:ext uri="{FF2B5EF4-FFF2-40B4-BE49-F238E27FC236}">
                <a16:creationId xmlns:a16="http://schemas.microsoft.com/office/drawing/2014/main" id="{E0145A08-9677-4F50-8F03-BFB467A20DD9}"/>
              </a:ext>
            </a:extLst>
          </p:cNvPr>
          <p:cNvGraphicFramePr>
            <a:graphicFrameLocks noChangeAspect="1"/>
          </p:cNvGraphicFramePr>
          <p:nvPr/>
        </p:nvGraphicFramePr>
        <p:xfrm>
          <a:off x="6264175" y="1790761"/>
          <a:ext cx="3567973" cy="4617933"/>
        </p:xfrm>
        <a:graphic>
          <a:graphicData uri="http://schemas.openxmlformats.org/presentationml/2006/ole">
            <mc:AlternateContent xmlns:mc="http://schemas.openxmlformats.org/markup-compatibility/2006">
              <mc:Choice xmlns:v="urn:schemas-microsoft-com:vml" Requires="v">
                <p:oleObj name="Acrobat Document" r:id="rId9" imgW="5829165" imgH="7543680" progId="Acrobat.Document.DC">
                  <p:embed/>
                </p:oleObj>
              </mc:Choice>
              <mc:Fallback>
                <p:oleObj name="Acrobat Document" r:id="rId9" imgW="5829165" imgH="7543680" progId="Acrobat.Document.DC">
                  <p:embed/>
                  <p:pic>
                    <p:nvPicPr>
                      <p:cNvPr id="9" name="Object 8">
                        <a:extLst>
                          <a:ext uri="{FF2B5EF4-FFF2-40B4-BE49-F238E27FC236}">
                            <a16:creationId xmlns:a16="http://schemas.microsoft.com/office/drawing/2014/main" id="{E0145A08-9677-4F50-8F03-BFB467A20DD9}"/>
                          </a:ext>
                        </a:extLst>
                      </p:cNvPr>
                      <p:cNvPicPr/>
                      <p:nvPr/>
                    </p:nvPicPr>
                    <p:blipFill>
                      <a:blip r:embed="rId10"/>
                      <a:stretch>
                        <a:fillRect/>
                      </a:stretch>
                    </p:blipFill>
                    <p:spPr>
                      <a:xfrm>
                        <a:off x="6264175" y="1790761"/>
                        <a:ext cx="3567973" cy="4617933"/>
                      </a:xfrm>
                      <a:prstGeom prst="rect">
                        <a:avLst/>
                      </a:prstGeom>
                      <a:ln>
                        <a:solidFill>
                          <a:schemeClr val="tx1"/>
                        </a:solidFill>
                      </a:ln>
                    </p:spPr>
                  </p:pic>
                </p:oleObj>
              </mc:Fallback>
            </mc:AlternateContent>
          </a:graphicData>
        </a:graphic>
      </p:graphicFrame>
      <p:graphicFrame>
        <p:nvGraphicFramePr>
          <p:cNvPr id="10" name="Object 9">
            <a:extLst>
              <a:ext uri="{FF2B5EF4-FFF2-40B4-BE49-F238E27FC236}">
                <a16:creationId xmlns:a16="http://schemas.microsoft.com/office/drawing/2014/main" id="{F4EF108F-3973-4797-A027-D0D84C89730E}"/>
              </a:ext>
            </a:extLst>
          </p:cNvPr>
          <p:cNvGraphicFramePr>
            <a:graphicFrameLocks noChangeAspect="1"/>
          </p:cNvGraphicFramePr>
          <p:nvPr/>
        </p:nvGraphicFramePr>
        <p:xfrm>
          <a:off x="6754447" y="2611052"/>
          <a:ext cx="5399031" cy="4171979"/>
        </p:xfrm>
        <a:graphic>
          <a:graphicData uri="http://schemas.openxmlformats.org/presentationml/2006/ole">
            <mc:AlternateContent xmlns:mc="http://schemas.openxmlformats.org/markup-compatibility/2006">
              <mc:Choice xmlns:v="urn:schemas-microsoft-com:vml" Requires="v">
                <p:oleObj name="Acrobat Document" r:id="rId11" imgW="7543710" imgH="5829060" progId="Acrobat.Document.DC">
                  <p:embed/>
                </p:oleObj>
              </mc:Choice>
              <mc:Fallback>
                <p:oleObj name="Acrobat Document" r:id="rId11" imgW="7543710" imgH="5829060" progId="Acrobat.Document.DC">
                  <p:embed/>
                  <p:pic>
                    <p:nvPicPr>
                      <p:cNvPr id="10" name="Object 9">
                        <a:extLst>
                          <a:ext uri="{FF2B5EF4-FFF2-40B4-BE49-F238E27FC236}">
                            <a16:creationId xmlns:a16="http://schemas.microsoft.com/office/drawing/2014/main" id="{F4EF108F-3973-4797-A027-D0D84C89730E}"/>
                          </a:ext>
                        </a:extLst>
                      </p:cNvPr>
                      <p:cNvPicPr/>
                      <p:nvPr/>
                    </p:nvPicPr>
                    <p:blipFill>
                      <a:blip r:embed="rId12"/>
                      <a:stretch>
                        <a:fillRect/>
                      </a:stretch>
                    </p:blipFill>
                    <p:spPr>
                      <a:xfrm>
                        <a:off x="6754447" y="2611052"/>
                        <a:ext cx="5399031" cy="4171979"/>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87323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29309" y="92364"/>
            <a:ext cx="3722255" cy="6398925"/>
          </a:xfrm>
        </p:spPr>
        <p:txBody>
          <a:bodyPr vert="horz" lIns="91440" tIns="45720" rIns="91440" bIns="45720" rtlCol="0" anchor="t">
            <a:normAutofit/>
          </a:bodyPr>
          <a:lstStyle/>
          <a:p>
            <a:br>
              <a:rPr lang="en-US" sz="3300" b="1" u="sng" dirty="0">
                <a:solidFill>
                  <a:srgbClr val="FF0000"/>
                </a:solidFill>
              </a:rPr>
            </a:br>
            <a:br>
              <a:rPr lang="en-US" sz="3300" b="1" u="sng" dirty="0">
                <a:solidFill>
                  <a:srgbClr val="FF0000"/>
                </a:solidFill>
              </a:rPr>
            </a:br>
            <a:br>
              <a:rPr lang="en-US" sz="3300" b="1" u="sng" dirty="0">
                <a:solidFill>
                  <a:srgbClr val="FF0000"/>
                </a:solidFill>
              </a:rPr>
            </a:br>
            <a:br>
              <a:rPr lang="en-US" sz="3300" b="1" u="sng" dirty="0">
                <a:solidFill>
                  <a:srgbClr val="FF0000"/>
                </a:solidFill>
              </a:rPr>
            </a:br>
            <a:br>
              <a:rPr lang="en-US" sz="3300" b="1" u="sng" dirty="0">
                <a:solidFill>
                  <a:srgbClr val="FF0000"/>
                </a:solidFill>
              </a:rPr>
            </a:br>
            <a:r>
              <a:rPr lang="en-US" sz="3300" b="1" u="sng" dirty="0">
                <a:solidFill>
                  <a:srgbClr val="FFFFFF"/>
                </a:solidFill>
              </a:rPr>
              <a:t>After-Action Reporting Tool </a:t>
            </a:r>
            <a:br>
              <a:rPr lang="en-US" sz="3300" b="1" u="sng" kern="1200" dirty="0">
                <a:solidFill>
                  <a:srgbClr val="FFFFFF"/>
                </a:solidFill>
                <a:latin typeface="+mj-lt"/>
                <a:ea typeface="+mj-ea"/>
                <a:cs typeface="+mj-cs"/>
              </a:rPr>
            </a:br>
            <a:br>
              <a:rPr lang="en-US" sz="3300" b="1" kern="1200" dirty="0">
                <a:solidFill>
                  <a:srgbClr val="FFFFFF"/>
                </a:solidFill>
                <a:latin typeface="+mj-lt"/>
                <a:ea typeface="+mj-ea"/>
                <a:cs typeface="+mj-cs"/>
              </a:rPr>
            </a:br>
            <a:br>
              <a:rPr lang="en-US" sz="3300" b="1" kern="1200" dirty="0">
                <a:solidFill>
                  <a:srgbClr val="FFFFFF"/>
                </a:solidFill>
                <a:latin typeface="+mj-lt"/>
                <a:ea typeface="+mj-ea"/>
                <a:cs typeface="+mj-cs"/>
              </a:rPr>
            </a:br>
            <a:br>
              <a:rPr lang="en-US" sz="2400" b="1" dirty="0">
                <a:solidFill>
                  <a:srgbClr val="FF0000"/>
                </a:solidFill>
              </a:rPr>
            </a:br>
            <a:br>
              <a:rPr lang="en-US" sz="2400" b="1" kern="1200" dirty="0">
                <a:solidFill>
                  <a:srgbClr val="FFFFFF"/>
                </a:solidFill>
                <a:latin typeface="+mj-lt"/>
                <a:ea typeface="+mj-ea"/>
                <a:cs typeface="+mj-cs"/>
              </a:rPr>
            </a:br>
            <a:br>
              <a:rPr lang="en-US" sz="2400" b="1" kern="1200" dirty="0">
                <a:solidFill>
                  <a:srgbClr val="FFFFFF"/>
                </a:solidFill>
                <a:latin typeface="+mj-lt"/>
                <a:ea typeface="+mj-ea"/>
                <a:cs typeface="+mj-cs"/>
              </a:rPr>
            </a:b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9A942DF6-116E-4698-B337-D5BFBD788F52}"/>
              </a:ext>
            </a:extLst>
          </p:cNvPr>
          <p:cNvSpPr txBox="1"/>
          <p:nvPr/>
        </p:nvSpPr>
        <p:spPr>
          <a:xfrm>
            <a:off x="4193310" y="394692"/>
            <a:ext cx="7541487" cy="62786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developed a survey in Survey Monkey that we are calling the,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2025 Annual Medical and Health Exercise After-Action Report Survey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tool is intended to  replace the traditional Word or PDF AARs usually submitted to the EMS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tool makes it easier to collect and analyze the large volume of data normally submitted.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The tool will capture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Contact Information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Facility / DRC Region / Sector</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Overall Assessment</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Strengths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Areas for Improvement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Corrective Action Plan</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And other information</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dirty="0">
              <a:solidFill>
                <a:prstClr val="black"/>
              </a:solidFill>
              <a:latin typeface="Calibri" panose="020F0502020204030204" pitchFamily="34" charset="0"/>
              <a:ea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https://www.surveymonkey.com/r/TLPBVJM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Qr code&#10;&#10;AI-generated content may be incorrect.">
            <a:extLst>
              <a:ext uri="{FF2B5EF4-FFF2-40B4-BE49-F238E27FC236}">
                <a16:creationId xmlns:a16="http://schemas.microsoft.com/office/drawing/2014/main" id="{AC42D408-F634-9308-AD73-9F87933B9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7158" y="3609558"/>
            <a:ext cx="1992658" cy="1992658"/>
          </a:xfrm>
          <a:prstGeom prst="rect">
            <a:avLst/>
          </a:prstGeom>
        </p:spPr>
      </p:pic>
    </p:spTree>
    <p:extLst>
      <p:ext uri="{BB962C8B-B14F-4D97-AF65-F5344CB8AC3E}">
        <p14:creationId xmlns:p14="http://schemas.microsoft.com/office/powerpoint/2010/main" val="3606824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sz="4000" b="1" u="sng" dirty="0">
                <a:solidFill>
                  <a:srgbClr val="FFFFFF"/>
                </a:solidFill>
              </a:rPr>
              <a:t>After-Action Reporting Tool</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110836" y="2318197"/>
            <a:ext cx="11822545" cy="368335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We are asking that you use the AAR survey tool in SurveyMonkey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Do not have to send us a Word or PDF AAR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Completing the survey will meet your AAR submission requirement for EMS Agency – not other regulatory agencies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AARs are due by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January 20, 2026</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066826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26395" y="235888"/>
            <a:ext cx="4230100" cy="3387497"/>
          </a:xfrm>
        </p:spPr>
        <p:txBody>
          <a:bodyPr anchor="b">
            <a:normAutofit/>
          </a:bodyPr>
          <a:lstStyle/>
          <a:p>
            <a:pPr algn="ctr"/>
            <a:r>
              <a:rPr lang="en-US" sz="4800" dirty="0">
                <a:solidFill>
                  <a:srgbClr val="FFFFFF"/>
                </a:solidFill>
              </a:rPr>
              <a:t>Thank you!</a:t>
            </a:r>
          </a:p>
        </p:txBody>
      </p:sp>
      <p:sp>
        <p:nvSpPr>
          <p:cNvPr id="3" name="Content Placeholder 2"/>
          <p:cNvSpPr>
            <a:spLocks noGrp="1"/>
          </p:cNvSpPr>
          <p:nvPr>
            <p:ph idx="1"/>
          </p:nvPr>
        </p:nvSpPr>
        <p:spPr>
          <a:xfrm>
            <a:off x="6503158" y="649480"/>
            <a:ext cx="4862447" cy="5546047"/>
          </a:xfrm>
        </p:spPr>
        <p:txBody>
          <a:bodyPr anchor="ctr">
            <a:normAutofit/>
          </a:bodyPr>
          <a:lstStyle/>
          <a:p>
            <a:pPr marL="0" indent="0">
              <a:lnSpc>
                <a:spcPct val="100000"/>
              </a:lnSpc>
              <a:spcBef>
                <a:spcPts val="0"/>
              </a:spcBef>
              <a:buNone/>
            </a:pPr>
            <a:r>
              <a:rPr lang="en-US" sz="4500" dirty="0">
                <a:solidFill>
                  <a:srgbClr val="FF0000"/>
                </a:solidFill>
              </a:rPr>
              <a:t>Questions?</a:t>
            </a:r>
          </a:p>
          <a:p>
            <a:pPr marL="0" indent="0">
              <a:buNone/>
            </a:pPr>
            <a:endParaRPr lang="en-US" sz="2000" dirty="0">
              <a:solidFill>
                <a:srgbClr val="FF0000"/>
              </a:solidFill>
            </a:endParaRPr>
          </a:p>
        </p:txBody>
      </p:sp>
      <p:pic>
        <p:nvPicPr>
          <p:cNvPr id="4" name="Picture 3">
            <a:extLst>
              <a:ext uri="{FF2B5EF4-FFF2-40B4-BE49-F238E27FC236}">
                <a16:creationId xmlns:a16="http://schemas.microsoft.com/office/drawing/2014/main" id="{315449BD-AC65-47A7-9AE8-5B9AB4820FD7}"/>
              </a:ext>
            </a:extLst>
          </p:cNvPr>
          <p:cNvPicPr>
            <a:picLocks noChangeAspect="1"/>
          </p:cNvPicPr>
          <p:nvPr/>
        </p:nvPicPr>
        <p:blipFill>
          <a:blip r:embed="rId4"/>
          <a:stretch>
            <a:fillRect/>
          </a:stretch>
        </p:blipFill>
        <p:spPr>
          <a:xfrm>
            <a:off x="6129978" y="5076080"/>
            <a:ext cx="5608806" cy="1280271"/>
          </a:xfrm>
          <a:prstGeom prst="rect">
            <a:avLst/>
          </a:prstGeom>
        </p:spPr>
      </p:pic>
    </p:spTree>
    <p:custDataLst>
      <p:tags r:id="rId1"/>
    </p:custDataLst>
    <p:extLst>
      <p:ext uri="{BB962C8B-B14F-4D97-AF65-F5344CB8AC3E}">
        <p14:creationId xmlns:p14="http://schemas.microsoft.com/office/powerpoint/2010/main" val="261304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98592D-5610-927F-1261-E1F9FAAB532C}"/>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40C430B-D690-9835-8181-18EAD8B62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6E433F1-47CB-48F3-B091-F06D45C53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EA9AB218-EC27-4EBE-7DC1-53E06CE5F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9FF0B42-966F-6A93-8A6B-5497B129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1311C24-C3B2-3BFD-97ED-ACEF6441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9257D73D-5FD3-13D7-D6E4-1B1B933BA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95B049-B10F-9B82-55AC-A2277C92A7D2}"/>
              </a:ext>
            </a:extLst>
          </p:cNvPr>
          <p:cNvSpPr>
            <a:spLocks noGrp="1"/>
          </p:cNvSpPr>
          <p:nvPr>
            <p:ph type="title"/>
          </p:nvPr>
        </p:nvSpPr>
        <p:spPr>
          <a:xfrm>
            <a:off x="826395" y="235888"/>
            <a:ext cx="4230100" cy="3387497"/>
          </a:xfrm>
        </p:spPr>
        <p:txBody>
          <a:bodyPr anchor="b">
            <a:normAutofit/>
          </a:bodyPr>
          <a:lstStyle/>
          <a:p>
            <a:r>
              <a:rPr lang="en-US" sz="3200" dirty="0">
                <a:solidFill>
                  <a:prstClr val="white"/>
                </a:solidFill>
                <a:latin typeface="Calibri" panose="020F0502020204030204"/>
              </a:rPr>
              <a:t>Darren Verrette</a:t>
            </a:r>
            <a:br>
              <a:rPr lang="en-US" sz="3200" dirty="0">
                <a:solidFill>
                  <a:prstClr val="white"/>
                </a:solidFill>
                <a:latin typeface="Calibri" panose="020F0502020204030204"/>
              </a:rPr>
            </a:br>
            <a:r>
              <a:rPr lang="en-US" sz="2800" dirty="0">
                <a:solidFill>
                  <a:prstClr val="white"/>
                </a:solidFill>
                <a:latin typeface="Calibri" panose="020F0502020204030204"/>
              </a:rPr>
              <a:t>Disaster Program Manager</a:t>
            </a:r>
            <a:br>
              <a:rPr lang="en-US" sz="2800" dirty="0">
                <a:solidFill>
                  <a:prstClr val="white"/>
                </a:solidFill>
                <a:latin typeface="Calibri" panose="020F0502020204030204"/>
              </a:rPr>
            </a:br>
            <a:r>
              <a:rPr lang="en-US" sz="2800" dirty="0">
                <a:solidFill>
                  <a:prstClr val="white"/>
                </a:solidFill>
                <a:latin typeface="Calibri" panose="020F0502020204030204"/>
              </a:rPr>
              <a:t>LA County EMS Agency</a:t>
            </a:r>
            <a:endParaRPr lang="en-US" sz="4800" dirty="0">
              <a:solidFill>
                <a:srgbClr val="FFFFFF"/>
              </a:solidFill>
            </a:endParaRPr>
          </a:p>
        </p:txBody>
      </p:sp>
      <p:sp>
        <p:nvSpPr>
          <p:cNvPr id="3" name="Content Placeholder 2">
            <a:extLst>
              <a:ext uri="{FF2B5EF4-FFF2-40B4-BE49-F238E27FC236}">
                <a16:creationId xmlns:a16="http://schemas.microsoft.com/office/drawing/2014/main" id="{ED85572F-678C-FBE9-8763-CE077BD11620}"/>
              </a:ext>
            </a:extLst>
          </p:cNvPr>
          <p:cNvSpPr>
            <a:spLocks noGrp="1"/>
          </p:cNvSpPr>
          <p:nvPr>
            <p:ph idx="1"/>
          </p:nvPr>
        </p:nvSpPr>
        <p:spPr>
          <a:xfrm>
            <a:off x="6503158" y="649480"/>
            <a:ext cx="4862447" cy="5546047"/>
          </a:xfrm>
        </p:spPr>
        <p:txBody>
          <a:bodyPr anchor="ctr">
            <a:normAutofit/>
          </a:bodyPr>
          <a:lstStyle/>
          <a:p>
            <a:pPr marL="0" indent="0">
              <a:lnSpc>
                <a:spcPct val="100000"/>
              </a:lnSpc>
              <a:spcBef>
                <a:spcPts val="0"/>
              </a:spcBef>
              <a:buNone/>
            </a:pPr>
            <a:r>
              <a:rPr lang="en-US" sz="4500" dirty="0">
                <a:solidFill>
                  <a:srgbClr val="FF0000"/>
                </a:solidFill>
              </a:rPr>
              <a:t>Closing Remarks</a:t>
            </a:r>
          </a:p>
          <a:p>
            <a:pPr marL="0" indent="0">
              <a:buNone/>
            </a:pPr>
            <a:endParaRPr lang="en-US" sz="2000" dirty="0">
              <a:solidFill>
                <a:srgbClr val="FF0000"/>
              </a:solidFill>
            </a:endParaRPr>
          </a:p>
        </p:txBody>
      </p:sp>
      <p:pic>
        <p:nvPicPr>
          <p:cNvPr id="4" name="Picture 3">
            <a:extLst>
              <a:ext uri="{FF2B5EF4-FFF2-40B4-BE49-F238E27FC236}">
                <a16:creationId xmlns:a16="http://schemas.microsoft.com/office/drawing/2014/main" id="{071E9585-A609-B50E-E285-2EEA9908D629}"/>
              </a:ext>
            </a:extLst>
          </p:cNvPr>
          <p:cNvPicPr>
            <a:picLocks noChangeAspect="1"/>
          </p:cNvPicPr>
          <p:nvPr/>
        </p:nvPicPr>
        <p:blipFill>
          <a:blip r:embed="rId4"/>
          <a:stretch>
            <a:fillRect/>
          </a:stretch>
        </p:blipFill>
        <p:spPr>
          <a:xfrm>
            <a:off x="6129978" y="5076080"/>
            <a:ext cx="5608806" cy="1280271"/>
          </a:xfrm>
          <a:prstGeom prst="rect">
            <a:avLst/>
          </a:prstGeom>
        </p:spPr>
      </p:pic>
    </p:spTree>
    <p:custDataLst>
      <p:tags r:id="rId1"/>
    </p:custDataLst>
    <p:extLst>
      <p:ext uri="{BB962C8B-B14F-4D97-AF65-F5344CB8AC3E}">
        <p14:creationId xmlns:p14="http://schemas.microsoft.com/office/powerpoint/2010/main" val="187412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10151B-2ABD-4EAD-9D19-B686A5769C15}"/>
              </a:ext>
            </a:extLst>
          </p:cNvPr>
          <p:cNvSpPr txBox="1"/>
          <p:nvPr/>
        </p:nvSpPr>
        <p:spPr>
          <a:xfrm>
            <a:off x="3432699" y="3105834"/>
            <a:ext cx="532660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End Slide</a:t>
            </a:r>
          </a:p>
        </p:txBody>
      </p:sp>
    </p:spTree>
    <p:extLst>
      <p:ext uri="{BB962C8B-B14F-4D97-AF65-F5344CB8AC3E}">
        <p14:creationId xmlns:p14="http://schemas.microsoft.com/office/powerpoint/2010/main" val="236964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b="1" dirty="0">
                <a:solidFill>
                  <a:schemeClr val="bg1"/>
                </a:solidFill>
              </a:rPr>
              <a:t>Healthcare Coalition (HCC) Sectors</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459350" y="2173758"/>
            <a:ext cx="5403272" cy="3683358"/>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33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Amateur Radio Emergency Services (</a:t>
            </a:r>
            <a:r>
              <a:rPr kumimoji="0" lang="en-US" sz="2000" b="0" i="0" u="none" strike="noStrike" kern="1200" cap="none" spc="0" normalizeH="0" baseline="0" noProof="0" dirty="0">
                <a:ln>
                  <a:noFill/>
                </a:ln>
                <a:solidFill>
                  <a:srgbClr val="FF0000"/>
                </a:solidFill>
                <a:effectLst/>
                <a:uLnTx/>
                <a:uFillTx/>
                <a:ea typeface="+mn-ea"/>
                <a:cs typeface="+mn-cs"/>
              </a:rPr>
              <a:t>ARES</a:t>
            </a:r>
            <a:r>
              <a:rPr kumimoji="0" lang="en-US" sz="2000" b="0" i="0" u="none" strike="noStrike" kern="1200" cap="none" spc="0" normalizeH="0" baseline="0" noProof="0" dirty="0">
                <a:ln>
                  <a:noFill/>
                </a:ln>
                <a:solidFill>
                  <a:prstClr val="black"/>
                </a:solidFill>
                <a:effectLst/>
                <a:uLnTx/>
                <a:uFillTx/>
                <a:ea typeface="+mn-ea"/>
                <a:cs typeface="+mn-cs"/>
              </a:rPr>
              <a:t>)</a:t>
            </a:r>
          </a:p>
          <a:p>
            <a:pPr marL="228600" marR="0" lvl="0" indent="-228600" algn="l" defTabSz="933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Ambulatory Surgery Center Sector (</a:t>
            </a:r>
            <a:r>
              <a:rPr kumimoji="0" lang="en-US" sz="2000" b="0" i="0" u="none" strike="noStrike" kern="1200" cap="none" spc="0" normalizeH="0" baseline="0" noProof="0" dirty="0">
                <a:ln>
                  <a:noFill/>
                </a:ln>
                <a:solidFill>
                  <a:srgbClr val="FF0000"/>
                </a:solidFill>
                <a:effectLst/>
                <a:uLnTx/>
                <a:uFillTx/>
                <a:ea typeface="+mn-ea"/>
                <a:cs typeface="+mn-cs"/>
              </a:rPr>
              <a:t>ASC</a:t>
            </a:r>
            <a:r>
              <a:rPr kumimoji="0" lang="en-US" sz="2000" b="0" i="0" u="none" strike="noStrike" kern="1200" cap="none" spc="0" normalizeH="0" baseline="0" noProof="0" dirty="0">
                <a:ln>
                  <a:noFill/>
                </a:ln>
                <a:solidFill>
                  <a:prstClr val="black"/>
                </a:solidFill>
                <a:effectLst/>
                <a:uLnTx/>
                <a:uFillTx/>
                <a:ea typeface="+mn-ea"/>
                <a:cs typeface="+mn-cs"/>
              </a:rPr>
              <a:t>)</a:t>
            </a:r>
          </a:p>
          <a:p>
            <a:pPr marL="228600" marR="0" lvl="0" indent="-228600" algn="l" defTabSz="933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Clinic Sector (</a:t>
            </a:r>
            <a:r>
              <a:rPr kumimoji="0" lang="en-US" sz="2000" b="0" i="0" u="none" strike="noStrike" kern="1200" cap="none" spc="0" normalizeH="0" baseline="0" noProof="0" dirty="0">
                <a:ln>
                  <a:noFill/>
                </a:ln>
                <a:solidFill>
                  <a:srgbClr val="FF0000"/>
                </a:solidFill>
                <a:effectLst/>
                <a:uLnTx/>
                <a:uFillTx/>
                <a:ea typeface="+mn-ea"/>
                <a:cs typeface="+mn-cs"/>
              </a:rPr>
              <a:t>Clinic</a:t>
            </a:r>
            <a:r>
              <a:rPr kumimoji="0" lang="en-US" sz="2000" b="0" i="0" u="none" strike="noStrike" kern="1200" cap="none" spc="0" normalizeH="0" baseline="0" noProof="0" dirty="0">
                <a:ln>
                  <a:noFill/>
                </a:ln>
                <a:solidFill>
                  <a:prstClr val="black"/>
                </a:solidFill>
                <a:effectLst/>
                <a:uLnTx/>
                <a:uFillTx/>
                <a:ea typeface="+mn-ea"/>
                <a:cs typeface="+mn-cs"/>
              </a:rPr>
              <a:t>)</a:t>
            </a:r>
          </a:p>
          <a:p>
            <a:pPr marL="228600" marR="0" lvl="0" indent="-228600" algn="l" defTabSz="933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Dialysis Sector (</a:t>
            </a:r>
            <a:r>
              <a:rPr kumimoji="0" lang="en-US" sz="2000" b="0" i="0" u="none" strike="noStrike" kern="1200" cap="none" spc="0" normalizeH="0" baseline="0" noProof="0" dirty="0">
                <a:ln>
                  <a:noFill/>
                </a:ln>
                <a:solidFill>
                  <a:srgbClr val="FF0000"/>
                </a:solidFill>
                <a:effectLst/>
                <a:uLnTx/>
                <a:uFillTx/>
                <a:ea typeface="+mn-ea"/>
                <a:cs typeface="+mn-cs"/>
              </a:rPr>
              <a:t>Dialysis</a:t>
            </a:r>
            <a:r>
              <a:rPr kumimoji="0" lang="en-US" sz="2000" b="0" i="0" u="none" strike="noStrike" kern="1200" cap="none" spc="0" normalizeH="0" baseline="0" noProof="0" dirty="0">
                <a:ln>
                  <a:noFill/>
                </a:ln>
                <a:solidFill>
                  <a:prstClr val="black"/>
                </a:solidFill>
                <a:effectLst/>
                <a:uLnTx/>
                <a:uFillTx/>
                <a:ea typeface="+mn-ea"/>
                <a:cs typeface="+mn-cs"/>
              </a:rPr>
              <a:t>)</a:t>
            </a:r>
          </a:p>
          <a:p>
            <a:pPr marL="228600" marR="0" lvl="0" indent="-228600" algn="l" defTabSz="933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EMS Agency (</a:t>
            </a:r>
            <a:r>
              <a:rPr kumimoji="0" lang="en-US" sz="2000" b="0" i="0" u="none" strike="noStrike" kern="1200" cap="none" spc="0" normalizeH="0" baseline="0" noProof="0" dirty="0">
                <a:ln>
                  <a:noFill/>
                </a:ln>
                <a:solidFill>
                  <a:srgbClr val="FF0000"/>
                </a:solidFill>
                <a:effectLst/>
                <a:uLnTx/>
                <a:uFillTx/>
                <a:ea typeface="+mn-ea"/>
                <a:cs typeface="+mn-cs"/>
              </a:rPr>
              <a:t>MAC/MCC/MHOAC</a:t>
            </a:r>
            <a:r>
              <a:rPr kumimoji="0" lang="en-US" sz="2000" b="0" i="0" u="none" strike="noStrike" kern="1200" cap="none" spc="0" normalizeH="0" baseline="0" noProof="0" dirty="0">
                <a:ln>
                  <a:noFill/>
                </a:ln>
                <a:solidFill>
                  <a:prstClr val="black"/>
                </a:solidFill>
                <a:effectLst/>
                <a:uLnTx/>
                <a:uFillTx/>
                <a:ea typeface="+mn-ea"/>
                <a:cs typeface="+mn-cs"/>
              </a:rPr>
              <a:t>)</a:t>
            </a:r>
          </a:p>
          <a:p>
            <a:pPr marL="228600" marR="0" lvl="0" indent="-228600" algn="l" defTabSz="933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Fire Department (</a:t>
            </a:r>
            <a:r>
              <a:rPr kumimoji="0" lang="en-US" sz="2000" b="0" i="0" u="none" strike="noStrike" kern="1200" cap="none" spc="0" normalizeH="0" baseline="0" noProof="0" dirty="0">
                <a:ln>
                  <a:noFill/>
                </a:ln>
                <a:solidFill>
                  <a:srgbClr val="FF0000"/>
                </a:solidFill>
                <a:effectLst/>
                <a:uLnTx/>
                <a:uFillTx/>
                <a:ea typeface="+mn-ea"/>
                <a:cs typeface="+mn-cs"/>
              </a:rPr>
              <a:t>Fire</a:t>
            </a:r>
            <a:r>
              <a:rPr kumimoji="0" lang="en-US" sz="2000" b="0" i="0" u="none" strike="noStrike" kern="1200" cap="none" spc="0" normalizeH="0" baseline="0" noProof="0" dirty="0">
                <a:ln>
                  <a:noFill/>
                </a:ln>
                <a:solidFill>
                  <a:prstClr val="black"/>
                </a:solidFill>
                <a:effectLst/>
                <a:uLnTx/>
                <a:uFillTx/>
                <a:ea typeface="+mn-ea"/>
                <a:cs typeface="+mn-cs"/>
              </a:rPr>
              <a:t>)</a:t>
            </a:r>
          </a:p>
          <a:p>
            <a:pPr marL="228600" marR="0" lvl="0" indent="-228600" algn="l" defTabSz="933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Home Health &amp; Hospice Sector (</a:t>
            </a:r>
            <a:r>
              <a:rPr kumimoji="0" lang="en-US" sz="2000" b="0" i="0" u="none" strike="noStrike" kern="1200" cap="none" spc="0" normalizeH="0" baseline="0" noProof="0" dirty="0">
                <a:ln>
                  <a:noFill/>
                </a:ln>
                <a:solidFill>
                  <a:srgbClr val="FF0000"/>
                </a:solidFill>
                <a:effectLst/>
                <a:uLnTx/>
                <a:uFillTx/>
                <a:ea typeface="+mn-ea"/>
                <a:cs typeface="+mn-cs"/>
              </a:rPr>
              <a:t>HHH</a:t>
            </a:r>
            <a:r>
              <a:rPr kumimoji="0" lang="en-US" sz="2000" b="0" i="0" u="none" strike="noStrike" kern="1200" cap="none" spc="0" normalizeH="0" baseline="0" noProof="0" dirty="0">
                <a:ln>
                  <a:noFill/>
                </a:ln>
                <a:solidFill>
                  <a:prstClr val="black"/>
                </a:solidFill>
                <a:effectLst/>
                <a:uLnTx/>
                <a:uFillTx/>
                <a:ea typeface="+mn-ea"/>
                <a:cs typeface="+mn-cs"/>
              </a:rPr>
              <a:t>)</a:t>
            </a:r>
          </a:p>
          <a:p>
            <a:pPr marL="228600" marR="0" lvl="0" indent="-228600" algn="l" defTabSz="933172"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57A5ED5-F723-4804-A418-3681764F44A5}"/>
              </a:ext>
            </a:extLst>
          </p:cNvPr>
          <p:cNvSpPr txBox="1"/>
          <p:nvPr/>
        </p:nvSpPr>
        <p:spPr>
          <a:xfrm>
            <a:off x="5687749" y="2173758"/>
            <a:ext cx="6504247" cy="3683358"/>
          </a:xfrm>
          <a:prstGeom prst="rect">
            <a:avLst/>
          </a:prstGeom>
        </p:spPr>
        <p:txBody>
          <a:bodyPr vert="horz" lIns="91440" tIns="45720" rIns="91440" bIns="45720" rtlCol="0" anchor="ctr">
            <a:no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33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Hospital Sector (</a:t>
            </a:r>
            <a:r>
              <a:rPr kumimoji="0" lang="en-US" sz="2000" b="0" i="0" u="none" strike="noStrike" kern="1200" cap="none" spc="0" normalizeH="0" baseline="0" noProof="0" dirty="0">
                <a:ln>
                  <a:noFill/>
                </a:ln>
                <a:solidFill>
                  <a:srgbClr val="FF0000"/>
                </a:solidFill>
                <a:effectLst/>
                <a:uLnTx/>
                <a:uFillTx/>
                <a:ea typeface="+mn-ea"/>
                <a:cs typeface="+mn-cs"/>
              </a:rPr>
              <a:t>Hospital</a:t>
            </a:r>
            <a:r>
              <a:rPr kumimoji="0" lang="en-US" sz="2000" b="0" i="0" u="none" strike="noStrike" kern="1200" cap="none" spc="0" normalizeH="0" baseline="0" noProof="0" dirty="0">
                <a:ln>
                  <a:noFill/>
                </a:ln>
                <a:solidFill>
                  <a:prstClr val="black"/>
                </a:solidFill>
                <a:effectLst/>
                <a:uLnTx/>
                <a:uFillTx/>
                <a:ea typeface="+mn-ea"/>
                <a:cs typeface="+mn-cs"/>
              </a:rPr>
              <a:t>)</a:t>
            </a:r>
          </a:p>
          <a:p>
            <a:pPr marL="228600" marR="0" lvl="0" indent="-228600" algn="l" defTabSz="933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Long Term Care Sector (</a:t>
            </a:r>
            <a:r>
              <a:rPr kumimoji="0" lang="en-US" sz="2000" b="0" i="0" u="none" strike="noStrike" kern="1200" cap="none" spc="0" normalizeH="0" baseline="0" noProof="0" dirty="0">
                <a:ln>
                  <a:noFill/>
                </a:ln>
                <a:solidFill>
                  <a:srgbClr val="FF0000"/>
                </a:solidFill>
                <a:effectLst/>
                <a:uLnTx/>
                <a:uFillTx/>
                <a:ea typeface="+mn-ea"/>
                <a:cs typeface="+mn-cs"/>
              </a:rPr>
              <a:t>LTC</a:t>
            </a:r>
            <a:r>
              <a:rPr kumimoji="0" lang="en-US" sz="2000" b="0" i="0" u="none" strike="noStrike" kern="1200" cap="none" spc="0" normalizeH="0" baseline="0" noProof="0" dirty="0">
                <a:ln>
                  <a:noFill/>
                </a:ln>
                <a:solidFill>
                  <a:prstClr val="black"/>
                </a:solidFill>
                <a:effectLst/>
                <a:uLnTx/>
                <a:uFillTx/>
                <a:ea typeface="+mn-ea"/>
                <a:cs typeface="+mn-cs"/>
              </a:rPr>
              <a:t>)</a:t>
            </a:r>
          </a:p>
          <a:p>
            <a:pPr marL="228600" marR="0" lvl="0" indent="-228600" algn="l" defTabSz="933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Mental Health (</a:t>
            </a:r>
            <a:r>
              <a:rPr kumimoji="0" lang="en-US" sz="2000" b="0" i="0" u="none" strike="noStrike" kern="1200" cap="none" spc="0" normalizeH="0" baseline="0" noProof="0" dirty="0">
                <a:ln>
                  <a:noFill/>
                </a:ln>
                <a:solidFill>
                  <a:srgbClr val="FF0000"/>
                </a:solidFill>
                <a:effectLst/>
                <a:uLnTx/>
                <a:uFillTx/>
                <a:ea typeface="+mn-ea"/>
                <a:cs typeface="+mn-cs"/>
              </a:rPr>
              <a:t>DMH</a:t>
            </a:r>
            <a:r>
              <a:rPr kumimoji="0" lang="en-US" sz="2000" b="0" i="0" u="none" strike="noStrike" kern="1200" cap="none" spc="0" normalizeH="0" baseline="0" noProof="0" dirty="0">
                <a:ln>
                  <a:noFill/>
                </a:ln>
                <a:solidFill>
                  <a:prstClr val="black"/>
                </a:solidFill>
                <a:effectLst/>
                <a:uLnTx/>
                <a:uFillTx/>
                <a:ea typeface="+mn-ea"/>
                <a:cs typeface="+mn-cs"/>
              </a:rPr>
              <a:t>)</a:t>
            </a:r>
          </a:p>
          <a:p>
            <a:pPr marL="228600" marR="0" lvl="0" indent="-228600" algn="l" defTabSz="933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Office of Emergency Management (</a:t>
            </a:r>
            <a:r>
              <a:rPr kumimoji="0" lang="en-US" sz="2000" b="0" i="0" u="none" strike="noStrike" kern="1200" cap="none" spc="0" normalizeH="0" baseline="0" noProof="0" dirty="0">
                <a:ln>
                  <a:noFill/>
                </a:ln>
                <a:solidFill>
                  <a:srgbClr val="FF0000"/>
                </a:solidFill>
                <a:effectLst/>
                <a:uLnTx/>
                <a:uFillTx/>
                <a:ea typeface="+mn-ea"/>
                <a:cs typeface="+mn-cs"/>
              </a:rPr>
              <a:t>OEM</a:t>
            </a:r>
            <a:r>
              <a:rPr kumimoji="0" lang="en-US" sz="2000" b="0" i="0" u="none" strike="noStrike" kern="1200" cap="none" spc="0" normalizeH="0" baseline="0" noProof="0" dirty="0">
                <a:ln>
                  <a:noFill/>
                </a:ln>
                <a:solidFill>
                  <a:prstClr val="black"/>
                </a:solidFill>
                <a:effectLst/>
                <a:uLnTx/>
                <a:uFillTx/>
                <a:ea typeface="+mn-ea"/>
                <a:cs typeface="+mn-cs"/>
              </a:rPr>
              <a:t>)</a:t>
            </a:r>
          </a:p>
          <a:p>
            <a:pPr marL="228600" marR="0" lvl="0" indent="-228600" algn="l" defTabSz="933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Provider Agency Sector (</a:t>
            </a:r>
            <a:r>
              <a:rPr kumimoji="0" lang="en-US" sz="2000" b="0" i="0" u="none" strike="noStrike" kern="1200" cap="none" spc="0" normalizeH="0" baseline="0" noProof="0" dirty="0">
                <a:ln>
                  <a:noFill/>
                </a:ln>
                <a:solidFill>
                  <a:srgbClr val="FF0000"/>
                </a:solidFill>
                <a:effectLst/>
                <a:uLnTx/>
                <a:uFillTx/>
                <a:ea typeface="+mn-ea"/>
                <a:cs typeface="+mn-cs"/>
              </a:rPr>
              <a:t>Ambulance</a:t>
            </a:r>
            <a:r>
              <a:rPr kumimoji="0" lang="en-US" sz="2000" b="0" i="0" u="none" strike="noStrike" kern="1200" cap="none" spc="0" normalizeH="0" baseline="0" noProof="0" dirty="0">
                <a:ln>
                  <a:noFill/>
                </a:ln>
                <a:solidFill>
                  <a:prstClr val="black"/>
                </a:solidFill>
                <a:effectLst/>
                <a:uLnTx/>
                <a:uFillTx/>
                <a:ea typeface="+mn-ea"/>
                <a:cs typeface="+mn-cs"/>
              </a:rPr>
              <a:t>)</a:t>
            </a:r>
          </a:p>
          <a:p>
            <a:pPr marL="228600" marR="0" lvl="0" indent="-228600" algn="l" defTabSz="933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Public Health (</a:t>
            </a:r>
            <a:r>
              <a:rPr kumimoji="0" lang="en-US" sz="2000" b="0" i="0" u="none" strike="noStrike" kern="1200" cap="none" spc="0" normalizeH="0" baseline="0" noProof="0" dirty="0">
                <a:ln>
                  <a:noFill/>
                </a:ln>
                <a:solidFill>
                  <a:srgbClr val="FF0000"/>
                </a:solidFill>
                <a:effectLst/>
                <a:uLnTx/>
                <a:uFillTx/>
                <a:ea typeface="+mn-ea"/>
                <a:cs typeface="+mn-cs"/>
              </a:rPr>
              <a:t>DPH, LBHHS, Pasadena PH</a:t>
            </a:r>
            <a:r>
              <a:rPr kumimoji="0" lang="en-US" sz="2000" b="0" i="0" u="none" strike="noStrike" kern="1200" cap="none" spc="0" normalizeH="0" baseline="0" noProof="0" dirty="0">
                <a:ln>
                  <a:noFill/>
                </a:ln>
                <a:solidFill>
                  <a:prstClr val="black"/>
                </a:solidFill>
                <a:effectLst/>
                <a:uLnTx/>
                <a:uFillTx/>
                <a:ea typeface="+mn-ea"/>
                <a:cs typeface="+mn-cs"/>
              </a:rPr>
              <a:t>)</a:t>
            </a:r>
          </a:p>
          <a:p>
            <a:pPr marL="228600" marR="0" lvl="0" indent="-228600" algn="l" defTabSz="933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Urgent Care Sector (</a:t>
            </a:r>
            <a:r>
              <a:rPr kumimoji="0" lang="en-US" sz="2000" b="0" i="0" u="none" strike="noStrike" kern="1200" cap="none" spc="0" normalizeH="0" baseline="0" noProof="0" dirty="0">
                <a:ln>
                  <a:noFill/>
                </a:ln>
                <a:solidFill>
                  <a:srgbClr val="FF0000"/>
                </a:solidFill>
                <a:effectLst/>
                <a:uLnTx/>
                <a:uFillTx/>
                <a:ea typeface="+mn-ea"/>
                <a:cs typeface="+mn-cs"/>
              </a:rPr>
              <a:t>UC</a:t>
            </a:r>
            <a:r>
              <a:rPr kumimoji="0" lang="en-US" sz="2000" b="0" i="0" u="none" strike="noStrike" kern="1200" cap="none" spc="0" normalizeH="0" baseline="0" noProof="0" dirty="0">
                <a:ln>
                  <a:noFill/>
                </a:ln>
                <a:solidFill>
                  <a:prstClr val="black"/>
                </a:solidFill>
                <a:effectLst/>
                <a:uLnTx/>
                <a:uFillTx/>
                <a:ea typeface="+mn-ea"/>
                <a:cs typeface="+mn-cs"/>
              </a:rPr>
              <a: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53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b="1" kern="1200" dirty="0">
                <a:solidFill>
                  <a:srgbClr val="FFFFFF"/>
                </a:solidFill>
                <a:latin typeface="+mj-lt"/>
                <a:ea typeface="+mj-ea"/>
                <a:cs typeface="+mj-cs"/>
              </a:rPr>
              <a:t>Importance of Exercise Evaluation Conference</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110837" y="2318197"/>
            <a:ext cx="11961090" cy="3683358"/>
          </a:xfrm>
          <a:prstGeom prst="rect">
            <a:avLst/>
          </a:prstGeom>
        </p:spPr>
        <p:txBody>
          <a:bodyPr vert="horz" lIns="91440" tIns="45720" rIns="91440" bIns="45720" rtlCol="0" anchor="ctr">
            <a:normAutofit/>
          </a:bodyPr>
          <a:lstStyle/>
          <a:p>
            <a:pPr marL="742950" marR="0" lvl="0" indent="-742950" algn="l" defTabSz="914400" rtl="0" eaLnBrk="1" fontAlgn="auto" latinLnBrk="0" hangingPunct="1">
              <a:lnSpc>
                <a:spcPct val="90000"/>
              </a:lnSpc>
              <a:spcBef>
                <a:spcPts val="0"/>
              </a:spcBef>
              <a:spcAft>
                <a:spcPts val="60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To share the HCC sectors level of participation</a:t>
            </a:r>
          </a:p>
          <a:p>
            <a:pPr marL="742950" marR="0" lvl="0" indent="-742950" algn="l" defTabSz="914400" rtl="0" eaLnBrk="1" fontAlgn="auto" latinLnBrk="0" hangingPunct="1">
              <a:lnSpc>
                <a:spcPct val="90000"/>
              </a:lnSpc>
              <a:spcBef>
                <a:spcPts val="0"/>
              </a:spcBef>
              <a:spcAft>
                <a:spcPts val="60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To share the Facility strengths and gaps</a:t>
            </a:r>
          </a:p>
          <a:p>
            <a:pPr marL="742950" marR="0" lvl="0" indent="-742950" algn="l" defTabSz="914400" rtl="0" eaLnBrk="1" fontAlgn="auto" latinLnBrk="0" hangingPunct="1">
              <a:lnSpc>
                <a:spcPct val="90000"/>
              </a:lnSpc>
              <a:spcBef>
                <a:spcPts val="0"/>
              </a:spcBef>
              <a:spcAft>
                <a:spcPts val="60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To share the Exercise strengths and gaps</a:t>
            </a:r>
          </a:p>
          <a:p>
            <a:pPr marL="742950" marR="0" lvl="0" indent="-742950" algn="l" defTabSz="914400" rtl="0" eaLnBrk="1" fontAlgn="auto" latinLnBrk="0" hangingPunct="1">
              <a:lnSpc>
                <a:spcPct val="90000"/>
              </a:lnSpc>
              <a:spcBef>
                <a:spcPts val="0"/>
              </a:spcBef>
              <a:spcAft>
                <a:spcPts val="60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90000"/>
              </a:lnSpc>
              <a:spcBef>
                <a:spcPts val="0"/>
              </a:spcBef>
              <a:spcAft>
                <a:spcPts val="60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57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EEC67C-57D6-57A4-9DB9-C3596AB0F57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502D2D-F7EC-C207-5F5A-B5598C271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D48D81D-6B28-A6C7-8402-D39383F0B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022B9E-4866-249D-055A-685DEA693380}"/>
              </a:ext>
            </a:extLst>
          </p:cNvPr>
          <p:cNvSpPr>
            <a:spLocks noGrp="1"/>
          </p:cNvSpPr>
          <p:nvPr>
            <p:ph type="title"/>
          </p:nvPr>
        </p:nvSpPr>
        <p:spPr>
          <a:xfrm>
            <a:off x="1188069" y="381935"/>
            <a:ext cx="4008583" cy="5974414"/>
          </a:xfrm>
        </p:spPr>
        <p:txBody>
          <a:bodyPr anchor="ctr">
            <a:normAutofit/>
          </a:bodyPr>
          <a:lstStyle/>
          <a:p>
            <a:r>
              <a:rPr lang="en-US" sz="5600" b="1" dirty="0">
                <a:solidFill>
                  <a:schemeClr val="bg1"/>
                </a:solidFill>
                <a:latin typeface="+mn-lt"/>
              </a:rPr>
              <a:t>The </a:t>
            </a:r>
            <a:r>
              <a:rPr lang="en-US" sz="5600" b="1" dirty="0">
                <a:solidFill>
                  <a:srgbClr val="FF0000"/>
                </a:solidFill>
                <a:latin typeface="+mn-lt"/>
              </a:rPr>
              <a:t>Annual</a:t>
            </a:r>
            <a:r>
              <a:rPr lang="en-US" sz="5600" b="1" dirty="0">
                <a:solidFill>
                  <a:schemeClr val="bg1"/>
                </a:solidFill>
                <a:latin typeface="+mn-lt"/>
              </a:rPr>
              <a:t> </a:t>
            </a:r>
            <a:r>
              <a:rPr lang="en-US" sz="5600" b="1" dirty="0">
                <a:solidFill>
                  <a:srgbClr val="FF0000"/>
                </a:solidFill>
                <a:latin typeface="+mn-lt"/>
              </a:rPr>
              <a:t>Medical </a:t>
            </a:r>
            <a:r>
              <a:rPr lang="en-US" sz="5600" b="1" dirty="0">
                <a:solidFill>
                  <a:schemeClr val="bg1"/>
                </a:solidFill>
                <a:latin typeface="+mn-lt"/>
              </a:rPr>
              <a:t>and</a:t>
            </a:r>
            <a:r>
              <a:rPr lang="en-US" sz="5600" b="1" dirty="0">
                <a:solidFill>
                  <a:srgbClr val="FF0000"/>
                </a:solidFill>
                <a:latin typeface="+mn-lt"/>
              </a:rPr>
              <a:t> Health Exercise</a:t>
            </a:r>
            <a:endParaRPr lang="en-US" sz="5600" dirty="0">
              <a:solidFill>
                <a:schemeClr val="bg1"/>
              </a:solidFill>
              <a:latin typeface="+mn-lt"/>
            </a:endParaRPr>
          </a:p>
        </p:txBody>
      </p:sp>
      <p:grpSp>
        <p:nvGrpSpPr>
          <p:cNvPr id="13" name="Group 12">
            <a:extLst>
              <a:ext uri="{FF2B5EF4-FFF2-40B4-BE49-F238E27FC236}">
                <a16:creationId xmlns:a16="http://schemas.microsoft.com/office/drawing/2014/main" id="{E3179FE2-C68D-1A77-E7CA-48FDE6CB2C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DD9A9C49-9F97-1F1E-3F6C-6B9349B80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raphic 10">
              <a:extLst>
                <a:ext uri="{FF2B5EF4-FFF2-40B4-BE49-F238E27FC236}">
                  <a16:creationId xmlns:a16="http://schemas.microsoft.com/office/drawing/2014/main" id="{1297A394-F56F-653F-7E03-914E7F6EA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raphic 12">
              <a:extLst>
                <a:ext uri="{FF2B5EF4-FFF2-40B4-BE49-F238E27FC236}">
                  <a16:creationId xmlns:a16="http://schemas.microsoft.com/office/drawing/2014/main" id="{5DC5BE26-2056-708C-B5B5-80EA72E6C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Content Placeholder 3">
            <a:extLst>
              <a:ext uri="{FF2B5EF4-FFF2-40B4-BE49-F238E27FC236}">
                <a16:creationId xmlns:a16="http://schemas.microsoft.com/office/drawing/2014/main" id="{60D340B7-BC0F-EAD4-5ED0-FAD3702CBC11}"/>
              </a:ext>
            </a:extLst>
          </p:cNvPr>
          <p:cNvSpPr>
            <a:spLocks noGrp="1"/>
          </p:cNvSpPr>
          <p:nvPr>
            <p:ph idx="1"/>
          </p:nvPr>
        </p:nvSpPr>
        <p:spPr>
          <a:xfrm>
            <a:off x="6010653" y="319879"/>
            <a:ext cx="5498595" cy="2305187"/>
          </a:xfrm>
        </p:spPr>
        <p:txBody>
          <a:bodyPr anchor="ctr">
            <a:normAutofit/>
          </a:bodyPr>
          <a:lstStyle/>
          <a:p>
            <a:pPr marL="0" indent="0">
              <a:buNone/>
            </a:pPr>
            <a:endParaRPr lang="en-US" sz="2000" dirty="0">
              <a:solidFill>
                <a:schemeClr val="tx1">
                  <a:alpha val="80000"/>
                </a:schemeClr>
              </a:solidFill>
            </a:endParaRPr>
          </a:p>
          <a:p>
            <a:pPr marL="0" indent="0">
              <a:buNone/>
            </a:pPr>
            <a:endParaRPr lang="en-US" sz="2000" dirty="0">
              <a:solidFill>
                <a:schemeClr val="tx1">
                  <a:alpha val="80000"/>
                </a:schemeClr>
              </a:solidFill>
            </a:endParaRPr>
          </a:p>
          <a:p>
            <a:pPr marL="0" lvl="0" indent="0" algn="ctr">
              <a:lnSpc>
                <a:spcPct val="100000"/>
              </a:lnSpc>
              <a:spcBef>
                <a:spcPts val="0"/>
              </a:spcBef>
              <a:buNone/>
            </a:pPr>
            <a:r>
              <a:rPr lang="en-US" sz="3600" b="1" dirty="0">
                <a:solidFill>
                  <a:srgbClr val="002060"/>
                </a:solidFill>
              </a:rPr>
              <a:t>Exercise Overview</a:t>
            </a:r>
          </a:p>
          <a:p>
            <a:pPr marL="0" lvl="0" indent="0">
              <a:lnSpc>
                <a:spcPct val="100000"/>
              </a:lnSpc>
              <a:spcBef>
                <a:spcPts val="0"/>
              </a:spcBef>
              <a:buNone/>
            </a:pPr>
            <a:endParaRPr lang="en-US" sz="3200" dirty="0">
              <a:solidFill>
                <a:schemeClr val="tx1">
                  <a:alpha val="80000"/>
                </a:schemeClr>
              </a:solidFill>
              <a:latin typeface="Franklin Gothic Book" panose="020B0503020102020204" pitchFamily="34" charset="0"/>
            </a:endParaRPr>
          </a:p>
        </p:txBody>
      </p:sp>
      <p:cxnSp>
        <p:nvCxnSpPr>
          <p:cNvPr id="18" name="Straight Connector 17">
            <a:extLst>
              <a:ext uri="{FF2B5EF4-FFF2-40B4-BE49-F238E27FC236}">
                <a16:creationId xmlns:a16="http://schemas.microsoft.com/office/drawing/2014/main" id="{9E12037F-B28D-C824-4D7D-5145D110F8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329527B-B9D1-1270-B2D5-869B34F12FE7}"/>
              </a:ext>
            </a:extLst>
          </p:cNvPr>
          <p:cNvPicPr>
            <a:picLocks noChangeAspect="1"/>
          </p:cNvPicPr>
          <p:nvPr/>
        </p:nvPicPr>
        <p:blipFill>
          <a:blip r:embed="rId3"/>
          <a:stretch>
            <a:fillRect/>
          </a:stretch>
        </p:blipFill>
        <p:spPr>
          <a:xfrm>
            <a:off x="5933738" y="2440807"/>
            <a:ext cx="5539995" cy="2698710"/>
          </a:xfrm>
          <a:prstGeom prst="rect">
            <a:avLst/>
          </a:prstGeom>
          <a:ln>
            <a:solidFill>
              <a:schemeClr val="tx1"/>
            </a:solidFill>
          </a:ln>
        </p:spPr>
      </p:pic>
    </p:spTree>
    <p:extLst>
      <p:ext uri="{BB962C8B-B14F-4D97-AF65-F5344CB8AC3E}">
        <p14:creationId xmlns:p14="http://schemas.microsoft.com/office/powerpoint/2010/main" val="72736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dirty="0">
                <a:solidFill>
                  <a:schemeClr val="bg1"/>
                </a:solidFill>
              </a:rPr>
              <a:t>Annual Medical and Health Exercise </a:t>
            </a: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175491" y="1891970"/>
            <a:ext cx="11877964" cy="4671491"/>
          </a:xfrm>
          <a:prstGeom prst="rect">
            <a:avLst/>
          </a:prstGeom>
        </p:spPr>
        <p:txBody>
          <a:bodyPr vert="horz" lIns="91440" tIns="45720" rIns="91440" bIns="45720" rtlCol="0" anchor="ct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Date of Exercise:		Thursday, November 20,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Threat</a:t>
            </a:r>
            <a:r>
              <a:rPr lang="en-US" sz="3200" dirty="0">
                <a:solidFill>
                  <a:prstClr val="black"/>
                </a:solidFill>
                <a:latin typeface="Calibri" panose="020F0502020204030204"/>
              </a:rPr>
              <a:t>:			Earthquake</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Plans/Processes:		Evacuation, Relocation, Communication, Coordination,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Patient Surge, Shelter-in-Place,</a:t>
            </a:r>
            <a:r>
              <a:rPr lang="en-US" sz="3200" dirty="0">
                <a:solidFill>
                  <a:prstClr val="black"/>
                </a:solidFill>
                <a:latin typeface="Calibri" panose="020F0502020204030204"/>
              </a:rPr>
              <a:t> and other critical capabilities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Core Capabilities: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Office of the Assistant Secretary for Preparedness and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solidFill>
                  <a:prstClr val="black"/>
                </a:solidFill>
                <a:latin typeface="Calibri" panose="020F0502020204030204"/>
              </a:rPr>
              <a:t>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for 2017-2022 Healthcare Preparedness and 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114800" marR="0" lvl="8"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Capability 1: Foundation for Healthcare and Medical Readiness </a:t>
            </a:r>
          </a:p>
          <a:p>
            <a:pPr marL="4114800" marR="0" lvl="8"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Capability 2: Healthcare and Medical Response Coordination</a:t>
            </a:r>
          </a:p>
          <a:p>
            <a:pPr marL="4114800" marR="0" lvl="8"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Capability 3: Continuity of Health Care Service Delivery </a:t>
            </a:r>
          </a:p>
          <a:p>
            <a:pPr marL="4114800" marR="0" lvl="8"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Capability 4: Medical Surge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50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dirty="0">
                <a:solidFill>
                  <a:schemeClr val="bg1"/>
                </a:solidFill>
              </a:rPr>
              <a:t>HCC Members Registered to Participate</a:t>
            </a:r>
            <a:br>
              <a:rPr lang="en-US" sz="2200" b="1"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101600" y="2318197"/>
            <a:ext cx="11988799" cy="3683358"/>
          </a:xfrm>
          <a:prstGeom prst="rect">
            <a:avLst/>
          </a:prstGeom>
        </p:spPr>
        <p:txBody>
          <a:bodyPr vert="horz" lIns="91440" tIns="45720" rIns="91440" bIns="45720" rtlCol="0" anchor="ctr">
            <a:noAutofit/>
          </a:bodyPr>
          <a:lstStyle/>
          <a:p>
            <a:pPr marL="51435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19BA1A3-B8FE-46ED-B9F6-ED8AD0681467}"/>
              </a:ext>
            </a:extLst>
          </p:cNvPr>
          <p:cNvSpPr/>
          <p:nvPr/>
        </p:nvSpPr>
        <p:spPr>
          <a:xfrm>
            <a:off x="518801" y="2185058"/>
            <a:ext cx="5800773" cy="3385542"/>
          </a:xfrm>
          <a:prstGeom prst="rect">
            <a:avLst/>
          </a:prstGeom>
        </p:spPr>
        <p:txBody>
          <a:bodyPr wrap="square">
            <a:spAutoFit/>
          </a:bodyPr>
          <a:lstStyle/>
          <a:p>
            <a:pPr marL="342900" marR="0" lvl="0" indent="-34290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Ambulatory Surgery Centers (ASC) = </a:t>
            </a:r>
            <a:r>
              <a:rPr kumimoji="0" lang="en-US" sz="2400" i="0" u="none" strike="noStrike" kern="1200" cap="none" spc="0" normalizeH="0" baseline="0" noProof="0" dirty="0">
                <a:ln>
                  <a:noFill/>
                </a:ln>
                <a:solidFill>
                  <a:srgbClr val="FF0000"/>
                </a:solidFill>
                <a:effectLst/>
                <a:uLnTx/>
                <a:uFillTx/>
                <a:latin typeface="Calibri" panose="020F0502020204030204"/>
                <a:ea typeface="+mn-ea"/>
                <a:cs typeface="+mn-cs"/>
              </a:rPr>
              <a:t>24</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40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Clinics = </a:t>
            </a:r>
            <a:r>
              <a:rPr kumimoji="0" lang="en-US" sz="2400" i="0" u="none" strike="noStrike" kern="1200" cap="none" spc="0" normalizeH="0" baseline="0" noProof="0" dirty="0">
                <a:ln>
                  <a:noFill/>
                </a:ln>
                <a:solidFill>
                  <a:srgbClr val="FF0000"/>
                </a:solidFill>
                <a:effectLst/>
                <a:uLnTx/>
                <a:uFillTx/>
                <a:latin typeface="Calibri" panose="020F0502020204030204"/>
                <a:ea typeface="+mn-ea"/>
                <a:cs typeface="+mn-cs"/>
              </a:rPr>
              <a:t>62</a:t>
            </a:r>
          </a:p>
          <a:p>
            <a:pPr marL="342900" marR="0" lvl="0" indent="-34290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Dialysis Centers = </a:t>
            </a:r>
            <a:r>
              <a:rPr kumimoji="0" lang="en-US" sz="2400" i="0" u="none" strike="noStrike" kern="1200" cap="none" spc="0" normalizeH="0" baseline="0" noProof="0" dirty="0">
                <a:ln>
                  <a:noFill/>
                </a:ln>
                <a:solidFill>
                  <a:srgbClr val="FF0000"/>
                </a:solidFill>
                <a:effectLst/>
                <a:uLnTx/>
                <a:uFillTx/>
                <a:latin typeface="Calibri" panose="020F0502020204030204"/>
                <a:ea typeface="+mn-ea"/>
                <a:cs typeface="+mn-cs"/>
              </a:rPr>
              <a:t> 35</a:t>
            </a:r>
          </a:p>
          <a:p>
            <a:pPr marL="342900" marR="0" lvl="0" indent="-34290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Home Health Hospice (HHH)  = </a:t>
            </a:r>
            <a:r>
              <a:rPr lang="en-US" sz="2400" dirty="0">
                <a:solidFill>
                  <a:srgbClr val="FF0000"/>
                </a:solidFill>
                <a:latin typeface="Calibri" panose="020F0502020204030204"/>
              </a:rPr>
              <a:t>31</a:t>
            </a:r>
            <a:endParaRPr kumimoji="0" lang="en-US" sz="240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Hospitals = </a:t>
            </a:r>
            <a:r>
              <a:rPr kumimoji="0" lang="en-US" sz="2400" i="0" u="none" strike="noStrike" kern="1200" cap="none" spc="0" normalizeH="0" baseline="0" noProof="0" dirty="0">
                <a:ln>
                  <a:noFill/>
                </a:ln>
                <a:solidFill>
                  <a:srgbClr val="FF0000"/>
                </a:solidFill>
                <a:effectLst/>
                <a:uLnTx/>
                <a:uFillTx/>
                <a:latin typeface="Calibri" panose="020F0502020204030204"/>
                <a:ea typeface="+mn-ea"/>
                <a:cs typeface="+mn-cs"/>
              </a:rPr>
              <a:t>70</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857B0A9-0C49-9F8D-F337-0A9B1B765D41}"/>
              </a:ext>
            </a:extLst>
          </p:cNvPr>
          <p:cNvSpPr txBox="1"/>
          <p:nvPr/>
        </p:nvSpPr>
        <p:spPr>
          <a:xfrm>
            <a:off x="6209014" y="2161492"/>
            <a:ext cx="4937093" cy="1960537"/>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Long Term Care (LTC) Facilities = </a:t>
            </a:r>
            <a:r>
              <a:rPr kumimoji="0" lang="en-US" sz="2400" i="0" u="none" strike="noStrike" kern="1200" cap="none" spc="0" normalizeH="0" baseline="0" noProof="0" dirty="0">
                <a:ln>
                  <a:noFill/>
                </a:ln>
                <a:solidFill>
                  <a:srgbClr val="FF0000"/>
                </a:solidFill>
                <a:effectLst/>
                <a:uLnTx/>
                <a:uFillTx/>
                <a:latin typeface="Calibri" panose="020F0502020204030204"/>
                <a:ea typeface="+mn-ea"/>
                <a:cs typeface="+mn-cs"/>
              </a:rPr>
              <a:t>32</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342900" marR="0" lvl="0" indent="-34290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Provider Agencies = </a:t>
            </a:r>
            <a:r>
              <a:rPr lang="en-US" sz="2400" dirty="0">
                <a:solidFill>
                  <a:srgbClr val="FF0000"/>
                </a:solidFill>
                <a:latin typeface="Calibri" panose="020F0502020204030204"/>
              </a:rPr>
              <a:t>1</a:t>
            </a:r>
            <a:endParaRPr kumimoji="0" lang="en-US" sz="2400" i="0" u="none" strike="noStrike" kern="1200" cap="none" spc="0" normalizeH="0" baseline="0" noProof="0" dirty="0">
              <a:ln>
                <a:noFill/>
              </a:ln>
              <a:solidFill>
                <a:srgbClr val="FF0000"/>
              </a:solidFill>
              <a:effectLst/>
              <a:uLnTx/>
              <a:uFillTx/>
              <a:latin typeface="Calibri" panose="020F0502020204030204"/>
            </a:endParaRPr>
          </a:p>
          <a:p>
            <a:pPr marL="342900" marR="0" lvl="0" indent="-34290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Urgent Care (UC) Facilities =  </a:t>
            </a:r>
            <a:r>
              <a:rPr kumimoji="0" lang="en-US" sz="2400" i="0" u="none" strike="noStrike" kern="1200" cap="none" spc="0" normalizeH="0" baseline="0" noProof="0" dirty="0">
                <a:ln>
                  <a:noFill/>
                </a:ln>
                <a:solidFill>
                  <a:srgbClr val="FF0000"/>
                </a:solidFill>
                <a:effectLst/>
                <a:uLnTx/>
                <a:uFillTx/>
                <a:latin typeface="Calibri" panose="020F0502020204030204"/>
                <a:ea typeface="+mn-ea"/>
                <a:cs typeface="+mn-cs"/>
              </a:rPr>
              <a:t>0</a:t>
            </a:r>
          </a:p>
          <a:p>
            <a:pPr marL="342900" marR="0" lvl="0" indent="-34290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Other =  </a:t>
            </a:r>
            <a:r>
              <a:rPr kumimoji="0" lang="en-US" sz="240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8" name="TextBox 7">
            <a:extLst>
              <a:ext uri="{FF2B5EF4-FFF2-40B4-BE49-F238E27FC236}">
                <a16:creationId xmlns:a16="http://schemas.microsoft.com/office/drawing/2014/main" id="{77ED5909-100A-708B-E3AA-157B029CC992}"/>
              </a:ext>
            </a:extLst>
          </p:cNvPr>
          <p:cNvSpPr txBox="1"/>
          <p:nvPr/>
        </p:nvSpPr>
        <p:spPr>
          <a:xfrm>
            <a:off x="459350" y="5466024"/>
            <a:ext cx="7523703" cy="535531"/>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Total HCC Members Registered = </a:t>
            </a:r>
            <a:r>
              <a:rPr lang="en-US" sz="3200" b="1" dirty="0">
                <a:solidFill>
                  <a:srgbClr val="FF0000"/>
                </a:solidFill>
                <a:latin typeface="Calibri" panose="020F0502020204030204"/>
              </a:rPr>
              <a:t>256</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0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0.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7.xml><?xml version="1.0" encoding="utf-8"?>
<p:tagLst xmlns:a="http://schemas.openxmlformats.org/drawingml/2006/main" xmlns:r="http://schemas.openxmlformats.org/officeDocument/2006/relationships" xmlns:p="http://schemas.openxmlformats.org/presentationml/2006/main">
  <p:tag name="ISIMAGESASSOCIATED" val="No"/>
</p:tagLst>
</file>

<file path=ppt/tags/tag8.xml><?xml version="1.0" encoding="utf-8"?>
<p:tagLst xmlns:a="http://schemas.openxmlformats.org/drawingml/2006/main" xmlns:r="http://schemas.openxmlformats.org/officeDocument/2006/relationships" xmlns:p="http://schemas.openxmlformats.org/presentationml/2006/main">
  <p:tag name="ISIMAGESASSOCIATED" val="No"/>
</p:tagLst>
</file>

<file path=ppt/tags/tag9.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002060"/>
      </a:accent1>
      <a:accent2>
        <a:srgbClr val="02376C"/>
      </a:accent2>
      <a:accent3>
        <a:srgbClr val="002060"/>
      </a:accent3>
      <a:accent4>
        <a:srgbClr val="002060"/>
      </a:accent4>
      <a:accent5>
        <a:srgbClr val="002060"/>
      </a:accent5>
      <a:accent6>
        <a:srgbClr val="70AD47"/>
      </a:accent6>
      <a:hlink>
        <a:srgbClr val="034A9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emplate/>
  <TotalTime>17295</TotalTime>
  <Words>2536</Words>
  <Application>Microsoft Office PowerPoint</Application>
  <PresentationFormat>Widescreen</PresentationFormat>
  <Paragraphs>447</Paragraphs>
  <Slides>49</Slides>
  <Notes>49</Notes>
  <HiddenSlides>0</HiddenSlides>
  <MMClips>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8" baseType="lpstr">
      <vt:lpstr>Arial</vt:lpstr>
      <vt:lpstr>Calibri</vt:lpstr>
      <vt:lpstr>Calibri Light</vt:lpstr>
      <vt:lpstr>Courier New</vt:lpstr>
      <vt:lpstr>Franklin Gothic Book</vt:lpstr>
      <vt:lpstr>Symbol</vt:lpstr>
      <vt:lpstr>Office Theme</vt:lpstr>
      <vt:lpstr>1_Office Theme</vt:lpstr>
      <vt:lpstr>Acrobat Document</vt:lpstr>
      <vt:lpstr>The Annual Medical and Health Exercise (AMHE)</vt:lpstr>
      <vt:lpstr>  Darren Verrette Disaster Program Manager EMS Agency     </vt:lpstr>
      <vt:lpstr>      2025 Exercise Evaluation Conference    </vt:lpstr>
      <vt:lpstr>  Agenda     </vt:lpstr>
      <vt:lpstr>Healthcare Coalition (HCC) Sectors  </vt:lpstr>
      <vt:lpstr>Importance of Exercise Evaluation Conference  </vt:lpstr>
      <vt:lpstr>The Annual Medical and Health Exercise</vt:lpstr>
      <vt:lpstr>Annual Medical and Health Exercise  </vt:lpstr>
      <vt:lpstr>HCC Members Registered to Participate </vt:lpstr>
      <vt:lpstr> Scenario: Doublet Earthquake  </vt:lpstr>
      <vt:lpstr>PowerPoint Presentation</vt:lpstr>
      <vt:lpstr>PowerPoint Presentation</vt:lpstr>
      <vt:lpstr>MRSE Components  Annual Medical and Health Exercise</vt:lpstr>
      <vt:lpstr>MRSE Surge Capacity Requirement </vt:lpstr>
      <vt:lpstr>Patient Allocation Table</vt:lpstr>
      <vt:lpstr>ReddiNet MCI #1:  </vt:lpstr>
      <vt:lpstr>ReddiNet MCI #2 (“Main Shock”):  </vt:lpstr>
      <vt:lpstr>Hospital Evacuation Plan </vt:lpstr>
      <vt:lpstr>Evacuating Hospitals  12 Hospitals in the severely impacted areas partial evacuations:</vt:lpstr>
      <vt:lpstr>MAC/MCC Activities </vt:lpstr>
      <vt:lpstr>Statistics by HCC Sector  </vt:lpstr>
      <vt:lpstr>Statistics by HCC Sector  </vt:lpstr>
      <vt:lpstr>Statistics by HCC Sector  </vt:lpstr>
      <vt:lpstr>SimCell Directory</vt:lpstr>
      <vt:lpstr>Assessment Poll  </vt:lpstr>
      <vt:lpstr>Assessment Poll  </vt:lpstr>
      <vt:lpstr>Assessment Poll Results:  2025 Medical Response and Surge Exercise – Hospital Capacity Survey   </vt:lpstr>
      <vt:lpstr>Observations:   </vt:lpstr>
      <vt:lpstr>Observations (continued):   </vt:lpstr>
      <vt:lpstr>Amateur Radio Emergency Services (ARES)</vt:lpstr>
      <vt:lpstr>Amateur Radio Emergency Services (ARES)</vt:lpstr>
      <vt:lpstr>2025 Annual Medical and Health Exercise Overview      </vt:lpstr>
      <vt:lpstr>Breakout Sessions</vt:lpstr>
      <vt:lpstr>Breakout Sessions  </vt:lpstr>
      <vt:lpstr>Breakout Sessions  </vt:lpstr>
      <vt:lpstr>  10:10 to 10:55 Break Out Sessions  10:55 to 11:05 10-Minute Break    </vt:lpstr>
      <vt:lpstr>Thank you!</vt:lpstr>
      <vt:lpstr>Welcome Back  </vt:lpstr>
      <vt:lpstr>After-Action Report / Improvement Plan </vt:lpstr>
      <vt:lpstr>What Next?  </vt:lpstr>
      <vt:lpstr>HSEEP Exercise Documents  </vt:lpstr>
      <vt:lpstr>Participant  Feedback Form  Part I:  General Info  Part II:  Exercise Design  Feedback  Part III: Capabilities  Feedback        - Strengths       - Areas of Improvement       - Training that will help  you       - Materials most helpful       - Recommendations   </vt:lpstr>
      <vt:lpstr>Exercise Evaluation Guide  (Sector Specific)   Contains:   - Exercise Objectives   - Critical Tasks   - Evaluator’s Observation  Notes     </vt:lpstr>
      <vt:lpstr>Traditional After-Action Report / Improvement Plan (AAR/IP)    Contains:   - Cover Page  - Exercise Overview  - Analysis of Capabilities  - Overview of Performance  - Improvement Plan      </vt:lpstr>
      <vt:lpstr>     After-Action Reporting Tool          </vt:lpstr>
      <vt:lpstr>After-Action Reporting Tool  </vt:lpstr>
      <vt:lpstr>Thank you!</vt:lpstr>
      <vt:lpstr>Darren Verrette Disaster Program Manager LA County EMS Agency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Participant Webinar</dc:title>
  <dc:creator>Darren Verrette</dc:creator>
  <cp:lastModifiedBy>Darren Verrette</cp:lastModifiedBy>
  <cp:revision>375</cp:revision>
  <cp:lastPrinted>2024-12-05T03:19:24Z</cp:lastPrinted>
  <dcterms:created xsi:type="dcterms:W3CDTF">2022-08-31T15:48:56Z</dcterms:created>
  <dcterms:modified xsi:type="dcterms:W3CDTF">2025-12-11T15:56:11Z</dcterms:modified>
</cp:coreProperties>
</file>