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6.jpg" ContentType="image/jpeg"/>
  <Override PartName="/ppt/media/image47.jpg" ContentType="image/jpeg"/>
  <Override PartName="/ppt/media/image48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64" autoAdjust="0"/>
  </p:normalViewPr>
  <p:slideViewPr>
    <p:cSldViewPr>
      <p:cViewPr varScale="1">
        <p:scale>
          <a:sx n="76" d="100"/>
          <a:sy n="76" d="100"/>
        </p:scale>
        <p:origin x="312" y="7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BBC1-301B-4599-A97F-1D17F2EEBD6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B173-C521-4925-930D-4DC39265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51035" y="5882640"/>
            <a:ext cx="2731007" cy="6522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100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35" y="1245496"/>
            <a:ext cx="7904480" cy="3791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hyperlink" Target="mailto:eswilson@dhs.lacounty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2.jp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jp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wanon@dhs.lacounty.gov" TargetMode="External"/><Relationship Id="rId2" Type="http://schemas.openxmlformats.org/officeDocument/2006/relationships/hyperlink" Target="mailto:eswilson@dhs.lacounty.gov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business/training/testing-exercise/exercises" TargetMode="External"/><Relationship Id="rId2" Type="http://schemas.openxmlformats.org/officeDocument/2006/relationships/hyperlink" Target="https://www.fema.gov/sites/default/files/2020-04/Homeland-Security-Exercise-and-Evaluation-Program-Doctrine-2020-Revision-2-2-25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2288" y="5882640"/>
            <a:ext cx="2731007" cy="705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2211" y="388620"/>
            <a:ext cx="4762499" cy="10241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48876" y="490136"/>
            <a:ext cx="4079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LOS</a:t>
            </a:r>
            <a:r>
              <a:rPr sz="3600" spc="-170" dirty="0"/>
              <a:t> </a:t>
            </a:r>
            <a:r>
              <a:rPr sz="3600" spc="-25" dirty="0"/>
              <a:t>ANGELES</a:t>
            </a:r>
            <a:r>
              <a:rPr sz="3600" spc="-165" dirty="0"/>
              <a:t> </a:t>
            </a:r>
            <a:r>
              <a:rPr sz="3600" spc="-30" dirty="0"/>
              <a:t>COUNTY</a:t>
            </a:r>
            <a:endParaRPr sz="36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674876" y="882396"/>
            <a:ext cx="9380220" cy="1518285"/>
            <a:chOff x="1674876" y="882396"/>
            <a:chExt cx="9380220" cy="15182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4876" y="882396"/>
              <a:ext cx="9380219" cy="1024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2404" y="1376172"/>
              <a:ext cx="6167627" cy="10241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41540" y="983912"/>
            <a:ext cx="9145270" cy="51379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69720" marR="452120" indent="-1557655">
              <a:lnSpc>
                <a:spcPts val="3890"/>
              </a:lnSpc>
              <a:spcBef>
                <a:spcPts val="585"/>
              </a:spcBef>
            </a:pP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202</a:t>
            </a:r>
            <a:r>
              <a:rPr lang="en-US" sz="3600" dirty="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r>
              <a:rPr sz="3600" b="0" spc="-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3600" spc="-160" dirty="0">
                <a:solidFill>
                  <a:srgbClr val="FFFFFF"/>
                </a:solidFill>
                <a:latin typeface="Calibri Light"/>
                <a:cs typeface="Calibri Light"/>
              </a:rPr>
              <a:t>ANNUAL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MEDICAL</a:t>
            </a:r>
            <a:r>
              <a:rPr lang="en-US"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&amp; </a:t>
            </a:r>
            <a:r>
              <a:rPr lang="en-US" sz="3600" spc="-30" dirty="0">
                <a:solidFill>
                  <a:srgbClr val="FFFFFF"/>
                </a:solidFill>
                <a:latin typeface="Calibri Light"/>
                <a:cs typeface="Calibri Light"/>
              </a:rPr>
              <a:t>HEALTH </a:t>
            </a:r>
            <a:r>
              <a:rPr sz="3600" b="0" spc="-35" dirty="0">
                <a:solidFill>
                  <a:srgbClr val="FFFFFF"/>
                </a:solidFill>
                <a:latin typeface="Calibri Light"/>
                <a:cs typeface="Calibri Light"/>
              </a:rPr>
              <a:t>EXERCISE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(</a:t>
            </a:r>
            <a:r>
              <a:rPr lang="en-US"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AMHE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)</a:t>
            </a:r>
            <a:r>
              <a:rPr sz="36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80" dirty="0">
                <a:solidFill>
                  <a:srgbClr val="FFFFFF"/>
                </a:solidFill>
                <a:latin typeface="Calibri Light"/>
                <a:cs typeface="Calibri Light"/>
              </a:rPr>
              <a:t>PARTICIPANT</a:t>
            </a:r>
            <a:r>
              <a:rPr sz="36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WEBINAR</a:t>
            </a:r>
            <a:endParaRPr sz="3600" dirty="0">
              <a:latin typeface="Calibri Light"/>
              <a:cs typeface="Calibri Light"/>
            </a:endParaRPr>
          </a:p>
          <a:p>
            <a:pPr marL="3547745" marR="2834005" indent="-1903730">
              <a:lnSpc>
                <a:spcPct val="100000"/>
              </a:lnSpc>
              <a:spcBef>
                <a:spcPts val="1750"/>
              </a:spcBef>
            </a:pPr>
            <a:r>
              <a:rPr sz="4400" dirty="0">
                <a:solidFill>
                  <a:srgbClr val="82C7FA"/>
                </a:solidFill>
                <a:latin typeface="Calibri"/>
                <a:cs typeface="Calibri"/>
              </a:rPr>
              <a:t>EXERCISE</a:t>
            </a:r>
            <a:r>
              <a:rPr sz="4400" spc="-40" dirty="0">
                <a:solidFill>
                  <a:srgbClr val="82C7FA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82C7FA"/>
                </a:solidFill>
                <a:latin typeface="Calibri"/>
                <a:cs typeface="Calibri"/>
              </a:rPr>
              <a:t>PLANNING </a:t>
            </a:r>
            <a:r>
              <a:rPr sz="4400" spc="-25" dirty="0">
                <a:solidFill>
                  <a:srgbClr val="82C7FA"/>
                </a:solidFill>
                <a:latin typeface="Calibri"/>
                <a:cs typeface="Calibri"/>
              </a:rPr>
              <a:t>101</a:t>
            </a:r>
            <a:endParaRPr sz="4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00" dirty="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Essence Wilson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2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Nursing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Instructor</a:t>
            </a:r>
            <a:endParaRPr lang="en-US" sz="2800" spc="-3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Disaster Program Manager </a:t>
            </a:r>
          </a:p>
          <a:p>
            <a:pPr marL="386080">
              <a:lnSpc>
                <a:spcPct val="100000"/>
              </a:lnSpc>
            </a:pPr>
            <a:r>
              <a:rPr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e</a:t>
            </a:r>
            <a:r>
              <a:rPr lang="en-US"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swilson</a:t>
            </a:r>
            <a:r>
              <a:rPr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@dhs.lacounty.gov</a:t>
            </a:r>
            <a:endParaRPr sz="2800" dirty="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800" spc="-20" dirty="0">
                <a:solidFill>
                  <a:srgbClr val="FFFFFF"/>
                </a:solidFill>
                <a:latin typeface="Calibri"/>
                <a:cs typeface="Calibri"/>
              </a:rPr>
              <a:t>2442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6CC1B2-63AE-FAC6-74D6-5EE92EEEF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 t="14381" r="-1776" b="18486"/>
          <a:stretch/>
        </p:blipFill>
        <p:spPr bwMode="auto">
          <a:xfrm>
            <a:off x="533400" y="3967556"/>
            <a:ext cx="1532869" cy="22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397" y="142875"/>
            <a:ext cx="5023972" cy="657467"/>
          </a:xfrm>
          <a:prstGeom prst="rect">
            <a:avLst/>
          </a:prstGeom>
        </p:spPr>
        <p:txBody>
          <a:bodyPr vert="horz" wrap="square" lIns="0" tIns="132949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EXCERPT</a:t>
            </a:r>
            <a:r>
              <a:rPr spc="-100" dirty="0"/>
              <a:t> </a:t>
            </a:r>
            <a:r>
              <a:rPr spc="-45" dirty="0"/>
              <a:t>FROM</a:t>
            </a:r>
            <a:r>
              <a:rPr spc="-130" dirty="0"/>
              <a:t> </a:t>
            </a:r>
            <a:r>
              <a:rPr lang="en-US" spc="-45" dirty="0"/>
              <a:t>AMHE</a:t>
            </a:r>
            <a:r>
              <a:rPr spc="-105" dirty="0"/>
              <a:t> </a:t>
            </a:r>
            <a:r>
              <a:rPr spc="-20" dirty="0"/>
              <a:t>MSEL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A4DCC-21E9-3056-195D-FCB9D6B3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11430000" cy="55288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BA1B-9087-DBEB-04CE-4FF7645D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523220"/>
          </a:xfrm>
        </p:spPr>
        <p:txBody>
          <a:bodyPr/>
          <a:lstStyle/>
          <a:p>
            <a:r>
              <a:rPr lang="en-US" dirty="0"/>
              <a:t>EXERCISE INJECTS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4B953-DFC9-DA5E-9D27-D12E7BA08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904480" cy="4308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Hand delivered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Email blast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Phone call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Overhead announcement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Pre-filled forms (i.e., FAC seeker forms)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Live mock victims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B2302-3CD6-2FE9-E095-07E3BE3C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31407"/>
            <a:ext cx="3978983" cy="39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3104" y="280416"/>
            <a:ext cx="9989820" cy="967740"/>
            <a:chOff x="1213104" y="280416"/>
            <a:chExt cx="9989820" cy="96774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4" y="280416"/>
              <a:ext cx="4495799" cy="9677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9783" y="280416"/>
              <a:ext cx="790955" cy="9677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6107" y="280416"/>
              <a:ext cx="5766815" cy="967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5092" y="240370"/>
            <a:ext cx="94418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EXERCISE</a:t>
            </a:r>
            <a:r>
              <a:rPr spc="-90" dirty="0"/>
              <a:t> </a:t>
            </a:r>
            <a:r>
              <a:rPr spc="-100" dirty="0"/>
              <a:t>EVALUATION</a:t>
            </a:r>
            <a:r>
              <a:rPr spc="-11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100" dirty="0"/>
              <a:t>PARTICIPANT</a:t>
            </a:r>
            <a:r>
              <a:rPr spc="-85" dirty="0"/>
              <a:t> </a:t>
            </a:r>
            <a:r>
              <a:rPr spc="-45" dirty="0"/>
              <a:t>FEEDBACK</a:t>
            </a:r>
            <a:r>
              <a:rPr spc="-80" dirty="0"/>
              <a:t> </a:t>
            </a:r>
            <a:r>
              <a:rPr spc="-20" dirty="0"/>
              <a:t>FORM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0527" y="934297"/>
            <a:ext cx="8275320" cy="2152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09295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guides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LACountyHCC.org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Anyone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participates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(player,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controller,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evaluator,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1272" y="5081015"/>
            <a:ext cx="7650480" cy="1091565"/>
            <a:chOff x="271272" y="5081015"/>
            <a:chExt cx="7650480" cy="109156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272" y="5096255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156" y="5081015"/>
              <a:ext cx="7435596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155" y="5483351"/>
              <a:ext cx="4267199" cy="6888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8828" y="5483351"/>
              <a:ext cx="507491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1792" y="5483351"/>
              <a:ext cx="2895599" cy="68884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40527" y="5115424"/>
            <a:ext cx="720915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evals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collated, organized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After-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(AAR)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11952" y="1124711"/>
            <a:ext cx="5922645" cy="3828415"/>
            <a:chOff x="5711952" y="1124711"/>
            <a:chExt cx="5922645" cy="382841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32164" y="1124711"/>
              <a:ext cx="2702051" cy="25252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1952" y="2737103"/>
              <a:ext cx="3115055" cy="2215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0" y="346899"/>
            <a:ext cx="5023972" cy="100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875"/>
              </a:lnSpc>
              <a:spcBef>
                <a:spcPts val="95"/>
              </a:spcBef>
            </a:pPr>
            <a:r>
              <a:rPr spc="-20" dirty="0"/>
              <a:t>AFTER</a:t>
            </a:r>
            <a:r>
              <a:rPr spc="-135" dirty="0"/>
              <a:t> </a:t>
            </a:r>
            <a:r>
              <a:rPr spc="-30" dirty="0"/>
              <a:t>ACTION</a:t>
            </a:r>
            <a:r>
              <a:rPr spc="-145" dirty="0"/>
              <a:t> </a:t>
            </a:r>
            <a:r>
              <a:rPr spc="-45" dirty="0"/>
              <a:t>REPORT</a:t>
            </a:r>
            <a:r>
              <a:rPr spc="-140" dirty="0"/>
              <a:t> </a:t>
            </a:r>
            <a:r>
              <a:rPr spc="-10" dirty="0"/>
              <a:t>(AAR)</a:t>
            </a:r>
          </a:p>
          <a:p>
            <a:pPr algn="ctr">
              <a:lnSpc>
                <a:spcPts val="3875"/>
              </a:lnSpc>
            </a:pPr>
            <a:r>
              <a:rPr spc="-55" dirty="0"/>
              <a:t>/IMPROVEMENT</a:t>
            </a:r>
            <a:r>
              <a:rPr spc="-120" dirty="0"/>
              <a:t> </a:t>
            </a:r>
            <a:r>
              <a:rPr spc="-20" dirty="0"/>
              <a:t>PLAN</a:t>
            </a:r>
            <a:r>
              <a:rPr spc="-130" dirty="0"/>
              <a:t> </a:t>
            </a:r>
            <a:r>
              <a:rPr spc="-20" dirty="0"/>
              <a:t>(IP)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03859" y="1539240"/>
            <a:ext cx="11322050" cy="3957954"/>
            <a:chOff x="403859" y="1539240"/>
            <a:chExt cx="11322050" cy="395795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1554480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268" y="1539240"/>
              <a:ext cx="5990843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2119884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68" y="2104644"/>
              <a:ext cx="6870179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5931" y="2104644"/>
              <a:ext cx="566927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5388" y="2104644"/>
              <a:ext cx="4430267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268" y="2543555"/>
              <a:ext cx="4069079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3125724"/>
              <a:ext cx="495299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268" y="3110483"/>
              <a:ext cx="5590019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3691127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268" y="3675888"/>
              <a:ext cx="5187683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4256532"/>
              <a:ext cx="495299" cy="643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268" y="4241292"/>
              <a:ext cx="8560307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4823459"/>
              <a:ext cx="495299" cy="6431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268" y="4808232"/>
              <a:ext cx="9387839" cy="68883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74040" y="1410621"/>
            <a:ext cx="10875645" cy="386016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combined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AAR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contains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went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tasks?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(strengths)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AARs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MRSE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(mid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1035" y="5882640"/>
            <a:ext cx="2731007" cy="6522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568" y="521208"/>
            <a:ext cx="6190487" cy="9677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71592" y="615846"/>
            <a:ext cx="56394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AFTER</a:t>
            </a:r>
            <a:r>
              <a:rPr spc="-130" dirty="0"/>
              <a:t> </a:t>
            </a:r>
            <a:r>
              <a:rPr spc="-30" dirty="0"/>
              <a:t>ACTION</a:t>
            </a:r>
            <a:r>
              <a:rPr spc="-140" dirty="0"/>
              <a:t> </a:t>
            </a:r>
            <a:r>
              <a:rPr spc="-45" dirty="0"/>
              <a:t>REPORT</a:t>
            </a:r>
            <a:r>
              <a:rPr spc="-130" dirty="0"/>
              <a:t> </a:t>
            </a:r>
            <a:r>
              <a:rPr spc="-10" dirty="0"/>
              <a:t>(CONTD.)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19683" y="2904744"/>
            <a:ext cx="4848225" cy="2132330"/>
            <a:chOff x="519683" y="2904744"/>
            <a:chExt cx="4848225" cy="213233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83" y="2904744"/>
              <a:ext cx="2759963" cy="688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399" y="3486912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283" y="3470148"/>
              <a:ext cx="446074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283" y="3909059"/>
              <a:ext cx="4023359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284" y="4347972"/>
              <a:ext cx="4619243" cy="6888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2661" y="2776898"/>
            <a:ext cx="4458970" cy="2034539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strengths</a:t>
            </a:r>
            <a:endParaRPr sz="2400">
              <a:latin typeface="Calibri"/>
              <a:cs typeface="Calibri"/>
            </a:endParaRPr>
          </a:p>
          <a:p>
            <a:pPr marL="240665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staff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scheduled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later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day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20239" y="1240536"/>
            <a:ext cx="8071484" cy="1466215"/>
            <a:chOff x="1920239" y="1240536"/>
            <a:chExt cx="8071484" cy="14662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0239" y="1240536"/>
              <a:ext cx="1551431" cy="1466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7075" y="1501140"/>
              <a:ext cx="2144267" cy="120548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379463" y="2904744"/>
            <a:ext cx="4960620" cy="2571115"/>
            <a:chOff x="6379463" y="2904744"/>
            <a:chExt cx="4960620" cy="257111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9463" y="2904744"/>
              <a:ext cx="4440935" cy="6888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93179" y="3486912"/>
              <a:ext cx="495299" cy="6431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8064" y="3470148"/>
              <a:ext cx="4171187" cy="6888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8064" y="3909060"/>
              <a:ext cx="4732019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8064" y="4347971"/>
              <a:ext cx="4267199" cy="6888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8064" y="4786883"/>
              <a:ext cx="1511807" cy="68884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562140" y="2776898"/>
            <a:ext cx="4503420" cy="247332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call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did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contain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everyone’s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current numbers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452627"/>
            <a:ext cx="423062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247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IMPROVEMENT</a:t>
            </a:r>
            <a:r>
              <a:rPr spc="-114" dirty="0"/>
              <a:t> </a:t>
            </a:r>
            <a:r>
              <a:rPr spc="-20" dirty="0"/>
              <a:t>PLAN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1864" y="1911095"/>
            <a:ext cx="5501639" cy="31116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911" y="1522476"/>
            <a:ext cx="6223000" cy="4015740"/>
            <a:chOff x="57911" y="1522476"/>
            <a:chExt cx="6223000" cy="4015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1537716"/>
              <a:ext cx="495299" cy="643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796" y="1522476"/>
              <a:ext cx="6007607" cy="688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796" y="1961388"/>
              <a:ext cx="209092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2542032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796" y="2526804"/>
              <a:ext cx="4340351" cy="6888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8620" y="2526791"/>
              <a:ext cx="507491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28744" y="2526792"/>
              <a:ext cx="1571243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796" y="2965704"/>
              <a:ext cx="5981700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796" y="3404628"/>
              <a:ext cx="5593079" cy="6888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2796" y="3843540"/>
              <a:ext cx="1496567" cy="688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4425695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796" y="4410468"/>
              <a:ext cx="5742431" cy="6888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796" y="4849367"/>
              <a:ext cx="5692139" cy="68884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7194" y="1520124"/>
            <a:ext cx="5778500" cy="379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1300" marR="27305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439674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2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call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contain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everyone’s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current numbers</a:t>
            </a:r>
            <a:endParaRPr sz="2400" dirty="0">
              <a:latin typeface="Calibri"/>
              <a:cs typeface="Calibri"/>
            </a:endParaRPr>
          </a:p>
          <a:p>
            <a:pPr marL="241300" marR="250825" indent="-228600">
              <a:lnSpc>
                <a:spcPct val="12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Enter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accomplished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0740" y="337267"/>
            <a:ext cx="79705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EMS</a:t>
            </a:r>
            <a:r>
              <a:rPr spc="-175" dirty="0"/>
              <a:t> </a:t>
            </a:r>
            <a:r>
              <a:rPr spc="-40" dirty="0"/>
              <a:t>AGENCY</a:t>
            </a:r>
            <a:r>
              <a:rPr spc="-150" dirty="0"/>
              <a:t> </a:t>
            </a:r>
            <a:r>
              <a:rPr spc="-35" dirty="0"/>
              <a:t>DISASTER</a:t>
            </a:r>
            <a:r>
              <a:rPr spc="-140" dirty="0"/>
              <a:t> </a:t>
            </a:r>
            <a:r>
              <a:rPr spc="-50" dirty="0"/>
              <a:t>PROGRAM</a:t>
            </a:r>
            <a:r>
              <a:rPr spc="-140" dirty="0"/>
              <a:t> </a:t>
            </a:r>
            <a:r>
              <a:rPr spc="-10" dirty="0"/>
              <a:t>MANAGERS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2488" y="1114618"/>
            <a:ext cx="5379720" cy="247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72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Hospitals,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Pediatric Surge, Trauma Surge, Burn Surge, HDMT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Essence Wilson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2"/>
              </a:rPr>
              <a:t>eswilson</a:t>
            </a:r>
            <a:r>
              <a:rPr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2"/>
              </a:rPr>
              <a:t>@dhs.lacounty.gov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2442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11589-9C07-9079-E329-32E21024ECA0}"/>
              </a:ext>
            </a:extLst>
          </p:cNvPr>
          <p:cNvSpPr txBox="1"/>
          <p:nvPr/>
        </p:nvSpPr>
        <p:spPr>
          <a:xfrm>
            <a:off x="3985260" y="4229596"/>
            <a:ext cx="6096000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53720" lvl="0" indent="0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Clinics,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Long</a:t>
            </a:r>
            <a:r>
              <a:rPr kumimoji="0" lang="en-US" sz="20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Term</a:t>
            </a:r>
            <a:r>
              <a:rPr kumimoji="0" lang="en-US" sz="20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Care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Facilities, EMS Providers, Emerging Infectious Diseases: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Nnabuike “BK” Nwanonenyi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Email:</a:t>
            </a:r>
            <a:r>
              <a:rPr kumimoji="0" lang="en-US" sz="18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0" i="0" u="sng" strike="noStrike" kern="0" cap="none" spc="-10" normalizeH="0" baseline="0" noProof="0" dirty="0">
                <a:ln>
                  <a:noFill/>
                </a:ln>
                <a:solidFill>
                  <a:srgbClr val="6BA9DA"/>
                </a:solidFill>
                <a:effectLst/>
                <a:uLnTx/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3"/>
              </a:rPr>
              <a:t>nwanon@dhs.lacounty.gov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Phone: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562-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378-2460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0E1596BD-256A-DF34-F0BD-3A5FB87CB69A}"/>
              </a:ext>
            </a:extLst>
          </p:cNvPr>
          <p:cNvSpPr txBox="1"/>
          <p:nvPr/>
        </p:nvSpPr>
        <p:spPr>
          <a:xfrm>
            <a:off x="6477000" y="990621"/>
            <a:ext cx="5379720" cy="2919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190">
              <a:lnSpc>
                <a:spcPct val="120000"/>
              </a:lnSpc>
              <a:spcBef>
                <a:spcPts val="100"/>
              </a:spcBef>
            </a:pP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Ambulatory</a:t>
            </a:r>
            <a:r>
              <a:rPr lang="en-US"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r>
              <a:rPr lang="en-US" sz="2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Centers,</a:t>
            </a:r>
            <a:r>
              <a:rPr lang="en-US" sz="2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Dialysis Centers,</a:t>
            </a:r>
            <a:r>
              <a:rPr lang="en-US"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lang="en-US"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Health/Hospice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Agencies,</a:t>
            </a:r>
            <a:r>
              <a:rPr lang="en-US" sz="24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Urgent</a:t>
            </a:r>
            <a:r>
              <a:rPr lang="en-US"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Cares:</a:t>
            </a:r>
            <a:endParaRPr lang="en-US"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Lorna Mendoza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</a:rPr>
              <a:t>lmendoza3</a:t>
            </a:r>
            <a:r>
              <a:rPr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2"/>
              </a:rPr>
              <a:t>@dhs.lacounty.gov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2457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2B2-2182-E2BF-9D8C-2C992945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523220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A75FF-DA3E-C8AE-5846-11C62E2AE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10515600" cy="2585323"/>
          </a:xfrm>
        </p:spPr>
        <p:txBody>
          <a:bodyPr/>
          <a:lstStyle/>
          <a:p>
            <a:r>
              <a:rPr lang="en-US" dirty="0"/>
              <a:t>Homeland Security Exercise and Evaluation Program (HSEEP) </a:t>
            </a:r>
            <a:r>
              <a:rPr lang="en-US" dirty="0">
                <a:hlinkClick r:id="rId2"/>
              </a:rPr>
              <a:t>https://www.fema.gov/sites/default/files/2020-04/Homeland-Security-Exercise-and-Evaluation-Program-Doctrine-2020-Revision-2-2-25.pdf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Exercises. (2023). Ready. </a:t>
            </a:r>
            <a:r>
              <a:rPr lang="en-US" dirty="0">
                <a:hlinkClick r:id="rId3"/>
              </a:rPr>
              <a:t>https://www.ready.gov/business/training/testing-exercise/exercises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9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3279-84F3-4D8F-9E80-D51A24E1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738664"/>
          </a:xfrm>
        </p:spPr>
        <p:txBody>
          <a:bodyPr/>
          <a:lstStyle/>
          <a:p>
            <a:r>
              <a:rPr lang="en-US" sz="4800" dirty="0"/>
              <a:t>Resource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8C372-3B2C-3355-905A-262E0FB5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551563"/>
            <a:ext cx="10820400" cy="3754874"/>
          </a:xfrm>
        </p:spPr>
        <p:txBody>
          <a:bodyPr/>
          <a:lstStyle/>
          <a:p>
            <a:r>
              <a:rPr lang="en-US" sz="4400" dirty="0"/>
              <a:t>Lacountyhcc.org</a:t>
            </a:r>
          </a:p>
          <a:p>
            <a:endParaRPr lang="en-US" sz="4400" dirty="0"/>
          </a:p>
          <a:p>
            <a:r>
              <a:rPr lang="en-US" sz="4400" dirty="0"/>
              <a:t>https://dhs.lacounty.gov/emergency-medical-services-agency/home/disaster-programs/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2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1499" y="367030"/>
            <a:ext cx="2407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THANK</a:t>
            </a:r>
            <a:r>
              <a:rPr sz="4000" spc="-180" dirty="0"/>
              <a:t> </a:t>
            </a:r>
            <a:r>
              <a:rPr sz="4000" spc="-25" dirty="0"/>
              <a:t>YOU</a:t>
            </a:r>
            <a:endParaRPr sz="4000" dirty="0"/>
          </a:p>
        </p:txBody>
      </p:sp>
      <p:pic>
        <p:nvPicPr>
          <p:cNvPr id="22" name="Picture 21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786904D7-B8B7-6E17-2AD4-3160030A0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34425" r="10245"/>
          <a:stretch/>
        </p:blipFill>
        <p:spPr>
          <a:xfrm>
            <a:off x="2859754" y="1190802"/>
            <a:ext cx="6490773" cy="4476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52" y="440436"/>
            <a:ext cx="522884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174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PRESENTATION</a:t>
            </a:r>
            <a:r>
              <a:rPr spc="-75" dirty="0"/>
              <a:t> </a:t>
            </a:r>
            <a:r>
              <a:rPr spc="-10" dirty="0"/>
              <a:t>OBJECTIVES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10768" y="1776996"/>
            <a:ext cx="10408920" cy="3390900"/>
            <a:chOff x="810768" y="1776996"/>
            <a:chExt cx="10408920" cy="3390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1776996"/>
              <a:ext cx="8226551" cy="6888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2357628"/>
              <a:ext cx="495299" cy="643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368" y="2342388"/>
              <a:ext cx="3643883" cy="688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8723" y="2342388"/>
              <a:ext cx="56692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9703" y="2342388"/>
              <a:ext cx="3851147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6324" y="2342388"/>
              <a:ext cx="507491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19288" y="2342388"/>
              <a:ext cx="1028699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2924556"/>
              <a:ext cx="495299" cy="6431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368" y="2909316"/>
              <a:ext cx="8831579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3489960"/>
              <a:ext cx="495299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367" y="3474720"/>
              <a:ext cx="10180319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4055364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368" y="4040136"/>
              <a:ext cx="10119359" cy="6888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9368" y="4479048"/>
              <a:ext cx="4773167" cy="68883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92535" y="1647922"/>
            <a:ext cx="10022205" cy="329311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presentation,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tabletop,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full-scale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Verbalize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plan/conduct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relate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endParaRPr sz="2400">
              <a:latin typeface="Calibri"/>
              <a:cs typeface="Calibri"/>
            </a:endParaRPr>
          </a:p>
          <a:p>
            <a:pPr marL="241300" marR="135255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adapt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(MSEL)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suit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6968" y="243840"/>
            <a:ext cx="2837687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7993" y="338040"/>
            <a:ext cx="22840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EMS</a:t>
            </a:r>
            <a:r>
              <a:rPr spc="-185" dirty="0"/>
              <a:t> </a:t>
            </a:r>
            <a:r>
              <a:rPr spc="-25" dirty="0"/>
              <a:t>AGENCY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2960" y="1068324"/>
            <a:ext cx="10503535" cy="3138170"/>
            <a:chOff x="822960" y="1068324"/>
            <a:chExt cx="10503535" cy="31381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1085088"/>
              <a:ext cx="495299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368" y="1068324"/>
              <a:ext cx="2406396" cy="688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1236" y="1068336"/>
              <a:ext cx="566927" cy="6888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0692" y="1068324"/>
              <a:ext cx="6246875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3041" y="1068324"/>
              <a:ext cx="507490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76003" y="1068324"/>
              <a:ext cx="2132075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368" y="1507248"/>
              <a:ext cx="8820911" cy="6888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368" y="1946148"/>
              <a:ext cx="3762755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2528316"/>
              <a:ext cx="495299" cy="643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368" y="2511552"/>
              <a:ext cx="10286999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9368" y="2950464"/>
              <a:ext cx="8186927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3534156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9368" y="3517391"/>
              <a:ext cx="9745979" cy="68884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10768" y="4648200"/>
            <a:ext cx="10149840" cy="1127760"/>
            <a:chOff x="810768" y="4648200"/>
            <a:chExt cx="10149840" cy="1127760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768" y="4648200"/>
              <a:ext cx="4701539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3647" y="5059680"/>
              <a:ext cx="4335779" cy="685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3312" y="4648212"/>
              <a:ext cx="5797295" cy="6888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768" y="5087112"/>
              <a:ext cx="5503163" cy="68884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92535" y="1066735"/>
            <a:ext cx="10059670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86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large-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scale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disaster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incident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either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Alert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(MAC)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Medical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(MCC)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affiliated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CMS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body,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exercising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disaster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 marL="12700" marR="374015">
              <a:lnSpc>
                <a:spcPct val="120000"/>
              </a:lnSpc>
              <a:spcBef>
                <a:spcPts val="2150"/>
              </a:spcBef>
            </a:pP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Overarching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goal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during</a:t>
            </a:r>
            <a:r>
              <a:rPr sz="24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</a:t>
            </a:r>
            <a:r>
              <a:rPr sz="24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disaster: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6792" y="449580"/>
            <a:ext cx="717956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849" y="543989"/>
            <a:ext cx="66306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DEFINITIONS</a:t>
            </a:r>
            <a:r>
              <a:rPr spc="-12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3</a:t>
            </a:r>
            <a:r>
              <a:rPr spc="-100" dirty="0"/>
              <a:t> </a:t>
            </a:r>
            <a:r>
              <a:rPr spc="-30" dirty="0"/>
              <a:t>TYPES</a:t>
            </a:r>
            <a:r>
              <a:rPr spc="-13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10" dirty="0"/>
              <a:t>EXERCISES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7783" y="1325880"/>
            <a:ext cx="3548379" cy="688975"/>
            <a:chOff x="557783" y="1325880"/>
            <a:chExt cx="3548379" cy="6889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1341120"/>
              <a:ext cx="495299" cy="6446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7" y="1325880"/>
              <a:ext cx="3332987" cy="68884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128" y="1397298"/>
            <a:ext cx="310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Tabletop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(TTX)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7783" y="2458211"/>
            <a:ext cx="3127375" cy="688975"/>
            <a:chOff x="557783" y="2458211"/>
            <a:chExt cx="3127375" cy="6889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2473452"/>
              <a:ext cx="495299" cy="6446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667" y="2458211"/>
              <a:ext cx="2912363" cy="6888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7128" y="2529630"/>
            <a:ext cx="2617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7783" y="3589020"/>
            <a:ext cx="2908300" cy="688975"/>
            <a:chOff x="557783" y="3589020"/>
            <a:chExt cx="2908300" cy="6889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3604259"/>
              <a:ext cx="495299" cy="6446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667" y="3589020"/>
              <a:ext cx="854963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3104" y="3589020"/>
              <a:ext cx="507491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6068" y="3589020"/>
              <a:ext cx="2159507" cy="68884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27128" y="3660437"/>
            <a:ext cx="246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Full-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scale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9125" y="1402478"/>
            <a:ext cx="6179185" cy="332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l">
              <a:lnSpc>
                <a:spcPct val="100000"/>
              </a:lnSpc>
              <a:spcBef>
                <a:spcPts val="95"/>
              </a:spcBef>
              <a:buChar char="-"/>
              <a:tabLst>
                <a:tab pos="241300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Facilitator guided discussion on one or more scenarios.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policies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endParaRPr lang="en-US" sz="22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1300" marR="5080" indent="-228600" algn="l">
              <a:lnSpc>
                <a:spcPct val="100000"/>
              </a:lnSpc>
              <a:spcBef>
                <a:spcPts val="95"/>
              </a:spcBef>
              <a:buChar char="-"/>
              <a:tabLst>
                <a:tab pos="241300" algn="l"/>
              </a:tabLst>
            </a:pPr>
            <a:endParaRPr sz="2200" dirty="0">
              <a:latin typeface="Calibri"/>
              <a:cs typeface="Calibri"/>
            </a:endParaRPr>
          </a:p>
          <a:p>
            <a:pPr marL="241300" marR="238760" indent="-228600">
              <a:lnSpc>
                <a:spcPct val="100000"/>
              </a:lnSpc>
              <a:spcBef>
                <a:spcPts val="994"/>
              </a:spcBef>
              <a:buChar char="-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Simulated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members,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r>
              <a:rPr sz="2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and/or resources</a:t>
            </a:r>
            <a:endParaRPr sz="2200" dirty="0">
              <a:latin typeface="Calibri"/>
              <a:cs typeface="Calibri"/>
            </a:endParaRPr>
          </a:p>
          <a:p>
            <a:pPr marL="241300" marR="81915" indent="-228600">
              <a:lnSpc>
                <a:spcPct val="100000"/>
              </a:lnSpc>
              <a:spcBef>
                <a:spcPts val="994"/>
              </a:spcBef>
              <a:buChar char="-"/>
              <a:tabLst>
                <a:tab pos="241300" algn="l"/>
              </a:tabLst>
            </a:pP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Typically,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lengthier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takes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event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(most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realistic)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259" y="5069649"/>
            <a:ext cx="1046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2651760" algn="l"/>
              </a:tabLst>
            </a:pP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Community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99CCC"/>
                </a:solidFill>
                <a:latin typeface="Calibri"/>
                <a:cs typeface="Calibri"/>
              </a:rPr>
              <a:t>Wide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	-</a:t>
            </a:r>
            <a:r>
              <a:rPr sz="2400" spc="-3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An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99CCC"/>
                </a:solidFill>
                <a:latin typeface="Calibri"/>
                <a:cs typeface="Calibri"/>
              </a:rPr>
              <a:t>exercise</a:t>
            </a:r>
            <a:r>
              <a:rPr sz="2400" spc="-6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involves</a:t>
            </a:r>
            <a:r>
              <a:rPr sz="2400" spc="-3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more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just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your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facility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99CCC"/>
                </a:solidFill>
                <a:latin typeface="Calibri"/>
                <a:cs typeface="Calibri"/>
              </a:rPr>
              <a:t>agency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2998" y="1355677"/>
            <a:ext cx="4917412" cy="43904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962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EXERCISE</a:t>
            </a:r>
            <a:r>
              <a:rPr spc="-125" dirty="0"/>
              <a:t> </a:t>
            </a:r>
            <a:r>
              <a:rPr spc="-25" dirty="0"/>
              <a:t>COMPONENTS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5120" y="1886236"/>
            <a:ext cx="5306060" cy="4030591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(MSEL)</a:t>
            </a:r>
            <a:endParaRPr lang="en-US" sz="24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Exercise Injects (i.e. victims, messages)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Evaluation/Participant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(AAR)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(IP)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AD4A96-C421-3725-2115-98AB229F22E8}"/>
              </a:ext>
            </a:extLst>
          </p:cNvPr>
          <p:cNvSpPr/>
          <p:nvPr/>
        </p:nvSpPr>
        <p:spPr>
          <a:xfrm rot="261877">
            <a:off x="6851669" y="1815632"/>
            <a:ext cx="1066800" cy="291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2025 AMHE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4012" y="446082"/>
            <a:ext cx="5023972" cy="1009650"/>
          </a:xfrm>
          <a:prstGeom prst="rect">
            <a:avLst/>
          </a:prstGeom>
        </p:spPr>
        <p:txBody>
          <a:bodyPr vert="horz" wrap="square" lIns="0" tIns="249327" rIns="0" bIns="0" rtlCol="0">
            <a:spAutoFit/>
          </a:bodyPr>
          <a:lstStyle/>
          <a:p>
            <a:pPr marL="149987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OBJECTIVES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75688" y="1665731"/>
            <a:ext cx="1004062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00455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communication,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triage,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contacting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specialists,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Review previous AARs and IPs</a:t>
            </a: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tested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measurable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708" y="4528539"/>
            <a:ext cx="3023615" cy="2016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900" y="408431"/>
            <a:ext cx="4111751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872" y="502798"/>
            <a:ext cx="35617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OBJECTIVE</a:t>
            </a:r>
            <a:r>
              <a:rPr spc="-14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003" y="924490"/>
            <a:ext cx="10812780" cy="514604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OBJECTIVE: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000" dirty="0">
              <a:latin typeface="Calibri"/>
              <a:cs typeface="Calibri"/>
            </a:endParaRPr>
          </a:p>
          <a:p>
            <a:pPr marL="241300" marR="649605" indent="-228600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situational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gathering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real-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(facility/agency)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….(staff,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EMS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Agency,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Task(s):</a:t>
            </a:r>
            <a:endParaRPr sz="2000" dirty="0">
              <a:latin typeface="Calibri"/>
              <a:cs typeface="Calibri"/>
            </a:endParaRPr>
          </a:p>
          <a:p>
            <a:pPr marL="240665" marR="483870" indent="-228600">
              <a:lnSpc>
                <a:spcPct val="11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Activate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plan/policy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incident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on-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duty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scheduled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minutes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incident notification</a:t>
            </a:r>
            <a:endParaRPr sz="2000" dirty="0">
              <a:latin typeface="Calibri"/>
              <a:cs typeface="Calibri"/>
            </a:endParaRPr>
          </a:p>
          <a:p>
            <a:pPr marL="240665" marR="421640" indent="-228600">
              <a:lnSpc>
                <a:spcPct val="11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Respond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MCC,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e.g.,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request,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capabilities.</a:t>
            </a:r>
            <a:endParaRPr sz="2000" dirty="0">
              <a:latin typeface="Calibri"/>
              <a:cs typeface="Calibri"/>
            </a:endParaRPr>
          </a:p>
          <a:p>
            <a:pPr marL="240665" marR="5080" indent="-228600">
              <a:lnSpc>
                <a:spcPct val="11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Utilize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redundant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[insert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test,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messaging,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email,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mass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software,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refer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plan/policy]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notify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staff,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MCC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applicable.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4523" y="432816"/>
            <a:ext cx="2324099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5549" y="527509"/>
            <a:ext cx="177418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SCENARIO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533400" y="1419137"/>
            <a:ext cx="6446338" cy="4671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0734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scenario</a:t>
            </a:r>
            <a:r>
              <a:rPr spc="-40" dirty="0"/>
              <a:t> </a:t>
            </a:r>
            <a:r>
              <a:rPr dirty="0"/>
              <a:t>should</a:t>
            </a:r>
            <a:r>
              <a:rPr spc="-1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developed</a:t>
            </a:r>
            <a:r>
              <a:rPr spc="-10" dirty="0"/>
              <a:t> </a:t>
            </a:r>
            <a:r>
              <a:rPr dirty="0"/>
              <a:t>after</a:t>
            </a:r>
            <a:r>
              <a:rPr spc="-3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objectives</a:t>
            </a:r>
            <a:r>
              <a:rPr spc="-20" dirty="0"/>
              <a:t> have </a:t>
            </a:r>
            <a:r>
              <a:rPr dirty="0"/>
              <a:t>been</a:t>
            </a:r>
            <a:r>
              <a:rPr spc="-30" dirty="0"/>
              <a:t> </a:t>
            </a:r>
            <a:r>
              <a:rPr dirty="0"/>
              <a:t>determined</a:t>
            </a:r>
            <a:r>
              <a:rPr spc="-35" dirty="0"/>
              <a:t> </a:t>
            </a:r>
            <a:r>
              <a:rPr dirty="0"/>
              <a:t>so</a:t>
            </a:r>
            <a:r>
              <a:rPr spc="-25" dirty="0"/>
              <a:t>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test</a:t>
            </a:r>
            <a:r>
              <a:rPr spc="-30" dirty="0"/>
              <a:t> </a:t>
            </a:r>
            <a:r>
              <a:rPr dirty="0"/>
              <a:t>the</a:t>
            </a:r>
            <a:r>
              <a:rPr spc="-10" dirty="0"/>
              <a:t> objectives</a:t>
            </a: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536065" algn="l"/>
              </a:tabLst>
            </a:pPr>
            <a:r>
              <a:rPr spc="-10" dirty="0"/>
              <a:t>However,</a:t>
            </a:r>
            <a:r>
              <a:rPr dirty="0"/>
              <a:t>	with</a:t>
            </a:r>
            <a:r>
              <a:rPr spc="-6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lang="en-US" dirty="0"/>
              <a:t>Annual Medical and Health Exercise </a:t>
            </a:r>
            <a:r>
              <a:rPr dirty="0"/>
              <a:t>(</a:t>
            </a:r>
            <a:r>
              <a:rPr lang="en-US" dirty="0"/>
              <a:t>A</a:t>
            </a:r>
            <a:r>
              <a:rPr dirty="0"/>
              <a:t>M</a:t>
            </a:r>
            <a:r>
              <a:rPr lang="en-US" dirty="0"/>
              <a:t>H</a:t>
            </a:r>
            <a:r>
              <a:rPr dirty="0"/>
              <a:t>E),</a:t>
            </a:r>
            <a:r>
              <a:rPr spc="-6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scenario</a:t>
            </a:r>
            <a:r>
              <a:rPr spc="-35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already</a:t>
            </a:r>
            <a:r>
              <a:rPr spc="-35" dirty="0"/>
              <a:t> </a:t>
            </a:r>
            <a:r>
              <a:rPr dirty="0"/>
              <a:t>been</a:t>
            </a:r>
            <a:r>
              <a:rPr spc="-25" dirty="0"/>
              <a:t> </a:t>
            </a:r>
            <a:r>
              <a:rPr dirty="0"/>
              <a:t>set</a:t>
            </a:r>
            <a:r>
              <a:rPr spc="-2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lang="en-US" spc="-30" dirty="0"/>
              <a:t>Earthquake with evacuation</a:t>
            </a: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536065" algn="l"/>
              </a:tabLst>
            </a:pPr>
            <a:r>
              <a:rPr dirty="0"/>
              <a:t>Scenario</a:t>
            </a:r>
            <a:r>
              <a:rPr spc="-60" dirty="0"/>
              <a:t> </a:t>
            </a:r>
            <a:r>
              <a:rPr dirty="0"/>
              <a:t>should</a:t>
            </a:r>
            <a:r>
              <a:rPr spc="-3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relevant,</a:t>
            </a:r>
            <a:r>
              <a:rPr spc="-1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include</a:t>
            </a:r>
            <a:r>
              <a:rPr spc="-35" dirty="0"/>
              <a:t> </a:t>
            </a:r>
            <a:r>
              <a:rPr dirty="0"/>
              <a:t>situations</a:t>
            </a:r>
            <a:r>
              <a:rPr spc="-3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spc="-20" dirty="0"/>
              <a:t>will </a:t>
            </a:r>
            <a:r>
              <a:rPr dirty="0"/>
              <a:t>test</a:t>
            </a:r>
            <a:r>
              <a:rPr spc="-5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objectives</a:t>
            </a:r>
            <a:r>
              <a:rPr spc="-40" dirty="0"/>
              <a:t> </a:t>
            </a:r>
            <a:r>
              <a:rPr dirty="0"/>
              <a:t>i.e.,</a:t>
            </a:r>
            <a:r>
              <a:rPr spc="-30" dirty="0"/>
              <a:t> </a:t>
            </a:r>
            <a:r>
              <a:rPr dirty="0"/>
              <a:t>based</a:t>
            </a:r>
            <a:r>
              <a:rPr spc="-30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Hazard</a:t>
            </a:r>
            <a:r>
              <a:rPr spc="-45" dirty="0"/>
              <a:t> </a:t>
            </a:r>
            <a:r>
              <a:rPr spc="-10" dirty="0"/>
              <a:t>Vulnerability Analysis/Assessment</a:t>
            </a:r>
            <a:r>
              <a:rPr spc="5" dirty="0"/>
              <a:t> </a:t>
            </a:r>
            <a:r>
              <a:rPr spc="-10" dirty="0"/>
              <a:t>(HVA)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  <p:pic>
        <p:nvPicPr>
          <p:cNvPr id="5" name="Picture 4" descr="A person pushing a baby in a stroller&#10;&#10;AI-generated content may be incorrect.">
            <a:extLst>
              <a:ext uri="{FF2B5EF4-FFF2-40B4-BE49-F238E27FC236}">
                <a16:creationId xmlns:a16="http://schemas.microsoft.com/office/drawing/2014/main" id="{8FFA3D7A-728A-7BE5-4BC9-00D8B9FD3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40" y="527509"/>
            <a:ext cx="1744475" cy="2862728"/>
          </a:xfrm>
          <a:prstGeom prst="rect">
            <a:avLst/>
          </a:prstGeom>
        </p:spPr>
      </p:pic>
      <p:pic>
        <p:nvPicPr>
          <p:cNvPr id="7" name="Picture 6" descr="A picture containing text, indoor&#10;&#10;AI-generated content may be incorrect.">
            <a:extLst>
              <a:ext uri="{FF2B5EF4-FFF2-40B4-BE49-F238E27FC236}">
                <a16:creationId xmlns:a16="http://schemas.microsoft.com/office/drawing/2014/main" id="{71D35DC3-2189-0722-6D13-FDDDF6046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6839" y="872490"/>
            <a:ext cx="3045982" cy="2284486"/>
          </a:xfrm>
          <a:prstGeom prst="rect">
            <a:avLst/>
          </a:prstGeom>
        </p:spPr>
      </p:pic>
      <p:pic>
        <p:nvPicPr>
          <p:cNvPr id="9" name="Picture 8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0965545E-0BED-0A5A-B620-4F9BF81A9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76" y="3841129"/>
            <a:ext cx="3454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5832" y="478536"/>
            <a:ext cx="730148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6889" y="572887"/>
            <a:ext cx="67494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MASTER</a:t>
            </a:r>
            <a:r>
              <a:rPr spc="-155" dirty="0"/>
              <a:t> </a:t>
            </a:r>
            <a:r>
              <a:rPr spc="-35" dirty="0"/>
              <a:t>SCENARIO</a:t>
            </a:r>
            <a:r>
              <a:rPr spc="-150" dirty="0"/>
              <a:t> </a:t>
            </a:r>
            <a:r>
              <a:rPr spc="-35" dirty="0"/>
              <a:t>EVENTS</a:t>
            </a:r>
            <a:r>
              <a:rPr spc="-150" dirty="0"/>
              <a:t> </a:t>
            </a:r>
            <a:r>
              <a:rPr spc="-10" dirty="0"/>
              <a:t>LIST</a:t>
            </a:r>
            <a:r>
              <a:rPr spc="-145" dirty="0"/>
              <a:t> </a:t>
            </a:r>
            <a:r>
              <a:rPr spc="-10" dirty="0"/>
              <a:t>(MSEL)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44880" y="1242072"/>
            <a:ext cx="10477500" cy="4523740"/>
            <a:chOff x="944880" y="1242072"/>
            <a:chExt cx="10477500" cy="45237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1258824"/>
              <a:ext cx="495299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288" y="1242072"/>
              <a:ext cx="4108703" cy="6888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1824228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287" y="1807464"/>
              <a:ext cx="2846831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2391155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288" y="2374391"/>
              <a:ext cx="7600187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2956560"/>
              <a:ext cx="495299" cy="6431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287" y="2939795"/>
              <a:ext cx="6958583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3521964"/>
              <a:ext cx="495299" cy="643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1288" y="3505200"/>
              <a:ext cx="10261092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1288" y="3944112"/>
              <a:ext cx="6326123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4527803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1288" y="4511039"/>
              <a:ext cx="5103875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5093208"/>
              <a:ext cx="495299" cy="643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1287" y="5076444"/>
              <a:ext cx="7409687" cy="68884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14746" y="1114125"/>
            <a:ext cx="10034270" cy="4470711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Chronological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row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inject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headings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inject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number,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message/information,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MSEL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35" dirty="0">
                <a:solidFill>
                  <a:srgbClr val="FFFFFF"/>
                </a:solidFill>
                <a:latin typeface="Calibri"/>
                <a:cs typeface="Calibri"/>
              </a:rPr>
              <a:t>AMHE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columns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controllers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MSEL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A9D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24829</TotalTime>
  <Words>1138</Words>
  <Application>Microsoft Office PowerPoint</Application>
  <PresentationFormat>Widescreen</PresentationFormat>
  <Paragraphs>125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LOS ANGELES COUNTY</vt:lpstr>
      <vt:lpstr>PRESENTATION OBJECTIVES</vt:lpstr>
      <vt:lpstr>EMS AGENCY</vt:lpstr>
      <vt:lpstr>DEFINITIONS OF 3 TYPES OF EXERCISES</vt:lpstr>
      <vt:lpstr>EXERCISE COMPONENTS</vt:lpstr>
      <vt:lpstr>OBJECTIVES</vt:lpstr>
      <vt:lpstr>OBJECTIVE EXAMPLE</vt:lpstr>
      <vt:lpstr>SCENARIO</vt:lpstr>
      <vt:lpstr>MASTER SCENARIO EVENTS LIST (MSEL)</vt:lpstr>
      <vt:lpstr>EXCERPT FROM AMHE MSEL</vt:lpstr>
      <vt:lpstr>EXERCISE INJECTS</vt:lpstr>
      <vt:lpstr>EXERCISE EVALUATION – PARTICIPANT FEEDBACK FORM</vt:lpstr>
      <vt:lpstr>AFTER ACTION REPORT (AAR) /IMPROVEMENT PLAN (IP)</vt:lpstr>
      <vt:lpstr>AFTER ACTION REPORT (CONTD.)</vt:lpstr>
      <vt:lpstr>IMPROVEMENT PLAN</vt:lpstr>
      <vt:lpstr>EMS AGENCY DISASTER PROGRAM MANAGERS</vt:lpstr>
      <vt:lpstr>REFERENCES</vt:lpstr>
      <vt:lpstr>Resource Links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 Table Top Exercise October 13, 2016</dc:title>
  <dc:creator>Elaine Forsyth</dc:creator>
  <cp:lastModifiedBy>Darren Verrette</cp:lastModifiedBy>
  <cp:revision>18</cp:revision>
  <dcterms:created xsi:type="dcterms:W3CDTF">2023-08-03T23:50:36Z</dcterms:created>
  <dcterms:modified xsi:type="dcterms:W3CDTF">2025-09-24T13:39:06Z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2022-10-11T00:00:00Z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2023-08-03T00:00:00Z</vt:filetime>
  </property>
  <property fmtid="{D5CDD505-2E9C-101B-9397-08002B2CF9AE}" pid="5" name="Producer">
    <vt:lpwstr>Adobe PDF Library 22.3.34</vt:lpwstr>
  </property>
</Properties>
</file>