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xml" ContentType="application/vnd.openxmlformats-officedocument.presentationml.tags+xml"/>
  <Override PartName="/ppt/notesSlides/notesSlide37.xml" ContentType="application/vnd.openxmlformats-officedocument.presentationml.notesSlide+xml"/>
  <Override PartName="/ppt/tags/tag2.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682" r:id="rId2"/>
    <p:sldId id="662" r:id="rId3"/>
    <p:sldId id="587" r:id="rId4"/>
    <p:sldId id="588" r:id="rId5"/>
    <p:sldId id="661" r:id="rId6"/>
    <p:sldId id="589" r:id="rId7"/>
    <p:sldId id="660" r:id="rId8"/>
    <p:sldId id="584" r:id="rId9"/>
    <p:sldId id="663" r:id="rId10"/>
    <p:sldId id="664" r:id="rId11"/>
    <p:sldId id="659" r:id="rId12"/>
    <p:sldId id="590" r:id="rId13"/>
    <p:sldId id="685" r:id="rId14"/>
    <p:sldId id="675" r:id="rId15"/>
    <p:sldId id="673" r:id="rId16"/>
    <p:sldId id="677" r:id="rId17"/>
    <p:sldId id="678" r:id="rId18"/>
    <p:sldId id="686" r:id="rId19"/>
    <p:sldId id="503" r:id="rId20"/>
    <p:sldId id="683" r:id="rId21"/>
    <p:sldId id="670" r:id="rId22"/>
    <p:sldId id="676" r:id="rId23"/>
    <p:sldId id="585" r:id="rId24"/>
    <p:sldId id="687" r:id="rId25"/>
    <p:sldId id="613" r:id="rId26"/>
    <p:sldId id="688" r:id="rId27"/>
    <p:sldId id="617" r:id="rId28"/>
    <p:sldId id="618" r:id="rId29"/>
    <p:sldId id="620" r:id="rId30"/>
    <p:sldId id="621" r:id="rId31"/>
    <p:sldId id="672" r:id="rId32"/>
    <p:sldId id="622" r:id="rId33"/>
    <p:sldId id="623" r:id="rId34"/>
    <p:sldId id="633" r:id="rId35"/>
    <p:sldId id="624" r:id="rId36"/>
    <p:sldId id="645" r:id="rId37"/>
    <p:sldId id="627" r:id="rId38"/>
    <p:sldId id="628" r:id="rId3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84724" autoAdjust="0"/>
  </p:normalViewPr>
  <p:slideViewPr>
    <p:cSldViewPr snapToGrid="0">
      <p:cViewPr varScale="1">
        <p:scale>
          <a:sx n="93" d="100"/>
          <a:sy n="93" d="100"/>
        </p:scale>
        <p:origin x="123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119D75-5F85-4D33-A3D2-EAE2C91503F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8D934E8-96CF-4484-81A4-28DEBFD88B01}">
      <dgm:prSet/>
      <dgm:spPr/>
      <dgm:t>
        <a:bodyPr/>
        <a:lstStyle/>
        <a:p>
          <a:r>
            <a:rPr lang="en-US" b="1" u="sng" dirty="0"/>
            <a:t>Evac. Hospital:</a:t>
          </a:r>
          <a:r>
            <a:rPr lang="en-US" dirty="0"/>
            <a:t>	</a:t>
          </a:r>
          <a:r>
            <a:rPr lang="en-US" b="1" u="sng" dirty="0"/>
            <a:t>2024 License:</a:t>
          </a:r>
          <a:r>
            <a:rPr lang="en-US" dirty="0"/>
            <a:t>		</a:t>
          </a:r>
        </a:p>
      </dgm:t>
    </dgm:pt>
    <dgm:pt modelId="{7DF8D640-ABD2-4E70-805D-BAF5A37FBECC}" type="parTrans" cxnId="{3A1497A3-B320-4A5D-82FE-76A102913CA7}">
      <dgm:prSet/>
      <dgm:spPr/>
      <dgm:t>
        <a:bodyPr/>
        <a:lstStyle/>
        <a:p>
          <a:endParaRPr lang="en-US"/>
        </a:p>
      </dgm:t>
    </dgm:pt>
    <dgm:pt modelId="{C4C454E2-350D-4E99-BED7-3A830EABD4C3}" type="sibTrans" cxnId="{3A1497A3-B320-4A5D-82FE-76A102913CA7}">
      <dgm:prSet/>
      <dgm:spPr/>
      <dgm:t>
        <a:bodyPr/>
        <a:lstStyle/>
        <a:p>
          <a:endParaRPr lang="en-US"/>
        </a:p>
      </dgm:t>
    </dgm:pt>
    <dgm:pt modelId="{64CDB78B-5D44-439C-BC60-2AA8C5F62F9E}">
      <dgm:prSet/>
      <dgm:spPr/>
      <dgm:t>
        <a:bodyPr/>
        <a:lstStyle/>
        <a:p>
          <a:r>
            <a:rPr lang="en-US" dirty="0"/>
            <a:t>Cedars Marina Del Rey	133		13</a:t>
          </a:r>
        </a:p>
      </dgm:t>
    </dgm:pt>
    <dgm:pt modelId="{FFAA9F9D-BA78-4FDA-B9DB-8ED2CF814BCE}" type="parTrans" cxnId="{371E60F2-BFD5-4953-97D8-8D68F604C51F}">
      <dgm:prSet/>
      <dgm:spPr/>
      <dgm:t>
        <a:bodyPr/>
        <a:lstStyle/>
        <a:p>
          <a:endParaRPr lang="en-US"/>
        </a:p>
      </dgm:t>
    </dgm:pt>
    <dgm:pt modelId="{344B8145-36D1-413A-82BC-F048A422C406}" type="sibTrans" cxnId="{371E60F2-BFD5-4953-97D8-8D68F604C51F}">
      <dgm:prSet/>
      <dgm:spPr/>
      <dgm:t>
        <a:bodyPr/>
        <a:lstStyle/>
        <a:p>
          <a:endParaRPr lang="en-US"/>
        </a:p>
      </dgm:t>
    </dgm:pt>
    <dgm:pt modelId="{5189AE11-66C8-497A-B88A-093C89972264}">
      <dgm:prSet/>
      <dgm:spPr/>
      <dgm:t>
        <a:bodyPr/>
        <a:lstStyle/>
        <a:p>
          <a:r>
            <a:rPr lang="en-US" dirty="0"/>
            <a:t>College		221		22</a:t>
          </a:r>
        </a:p>
      </dgm:t>
    </dgm:pt>
    <dgm:pt modelId="{D22A2575-D73B-4D4D-ACAF-6FB0AA59183C}" type="parTrans" cxnId="{CAD2A404-C503-4391-8282-85483CDAF4DE}">
      <dgm:prSet/>
      <dgm:spPr/>
      <dgm:t>
        <a:bodyPr/>
        <a:lstStyle/>
        <a:p>
          <a:endParaRPr lang="en-US"/>
        </a:p>
      </dgm:t>
    </dgm:pt>
    <dgm:pt modelId="{602F0CEF-BBBB-4A7B-A94B-54096EFD04D7}" type="sibTrans" cxnId="{CAD2A404-C503-4391-8282-85483CDAF4DE}">
      <dgm:prSet/>
      <dgm:spPr/>
      <dgm:t>
        <a:bodyPr/>
        <a:lstStyle/>
        <a:p>
          <a:endParaRPr lang="en-US"/>
        </a:p>
      </dgm:t>
    </dgm:pt>
    <dgm:pt modelId="{649162CB-A7AD-4A28-AB6F-020F91B8E5D7}">
      <dgm:prSet/>
      <dgm:spPr/>
      <dgm:t>
        <a:bodyPr/>
        <a:lstStyle/>
        <a:p>
          <a:r>
            <a:rPr lang="en-US" dirty="0"/>
            <a:t>St. Mary		360		36</a:t>
          </a:r>
        </a:p>
      </dgm:t>
    </dgm:pt>
    <dgm:pt modelId="{CF20206C-ADE6-48B8-9254-5EED058A71EB}" type="parTrans" cxnId="{E95D5C3D-C800-470E-8832-DA1C60E80D84}">
      <dgm:prSet/>
      <dgm:spPr/>
      <dgm:t>
        <a:bodyPr/>
        <a:lstStyle/>
        <a:p>
          <a:endParaRPr lang="en-US"/>
        </a:p>
      </dgm:t>
    </dgm:pt>
    <dgm:pt modelId="{B59649DD-3A9B-443B-A716-3E93FA4FE1D9}" type="sibTrans" cxnId="{E95D5C3D-C800-470E-8832-DA1C60E80D84}">
      <dgm:prSet/>
      <dgm:spPr/>
      <dgm:t>
        <a:bodyPr/>
        <a:lstStyle/>
        <a:p>
          <a:endParaRPr lang="en-US"/>
        </a:p>
      </dgm:t>
    </dgm:pt>
    <dgm:pt modelId="{A5C5B12F-1E72-41CD-A384-917800887CC2}">
      <dgm:prSet/>
      <dgm:spPr/>
      <dgm:t>
        <a:bodyPr/>
        <a:lstStyle/>
        <a:p>
          <a:r>
            <a:rPr lang="en-US" dirty="0"/>
            <a:t>Harbor UCLA		453		45</a:t>
          </a:r>
        </a:p>
      </dgm:t>
    </dgm:pt>
    <dgm:pt modelId="{48F81CFF-6C04-4F57-98B4-63C0B30A9F62}" type="parTrans" cxnId="{C84B8F97-E80C-445A-9021-1A9E01553A3B}">
      <dgm:prSet/>
      <dgm:spPr/>
      <dgm:t>
        <a:bodyPr/>
        <a:lstStyle/>
        <a:p>
          <a:endParaRPr lang="en-US"/>
        </a:p>
      </dgm:t>
    </dgm:pt>
    <dgm:pt modelId="{93A6CFC8-CF4C-49ED-BF9B-ED2DD7948252}" type="sibTrans" cxnId="{C84B8F97-E80C-445A-9021-1A9E01553A3B}">
      <dgm:prSet/>
      <dgm:spPr/>
      <dgm:t>
        <a:bodyPr/>
        <a:lstStyle/>
        <a:p>
          <a:endParaRPr lang="en-US"/>
        </a:p>
      </dgm:t>
    </dgm:pt>
    <dgm:pt modelId="{7904D990-AB54-4F25-943D-74326C27339C}">
      <dgm:prSet/>
      <dgm:spPr/>
      <dgm:t>
        <a:bodyPr/>
        <a:lstStyle/>
        <a:p>
          <a:r>
            <a:rPr lang="en-US" dirty="0"/>
            <a:t>Kaiser South Bay	257		26</a:t>
          </a:r>
        </a:p>
      </dgm:t>
    </dgm:pt>
    <dgm:pt modelId="{9FE2FD04-0EF1-47F2-92DB-F3A0993E3A65}" type="parTrans" cxnId="{604514EE-9A26-4BF4-8F60-8CAA8A436FC7}">
      <dgm:prSet/>
      <dgm:spPr/>
      <dgm:t>
        <a:bodyPr/>
        <a:lstStyle/>
        <a:p>
          <a:endParaRPr lang="en-US"/>
        </a:p>
      </dgm:t>
    </dgm:pt>
    <dgm:pt modelId="{A9C6D88E-9E3C-4BC3-990D-DE04F965F180}" type="sibTrans" cxnId="{604514EE-9A26-4BF4-8F60-8CAA8A436FC7}">
      <dgm:prSet/>
      <dgm:spPr/>
      <dgm:t>
        <a:bodyPr/>
        <a:lstStyle/>
        <a:p>
          <a:endParaRPr lang="en-US"/>
        </a:p>
      </dgm:t>
    </dgm:pt>
    <dgm:pt modelId="{4BBF4285-EFF1-4117-BFAB-9B7F90849AE8}">
      <dgm:prSet/>
      <dgm:spPr/>
      <dgm:t>
        <a:bodyPr/>
        <a:lstStyle/>
        <a:p>
          <a:r>
            <a:rPr lang="en-US" dirty="0"/>
            <a:t>LBM / Millers Child.	453 / 357	45 / 36</a:t>
          </a:r>
        </a:p>
      </dgm:t>
    </dgm:pt>
    <dgm:pt modelId="{1D268320-6577-4507-AA1F-276B241849E6}" type="parTrans" cxnId="{252E19CE-911D-474F-ADB8-87F5ED9ADDA8}">
      <dgm:prSet/>
      <dgm:spPr/>
      <dgm:t>
        <a:bodyPr/>
        <a:lstStyle/>
        <a:p>
          <a:endParaRPr lang="en-US"/>
        </a:p>
      </dgm:t>
    </dgm:pt>
    <dgm:pt modelId="{3AC51F80-9DE6-4F0A-B225-73B63782937D}" type="sibTrans" cxnId="{252E19CE-911D-474F-ADB8-87F5ED9ADDA8}">
      <dgm:prSet/>
      <dgm:spPr/>
      <dgm:t>
        <a:bodyPr/>
        <a:lstStyle/>
        <a:p>
          <a:endParaRPr lang="en-US"/>
        </a:p>
      </dgm:t>
    </dgm:pt>
    <dgm:pt modelId="{76D79D44-0679-4D01-8975-EDB8FE782126}">
      <dgm:prSet/>
      <dgm:spPr/>
      <dgm:t>
        <a:bodyPr/>
        <a:lstStyle/>
        <a:p>
          <a:r>
            <a:rPr lang="en-US" dirty="0"/>
            <a:t>LCM SP		356		36</a:t>
          </a:r>
        </a:p>
      </dgm:t>
    </dgm:pt>
    <dgm:pt modelId="{DE2C9FAB-B0DA-4B9C-A5C9-1BBFF297FF89}" type="parTrans" cxnId="{B481B464-D602-474E-B7EF-1E590257CAB6}">
      <dgm:prSet/>
      <dgm:spPr/>
      <dgm:t>
        <a:bodyPr/>
        <a:lstStyle/>
        <a:p>
          <a:endParaRPr lang="en-US"/>
        </a:p>
      </dgm:t>
    </dgm:pt>
    <dgm:pt modelId="{BFA3D156-E53F-4B90-B9E4-E4BDD5141911}" type="sibTrans" cxnId="{B481B464-D602-474E-B7EF-1E590257CAB6}">
      <dgm:prSet/>
      <dgm:spPr/>
      <dgm:t>
        <a:bodyPr/>
        <a:lstStyle/>
        <a:p>
          <a:endParaRPr lang="en-US"/>
        </a:p>
      </dgm:t>
    </dgm:pt>
    <dgm:pt modelId="{CEA5EED2-79A5-46AF-99F5-F0824252735A}">
      <dgm:prSet/>
      <dgm:spPr/>
      <dgm:t>
        <a:bodyPr/>
        <a:lstStyle/>
        <a:p>
          <a:r>
            <a:rPr lang="en-US" dirty="0"/>
            <a:t>LCM Torrance		442		44</a:t>
          </a:r>
        </a:p>
      </dgm:t>
    </dgm:pt>
    <dgm:pt modelId="{8ECA171A-57BB-4137-80D9-12E50D425CC3}" type="parTrans" cxnId="{60801286-D3BB-4175-9CC9-7FF2E5238418}">
      <dgm:prSet/>
      <dgm:spPr/>
      <dgm:t>
        <a:bodyPr/>
        <a:lstStyle/>
        <a:p>
          <a:endParaRPr lang="en-US"/>
        </a:p>
      </dgm:t>
    </dgm:pt>
    <dgm:pt modelId="{10276C5C-EAE8-48FA-8C0C-E8B7AEB8158D}" type="sibTrans" cxnId="{60801286-D3BB-4175-9CC9-7FF2E5238418}">
      <dgm:prSet/>
      <dgm:spPr/>
      <dgm:t>
        <a:bodyPr/>
        <a:lstStyle/>
        <a:p>
          <a:endParaRPr lang="en-US"/>
        </a:p>
      </dgm:t>
    </dgm:pt>
    <dgm:pt modelId="{6DCC4EF4-8C6F-425B-AA07-4B43466A6EAF}">
      <dgm:prSet/>
      <dgm:spPr/>
      <dgm:t>
        <a:bodyPr/>
        <a:lstStyle/>
        <a:p>
          <a:r>
            <a:rPr lang="en-US" dirty="0"/>
            <a:t>Gardena Mem.	172		17</a:t>
          </a:r>
        </a:p>
      </dgm:t>
    </dgm:pt>
    <dgm:pt modelId="{0675ABAE-7238-49F5-AE5F-20F7858D7A73}" type="parTrans" cxnId="{1BD60D55-1C0A-4C3E-B47C-FB18B5220ACF}">
      <dgm:prSet/>
      <dgm:spPr/>
      <dgm:t>
        <a:bodyPr/>
        <a:lstStyle/>
        <a:p>
          <a:endParaRPr lang="en-US"/>
        </a:p>
      </dgm:t>
    </dgm:pt>
    <dgm:pt modelId="{774872DB-D30A-4A04-899B-CEF72604ED9B}" type="sibTrans" cxnId="{1BD60D55-1C0A-4C3E-B47C-FB18B5220ACF}">
      <dgm:prSet/>
      <dgm:spPr/>
      <dgm:t>
        <a:bodyPr/>
        <a:lstStyle/>
        <a:p>
          <a:endParaRPr lang="en-US"/>
        </a:p>
      </dgm:t>
    </dgm:pt>
    <dgm:pt modelId="{AC248B69-2B41-4DAB-9D84-BB95BD46CDC4}">
      <dgm:prSet/>
      <dgm:spPr/>
      <dgm:t>
        <a:bodyPr/>
        <a:lstStyle/>
        <a:p>
          <a:r>
            <a:rPr lang="en-US" dirty="0"/>
            <a:t>Centinela		362		36</a:t>
          </a:r>
        </a:p>
      </dgm:t>
    </dgm:pt>
    <dgm:pt modelId="{9F87A876-5BBC-4870-98E4-27FC49C867F4}" type="parTrans" cxnId="{E11BAB16-679B-412D-9D7F-E9162231E459}">
      <dgm:prSet/>
      <dgm:spPr/>
      <dgm:t>
        <a:bodyPr/>
        <a:lstStyle/>
        <a:p>
          <a:endParaRPr lang="en-US"/>
        </a:p>
      </dgm:t>
    </dgm:pt>
    <dgm:pt modelId="{EC8E0399-9530-4F5B-9D28-B518A808D99B}" type="sibTrans" cxnId="{E11BAB16-679B-412D-9D7F-E9162231E459}">
      <dgm:prSet/>
      <dgm:spPr/>
      <dgm:t>
        <a:bodyPr/>
        <a:lstStyle/>
        <a:p>
          <a:endParaRPr lang="en-US"/>
        </a:p>
      </dgm:t>
    </dgm:pt>
    <dgm:pt modelId="{8EB07832-798E-4018-A9CA-27C30A63C5E3}">
      <dgm:prSet/>
      <dgm:spPr/>
      <dgm:t>
        <a:bodyPr/>
        <a:lstStyle/>
        <a:p>
          <a:r>
            <a:rPr lang="en-US" dirty="0"/>
            <a:t>Torrance Mem.	533		53</a:t>
          </a:r>
        </a:p>
      </dgm:t>
    </dgm:pt>
    <dgm:pt modelId="{66033472-5D0C-4671-A67B-652B6B707470}" type="parTrans" cxnId="{970D20CA-FBEF-4624-B45E-195433A81EA5}">
      <dgm:prSet/>
      <dgm:spPr/>
      <dgm:t>
        <a:bodyPr/>
        <a:lstStyle/>
        <a:p>
          <a:endParaRPr lang="en-US"/>
        </a:p>
      </dgm:t>
    </dgm:pt>
    <dgm:pt modelId="{B2A4D501-ECEE-44FA-9BB1-A63C6F9C396E}" type="sibTrans" cxnId="{970D20CA-FBEF-4624-B45E-195433A81EA5}">
      <dgm:prSet/>
      <dgm:spPr/>
      <dgm:t>
        <a:bodyPr/>
        <a:lstStyle/>
        <a:p>
          <a:endParaRPr lang="en-US"/>
        </a:p>
      </dgm:t>
    </dgm:pt>
    <dgm:pt modelId="{C93FE146-6080-4464-9B46-A78B48A04C1C}">
      <dgm:prSet/>
      <dgm:spPr/>
      <dgm:t>
        <a:bodyPr/>
        <a:lstStyle/>
        <a:p>
          <a:r>
            <a:rPr lang="en-US" dirty="0"/>
            <a:t>Kindred South Bay	54		5</a:t>
          </a:r>
        </a:p>
      </dgm:t>
    </dgm:pt>
    <dgm:pt modelId="{33BC73B7-5B74-4963-AD6A-3423362997D6}" type="parTrans" cxnId="{C69E969E-138E-425E-BE99-8B8F9B511DAC}">
      <dgm:prSet/>
      <dgm:spPr/>
      <dgm:t>
        <a:bodyPr/>
        <a:lstStyle/>
        <a:p>
          <a:endParaRPr lang="en-US"/>
        </a:p>
      </dgm:t>
    </dgm:pt>
    <dgm:pt modelId="{C28769B3-3C8E-4887-8BD4-3238589AB517}" type="sibTrans" cxnId="{C69E969E-138E-425E-BE99-8B8F9B511DAC}">
      <dgm:prSet/>
      <dgm:spPr/>
      <dgm:t>
        <a:bodyPr/>
        <a:lstStyle/>
        <a:p>
          <a:endParaRPr lang="en-US"/>
        </a:p>
      </dgm:t>
    </dgm:pt>
    <dgm:pt modelId="{B60DB10C-8937-4685-9A95-4BFEA4D15FB3}">
      <dgm:prSet/>
      <dgm:spPr/>
      <dgm:t>
        <a:bodyPr/>
        <a:lstStyle/>
        <a:p>
          <a:r>
            <a:rPr lang="en-US" b="1" dirty="0"/>
            <a:t>Total				414</a:t>
          </a:r>
          <a:endParaRPr lang="en-US" dirty="0"/>
        </a:p>
      </dgm:t>
    </dgm:pt>
    <dgm:pt modelId="{B720F750-B2B2-4D04-A6AD-4E30D9308150}" type="parTrans" cxnId="{399907F9-F1C4-4DC3-9337-65D22B01060C}">
      <dgm:prSet/>
      <dgm:spPr/>
      <dgm:t>
        <a:bodyPr/>
        <a:lstStyle/>
        <a:p>
          <a:endParaRPr lang="en-US"/>
        </a:p>
      </dgm:t>
    </dgm:pt>
    <dgm:pt modelId="{251D9D6E-EE59-41CA-BFA3-048E51EE15AA}" type="sibTrans" cxnId="{399907F9-F1C4-4DC3-9337-65D22B01060C}">
      <dgm:prSet/>
      <dgm:spPr/>
      <dgm:t>
        <a:bodyPr/>
        <a:lstStyle/>
        <a:p>
          <a:endParaRPr lang="en-US"/>
        </a:p>
      </dgm:t>
    </dgm:pt>
    <dgm:pt modelId="{AF0A1E0A-4F06-4509-B725-34297E6149DE}" type="pres">
      <dgm:prSet presAssocID="{44119D75-5F85-4D33-A3D2-EAE2C91503FC}" presName="linear" presStyleCnt="0">
        <dgm:presLayoutVars>
          <dgm:animLvl val="lvl"/>
          <dgm:resizeHandles val="exact"/>
        </dgm:presLayoutVars>
      </dgm:prSet>
      <dgm:spPr/>
    </dgm:pt>
    <dgm:pt modelId="{0D386DB6-73DF-4868-999A-548DAEA35D23}" type="pres">
      <dgm:prSet presAssocID="{C8D934E8-96CF-4484-81A4-28DEBFD88B01}" presName="parentText" presStyleLbl="node1" presStyleIdx="0" presStyleCnt="2">
        <dgm:presLayoutVars>
          <dgm:chMax val="0"/>
          <dgm:bulletEnabled val="1"/>
        </dgm:presLayoutVars>
      </dgm:prSet>
      <dgm:spPr/>
    </dgm:pt>
    <dgm:pt modelId="{3948B256-3263-4ED8-8A68-0C0C41328AF3}" type="pres">
      <dgm:prSet presAssocID="{C8D934E8-96CF-4484-81A4-28DEBFD88B01}" presName="childText" presStyleLbl="revTx" presStyleIdx="0" presStyleCnt="1">
        <dgm:presLayoutVars>
          <dgm:bulletEnabled val="1"/>
        </dgm:presLayoutVars>
      </dgm:prSet>
      <dgm:spPr/>
    </dgm:pt>
    <dgm:pt modelId="{566820FB-BFE3-4A28-A1EB-7CEFD5020B1F}" type="pres">
      <dgm:prSet presAssocID="{B60DB10C-8937-4685-9A95-4BFEA4D15FB3}" presName="parentText" presStyleLbl="node1" presStyleIdx="1" presStyleCnt="2">
        <dgm:presLayoutVars>
          <dgm:chMax val="0"/>
          <dgm:bulletEnabled val="1"/>
        </dgm:presLayoutVars>
      </dgm:prSet>
      <dgm:spPr/>
    </dgm:pt>
  </dgm:ptLst>
  <dgm:cxnLst>
    <dgm:cxn modelId="{CAD2A404-C503-4391-8282-85483CDAF4DE}" srcId="{C8D934E8-96CF-4484-81A4-28DEBFD88B01}" destId="{5189AE11-66C8-497A-B88A-093C89972264}" srcOrd="1" destOrd="0" parTransId="{D22A2575-D73B-4D4D-ACAF-6FB0AA59183C}" sibTransId="{602F0CEF-BBBB-4A7B-A94B-54096EFD04D7}"/>
    <dgm:cxn modelId="{ABD4EE06-522C-457D-84B3-DD8A50137805}" type="presOf" srcId="{649162CB-A7AD-4A28-AB6F-020F91B8E5D7}" destId="{3948B256-3263-4ED8-8A68-0C0C41328AF3}" srcOrd="0" destOrd="2" presId="urn:microsoft.com/office/officeart/2005/8/layout/vList2"/>
    <dgm:cxn modelId="{70670B10-13C7-4726-AB7D-714CB530E8E5}" type="presOf" srcId="{C8D934E8-96CF-4484-81A4-28DEBFD88B01}" destId="{0D386DB6-73DF-4868-999A-548DAEA35D23}" srcOrd="0" destOrd="0" presId="urn:microsoft.com/office/officeart/2005/8/layout/vList2"/>
    <dgm:cxn modelId="{E11BAB16-679B-412D-9D7F-E9162231E459}" srcId="{C8D934E8-96CF-4484-81A4-28DEBFD88B01}" destId="{AC248B69-2B41-4DAB-9D84-BB95BD46CDC4}" srcOrd="9" destOrd="0" parTransId="{9F87A876-5BBC-4870-98E4-27FC49C867F4}" sibTransId="{EC8E0399-9530-4F5B-9D28-B518A808D99B}"/>
    <dgm:cxn modelId="{B6A9E11E-B1D9-4C4E-A321-6F230858EE43}" type="presOf" srcId="{76D79D44-0679-4D01-8975-EDB8FE782126}" destId="{3948B256-3263-4ED8-8A68-0C0C41328AF3}" srcOrd="0" destOrd="6" presId="urn:microsoft.com/office/officeart/2005/8/layout/vList2"/>
    <dgm:cxn modelId="{6F194F2D-F92C-40EE-98C6-6A68B7004ADA}" type="presOf" srcId="{6DCC4EF4-8C6F-425B-AA07-4B43466A6EAF}" destId="{3948B256-3263-4ED8-8A68-0C0C41328AF3}" srcOrd="0" destOrd="8" presId="urn:microsoft.com/office/officeart/2005/8/layout/vList2"/>
    <dgm:cxn modelId="{E95D5C3D-C800-470E-8832-DA1C60E80D84}" srcId="{C8D934E8-96CF-4484-81A4-28DEBFD88B01}" destId="{649162CB-A7AD-4A28-AB6F-020F91B8E5D7}" srcOrd="2" destOrd="0" parTransId="{CF20206C-ADE6-48B8-9254-5EED058A71EB}" sibTransId="{B59649DD-3A9B-443B-A716-3E93FA4FE1D9}"/>
    <dgm:cxn modelId="{B481B464-D602-474E-B7EF-1E590257CAB6}" srcId="{C8D934E8-96CF-4484-81A4-28DEBFD88B01}" destId="{76D79D44-0679-4D01-8975-EDB8FE782126}" srcOrd="6" destOrd="0" parTransId="{DE2C9FAB-B0DA-4B9C-A5C9-1BBFF297FF89}" sibTransId="{BFA3D156-E53F-4B90-B9E4-E4BDD5141911}"/>
    <dgm:cxn modelId="{1BD60D55-1C0A-4C3E-B47C-FB18B5220ACF}" srcId="{C8D934E8-96CF-4484-81A4-28DEBFD88B01}" destId="{6DCC4EF4-8C6F-425B-AA07-4B43466A6EAF}" srcOrd="8" destOrd="0" parTransId="{0675ABAE-7238-49F5-AE5F-20F7858D7A73}" sibTransId="{774872DB-D30A-4A04-899B-CEF72604ED9B}"/>
    <dgm:cxn modelId="{60801286-D3BB-4175-9CC9-7FF2E5238418}" srcId="{C8D934E8-96CF-4484-81A4-28DEBFD88B01}" destId="{CEA5EED2-79A5-46AF-99F5-F0824252735A}" srcOrd="7" destOrd="0" parTransId="{8ECA171A-57BB-4137-80D9-12E50D425CC3}" sibTransId="{10276C5C-EAE8-48FA-8C0C-E8B7AEB8158D}"/>
    <dgm:cxn modelId="{8C973495-6066-46A7-AA29-11A36AAFFD62}" type="presOf" srcId="{4BBF4285-EFF1-4117-BFAB-9B7F90849AE8}" destId="{3948B256-3263-4ED8-8A68-0C0C41328AF3}" srcOrd="0" destOrd="5" presId="urn:microsoft.com/office/officeart/2005/8/layout/vList2"/>
    <dgm:cxn modelId="{C84B8F97-E80C-445A-9021-1A9E01553A3B}" srcId="{C8D934E8-96CF-4484-81A4-28DEBFD88B01}" destId="{A5C5B12F-1E72-41CD-A384-917800887CC2}" srcOrd="3" destOrd="0" parTransId="{48F81CFF-6C04-4F57-98B4-63C0B30A9F62}" sibTransId="{93A6CFC8-CF4C-49ED-BF9B-ED2DD7948252}"/>
    <dgm:cxn modelId="{D9D95398-4285-4156-91C3-0988D4340530}" type="presOf" srcId="{B60DB10C-8937-4685-9A95-4BFEA4D15FB3}" destId="{566820FB-BFE3-4A28-A1EB-7CEFD5020B1F}" srcOrd="0" destOrd="0" presId="urn:microsoft.com/office/officeart/2005/8/layout/vList2"/>
    <dgm:cxn modelId="{D544E499-0256-4848-BEB7-AAD5CDCCF171}" type="presOf" srcId="{5189AE11-66C8-497A-B88A-093C89972264}" destId="{3948B256-3263-4ED8-8A68-0C0C41328AF3}" srcOrd="0" destOrd="1" presId="urn:microsoft.com/office/officeart/2005/8/layout/vList2"/>
    <dgm:cxn modelId="{C69E969E-138E-425E-BE99-8B8F9B511DAC}" srcId="{C8D934E8-96CF-4484-81A4-28DEBFD88B01}" destId="{C93FE146-6080-4464-9B46-A78B48A04C1C}" srcOrd="11" destOrd="0" parTransId="{33BC73B7-5B74-4963-AD6A-3423362997D6}" sibTransId="{C28769B3-3C8E-4887-8BD4-3238589AB517}"/>
    <dgm:cxn modelId="{3A1497A3-B320-4A5D-82FE-76A102913CA7}" srcId="{44119D75-5F85-4D33-A3D2-EAE2C91503FC}" destId="{C8D934E8-96CF-4484-81A4-28DEBFD88B01}" srcOrd="0" destOrd="0" parTransId="{7DF8D640-ABD2-4E70-805D-BAF5A37FBECC}" sibTransId="{C4C454E2-350D-4E99-BED7-3A830EABD4C3}"/>
    <dgm:cxn modelId="{1B2F7BAC-637B-4849-82EB-4FA5A3F2BF11}" type="presOf" srcId="{64CDB78B-5D44-439C-BC60-2AA8C5F62F9E}" destId="{3948B256-3263-4ED8-8A68-0C0C41328AF3}" srcOrd="0" destOrd="0" presId="urn:microsoft.com/office/officeart/2005/8/layout/vList2"/>
    <dgm:cxn modelId="{02EBA8B0-B423-454D-AE3E-E2A57A1664E9}" type="presOf" srcId="{8EB07832-798E-4018-A9CA-27C30A63C5E3}" destId="{3948B256-3263-4ED8-8A68-0C0C41328AF3}" srcOrd="0" destOrd="10" presId="urn:microsoft.com/office/officeart/2005/8/layout/vList2"/>
    <dgm:cxn modelId="{5C3611B3-E035-4342-891B-1D042EA0CCE8}" type="presOf" srcId="{7904D990-AB54-4F25-943D-74326C27339C}" destId="{3948B256-3263-4ED8-8A68-0C0C41328AF3}" srcOrd="0" destOrd="4" presId="urn:microsoft.com/office/officeart/2005/8/layout/vList2"/>
    <dgm:cxn modelId="{D9E8ECB7-7C26-4D44-BE2D-79FCB2C9A423}" type="presOf" srcId="{C93FE146-6080-4464-9B46-A78B48A04C1C}" destId="{3948B256-3263-4ED8-8A68-0C0C41328AF3}" srcOrd="0" destOrd="11" presId="urn:microsoft.com/office/officeart/2005/8/layout/vList2"/>
    <dgm:cxn modelId="{970D20CA-FBEF-4624-B45E-195433A81EA5}" srcId="{C8D934E8-96CF-4484-81A4-28DEBFD88B01}" destId="{8EB07832-798E-4018-A9CA-27C30A63C5E3}" srcOrd="10" destOrd="0" parTransId="{66033472-5D0C-4671-A67B-652B6B707470}" sibTransId="{B2A4D501-ECEE-44FA-9BB1-A63C6F9C396E}"/>
    <dgm:cxn modelId="{252E19CE-911D-474F-ADB8-87F5ED9ADDA8}" srcId="{C8D934E8-96CF-4484-81A4-28DEBFD88B01}" destId="{4BBF4285-EFF1-4117-BFAB-9B7F90849AE8}" srcOrd="5" destOrd="0" parTransId="{1D268320-6577-4507-AA1F-276B241849E6}" sibTransId="{3AC51F80-9DE6-4F0A-B225-73B63782937D}"/>
    <dgm:cxn modelId="{CAC1F6DA-58F9-4441-BE14-D2FAD98D799E}" type="presOf" srcId="{AC248B69-2B41-4DAB-9D84-BB95BD46CDC4}" destId="{3948B256-3263-4ED8-8A68-0C0C41328AF3}" srcOrd="0" destOrd="9" presId="urn:microsoft.com/office/officeart/2005/8/layout/vList2"/>
    <dgm:cxn modelId="{CE8FA0E1-4C3C-4183-B049-C9C09573CC16}" type="presOf" srcId="{CEA5EED2-79A5-46AF-99F5-F0824252735A}" destId="{3948B256-3263-4ED8-8A68-0C0C41328AF3}" srcOrd="0" destOrd="7" presId="urn:microsoft.com/office/officeart/2005/8/layout/vList2"/>
    <dgm:cxn modelId="{DA8945E7-6582-470F-AB53-2562B00BA341}" type="presOf" srcId="{44119D75-5F85-4D33-A3D2-EAE2C91503FC}" destId="{AF0A1E0A-4F06-4509-B725-34297E6149DE}" srcOrd="0" destOrd="0" presId="urn:microsoft.com/office/officeart/2005/8/layout/vList2"/>
    <dgm:cxn modelId="{604514EE-9A26-4BF4-8F60-8CAA8A436FC7}" srcId="{C8D934E8-96CF-4484-81A4-28DEBFD88B01}" destId="{7904D990-AB54-4F25-943D-74326C27339C}" srcOrd="4" destOrd="0" parTransId="{9FE2FD04-0EF1-47F2-92DB-F3A0993E3A65}" sibTransId="{A9C6D88E-9E3C-4BC3-990D-DE04F965F180}"/>
    <dgm:cxn modelId="{371E60F2-BFD5-4953-97D8-8D68F604C51F}" srcId="{C8D934E8-96CF-4484-81A4-28DEBFD88B01}" destId="{64CDB78B-5D44-439C-BC60-2AA8C5F62F9E}" srcOrd="0" destOrd="0" parTransId="{FFAA9F9D-BA78-4FDA-B9DB-8ED2CF814BCE}" sibTransId="{344B8145-36D1-413A-82BC-F048A422C406}"/>
    <dgm:cxn modelId="{8F1176F6-3C02-422F-997B-CBB605B58DF6}" type="presOf" srcId="{A5C5B12F-1E72-41CD-A384-917800887CC2}" destId="{3948B256-3263-4ED8-8A68-0C0C41328AF3}" srcOrd="0" destOrd="3" presId="urn:microsoft.com/office/officeart/2005/8/layout/vList2"/>
    <dgm:cxn modelId="{399907F9-F1C4-4DC3-9337-65D22B01060C}" srcId="{44119D75-5F85-4D33-A3D2-EAE2C91503FC}" destId="{B60DB10C-8937-4685-9A95-4BFEA4D15FB3}" srcOrd="1" destOrd="0" parTransId="{B720F750-B2B2-4D04-A6AD-4E30D9308150}" sibTransId="{251D9D6E-EE59-41CA-BFA3-048E51EE15AA}"/>
    <dgm:cxn modelId="{A31A87A6-9B1E-405E-A289-896AC3E14F40}" type="presParOf" srcId="{AF0A1E0A-4F06-4509-B725-34297E6149DE}" destId="{0D386DB6-73DF-4868-999A-548DAEA35D23}" srcOrd="0" destOrd="0" presId="urn:microsoft.com/office/officeart/2005/8/layout/vList2"/>
    <dgm:cxn modelId="{8ECB4074-CE6E-42DB-AC38-AF69E6D1E261}" type="presParOf" srcId="{AF0A1E0A-4F06-4509-B725-34297E6149DE}" destId="{3948B256-3263-4ED8-8A68-0C0C41328AF3}" srcOrd="1" destOrd="0" presId="urn:microsoft.com/office/officeart/2005/8/layout/vList2"/>
    <dgm:cxn modelId="{E970AB36-24B4-4B59-A4A3-8813226E0D86}" type="presParOf" srcId="{AF0A1E0A-4F06-4509-B725-34297E6149DE}" destId="{566820FB-BFE3-4A28-A1EB-7CEFD5020B1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929A29-1BE7-4969-9B79-70DB22903459}" type="doc">
      <dgm:prSet loTypeId="urn:microsoft.com/office/officeart/2005/8/layout/hierarchy1" loCatId="hierarchy" qsTypeId="urn:microsoft.com/office/officeart/2005/8/quickstyle/simple1" qsCatId="simple" csTypeId="urn:microsoft.com/office/officeart/2005/8/colors/accent5_2" csCatId="accent5"/>
      <dgm:spPr/>
      <dgm:t>
        <a:bodyPr/>
        <a:lstStyle/>
        <a:p>
          <a:endParaRPr lang="en-US"/>
        </a:p>
      </dgm:t>
    </dgm:pt>
    <dgm:pt modelId="{934714D2-587A-4E2C-824C-EF0A877062DD}">
      <dgm:prSet/>
      <dgm:spPr/>
      <dgm:t>
        <a:bodyPr/>
        <a:lstStyle/>
        <a:p>
          <a:r>
            <a:rPr lang="en-US" b="0" i="0" baseline="0"/>
            <a:t>The scenario is plausible and meets criteria to activate applicable plans.</a:t>
          </a:r>
          <a:endParaRPr lang="en-US"/>
        </a:p>
      </dgm:t>
    </dgm:pt>
    <dgm:pt modelId="{DB37F124-7E09-4838-A17D-77F399FB83AC}" type="parTrans" cxnId="{D52D13E6-AB6A-44C9-8CD1-D0BD75C3ABC6}">
      <dgm:prSet/>
      <dgm:spPr/>
      <dgm:t>
        <a:bodyPr/>
        <a:lstStyle/>
        <a:p>
          <a:endParaRPr lang="en-US"/>
        </a:p>
      </dgm:t>
    </dgm:pt>
    <dgm:pt modelId="{B8A7BC1B-C2AC-483B-97C8-6399660DA7B0}" type="sibTrans" cxnId="{D52D13E6-AB6A-44C9-8CD1-D0BD75C3ABC6}">
      <dgm:prSet/>
      <dgm:spPr/>
      <dgm:t>
        <a:bodyPr/>
        <a:lstStyle/>
        <a:p>
          <a:endParaRPr lang="en-US"/>
        </a:p>
      </dgm:t>
    </dgm:pt>
    <dgm:pt modelId="{9F3D6FF2-7071-4FC0-8F1A-556794A55BC3}">
      <dgm:prSet/>
      <dgm:spPr/>
      <dgm:t>
        <a:bodyPr/>
        <a:lstStyle/>
        <a:p>
          <a:r>
            <a:rPr lang="en-US" b="0" i="0" baseline="0"/>
            <a:t>The time during the exercise is not reflective of actual time.</a:t>
          </a:r>
          <a:endParaRPr lang="en-US"/>
        </a:p>
      </dgm:t>
    </dgm:pt>
    <dgm:pt modelId="{7594EE35-3F89-4454-9802-D04FEADA21D5}" type="parTrans" cxnId="{CF257B6A-4D4E-4996-854A-FC41B177CAF2}">
      <dgm:prSet/>
      <dgm:spPr/>
      <dgm:t>
        <a:bodyPr/>
        <a:lstStyle/>
        <a:p>
          <a:endParaRPr lang="en-US"/>
        </a:p>
      </dgm:t>
    </dgm:pt>
    <dgm:pt modelId="{8F30B6E0-202B-4745-B35B-8CA2EC0AC88B}" type="sibTrans" cxnId="{CF257B6A-4D4E-4996-854A-FC41B177CAF2}">
      <dgm:prSet/>
      <dgm:spPr/>
      <dgm:t>
        <a:bodyPr/>
        <a:lstStyle/>
        <a:p>
          <a:endParaRPr lang="en-US"/>
        </a:p>
      </dgm:t>
    </dgm:pt>
    <dgm:pt modelId="{A3919DEB-F322-4E7B-ACF0-15722B8F17BC}" type="pres">
      <dgm:prSet presAssocID="{75929A29-1BE7-4969-9B79-70DB22903459}" presName="hierChild1" presStyleCnt="0">
        <dgm:presLayoutVars>
          <dgm:chPref val="1"/>
          <dgm:dir/>
          <dgm:animOne val="branch"/>
          <dgm:animLvl val="lvl"/>
          <dgm:resizeHandles/>
        </dgm:presLayoutVars>
      </dgm:prSet>
      <dgm:spPr/>
    </dgm:pt>
    <dgm:pt modelId="{6A1BA043-7F45-4839-9967-D4288110651C}" type="pres">
      <dgm:prSet presAssocID="{934714D2-587A-4E2C-824C-EF0A877062DD}" presName="hierRoot1" presStyleCnt="0"/>
      <dgm:spPr/>
    </dgm:pt>
    <dgm:pt modelId="{8A3306C9-C814-486E-821B-F9B3103AD14D}" type="pres">
      <dgm:prSet presAssocID="{934714D2-587A-4E2C-824C-EF0A877062DD}" presName="composite" presStyleCnt="0"/>
      <dgm:spPr/>
    </dgm:pt>
    <dgm:pt modelId="{73DDE01E-B86F-4232-B607-5CAFBB625FFA}" type="pres">
      <dgm:prSet presAssocID="{934714D2-587A-4E2C-824C-EF0A877062DD}" presName="background" presStyleLbl="node0" presStyleIdx="0" presStyleCnt="2"/>
      <dgm:spPr/>
    </dgm:pt>
    <dgm:pt modelId="{96B45ED0-D9F6-4296-AAD6-7141E100A84E}" type="pres">
      <dgm:prSet presAssocID="{934714D2-587A-4E2C-824C-EF0A877062DD}" presName="text" presStyleLbl="fgAcc0" presStyleIdx="0" presStyleCnt="2">
        <dgm:presLayoutVars>
          <dgm:chPref val="3"/>
        </dgm:presLayoutVars>
      </dgm:prSet>
      <dgm:spPr/>
    </dgm:pt>
    <dgm:pt modelId="{EE7B8831-8968-47C8-B21A-7ACD649CA5F6}" type="pres">
      <dgm:prSet presAssocID="{934714D2-587A-4E2C-824C-EF0A877062DD}" presName="hierChild2" presStyleCnt="0"/>
      <dgm:spPr/>
    </dgm:pt>
    <dgm:pt modelId="{E26E505F-E309-442E-961A-245392902537}" type="pres">
      <dgm:prSet presAssocID="{9F3D6FF2-7071-4FC0-8F1A-556794A55BC3}" presName="hierRoot1" presStyleCnt="0"/>
      <dgm:spPr/>
    </dgm:pt>
    <dgm:pt modelId="{6B76374E-6813-4C2E-92B2-70200FC0C108}" type="pres">
      <dgm:prSet presAssocID="{9F3D6FF2-7071-4FC0-8F1A-556794A55BC3}" presName="composite" presStyleCnt="0"/>
      <dgm:spPr/>
    </dgm:pt>
    <dgm:pt modelId="{BD2ED328-B2C4-4331-8FE3-4C7A94B470A3}" type="pres">
      <dgm:prSet presAssocID="{9F3D6FF2-7071-4FC0-8F1A-556794A55BC3}" presName="background" presStyleLbl="node0" presStyleIdx="1" presStyleCnt="2"/>
      <dgm:spPr/>
    </dgm:pt>
    <dgm:pt modelId="{59CC8DDF-A2DB-4B77-83E1-4DB9ECDBBF29}" type="pres">
      <dgm:prSet presAssocID="{9F3D6FF2-7071-4FC0-8F1A-556794A55BC3}" presName="text" presStyleLbl="fgAcc0" presStyleIdx="1" presStyleCnt="2">
        <dgm:presLayoutVars>
          <dgm:chPref val="3"/>
        </dgm:presLayoutVars>
      </dgm:prSet>
      <dgm:spPr/>
    </dgm:pt>
    <dgm:pt modelId="{AA0FDC76-F003-4069-B795-18A790B558F5}" type="pres">
      <dgm:prSet presAssocID="{9F3D6FF2-7071-4FC0-8F1A-556794A55BC3}" presName="hierChild2" presStyleCnt="0"/>
      <dgm:spPr/>
    </dgm:pt>
  </dgm:ptLst>
  <dgm:cxnLst>
    <dgm:cxn modelId="{DC8A552D-5BB7-4559-8613-B5C282B7CE00}" type="presOf" srcId="{75929A29-1BE7-4969-9B79-70DB22903459}" destId="{A3919DEB-F322-4E7B-ACF0-15722B8F17BC}" srcOrd="0" destOrd="0" presId="urn:microsoft.com/office/officeart/2005/8/layout/hierarchy1"/>
    <dgm:cxn modelId="{CF257B6A-4D4E-4996-854A-FC41B177CAF2}" srcId="{75929A29-1BE7-4969-9B79-70DB22903459}" destId="{9F3D6FF2-7071-4FC0-8F1A-556794A55BC3}" srcOrd="1" destOrd="0" parTransId="{7594EE35-3F89-4454-9802-D04FEADA21D5}" sibTransId="{8F30B6E0-202B-4745-B35B-8CA2EC0AC88B}"/>
    <dgm:cxn modelId="{527BD2E4-7FE8-478C-BF56-067727298D06}" type="presOf" srcId="{9F3D6FF2-7071-4FC0-8F1A-556794A55BC3}" destId="{59CC8DDF-A2DB-4B77-83E1-4DB9ECDBBF29}" srcOrd="0" destOrd="0" presId="urn:microsoft.com/office/officeart/2005/8/layout/hierarchy1"/>
    <dgm:cxn modelId="{D52D13E6-AB6A-44C9-8CD1-D0BD75C3ABC6}" srcId="{75929A29-1BE7-4969-9B79-70DB22903459}" destId="{934714D2-587A-4E2C-824C-EF0A877062DD}" srcOrd="0" destOrd="0" parTransId="{DB37F124-7E09-4838-A17D-77F399FB83AC}" sibTransId="{B8A7BC1B-C2AC-483B-97C8-6399660DA7B0}"/>
    <dgm:cxn modelId="{BBC7AAE8-F48F-4E04-8232-429E2A1D4274}" type="presOf" srcId="{934714D2-587A-4E2C-824C-EF0A877062DD}" destId="{96B45ED0-D9F6-4296-AAD6-7141E100A84E}" srcOrd="0" destOrd="0" presId="urn:microsoft.com/office/officeart/2005/8/layout/hierarchy1"/>
    <dgm:cxn modelId="{1729C18D-E9F7-4DD7-8A84-B991E9A3F1FF}" type="presParOf" srcId="{A3919DEB-F322-4E7B-ACF0-15722B8F17BC}" destId="{6A1BA043-7F45-4839-9967-D4288110651C}" srcOrd="0" destOrd="0" presId="urn:microsoft.com/office/officeart/2005/8/layout/hierarchy1"/>
    <dgm:cxn modelId="{36D41820-6045-4314-8581-A49FCFC103A1}" type="presParOf" srcId="{6A1BA043-7F45-4839-9967-D4288110651C}" destId="{8A3306C9-C814-486E-821B-F9B3103AD14D}" srcOrd="0" destOrd="0" presId="urn:microsoft.com/office/officeart/2005/8/layout/hierarchy1"/>
    <dgm:cxn modelId="{953C0BCE-0665-4872-B3C1-32D60CDF8BBE}" type="presParOf" srcId="{8A3306C9-C814-486E-821B-F9B3103AD14D}" destId="{73DDE01E-B86F-4232-B607-5CAFBB625FFA}" srcOrd="0" destOrd="0" presId="urn:microsoft.com/office/officeart/2005/8/layout/hierarchy1"/>
    <dgm:cxn modelId="{5B4DD439-B385-47BA-9E1C-99E91ED5F126}" type="presParOf" srcId="{8A3306C9-C814-486E-821B-F9B3103AD14D}" destId="{96B45ED0-D9F6-4296-AAD6-7141E100A84E}" srcOrd="1" destOrd="0" presId="urn:microsoft.com/office/officeart/2005/8/layout/hierarchy1"/>
    <dgm:cxn modelId="{675438F0-0E62-4A7E-81D4-7448244F881E}" type="presParOf" srcId="{6A1BA043-7F45-4839-9967-D4288110651C}" destId="{EE7B8831-8968-47C8-B21A-7ACD649CA5F6}" srcOrd="1" destOrd="0" presId="urn:microsoft.com/office/officeart/2005/8/layout/hierarchy1"/>
    <dgm:cxn modelId="{33A1A823-0429-416F-94FA-4D8E2CBAED40}" type="presParOf" srcId="{A3919DEB-F322-4E7B-ACF0-15722B8F17BC}" destId="{E26E505F-E309-442E-961A-245392902537}" srcOrd="1" destOrd="0" presId="urn:microsoft.com/office/officeart/2005/8/layout/hierarchy1"/>
    <dgm:cxn modelId="{8216F9DD-3AA6-42F9-83F5-1A24B937C3D9}" type="presParOf" srcId="{E26E505F-E309-442E-961A-245392902537}" destId="{6B76374E-6813-4C2E-92B2-70200FC0C108}" srcOrd="0" destOrd="0" presId="urn:microsoft.com/office/officeart/2005/8/layout/hierarchy1"/>
    <dgm:cxn modelId="{60E80305-8C08-46A3-BB8C-71E83376EE6A}" type="presParOf" srcId="{6B76374E-6813-4C2E-92B2-70200FC0C108}" destId="{BD2ED328-B2C4-4331-8FE3-4C7A94B470A3}" srcOrd="0" destOrd="0" presId="urn:microsoft.com/office/officeart/2005/8/layout/hierarchy1"/>
    <dgm:cxn modelId="{F3830792-8D8C-4D07-B8F3-2A3C0BF1DC96}" type="presParOf" srcId="{6B76374E-6813-4C2E-92B2-70200FC0C108}" destId="{59CC8DDF-A2DB-4B77-83E1-4DB9ECDBBF29}" srcOrd="1" destOrd="0" presId="urn:microsoft.com/office/officeart/2005/8/layout/hierarchy1"/>
    <dgm:cxn modelId="{940E54D1-2948-4296-B5DB-031FE3961DDF}" type="presParOf" srcId="{E26E505F-E309-442E-961A-245392902537}" destId="{AA0FDC76-F003-4069-B795-18A790B558F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86DB6-73DF-4868-999A-548DAEA35D23}">
      <dsp:nvSpPr>
        <dsp:cNvPr id="0" name=""/>
        <dsp:cNvSpPr/>
      </dsp:nvSpPr>
      <dsp:spPr>
        <a:xfrm>
          <a:off x="0" y="29753"/>
          <a:ext cx="6263640" cy="6236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u="sng" kern="1200" dirty="0"/>
            <a:t>Evac. Hospital:</a:t>
          </a:r>
          <a:r>
            <a:rPr lang="en-US" sz="2600" kern="1200" dirty="0"/>
            <a:t>	</a:t>
          </a:r>
          <a:r>
            <a:rPr lang="en-US" sz="2600" b="1" u="sng" kern="1200" dirty="0"/>
            <a:t>2024 License:</a:t>
          </a:r>
          <a:r>
            <a:rPr lang="en-US" sz="2600" kern="1200" dirty="0"/>
            <a:t>		</a:t>
          </a:r>
        </a:p>
      </dsp:txBody>
      <dsp:txXfrm>
        <a:off x="30442" y="60195"/>
        <a:ext cx="6202756" cy="562726"/>
      </dsp:txXfrm>
    </dsp:sp>
    <dsp:sp modelId="{3948B256-3263-4ED8-8A68-0C0C41328AF3}">
      <dsp:nvSpPr>
        <dsp:cNvPr id="0" name=""/>
        <dsp:cNvSpPr/>
      </dsp:nvSpPr>
      <dsp:spPr>
        <a:xfrm>
          <a:off x="0" y="653364"/>
          <a:ext cx="6263640" cy="4197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Cedars Marina Del Rey	133		13</a:t>
          </a:r>
        </a:p>
        <a:p>
          <a:pPr marL="228600" lvl="1" indent="-228600" algn="l" defTabSz="889000">
            <a:lnSpc>
              <a:spcPct val="90000"/>
            </a:lnSpc>
            <a:spcBef>
              <a:spcPct val="0"/>
            </a:spcBef>
            <a:spcAft>
              <a:spcPct val="20000"/>
            </a:spcAft>
            <a:buChar char="•"/>
          </a:pPr>
          <a:r>
            <a:rPr lang="en-US" sz="2000" kern="1200" dirty="0"/>
            <a:t>College		221		22</a:t>
          </a:r>
        </a:p>
        <a:p>
          <a:pPr marL="228600" lvl="1" indent="-228600" algn="l" defTabSz="889000">
            <a:lnSpc>
              <a:spcPct val="90000"/>
            </a:lnSpc>
            <a:spcBef>
              <a:spcPct val="0"/>
            </a:spcBef>
            <a:spcAft>
              <a:spcPct val="20000"/>
            </a:spcAft>
            <a:buChar char="•"/>
          </a:pPr>
          <a:r>
            <a:rPr lang="en-US" sz="2000" kern="1200" dirty="0"/>
            <a:t>St. Mary		360		36</a:t>
          </a:r>
        </a:p>
        <a:p>
          <a:pPr marL="228600" lvl="1" indent="-228600" algn="l" defTabSz="889000">
            <a:lnSpc>
              <a:spcPct val="90000"/>
            </a:lnSpc>
            <a:spcBef>
              <a:spcPct val="0"/>
            </a:spcBef>
            <a:spcAft>
              <a:spcPct val="20000"/>
            </a:spcAft>
            <a:buChar char="•"/>
          </a:pPr>
          <a:r>
            <a:rPr lang="en-US" sz="2000" kern="1200" dirty="0"/>
            <a:t>Harbor UCLA		453		45</a:t>
          </a:r>
        </a:p>
        <a:p>
          <a:pPr marL="228600" lvl="1" indent="-228600" algn="l" defTabSz="889000">
            <a:lnSpc>
              <a:spcPct val="90000"/>
            </a:lnSpc>
            <a:spcBef>
              <a:spcPct val="0"/>
            </a:spcBef>
            <a:spcAft>
              <a:spcPct val="20000"/>
            </a:spcAft>
            <a:buChar char="•"/>
          </a:pPr>
          <a:r>
            <a:rPr lang="en-US" sz="2000" kern="1200" dirty="0"/>
            <a:t>Kaiser South Bay	257		26</a:t>
          </a:r>
        </a:p>
        <a:p>
          <a:pPr marL="228600" lvl="1" indent="-228600" algn="l" defTabSz="889000">
            <a:lnSpc>
              <a:spcPct val="90000"/>
            </a:lnSpc>
            <a:spcBef>
              <a:spcPct val="0"/>
            </a:spcBef>
            <a:spcAft>
              <a:spcPct val="20000"/>
            </a:spcAft>
            <a:buChar char="•"/>
          </a:pPr>
          <a:r>
            <a:rPr lang="en-US" sz="2000" kern="1200" dirty="0"/>
            <a:t>LBM / Millers Child.	453 / 357	45 / 36</a:t>
          </a:r>
        </a:p>
        <a:p>
          <a:pPr marL="228600" lvl="1" indent="-228600" algn="l" defTabSz="889000">
            <a:lnSpc>
              <a:spcPct val="90000"/>
            </a:lnSpc>
            <a:spcBef>
              <a:spcPct val="0"/>
            </a:spcBef>
            <a:spcAft>
              <a:spcPct val="20000"/>
            </a:spcAft>
            <a:buChar char="•"/>
          </a:pPr>
          <a:r>
            <a:rPr lang="en-US" sz="2000" kern="1200" dirty="0"/>
            <a:t>LCM SP		356		36</a:t>
          </a:r>
        </a:p>
        <a:p>
          <a:pPr marL="228600" lvl="1" indent="-228600" algn="l" defTabSz="889000">
            <a:lnSpc>
              <a:spcPct val="90000"/>
            </a:lnSpc>
            <a:spcBef>
              <a:spcPct val="0"/>
            </a:spcBef>
            <a:spcAft>
              <a:spcPct val="20000"/>
            </a:spcAft>
            <a:buChar char="•"/>
          </a:pPr>
          <a:r>
            <a:rPr lang="en-US" sz="2000" kern="1200" dirty="0"/>
            <a:t>LCM Torrance		442		44</a:t>
          </a:r>
        </a:p>
        <a:p>
          <a:pPr marL="228600" lvl="1" indent="-228600" algn="l" defTabSz="889000">
            <a:lnSpc>
              <a:spcPct val="90000"/>
            </a:lnSpc>
            <a:spcBef>
              <a:spcPct val="0"/>
            </a:spcBef>
            <a:spcAft>
              <a:spcPct val="20000"/>
            </a:spcAft>
            <a:buChar char="•"/>
          </a:pPr>
          <a:r>
            <a:rPr lang="en-US" sz="2000" kern="1200" dirty="0"/>
            <a:t>Gardena Mem.	172		17</a:t>
          </a:r>
        </a:p>
        <a:p>
          <a:pPr marL="228600" lvl="1" indent="-228600" algn="l" defTabSz="889000">
            <a:lnSpc>
              <a:spcPct val="90000"/>
            </a:lnSpc>
            <a:spcBef>
              <a:spcPct val="0"/>
            </a:spcBef>
            <a:spcAft>
              <a:spcPct val="20000"/>
            </a:spcAft>
            <a:buChar char="•"/>
          </a:pPr>
          <a:r>
            <a:rPr lang="en-US" sz="2000" kern="1200" dirty="0"/>
            <a:t>Centinela		362		36</a:t>
          </a:r>
        </a:p>
        <a:p>
          <a:pPr marL="228600" lvl="1" indent="-228600" algn="l" defTabSz="889000">
            <a:lnSpc>
              <a:spcPct val="90000"/>
            </a:lnSpc>
            <a:spcBef>
              <a:spcPct val="0"/>
            </a:spcBef>
            <a:spcAft>
              <a:spcPct val="20000"/>
            </a:spcAft>
            <a:buChar char="•"/>
          </a:pPr>
          <a:r>
            <a:rPr lang="en-US" sz="2000" kern="1200" dirty="0"/>
            <a:t>Torrance Mem.	533		53</a:t>
          </a:r>
        </a:p>
        <a:p>
          <a:pPr marL="228600" lvl="1" indent="-228600" algn="l" defTabSz="889000">
            <a:lnSpc>
              <a:spcPct val="90000"/>
            </a:lnSpc>
            <a:spcBef>
              <a:spcPct val="0"/>
            </a:spcBef>
            <a:spcAft>
              <a:spcPct val="20000"/>
            </a:spcAft>
            <a:buChar char="•"/>
          </a:pPr>
          <a:r>
            <a:rPr lang="en-US" sz="2000" kern="1200" dirty="0"/>
            <a:t>Kindred South Bay	54		5</a:t>
          </a:r>
        </a:p>
      </dsp:txBody>
      <dsp:txXfrm>
        <a:off x="0" y="653364"/>
        <a:ext cx="6263640" cy="4197960"/>
      </dsp:txXfrm>
    </dsp:sp>
    <dsp:sp modelId="{566820FB-BFE3-4A28-A1EB-7CEFD5020B1F}">
      <dsp:nvSpPr>
        <dsp:cNvPr id="0" name=""/>
        <dsp:cNvSpPr/>
      </dsp:nvSpPr>
      <dsp:spPr>
        <a:xfrm>
          <a:off x="0" y="4851324"/>
          <a:ext cx="6263640" cy="623610"/>
        </a:xfrm>
        <a:prstGeom prst="roundRect">
          <a:avLst/>
        </a:prstGeom>
        <a:solidFill>
          <a:schemeClr val="accent5">
            <a:hueOff val="-7447241"/>
            <a:satOff val="-58196"/>
            <a:lumOff val="290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Total				414</a:t>
          </a:r>
          <a:endParaRPr lang="en-US" sz="2600" kern="1200" dirty="0"/>
        </a:p>
      </dsp:txBody>
      <dsp:txXfrm>
        <a:off x="30442" y="4881766"/>
        <a:ext cx="6202756" cy="5627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DDE01E-B86F-4232-B607-5CAFBB625FFA}">
      <dsp:nvSpPr>
        <dsp:cNvPr id="0" name=""/>
        <dsp:cNvSpPr/>
      </dsp:nvSpPr>
      <dsp:spPr>
        <a:xfrm>
          <a:off x="1283" y="507953"/>
          <a:ext cx="4505585" cy="286104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B45ED0-D9F6-4296-AAD6-7141E100A84E}">
      <dsp:nvSpPr>
        <dsp:cNvPr id="0" name=""/>
        <dsp:cNvSpPr/>
      </dsp:nvSpPr>
      <dsp:spPr>
        <a:xfrm>
          <a:off x="501904" y="98354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baseline="0"/>
            <a:t>The scenario is plausible and meets criteria to activate applicable plans.</a:t>
          </a:r>
          <a:endParaRPr lang="en-US" sz="3900" kern="1200"/>
        </a:p>
      </dsp:txBody>
      <dsp:txXfrm>
        <a:off x="585701" y="1067340"/>
        <a:ext cx="4337991" cy="2693452"/>
      </dsp:txXfrm>
    </dsp:sp>
    <dsp:sp modelId="{BD2ED328-B2C4-4331-8FE3-4C7A94B470A3}">
      <dsp:nvSpPr>
        <dsp:cNvPr id="0" name=""/>
        <dsp:cNvSpPr/>
      </dsp:nvSpPr>
      <dsp:spPr>
        <a:xfrm>
          <a:off x="5508110" y="507953"/>
          <a:ext cx="4505585" cy="286104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CC8DDF-A2DB-4B77-83E1-4DB9ECDBBF29}">
      <dsp:nvSpPr>
        <dsp:cNvPr id="0" name=""/>
        <dsp:cNvSpPr/>
      </dsp:nvSpPr>
      <dsp:spPr>
        <a:xfrm>
          <a:off x="6008730" y="98354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baseline="0"/>
            <a:t>The time during the exercise is not reflective of actual time.</a:t>
          </a:r>
          <a:endParaRPr lang="en-US" sz="3900" kern="1200"/>
        </a:p>
      </dsp:txBody>
      <dsp:txXfrm>
        <a:off x="6092527" y="1067340"/>
        <a:ext cx="4337991" cy="26934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C5DD1D5E-B98A-47BB-BD7D-25D4DED29803}" type="datetimeFigureOut">
              <a:rPr lang="en-US" smtClean="0"/>
              <a:t>9/16/2025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C22DBC5E-4EB0-4F3D-A5C4-513D8E63E123}" type="slidenum">
              <a:rPr lang="en-US" smtClean="0"/>
              <a:t>‹#›</a:t>
            </a:fld>
            <a:endParaRPr lang="en-US"/>
          </a:p>
        </p:txBody>
      </p:sp>
    </p:spTree>
    <p:extLst>
      <p:ext uri="{BB962C8B-B14F-4D97-AF65-F5344CB8AC3E}">
        <p14:creationId xmlns:p14="http://schemas.microsoft.com/office/powerpoint/2010/main" val="2391033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E293C-C135-8812-75E0-B94A5AC0E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263A29-B589-EB67-B26C-0DEEDB2FF7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E8DD39-C8EA-9524-2CC4-E985BBDEEA2D}"/>
              </a:ext>
            </a:extLst>
          </p:cNvPr>
          <p:cNvSpPr>
            <a:spLocks noGrp="1"/>
          </p:cNvSpPr>
          <p:nvPr>
            <p:ph type="body" idx="1"/>
          </p:nvPr>
        </p:nvSpPr>
        <p:spPr/>
        <p:txBody>
          <a:bodyPr/>
          <a:lstStyle/>
          <a:p>
            <a:endParaRPr lang="en-US" sz="1200" i="0" dirty="0">
              <a:solidFill>
                <a:schemeClr val="tx1"/>
              </a:solidFill>
            </a:endParaRPr>
          </a:p>
        </p:txBody>
      </p:sp>
      <p:sp>
        <p:nvSpPr>
          <p:cNvPr id="4" name="Slide Number Placeholder 3">
            <a:extLst>
              <a:ext uri="{FF2B5EF4-FFF2-40B4-BE49-F238E27FC236}">
                <a16:creationId xmlns:a16="http://schemas.microsoft.com/office/drawing/2014/main" id="{1324EBD9-8EAC-5B26-9812-0979B03E7E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2DBC5E-4EB0-4F3D-A5C4-513D8E63E1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086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8CCF9-BF82-8F8C-42FB-18D4D7CF0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7633B1-C28A-403B-2072-F6F7735244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3A72B-0160-7286-52A0-ABB982A959D0}"/>
              </a:ext>
            </a:extLst>
          </p:cNvPr>
          <p:cNvSpPr>
            <a:spLocks noGrp="1"/>
          </p:cNvSpPr>
          <p:nvPr>
            <p:ph type="body" idx="1"/>
          </p:nvPr>
        </p:nvSpPr>
        <p:spPr/>
        <p:txBody>
          <a:bodyPr/>
          <a:lstStyle/>
          <a:p>
            <a:endParaRPr lang="en-US" b="0" dirty="0"/>
          </a:p>
        </p:txBody>
      </p:sp>
      <p:sp>
        <p:nvSpPr>
          <p:cNvPr id="4" name="Slide Number Placeholder 3">
            <a:extLst>
              <a:ext uri="{FF2B5EF4-FFF2-40B4-BE49-F238E27FC236}">
                <a16:creationId xmlns:a16="http://schemas.microsoft.com/office/drawing/2014/main" id="{7CCF84D2-A70C-CEE9-7223-BE6A3407B0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638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38878-3854-61C8-F6BA-1E4C409C78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EE0B29-93D2-CDA9-52FA-F3867000BF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02EA42-0923-C602-202D-AD2A863B5D84}"/>
              </a:ext>
            </a:extLst>
          </p:cNvPr>
          <p:cNvSpPr>
            <a:spLocks noGrp="1"/>
          </p:cNvSpPr>
          <p:nvPr>
            <p:ph type="body" idx="1"/>
          </p:nvPr>
        </p:nvSpPr>
        <p:spPr/>
        <p:txBody>
          <a:bodyPr/>
          <a:lstStyle/>
          <a:p>
            <a:pPr defTabSz="932985"/>
            <a:endParaRPr lang="en-US" dirty="0">
              <a:highlight>
                <a:srgbClr val="FFFF00"/>
              </a:highlight>
            </a:endParaRPr>
          </a:p>
          <a:p>
            <a:pPr defTabSz="932985"/>
            <a:endParaRPr lang="en-US" dirty="0">
              <a:highlight>
                <a:srgbClr val="FFFF00"/>
              </a:highlight>
            </a:endParaRPr>
          </a:p>
          <a:p>
            <a:pPr defTabSz="932985"/>
            <a:endParaRPr lang="en-US" dirty="0">
              <a:highlight>
                <a:srgbClr val="FFFF00"/>
              </a:highlight>
            </a:endParaRPr>
          </a:p>
        </p:txBody>
      </p:sp>
      <p:sp>
        <p:nvSpPr>
          <p:cNvPr id="4" name="Slide Number Placeholder 3">
            <a:extLst>
              <a:ext uri="{FF2B5EF4-FFF2-40B4-BE49-F238E27FC236}">
                <a16:creationId xmlns:a16="http://schemas.microsoft.com/office/drawing/2014/main" id="{EAEACBD7-FB98-CA98-26EA-26E3B6553E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979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defTabSz="933172">
              <a:buFont typeface="+mj-lt"/>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84FED-3F94-4C44-A9A4-BE018A507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002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CFC98-1E98-BD53-FFC0-EE7783FD72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28055-3A94-F5D4-764E-1F1087DA60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79B873-EE98-6644-FE55-23BD84E65F70}"/>
              </a:ext>
            </a:extLst>
          </p:cNvPr>
          <p:cNvSpPr>
            <a:spLocks noGrp="1"/>
          </p:cNvSpPr>
          <p:nvPr>
            <p:ph type="body" idx="1"/>
          </p:nvPr>
        </p:nvSpPr>
        <p:spPr/>
        <p:txBody>
          <a:bodyPr>
            <a:normAutofit/>
          </a:bodyPr>
          <a:lstStyle/>
          <a:p>
            <a:pPr marL="0" indent="0" defTabSz="933172">
              <a:buFont typeface="+mj-lt"/>
              <a:buNone/>
              <a:defRPr/>
            </a:pPr>
            <a:endParaRPr lang="en-US" dirty="0"/>
          </a:p>
        </p:txBody>
      </p:sp>
      <p:sp>
        <p:nvSpPr>
          <p:cNvPr id="4" name="Slide Number Placeholder 3">
            <a:extLst>
              <a:ext uri="{FF2B5EF4-FFF2-40B4-BE49-F238E27FC236}">
                <a16:creationId xmlns:a16="http://schemas.microsoft.com/office/drawing/2014/main" id="{6E2B9C2A-098A-EB3D-1AED-C619354E25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84FED-3F94-4C44-A9A4-BE018A507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787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C8AC3-BCD0-2835-338B-A9537F753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326DB0-BF56-5698-F105-7CB67D846C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055471-2E94-AA1B-F700-817FD04DBBE2}"/>
              </a:ext>
            </a:extLst>
          </p:cNvPr>
          <p:cNvSpPr>
            <a:spLocks noGrp="1"/>
          </p:cNvSpPr>
          <p:nvPr>
            <p:ph type="body" idx="1"/>
          </p:nvPr>
        </p:nvSpPr>
        <p:spPr/>
        <p:txBody>
          <a:bodyPr>
            <a:normAutofit/>
          </a:bodyPr>
          <a:lstStyle/>
          <a:p>
            <a:pPr marL="0" indent="0" defTabSz="933172">
              <a:buFont typeface="+mj-lt"/>
              <a:buNone/>
              <a:defRPr/>
            </a:pPr>
            <a:endParaRPr lang="en-US" dirty="0"/>
          </a:p>
        </p:txBody>
      </p:sp>
      <p:sp>
        <p:nvSpPr>
          <p:cNvPr id="4" name="Slide Number Placeholder 3">
            <a:extLst>
              <a:ext uri="{FF2B5EF4-FFF2-40B4-BE49-F238E27FC236}">
                <a16:creationId xmlns:a16="http://schemas.microsoft.com/office/drawing/2014/main" id="{E80B3E9D-E7BD-5AF4-87A6-57EA24296F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84FED-3F94-4C44-A9A4-BE018A507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363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FAAB3-8013-EA57-DE9F-B5A4F5C20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DC1112-2D1E-7DCF-C40A-D6544D8D7A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39DEC7-26A2-2855-1C81-6012531498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BFD9FE-5E3E-7EAE-1AA3-7EE9ECC488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203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D97E7-6949-F8B9-EDF8-9FEAACC528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39F6D2-2A67-0026-A958-7B7E80084B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8F36B6-DFB9-EB72-316F-3E1FF7F1E5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6ED235-3886-A01D-60C3-5F6A09E07F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821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215D9-4888-6EF5-15F7-0C907636C6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141B6C-6181-DE03-F7BD-1FDE1CF45D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E7568F-BA3B-B8B0-8AD1-F0B32E3C77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FADD2E-EC13-6355-E62A-7ADD063B98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400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7CC46-A5A7-DD3A-CF09-6C9043D4E5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FE909C-F939-644F-59F6-9611FCBF47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FFB3FF-D8B7-1B2C-81C6-127BF368DD8D}"/>
              </a:ext>
            </a:extLst>
          </p:cNvPr>
          <p:cNvSpPr>
            <a:spLocks noGrp="1"/>
          </p:cNvSpPr>
          <p:nvPr>
            <p:ph type="body" idx="1"/>
          </p:nvPr>
        </p:nvSpPr>
        <p:spPr/>
        <p:txBody>
          <a:bodyPr/>
          <a:lstStyle/>
          <a:p>
            <a:endParaRPr lang="en-US" b="0" dirty="0"/>
          </a:p>
        </p:txBody>
      </p:sp>
      <p:sp>
        <p:nvSpPr>
          <p:cNvPr id="4" name="Slide Number Placeholder 3">
            <a:extLst>
              <a:ext uri="{FF2B5EF4-FFF2-40B4-BE49-F238E27FC236}">
                <a16:creationId xmlns:a16="http://schemas.microsoft.com/office/drawing/2014/main" id="{2590175B-4D88-A4A6-F923-B99224766C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071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11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D2149-1613-8E84-BC75-9816849637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6876B1-000F-129A-A608-ECBF25B03F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38654-C0ED-69C6-8A21-1F1E5CDA5859}"/>
              </a:ext>
            </a:extLst>
          </p:cNvPr>
          <p:cNvSpPr>
            <a:spLocks noGrp="1"/>
          </p:cNvSpPr>
          <p:nvPr>
            <p:ph type="body" idx="1"/>
          </p:nvPr>
        </p:nvSpPr>
        <p:spPr/>
        <p:txBody>
          <a:bodyPr>
            <a:normAutofit/>
          </a:bodyPr>
          <a:lstStyle/>
          <a:p>
            <a:pPr marL="0" indent="0" defTabSz="933172">
              <a:buFont typeface="+mj-lt"/>
              <a:buNone/>
              <a:defRPr/>
            </a:pPr>
            <a:endParaRPr lang="en-US" dirty="0"/>
          </a:p>
        </p:txBody>
      </p:sp>
      <p:sp>
        <p:nvSpPr>
          <p:cNvPr id="4" name="Slide Number Placeholder 3">
            <a:extLst>
              <a:ext uri="{FF2B5EF4-FFF2-40B4-BE49-F238E27FC236}">
                <a16:creationId xmlns:a16="http://schemas.microsoft.com/office/drawing/2014/main" id="{54FFFEA0-1DF9-F1F7-C05F-9173874503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84FED-3F94-4C44-A9A4-BE018A507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16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FE95A-B72B-0F99-D288-160468E444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9A091-2ED2-F445-0C18-11BD98104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7CF8FC-F6AC-CBD1-4FDC-214B54E21C02}"/>
              </a:ext>
            </a:extLst>
          </p:cNvPr>
          <p:cNvSpPr>
            <a:spLocks noGrp="1"/>
          </p:cNvSpPr>
          <p:nvPr>
            <p:ph type="body" idx="1"/>
          </p:nvPr>
        </p:nvSpPr>
        <p:spPr/>
        <p:txBody>
          <a:bodyPr/>
          <a:lstStyle/>
          <a:p>
            <a:pPr defTabSz="932985"/>
            <a:r>
              <a:rPr lang="en-US" dirty="0">
                <a:highlight>
                  <a:srgbClr val="FFFF00"/>
                </a:highlight>
              </a:rPr>
              <a:t>A Resources: Dual Use Vehicle (large and small) Long Beach, wheelchair or litter, gurney (18 and 30), emulates military aircraft</a:t>
            </a:r>
          </a:p>
        </p:txBody>
      </p:sp>
      <p:sp>
        <p:nvSpPr>
          <p:cNvPr id="4" name="Slide Number Placeholder 3">
            <a:extLst>
              <a:ext uri="{FF2B5EF4-FFF2-40B4-BE49-F238E27FC236}">
                <a16:creationId xmlns:a16="http://schemas.microsoft.com/office/drawing/2014/main" id="{A25A6E11-384C-8745-9983-68E21A9DC8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243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FCEEF-57B5-F1FC-912F-9A6B750A2C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110761-9B0F-F9D8-51FE-0F23D5697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42FBF2-4757-04AB-BF87-EEACB52E44A1}"/>
              </a:ext>
            </a:extLst>
          </p:cNvPr>
          <p:cNvSpPr>
            <a:spLocks noGrp="1"/>
          </p:cNvSpPr>
          <p:nvPr>
            <p:ph type="body" idx="1"/>
          </p:nvPr>
        </p:nvSpPr>
        <p:spPr/>
        <p:txBody>
          <a:bodyPr>
            <a:normAutofit/>
          </a:bodyPr>
          <a:lstStyle/>
          <a:p>
            <a:pPr marL="0" indent="0" defTabSz="933172">
              <a:buFont typeface="+mj-lt"/>
              <a:buNone/>
              <a:defRPr/>
            </a:pPr>
            <a:r>
              <a:rPr lang="en-US" dirty="0"/>
              <a:t>Patient Allocation Table</a:t>
            </a:r>
          </a:p>
          <a:p>
            <a:pPr marL="0" indent="0" defTabSz="933172">
              <a:buFont typeface="+mj-lt"/>
              <a:buNone/>
              <a:defRPr/>
            </a:pPr>
            <a:endParaRPr lang="en-US" dirty="0"/>
          </a:p>
        </p:txBody>
      </p:sp>
      <p:sp>
        <p:nvSpPr>
          <p:cNvPr id="4" name="Slide Number Placeholder 3">
            <a:extLst>
              <a:ext uri="{FF2B5EF4-FFF2-40B4-BE49-F238E27FC236}">
                <a16:creationId xmlns:a16="http://schemas.microsoft.com/office/drawing/2014/main" id="{565239EC-D309-ED4A-26A6-13E513CC9F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84FED-3F94-4C44-A9A4-BE018A507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657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C421F-D2DE-6459-4ED0-225850ECBB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E0134-FC75-A69B-4EFA-528100B408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163892-23BA-6F87-0211-55ACBDEDA118}"/>
              </a:ext>
            </a:extLst>
          </p:cNvPr>
          <p:cNvSpPr>
            <a:spLocks noGrp="1"/>
          </p:cNvSpPr>
          <p:nvPr>
            <p:ph type="body" idx="1"/>
          </p:nvPr>
        </p:nvSpPr>
        <p:spPr/>
        <p:txBody>
          <a:bodyPr/>
          <a:lstStyle/>
          <a:p>
            <a:pPr defTabSz="932985"/>
            <a:endParaRPr lang="en-US" dirty="0"/>
          </a:p>
          <a:p>
            <a:endParaRPr lang="en-US" dirty="0"/>
          </a:p>
        </p:txBody>
      </p:sp>
      <p:sp>
        <p:nvSpPr>
          <p:cNvPr id="4" name="Slide Number Placeholder 3">
            <a:extLst>
              <a:ext uri="{FF2B5EF4-FFF2-40B4-BE49-F238E27FC236}">
                <a16:creationId xmlns:a16="http://schemas.microsoft.com/office/drawing/2014/main" id="{2E426F09-FFD0-3CE6-1403-D62546C8DD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242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813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E1E4B-C532-A213-C4F3-DF52FFD2EC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73097-1D7A-732A-E17A-D6B05F7555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2171B-56F0-D91B-5F4F-A7F89E03E0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BB7151-0BCC-8938-4667-C0C6306756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979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675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85"/>
            <a:endParaRPr lang="en-US"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28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85"/>
            <a:endParaRPr lang="en-US"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405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highlight>
                  <a:srgbClr val="FFFF00"/>
                </a:highlight>
                <a:latin typeface="+mn-lt"/>
                <a:ea typeface="+mn-ea"/>
                <a:cs typeface="+mn-cs"/>
              </a:rPr>
              <a:t>M6.3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highlight>
                  <a:srgbClr val="FFFF00"/>
                </a:highlight>
                <a:latin typeface="+mn-lt"/>
                <a:ea typeface="+mn-ea"/>
                <a:cs typeface="+mn-cs"/>
              </a:rPr>
              <a:t>All </a:t>
            </a:r>
            <a:r>
              <a:rPr lang="en-US" sz="1200" kern="1200" dirty="0">
                <a:solidFill>
                  <a:schemeClr val="tx1"/>
                </a:solidFill>
                <a:effectLst/>
                <a:highlight>
                  <a:srgbClr val="FFFF00"/>
                </a:highlight>
                <a:latin typeface="+mn-lt"/>
                <a:ea typeface="+mn-ea"/>
                <a:cs typeface="+mn-cs"/>
              </a:rPr>
              <a:t>facilities will respond to the Service Level Poll as either “</a:t>
            </a:r>
            <a:r>
              <a:rPr lang="en-US" sz="1200" b="1" kern="1200" dirty="0">
                <a:solidFill>
                  <a:schemeClr val="tx1"/>
                </a:solidFill>
                <a:effectLst/>
                <a:highlight>
                  <a:srgbClr val="FFFF00"/>
                </a:highlight>
                <a:latin typeface="+mn-lt"/>
                <a:ea typeface="+mn-ea"/>
                <a:cs typeface="+mn-cs"/>
              </a:rPr>
              <a:t>Green</a:t>
            </a:r>
            <a:r>
              <a:rPr lang="en-US" sz="1200" kern="1200" dirty="0">
                <a:solidFill>
                  <a:schemeClr val="tx1"/>
                </a:solidFill>
                <a:effectLst/>
                <a:highlight>
                  <a:srgbClr val="FFFF00"/>
                </a:highlight>
                <a:latin typeface="+mn-lt"/>
                <a:ea typeface="+mn-ea"/>
                <a:cs typeface="+mn-cs"/>
              </a:rPr>
              <a:t>” </a:t>
            </a:r>
            <a:r>
              <a:rPr lang="en-US" sz="1200" i="1" kern="1200" dirty="0">
                <a:solidFill>
                  <a:schemeClr val="tx1"/>
                </a:solidFill>
                <a:effectLst/>
                <a:highlight>
                  <a:srgbClr val="FFFF00"/>
                </a:highlight>
                <a:latin typeface="+mn-lt"/>
                <a:ea typeface="+mn-ea"/>
                <a:cs typeface="+mn-cs"/>
              </a:rPr>
              <a:t>(Normal Operations)</a:t>
            </a:r>
            <a:r>
              <a:rPr lang="en-US" sz="1200" kern="1200" dirty="0">
                <a:solidFill>
                  <a:schemeClr val="tx1"/>
                </a:solidFill>
                <a:effectLst/>
                <a:highlight>
                  <a:srgbClr val="FFFF00"/>
                </a:highlight>
                <a:latin typeface="+mn-lt"/>
                <a:ea typeface="+mn-ea"/>
                <a:cs typeface="+mn-cs"/>
              </a:rPr>
              <a:t>, “</a:t>
            </a:r>
            <a:r>
              <a:rPr lang="en-US" sz="1200" b="1" kern="1200" dirty="0">
                <a:solidFill>
                  <a:schemeClr val="tx1"/>
                </a:solidFill>
                <a:effectLst/>
                <a:highlight>
                  <a:srgbClr val="FFFF00"/>
                </a:highlight>
                <a:latin typeface="+mn-lt"/>
                <a:ea typeface="+mn-ea"/>
                <a:cs typeface="+mn-cs"/>
              </a:rPr>
              <a:t>Yellow</a:t>
            </a:r>
            <a:r>
              <a:rPr lang="en-US" sz="1200" kern="1200" dirty="0">
                <a:solidFill>
                  <a:schemeClr val="tx1"/>
                </a:solidFill>
                <a:effectLst/>
                <a:highlight>
                  <a:srgbClr val="FFFF00"/>
                </a:highlight>
                <a:latin typeface="+mn-lt"/>
                <a:ea typeface="+mn-ea"/>
                <a:cs typeface="+mn-cs"/>
              </a:rPr>
              <a:t>” </a:t>
            </a:r>
            <a:r>
              <a:rPr lang="en-US" sz="1200" i="1" kern="1200" dirty="0">
                <a:solidFill>
                  <a:schemeClr val="tx1"/>
                </a:solidFill>
                <a:effectLst/>
                <a:highlight>
                  <a:srgbClr val="FFFF00"/>
                </a:highlight>
                <a:latin typeface="+mn-lt"/>
                <a:ea typeface="+mn-ea"/>
                <a:cs typeface="+mn-cs"/>
              </a:rPr>
              <a:t>(Under Control)</a:t>
            </a:r>
            <a:r>
              <a:rPr lang="en-US" sz="1200" kern="1200" dirty="0">
                <a:solidFill>
                  <a:schemeClr val="tx1"/>
                </a:solidFill>
                <a:effectLst/>
                <a:highlight>
                  <a:srgbClr val="FFFF00"/>
                </a:highlight>
                <a:latin typeface="+mn-lt"/>
                <a:ea typeface="+mn-ea"/>
                <a:cs typeface="+mn-cs"/>
              </a:rPr>
              <a:t>.</a:t>
            </a:r>
          </a:p>
          <a:p>
            <a:pPr lvl="0"/>
            <a:endParaRPr lang="en-US" sz="1200" b="1" kern="1200" dirty="0">
              <a:solidFill>
                <a:schemeClr val="tx1"/>
              </a:solidFill>
              <a:effectLst/>
              <a:highlight>
                <a:srgbClr val="FFFF00"/>
              </a:highlight>
              <a:latin typeface="+mn-lt"/>
              <a:ea typeface="+mn-ea"/>
              <a:cs typeface="+mn-cs"/>
            </a:endParaRPr>
          </a:p>
          <a:p>
            <a:pPr lvl="0"/>
            <a:endParaRPr lang="en-US" sz="1200" b="1" kern="1200" dirty="0">
              <a:solidFill>
                <a:schemeClr val="tx1"/>
              </a:solidFill>
              <a:effectLst/>
              <a:highlight>
                <a:srgbClr val="FFFF00"/>
              </a:highlight>
              <a:latin typeface="+mn-lt"/>
              <a:ea typeface="+mn-ea"/>
              <a:cs typeface="+mn-cs"/>
            </a:endParaRPr>
          </a:p>
          <a:p>
            <a:pPr lvl="0"/>
            <a:r>
              <a:rPr lang="en-US" sz="1200" b="1" kern="1200" dirty="0">
                <a:solidFill>
                  <a:schemeClr val="tx1"/>
                </a:solidFill>
                <a:effectLst/>
                <a:highlight>
                  <a:srgbClr val="FFFF00"/>
                </a:highlight>
                <a:latin typeface="+mn-lt"/>
                <a:ea typeface="+mn-ea"/>
                <a:cs typeface="+mn-cs"/>
              </a:rPr>
              <a:t>M6.8</a:t>
            </a:r>
          </a:p>
          <a:p>
            <a:pPr lvl="0"/>
            <a:r>
              <a:rPr lang="en-US" sz="1200" b="1" kern="1200" dirty="0">
                <a:solidFill>
                  <a:schemeClr val="tx1"/>
                </a:solidFill>
                <a:effectLst/>
                <a:highlight>
                  <a:srgbClr val="FFFF00"/>
                </a:highlight>
                <a:latin typeface="+mn-lt"/>
                <a:ea typeface="+mn-ea"/>
                <a:cs typeface="+mn-cs"/>
              </a:rPr>
              <a:t>Evacuating</a:t>
            </a:r>
            <a:r>
              <a:rPr lang="en-US" sz="1200" kern="1200" dirty="0">
                <a:solidFill>
                  <a:schemeClr val="tx1"/>
                </a:solidFill>
                <a:effectLst/>
                <a:highlight>
                  <a:srgbClr val="FFFF00"/>
                </a:highlight>
                <a:latin typeface="+mn-lt"/>
                <a:ea typeface="+mn-ea"/>
                <a:cs typeface="+mn-cs"/>
              </a:rPr>
              <a:t> facilities will respond to the Service Level Poll as either “</a:t>
            </a:r>
            <a:r>
              <a:rPr lang="en-US" sz="1200" b="1" kern="1200" dirty="0">
                <a:solidFill>
                  <a:schemeClr val="tx1"/>
                </a:solidFill>
                <a:effectLst/>
                <a:highlight>
                  <a:srgbClr val="FFFF00"/>
                </a:highlight>
                <a:latin typeface="+mn-lt"/>
                <a:ea typeface="+mn-ea"/>
                <a:cs typeface="+mn-cs"/>
              </a:rPr>
              <a:t>Red</a:t>
            </a:r>
            <a:r>
              <a:rPr lang="en-US" sz="1200" kern="1200" dirty="0">
                <a:solidFill>
                  <a:schemeClr val="tx1"/>
                </a:solidFill>
                <a:effectLst/>
                <a:highlight>
                  <a:srgbClr val="FFFF00"/>
                </a:highlight>
                <a:latin typeface="+mn-lt"/>
                <a:ea typeface="+mn-ea"/>
                <a:cs typeface="+mn-cs"/>
              </a:rPr>
              <a:t>” </a:t>
            </a:r>
            <a:r>
              <a:rPr lang="en-US" sz="1200" i="1" kern="1200" dirty="0">
                <a:solidFill>
                  <a:schemeClr val="tx1"/>
                </a:solidFill>
                <a:effectLst/>
                <a:highlight>
                  <a:srgbClr val="FFFF00"/>
                </a:highlight>
                <a:latin typeface="+mn-lt"/>
                <a:ea typeface="+mn-ea"/>
                <a:cs typeface="+mn-cs"/>
              </a:rPr>
              <a:t>(Limited Services) </a:t>
            </a:r>
            <a:r>
              <a:rPr lang="en-US" sz="1200" kern="1200" dirty="0">
                <a:solidFill>
                  <a:schemeClr val="tx1"/>
                </a:solidFill>
                <a:effectLst/>
                <a:highlight>
                  <a:srgbClr val="FFFF00"/>
                </a:highlight>
                <a:latin typeface="+mn-lt"/>
                <a:ea typeface="+mn-ea"/>
                <a:cs typeface="+mn-cs"/>
              </a:rPr>
              <a:t>or “</a:t>
            </a:r>
            <a:r>
              <a:rPr lang="en-US" sz="1200" b="1" kern="1200" dirty="0">
                <a:solidFill>
                  <a:schemeClr val="tx1"/>
                </a:solidFill>
                <a:effectLst/>
                <a:highlight>
                  <a:srgbClr val="FFFF00"/>
                </a:highlight>
                <a:latin typeface="+mn-lt"/>
                <a:ea typeface="+mn-ea"/>
                <a:cs typeface="+mn-cs"/>
              </a:rPr>
              <a:t>Black</a:t>
            </a:r>
            <a:r>
              <a:rPr lang="en-US" sz="1200" kern="1200" dirty="0">
                <a:solidFill>
                  <a:schemeClr val="tx1"/>
                </a:solidFill>
                <a:effectLst/>
                <a:highlight>
                  <a:srgbClr val="FFFF00"/>
                </a:highlight>
                <a:latin typeface="+mn-lt"/>
                <a:ea typeface="+mn-ea"/>
                <a:cs typeface="+mn-cs"/>
              </a:rPr>
              <a:t>” </a:t>
            </a:r>
            <a:r>
              <a:rPr lang="en-US" sz="1200" i="1" kern="1200" dirty="0">
                <a:solidFill>
                  <a:schemeClr val="tx1"/>
                </a:solidFill>
                <a:effectLst/>
                <a:highlight>
                  <a:srgbClr val="FFFF00"/>
                </a:highlight>
                <a:latin typeface="+mn-lt"/>
                <a:ea typeface="+mn-ea"/>
                <a:cs typeface="+mn-cs"/>
              </a:rPr>
              <a:t>(No Services)</a:t>
            </a:r>
            <a:r>
              <a:rPr lang="en-US" sz="1200" kern="1200" dirty="0">
                <a:solidFill>
                  <a:schemeClr val="tx1"/>
                </a:solidFill>
                <a:effectLst/>
                <a:highlight>
                  <a:srgbClr val="FFFF00"/>
                </a:highlight>
                <a:latin typeface="+mn-lt"/>
                <a:ea typeface="+mn-ea"/>
                <a:cs typeface="+mn-cs"/>
              </a:rPr>
              <a:t> for the exercise.</a:t>
            </a:r>
          </a:p>
          <a:p>
            <a:pPr lvl="0"/>
            <a:endParaRPr lang="en-US" sz="1200" b="1" kern="1200" dirty="0">
              <a:solidFill>
                <a:schemeClr val="tx1"/>
              </a:solidFill>
              <a:effectLst/>
              <a:highlight>
                <a:srgbClr val="FFFF00"/>
              </a:highlight>
              <a:latin typeface="+mn-lt"/>
              <a:ea typeface="+mn-ea"/>
              <a:cs typeface="+mn-cs"/>
            </a:endParaRPr>
          </a:p>
          <a:p>
            <a:pPr lvl="0"/>
            <a:r>
              <a:rPr lang="en-US" sz="1200" b="1" kern="1200" dirty="0">
                <a:solidFill>
                  <a:schemeClr val="tx1"/>
                </a:solidFill>
                <a:effectLst/>
                <a:highlight>
                  <a:srgbClr val="FFFF00"/>
                </a:highlight>
                <a:latin typeface="+mn-lt"/>
                <a:ea typeface="+mn-ea"/>
                <a:cs typeface="+mn-cs"/>
              </a:rPr>
              <a:t>Non-Evacuating</a:t>
            </a:r>
            <a:r>
              <a:rPr lang="en-US" sz="1200" kern="1200" dirty="0">
                <a:solidFill>
                  <a:schemeClr val="tx1"/>
                </a:solidFill>
                <a:effectLst/>
                <a:highlight>
                  <a:srgbClr val="FFFF00"/>
                </a:highlight>
                <a:latin typeface="+mn-lt"/>
                <a:ea typeface="+mn-ea"/>
                <a:cs typeface="+mn-cs"/>
              </a:rPr>
              <a:t> facilities will respond to the Service Level Poll as either “</a:t>
            </a:r>
            <a:r>
              <a:rPr lang="en-US" sz="1200" b="1" kern="1200" dirty="0">
                <a:solidFill>
                  <a:schemeClr val="tx1"/>
                </a:solidFill>
                <a:effectLst/>
                <a:highlight>
                  <a:srgbClr val="FFFF00"/>
                </a:highlight>
                <a:latin typeface="+mn-lt"/>
                <a:ea typeface="+mn-ea"/>
                <a:cs typeface="+mn-cs"/>
              </a:rPr>
              <a:t>Green</a:t>
            </a:r>
            <a:r>
              <a:rPr lang="en-US" sz="1200" kern="1200" dirty="0">
                <a:solidFill>
                  <a:schemeClr val="tx1"/>
                </a:solidFill>
                <a:effectLst/>
                <a:highlight>
                  <a:srgbClr val="FFFF00"/>
                </a:highlight>
                <a:latin typeface="+mn-lt"/>
                <a:ea typeface="+mn-ea"/>
                <a:cs typeface="+mn-cs"/>
              </a:rPr>
              <a:t>” </a:t>
            </a:r>
            <a:r>
              <a:rPr lang="en-US" sz="1200" i="1" kern="1200" dirty="0">
                <a:solidFill>
                  <a:schemeClr val="tx1"/>
                </a:solidFill>
                <a:effectLst/>
                <a:highlight>
                  <a:srgbClr val="FFFF00"/>
                </a:highlight>
                <a:latin typeface="+mn-lt"/>
                <a:ea typeface="+mn-ea"/>
                <a:cs typeface="+mn-cs"/>
              </a:rPr>
              <a:t>(Normal Operations)</a:t>
            </a:r>
            <a:r>
              <a:rPr lang="en-US" sz="1200" kern="1200" dirty="0">
                <a:solidFill>
                  <a:schemeClr val="tx1"/>
                </a:solidFill>
                <a:effectLst/>
                <a:highlight>
                  <a:srgbClr val="FFFF00"/>
                </a:highlight>
                <a:latin typeface="+mn-lt"/>
                <a:ea typeface="+mn-ea"/>
                <a:cs typeface="+mn-cs"/>
              </a:rPr>
              <a:t>, “</a:t>
            </a:r>
            <a:r>
              <a:rPr lang="en-US" sz="1200" b="1" kern="1200" dirty="0">
                <a:solidFill>
                  <a:schemeClr val="tx1"/>
                </a:solidFill>
                <a:effectLst/>
                <a:highlight>
                  <a:srgbClr val="FFFF00"/>
                </a:highlight>
                <a:latin typeface="+mn-lt"/>
                <a:ea typeface="+mn-ea"/>
                <a:cs typeface="+mn-cs"/>
              </a:rPr>
              <a:t>Yellow</a:t>
            </a:r>
            <a:r>
              <a:rPr lang="en-US" sz="1200" kern="1200" dirty="0">
                <a:solidFill>
                  <a:schemeClr val="tx1"/>
                </a:solidFill>
                <a:effectLst/>
                <a:highlight>
                  <a:srgbClr val="FFFF00"/>
                </a:highlight>
                <a:latin typeface="+mn-lt"/>
                <a:ea typeface="+mn-ea"/>
                <a:cs typeface="+mn-cs"/>
              </a:rPr>
              <a:t>” </a:t>
            </a:r>
            <a:r>
              <a:rPr lang="en-US" sz="1200" i="1" kern="1200" dirty="0">
                <a:solidFill>
                  <a:schemeClr val="tx1"/>
                </a:solidFill>
                <a:effectLst/>
                <a:highlight>
                  <a:srgbClr val="FFFF00"/>
                </a:highlight>
                <a:latin typeface="+mn-lt"/>
                <a:ea typeface="+mn-ea"/>
                <a:cs typeface="+mn-cs"/>
              </a:rPr>
              <a:t>(Under Control)</a:t>
            </a:r>
            <a:r>
              <a:rPr lang="en-US" sz="1200" kern="1200" dirty="0">
                <a:solidFill>
                  <a:schemeClr val="tx1"/>
                </a:solidFill>
                <a:effectLst/>
                <a:highlight>
                  <a:srgbClr val="FFFF00"/>
                </a:highlight>
                <a:latin typeface="+mn-lt"/>
                <a:ea typeface="+mn-ea"/>
                <a:cs typeface="+mn-cs"/>
              </a:rPr>
              <a:t>, or “</a:t>
            </a:r>
            <a:r>
              <a:rPr lang="en-US" sz="1200" b="1" kern="1200" dirty="0">
                <a:solidFill>
                  <a:schemeClr val="tx1"/>
                </a:solidFill>
                <a:effectLst/>
                <a:highlight>
                  <a:srgbClr val="FFFF00"/>
                </a:highlight>
                <a:latin typeface="+mn-lt"/>
                <a:ea typeface="+mn-ea"/>
                <a:cs typeface="+mn-cs"/>
              </a:rPr>
              <a:t>Orange</a:t>
            </a:r>
            <a:r>
              <a:rPr lang="en-US" sz="1200" kern="1200" dirty="0">
                <a:solidFill>
                  <a:schemeClr val="tx1"/>
                </a:solidFill>
                <a:effectLst/>
                <a:highlight>
                  <a:srgbClr val="FFFF00"/>
                </a:highlight>
                <a:latin typeface="+mn-lt"/>
                <a:ea typeface="+mn-ea"/>
                <a:cs typeface="+mn-cs"/>
              </a:rPr>
              <a:t>” </a:t>
            </a:r>
            <a:r>
              <a:rPr lang="en-US" sz="1200" i="1" kern="1200" dirty="0">
                <a:solidFill>
                  <a:schemeClr val="tx1"/>
                </a:solidFill>
                <a:effectLst/>
                <a:highlight>
                  <a:srgbClr val="FFFF00"/>
                </a:highlight>
                <a:latin typeface="+mn-lt"/>
                <a:ea typeface="+mn-ea"/>
                <a:cs typeface="+mn-cs"/>
              </a:rPr>
              <a:t>(Modified Services)</a:t>
            </a:r>
            <a:r>
              <a:rPr lang="en-US" sz="1200" kern="1200" dirty="0">
                <a:solidFill>
                  <a:schemeClr val="tx1"/>
                </a:solidFill>
                <a:effectLst/>
                <a:highlight>
                  <a:srgbClr val="FFFF00"/>
                </a:highlight>
                <a:latin typeface="+mn-lt"/>
                <a:ea typeface="+mn-ea"/>
                <a:cs typeface="+mn-cs"/>
              </a:rPr>
              <a:t>.</a:t>
            </a:r>
          </a:p>
          <a:p>
            <a:pPr defTabSz="932985"/>
            <a:endParaRPr lang="en-US"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51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85"/>
            <a:endParaRPr lang="en-US"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997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Earthquake was identified as the number one threat on the overall Los Angeles County Medical and Health Hazard Vulnerability Analysis (HVA) and the number three threat on the Los Angeles County Jurisdictional Risk Assessment (JRA) conducted by Public Health.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0388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85"/>
            <a:endParaRPr lang="en-US"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577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4EE35-74FC-2AA1-98E2-9CDCF1B58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362A93-A33D-B632-707C-2B9F72204E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511CE-D577-C8C9-B72E-6621D997B5E0}"/>
              </a:ext>
            </a:extLst>
          </p:cNvPr>
          <p:cNvSpPr>
            <a:spLocks noGrp="1"/>
          </p:cNvSpPr>
          <p:nvPr>
            <p:ph type="body" idx="1"/>
          </p:nvPr>
        </p:nvSpPr>
        <p:spPr/>
        <p:txBody>
          <a:bodyPr/>
          <a:lstStyle/>
          <a:p>
            <a:pPr defTabSz="932985"/>
            <a:endParaRPr lang="en-US" dirty="0">
              <a:highlight>
                <a:srgbClr val="FFFF00"/>
              </a:highlight>
            </a:endParaRPr>
          </a:p>
        </p:txBody>
      </p:sp>
      <p:sp>
        <p:nvSpPr>
          <p:cNvPr id="4" name="Slide Number Placeholder 3">
            <a:extLst>
              <a:ext uri="{FF2B5EF4-FFF2-40B4-BE49-F238E27FC236}">
                <a16:creationId xmlns:a16="http://schemas.microsoft.com/office/drawing/2014/main" id="{E813B6CC-FE98-6797-82BD-4536C1105A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746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85"/>
            <a:endParaRPr lang="en-US"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520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85"/>
            <a:endParaRPr lang="en-US"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082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85"/>
            <a:endParaRPr lang="en-US"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465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85"/>
            <a:endParaRPr lang="en-US" dirty="0"/>
          </a:p>
          <a:p>
            <a:pPr defTabSz="932985"/>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9300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85"/>
            <a:endParaRPr lang="en-US" dirty="0"/>
          </a:p>
          <a:p>
            <a:pPr defTabSz="932985"/>
            <a:endParaRPr lang="en-US" dirty="0"/>
          </a:p>
          <a:p>
            <a:pPr defTabSz="932985"/>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1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9929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532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July 4, 2019, initial M6.4</a:t>
            </a:r>
          </a:p>
          <a:p>
            <a:r>
              <a:rPr lang="en-US" dirty="0"/>
              <a:t>July 5, 2019, subsequent M7.1</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2DBC5E-4EB0-4F3D-A5C4-513D8E63E1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641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May of 2023 Stephanie Meeks of Ridgecrest Regional Hospital speaker at BCP event.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2DBC5E-4EB0-4F3D-A5C4-513D8E63E1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273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85"/>
            <a:endParaRPr lang="en-US" dirty="0">
              <a:highlight>
                <a:srgbClr val="FFFF00"/>
              </a:highlight>
            </a:endParaRPr>
          </a:p>
          <a:p>
            <a:pPr defTabSz="932985"/>
            <a:endParaRPr lang="en-US"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221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FA3F4-8D5F-0C5C-8EAD-4323881CE4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A81CEC-6D54-1D6B-4057-2E11C73E51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2B5E26-525E-F5D4-7C2A-2B4F37211C2F}"/>
              </a:ext>
            </a:extLst>
          </p:cNvPr>
          <p:cNvSpPr>
            <a:spLocks noGrp="1"/>
          </p:cNvSpPr>
          <p:nvPr>
            <p:ph type="body" idx="1"/>
          </p:nvPr>
        </p:nvSpPr>
        <p:spPr/>
        <p:txBody>
          <a:bodyPr/>
          <a:lstStyle/>
          <a:p>
            <a:pPr defTabSz="932985"/>
            <a:endParaRPr lang="en-US" dirty="0">
              <a:highlight>
                <a:srgbClr val="FFFF00"/>
              </a:highlight>
            </a:endParaRPr>
          </a:p>
          <a:p>
            <a:pPr defTabSz="932985"/>
            <a:endParaRPr lang="en-US" dirty="0">
              <a:highlight>
                <a:srgbClr val="FFFF00"/>
              </a:highlight>
            </a:endParaRPr>
          </a:p>
          <a:p>
            <a:pPr defTabSz="932985"/>
            <a:endParaRPr lang="en-US" dirty="0">
              <a:highlight>
                <a:srgbClr val="FFFF00"/>
              </a:highlight>
            </a:endParaRPr>
          </a:p>
          <a:p>
            <a:pPr defTabSz="932985"/>
            <a:endParaRPr lang="en-US" dirty="0">
              <a:highlight>
                <a:srgbClr val="FFFF00"/>
              </a:highlight>
            </a:endParaRPr>
          </a:p>
          <a:p>
            <a:pPr defTabSz="932985"/>
            <a:endParaRPr lang="en-US" dirty="0">
              <a:highlight>
                <a:srgbClr val="FFFF00"/>
              </a:highlight>
            </a:endParaRPr>
          </a:p>
          <a:p>
            <a:pPr defTabSz="932985"/>
            <a:endParaRPr lang="en-US" dirty="0">
              <a:highlight>
                <a:srgbClr val="FFFF00"/>
              </a:highlight>
            </a:endParaRPr>
          </a:p>
        </p:txBody>
      </p:sp>
      <p:sp>
        <p:nvSpPr>
          <p:cNvPr id="4" name="Slide Number Placeholder 3">
            <a:extLst>
              <a:ext uri="{FF2B5EF4-FFF2-40B4-BE49-F238E27FC236}">
                <a16:creationId xmlns:a16="http://schemas.microsoft.com/office/drawing/2014/main" id="{12CD535D-51A1-0C1B-DF2D-F0B8833CA4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722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6C48B-9ED4-412D-84A9-3D58CC208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564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22F72-9CDD-2BCF-B99F-4829C5F4F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F6D6E7-0A1D-F5C1-516D-DBDCF8450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3D53F1-86F9-376C-A1EC-B8F01A7E6705}"/>
              </a:ext>
            </a:extLst>
          </p:cNvPr>
          <p:cNvSpPr>
            <a:spLocks noGrp="1"/>
          </p:cNvSpPr>
          <p:nvPr>
            <p:ph type="body" idx="1"/>
          </p:nvPr>
        </p:nvSpPr>
        <p:spPr/>
        <p:txBody>
          <a:bodyPr>
            <a:normAutofit/>
          </a:bodyPr>
          <a:lstStyle/>
          <a:p>
            <a:pPr marL="0" indent="0" defTabSz="933172">
              <a:buFont typeface="+mj-lt"/>
              <a:buNone/>
              <a:defRPr/>
            </a:pPr>
            <a:endParaRPr lang="en-US" dirty="0"/>
          </a:p>
        </p:txBody>
      </p:sp>
      <p:sp>
        <p:nvSpPr>
          <p:cNvPr id="4" name="Slide Number Placeholder 3">
            <a:extLst>
              <a:ext uri="{FF2B5EF4-FFF2-40B4-BE49-F238E27FC236}">
                <a16:creationId xmlns:a16="http://schemas.microsoft.com/office/drawing/2014/main" id="{6B98A4B4-EA73-9BEC-4661-D9D515C766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84FED-3F94-4C44-A9A4-BE018A507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579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E443A-8331-4D91-877C-28A20987FB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747D89-E58F-4ADB-9E8A-FD28F96CC3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1C3C1-78D4-4BE0-BA98-EB04A977E036}"/>
              </a:ext>
            </a:extLst>
          </p:cNvPr>
          <p:cNvSpPr>
            <a:spLocks noGrp="1"/>
          </p:cNvSpPr>
          <p:nvPr>
            <p:ph type="dt" sz="half" idx="10"/>
          </p:nvPr>
        </p:nvSpPr>
        <p:spPr/>
        <p:txBody>
          <a:bodyPr/>
          <a:lstStyle/>
          <a:p>
            <a:fld id="{3E186A67-1A6E-40CF-A2BC-F77B870229F8}" type="datetimeFigureOut">
              <a:rPr lang="en-US" smtClean="0"/>
              <a:t>9/16/2025</a:t>
            </a:fld>
            <a:endParaRPr lang="en-US"/>
          </a:p>
        </p:txBody>
      </p:sp>
      <p:sp>
        <p:nvSpPr>
          <p:cNvPr id="5" name="Footer Placeholder 4">
            <a:extLst>
              <a:ext uri="{FF2B5EF4-FFF2-40B4-BE49-F238E27FC236}">
                <a16:creationId xmlns:a16="http://schemas.microsoft.com/office/drawing/2014/main" id="{68635DBA-60C4-4CF4-9ECA-00505B8A7E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6948C6-33BD-4108-A01A-1FF80AB73913}"/>
              </a:ext>
            </a:extLst>
          </p:cNvPr>
          <p:cNvSpPr>
            <a:spLocks noGrp="1"/>
          </p:cNvSpPr>
          <p:nvPr>
            <p:ph type="sldNum" sz="quarter" idx="12"/>
          </p:nvPr>
        </p:nvSpPr>
        <p:spPr/>
        <p:txBody>
          <a:bodyPr/>
          <a:lstStyle/>
          <a:p>
            <a:fld id="{FC6798A7-A85D-4821-84F8-680E70AE77A2}" type="slidenum">
              <a:rPr lang="en-US" smtClean="0"/>
              <a:t>‹#›</a:t>
            </a:fld>
            <a:endParaRPr lang="en-US"/>
          </a:p>
        </p:txBody>
      </p:sp>
    </p:spTree>
    <p:extLst>
      <p:ext uri="{BB962C8B-B14F-4D97-AF65-F5344CB8AC3E}">
        <p14:creationId xmlns:p14="http://schemas.microsoft.com/office/powerpoint/2010/main" val="152202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02902-A65F-4423-B780-819B924ED2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55DCD5-C6CC-4E9B-83A2-8DE83F3F1D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996F94-074D-4123-8379-488F42404551}"/>
              </a:ext>
            </a:extLst>
          </p:cNvPr>
          <p:cNvSpPr>
            <a:spLocks noGrp="1"/>
          </p:cNvSpPr>
          <p:nvPr>
            <p:ph type="dt" sz="half" idx="10"/>
          </p:nvPr>
        </p:nvSpPr>
        <p:spPr/>
        <p:txBody>
          <a:bodyPr/>
          <a:lstStyle/>
          <a:p>
            <a:fld id="{3E186A67-1A6E-40CF-A2BC-F77B870229F8}" type="datetimeFigureOut">
              <a:rPr lang="en-US" smtClean="0"/>
              <a:t>9/16/2025</a:t>
            </a:fld>
            <a:endParaRPr lang="en-US"/>
          </a:p>
        </p:txBody>
      </p:sp>
      <p:sp>
        <p:nvSpPr>
          <p:cNvPr id="5" name="Footer Placeholder 4">
            <a:extLst>
              <a:ext uri="{FF2B5EF4-FFF2-40B4-BE49-F238E27FC236}">
                <a16:creationId xmlns:a16="http://schemas.microsoft.com/office/drawing/2014/main" id="{2E2BAFF4-8DC3-431C-8309-62B378692B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E58439-64F1-4C1E-B8D2-8781A4943438}"/>
              </a:ext>
            </a:extLst>
          </p:cNvPr>
          <p:cNvSpPr>
            <a:spLocks noGrp="1"/>
          </p:cNvSpPr>
          <p:nvPr>
            <p:ph type="sldNum" sz="quarter" idx="12"/>
          </p:nvPr>
        </p:nvSpPr>
        <p:spPr/>
        <p:txBody>
          <a:bodyPr/>
          <a:lstStyle/>
          <a:p>
            <a:fld id="{FC6798A7-A85D-4821-84F8-680E70AE77A2}" type="slidenum">
              <a:rPr lang="en-US" smtClean="0"/>
              <a:t>‹#›</a:t>
            </a:fld>
            <a:endParaRPr lang="en-US"/>
          </a:p>
        </p:txBody>
      </p:sp>
    </p:spTree>
    <p:extLst>
      <p:ext uri="{BB962C8B-B14F-4D97-AF65-F5344CB8AC3E}">
        <p14:creationId xmlns:p14="http://schemas.microsoft.com/office/powerpoint/2010/main" val="2462127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2D68B-5C07-43BE-AEC1-C38ECC991E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A6D714-AEAC-4B00-9B69-10552DC1F4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4A08E-74AE-408F-98A0-F597B2A7D5B3}"/>
              </a:ext>
            </a:extLst>
          </p:cNvPr>
          <p:cNvSpPr>
            <a:spLocks noGrp="1"/>
          </p:cNvSpPr>
          <p:nvPr>
            <p:ph type="dt" sz="half" idx="10"/>
          </p:nvPr>
        </p:nvSpPr>
        <p:spPr/>
        <p:txBody>
          <a:bodyPr/>
          <a:lstStyle/>
          <a:p>
            <a:fld id="{3E186A67-1A6E-40CF-A2BC-F77B870229F8}" type="datetimeFigureOut">
              <a:rPr lang="en-US" smtClean="0"/>
              <a:t>9/16/2025</a:t>
            </a:fld>
            <a:endParaRPr lang="en-US"/>
          </a:p>
        </p:txBody>
      </p:sp>
      <p:sp>
        <p:nvSpPr>
          <p:cNvPr id="5" name="Footer Placeholder 4">
            <a:extLst>
              <a:ext uri="{FF2B5EF4-FFF2-40B4-BE49-F238E27FC236}">
                <a16:creationId xmlns:a16="http://schemas.microsoft.com/office/drawing/2014/main" id="{3D7F46CC-374A-4580-A476-B7A0741A7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0B7360-FD3C-45BE-88B4-B1A64C1B5308}"/>
              </a:ext>
            </a:extLst>
          </p:cNvPr>
          <p:cNvSpPr>
            <a:spLocks noGrp="1"/>
          </p:cNvSpPr>
          <p:nvPr>
            <p:ph type="sldNum" sz="quarter" idx="12"/>
          </p:nvPr>
        </p:nvSpPr>
        <p:spPr/>
        <p:txBody>
          <a:bodyPr/>
          <a:lstStyle/>
          <a:p>
            <a:fld id="{FC6798A7-A85D-4821-84F8-680E70AE77A2}" type="slidenum">
              <a:rPr lang="en-US" smtClean="0"/>
              <a:t>‹#›</a:t>
            </a:fld>
            <a:endParaRPr lang="en-US"/>
          </a:p>
        </p:txBody>
      </p:sp>
    </p:spTree>
    <p:extLst>
      <p:ext uri="{BB962C8B-B14F-4D97-AF65-F5344CB8AC3E}">
        <p14:creationId xmlns:p14="http://schemas.microsoft.com/office/powerpoint/2010/main" val="4098329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6B5C6-304C-43F1-ADC6-EF89C7BCF2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58DDDB-0AF0-476E-8259-27D88188A7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E06E3-CC03-443F-AFEA-D01A3FDDDCA3}"/>
              </a:ext>
            </a:extLst>
          </p:cNvPr>
          <p:cNvSpPr>
            <a:spLocks noGrp="1"/>
          </p:cNvSpPr>
          <p:nvPr>
            <p:ph type="dt" sz="half" idx="10"/>
          </p:nvPr>
        </p:nvSpPr>
        <p:spPr/>
        <p:txBody>
          <a:bodyPr/>
          <a:lstStyle/>
          <a:p>
            <a:fld id="{3E186A67-1A6E-40CF-A2BC-F77B870229F8}" type="datetimeFigureOut">
              <a:rPr lang="en-US" smtClean="0"/>
              <a:t>9/16/2025</a:t>
            </a:fld>
            <a:endParaRPr lang="en-US"/>
          </a:p>
        </p:txBody>
      </p:sp>
      <p:sp>
        <p:nvSpPr>
          <p:cNvPr id="5" name="Footer Placeholder 4">
            <a:extLst>
              <a:ext uri="{FF2B5EF4-FFF2-40B4-BE49-F238E27FC236}">
                <a16:creationId xmlns:a16="http://schemas.microsoft.com/office/drawing/2014/main" id="{E679B7B8-1DA0-4D13-9BCF-5EEB9AB3AC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01BDA-6883-4973-B84C-F021628E40BA}"/>
              </a:ext>
            </a:extLst>
          </p:cNvPr>
          <p:cNvSpPr>
            <a:spLocks noGrp="1"/>
          </p:cNvSpPr>
          <p:nvPr>
            <p:ph type="sldNum" sz="quarter" idx="12"/>
          </p:nvPr>
        </p:nvSpPr>
        <p:spPr/>
        <p:txBody>
          <a:bodyPr/>
          <a:lstStyle/>
          <a:p>
            <a:fld id="{FC6798A7-A85D-4821-84F8-680E70AE77A2}" type="slidenum">
              <a:rPr lang="en-US" smtClean="0"/>
              <a:t>‹#›</a:t>
            </a:fld>
            <a:endParaRPr lang="en-US"/>
          </a:p>
        </p:txBody>
      </p:sp>
    </p:spTree>
    <p:extLst>
      <p:ext uri="{BB962C8B-B14F-4D97-AF65-F5344CB8AC3E}">
        <p14:creationId xmlns:p14="http://schemas.microsoft.com/office/powerpoint/2010/main" val="3322558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AA416-FDD5-4822-A977-5E993B8CB9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AE4B12-F2A7-4C0B-B6EF-F20728AEF3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571891-6634-4688-968F-B8D5A4FF21AA}"/>
              </a:ext>
            </a:extLst>
          </p:cNvPr>
          <p:cNvSpPr>
            <a:spLocks noGrp="1"/>
          </p:cNvSpPr>
          <p:nvPr>
            <p:ph type="dt" sz="half" idx="10"/>
          </p:nvPr>
        </p:nvSpPr>
        <p:spPr/>
        <p:txBody>
          <a:bodyPr/>
          <a:lstStyle/>
          <a:p>
            <a:fld id="{3E186A67-1A6E-40CF-A2BC-F77B870229F8}" type="datetimeFigureOut">
              <a:rPr lang="en-US" smtClean="0"/>
              <a:t>9/16/2025</a:t>
            </a:fld>
            <a:endParaRPr lang="en-US"/>
          </a:p>
        </p:txBody>
      </p:sp>
      <p:sp>
        <p:nvSpPr>
          <p:cNvPr id="5" name="Footer Placeholder 4">
            <a:extLst>
              <a:ext uri="{FF2B5EF4-FFF2-40B4-BE49-F238E27FC236}">
                <a16:creationId xmlns:a16="http://schemas.microsoft.com/office/drawing/2014/main" id="{DCD0C848-CE40-43FC-B8B2-5576D741F2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7427C-A40C-465E-9283-E401967C054F}"/>
              </a:ext>
            </a:extLst>
          </p:cNvPr>
          <p:cNvSpPr>
            <a:spLocks noGrp="1"/>
          </p:cNvSpPr>
          <p:nvPr>
            <p:ph type="sldNum" sz="quarter" idx="12"/>
          </p:nvPr>
        </p:nvSpPr>
        <p:spPr/>
        <p:txBody>
          <a:bodyPr/>
          <a:lstStyle/>
          <a:p>
            <a:fld id="{FC6798A7-A85D-4821-84F8-680E70AE77A2}" type="slidenum">
              <a:rPr lang="en-US" smtClean="0"/>
              <a:t>‹#›</a:t>
            </a:fld>
            <a:endParaRPr lang="en-US"/>
          </a:p>
        </p:txBody>
      </p:sp>
    </p:spTree>
    <p:extLst>
      <p:ext uri="{BB962C8B-B14F-4D97-AF65-F5344CB8AC3E}">
        <p14:creationId xmlns:p14="http://schemas.microsoft.com/office/powerpoint/2010/main" val="1798919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81723-7F12-4193-BB6E-384598E6FE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6750B-978A-4B1C-9C17-6B15C2D983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ECB632-A59E-4723-8E46-F5883228F6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B480C9-6879-43D2-B503-FA7858839083}"/>
              </a:ext>
            </a:extLst>
          </p:cNvPr>
          <p:cNvSpPr>
            <a:spLocks noGrp="1"/>
          </p:cNvSpPr>
          <p:nvPr>
            <p:ph type="dt" sz="half" idx="10"/>
          </p:nvPr>
        </p:nvSpPr>
        <p:spPr/>
        <p:txBody>
          <a:bodyPr/>
          <a:lstStyle/>
          <a:p>
            <a:fld id="{3E186A67-1A6E-40CF-A2BC-F77B870229F8}" type="datetimeFigureOut">
              <a:rPr lang="en-US" smtClean="0"/>
              <a:t>9/16/2025</a:t>
            </a:fld>
            <a:endParaRPr lang="en-US"/>
          </a:p>
        </p:txBody>
      </p:sp>
      <p:sp>
        <p:nvSpPr>
          <p:cNvPr id="6" name="Footer Placeholder 5">
            <a:extLst>
              <a:ext uri="{FF2B5EF4-FFF2-40B4-BE49-F238E27FC236}">
                <a16:creationId xmlns:a16="http://schemas.microsoft.com/office/drawing/2014/main" id="{551C3246-E306-46E7-B40C-270074FED7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EDE1F9-C800-4D62-882F-6CCEA3E60D83}"/>
              </a:ext>
            </a:extLst>
          </p:cNvPr>
          <p:cNvSpPr>
            <a:spLocks noGrp="1"/>
          </p:cNvSpPr>
          <p:nvPr>
            <p:ph type="sldNum" sz="quarter" idx="12"/>
          </p:nvPr>
        </p:nvSpPr>
        <p:spPr/>
        <p:txBody>
          <a:bodyPr/>
          <a:lstStyle/>
          <a:p>
            <a:fld id="{FC6798A7-A85D-4821-84F8-680E70AE77A2}" type="slidenum">
              <a:rPr lang="en-US" smtClean="0"/>
              <a:t>‹#›</a:t>
            </a:fld>
            <a:endParaRPr lang="en-US"/>
          </a:p>
        </p:txBody>
      </p:sp>
    </p:spTree>
    <p:extLst>
      <p:ext uri="{BB962C8B-B14F-4D97-AF65-F5344CB8AC3E}">
        <p14:creationId xmlns:p14="http://schemas.microsoft.com/office/powerpoint/2010/main" val="3492755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D5E03-BCD2-47BD-80B9-5D65EA1C23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B44EE9-158E-4B9F-8C78-CE59277E27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B0CB83-F407-48CC-A662-2E5FF6F835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71F595-33F9-4AC9-AEAD-764D7C8BF0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351DF5-2D01-49C6-8D8F-AAE229EE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946564-FDF2-401B-9572-DC27C260D2C2}"/>
              </a:ext>
            </a:extLst>
          </p:cNvPr>
          <p:cNvSpPr>
            <a:spLocks noGrp="1"/>
          </p:cNvSpPr>
          <p:nvPr>
            <p:ph type="dt" sz="half" idx="10"/>
          </p:nvPr>
        </p:nvSpPr>
        <p:spPr/>
        <p:txBody>
          <a:bodyPr/>
          <a:lstStyle/>
          <a:p>
            <a:fld id="{3E186A67-1A6E-40CF-A2BC-F77B870229F8}" type="datetimeFigureOut">
              <a:rPr lang="en-US" smtClean="0"/>
              <a:t>9/16/2025</a:t>
            </a:fld>
            <a:endParaRPr lang="en-US"/>
          </a:p>
        </p:txBody>
      </p:sp>
      <p:sp>
        <p:nvSpPr>
          <p:cNvPr id="8" name="Footer Placeholder 7">
            <a:extLst>
              <a:ext uri="{FF2B5EF4-FFF2-40B4-BE49-F238E27FC236}">
                <a16:creationId xmlns:a16="http://schemas.microsoft.com/office/drawing/2014/main" id="{B6A2FCA6-8DE1-4161-98AA-D8F67CEF5A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C6BEBE-3EA8-46F7-AA78-B13711302D67}"/>
              </a:ext>
            </a:extLst>
          </p:cNvPr>
          <p:cNvSpPr>
            <a:spLocks noGrp="1"/>
          </p:cNvSpPr>
          <p:nvPr>
            <p:ph type="sldNum" sz="quarter" idx="12"/>
          </p:nvPr>
        </p:nvSpPr>
        <p:spPr/>
        <p:txBody>
          <a:bodyPr/>
          <a:lstStyle/>
          <a:p>
            <a:fld id="{FC6798A7-A85D-4821-84F8-680E70AE77A2}" type="slidenum">
              <a:rPr lang="en-US" smtClean="0"/>
              <a:t>‹#›</a:t>
            </a:fld>
            <a:endParaRPr lang="en-US"/>
          </a:p>
        </p:txBody>
      </p:sp>
    </p:spTree>
    <p:extLst>
      <p:ext uri="{BB962C8B-B14F-4D97-AF65-F5344CB8AC3E}">
        <p14:creationId xmlns:p14="http://schemas.microsoft.com/office/powerpoint/2010/main" val="1421150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706A9-BAC5-42AE-9513-9E5FD7B5E6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C85F10-0CB1-44AA-89BC-2ACCA8B57634}"/>
              </a:ext>
            </a:extLst>
          </p:cNvPr>
          <p:cNvSpPr>
            <a:spLocks noGrp="1"/>
          </p:cNvSpPr>
          <p:nvPr>
            <p:ph type="dt" sz="half" idx="10"/>
          </p:nvPr>
        </p:nvSpPr>
        <p:spPr/>
        <p:txBody>
          <a:bodyPr/>
          <a:lstStyle/>
          <a:p>
            <a:fld id="{3E186A67-1A6E-40CF-A2BC-F77B870229F8}" type="datetimeFigureOut">
              <a:rPr lang="en-US" smtClean="0"/>
              <a:t>9/16/2025</a:t>
            </a:fld>
            <a:endParaRPr lang="en-US"/>
          </a:p>
        </p:txBody>
      </p:sp>
      <p:sp>
        <p:nvSpPr>
          <p:cNvPr id="4" name="Footer Placeholder 3">
            <a:extLst>
              <a:ext uri="{FF2B5EF4-FFF2-40B4-BE49-F238E27FC236}">
                <a16:creationId xmlns:a16="http://schemas.microsoft.com/office/drawing/2014/main" id="{7611BFAF-0610-4E0B-8DE8-62AE8E45F6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54BBB2-79D5-4752-91BA-6B372A36D458}"/>
              </a:ext>
            </a:extLst>
          </p:cNvPr>
          <p:cNvSpPr>
            <a:spLocks noGrp="1"/>
          </p:cNvSpPr>
          <p:nvPr>
            <p:ph type="sldNum" sz="quarter" idx="12"/>
          </p:nvPr>
        </p:nvSpPr>
        <p:spPr/>
        <p:txBody>
          <a:bodyPr/>
          <a:lstStyle/>
          <a:p>
            <a:fld id="{FC6798A7-A85D-4821-84F8-680E70AE77A2}" type="slidenum">
              <a:rPr lang="en-US" smtClean="0"/>
              <a:t>‹#›</a:t>
            </a:fld>
            <a:endParaRPr lang="en-US"/>
          </a:p>
        </p:txBody>
      </p:sp>
    </p:spTree>
    <p:extLst>
      <p:ext uri="{BB962C8B-B14F-4D97-AF65-F5344CB8AC3E}">
        <p14:creationId xmlns:p14="http://schemas.microsoft.com/office/powerpoint/2010/main" val="203905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8D17-78CA-4DAA-8C33-E299E3F716DB}"/>
              </a:ext>
            </a:extLst>
          </p:cNvPr>
          <p:cNvSpPr>
            <a:spLocks noGrp="1"/>
          </p:cNvSpPr>
          <p:nvPr>
            <p:ph type="dt" sz="half" idx="10"/>
          </p:nvPr>
        </p:nvSpPr>
        <p:spPr/>
        <p:txBody>
          <a:bodyPr/>
          <a:lstStyle/>
          <a:p>
            <a:fld id="{3E186A67-1A6E-40CF-A2BC-F77B870229F8}" type="datetimeFigureOut">
              <a:rPr lang="en-US" smtClean="0"/>
              <a:t>9/16/2025</a:t>
            </a:fld>
            <a:endParaRPr lang="en-US"/>
          </a:p>
        </p:txBody>
      </p:sp>
      <p:sp>
        <p:nvSpPr>
          <p:cNvPr id="3" name="Footer Placeholder 2">
            <a:extLst>
              <a:ext uri="{FF2B5EF4-FFF2-40B4-BE49-F238E27FC236}">
                <a16:creationId xmlns:a16="http://schemas.microsoft.com/office/drawing/2014/main" id="{7707C7CD-1209-4759-A79A-F3B9D7E878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28CD9D-13A6-40D5-A220-B29A16031722}"/>
              </a:ext>
            </a:extLst>
          </p:cNvPr>
          <p:cNvSpPr>
            <a:spLocks noGrp="1"/>
          </p:cNvSpPr>
          <p:nvPr>
            <p:ph type="sldNum" sz="quarter" idx="12"/>
          </p:nvPr>
        </p:nvSpPr>
        <p:spPr/>
        <p:txBody>
          <a:bodyPr/>
          <a:lstStyle/>
          <a:p>
            <a:fld id="{FC6798A7-A85D-4821-84F8-680E70AE77A2}" type="slidenum">
              <a:rPr lang="en-US" smtClean="0"/>
              <a:t>‹#›</a:t>
            </a:fld>
            <a:endParaRPr lang="en-US"/>
          </a:p>
        </p:txBody>
      </p:sp>
    </p:spTree>
    <p:extLst>
      <p:ext uri="{BB962C8B-B14F-4D97-AF65-F5344CB8AC3E}">
        <p14:creationId xmlns:p14="http://schemas.microsoft.com/office/powerpoint/2010/main" val="914908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A3C1A-683B-4960-A7AD-8765842FD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495916-6382-4AC7-9E07-D8B6F4CD01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54A914-133C-4202-9742-3DC41182BD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7F7BF5-66DE-4E5C-8ADF-B65BC802C837}"/>
              </a:ext>
            </a:extLst>
          </p:cNvPr>
          <p:cNvSpPr>
            <a:spLocks noGrp="1"/>
          </p:cNvSpPr>
          <p:nvPr>
            <p:ph type="dt" sz="half" idx="10"/>
          </p:nvPr>
        </p:nvSpPr>
        <p:spPr/>
        <p:txBody>
          <a:bodyPr/>
          <a:lstStyle/>
          <a:p>
            <a:fld id="{3E186A67-1A6E-40CF-A2BC-F77B870229F8}" type="datetimeFigureOut">
              <a:rPr lang="en-US" smtClean="0"/>
              <a:t>9/16/2025</a:t>
            </a:fld>
            <a:endParaRPr lang="en-US"/>
          </a:p>
        </p:txBody>
      </p:sp>
      <p:sp>
        <p:nvSpPr>
          <p:cNvPr id="6" name="Footer Placeholder 5">
            <a:extLst>
              <a:ext uri="{FF2B5EF4-FFF2-40B4-BE49-F238E27FC236}">
                <a16:creationId xmlns:a16="http://schemas.microsoft.com/office/drawing/2014/main" id="{56D7509A-B82C-4471-AAF2-459D40FFF1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6FD21D-7D74-4293-AC3B-053D24AB75E8}"/>
              </a:ext>
            </a:extLst>
          </p:cNvPr>
          <p:cNvSpPr>
            <a:spLocks noGrp="1"/>
          </p:cNvSpPr>
          <p:nvPr>
            <p:ph type="sldNum" sz="quarter" idx="12"/>
          </p:nvPr>
        </p:nvSpPr>
        <p:spPr/>
        <p:txBody>
          <a:bodyPr/>
          <a:lstStyle/>
          <a:p>
            <a:fld id="{FC6798A7-A85D-4821-84F8-680E70AE77A2}" type="slidenum">
              <a:rPr lang="en-US" smtClean="0"/>
              <a:t>‹#›</a:t>
            </a:fld>
            <a:endParaRPr lang="en-US"/>
          </a:p>
        </p:txBody>
      </p:sp>
    </p:spTree>
    <p:extLst>
      <p:ext uri="{BB962C8B-B14F-4D97-AF65-F5344CB8AC3E}">
        <p14:creationId xmlns:p14="http://schemas.microsoft.com/office/powerpoint/2010/main" val="532740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C5B69-B75D-42A0-9F4A-5F2725FBF7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0BCC86-994B-482B-B5F3-DBD7830FBD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BB4175-466E-4837-B7BD-2C6A06820C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D182FE-BD0A-49E6-99B1-6C90DE331FB3}"/>
              </a:ext>
            </a:extLst>
          </p:cNvPr>
          <p:cNvSpPr>
            <a:spLocks noGrp="1"/>
          </p:cNvSpPr>
          <p:nvPr>
            <p:ph type="dt" sz="half" idx="10"/>
          </p:nvPr>
        </p:nvSpPr>
        <p:spPr/>
        <p:txBody>
          <a:bodyPr/>
          <a:lstStyle/>
          <a:p>
            <a:fld id="{3E186A67-1A6E-40CF-A2BC-F77B870229F8}" type="datetimeFigureOut">
              <a:rPr lang="en-US" smtClean="0"/>
              <a:t>9/16/2025</a:t>
            </a:fld>
            <a:endParaRPr lang="en-US"/>
          </a:p>
        </p:txBody>
      </p:sp>
      <p:sp>
        <p:nvSpPr>
          <p:cNvPr id="6" name="Footer Placeholder 5">
            <a:extLst>
              <a:ext uri="{FF2B5EF4-FFF2-40B4-BE49-F238E27FC236}">
                <a16:creationId xmlns:a16="http://schemas.microsoft.com/office/drawing/2014/main" id="{4407B59E-F274-4597-8176-CA6D4178A8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5EA42C-63FD-450C-8257-BBA23CE0AD2B}"/>
              </a:ext>
            </a:extLst>
          </p:cNvPr>
          <p:cNvSpPr>
            <a:spLocks noGrp="1"/>
          </p:cNvSpPr>
          <p:nvPr>
            <p:ph type="sldNum" sz="quarter" idx="12"/>
          </p:nvPr>
        </p:nvSpPr>
        <p:spPr/>
        <p:txBody>
          <a:bodyPr/>
          <a:lstStyle/>
          <a:p>
            <a:fld id="{FC6798A7-A85D-4821-84F8-680E70AE77A2}" type="slidenum">
              <a:rPr lang="en-US" smtClean="0"/>
              <a:t>‹#›</a:t>
            </a:fld>
            <a:endParaRPr lang="en-US"/>
          </a:p>
        </p:txBody>
      </p:sp>
    </p:spTree>
    <p:extLst>
      <p:ext uri="{BB962C8B-B14F-4D97-AF65-F5344CB8AC3E}">
        <p14:creationId xmlns:p14="http://schemas.microsoft.com/office/powerpoint/2010/main" val="91288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299914-E1F8-4D38-8613-A2467F7631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5003F-D642-4295-8231-E97E6B25FA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952BE6-AFFD-488B-B903-EAD7AB688D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186A67-1A6E-40CF-A2BC-F77B870229F8}" type="datetimeFigureOut">
              <a:rPr lang="en-US" smtClean="0"/>
              <a:t>9/16/2025</a:t>
            </a:fld>
            <a:endParaRPr lang="en-US"/>
          </a:p>
        </p:txBody>
      </p:sp>
      <p:sp>
        <p:nvSpPr>
          <p:cNvPr id="5" name="Footer Placeholder 4">
            <a:extLst>
              <a:ext uri="{FF2B5EF4-FFF2-40B4-BE49-F238E27FC236}">
                <a16:creationId xmlns:a16="http://schemas.microsoft.com/office/drawing/2014/main" id="{1DAA5D7C-5D36-46FC-B526-A8F18F834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BDDA80-FE58-475C-8D08-4BB53359D3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798A7-A85D-4821-84F8-680E70AE77A2}" type="slidenum">
              <a:rPr lang="en-US" smtClean="0"/>
              <a:t>‹#›</a:t>
            </a:fld>
            <a:endParaRPr lang="en-US"/>
          </a:p>
        </p:txBody>
      </p:sp>
    </p:spTree>
    <p:extLst>
      <p:ext uri="{BB962C8B-B14F-4D97-AF65-F5344CB8AC3E}">
        <p14:creationId xmlns:p14="http://schemas.microsoft.com/office/powerpoint/2010/main" val="2492273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0.emf"/></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www.lacountyhcc.org/trainings-exercises-drills/mrse-medical-response-surge-exercise/2025-mrse"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hyperlink" Target="https://dhs.lacounty.gov/emergency-medical-services-agency/home/disaster-programs/exercise-drills/#1687377561836-cb2bc8fd-14c2"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hyperlink" Target="mailto:dverrette@dhs.lacounty.gov"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8C6Il3cheGM?feature=oembed" TargetMode="Externa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oleObject" Target="../embeddings/oleObject3.bin"/><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emf"/><Relationship Id="rId5" Type="http://schemas.openxmlformats.org/officeDocument/2006/relationships/oleObject" Target="../embeddings/oleObject6.bin"/><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6925E9-445A-1B11-DFBA-F909DB4B0ACD}"/>
            </a:ext>
          </a:extLst>
        </p:cNvPr>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545FDFE4-0B7A-7655-CB36-D1EA6708B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6" name="Rectangle 45">
            <a:extLst>
              <a:ext uri="{FF2B5EF4-FFF2-40B4-BE49-F238E27FC236}">
                <a16:creationId xmlns:a16="http://schemas.microsoft.com/office/drawing/2014/main" id="{DED33ED0-4C71-C476-0E08-1257A7014F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8" name="Rectangle 47">
            <a:extLst>
              <a:ext uri="{FF2B5EF4-FFF2-40B4-BE49-F238E27FC236}">
                <a16:creationId xmlns:a16="http://schemas.microsoft.com/office/drawing/2014/main" id="{BA1305C5-75A9-5CE4-8EDC-AD041C9CE9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A77C37-3E6B-BD25-D63D-AAA30B860E5E}"/>
              </a:ext>
            </a:extLst>
          </p:cNvPr>
          <p:cNvSpPr>
            <a:spLocks noGrp="1"/>
          </p:cNvSpPr>
          <p:nvPr>
            <p:ph type="title"/>
          </p:nvPr>
        </p:nvSpPr>
        <p:spPr>
          <a:xfrm>
            <a:off x="1115568" y="548640"/>
            <a:ext cx="10168128" cy="1179576"/>
          </a:xfrm>
        </p:spPr>
        <p:txBody>
          <a:bodyPr>
            <a:normAutofit/>
          </a:bodyPr>
          <a:lstStyle/>
          <a:p>
            <a:r>
              <a:rPr lang="en-US" sz="3700" b="1" dirty="0">
                <a:latin typeface="Franklin Gothic Book" panose="020B0503020102020204" pitchFamily="34" charset="0"/>
              </a:rPr>
              <a:t>Annual Medical and Health Exercise </a:t>
            </a:r>
            <a:br>
              <a:rPr lang="en-US" sz="3700" b="1" dirty="0">
                <a:latin typeface="Franklin Gothic Book" panose="020B0503020102020204" pitchFamily="34" charset="0"/>
              </a:rPr>
            </a:br>
            <a:r>
              <a:rPr lang="en-US" sz="2500" i="1" dirty="0">
                <a:latin typeface="Franklin Gothic Book" panose="020B0503020102020204" pitchFamily="34" charset="0"/>
              </a:rPr>
              <a:t>Thursday, November 20, 2025</a:t>
            </a:r>
          </a:p>
        </p:txBody>
      </p:sp>
      <p:sp>
        <p:nvSpPr>
          <p:cNvPr id="50" name="Rectangle 49">
            <a:extLst>
              <a:ext uri="{FF2B5EF4-FFF2-40B4-BE49-F238E27FC236}">
                <a16:creationId xmlns:a16="http://schemas.microsoft.com/office/drawing/2014/main" id="{5C2CC17F-AE34-4DAB-0EE8-AE679EE7F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0767B4E7-D140-5592-A0B6-446701CAAD6D}"/>
              </a:ext>
            </a:extLst>
          </p:cNvPr>
          <p:cNvSpPr>
            <a:spLocks noGrp="1"/>
          </p:cNvSpPr>
          <p:nvPr>
            <p:ph idx="1"/>
          </p:nvPr>
        </p:nvSpPr>
        <p:spPr>
          <a:xfrm>
            <a:off x="1115568" y="2481943"/>
            <a:ext cx="10168128" cy="3695020"/>
          </a:xfrm>
        </p:spPr>
        <p:txBody>
          <a:bodyPr>
            <a:normAutofit/>
          </a:bodyPr>
          <a:lstStyle/>
          <a:p>
            <a:pPr marL="0" indent="0">
              <a:buNone/>
            </a:pPr>
            <a:endParaRPr lang="en-US" sz="2200" dirty="0"/>
          </a:p>
          <a:p>
            <a:pPr marL="0" indent="0">
              <a:buNone/>
            </a:pPr>
            <a:endParaRPr lang="en-US" sz="2200" dirty="0"/>
          </a:p>
          <a:p>
            <a:pPr marL="0" lvl="0" indent="0">
              <a:spcBef>
                <a:spcPts val="0"/>
              </a:spcBef>
              <a:buNone/>
            </a:pPr>
            <a:r>
              <a:rPr lang="en-US" sz="6000" b="1" dirty="0">
                <a:solidFill>
                  <a:srgbClr val="FF0000"/>
                </a:solidFill>
                <a:latin typeface="Franklin Gothic Book" panose="020B0503020102020204" pitchFamily="34" charset="0"/>
              </a:rPr>
              <a:t>Exercise Overview</a:t>
            </a:r>
            <a:endParaRPr lang="en-US" sz="6000" dirty="0">
              <a:solidFill>
                <a:srgbClr val="FF0000"/>
              </a:solidFill>
              <a:latin typeface="Franklin Gothic Book" panose="020B0503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Darren Verrette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Disaster Program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Los Angeles County EMS Agency</a:t>
            </a:r>
          </a:p>
          <a:p>
            <a:pPr marL="0" indent="0">
              <a:buNone/>
            </a:pPr>
            <a:endParaRPr lang="en-US" sz="2200" dirty="0">
              <a:latin typeface="Franklin Gothic Book" panose="020B0503020102020204" pitchFamily="34" charset="0"/>
            </a:endParaRPr>
          </a:p>
          <a:p>
            <a:pPr marL="0" indent="0">
              <a:buNone/>
            </a:pPr>
            <a:endParaRPr lang="en-US" sz="2200" dirty="0">
              <a:latin typeface="Franklin Gothic Book" panose="020B0503020102020204" pitchFamily="34" charset="0"/>
            </a:endParaRPr>
          </a:p>
        </p:txBody>
      </p:sp>
    </p:spTree>
    <p:extLst>
      <p:ext uri="{BB962C8B-B14F-4D97-AF65-F5344CB8AC3E}">
        <p14:creationId xmlns:p14="http://schemas.microsoft.com/office/powerpoint/2010/main" val="60422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1D7B1E-A1B8-28C6-E4E4-91A12B53503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1A478BF-F155-657B-E3F8-32FE718688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9627457-A184-81A7-A74A-FBE9E587B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AD0EA003-068E-3FE1-E6CE-53FD0BBD2CFA}"/>
              </a:ext>
            </a:extLst>
          </p:cNvPr>
          <p:cNvSpPr>
            <a:spLocks noGrp="1"/>
          </p:cNvSpPr>
          <p:nvPr>
            <p:ph type="title"/>
          </p:nvPr>
        </p:nvSpPr>
        <p:spPr>
          <a:xfrm>
            <a:off x="0" y="1153572"/>
            <a:ext cx="3887234" cy="4461163"/>
          </a:xfrm>
        </p:spPr>
        <p:txBody>
          <a:bodyPr vert="horz" lIns="91440" tIns="45720" rIns="91440" bIns="45720" rtlCol="0" anchor="ctr">
            <a:normAutofit/>
          </a:bodyPr>
          <a:lstStyle/>
          <a:p>
            <a:r>
              <a:rPr lang="en-US" b="1" u="sng" kern="1200" dirty="0">
                <a:solidFill>
                  <a:srgbClr val="FFFFFF"/>
                </a:solidFill>
                <a:latin typeface="Franklin Gothic Book" panose="020B0503020102020204" pitchFamily="34" charset="0"/>
              </a:rPr>
              <a:t>Patient Surge and Evacuation</a:t>
            </a:r>
            <a:br>
              <a:rPr lang="en-US" b="1" kern="1200" dirty="0">
                <a:solidFill>
                  <a:srgbClr val="FFFFFF"/>
                </a:solidFill>
                <a:latin typeface="Franklin Gothic Book" panose="020B0503020102020204" pitchFamily="34" charset="0"/>
              </a:rPr>
            </a:br>
            <a:br>
              <a:rPr lang="en-US" b="1" dirty="0">
                <a:solidFill>
                  <a:srgbClr val="FFFFFF"/>
                </a:solidFill>
                <a:latin typeface="Franklin Gothic Book" panose="020B0503020102020204" pitchFamily="34" charset="0"/>
              </a:rPr>
            </a:br>
            <a:endParaRPr lang="en-US" kern="1200" dirty="0">
              <a:solidFill>
                <a:srgbClr val="FFFFFF"/>
              </a:solidFill>
              <a:latin typeface="+mj-lt"/>
              <a:ea typeface="+mj-ea"/>
              <a:cs typeface="+mj-cs"/>
            </a:endParaRPr>
          </a:p>
        </p:txBody>
      </p:sp>
      <p:sp>
        <p:nvSpPr>
          <p:cNvPr id="15" name="Arc 14">
            <a:extLst>
              <a:ext uri="{FF2B5EF4-FFF2-40B4-BE49-F238E27FC236}">
                <a16:creationId xmlns:a16="http://schemas.microsoft.com/office/drawing/2014/main" id="{BC695CA4-9E58-3D99-CED6-83FA16AF8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50ECC70-C3F2-E7A0-5F4D-BC60DE6E7A82}"/>
              </a:ext>
            </a:extLst>
          </p:cNvPr>
          <p:cNvSpPr txBox="1"/>
          <p:nvPr/>
        </p:nvSpPr>
        <p:spPr>
          <a:xfrm>
            <a:off x="4447308" y="591344"/>
            <a:ext cx="6906491" cy="558561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3" name="TextBox 2">
            <a:extLst>
              <a:ext uri="{FF2B5EF4-FFF2-40B4-BE49-F238E27FC236}">
                <a16:creationId xmlns:a16="http://schemas.microsoft.com/office/drawing/2014/main" id="{EA82C970-96B5-096E-74B4-CB61060786EE}"/>
              </a:ext>
            </a:extLst>
          </p:cNvPr>
          <p:cNvSpPr txBox="1"/>
          <p:nvPr/>
        </p:nvSpPr>
        <p:spPr>
          <a:xfrm>
            <a:off x="4763370" y="319088"/>
            <a:ext cx="6096000" cy="18466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Patient Surge: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initial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M6.3</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earthquake is intended to cause a mild surge to drive play to meet surge requirements.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F917B2B-D741-5288-8356-0B0DB7DD3130}"/>
              </a:ext>
            </a:extLst>
          </p:cNvPr>
          <p:cNvSpPr txBox="1"/>
          <p:nvPr/>
        </p:nvSpPr>
        <p:spPr>
          <a:xfrm>
            <a:off x="4763370" y="1972261"/>
            <a:ext cx="60960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Patient Surge: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subsequent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M6.8</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earthquake is intended to cause another patient surge to drive play to meet surge requirements.</a:t>
            </a:r>
          </a:p>
        </p:txBody>
      </p:sp>
      <p:sp>
        <p:nvSpPr>
          <p:cNvPr id="8" name="TextBox 7">
            <a:extLst>
              <a:ext uri="{FF2B5EF4-FFF2-40B4-BE49-F238E27FC236}">
                <a16:creationId xmlns:a16="http://schemas.microsoft.com/office/drawing/2014/main" id="{CDBF2DD0-63DF-B1F6-A928-E4D177AFFFF6}"/>
              </a:ext>
            </a:extLst>
          </p:cNvPr>
          <p:cNvSpPr txBox="1"/>
          <p:nvPr/>
        </p:nvSpPr>
        <p:spPr>
          <a:xfrm>
            <a:off x="4763370" y="3608994"/>
            <a:ext cx="60960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Evacuation: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M6.8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earthquake is also intended to cause facility evacuations to test various evacuation plans and procedures, including the Hospital Evacuation Policy, Reference 1112.</a:t>
            </a:r>
          </a:p>
        </p:txBody>
      </p:sp>
    </p:spTree>
    <p:extLst>
      <p:ext uri="{BB962C8B-B14F-4D97-AF65-F5344CB8AC3E}">
        <p14:creationId xmlns:p14="http://schemas.microsoft.com/office/powerpoint/2010/main" val="299179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AB19A1-E512-26CF-BB9F-3BD99506C2AA}"/>
            </a:ext>
          </a:extLst>
        </p:cNvPr>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C0C37BB6-DFFF-7512-6ADF-2F3D4D1A9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ACEC1ED-5622-51C5-AD7D-76A518735940}"/>
              </a:ext>
            </a:extLst>
          </p:cNvPr>
          <p:cNvPicPr>
            <a:picLocks noChangeAspect="1"/>
          </p:cNvPicPr>
          <p:nvPr/>
        </p:nvPicPr>
        <p:blipFill>
          <a:blip r:embed="rId3"/>
          <a:stretch>
            <a:fillRect/>
          </a:stretch>
        </p:blipFill>
        <p:spPr>
          <a:xfrm>
            <a:off x="1736380" y="623275"/>
            <a:ext cx="4360127" cy="5607882"/>
          </a:xfrm>
          <a:prstGeom prst="rect">
            <a:avLst/>
          </a:prstGeom>
          <a:ln>
            <a:noFill/>
          </a:ln>
          <a:effectLst>
            <a:outerShdw blurRad="292100" dist="139700" dir="2700000" algn="tl" rotWithShape="0">
              <a:srgbClr val="333333">
                <a:alpha val="65000"/>
              </a:srgbClr>
            </a:outerShdw>
          </a:effectLst>
        </p:spPr>
      </p:pic>
      <p:sp>
        <p:nvSpPr>
          <p:cNvPr id="59" name="Right Triangle 58">
            <a:extLst>
              <a:ext uri="{FF2B5EF4-FFF2-40B4-BE49-F238E27FC236}">
                <a16:creationId xmlns:a16="http://schemas.microsoft.com/office/drawing/2014/main" id="{D6AD3CFD-EDDC-626D-88A8-05CBCDD6D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1CF4529F-9BA3-EE5A-B2BF-DF6F96F0B2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C9FD621-9252-2B09-569B-D565F9F55135}"/>
              </a:ext>
            </a:extLst>
          </p:cNvPr>
          <p:cNvSpPr>
            <a:spLocks noGrp="1"/>
          </p:cNvSpPr>
          <p:nvPr>
            <p:ph type="title"/>
          </p:nvPr>
        </p:nvSpPr>
        <p:spPr>
          <a:xfrm>
            <a:off x="8052497" y="1056640"/>
            <a:ext cx="3197660" cy="3125746"/>
          </a:xfrm>
        </p:spPr>
        <p:txBody>
          <a:bodyPr vert="horz" lIns="91440" tIns="45720" rIns="91440" bIns="45720" rtlCol="0" anchor="b">
            <a:normAutofit/>
          </a:bodyPr>
          <a:lstStyle/>
          <a:p>
            <a:br>
              <a:rPr lang="en-US" sz="4000" b="1" kern="1200" dirty="0">
                <a:solidFill>
                  <a:schemeClr val="tx1"/>
                </a:solidFill>
                <a:latin typeface="+mj-lt"/>
                <a:ea typeface="+mj-ea"/>
                <a:cs typeface="+mj-cs"/>
              </a:rPr>
            </a:br>
            <a:r>
              <a:rPr lang="en-US" sz="4000" b="1" kern="1200" dirty="0">
                <a:solidFill>
                  <a:schemeClr val="tx1"/>
                </a:solidFill>
                <a:latin typeface="+mj-lt"/>
                <a:ea typeface="+mj-ea"/>
                <a:cs typeface="+mj-cs"/>
              </a:rPr>
              <a:t>Hospital Evacuation</a:t>
            </a:r>
            <a:br>
              <a:rPr lang="en-US" sz="4000" b="1" kern="1200" dirty="0">
                <a:solidFill>
                  <a:schemeClr val="tx1"/>
                </a:solidFill>
                <a:latin typeface="+mj-lt"/>
                <a:ea typeface="+mj-ea"/>
                <a:cs typeface="+mj-cs"/>
              </a:rPr>
            </a:br>
            <a:r>
              <a:rPr lang="en-US" sz="4000" b="1" dirty="0"/>
              <a:t>Plan</a:t>
            </a:r>
            <a:br>
              <a:rPr lang="en-US" sz="4000" b="1" kern="1200" dirty="0">
                <a:solidFill>
                  <a:schemeClr val="tx1"/>
                </a:solidFill>
                <a:latin typeface="+mj-lt"/>
                <a:ea typeface="+mj-ea"/>
                <a:cs typeface="+mj-cs"/>
              </a:rPr>
            </a:br>
            <a:endParaRPr lang="en-US" sz="4000" kern="1200" dirty="0">
              <a:solidFill>
                <a:schemeClr val="tx1"/>
              </a:solidFill>
              <a:latin typeface="+mj-lt"/>
              <a:ea typeface="+mj-ea"/>
              <a:cs typeface="+mj-cs"/>
            </a:endParaRPr>
          </a:p>
        </p:txBody>
      </p:sp>
    </p:spTree>
    <p:extLst>
      <p:ext uri="{BB962C8B-B14F-4D97-AF65-F5344CB8AC3E}">
        <p14:creationId xmlns:p14="http://schemas.microsoft.com/office/powerpoint/2010/main" val="293378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4">
            <a:extLst>
              <a:ext uri="{FF2B5EF4-FFF2-40B4-BE49-F238E27FC236}">
                <a16:creationId xmlns:a16="http://schemas.microsoft.com/office/drawing/2014/main" id="{4FFBEE45-F140-49D5-85EA-C78C2434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365125"/>
            <a:ext cx="10515600" cy="1828444"/>
          </a:xfrm>
        </p:spPr>
        <p:txBody>
          <a:bodyPr>
            <a:normAutofit/>
          </a:bodyPr>
          <a:lstStyle/>
          <a:p>
            <a:pPr defTabSz="933172">
              <a:spcBef>
                <a:spcPct val="20000"/>
              </a:spcBef>
              <a:defRPr/>
            </a:pPr>
            <a:r>
              <a:rPr lang="en-US" sz="2900" b="1" u="sng" dirty="0">
                <a:latin typeface="Franklin Gothic Book" panose="020B0503020102020204" pitchFamily="34" charset="0"/>
                <a:ea typeface="+mn-ea"/>
                <a:cs typeface="Arial" pitchFamily="34" charset="0"/>
              </a:rPr>
              <a:t>Evacuating Hospitals</a:t>
            </a:r>
            <a:br>
              <a:rPr lang="en-US" sz="2900" dirty="0">
                <a:latin typeface="Franklin Gothic Book" panose="020B0503020102020204" pitchFamily="34" charset="0"/>
                <a:ea typeface="+mn-ea"/>
                <a:cs typeface="Arial" pitchFamily="34" charset="0"/>
              </a:rPr>
            </a:br>
            <a:br>
              <a:rPr lang="en-US" sz="2900" dirty="0">
                <a:latin typeface="Franklin Gothic Book" panose="020B0503020102020204" pitchFamily="34" charset="0"/>
                <a:ea typeface="+mn-ea"/>
                <a:cs typeface="Arial" pitchFamily="34" charset="0"/>
              </a:rPr>
            </a:br>
            <a:r>
              <a:rPr lang="en-US" sz="2900" dirty="0">
                <a:latin typeface="Franklin Gothic Book" panose="020B0503020102020204" pitchFamily="34" charset="0"/>
                <a:ea typeface="+mn-ea"/>
                <a:cs typeface="Arial" pitchFamily="34" charset="0"/>
              </a:rPr>
              <a:t>12 Hospitals in the severely impacted areas will be required to evacuate but can self-determine scale (full vs. partial):</a:t>
            </a:r>
            <a:endParaRPr lang="en-US" sz="2900" dirty="0">
              <a:latin typeface="Franklin Gothic Book" panose="020B0503020102020204" pitchFamily="34" charset="0"/>
            </a:endParaRPr>
          </a:p>
        </p:txBody>
      </p:sp>
      <p:sp>
        <p:nvSpPr>
          <p:cNvPr id="3" name="Content Placeholder 2"/>
          <p:cNvSpPr>
            <a:spLocks noGrp="1"/>
          </p:cNvSpPr>
          <p:nvPr>
            <p:ph sz="half" idx="1"/>
          </p:nvPr>
        </p:nvSpPr>
        <p:spPr>
          <a:xfrm>
            <a:off x="838200" y="2398626"/>
            <a:ext cx="5158427" cy="3730460"/>
          </a:xfrm>
        </p:spPr>
        <p:txBody>
          <a:bodyPr>
            <a:normAutofit/>
          </a:bodyPr>
          <a:lstStyle/>
          <a:p>
            <a:pPr defTabSz="933172">
              <a:defRPr/>
            </a:pPr>
            <a:r>
              <a:rPr lang="en-US" sz="2000" dirty="0">
                <a:latin typeface="Franklin Gothic Book" panose="020B0503020102020204" pitchFamily="34" charset="0"/>
              </a:rPr>
              <a:t>Cedars Sinai Marina Del Rey (</a:t>
            </a:r>
            <a:r>
              <a:rPr lang="en-US" sz="2000" dirty="0">
                <a:solidFill>
                  <a:srgbClr val="FF0000"/>
                </a:solidFill>
                <a:latin typeface="Franklin Gothic Book" panose="020B0503020102020204" pitchFamily="34" charset="0"/>
              </a:rPr>
              <a:t>Cedars</a:t>
            </a:r>
            <a:r>
              <a:rPr lang="en-US" sz="2000" dirty="0">
                <a:latin typeface="Franklin Gothic Book" panose="020B0503020102020204" pitchFamily="34" charset="0"/>
              </a:rPr>
              <a:t>)</a:t>
            </a:r>
          </a:p>
          <a:p>
            <a:pPr defTabSz="933172">
              <a:defRPr/>
            </a:pPr>
            <a:r>
              <a:rPr lang="en-US" sz="2000" dirty="0">
                <a:latin typeface="Franklin Gothic Book" panose="020B0503020102020204" pitchFamily="34" charset="0"/>
              </a:rPr>
              <a:t>College Medical Center (</a:t>
            </a:r>
            <a:r>
              <a:rPr lang="en-US" sz="2000" dirty="0">
                <a:solidFill>
                  <a:srgbClr val="FF0000"/>
                </a:solidFill>
                <a:latin typeface="Franklin Gothic Book" panose="020B0503020102020204" pitchFamily="34" charset="0"/>
              </a:rPr>
              <a:t>College</a:t>
            </a:r>
            <a:r>
              <a:rPr lang="en-US" sz="2000" dirty="0">
                <a:latin typeface="Franklin Gothic Book" panose="020B0503020102020204" pitchFamily="34" charset="0"/>
              </a:rPr>
              <a:t>)</a:t>
            </a:r>
          </a:p>
          <a:p>
            <a:pPr defTabSz="933172">
              <a:defRPr/>
            </a:pPr>
            <a:r>
              <a:rPr lang="en-US" sz="2000" dirty="0">
                <a:latin typeface="Franklin Gothic Book" panose="020B0503020102020204" pitchFamily="34" charset="0"/>
              </a:rPr>
              <a:t>Saint Mary Medical Center (</a:t>
            </a:r>
            <a:r>
              <a:rPr lang="en-US" sz="2000" dirty="0">
                <a:solidFill>
                  <a:srgbClr val="FF0000"/>
                </a:solidFill>
                <a:latin typeface="Franklin Gothic Book" panose="020B0503020102020204" pitchFamily="34" charset="0"/>
              </a:rPr>
              <a:t>Dignity</a:t>
            </a:r>
            <a:r>
              <a:rPr lang="en-US" sz="2000" dirty="0">
                <a:latin typeface="Franklin Gothic Book" panose="020B0503020102020204" pitchFamily="34" charset="0"/>
              </a:rPr>
              <a:t>)</a:t>
            </a:r>
          </a:p>
          <a:p>
            <a:pPr defTabSz="933172">
              <a:defRPr/>
            </a:pPr>
            <a:r>
              <a:rPr lang="en-US" sz="2000" dirty="0">
                <a:latin typeface="Franklin Gothic Book" panose="020B0503020102020204" pitchFamily="34" charset="0"/>
              </a:rPr>
              <a:t>Harbor UCLA (</a:t>
            </a:r>
            <a:r>
              <a:rPr lang="en-US" sz="2000" dirty="0">
                <a:solidFill>
                  <a:srgbClr val="FF0000"/>
                </a:solidFill>
                <a:latin typeface="Franklin Gothic Book" panose="020B0503020102020204" pitchFamily="34" charset="0"/>
              </a:rPr>
              <a:t>DHS</a:t>
            </a:r>
            <a:r>
              <a:rPr lang="en-US" sz="2000" dirty="0">
                <a:latin typeface="Franklin Gothic Book" panose="020B0503020102020204" pitchFamily="34" charset="0"/>
              </a:rPr>
              <a:t>)</a:t>
            </a:r>
          </a:p>
          <a:p>
            <a:pPr defTabSz="933172">
              <a:defRPr/>
            </a:pPr>
            <a:r>
              <a:rPr lang="en-US" sz="2000" dirty="0">
                <a:latin typeface="Franklin Gothic Book" panose="020B0503020102020204" pitchFamily="34" charset="0"/>
              </a:rPr>
              <a:t>Kaiser South Bay (</a:t>
            </a:r>
            <a:r>
              <a:rPr lang="en-US" sz="2000" dirty="0">
                <a:solidFill>
                  <a:srgbClr val="FF0000"/>
                </a:solidFill>
                <a:latin typeface="Franklin Gothic Book" panose="020B0503020102020204" pitchFamily="34" charset="0"/>
              </a:rPr>
              <a:t>Kaiser</a:t>
            </a:r>
            <a:r>
              <a:rPr lang="en-US" sz="2000" dirty="0">
                <a:latin typeface="Franklin Gothic Book" panose="020B0503020102020204" pitchFamily="34" charset="0"/>
              </a:rPr>
              <a:t>)</a:t>
            </a:r>
          </a:p>
          <a:p>
            <a:pPr defTabSz="933172">
              <a:defRPr/>
            </a:pPr>
            <a:r>
              <a:rPr lang="en-US" sz="2000" dirty="0">
                <a:latin typeface="Franklin Gothic Book" panose="020B0503020102020204" pitchFamily="34" charset="0"/>
              </a:rPr>
              <a:t>Long Beach Memorial / Miller’s Children’s (</a:t>
            </a:r>
            <a:r>
              <a:rPr lang="en-US" sz="2000" dirty="0">
                <a:solidFill>
                  <a:srgbClr val="FF0000"/>
                </a:solidFill>
                <a:latin typeface="Franklin Gothic Book" panose="020B0503020102020204" pitchFamily="34" charset="0"/>
              </a:rPr>
              <a:t>Memorial Care</a:t>
            </a:r>
            <a:r>
              <a:rPr lang="en-US" sz="2000" dirty="0">
                <a:latin typeface="Franklin Gothic Book" panose="020B0503020102020204" pitchFamily="34" charset="0"/>
              </a:rPr>
              <a:t>)</a:t>
            </a:r>
          </a:p>
        </p:txBody>
      </p:sp>
      <p:sp>
        <p:nvSpPr>
          <p:cNvPr id="4" name="Content Placeholder 3">
            <a:extLst>
              <a:ext uri="{FF2B5EF4-FFF2-40B4-BE49-F238E27FC236}">
                <a16:creationId xmlns:a16="http://schemas.microsoft.com/office/drawing/2014/main" id="{D93D0047-D715-4AD4-B076-D518465BB459}"/>
              </a:ext>
            </a:extLst>
          </p:cNvPr>
          <p:cNvSpPr>
            <a:spLocks noGrp="1"/>
          </p:cNvSpPr>
          <p:nvPr>
            <p:ph sz="half" idx="2"/>
          </p:nvPr>
        </p:nvSpPr>
        <p:spPr>
          <a:xfrm>
            <a:off x="6189154" y="2398626"/>
            <a:ext cx="5164645" cy="3730460"/>
          </a:xfrm>
        </p:spPr>
        <p:txBody>
          <a:bodyPr>
            <a:normAutofit/>
          </a:bodyPr>
          <a:lstStyle/>
          <a:p>
            <a:pPr defTabSz="933172">
              <a:defRPr/>
            </a:pPr>
            <a:r>
              <a:rPr lang="en-US" sz="2000" dirty="0">
                <a:latin typeface="Franklin Gothic Book" panose="020B0503020102020204" pitchFamily="34" charset="0"/>
              </a:rPr>
              <a:t>LCM San Pedro (</a:t>
            </a:r>
            <a:r>
              <a:rPr lang="en-US" sz="2000" dirty="0">
                <a:solidFill>
                  <a:srgbClr val="FF0000"/>
                </a:solidFill>
                <a:latin typeface="Franklin Gothic Book" panose="020B0503020102020204" pitchFamily="34" charset="0"/>
              </a:rPr>
              <a:t>Providence</a:t>
            </a:r>
            <a:r>
              <a:rPr lang="en-US" sz="2000" dirty="0">
                <a:latin typeface="Franklin Gothic Book" panose="020B0503020102020204" pitchFamily="34" charset="0"/>
              </a:rPr>
              <a:t>)</a:t>
            </a:r>
          </a:p>
          <a:p>
            <a:pPr defTabSz="933172">
              <a:defRPr/>
            </a:pPr>
            <a:r>
              <a:rPr lang="en-US" sz="2000" dirty="0">
                <a:latin typeface="Franklin Gothic Book" panose="020B0503020102020204" pitchFamily="34" charset="0"/>
              </a:rPr>
              <a:t>LCM Torrance (</a:t>
            </a:r>
            <a:r>
              <a:rPr lang="en-US" sz="2000" dirty="0">
                <a:solidFill>
                  <a:srgbClr val="FF0000"/>
                </a:solidFill>
                <a:latin typeface="Franklin Gothic Book" panose="020B0503020102020204" pitchFamily="34" charset="0"/>
              </a:rPr>
              <a:t>Providence</a:t>
            </a:r>
            <a:r>
              <a:rPr lang="en-US" sz="2000" dirty="0">
                <a:latin typeface="Franklin Gothic Book" panose="020B0503020102020204" pitchFamily="34" charset="0"/>
              </a:rPr>
              <a:t>)</a:t>
            </a:r>
          </a:p>
          <a:p>
            <a:pPr defTabSz="933172">
              <a:defRPr/>
            </a:pPr>
            <a:r>
              <a:rPr lang="en-US" sz="2000" dirty="0">
                <a:latin typeface="Franklin Gothic Book" panose="020B0503020102020204" pitchFamily="34" charset="0"/>
              </a:rPr>
              <a:t>Torrance Memorial (</a:t>
            </a:r>
            <a:r>
              <a:rPr lang="en-US" sz="2000" dirty="0">
                <a:solidFill>
                  <a:srgbClr val="FF0000"/>
                </a:solidFill>
                <a:latin typeface="Franklin Gothic Book" panose="020B0503020102020204" pitchFamily="34" charset="0"/>
              </a:rPr>
              <a:t>Cedars</a:t>
            </a:r>
            <a:r>
              <a:rPr lang="en-US" sz="2000" dirty="0">
                <a:latin typeface="Franklin Gothic Book" panose="020B0503020102020204" pitchFamily="34" charset="0"/>
              </a:rPr>
              <a:t>)</a:t>
            </a:r>
          </a:p>
          <a:p>
            <a:pPr defTabSz="933172">
              <a:defRPr/>
            </a:pPr>
            <a:r>
              <a:rPr lang="en-US" sz="2000" dirty="0">
                <a:latin typeface="Franklin Gothic Book" panose="020B0503020102020204" pitchFamily="34" charset="0"/>
              </a:rPr>
              <a:t>Gardena Memorial (</a:t>
            </a:r>
            <a:r>
              <a:rPr lang="en-US" sz="2000" dirty="0">
                <a:solidFill>
                  <a:srgbClr val="FF0000"/>
                </a:solidFill>
                <a:latin typeface="Franklin Gothic Book" panose="020B0503020102020204" pitchFamily="34" charset="0"/>
              </a:rPr>
              <a:t>Pipeline</a:t>
            </a:r>
            <a:r>
              <a:rPr lang="en-US" sz="2000" dirty="0">
                <a:latin typeface="Franklin Gothic Book" panose="020B0503020102020204" pitchFamily="34" charset="0"/>
              </a:rPr>
              <a:t>)</a:t>
            </a:r>
          </a:p>
          <a:p>
            <a:pPr defTabSz="933172">
              <a:defRPr/>
            </a:pPr>
            <a:r>
              <a:rPr lang="en-US" sz="2000" dirty="0">
                <a:latin typeface="Franklin Gothic Book" panose="020B0503020102020204" pitchFamily="34" charset="0"/>
              </a:rPr>
              <a:t>Centinela Medical Center (</a:t>
            </a:r>
            <a:r>
              <a:rPr lang="en-US" sz="2000" dirty="0">
                <a:solidFill>
                  <a:srgbClr val="FF0000"/>
                </a:solidFill>
                <a:latin typeface="Franklin Gothic Book" panose="020B0503020102020204" pitchFamily="34" charset="0"/>
              </a:rPr>
              <a:t>Prime Health</a:t>
            </a:r>
            <a:r>
              <a:rPr lang="en-US" sz="2000" dirty="0">
                <a:latin typeface="Franklin Gothic Book" panose="020B0503020102020204" pitchFamily="34" charset="0"/>
              </a:rPr>
              <a:t>)</a:t>
            </a:r>
          </a:p>
          <a:p>
            <a:pPr defTabSz="933172">
              <a:defRPr/>
            </a:pPr>
            <a:r>
              <a:rPr lang="en-US" sz="2000" dirty="0">
                <a:latin typeface="Franklin Gothic Book" panose="020B0503020102020204" pitchFamily="34" charset="0"/>
              </a:rPr>
              <a:t>Kindred South Bay (</a:t>
            </a:r>
            <a:r>
              <a:rPr lang="en-US" sz="2000" dirty="0">
                <a:solidFill>
                  <a:srgbClr val="FF0000"/>
                </a:solidFill>
                <a:latin typeface="Franklin Gothic Book" panose="020B0503020102020204" pitchFamily="34" charset="0"/>
              </a:rPr>
              <a:t>Kindred</a:t>
            </a:r>
            <a:r>
              <a:rPr lang="en-US" sz="2000" dirty="0">
                <a:latin typeface="Franklin Gothic Book" panose="020B0503020102020204" pitchFamily="34" charset="0"/>
              </a:rPr>
              <a:t>)</a:t>
            </a:r>
          </a:p>
          <a:p>
            <a:endParaRPr lang="en-US" sz="2000" dirty="0"/>
          </a:p>
        </p:txBody>
      </p:sp>
      <p:sp>
        <p:nvSpPr>
          <p:cNvPr id="6" name="Slide Number Placeholder 5"/>
          <p:cNvSpPr>
            <a:spLocks noGrp="1"/>
          </p:cNvSpPr>
          <p:nvPr>
            <p:ph type="sldNum" sz="quarter" idx="12"/>
          </p:nvPr>
        </p:nvSpPr>
        <p:spPr>
          <a:xfrm>
            <a:off x="8610600" y="6356350"/>
            <a:ext cx="2743200" cy="365125"/>
          </a:xfrm>
          <a:prstGeom prst="ellipse">
            <a:avLst/>
          </a:prstGeom>
        </p:spPr>
        <p:txBody>
          <a:bodyPr>
            <a:normAutofit/>
          </a:bodyPr>
          <a:lstStyle/>
          <a:p>
            <a:pPr marL="0" marR="0" lvl="0" indent="0" algn="r" defTabSz="914400" rtl="0" eaLnBrk="1" fontAlgn="base" latinLnBrk="0" hangingPunct="1">
              <a:lnSpc>
                <a:spcPct val="90000"/>
              </a:lnSpc>
              <a:spcBef>
                <a:spcPct val="0"/>
              </a:spcBef>
              <a:spcAft>
                <a:spcPts val="600"/>
              </a:spcAft>
              <a:buClrTx/>
              <a:buSzTx/>
              <a:buFontTx/>
              <a:buNone/>
              <a:tabLst/>
              <a:defRPr/>
            </a:pPr>
            <a:fld id="{5DFF13A9-1037-4D5A-A349-B944681F0EB5}" type="slidenum">
              <a:rPr kumimoji="0" lang="en-US" sz="1200" b="1"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90000"/>
                </a:lnSpc>
                <a:spcBef>
                  <a:spcPct val="0"/>
                </a:spcBef>
                <a:spcAft>
                  <a:spcPts val="600"/>
                </a:spcAft>
                <a:buClrTx/>
                <a:buSzTx/>
                <a:buFontTx/>
                <a:buNone/>
                <a:tabLst/>
                <a:defRPr/>
              </a:pPr>
              <a:t>12</a:t>
            </a:fld>
            <a:endParaRPr kumimoji="0" lang="en-US" sz="1200" b="1"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52480965"/>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CDB6DC-B154-B22D-DB3E-28623B682C24}"/>
            </a:ext>
          </a:extLst>
        </p:cNvPr>
        <p:cNvGrpSpPr/>
        <p:nvPr/>
      </p:nvGrpSpPr>
      <p:grpSpPr>
        <a:xfrm>
          <a:off x="0" y="0"/>
          <a:ext cx="0" cy="0"/>
          <a:chOff x="0" y="0"/>
          <a:chExt cx="0" cy="0"/>
        </a:xfrm>
      </p:grpSpPr>
      <p:sp useBgFill="1">
        <p:nvSpPr>
          <p:cNvPr id="29" name="Rectangle 24">
            <a:extLst>
              <a:ext uri="{FF2B5EF4-FFF2-40B4-BE49-F238E27FC236}">
                <a16:creationId xmlns:a16="http://schemas.microsoft.com/office/drawing/2014/main" id="{493ED127-90A5-BF3B-5E0A-01A32465E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B9A7FD-1339-CB10-C786-14BD103F6129}"/>
              </a:ext>
            </a:extLst>
          </p:cNvPr>
          <p:cNvSpPr>
            <a:spLocks noGrp="1"/>
          </p:cNvSpPr>
          <p:nvPr>
            <p:ph type="title"/>
          </p:nvPr>
        </p:nvSpPr>
        <p:spPr>
          <a:xfrm>
            <a:off x="838200" y="365125"/>
            <a:ext cx="10515600" cy="1828444"/>
          </a:xfrm>
        </p:spPr>
        <p:txBody>
          <a:bodyPr>
            <a:normAutofit/>
          </a:bodyPr>
          <a:lstStyle/>
          <a:p>
            <a:pPr defTabSz="933172">
              <a:spcBef>
                <a:spcPct val="20000"/>
              </a:spcBef>
              <a:defRPr/>
            </a:pPr>
            <a:r>
              <a:rPr lang="en-US" sz="2900" b="1" u="sng" dirty="0">
                <a:latin typeface="Franklin Gothic Book" panose="020B0503020102020204" pitchFamily="34" charset="0"/>
                <a:ea typeface="+mn-ea"/>
                <a:cs typeface="Arial" pitchFamily="34" charset="0"/>
              </a:rPr>
              <a:t>Evacuating Long Term Care (LTC) Facilities</a:t>
            </a:r>
            <a:br>
              <a:rPr lang="en-US" sz="2900" dirty="0">
                <a:latin typeface="Franklin Gothic Book" panose="020B0503020102020204" pitchFamily="34" charset="0"/>
                <a:ea typeface="+mn-ea"/>
                <a:cs typeface="Arial" pitchFamily="34" charset="0"/>
              </a:rPr>
            </a:br>
            <a:br>
              <a:rPr lang="en-US" sz="2900" dirty="0">
                <a:latin typeface="Franklin Gothic Book" panose="020B0503020102020204" pitchFamily="34" charset="0"/>
                <a:ea typeface="+mn-ea"/>
                <a:cs typeface="Arial" pitchFamily="34" charset="0"/>
              </a:rPr>
            </a:br>
            <a:r>
              <a:rPr lang="en-US" sz="2900" dirty="0">
                <a:latin typeface="Franklin Gothic Book" panose="020B0503020102020204" pitchFamily="34" charset="0"/>
                <a:ea typeface="+mn-ea"/>
                <a:cs typeface="Arial" pitchFamily="34" charset="0"/>
              </a:rPr>
              <a:t>3 Long Term Care facilities in the severely impacted areas will also evacuate:</a:t>
            </a:r>
            <a:endParaRPr lang="en-US" sz="2900" dirty="0">
              <a:latin typeface="Franklin Gothic Book" panose="020B0503020102020204" pitchFamily="34" charset="0"/>
            </a:endParaRPr>
          </a:p>
        </p:txBody>
      </p:sp>
      <p:sp>
        <p:nvSpPr>
          <p:cNvPr id="3" name="Content Placeholder 2">
            <a:extLst>
              <a:ext uri="{FF2B5EF4-FFF2-40B4-BE49-F238E27FC236}">
                <a16:creationId xmlns:a16="http://schemas.microsoft.com/office/drawing/2014/main" id="{223C11C0-7F38-5CC6-A199-67EA0DECF63F}"/>
              </a:ext>
            </a:extLst>
          </p:cNvPr>
          <p:cNvSpPr>
            <a:spLocks noGrp="1"/>
          </p:cNvSpPr>
          <p:nvPr>
            <p:ph sz="half" idx="1"/>
          </p:nvPr>
        </p:nvSpPr>
        <p:spPr>
          <a:xfrm>
            <a:off x="838200" y="2398626"/>
            <a:ext cx="9657080" cy="3730460"/>
          </a:xfrm>
        </p:spPr>
        <p:txBody>
          <a:bodyPr>
            <a:normAutofit/>
          </a:bodyPr>
          <a:lstStyle/>
          <a:p>
            <a:pPr defTabSz="933172">
              <a:defRPr/>
            </a:pPr>
            <a:r>
              <a:rPr lang="en-US" sz="2000" dirty="0">
                <a:latin typeface="Franklin Gothic Book" panose="020B0503020102020204" pitchFamily="34" charset="0"/>
              </a:rPr>
              <a:t>Long Term Care Facility 1</a:t>
            </a:r>
          </a:p>
          <a:p>
            <a:pPr defTabSz="933172">
              <a:defRPr/>
            </a:pPr>
            <a:r>
              <a:rPr lang="en-US" sz="2000" dirty="0">
                <a:latin typeface="Franklin Gothic Book" panose="020B0503020102020204" pitchFamily="34" charset="0"/>
              </a:rPr>
              <a:t>Long Term Care Facility 2</a:t>
            </a:r>
          </a:p>
          <a:p>
            <a:pPr defTabSz="933172">
              <a:defRPr/>
            </a:pPr>
            <a:r>
              <a:rPr lang="en-US" sz="2000" dirty="0">
                <a:latin typeface="Franklin Gothic Book" panose="020B0503020102020204" pitchFamily="34" charset="0"/>
              </a:rPr>
              <a:t>Long Term Care Facility 3</a:t>
            </a:r>
          </a:p>
          <a:p>
            <a:pPr defTabSz="933172">
              <a:defRPr/>
            </a:pPr>
            <a:endParaRPr lang="en-US" sz="2000" dirty="0">
              <a:latin typeface="Franklin Gothic Book" panose="020B0503020102020204" pitchFamily="34" charset="0"/>
            </a:endParaRPr>
          </a:p>
        </p:txBody>
      </p:sp>
      <p:sp>
        <p:nvSpPr>
          <p:cNvPr id="6" name="Slide Number Placeholder 5">
            <a:extLst>
              <a:ext uri="{FF2B5EF4-FFF2-40B4-BE49-F238E27FC236}">
                <a16:creationId xmlns:a16="http://schemas.microsoft.com/office/drawing/2014/main" id="{C3FD8D1D-B915-B3B8-B433-8760DBBCC824}"/>
              </a:ext>
            </a:extLst>
          </p:cNvPr>
          <p:cNvSpPr>
            <a:spLocks noGrp="1"/>
          </p:cNvSpPr>
          <p:nvPr>
            <p:ph type="sldNum" sz="quarter" idx="12"/>
          </p:nvPr>
        </p:nvSpPr>
        <p:spPr>
          <a:xfrm>
            <a:off x="8610600" y="6356350"/>
            <a:ext cx="2743200" cy="365125"/>
          </a:xfrm>
          <a:prstGeom prst="ellipse">
            <a:avLst/>
          </a:prstGeom>
        </p:spPr>
        <p:txBody>
          <a:bodyPr>
            <a:normAutofit/>
          </a:bodyPr>
          <a:lstStyle/>
          <a:p>
            <a:pPr marL="0" marR="0" lvl="0" indent="0" algn="r" defTabSz="914400" rtl="0" eaLnBrk="1" fontAlgn="base" latinLnBrk="0" hangingPunct="1">
              <a:lnSpc>
                <a:spcPct val="90000"/>
              </a:lnSpc>
              <a:spcBef>
                <a:spcPct val="0"/>
              </a:spcBef>
              <a:spcAft>
                <a:spcPts val="600"/>
              </a:spcAft>
              <a:buClrTx/>
              <a:buSzTx/>
              <a:buFontTx/>
              <a:buNone/>
              <a:tabLst/>
              <a:defRPr/>
            </a:pPr>
            <a:fld id="{5DFF13A9-1037-4D5A-A349-B944681F0EB5}" type="slidenum">
              <a:rPr kumimoji="0" lang="en-US" sz="1200" b="1"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90000"/>
                </a:lnSpc>
                <a:spcBef>
                  <a:spcPct val="0"/>
                </a:spcBef>
                <a:spcAft>
                  <a:spcPts val="600"/>
                </a:spcAft>
                <a:buClrTx/>
                <a:buSzTx/>
                <a:buFontTx/>
                <a:buNone/>
                <a:tabLst/>
                <a:defRPr/>
              </a:pPr>
              <a:t>13</a:t>
            </a:fld>
            <a:endParaRPr kumimoji="0" lang="en-US" sz="1200" b="1"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758444881"/>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5C6863-B9C6-7BE8-CFF9-D70F0474A096}"/>
            </a:ext>
          </a:extLst>
        </p:cNvPr>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8DFDDBC-C559-203E-47EE-1693DB1DC7E0}"/>
              </a:ext>
            </a:extLst>
          </p:cNvPr>
          <p:cNvSpPr>
            <a:spLocks noGrp="1"/>
          </p:cNvSpPr>
          <p:nvPr>
            <p:ph type="title"/>
          </p:nvPr>
        </p:nvSpPr>
        <p:spPr>
          <a:xfrm>
            <a:off x="838200" y="557189"/>
            <a:ext cx="3374136" cy="5567891"/>
          </a:xfrm>
        </p:spPr>
        <p:txBody>
          <a:bodyPr vert="horz" lIns="91440" tIns="45720" rIns="91440" bIns="45720" rtlCol="0" anchor="ctr">
            <a:normAutofit/>
          </a:bodyPr>
          <a:lstStyle/>
          <a:p>
            <a:pPr>
              <a:defRPr/>
            </a:pPr>
            <a:r>
              <a:rPr lang="en-US" sz="5200" b="1" kern="1200" dirty="0">
                <a:solidFill>
                  <a:schemeClr val="tx1"/>
                </a:solidFill>
                <a:latin typeface="+mj-lt"/>
                <a:ea typeface="+mj-ea"/>
                <a:cs typeface="+mj-cs"/>
              </a:rPr>
              <a:t>Hospital Patient Evacuation Plan (10% Minimum)</a:t>
            </a:r>
            <a:br>
              <a:rPr lang="en-US" sz="5200" kern="1200" dirty="0">
                <a:solidFill>
                  <a:schemeClr val="tx1"/>
                </a:solidFill>
                <a:latin typeface="+mj-lt"/>
                <a:ea typeface="+mj-ea"/>
                <a:cs typeface="+mj-cs"/>
              </a:rPr>
            </a:br>
            <a:br>
              <a:rPr lang="en-US" sz="5200" kern="1200" dirty="0">
                <a:solidFill>
                  <a:schemeClr val="tx1"/>
                </a:solidFill>
                <a:latin typeface="+mj-lt"/>
                <a:ea typeface="+mj-ea"/>
                <a:cs typeface="+mj-cs"/>
              </a:rPr>
            </a:br>
            <a:endParaRPr lang="en-US" sz="5200" kern="1200" dirty="0">
              <a:solidFill>
                <a:schemeClr val="tx1"/>
              </a:solidFill>
              <a:latin typeface="+mj-lt"/>
              <a:ea typeface="+mj-ea"/>
              <a:cs typeface="+mj-cs"/>
            </a:endParaRPr>
          </a:p>
        </p:txBody>
      </p:sp>
      <p:sp>
        <p:nvSpPr>
          <p:cNvPr id="6" name="Slide Number Placeholder 5">
            <a:extLst>
              <a:ext uri="{FF2B5EF4-FFF2-40B4-BE49-F238E27FC236}">
                <a16:creationId xmlns:a16="http://schemas.microsoft.com/office/drawing/2014/main" id="{95A2359A-53CE-2CEC-3682-FFB582387597}"/>
              </a:ext>
            </a:extLst>
          </p:cNvPr>
          <p:cNvSpPr>
            <a:spLocks noGrp="1"/>
          </p:cNvSpPr>
          <p:nvPr>
            <p:ph type="sldNum" sz="quarter" idx="12"/>
          </p:nvPr>
        </p:nvSpPr>
        <p:spPr>
          <a:xfrm>
            <a:off x="8610600" y="6356350"/>
            <a:ext cx="2743200" cy="365125"/>
          </a:xfrm>
          <a:prstGeom prst="ellipse">
            <a:avLst/>
          </a:prstGeom>
        </p:spPr>
        <p:txBody>
          <a:bodyPr vert="horz" lIns="91440" tIns="45720" rIns="91440" bIns="45720" rtlCol="0" anchor="ctr">
            <a:normAutofit/>
          </a:bodyPr>
          <a:lstStyle/>
          <a:p>
            <a:pPr marL="0" marR="0" lvl="0" indent="0" algn="r" defTabSz="914400" rtl="0" eaLnBrk="1" fontAlgn="base" latinLnBrk="0" hangingPunct="1">
              <a:lnSpc>
                <a:spcPct val="90000"/>
              </a:lnSpc>
              <a:spcBef>
                <a:spcPct val="0"/>
              </a:spcBef>
              <a:spcAft>
                <a:spcPts val="600"/>
              </a:spcAft>
              <a:buClrTx/>
              <a:buSzTx/>
              <a:buFontTx/>
              <a:buNone/>
              <a:tabLst/>
              <a:defRPr/>
            </a:pPr>
            <a:fld id="{5DFF13A9-1037-4D5A-A349-B944681F0EB5}" type="slidenum">
              <a:rPr kumimoji="0" lang="en-US" sz="1200" b="1"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base" latinLnBrk="0" hangingPunct="1">
                <a:lnSpc>
                  <a:spcPct val="90000"/>
                </a:lnSpc>
                <a:spcBef>
                  <a:spcPct val="0"/>
                </a:spcBef>
                <a:spcAft>
                  <a:spcPts val="600"/>
                </a:spcAft>
                <a:buClrTx/>
                <a:buSzTx/>
                <a:buFontTx/>
                <a:buNone/>
                <a:tabLst/>
                <a:defRPr/>
              </a:pPr>
              <a:t>14</a:t>
            </a:fld>
            <a:endParaRPr kumimoji="0" lang="en-US" sz="1200" b="1"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31" name="Subtitle 2">
            <a:extLst>
              <a:ext uri="{FF2B5EF4-FFF2-40B4-BE49-F238E27FC236}">
                <a16:creationId xmlns:a16="http://schemas.microsoft.com/office/drawing/2014/main" id="{F4A53B2E-22BF-7F9F-2A6A-481847A4C0B2}"/>
              </a:ext>
            </a:extLst>
          </p:cNvPr>
          <p:cNvGraphicFramePr/>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825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650097-24AE-1A62-8C7E-E111EEBB4048}"/>
            </a:ext>
          </a:extLst>
        </p:cNvPr>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52" name="Rectangle 51">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3" name="Straight Connector 52">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55" name="Rectangle 54">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CF8F8EEB-760D-1E90-ACF6-DC108FA6A6F7}"/>
              </a:ext>
            </a:extLst>
          </p:cNvPr>
          <p:cNvSpPr>
            <a:spLocks noGrp="1"/>
          </p:cNvSpPr>
          <p:nvPr>
            <p:ph type="title"/>
          </p:nvPr>
        </p:nvSpPr>
        <p:spPr>
          <a:xfrm>
            <a:off x="1153618" y="1239927"/>
            <a:ext cx="4008586" cy="4680583"/>
          </a:xfrm>
        </p:spPr>
        <p:txBody>
          <a:bodyPr vert="horz" lIns="91440" tIns="45720" rIns="91440" bIns="45720" rtlCol="0" anchor="ctr">
            <a:normAutofit/>
          </a:bodyPr>
          <a:lstStyle/>
          <a:p>
            <a:r>
              <a:rPr lang="en-US" sz="5200" b="1" dirty="0"/>
              <a:t>Hospital Actions</a:t>
            </a:r>
            <a:r>
              <a:rPr lang="en-US" sz="5200" b="1" kern="1200" dirty="0">
                <a:solidFill>
                  <a:schemeClr val="tx1"/>
                </a:solidFill>
                <a:latin typeface="+mj-lt"/>
                <a:ea typeface="+mj-ea"/>
                <a:cs typeface="+mj-cs"/>
              </a:rPr>
              <a:t> </a:t>
            </a:r>
            <a:br>
              <a:rPr lang="en-US" sz="5200" b="1" kern="1200" dirty="0">
                <a:solidFill>
                  <a:schemeClr val="tx1"/>
                </a:solidFill>
                <a:latin typeface="+mj-lt"/>
                <a:ea typeface="+mj-ea"/>
                <a:cs typeface="+mj-cs"/>
              </a:rPr>
            </a:br>
            <a:endParaRPr lang="en-US" sz="5200" kern="1200" dirty="0">
              <a:solidFill>
                <a:schemeClr val="tx1"/>
              </a:solidFill>
              <a:latin typeface="+mj-lt"/>
              <a:ea typeface="+mj-ea"/>
              <a:cs typeface="+mj-cs"/>
            </a:endParaRPr>
          </a:p>
        </p:txBody>
      </p:sp>
      <p:sp>
        <p:nvSpPr>
          <p:cNvPr id="2" name="Rectangle 1">
            <a:extLst>
              <a:ext uri="{FF2B5EF4-FFF2-40B4-BE49-F238E27FC236}">
                <a16:creationId xmlns:a16="http://schemas.microsoft.com/office/drawing/2014/main" id="{EBE997B6-1132-6D99-6397-F249235D1D28}"/>
              </a:ext>
            </a:extLst>
          </p:cNvPr>
          <p:cNvSpPr/>
          <p:nvPr/>
        </p:nvSpPr>
        <p:spPr>
          <a:xfrm>
            <a:off x="3515360" y="741681"/>
            <a:ext cx="7748387" cy="5178830"/>
          </a:xfrm>
          <a:prstGeom prst="rect">
            <a:avLst/>
          </a:prstGeom>
        </p:spPr>
        <p:txBody>
          <a:bodyPr vert="horz" lIns="91440" tIns="45720" rIns="91440" bIns="45720" rtlCol="0" anchor="ctr">
            <a:normAutofit/>
          </a:bodyPr>
          <a:lstStyle/>
          <a:p>
            <a:pPr marL="0" marR="0" lvl="0" indent="0" algn="l" defTabSz="933172"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a:ea typeface="+mn-ea"/>
                <a:cs typeface="+mn-cs"/>
              </a:rPr>
              <a:t>Evacuating Hospital (Actions):</a:t>
            </a:r>
          </a:p>
          <a:p>
            <a:pPr marL="342900" marR="0" lvl="0" indent="-342900" algn="l" defTabSz="9331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External Notifications (MAC / CDPH)</a:t>
            </a:r>
          </a:p>
          <a:p>
            <a:pPr marL="342900" marR="0" lvl="0" indent="-342900" algn="l" defTabSz="9331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Identify how many patients need evacuation</a:t>
            </a:r>
          </a:p>
          <a:p>
            <a:pPr marL="342900" marR="0" lvl="0" indent="-342900" algn="l" defTabSz="9331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Identify type of bed (ICU, Tele, etc.) and service (Surgery, Cardiology, etc.) needed</a:t>
            </a:r>
          </a:p>
          <a:p>
            <a:pPr marL="342900" marR="0" lvl="0" indent="-342900" algn="l" defTabSz="9331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Identify what ambulances are needed by type (BLS, ALS, CCT, etc.)</a:t>
            </a:r>
          </a:p>
          <a:p>
            <a:pPr marL="342900" marR="0" lvl="0" indent="-342900" algn="l" defTabSz="9331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Contact Network “Sister” Hospitals</a:t>
            </a:r>
          </a:p>
          <a:p>
            <a:pPr marL="342900" marR="0" lvl="0" indent="-342900" algn="l" defTabSz="9331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Contact contracted ambulance providers (SimCell)</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CC24152-C28E-EA9E-84F7-0617E91A489E}"/>
              </a:ext>
            </a:extLst>
          </p:cNvPr>
          <p:cNvSpPr txBox="1"/>
          <p:nvPr/>
        </p:nvSpPr>
        <p:spPr>
          <a:xfrm>
            <a:off x="5370153" y="1526033"/>
            <a:ext cx="5536397" cy="3935281"/>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39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ADA9CE-992B-51A7-9CE0-3338CF6CB83D}"/>
            </a:ext>
          </a:extLst>
        </p:cNvPr>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3301D5D4-99DB-670F-1E47-DBA1E706BE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5D518B08-88C6-7EE6-6525-FD0D37DF7D1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52" name="Rectangle 51">
              <a:extLst>
                <a:ext uri="{FF2B5EF4-FFF2-40B4-BE49-F238E27FC236}">
                  <a16:creationId xmlns:a16="http://schemas.microsoft.com/office/drawing/2014/main" id="{B46552E3-06F4-89C9-CCC9-5E526740C7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3" name="Straight Connector 52">
              <a:extLst>
                <a:ext uri="{FF2B5EF4-FFF2-40B4-BE49-F238E27FC236}">
                  <a16:creationId xmlns:a16="http://schemas.microsoft.com/office/drawing/2014/main" id="{9AF0DCD1-FABD-320B-6567-25B60F13D0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55" name="Rectangle 54">
            <a:extLst>
              <a:ext uri="{FF2B5EF4-FFF2-40B4-BE49-F238E27FC236}">
                <a16:creationId xmlns:a16="http://schemas.microsoft.com/office/drawing/2014/main" id="{6779406F-E5E9-005F-A148-83E76B5FD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0173E1F4-64EA-B28F-99F2-0A14AE08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883C583F-4BF0-8F2B-204F-ACFEE06E809B}"/>
              </a:ext>
            </a:extLst>
          </p:cNvPr>
          <p:cNvSpPr>
            <a:spLocks noGrp="1"/>
          </p:cNvSpPr>
          <p:nvPr>
            <p:ph type="title"/>
          </p:nvPr>
        </p:nvSpPr>
        <p:spPr>
          <a:xfrm>
            <a:off x="1153618" y="1239927"/>
            <a:ext cx="4008586" cy="4680583"/>
          </a:xfrm>
        </p:spPr>
        <p:txBody>
          <a:bodyPr vert="horz" lIns="91440" tIns="45720" rIns="91440" bIns="45720" rtlCol="0" anchor="ctr">
            <a:normAutofit/>
          </a:bodyPr>
          <a:lstStyle/>
          <a:p>
            <a:r>
              <a:rPr lang="en-US" sz="5200" b="1" dirty="0"/>
              <a:t>Hospital Actions</a:t>
            </a:r>
            <a:r>
              <a:rPr lang="en-US" sz="5200" b="1" kern="1200" dirty="0">
                <a:solidFill>
                  <a:schemeClr val="tx1"/>
                </a:solidFill>
                <a:latin typeface="+mj-lt"/>
                <a:ea typeface="+mj-ea"/>
                <a:cs typeface="+mj-cs"/>
              </a:rPr>
              <a:t> </a:t>
            </a:r>
            <a:br>
              <a:rPr lang="en-US" sz="5200" b="1" kern="1200" dirty="0">
                <a:solidFill>
                  <a:schemeClr val="tx1"/>
                </a:solidFill>
                <a:latin typeface="+mj-lt"/>
                <a:ea typeface="+mj-ea"/>
                <a:cs typeface="+mj-cs"/>
              </a:rPr>
            </a:br>
            <a:endParaRPr lang="en-US" sz="5200" kern="1200" dirty="0">
              <a:solidFill>
                <a:schemeClr val="tx1"/>
              </a:solidFill>
              <a:latin typeface="+mj-lt"/>
              <a:ea typeface="+mj-ea"/>
              <a:cs typeface="+mj-cs"/>
            </a:endParaRPr>
          </a:p>
        </p:txBody>
      </p:sp>
      <p:sp>
        <p:nvSpPr>
          <p:cNvPr id="2" name="Rectangle 1">
            <a:extLst>
              <a:ext uri="{FF2B5EF4-FFF2-40B4-BE49-F238E27FC236}">
                <a16:creationId xmlns:a16="http://schemas.microsoft.com/office/drawing/2014/main" id="{06068E77-4793-B538-46B2-BE272CB740FA}"/>
              </a:ext>
            </a:extLst>
          </p:cNvPr>
          <p:cNvSpPr/>
          <p:nvPr/>
        </p:nvSpPr>
        <p:spPr>
          <a:xfrm>
            <a:off x="3515360" y="741681"/>
            <a:ext cx="7748387" cy="5178830"/>
          </a:xfrm>
          <a:prstGeom prst="rect">
            <a:avLst/>
          </a:prstGeom>
        </p:spPr>
        <p:txBody>
          <a:bodyPr vert="horz" lIns="91440" tIns="45720" rIns="91440" bIns="45720" rtlCol="0" anchor="ctr">
            <a:normAutofit/>
          </a:bodyPr>
          <a:lstStyle/>
          <a:p>
            <a:pPr marL="0" marR="0" lvl="0" indent="0" algn="l" defTabSz="933172" rtl="0" eaLnBrk="1" fontAlgn="auto" latinLnBrk="0" hangingPunct="1">
              <a:lnSpc>
                <a:spcPct val="100000"/>
              </a:lnSpc>
              <a:spcBef>
                <a:spcPct val="20000"/>
              </a:spcBef>
              <a:spcAft>
                <a:spcPts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a:ea typeface="+mn-ea"/>
                <a:cs typeface="+mn-cs"/>
              </a:rPr>
              <a:t>Network “Sister” Hospital (Actions):</a:t>
            </a:r>
          </a:p>
          <a:p>
            <a:pPr marL="342900" marR="0" lvl="0" indent="-342900" algn="l" defTabSz="93317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Direct call to appropriate person / location (Command Ctr., Transfer Ctr., etc.)  for processing</a:t>
            </a:r>
          </a:p>
          <a:p>
            <a:pPr marL="342900" marR="0" lvl="0" indent="-342900" algn="l" defTabSz="93317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Determine how many, if any, patients can accept using internal transfer policy and surge criteria</a:t>
            </a:r>
          </a:p>
          <a:p>
            <a:pPr marL="342900" marR="0" lvl="0" indent="-342900" algn="l" defTabSz="93317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Inform evacuating hospital of how many patients can accept</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A96FCF7-CBC8-8864-2CB3-67382725C491}"/>
              </a:ext>
            </a:extLst>
          </p:cNvPr>
          <p:cNvSpPr txBox="1"/>
          <p:nvPr/>
        </p:nvSpPr>
        <p:spPr>
          <a:xfrm>
            <a:off x="5370153" y="1526033"/>
            <a:ext cx="5536397" cy="3935281"/>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C8B634-935E-0427-7367-7CBCF5BED3F8}"/>
            </a:ext>
          </a:extLst>
        </p:cNvPr>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ADF20AC9-38C3-AF36-DDDB-8BB8763813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3E470C6-8E65-5575-F3CF-E65A72DC5B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52" name="Rectangle 51">
              <a:extLst>
                <a:ext uri="{FF2B5EF4-FFF2-40B4-BE49-F238E27FC236}">
                  <a16:creationId xmlns:a16="http://schemas.microsoft.com/office/drawing/2014/main" id="{2AD9A260-35A0-CF5A-3661-ABE323D9E5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3" name="Straight Connector 52">
              <a:extLst>
                <a:ext uri="{FF2B5EF4-FFF2-40B4-BE49-F238E27FC236}">
                  <a16:creationId xmlns:a16="http://schemas.microsoft.com/office/drawing/2014/main" id="{954C99A6-AC88-FE2F-CBF4-1DAE48297AB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55" name="Rectangle 54">
            <a:extLst>
              <a:ext uri="{FF2B5EF4-FFF2-40B4-BE49-F238E27FC236}">
                <a16:creationId xmlns:a16="http://schemas.microsoft.com/office/drawing/2014/main" id="{94FEDC3B-8699-CAFC-0C92-7BC09B9A2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1B916F1E-CC27-05D1-DC93-3B7C0FBC5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813AB35-3212-9FFB-5692-8AE647578B46}"/>
              </a:ext>
            </a:extLst>
          </p:cNvPr>
          <p:cNvSpPr>
            <a:spLocks noGrp="1"/>
          </p:cNvSpPr>
          <p:nvPr>
            <p:ph type="title"/>
          </p:nvPr>
        </p:nvSpPr>
        <p:spPr>
          <a:xfrm>
            <a:off x="1153618" y="1239927"/>
            <a:ext cx="4008586" cy="4680583"/>
          </a:xfrm>
        </p:spPr>
        <p:txBody>
          <a:bodyPr vert="horz" lIns="91440" tIns="45720" rIns="91440" bIns="45720" rtlCol="0" anchor="ctr">
            <a:normAutofit/>
          </a:bodyPr>
          <a:lstStyle/>
          <a:p>
            <a:r>
              <a:rPr lang="en-US" sz="5200" b="1" dirty="0"/>
              <a:t>Hospital Actions</a:t>
            </a:r>
            <a:r>
              <a:rPr lang="en-US" sz="5200" b="1" kern="1200" dirty="0">
                <a:solidFill>
                  <a:schemeClr val="tx1"/>
                </a:solidFill>
                <a:latin typeface="+mj-lt"/>
                <a:ea typeface="+mj-ea"/>
                <a:cs typeface="+mj-cs"/>
              </a:rPr>
              <a:t> </a:t>
            </a:r>
            <a:br>
              <a:rPr lang="en-US" sz="5200" b="1" kern="1200" dirty="0">
                <a:solidFill>
                  <a:schemeClr val="tx1"/>
                </a:solidFill>
                <a:latin typeface="+mj-lt"/>
                <a:ea typeface="+mj-ea"/>
                <a:cs typeface="+mj-cs"/>
              </a:rPr>
            </a:br>
            <a:endParaRPr lang="en-US" sz="5200" kern="1200" dirty="0">
              <a:solidFill>
                <a:schemeClr val="tx1"/>
              </a:solidFill>
              <a:latin typeface="+mj-lt"/>
              <a:ea typeface="+mj-ea"/>
              <a:cs typeface="+mj-cs"/>
            </a:endParaRPr>
          </a:p>
        </p:txBody>
      </p:sp>
      <p:sp>
        <p:nvSpPr>
          <p:cNvPr id="2" name="Rectangle 1">
            <a:extLst>
              <a:ext uri="{FF2B5EF4-FFF2-40B4-BE49-F238E27FC236}">
                <a16:creationId xmlns:a16="http://schemas.microsoft.com/office/drawing/2014/main" id="{B8C1B0F6-4CFD-E764-07E4-92F01AF2F2FE}"/>
              </a:ext>
            </a:extLst>
          </p:cNvPr>
          <p:cNvSpPr/>
          <p:nvPr/>
        </p:nvSpPr>
        <p:spPr>
          <a:xfrm>
            <a:off x="3515360" y="741681"/>
            <a:ext cx="7748387" cy="5178830"/>
          </a:xfrm>
          <a:prstGeom prst="rect">
            <a:avLst/>
          </a:prstGeom>
        </p:spPr>
        <p:txBody>
          <a:bodyPr vert="horz" lIns="91440" tIns="45720" rIns="91440" bIns="45720" rtlCol="0" anchor="ctr">
            <a:normAutofit/>
          </a:bodyPr>
          <a:lstStyle/>
          <a:p>
            <a:pPr marL="0" marR="0" lvl="0" indent="0" algn="l" defTabSz="933172" rtl="0" eaLnBrk="1" fontAlgn="auto" latinLnBrk="0" hangingPunct="1">
              <a:lnSpc>
                <a:spcPct val="100000"/>
              </a:lnSpc>
              <a:spcBef>
                <a:spcPct val="20000"/>
              </a:spcBef>
              <a:spcAft>
                <a:spcPts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a:ea typeface="+mn-ea"/>
                <a:cs typeface="+mn-cs"/>
              </a:rPr>
              <a:t>Evacuating Hospital (Actions):</a:t>
            </a:r>
          </a:p>
          <a:p>
            <a:pPr marL="342900" marR="0" lvl="0" indent="-342900" algn="l" defTabSz="93317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If additional beds needed, contact EMS MCC</a:t>
            </a:r>
          </a:p>
          <a:p>
            <a:pPr marL="342900" marR="0" lvl="0" indent="-342900" algn="l" defTabSz="93317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Provide how many patients need evacuation</a:t>
            </a:r>
          </a:p>
          <a:p>
            <a:pPr marL="342900" marR="0" lvl="0" indent="-342900" algn="l" defTabSz="93317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Provide type of bed and service needed</a:t>
            </a:r>
          </a:p>
          <a:p>
            <a:pPr marL="342900" marR="0" lvl="0" indent="-342900" algn="l" defTabSz="93317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If additional transport resources needed, contact EMS MCC</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7DEB08D-B1F9-B2EA-3EE2-E7B5C9C1192C}"/>
              </a:ext>
            </a:extLst>
          </p:cNvPr>
          <p:cNvSpPr txBox="1"/>
          <p:nvPr/>
        </p:nvSpPr>
        <p:spPr>
          <a:xfrm>
            <a:off x="5370153" y="1526033"/>
            <a:ext cx="5536397" cy="3935281"/>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69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EAAAF5-DE06-5665-B996-F66048782D5F}"/>
            </a:ext>
          </a:extLst>
        </p:cNvPr>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E46120AC-69A0-5FC6-D730-E317170DA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5CA491AD-5E57-3552-5821-CA18D8D38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662" y="323519"/>
            <a:ext cx="4323899" cy="6212748"/>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ight Triangle 37">
            <a:extLst>
              <a:ext uri="{FF2B5EF4-FFF2-40B4-BE49-F238E27FC236}">
                <a16:creationId xmlns:a16="http://schemas.microsoft.com/office/drawing/2014/main" id="{7E822D92-8726-AF6E-AFD0-755A682B0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5091884E-7EE2-4C6E-6FBA-F6BEE2EE8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1A2A656-E460-27E7-7F90-4544AD59D2F0}"/>
              </a:ext>
            </a:extLst>
          </p:cNvPr>
          <p:cNvSpPr>
            <a:spLocks noGrp="1"/>
          </p:cNvSpPr>
          <p:nvPr>
            <p:ph type="title"/>
          </p:nvPr>
        </p:nvSpPr>
        <p:spPr>
          <a:xfrm>
            <a:off x="8026203" y="1443390"/>
            <a:ext cx="3268216" cy="3405880"/>
          </a:xfrm>
        </p:spPr>
        <p:txBody>
          <a:bodyPr vert="horz" lIns="91440" tIns="45720" rIns="91440" bIns="45720" rtlCol="0" anchor="ctr">
            <a:normAutofit fontScale="90000"/>
          </a:bodyPr>
          <a:lstStyle/>
          <a:p>
            <a:r>
              <a:rPr lang="en-US" sz="6000" b="1" dirty="0"/>
              <a:t>EEG:</a:t>
            </a:r>
            <a:br>
              <a:rPr lang="en-US" sz="6000" b="1" dirty="0"/>
            </a:br>
            <a:r>
              <a:rPr lang="en-US" sz="6000" b="1" dirty="0"/>
              <a:t>Evacuating Hospitals and Network Hospitals</a:t>
            </a:r>
            <a:endParaRPr lang="en-US" sz="6000" kern="1200" dirty="0">
              <a:solidFill>
                <a:schemeClr val="tx1"/>
              </a:solidFill>
              <a:latin typeface="+mj-lt"/>
              <a:ea typeface="+mj-ea"/>
              <a:cs typeface="+mj-cs"/>
            </a:endParaRPr>
          </a:p>
        </p:txBody>
      </p:sp>
      <p:sp>
        <p:nvSpPr>
          <p:cNvPr id="3" name="TextBox 2">
            <a:extLst>
              <a:ext uri="{FF2B5EF4-FFF2-40B4-BE49-F238E27FC236}">
                <a16:creationId xmlns:a16="http://schemas.microsoft.com/office/drawing/2014/main" id="{B542E739-1A96-D74B-E8CF-E4BA61267ACC}"/>
              </a:ext>
            </a:extLst>
          </p:cNvPr>
          <p:cNvSpPr txBox="1"/>
          <p:nvPr/>
        </p:nvSpPr>
        <p:spPr>
          <a:xfrm>
            <a:off x="645173" y="623275"/>
            <a:ext cx="6899487" cy="5553687"/>
          </a:xfrm>
          <a:prstGeom prst="rect">
            <a:avLst/>
          </a:prstGeom>
        </p:spPr>
        <p:txBody>
          <a:bodyPr vert="horz" lIns="91440" tIns="45720" rIns="91440" bIns="45720" rtlCol="0" anchor="ctr">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90C8A3B-8DA5-9CB5-FA01-FD62C6A56216}"/>
              </a:ext>
            </a:extLst>
          </p:cNvPr>
          <p:cNvSpPr txBox="1"/>
          <p:nvPr/>
        </p:nvSpPr>
        <p:spPr>
          <a:xfrm>
            <a:off x="4447308" y="591344"/>
            <a:ext cx="6906491" cy="558561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graphicFrame>
        <p:nvGraphicFramePr>
          <p:cNvPr id="2" name="Object 1">
            <a:extLst>
              <a:ext uri="{FF2B5EF4-FFF2-40B4-BE49-F238E27FC236}">
                <a16:creationId xmlns:a16="http://schemas.microsoft.com/office/drawing/2014/main" id="{105450BB-0167-0105-DC77-81835FF13497}"/>
              </a:ext>
            </a:extLst>
          </p:cNvPr>
          <p:cNvGraphicFramePr>
            <a:graphicFrameLocks noChangeAspect="1"/>
          </p:cNvGraphicFramePr>
          <p:nvPr/>
        </p:nvGraphicFramePr>
        <p:xfrm>
          <a:off x="963920" y="1041304"/>
          <a:ext cx="6354693" cy="4506055"/>
        </p:xfrm>
        <a:graphic>
          <a:graphicData uri="http://schemas.openxmlformats.org/presentationml/2006/ole">
            <mc:AlternateContent xmlns:mc="http://schemas.openxmlformats.org/markup-compatibility/2006">
              <mc:Choice xmlns:v="urn:schemas-microsoft-com:vml" Requires="v">
                <p:oleObj name="Document" r:id="rId3" imgW="5937085" imgH="4210822" progId="Word.Document.12">
                  <p:embed/>
                </p:oleObj>
              </mc:Choice>
              <mc:Fallback>
                <p:oleObj name="Document" r:id="rId3" imgW="5937085" imgH="4210822" progId="Word.Document.12">
                  <p:embed/>
                  <p:pic>
                    <p:nvPicPr>
                      <p:cNvPr id="2" name="Object 1">
                        <a:extLst>
                          <a:ext uri="{FF2B5EF4-FFF2-40B4-BE49-F238E27FC236}">
                            <a16:creationId xmlns:a16="http://schemas.microsoft.com/office/drawing/2014/main" id="{105450BB-0167-0105-DC77-81835FF13497}"/>
                          </a:ext>
                        </a:extLst>
                      </p:cNvPr>
                      <p:cNvPicPr/>
                      <p:nvPr/>
                    </p:nvPicPr>
                    <p:blipFill>
                      <a:blip r:embed="rId4"/>
                      <a:stretch>
                        <a:fillRect/>
                      </a:stretch>
                    </p:blipFill>
                    <p:spPr>
                      <a:xfrm>
                        <a:off x="963920" y="1041304"/>
                        <a:ext cx="6354693" cy="4506055"/>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244756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048CCF0-1076-4DD7-BA17-E96E1DEC7522}"/>
              </a:ext>
            </a:extLst>
          </p:cNvPr>
          <p:cNvSpPr>
            <a:spLocks noGrp="1"/>
          </p:cNvSpPr>
          <p:nvPr>
            <p:ph type="title"/>
          </p:nvPr>
        </p:nvSpPr>
        <p:spPr>
          <a:xfrm>
            <a:off x="773788" y="215006"/>
            <a:ext cx="6155988" cy="1182927"/>
          </a:xfrm>
        </p:spPr>
        <p:txBody>
          <a:bodyPr vert="horz" lIns="91440" tIns="45720" rIns="91440" bIns="45720" rtlCol="0" anchor="b">
            <a:normAutofit/>
          </a:bodyPr>
          <a:lstStyle/>
          <a:p>
            <a:r>
              <a:rPr lang="en-US" sz="3900" b="1" u="sng" kern="1200" dirty="0">
                <a:solidFill>
                  <a:schemeClr val="tx1"/>
                </a:solidFill>
                <a:latin typeface="+mj-lt"/>
                <a:ea typeface="+mj-ea"/>
                <a:cs typeface="+mj-cs"/>
              </a:rPr>
              <a:t>Evacuating Hospital / LTC</a:t>
            </a:r>
            <a:br>
              <a:rPr lang="en-US" sz="3900" b="1" u="sng" kern="1200" dirty="0">
                <a:solidFill>
                  <a:schemeClr val="tx1"/>
                </a:solidFill>
                <a:latin typeface="+mj-lt"/>
                <a:ea typeface="+mj-ea"/>
                <a:cs typeface="+mj-cs"/>
              </a:rPr>
            </a:br>
            <a:r>
              <a:rPr lang="en-US" sz="3900" b="1" u="sng" kern="1200" dirty="0">
                <a:solidFill>
                  <a:schemeClr val="tx1"/>
                </a:solidFill>
                <a:latin typeface="+mj-lt"/>
                <a:ea typeface="+mj-ea"/>
                <a:cs typeface="+mj-cs"/>
              </a:rPr>
              <a:t>Transportation Coordination</a:t>
            </a:r>
            <a:endParaRPr lang="en-US" sz="3900" u="sng" kern="1200" dirty="0">
              <a:solidFill>
                <a:schemeClr val="tx1"/>
              </a:solidFill>
              <a:latin typeface="+mj-lt"/>
              <a:ea typeface="+mj-ea"/>
              <a:cs typeface="+mj-cs"/>
            </a:endParaRPr>
          </a:p>
        </p:txBody>
      </p:sp>
      <p:cxnSp>
        <p:nvCxnSpPr>
          <p:cNvPr id="62" name="Straight Connector 61">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416B4A1-0FE8-4730-A476-FFFBA909FC8B}"/>
              </a:ext>
            </a:extLst>
          </p:cNvPr>
          <p:cNvSpPr txBox="1"/>
          <p:nvPr/>
        </p:nvSpPr>
        <p:spPr>
          <a:xfrm>
            <a:off x="803776" y="1612940"/>
            <a:ext cx="6938144" cy="4560850"/>
          </a:xfrm>
          <a:prstGeom prst="rect">
            <a:avLst/>
          </a:prstGeom>
        </p:spPr>
        <p:txBody>
          <a:bodyPr vert="horz" lIns="91440" tIns="45720" rIns="91440" bIns="45720" rtlCol="0" anchor="t">
            <a:noAutofit/>
          </a:bodyPr>
          <a:lstStyle/>
          <a:p>
            <a:pPr marL="1143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black">
                    <a:alpha val="80000"/>
                  </a:prstClr>
                </a:solidFill>
                <a:effectLst/>
                <a:uLnTx/>
                <a:uFillTx/>
                <a:latin typeface="Calibri" panose="020F0502020204030204"/>
                <a:ea typeface="+mn-ea"/>
                <a:cs typeface="+mn-cs"/>
              </a:rPr>
              <a:t>SimCell (private ambulance providers)</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alpha val="80000"/>
                  </a:prstClr>
                </a:solidFill>
                <a:effectLst/>
                <a:uLnTx/>
                <a:uFillTx/>
                <a:latin typeface="Calibri" panose="020F0502020204030204"/>
                <a:ea typeface="+mn-ea"/>
                <a:cs typeface="+mn-cs"/>
              </a:rPr>
              <a:t>Representatives from private ambulance companies serving as SimCell</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alpha val="80000"/>
                  </a:prstClr>
                </a:solidFill>
                <a:effectLst/>
                <a:uLnTx/>
                <a:uFillTx/>
                <a:latin typeface="Calibri" panose="020F0502020204030204"/>
                <a:ea typeface="+mn-ea"/>
                <a:cs typeface="+mn-cs"/>
              </a:rPr>
              <a:t>Will have SimCell Directory</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alpha val="80000"/>
                  </a:prstClr>
                </a:solidFill>
                <a:effectLst/>
                <a:uLnTx/>
                <a:uFillTx/>
                <a:latin typeface="Calibri" panose="020F0502020204030204"/>
                <a:ea typeface="+mn-ea"/>
                <a:cs typeface="+mn-cs"/>
              </a:rPr>
              <a:t>Limited resources, will not have sufficient resources to manage incident</a:t>
            </a:r>
          </a:p>
          <a:p>
            <a:pPr marL="1143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alpha val="80000"/>
                </a:prstClr>
              </a:solidFill>
              <a:effectLst/>
              <a:uLnTx/>
              <a:uFillTx/>
              <a:latin typeface="Calibri" panose="020F0502020204030204"/>
              <a:ea typeface="+mn-ea"/>
              <a:cs typeface="+mn-cs"/>
            </a:endParaRPr>
          </a:p>
          <a:p>
            <a:pPr marL="1143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black">
                    <a:alpha val="80000"/>
                  </a:prstClr>
                </a:solidFill>
                <a:effectLst/>
                <a:uLnTx/>
                <a:uFillTx/>
                <a:latin typeface="Calibri" panose="020F0502020204030204"/>
                <a:ea typeface="+mn-ea"/>
                <a:cs typeface="+mn-cs"/>
              </a:rPr>
              <a:t>Evacuating Facilities (Actions):</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alpha val="80000"/>
                  </a:prstClr>
                </a:solidFill>
                <a:effectLst/>
                <a:uLnTx/>
                <a:uFillTx/>
                <a:latin typeface="Calibri" panose="020F0502020204030204"/>
                <a:ea typeface="+mn-ea"/>
                <a:cs typeface="+mn-cs"/>
              </a:rPr>
              <a:t>Contact contracted ambulance providers</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alpha val="80000"/>
                  </a:prstClr>
                </a:solidFill>
                <a:effectLst/>
                <a:uLnTx/>
                <a:uFillTx/>
                <a:latin typeface="Calibri" panose="020F0502020204030204"/>
                <a:ea typeface="+mn-ea"/>
                <a:cs typeface="+mn-cs"/>
              </a:rPr>
              <a:t>Request quantity and type of ambulances needed</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alpha val="80000"/>
                  </a:prstClr>
                </a:solidFill>
                <a:effectLst/>
                <a:uLnTx/>
                <a:uFillTx/>
                <a:latin typeface="Calibri" panose="020F0502020204030204"/>
                <a:ea typeface="+mn-ea"/>
                <a:cs typeface="+mn-cs"/>
              </a:rPr>
              <a:t>If need additional transport resources, contact MAC</a:t>
            </a:r>
          </a:p>
          <a:p>
            <a:pPr marL="1143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alpha val="80000"/>
                </a:prstClr>
              </a:solidFill>
              <a:effectLst/>
              <a:uLnTx/>
              <a:uFillTx/>
              <a:latin typeface="Calibri" panose="020F0502020204030204"/>
              <a:ea typeface="+mn-ea"/>
              <a:cs typeface="+mn-cs"/>
            </a:endParaRPr>
          </a:p>
          <a:p>
            <a:pPr marL="1143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black">
                    <a:alpha val="80000"/>
                  </a:prstClr>
                </a:solidFill>
                <a:effectLst/>
                <a:uLnTx/>
                <a:uFillTx/>
                <a:latin typeface="Calibri" panose="020F0502020204030204"/>
                <a:ea typeface="+mn-ea"/>
                <a:cs typeface="+mn-cs"/>
              </a:rPr>
              <a:t>EMS MCC (Actions):</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alpha val="80000"/>
                  </a:prstClr>
                </a:solidFill>
                <a:effectLst/>
                <a:uLnTx/>
                <a:uFillTx/>
                <a:latin typeface="Calibri" panose="020F0502020204030204"/>
                <a:ea typeface="+mn-ea"/>
                <a:cs typeface="+mn-cs"/>
              </a:rPr>
              <a:t>Will process requests for transportation</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alpha val="80000"/>
                  </a:prstClr>
                </a:solidFill>
                <a:effectLst/>
                <a:uLnTx/>
                <a:uFillTx/>
                <a:latin typeface="Calibri" panose="020F0502020204030204"/>
                <a:ea typeface="+mn-ea"/>
                <a:cs typeface="+mn-cs"/>
              </a:rPr>
              <a:t>FOAC, RDMHS/State AST, etc.</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alpha val="80000"/>
                  </a:prstClr>
                </a:solidFill>
                <a:effectLst/>
                <a:uLnTx/>
                <a:uFillTx/>
                <a:latin typeface="Calibri" panose="020F0502020204030204"/>
                <a:ea typeface="+mn-ea"/>
                <a:cs typeface="+mn-cs"/>
              </a:rPr>
              <a:t>EMS MCC will assign transport resources to facility (facility will manage resources)</a:t>
            </a:r>
          </a:p>
        </p:txBody>
      </p:sp>
      <p:pic>
        <p:nvPicPr>
          <p:cNvPr id="19" name="Graphic 18" descr="Ambulance">
            <a:extLst>
              <a:ext uri="{FF2B5EF4-FFF2-40B4-BE49-F238E27FC236}">
                <a16:creationId xmlns:a16="http://schemas.microsoft.com/office/drawing/2014/main" id="{E4A1671E-2C18-A92A-4AA5-EF794AA80D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72653" y="1980885"/>
            <a:ext cx="3548404" cy="3548404"/>
          </a:xfrm>
          <a:prstGeom prst="rect">
            <a:avLst/>
          </a:prstGeom>
        </p:spPr>
      </p:pic>
      <p:sp>
        <p:nvSpPr>
          <p:cNvPr id="6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4552" y="189928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6862" y="218992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03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C58161-901A-D379-2CC4-90657D6D0DF8}"/>
            </a:ext>
          </a:extLst>
        </p:cNvPr>
        <p:cNvGrpSpPr/>
        <p:nvPr/>
      </p:nvGrpSpPr>
      <p:grpSpPr>
        <a:xfrm>
          <a:off x="0" y="0"/>
          <a:ext cx="0" cy="0"/>
          <a:chOff x="0" y="0"/>
          <a:chExt cx="0" cy="0"/>
        </a:xfrm>
      </p:grpSpPr>
      <p:sp useBgFill="1">
        <p:nvSpPr>
          <p:cNvPr id="29" name="Rectangle 24">
            <a:extLst>
              <a:ext uri="{FF2B5EF4-FFF2-40B4-BE49-F238E27FC236}">
                <a16:creationId xmlns:a16="http://schemas.microsoft.com/office/drawing/2014/main" id="{3C984115-8C64-D249-F5F6-9AF93A294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F81E19-4F22-23A7-FA85-B3F40400532E}"/>
              </a:ext>
            </a:extLst>
          </p:cNvPr>
          <p:cNvSpPr>
            <a:spLocks noGrp="1"/>
          </p:cNvSpPr>
          <p:nvPr>
            <p:ph type="title"/>
          </p:nvPr>
        </p:nvSpPr>
        <p:spPr>
          <a:xfrm>
            <a:off x="838200" y="365125"/>
            <a:ext cx="10515600" cy="1828444"/>
          </a:xfrm>
        </p:spPr>
        <p:txBody>
          <a:bodyPr>
            <a:normAutofit/>
          </a:bodyPr>
          <a:lstStyle/>
          <a:p>
            <a:pPr defTabSz="933172">
              <a:spcBef>
                <a:spcPct val="20000"/>
              </a:spcBef>
              <a:defRPr/>
            </a:pPr>
            <a:r>
              <a:rPr lang="en-US" sz="2900" b="1" u="sng" dirty="0">
                <a:latin typeface="Franklin Gothic Book" panose="020B0503020102020204" pitchFamily="34" charset="0"/>
                <a:ea typeface="+mn-ea"/>
                <a:cs typeface="Arial" pitchFamily="34" charset="0"/>
              </a:rPr>
              <a:t>Healthcare Coalition (HCC) Members Participating in the Exercise:</a:t>
            </a:r>
            <a:br>
              <a:rPr lang="en-US" sz="2900" b="1" u="sng" dirty="0">
                <a:latin typeface="Franklin Gothic Book" panose="020B0503020102020204" pitchFamily="34" charset="0"/>
                <a:ea typeface="+mn-ea"/>
                <a:cs typeface="Arial" pitchFamily="34" charset="0"/>
              </a:rPr>
            </a:br>
            <a:br>
              <a:rPr lang="en-US" sz="2900" dirty="0">
                <a:latin typeface="Franklin Gothic Book" panose="020B0503020102020204" pitchFamily="34" charset="0"/>
                <a:ea typeface="+mn-ea"/>
                <a:cs typeface="Arial" pitchFamily="34" charset="0"/>
              </a:rPr>
            </a:br>
            <a:endParaRPr lang="en-US" sz="2900" dirty="0">
              <a:latin typeface="Franklin Gothic Book" panose="020B0503020102020204" pitchFamily="34" charset="0"/>
            </a:endParaRPr>
          </a:p>
        </p:txBody>
      </p:sp>
      <p:sp>
        <p:nvSpPr>
          <p:cNvPr id="3" name="Content Placeholder 2">
            <a:extLst>
              <a:ext uri="{FF2B5EF4-FFF2-40B4-BE49-F238E27FC236}">
                <a16:creationId xmlns:a16="http://schemas.microsoft.com/office/drawing/2014/main" id="{7218044D-ECC9-ADFB-AFD3-EDBC31C3D64F}"/>
              </a:ext>
            </a:extLst>
          </p:cNvPr>
          <p:cNvSpPr>
            <a:spLocks noGrp="1"/>
          </p:cNvSpPr>
          <p:nvPr>
            <p:ph sz="half" idx="1"/>
          </p:nvPr>
        </p:nvSpPr>
        <p:spPr>
          <a:xfrm>
            <a:off x="838200" y="2398626"/>
            <a:ext cx="5158427" cy="3730460"/>
          </a:xfrm>
        </p:spPr>
        <p:txBody>
          <a:bodyPr>
            <a:normAutofit/>
          </a:bodyPr>
          <a:lstStyle/>
          <a:p>
            <a:pPr defTabSz="933172">
              <a:defRPr/>
            </a:pPr>
            <a:r>
              <a:rPr lang="en-US" sz="2000" dirty="0">
                <a:latin typeface="Franklin Gothic Book" panose="020B0503020102020204" pitchFamily="34" charset="0"/>
              </a:rPr>
              <a:t>Amateur Radio Emergency Services (</a:t>
            </a:r>
            <a:r>
              <a:rPr lang="en-US" sz="2000" dirty="0">
                <a:solidFill>
                  <a:srgbClr val="FF0000"/>
                </a:solidFill>
                <a:latin typeface="Franklin Gothic Book" panose="020B0503020102020204" pitchFamily="34" charset="0"/>
              </a:rPr>
              <a:t>ARES</a:t>
            </a:r>
            <a:r>
              <a:rPr lang="en-US" sz="2000" dirty="0">
                <a:latin typeface="Franklin Gothic Book" panose="020B0503020102020204" pitchFamily="34" charset="0"/>
              </a:rPr>
              <a:t>)</a:t>
            </a:r>
          </a:p>
          <a:p>
            <a:pPr defTabSz="933172">
              <a:defRPr/>
            </a:pPr>
            <a:r>
              <a:rPr lang="en-US" sz="2000" dirty="0">
                <a:latin typeface="Franklin Gothic Book" panose="020B0503020102020204" pitchFamily="34" charset="0"/>
              </a:rPr>
              <a:t>Ambulatory Surgery Center Sector (</a:t>
            </a:r>
            <a:r>
              <a:rPr lang="en-US" sz="2000" dirty="0">
                <a:solidFill>
                  <a:srgbClr val="FF0000"/>
                </a:solidFill>
                <a:latin typeface="Franklin Gothic Book" panose="020B0503020102020204" pitchFamily="34" charset="0"/>
              </a:rPr>
              <a:t>ASC</a:t>
            </a:r>
            <a:r>
              <a:rPr lang="en-US" sz="2000" dirty="0">
                <a:latin typeface="Franklin Gothic Book" panose="020B0503020102020204" pitchFamily="34" charset="0"/>
              </a:rPr>
              <a:t>)</a:t>
            </a:r>
          </a:p>
          <a:p>
            <a:pPr defTabSz="933172">
              <a:defRPr/>
            </a:pPr>
            <a:r>
              <a:rPr lang="en-US" sz="2000" dirty="0">
                <a:latin typeface="Franklin Gothic Book" panose="020B0503020102020204" pitchFamily="34" charset="0"/>
              </a:rPr>
              <a:t>Clinic Sector (</a:t>
            </a:r>
            <a:r>
              <a:rPr lang="en-US" sz="2000" dirty="0">
                <a:solidFill>
                  <a:srgbClr val="FF0000"/>
                </a:solidFill>
                <a:latin typeface="Franklin Gothic Book" panose="020B0503020102020204" pitchFamily="34" charset="0"/>
              </a:rPr>
              <a:t>Clinic</a:t>
            </a:r>
            <a:r>
              <a:rPr lang="en-US" sz="2000" dirty="0">
                <a:latin typeface="Franklin Gothic Book" panose="020B0503020102020204" pitchFamily="34" charset="0"/>
              </a:rPr>
              <a:t>)</a:t>
            </a:r>
          </a:p>
          <a:p>
            <a:pPr defTabSz="933172">
              <a:defRPr/>
            </a:pPr>
            <a:r>
              <a:rPr lang="en-US" sz="2000" dirty="0">
                <a:latin typeface="Franklin Gothic Book" panose="020B0503020102020204" pitchFamily="34" charset="0"/>
              </a:rPr>
              <a:t>Dialysis Sector (</a:t>
            </a:r>
            <a:r>
              <a:rPr lang="en-US" sz="2000" dirty="0">
                <a:solidFill>
                  <a:srgbClr val="FF0000"/>
                </a:solidFill>
                <a:latin typeface="Franklin Gothic Book" panose="020B0503020102020204" pitchFamily="34" charset="0"/>
              </a:rPr>
              <a:t>Dialysis</a:t>
            </a:r>
            <a:r>
              <a:rPr lang="en-US" sz="2000" dirty="0">
                <a:latin typeface="Franklin Gothic Book" panose="020B0503020102020204" pitchFamily="34" charset="0"/>
              </a:rPr>
              <a:t>)</a:t>
            </a:r>
          </a:p>
          <a:p>
            <a:pPr defTabSz="933172">
              <a:defRPr/>
            </a:pPr>
            <a:r>
              <a:rPr lang="en-US" sz="2000" dirty="0">
                <a:latin typeface="Franklin Gothic Book" panose="020B0503020102020204" pitchFamily="34" charset="0"/>
              </a:rPr>
              <a:t>EMS Agency (</a:t>
            </a:r>
            <a:r>
              <a:rPr lang="en-US" sz="2000" dirty="0">
                <a:solidFill>
                  <a:srgbClr val="FF0000"/>
                </a:solidFill>
                <a:latin typeface="Franklin Gothic Book" panose="020B0503020102020204" pitchFamily="34" charset="0"/>
              </a:rPr>
              <a:t>MAC/MCC/MHOAC</a:t>
            </a:r>
            <a:r>
              <a:rPr lang="en-US" sz="2000" dirty="0">
                <a:latin typeface="Franklin Gothic Book" panose="020B0503020102020204" pitchFamily="34" charset="0"/>
              </a:rPr>
              <a:t>)</a:t>
            </a:r>
          </a:p>
          <a:p>
            <a:pPr defTabSz="933172">
              <a:defRPr/>
            </a:pPr>
            <a:r>
              <a:rPr lang="en-US" sz="2000" dirty="0">
                <a:latin typeface="Franklin Gothic Book" panose="020B0503020102020204" pitchFamily="34" charset="0"/>
              </a:rPr>
              <a:t>Fire Department (</a:t>
            </a:r>
            <a:r>
              <a:rPr lang="en-US" sz="2000" dirty="0">
                <a:solidFill>
                  <a:srgbClr val="FF0000"/>
                </a:solidFill>
                <a:latin typeface="Franklin Gothic Book" panose="020B0503020102020204" pitchFamily="34" charset="0"/>
              </a:rPr>
              <a:t>Fire</a:t>
            </a:r>
            <a:r>
              <a:rPr lang="en-US" sz="2000" dirty="0">
                <a:latin typeface="Franklin Gothic Book" panose="020B0503020102020204" pitchFamily="34" charset="0"/>
              </a:rPr>
              <a:t>)</a:t>
            </a:r>
          </a:p>
          <a:p>
            <a:pPr defTabSz="933172">
              <a:defRPr/>
            </a:pPr>
            <a:r>
              <a:rPr lang="en-US" sz="2000" dirty="0">
                <a:latin typeface="Franklin Gothic Book" panose="020B0503020102020204" pitchFamily="34" charset="0"/>
              </a:rPr>
              <a:t>Home Health &amp; Hospice Sector (</a:t>
            </a:r>
            <a:r>
              <a:rPr lang="en-US" sz="2000" dirty="0">
                <a:solidFill>
                  <a:srgbClr val="FF0000"/>
                </a:solidFill>
                <a:latin typeface="Franklin Gothic Book" panose="020B0503020102020204" pitchFamily="34" charset="0"/>
              </a:rPr>
              <a:t>HHH</a:t>
            </a:r>
            <a:r>
              <a:rPr lang="en-US" sz="2000" dirty="0">
                <a:latin typeface="Franklin Gothic Book" panose="020B0503020102020204" pitchFamily="34" charset="0"/>
              </a:rPr>
              <a:t>)</a:t>
            </a:r>
          </a:p>
        </p:txBody>
      </p:sp>
      <p:sp>
        <p:nvSpPr>
          <p:cNvPr id="4" name="Content Placeholder 3">
            <a:extLst>
              <a:ext uri="{FF2B5EF4-FFF2-40B4-BE49-F238E27FC236}">
                <a16:creationId xmlns:a16="http://schemas.microsoft.com/office/drawing/2014/main" id="{8842F4E1-F0E0-677F-5543-B103A974A57C}"/>
              </a:ext>
            </a:extLst>
          </p:cNvPr>
          <p:cNvSpPr>
            <a:spLocks noGrp="1"/>
          </p:cNvSpPr>
          <p:nvPr>
            <p:ph sz="half" idx="2"/>
          </p:nvPr>
        </p:nvSpPr>
        <p:spPr>
          <a:xfrm>
            <a:off x="6189154" y="2398626"/>
            <a:ext cx="5164645" cy="3730460"/>
          </a:xfrm>
        </p:spPr>
        <p:txBody>
          <a:bodyPr>
            <a:normAutofit/>
          </a:bodyPr>
          <a:lstStyle/>
          <a:p>
            <a:pPr defTabSz="933172">
              <a:defRPr/>
            </a:pPr>
            <a:r>
              <a:rPr lang="en-US" sz="2000" dirty="0">
                <a:latin typeface="Franklin Gothic Book" panose="020B0503020102020204" pitchFamily="34" charset="0"/>
              </a:rPr>
              <a:t>Hospital Sector (</a:t>
            </a:r>
            <a:r>
              <a:rPr lang="en-US" sz="2000" dirty="0">
                <a:solidFill>
                  <a:srgbClr val="FF0000"/>
                </a:solidFill>
                <a:latin typeface="Franklin Gothic Book" panose="020B0503020102020204" pitchFamily="34" charset="0"/>
              </a:rPr>
              <a:t>Hospital</a:t>
            </a:r>
            <a:r>
              <a:rPr lang="en-US" sz="2000" dirty="0">
                <a:latin typeface="Franklin Gothic Book" panose="020B0503020102020204" pitchFamily="34" charset="0"/>
              </a:rPr>
              <a:t>)</a:t>
            </a:r>
          </a:p>
          <a:p>
            <a:pPr defTabSz="933172">
              <a:defRPr/>
            </a:pPr>
            <a:r>
              <a:rPr lang="en-US" sz="2000" dirty="0">
                <a:latin typeface="Franklin Gothic Book" panose="020B0503020102020204" pitchFamily="34" charset="0"/>
              </a:rPr>
              <a:t>Long Term Care Sector (</a:t>
            </a:r>
            <a:r>
              <a:rPr lang="en-US" sz="2000" dirty="0">
                <a:solidFill>
                  <a:srgbClr val="FF0000"/>
                </a:solidFill>
                <a:latin typeface="Franklin Gothic Book" panose="020B0503020102020204" pitchFamily="34" charset="0"/>
              </a:rPr>
              <a:t>LTC</a:t>
            </a:r>
            <a:r>
              <a:rPr lang="en-US" sz="2000" dirty="0">
                <a:latin typeface="Franklin Gothic Book" panose="020B0503020102020204" pitchFamily="34" charset="0"/>
              </a:rPr>
              <a:t>)</a:t>
            </a:r>
          </a:p>
          <a:p>
            <a:pPr defTabSz="933172">
              <a:defRPr/>
            </a:pPr>
            <a:r>
              <a:rPr lang="en-US" sz="2000" dirty="0">
                <a:latin typeface="Franklin Gothic Book" panose="020B0503020102020204" pitchFamily="34" charset="0"/>
              </a:rPr>
              <a:t>Mental Health (</a:t>
            </a:r>
            <a:r>
              <a:rPr lang="en-US" sz="2000" dirty="0">
                <a:solidFill>
                  <a:srgbClr val="FF0000"/>
                </a:solidFill>
                <a:latin typeface="Franklin Gothic Book" panose="020B0503020102020204" pitchFamily="34" charset="0"/>
              </a:rPr>
              <a:t>DMH</a:t>
            </a:r>
            <a:r>
              <a:rPr lang="en-US" sz="2000" dirty="0">
                <a:latin typeface="Franklin Gothic Book" panose="020B0503020102020204" pitchFamily="34" charset="0"/>
              </a:rPr>
              <a:t>)</a:t>
            </a:r>
          </a:p>
          <a:p>
            <a:pPr defTabSz="933172">
              <a:defRPr/>
            </a:pPr>
            <a:r>
              <a:rPr lang="en-US" sz="2000" dirty="0">
                <a:latin typeface="Franklin Gothic Book" panose="020B0503020102020204" pitchFamily="34" charset="0"/>
              </a:rPr>
              <a:t>Office of Emergency Management (</a:t>
            </a:r>
            <a:r>
              <a:rPr lang="en-US" sz="2000" dirty="0">
                <a:solidFill>
                  <a:srgbClr val="FF0000"/>
                </a:solidFill>
                <a:latin typeface="Franklin Gothic Book" panose="020B0503020102020204" pitchFamily="34" charset="0"/>
              </a:rPr>
              <a:t>OEM</a:t>
            </a:r>
            <a:r>
              <a:rPr lang="en-US" sz="2000" dirty="0">
                <a:latin typeface="Franklin Gothic Book" panose="020B0503020102020204" pitchFamily="34" charset="0"/>
              </a:rPr>
              <a:t>)</a:t>
            </a:r>
          </a:p>
          <a:p>
            <a:pPr defTabSz="933172">
              <a:defRPr/>
            </a:pPr>
            <a:r>
              <a:rPr lang="en-US" sz="2000" dirty="0">
                <a:latin typeface="Franklin Gothic Book" panose="020B0503020102020204" pitchFamily="34" charset="0"/>
              </a:rPr>
              <a:t>Provider Agency Sector (</a:t>
            </a:r>
            <a:r>
              <a:rPr lang="en-US" sz="2000" dirty="0">
                <a:solidFill>
                  <a:srgbClr val="FF0000"/>
                </a:solidFill>
                <a:latin typeface="Franklin Gothic Book" panose="020B0503020102020204" pitchFamily="34" charset="0"/>
              </a:rPr>
              <a:t>Ambulance</a:t>
            </a:r>
            <a:r>
              <a:rPr lang="en-US" sz="2000" dirty="0">
                <a:latin typeface="Franklin Gothic Book" panose="020B0503020102020204" pitchFamily="34" charset="0"/>
              </a:rPr>
              <a:t>)</a:t>
            </a:r>
          </a:p>
          <a:p>
            <a:pPr defTabSz="933172">
              <a:defRPr/>
            </a:pPr>
            <a:r>
              <a:rPr lang="en-US" sz="2000" dirty="0">
                <a:latin typeface="Franklin Gothic Book" panose="020B0503020102020204" pitchFamily="34" charset="0"/>
              </a:rPr>
              <a:t>Public Health (</a:t>
            </a:r>
            <a:r>
              <a:rPr lang="en-US" sz="2000" dirty="0">
                <a:solidFill>
                  <a:srgbClr val="FF0000"/>
                </a:solidFill>
                <a:latin typeface="Franklin Gothic Book" panose="020B0503020102020204" pitchFamily="34" charset="0"/>
              </a:rPr>
              <a:t>DPH, LBHHS, Pasadena PH</a:t>
            </a:r>
            <a:r>
              <a:rPr lang="en-US" sz="2000" dirty="0">
                <a:latin typeface="Franklin Gothic Book" panose="020B0503020102020204" pitchFamily="34" charset="0"/>
              </a:rPr>
              <a:t>)</a:t>
            </a:r>
          </a:p>
          <a:p>
            <a:pPr defTabSz="933172">
              <a:defRPr/>
            </a:pPr>
            <a:r>
              <a:rPr lang="en-US" sz="2000" dirty="0">
                <a:latin typeface="Franklin Gothic Book" panose="020B0503020102020204" pitchFamily="34" charset="0"/>
              </a:rPr>
              <a:t>Urgent Care Sector (</a:t>
            </a:r>
            <a:r>
              <a:rPr lang="en-US" sz="2000" dirty="0">
                <a:solidFill>
                  <a:srgbClr val="FF0000"/>
                </a:solidFill>
                <a:latin typeface="Franklin Gothic Book" panose="020B0503020102020204" pitchFamily="34" charset="0"/>
              </a:rPr>
              <a:t>UC</a:t>
            </a:r>
            <a:r>
              <a:rPr lang="en-US" sz="2000" dirty="0">
                <a:latin typeface="Franklin Gothic Book" panose="020B0503020102020204" pitchFamily="34" charset="0"/>
              </a:rPr>
              <a:t>)</a:t>
            </a:r>
          </a:p>
          <a:p>
            <a:pPr marL="0" indent="0">
              <a:buNone/>
            </a:pPr>
            <a:endParaRPr lang="en-US" sz="2000" dirty="0"/>
          </a:p>
        </p:txBody>
      </p:sp>
      <p:sp>
        <p:nvSpPr>
          <p:cNvPr id="6" name="Slide Number Placeholder 5">
            <a:extLst>
              <a:ext uri="{FF2B5EF4-FFF2-40B4-BE49-F238E27FC236}">
                <a16:creationId xmlns:a16="http://schemas.microsoft.com/office/drawing/2014/main" id="{81E9979D-B7C9-4A07-C7E2-D2A4638600DB}"/>
              </a:ext>
            </a:extLst>
          </p:cNvPr>
          <p:cNvSpPr>
            <a:spLocks noGrp="1"/>
          </p:cNvSpPr>
          <p:nvPr>
            <p:ph type="sldNum" sz="quarter" idx="12"/>
          </p:nvPr>
        </p:nvSpPr>
        <p:spPr>
          <a:xfrm>
            <a:off x="8610600" y="6356350"/>
            <a:ext cx="2743200" cy="365125"/>
          </a:xfrm>
          <a:prstGeom prst="ellipse">
            <a:avLst/>
          </a:prstGeom>
        </p:spPr>
        <p:txBody>
          <a:bodyPr>
            <a:normAutofit/>
          </a:bodyPr>
          <a:lstStyle/>
          <a:p>
            <a:pPr marL="0" marR="0" lvl="0" indent="0" algn="r" defTabSz="914400" rtl="0" eaLnBrk="1" fontAlgn="base" latinLnBrk="0" hangingPunct="1">
              <a:lnSpc>
                <a:spcPct val="90000"/>
              </a:lnSpc>
              <a:spcBef>
                <a:spcPct val="0"/>
              </a:spcBef>
              <a:spcAft>
                <a:spcPts val="600"/>
              </a:spcAft>
              <a:buClrTx/>
              <a:buSzTx/>
              <a:buFontTx/>
              <a:buNone/>
              <a:tabLst/>
              <a:defRPr/>
            </a:pPr>
            <a:fld id="{5DFF13A9-1037-4D5A-A349-B944681F0EB5}" type="slidenum">
              <a:rPr kumimoji="0" lang="en-US" sz="1200" b="1"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90000"/>
                </a:lnSpc>
                <a:spcBef>
                  <a:spcPct val="0"/>
                </a:spcBef>
                <a:spcAft>
                  <a:spcPts val="600"/>
                </a:spcAft>
                <a:buClrTx/>
                <a:buSzTx/>
                <a:buFontTx/>
                <a:buNone/>
                <a:tabLst/>
                <a:defRPr/>
              </a:pPr>
              <a:t>2</a:t>
            </a:fld>
            <a:endParaRPr kumimoji="0" lang="en-US" sz="1200" b="1"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000099462"/>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F550AD-0DC7-59EA-3763-3B26727F3009}"/>
            </a:ext>
          </a:extLst>
        </p:cNvPr>
        <p:cNvGrpSpPr/>
        <p:nvPr/>
      </p:nvGrpSpPr>
      <p:grpSpPr>
        <a:xfrm>
          <a:off x="0" y="0"/>
          <a:ext cx="0" cy="0"/>
          <a:chOff x="0" y="0"/>
          <a:chExt cx="0" cy="0"/>
        </a:xfrm>
      </p:grpSpPr>
      <p:sp useBgFill="1">
        <p:nvSpPr>
          <p:cNvPr id="114" name="Rectangle 113">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6" name="Rectangle 115">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6612B8D-4E5F-C392-5C8A-E1CF6C63B7DF}"/>
              </a:ext>
            </a:extLst>
          </p:cNvPr>
          <p:cNvSpPr>
            <a:spLocks noGrp="1"/>
          </p:cNvSpPr>
          <p:nvPr>
            <p:ph type="title"/>
          </p:nvPr>
        </p:nvSpPr>
        <p:spPr>
          <a:xfrm>
            <a:off x="901690" y="405575"/>
            <a:ext cx="6430414" cy="1371600"/>
          </a:xfrm>
        </p:spPr>
        <p:txBody>
          <a:bodyPr vert="horz" lIns="91440" tIns="45720" rIns="91440" bIns="45720" rtlCol="0" anchor="ctr">
            <a:normAutofit/>
          </a:bodyPr>
          <a:lstStyle/>
          <a:p>
            <a:r>
              <a:rPr lang="en-US" sz="4000" b="1" kern="1200">
                <a:solidFill>
                  <a:schemeClr val="tx1"/>
                </a:solidFill>
                <a:latin typeface="+mj-lt"/>
                <a:ea typeface="+mj-ea"/>
                <a:cs typeface="+mj-cs"/>
              </a:rPr>
              <a:t>SimCell Directory</a:t>
            </a:r>
          </a:p>
        </p:txBody>
      </p:sp>
      <p:sp>
        <p:nvSpPr>
          <p:cNvPr id="6" name="TextBox 5">
            <a:extLst>
              <a:ext uri="{FF2B5EF4-FFF2-40B4-BE49-F238E27FC236}">
                <a16:creationId xmlns:a16="http://schemas.microsoft.com/office/drawing/2014/main" id="{5D3B6990-98B8-3B04-77A7-6B0F3BFCFD96}"/>
              </a:ext>
            </a:extLst>
          </p:cNvPr>
          <p:cNvSpPr txBox="1"/>
          <p:nvPr/>
        </p:nvSpPr>
        <p:spPr>
          <a:xfrm>
            <a:off x="7924796" y="498698"/>
            <a:ext cx="2893382" cy="118535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Will utilize Simulation Cell (SimCell) for Ambulance Providers and CDPH</a:t>
            </a:r>
          </a:p>
        </p:txBody>
      </p:sp>
      <p:sp>
        <p:nvSpPr>
          <p:cNvPr id="118" name="Rectangle 117">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119">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1" name="Table 10">
            <a:extLst>
              <a:ext uri="{FF2B5EF4-FFF2-40B4-BE49-F238E27FC236}">
                <a16:creationId xmlns:a16="http://schemas.microsoft.com/office/drawing/2014/main" id="{96E6CB59-963A-FF7D-EDEF-76495E6F1451}"/>
              </a:ext>
            </a:extLst>
          </p:cNvPr>
          <p:cNvGraphicFramePr>
            <a:graphicFrameLocks noGrp="1"/>
          </p:cNvGraphicFramePr>
          <p:nvPr/>
        </p:nvGraphicFramePr>
        <p:xfrm>
          <a:off x="2514600" y="1971071"/>
          <a:ext cx="7162800" cy="4787842"/>
        </p:xfrm>
        <a:graphic>
          <a:graphicData uri="http://schemas.openxmlformats.org/drawingml/2006/table">
            <a:tbl>
              <a:tblPr/>
              <a:tblGrid>
                <a:gridCol w="585947">
                  <a:extLst>
                    <a:ext uri="{9D8B030D-6E8A-4147-A177-3AD203B41FA5}">
                      <a16:colId xmlns:a16="http://schemas.microsoft.com/office/drawing/2014/main" val="4292072441"/>
                    </a:ext>
                  </a:extLst>
                </a:gridCol>
                <a:gridCol w="2223316">
                  <a:extLst>
                    <a:ext uri="{9D8B030D-6E8A-4147-A177-3AD203B41FA5}">
                      <a16:colId xmlns:a16="http://schemas.microsoft.com/office/drawing/2014/main" val="283713423"/>
                    </a:ext>
                  </a:extLst>
                </a:gridCol>
                <a:gridCol w="1232133">
                  <a:extLst>
                    <a:ext uri="{9D8B030D-6E8A-4147-A177-3AD203B41FA5}">
                      <a16:colId xmlns:a16="http://schemas.microsoft.com/office/drawing/2014/main" val="4046667326"/>
                    </a:ext>
                  </a:extLst>
                </a:gridCol>
                <a:gridCol w="520234">
                  <a:extLst>
                    <a:ext uri="{9D8B030D-6E8A-4147-A177-3AD203B41FA5}">
                      <a16:colId xmlns:a16="http://schemas.microsoft.com/office/drawing/2014/main" val="3889370197"/>
                    </a:ext>
                  </a:extLst>
                </a:gridCol>
                <a:gridCol w="520234">
                  <a:extLst>
                    <a:ext uri="{9D8B030D-6E8A-4147-A177-3AD203B41FA5}">
                      <a16:colId xmlns:a16="http://schemas.microsoft.com/office/drawing/2014/main" val="4271327417"/>
                    </a:ext>
                  </a:extLst>
                </a:gridCol>
                <a:gridCol w="520234">
                  <a:extLst>
                    <a:ext uri="{9D8B030D-6E8A-4147-A177-3AD203B41FA5}">
                      <a16:colId xmlns:a16="http://schemas.microsoft.com/office/drawing/2014/main" val="656189090"/>
                    </a:ext>
                  </a:extLst>
                </a:gridCol>
                <a:gridCol w="520234">
                  <a:extLst>
                    <a:ext uri="{9D8B030D-6E8A-4147-A177-3AD203B41FA5}">
                      <a16:colId xmlns:a16="http://schemas.microsoft.com/office/drawing/2014/main" val="488263216"/>
                    </a:ext>
                  </a:extLst>
                </a:gridCol>
                <a:gridCol w="520234">
                  <a:extLst>
                    <a:ext uri="{9D8B030D-6E8A-4147-A177-3AD203B41FA5}">
                      <a16:colId xmlns:a16="http://schemas.microsoft.com/office/drawing/2014/main" val="2431954246"/>
                    </a:ext>
                  </a:extLst>
                </a:gridCol>
                <a:gridCol w="520234">
                  <a:extLst>
                    <a:ext uri="{9D8B030D-6E8A-4147-A177-3AD203B41FA5}">
                      <a16:colId xmlns:a16="http://schemas.microsoft.com/office/drawing/2014/main" val="2122795225"/>
                    </a:ext>
                  </a:extLst>
                </a:gridCol>
              </a:tblGrid>
              <a:tr h="139088">
                <a:tc gridSpan="9">
                  <a:txBody>
                    <a:bodyPr/>
                    <a:lstStyle/>
                    <a:p>
                      <a:pPr algn="ctr" fontAlgn="b"/>
                      <a:r>
                        <a:rPr lang="en-US" sz="700" b="1" i="0" u="none" strike="noStrike">
                          <a:solidFill>
                            <a:srgbClr val="000000"/>
                          </a:solidFill>
                          <a:effectLst/>
                          <a:latin typeface="Aptos Narrow" panose="020B0004020202020204" pitchFamily="34" charset="0"/>
                        </a:rPr>
                        <a:t>Ambulance Simulation Cell (SimCell) Directory</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B3E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51149566"/>
                  </a:ext>
                </a:extLst>
              </a:tr>
              <a:tr h="112339">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Simulating Agency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Phone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BLS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ALS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CCT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Gurney Van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Bariatric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Other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5391748"/>
                  </a:ext>
                </a:extLst>
              </a:tr>
              <a:tr h="106991">
                <a:tc>
                  <a:txBody>
                    <a:bodyPr/>
                    <a:lstStyle/>
                    <a:p>
                      <a:pPr algn="ctr" fontAlgn="ctr"/>
                      <a:r>
                        <a:rPr lang="en-US" sz="600" b="0" i="0" u="none" strike="noStrike">
                          <a:solidFill>
                            <a:srgbClr val="000000"/>
                          </a:solidFill>
                          <a:effectLst/>
                          <a:latin typeface="Aptos Narrow" panose="020B0004020202020204" pitchFamily="34" charset="0"/>
                        </a:rPr>
                        <a:t>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All Town Ambulance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RT, HF O2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0370269"/>
                  </a:ext>
                </a:extLst>
              </a:tr>
              <a:tr h="106991">
                <a:tc>
                  <a:txBody>
                    <a:bodyPr/>
                    <a:lstStyle/>
                    <a:p>
                      <a:pPr algn="ctr" fontAlgn="ctr"/>
                      <a:r>
                        <a:rPr lang="en-US" sz="600" b="0" i="0" u="none" strike="noStrike">
                          <a:solidFill>
                            <a:srgbClr val="000000"/>
                          </a:solidFill>
                          <a:effectLst/>
                          <a:latin typeface="Aptos Narrow" panose="020B0004020202020204" pitchFamily="34" charset="0"/>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Ambulife Ambulance, Inc.</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1622448"/>
                  </a:ext>
                </a:extLst>
              </a:tr>
              <a:tr h="106991">
                <a:tc>
                  <a:txBody>
                    <a:bodyPr/>
                    <a:lstStyle/>
                    <a:p>
                      <a:pPr algn="ctr" fontAlgn="ctr"/>
                      <a:r>
                        <a:rPr lang="en-US" sz="600" b="0" i="0" u="none" strike="noStrike">
                          <a:solidFill>
                            <a:srgbClr val="000000"/>
                          </a:solidFill>
                          <a:effectLst/>
                          <a:latin typeface="Aptos Narrow" panose="020B0004020202020204" pitchFamily="34" charset="0"/>
                        </a:rPr>
                        <a:t>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AmbuServe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RT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1305750"/>
                  </a:ext>
                </a:extLst>
              </a:tr>
              <a:tr h="106991">
                <a:tc>
                  <a:txBody>
                    <a:bodyPr/>
                    <a:lstStyle/>
                    <a:p>
                      <a:pPr algn="ctr" fontAlgn="ctr"/>
                      <a:r>
                        <a:rPr lang="en-US" sz="600" b="0" i="0" u="none" strike="noStrike">
                          <a:solidFill>
                            <a:srgbClr val="000000"/>
                          </a:solidFill>
                          <a:effectLst/>
                          <a:latin typeface="Aptos Narrow" panose="020B0004020202020204" pitchFamily="34" charset="0"/>
                        </a:rPr>
                        <a:t>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American Professional Ambulance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RT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1128272"/>
                  </a:ext>
                </a:extLst>
              </a:tr>
              <a:tr h="106991">
                <a:tc>
                  <a:txBody>
                    <a:bodyPr/>
                    <a:lstStyle/>
                    <a:p>
                      <a:pPr algn="ctr" fontAlgn="ctr"/>
                      <a:r>
                        <a:rPr lang="en-US" sz="600" b="0" i="0" u="none" strike="noStrike">
                          <a:solidFill>
                            <a:srgbClr val="000000"/>
                          </a:solidFill>
                          <a:effectLst/>
                          <a:latin typeface="Aptos Narrow" panose="020B0004020202020204" pitchFamily="34" charset="0"/>
                        </a:rPr>
                        <a:t>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AMR / GMR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1452260"/>
                  </a:ext>
                </a:extLst>
              </a:tr>
              <a:tr h="106991">
                <a:tc>
                  <a:txBody>
                    <a:bodyPr/>
                    <a:lstStyle/>
                    <a:p>
                      <a:pPr algn="ctr" fontAlgn="ctr"/>
                      <a:r>
                        <a:rPr lang="en-US" sz="600" b="0" i="0" u="none" strike="noStrike">
                          <a:solidFill>
                            <a:srgbClr val="000000"/>
                          </a:solidFill>
                          <a:effectLst/>
                          <a:latin typeface="Aptos Narrow" panose="020B0004020202020204" pitchFamily="34" charset="0"/>
                        </a:rPr>
                        <a:t>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Amwest Ambulance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RT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2077285"/>
                  </a:ext>
                </a:extLst>
              </a:tr>
              <a:tr h="106991">
                <a:tc>
                  <a:txBody>
                    <a:bodyPr/>
                    <a:lstStyle/>
                    <a:p>
                      <a:pPr algn="ctr" fontAlgn="ctr"/>
                      <a:r>
                        <a:rPr lang="en-US" sz="600" b="0" i="0" u="none" strike="noStrike">
                          <a:solidFill>
                            <a:srgbClr val="000000"/>
                          </a:solidFill>
                          <a:effectLst/>
                          <a:latin typeface="Aptos Narrow" panose="020B0004020202020204" pitchFamily="34" charset="0"/>
                        </a:rPr>
                        <a:t>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Antelope Ambulance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431545"/>
                  </a:ext>
                </a:extLst>
              </a:tr>
              <a:tr h="106991">
                <a:tc>
                  <a:txBody>
                    <a:bodyPr/>
                    <a:lstStyle/>
                    <a:p>
                      <a:pPr algn="ctr" fontAlgn="ctr"/>
                      <a:r>
                        <a:rPr lang="en-US" sz="600" b="0" i="0" u="none" strike="noStrike">
                          <a:solidFill>
                            <a:srgbClr val="000000"/>
                          </a:solidFill>
                          <a:effectLst/>
                          <a:latin typeface="Aptos Narrow" panose="020B0004020202020204" pitchFamily="34" charset="0"/>
                        </a:rPr>
                        <a:t>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Brougham Ambulance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7627212"/>
                  </a:ext>
                </a:extLst>
              </a:tr>
              <a:tr h="106991">
                <a:tc>
                  <a:txBody>
                    <a:bodyPr/>
                    <a:lstStyle/>
                    <a:p>
                      <a:pPr algn="ctr" fontAlgn="ctr"/>
                      <a:r>
                        <a:rPr lang="en-US" sz="600" b="0" i="0" u="none" strike="noStrike">
                          <a:solidFill>
                            <a:srgbClr val="000000"/>
                          </a:solidFill>
                          <a:effectLst/>
                          <a:latin typeface="Aptos Narrow" panose="020B0004020202020204" pitchFamily="34" charset="0"/>
                        </a:rPr>
                        <a:t>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California Medical Response Inc. DBA Cal-Med Ambulance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RT, HF O2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1067514"/>
                  </a:ext>
                </a:extLst>
              </a:tr>
              <a:tr h="106991">
                <a:tc>
                  <a:txBody>
                    <a:bodyPr/>
                    <a:lstStyle/>
                    <a:p>
                      <a:pPr algn="ctr" fontAlgn="ctr"/>
                      <a:r>
                        <a:rPr lang="en-US" sz="600" b="0" i="0" u="none" strike="noStrike">
                          <a:solidFill>
                            <a:srgbClr val="000000"/>
                          </a:solidFill>
                          <a:effectLst/>
                          <a:latin typeface="Aptos Narrow" panose="020B0004020202020204" pitchFamily="34" charset="0"/>
                        </a:rPr>
                        <a:t>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Citywide Ambulance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812916"/>
                  </a:ext>
                </a:extLst>
              </a:tr>
              <a:tr h="106991">
                <a:tc>
                  <a:txBody>
                    <a:bodyPr/>
                    <a:lstStyle/>
                    <a:p>
                      <a:pPr algn="ctr" fontAlgn="ctr"/>
                      <a:r>
                        <a:rPr lang="en-US" sz="600" b="0" i="0" u="none" strike="noStrike">
                          <a:solidFill>
                            <a:srgbClr val="000000"/>
                          </a:solidFill>
                          <a:effectLst/>
                          <a:latin typeface="Aptos Narrow" panose="020B0004020202020204" pitchFamily="34" charset="0"/>
                        </a:rPr>
                        <a:t>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College Coastal Care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4062726"/>
                  </a:ext>
                </a:extLst>
              </a:tr>
              <a:tr h="106991">
                <a:tc>
                  <a:txBody>
                    <a:bodyPr/>
                    <a:lstStyle/>
                    <a:p>
                      <a:pPr algn="ctr" fontAlgn="ctr"/>
                      <a:r>
                        <a:rPr lang="en-US" sz="600" b="0" i="0" u="none" strike="noStrike">
                          <a:solidFill>
                            <a:srgbClr val="000000"/>
                          </a:solidFill>
                          <a:effectLst/>
                          <a:latin typeface="Aptos Narrow" panose="020B0004020202020204" pitchFamily="34" charset="0"/>
                        </a:rPr>
                        <a:t>12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East West Proto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056149"/>
                  </a:ext>
                </a:extLst>
              </a:tr>
              <a:tr h="106991">
                <a:tc>
                  <a:txBody>
                    <a:bodyPr/>
                    <a:lstStyle/>
                    <a:p>
                      <a:pPr algn="ctr" fontAlgn="ctr"/>
                      <a:r>
                        <a:rPr lang="en-US" sz="600" b="0" i="0" u="none" strike="noStrike">
                          <a:solidFill>
                            <a:srgbClr val="000000"/>
                          </a:solidFill>
                          <a:effectLst/>
                          <a:latin typeface="Aptos Narrow" panose="020B0004020202020204" pitchFamily="34" charset="0"/>
                        </a:rPr>
                        <a:t>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Emergency Ambulance Services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656002"/>
                  </a:ext>
                </a:extLst>
              </a:tr>
              <a:tr h="106991">
                <a:tc>
                  <a:txBody>
                    <a:bodyPr/>
                    <a:lstStyle/>
                    <a:p>
                      <a:pPr algn="ctr" fontAlgn="ctr"/>
                      <a:r>
                        <a:rPr lang="en-US" sz="600" b="0" i="0" u="none" strike="noStrike">
                          <a:solidFill>
                            <a:srgbClr val="000000"/>
                          </a:solidFill>
                          <a:effectLst/>
                          <a:latin typeface="Aptos Narrow" panose="020B0004020202020204" pitchFamily="34" charset="0"/>
                        </a:rPr>
                        <a:t>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Falck Ambulance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1755212"/>
                  </a:ext>
                </a:extLst>
              </a:tr>
              <a:tr h="106991">
                <a:tc>
                  <a:txBody>
                    <a:bodyPr/>
                    <a:lstStyle/>
                    <a:p>
                      <a:pPr algn="ctr" fontAlgn="ctr"/>
                      <a:r>
                        <a:rPr lang="en-US" sz="600" b="0" i="0" u="none" strike="noStrike">
                          <a:solidFill>
                            <a:srgbClr val="000000"/>
                          </a:solidFill>
                          <a:effectLst/>
                          <a:latin typeface="Aptos Narrow" panose="020B0004020202020204" pitchFamily="34" charset="0"/>
                        </a:rPr>
                        <a:t>15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First Rescue Ambulance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RT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1694847"/>
                  </a:ext>
                </a:extLst>
              </a:tr>
              <a:tr h="106991">
                <a:tc>
                  <a:txBody>
                    <a:bodyPr/>
                    <a:lstStyle/>
                    <a:p>
                      <a:pPr algn="ctr" fontAlgn="ctr"/>
                      <a:r>
                        <a:rPr lang="en-US" sz="600" b="0" i="0" u="none" strike="noStrike">
                          <a:solidFill>
                            <a:srgbClr val="000000"/>
                          </a:solidFill>
                          <a:effectLst/>
                          <a:latin typeface="Aptos Narrow" panose="020B0004020202020204" pitchFamily="34" charset="0"/>
                        </a:rPr>
                        <a:t>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Firstmed</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RT, HF O2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9464168"/>
                  </a:ext>
                </a:extLst>
              </a:tr>
              <a:tr h="106991">
                <a:tc>
                  <a:txBody>
                    <a:bodyPr/>
                    <a:lstStyle/>
                    <a:p>
                      <a:pPr algn="ctr" fontAlgn="ctr"/>
                      <a:r>
                        <a:rPr lang="en-US" sz="600" b="0" i="0" u="none" strike="noStrike">
                          <a:solidFill>
                            <a:srgbClr val="000000"/>
                          </a:solidFill>
                          <a:effectLst/>
                          <a:latin typeface="Aptos Narrow" panose="020B0004020202020204" pitchFamily="34" charset="0"/>
                        </a:rPr>
                        <a:t>17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Gentile Ride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7258607"/>
                  </a:ext>
                </a:extLst>
              </a:tr>
              <a:tr h="106991">
                <a:tc>
                  <a:txBody>
                    <a:bodyPr/>
                    <a:lstStyle/>
                    <a:p>
                      <a:pPr algn="ctr" fontAlgn="ctr"/>
                      <a:r>
                        <a:rPr lang="en-US" sz="600" b="0" i="0" u="none" strike="noStrike">
                          <a:solidFill>
                            <a:srgbClr val="000000"/>
                          </a:solidFill>
                          <a:effectLst/>
                          <a:latin typeface="Aptos Narrow" panose="020B0004020202020204" pitchFamily="34" charset="0"/>
                        </a:rPr>
                        <a:t>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HEART Ambulance Corporation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97823157"/>
                  </a:ext>
                </a:extLst>
              </a:tr>
              <a:tr h="106991">
                <a:tc>
                  <a:txBody>
                    <a:bodyPr/>
                    <a:lstStyle/>
                    <a:p>
                      <a:pPr algn="ctr" fontAlgn="ctr"/>
                      <a:r>
                        <a:rPr lang="en-US" sz="600" b="0" i="0" u="none" strike="noStrike">
                          <a:solidFill>
                            <a:srgbClr val="000000"/>
                          </a:solidFill>
                          <a:effectLst/>
                          <a:latin typeface="Aptos Narrow" panose="020B0004020202020204" pitchFamily="34" charset="0"/>
                        </a:rPr>
                        <a:t>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Horizon Ambulance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1538797"/>
                  </a:ext>
                </a:extLst>
              </a:tr>
              <a:tr h="106991">
                <a:tc>
                  <a:txBody>
                    <a:bodyPr/>
                    <a:lstStyle/>
                    <a:p>
                      <a:pPr algn="ctr" fontAlgn="ctr"/>
                      <a:r>
                        <a:rPr lang="en-US" sz="600" b="0" i="0" u="none" strike="noStrike">
                          <a:solidFill>
                            <a:srgbClr val="000000"/>
                          </a:solidFill>
                          <a:effectLst/>
                          <a:latin typeface="Aptos Narrow" panose="020B0004020202020204" pitchFamily="34" charset="0"/>
                        </a:rPr>
                        <a:t>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Journey Ambulance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718778"/>
                  </a:ext>
                </a:extLst>
              </a:tr>
              <a:tr h="106991">
                <a:tc>
                  <a:txBody>
                    <a:bodyPr/>
                    <a:lstStyle/>
                    <a:p>
                      <a:pPr algn="ctr" fontAlgn="ctr"/>
                      <a:r>
                        <a:rPr lang="en-US" sz="600" b="0" i="0" u="none" strike="noStrike">
                          <a:solidFill>
                            <a:srgbClr val="000000"/>
                          </a:solidFill>
                          <a:effectLst/>
                          <a:latin typeface="Aptos Narrow" panose="020B0004020202020204" pitchFamily="34" charset="0"/>
                        </a:rPr>
                        <a:t>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Lynch Ambulance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1995953"/>
                  </a:ext>
                </a:extLst>
              </a:tr>
              <a:tr h="106991">
                <a:tc>
                  <a:txBody>
                    <a:bodyPr/>
                    <a:lstStyle/>
                    <a:p>
                      <a:pPr algn="ctr" fontAlgn="ctr"/>
                      <a:r>
                        <a:rPr lang="en-US" sz="600" b="0" i="0" u="none" strike="noStrike">
                          <a:solidFill>
                            <a:srgbClr val="000000"/>
                          </a:solidFill>
                          <a:effectLst/>
                          <a:latin typeface="Aptos Narrow" panose="020B0004020202020204" pitchFamily="34" charset="0"/>
                        </a:rPr>
                        <a:t>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Mauran Ambulance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742360"/>
                  </a:ext>
                </a:extLst>
              </a:tr>
              <a:tr h="106991">
                <a:tc>
                  <a:txBody>
                    <a:bodyPr/>
                    <a:lstStyle/>
                    <a:p>
                      <a:pPr algn="ctr" fontAlgn="ctr"/>
                      <a:r>
                        <a:rPr lang="en-US" sz="600" b="0" i="0" u="none" strike="noStrike">
                          <a:solidFill>
                            <a:srgbClr val="000000"/>
                          </a:solidFill>
                          <a:effectLst/>
                          <a:latin typeface="Aptos Narrow" panose="020B0004020202020204" pitchFamily="34" charset="0"/>
                        </a:rPr>
                        <a:t>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McCormick Ambulance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5639997"/>
                  </a:ext>
                </a:extLst>
              </a:tr>
              <a:tr h="106991">
                <a:tc>
                  <a:txBody>
                    <a:bodyPr/>
                    <a:lstStyle/>
                    <a:p>
                      <a:pPr algn="ctr" fontAlgn="ctr"/>
                      <a:r>
                        <a:rPr lang="en-US" sz="600" b="0" i="0" u="none" strike="noStrike">
                          <a:solidFill>
                            <a:srgbClr val="000000"/>
                          </a:solidFill>
                          <a:effectLst/>
                          <a:latin typeface="Aptos Narrow" panose="020B0004020202020204" pitchFamily="34" charset="0"/>
                        </a:rPr>
                        <a:t>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MedReach Ambulance Service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6790337"/>
                  </a:ext>
                </a:extLst>
              </a:tr>
              <a:tr h="106991">
                <a:tc>
                  <a:txBody>
                    <a:bodyPr/>
                    <a:lstStyle/>
                    <a:p>
                      <a:pPr algn="ctr" fontAlgn="ctr"/>
                      <a:r>
                        <a:rPr lang="en-US" sz="600" b="0" i="0" u="none" strike="noStrike">
                          <a:solidFill>
                            <a:srgbClr val="000000"/>
                          </a:solidFill>
                          <a:effectLst/>
                          <a:latin typeface="Aptos Narrow" panose="020B0004020202020204" pitchFamily="34" charset="0"/>
                        </a:rPr>
                        <a:t>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MedResponse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8636151"/>
                  </a:ext>
                </a:extLst>
              </a:tr>
              <a:tr h="106991">
                <a:tc>
                  <a:txBody>
                    <a:bodyPr/>
                    <a:lstStyle/>
                    <a:p>
                      <a:pPr algn="ctr" fontAlgn="ctr"/>
                      <a:r>
                        <a:rPr lang="en-US" sz="600" b="0" i="0" u="none" strike="noStrike">
                          <a:solidFill>
                            <a:srgbClr val="000000"/>
                          </a:solidFill>
                          <a:effectLst/>
                          <a:latin typeface="Aptos Narrow" panose="020B0004020202020204" pitchFamily="34" charset="0"/>
                        </a:rPr>
                        <a:t>26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Medtrans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WC VAN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7004881"/>
                  </a:ext>
                </a:extLst>
              </a:tr>
              <a:tr h="106991">
                <a:tc>
                  <a:txBody>
                    <a:bodyPr/>
                    <a:lstStyle/>
                    <a:p>
                      <a:pPr algn="ctr" fontAlgn="ctr"/>
                      <a:r>
                        <a:rPr lang="en-US" sz="600" b="0" i="0" u="none" strike="noStrike">
                          <a:solidFill>
                            <a:srgbClr val="000000"/>
                          </a:solidFill>
                          <a:effectLst/>
                          <a:latin typeface="Aptos Narrow" panose="020B0004020202020204" pitchFamily="34" charset="0"/>
                        </a:rPr>
                        <a:t>27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Mercury Ambulance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8597577"/>
                  </a:ext>
                </a:extLst>
              </a:tr>
              <a:tr h="106991">
                <a:tc>
                  <a:txBody>
                    <a:bodyPr/>
                    <a:lstStyle/>
                    <a:p>
                      <a:pPr algn="ctr" fontAlgn="ctr"/>
                      <a:r>
                        <a:rPr lang="en-US" sz="600" b="0" i="0" u="none" strike="noStrike">
                          <a:solidFill>
                            <a:srgbClr val="000000"/>
                          </a:solidFill>
                          <a:effectLst/>
                          <a:latin typeface="Aptos Narrow" panose="020B0004020202020204" pitchFamily="34" charset="0"/>
                        </a:rPr>
                        <a:t>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Premier Ambulance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RT, HF O2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3906974"/>
                  </a:ext>
                </a:extLst>
              </a:tr>
              <a:tr h="106991">
                <a:tc>
                  <a:txBody>
                    <a:bodyPr/>
                    <a:lstStyle/>
                    <a:p>
                      <a:pPr algn="ctr" fontAlgn="ctr"/>
                      <a:r>
                        <a:rPr lang="en-US" sz="600" b="0" i="0" u="none" strike="noStrike">
                          <a:solidFill>
                            <a:srgbClr val="000000"/>
                          </a:solidFill>
                          <a:effectLst/>
                          <a:latin typeface="Aptos Narrow" panose="020B0004020202020204" pitchFamily="34" charset="0"/>
                        </a:rPr>
                        <a:t>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PRN Ambulance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RT, HF O2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2352524"/>
                  </a:ext>
                </a:extLst>
              </a:tr>
              <a:tr h="106991">
                <a:tc>
                  <a:txBody>
                    <a:bodyPr/>
                    <a:lstStyle/>
                    <a:p>
                      <a:pPr algn="ctr" fontAlgn="ctr"/>
                      <a:r>
                        <a:rPr lang="en-US" sz="600" b="0" i="0" u="none" strike="noStrike">
                          <a:solidFill>
                            <a:srgbClr val="000000"/>
                          </a:solidFill>
                          <a:effectLst/>
                          <a:latin typeface="Aptos Narrow" panose="020B0004020202020204" pitchFamily="34" charset="0"/>
                        </a:rPr>
                        <a:t>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Rescue Service International Medic-1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RT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8074042"/>
                  </a:ext>
                </a:extLst>
              </a:tr>
              <a:tr h="106991">
                <a:tc>
                  <a:txBody>
                    <a:bodyPr/>
                    <a:lstStyle/>
                    <a:p>
                      <a:pPr algn="ctr" fontAlgn="ctr"/>
                      <a:r>
                        <a:rPr lang="en-US" sz="600" b="0" i="0" u="none" strike="noStrike">
                          <a:solidFill>
                            <a:srgbClr val="000000"/>
                          </a:solidFill>
                          <a:effectLst/>
                          <a:latin typeface="Aptos Narrow" panose="020B0004020202020204" pitchFamily="34" charset="0"/>
                        </a:rPr>
                        <a:t>31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Royalty Ambulance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2285767"/>
                  </a:ext>
                </a:extLst>
              </a:tr>
              <a:tr h="106991">
                <a:tc>
                  <a:txBody>
                    <a:bodyPr/>
                    <a:lstStyle/>
                    <a:p>
                      <a:pPr algn="ctr" fontAlgn="ctr"/>
                      <a:r>
                        <a:rPr lang="en-US" sz="600" b="0" i="0" u="none" strike="noStrike">
                          <a:solidFill>
                            <a:srgbClr val="000000"/>
                          </a:solidFill>
                          <a:effectLst/>
                          <a:latin typeface="Aptos Narrow" panose="020B0004020202020204" pitchFamily="34" charset="0"/>
                        </a:rPr>
                        <a:t>32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Symons Emergency Specialties Inc dba Symbiosis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RT, HF O2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0878933"/>
                  </a:ext>
                </a:extLst>
              </a:tr>
              <a:tr h="106991">
                <a:tc>
                  <a:txBody>
                    <a:bodyPr/>
                    <a:lstStyle/>
                    <a:p>
                      <a:pPr algn="ctr" fontAlgn="ctr"/>
                      <a:r>
                        <a:rPr lang="en-US" sz="600" b="0" i="0" u="none" strike="noStrike">
                          <a:solidFill>
                            <a:srgbClr val="000000"/>
                          </a:solidFill>
                          <a:effectLst/>
                          <a:latin typeface="Aptos Narrow" panose="020B0004020202020204" pitchFamily="34" charset="0"/>
                        </a:rPr>
                        <a:t>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Viewpoint Ambulance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RT, HF O2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9561424"/>
                  </a:ext>
                </a:extLst>
              </a:tr>
              <a:tr h="106991">
                <a:tc>
                  <a:txBody>
                    <a:bodyPr/>
                    <a:lstStyle/>
                    <a:p>
                      <a:pPr algn="ctr" fontAlgn="ctr"/>
                      <a:r>
                        <a:rPr lang="en-US" sz="600" b="0" i="0" u="none" strike="noStrike">
                          <a:solidFill>
                            <a:srgbClr val="000000"/>
                          </a:solidFill>
                          <a:effectLst/>
                          <a:latin typeface="Aptos Narrow" panose="020B0004020202020204" pitchFamily="34" charset="0"/>
                        </a:rPr>
                        <a:t>34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Vital Care Ambulance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1717891"/>
                  </a:ext>
                </a:extLst>
              </a:tr>
              <a:tr h="106991">
                <a:tc>
                  <a:txBody>
                    <a:bodyPr/>
                    <a:lstStyle/>
                    <a:p>
                      <a:pPr algn="ctr" fontAlgn="ctr"/>
                      <a:r>
                        <a:rPr lang="en-US" sz="600" b="0" i="0" u="none" strike="noStrike">
                          <a:solidFill>
                            <a:srgbClr val="000000"/>
                          </a:solidFill>
                          <a:effectLst/>
                          <a:latin typeface="Aptos Narrow" panose="020B0004020202020204" pitchFamily="34" charset="0"/>
                        </a:rPr>
                        <a:t>35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West Coast Ambulance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WC VAN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0511288"/>
                  </a:ext>
                </a:extLst>
              </a:tr>
              <a:tr h="106991">
                <a:tc>
                  <a:txBody>
                    <a:bodyPr/>
                    <a:lstStyle/>
                    <a:p>
                      <a:pPr algn="ctr" fontAlgn="ctr"/>
                      <a:r>
                        <a:rPr lang="en-US" sz="600" b="0" i="0" u="none" strike="noStrike">
                          <a:solidFill>
                            <a:srgbClr val="000000"/>
                          </a:solidFill>
                          <a:effectLst/>
                          <a:latin typeface="Aptos Narrow" panose="020B0004020202020204" pitchFamily="34" charset="0"/>
                        </a:rPr>
                        <a:t>36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Zoom Medical Transportation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WC VAN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8682903"/>
                  </a:ext>
                </a:extLst>
              </a:tr>
              <a:tr h="112339">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600" b="0"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9596229"/>
                  </a:ext>
                </a:extLst>
              </a:tr>
              <a:tr h="139088">
                <a:tc gridSpan="9">
                  <a:txBody>
                    <a:bodyPr/>
                    <a:lstStyle/>
                    <a:p>
                      <a:pPr algn="ctr" fontAlgn="b"/>
                      <a:r>
                        <a:rPr lang="en-US" sz="700" b="1" i="0" u="none" strike="noStrike">
                          <a:solidFill>
                            <a:srgbClr val="000000"/>
                          </a:solidFill>
                          <a:effectLst/>
                          <a:latin typeface="Aptos Narrow" panose="020B0004020202020204" pitchFamily="34" charset="0"/>
                        </a:rPr>
                        <a:t>Public Health SimCell Directory</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B3E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7535923"/>
                  </a:ext>
                </a:extLst>
              </a:tr>
              <a:tr h="106991">
                <a:tc>
                  <a:txBody>
                    <a:bodyPr/>
                    <a:lstStyle/>
                    <a:p>
                      <a:pPr algn="ctr" fontAlgn="ctr"/>
                      <a:r>
                        <a:rPr lang="en-US" sz="600" b="0" i="0" u="none" strike="noStrike">
                          <a:solidFill>
                            <a:srgbClr val="000000"/>
                          </a:solidFill>
                          <a:effectLst/>
                          <a:latin typeface="Aptos Narrow" panose="020B0004020202020204" pitchFamily="34" charset="0"/>
                        </a:rPr>
                        <a:t>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Public Health - CDPH Licensing</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0" i="1" u="none" strike="noStrike">
                          <a:solidFill>
                            <a:srgbClr val="FF0000"/>
                          </a:solidFill>
                          <a:effectLst/>
                          <a:latin typeface="Aptos Narrow" panose="020B0004020202020204" pitchFamily="34" charset="0"/>
                        </a:rPr>
                        <a:t>TBD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8494473"/>
                  </a:ext>
                </a:extLst>
              </a:tr>
              <a:tr h="106991">
                <a:tc>
                  <a:txBody>
                    <a:bodyPr/>
                    <a:lstStyle/>
                    <a:p>
                      <a:pPr algn="l" fontAlgn="b"/>
                      <a:r>
                        <a:rPr lang="en-US" sz="600" b="0" i="0" u="none" strike="noStrike">
                          <a:solidFill>
                            <a:srgbClr val="000000"/>
                          </a:solidFill>
                          <a:effectLst/>
                          <a:latin typeface="Aptos Narrow" panose="020B0004020202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6724470"/>
                  </a:ext>
                </a:extLst>
              </a:tr>
              <a:tr h="106991">
                <a:tc>
                  <a:txBody>
                    <a:bodyPr/>
                    <a:lstStyle/>
                    <a:p>
                      <a:pPr algn="l" fontAlgn="b"/>
                      <a:r>
                        <a:rPr lang="en-US" sz="600" b="0" i="0" u="none" strike="noStrike">
                          <a:solidFill>
                            <a:srgbClr val="000000"/>
                          </a:solidFill>
                          <a:effectLst/>
                          <a:latin typeface="Aptos Narrow" panose="020B0004020202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116426"/>
                  </a:ext>
                </a:extLst>
              </a:tr>
              <a:tr h="112339">
                <a:tc>
                  <a:txBody>
                    <a:bodyPr/>
                    <a:lstStyle/>
                    <a:p>
                      <a:pPr algn="l" fontAlgn="b"/>
                      <a:r>
                        <a:rPr lang="en-US" sz="600" b="0" i="0" u="none" strike="noStrike">
                          <a:solidFill>
                            <a:srgbClr val="000000"/>
                          </a:solidFill>
                          <a:effectLst/>
                          <a:latin typeface="Aptos Narrow" panose="020B0004020202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600" b="0" i="0" u="none" strike="noStrike">
                          <a:solidFill>
                            <a:srgbClr val="000000"/>
                          </a:solidFill>
                          <a:effectLst/>
                          <a:latin typeface="Aptos Narrow" panose="020B0004020202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600" b="1" i="0" u="none" strike="noStrike" dirty="0">
                          <a:solidFill>
                            <a:srgbClr val="000000"/>
                          </a:solidFill>
                          <a:effectLst/>
                          <a:latin typeface="Aptos Narrow" panose="020B00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328229"/>
                  </a:ext>
                </a:extLst>
              </a:tr>
            </a:tbl>
          </a:graphicData>
        </a:graphic>
      </p:graphicFrame>
    </p:spTree>
    <p:extLst>
      <p:ext uri="{BB962C8B-B14F-4D97-AF65-F5344CB8AC3E}">
        <p14:creationId xmlns:p14="http://schemas.microsoft.com/office/powerpoint/2010/main" val="240529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034AB-B237-9634-A0B6-E38212DBF2BF}"/>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E88F178-500F-BC56-3E10-692306E79038}"/>
              </a:ext>
            </a:extLst>
          </p:cNvPr>
          <p:cNvSpPr>
            <a:spLocks noGrp="1"/>
          </p:cNvSpPr>
          <p:nvPr>
            <p:ph type="sldNum" sz="quarter" idx="12"/>
          </p:nvPr>
        </p:nvSpPr>
        <p:spPr>
          <a:prstGeom prst="ellipse">
            <a:avLst/>
          </a:prstGeom>
        </p:spPr>
        <p:txBody>
          <a:bodyPr vert="horz" lIns="91440" tIns="45720" rIns="91440" bIns="45720" rtlCol="0" anchor="ctr">
            <a:normAutofit/>
          </a:bodyPr>
          <a:lstStyle/>
          <a:p>
            <a:pPr marL="0" marR="0" lvl="0" indent="0" algn="r" defTabSz="914400" rtl="0" eaLnBrk="1" fontAlgn="base" latinLnBrk="0" hangingPunct="1">
              <a:lnSpc>
                <a:spcPct val="90000"/>
              </a:lnSpc>
              <a:spcBef>
                <a:spcPct val="0"/>
              </a:spcBef>
              <a:spcAft>
                <a:spcPts val="600"/>
              </a:spcAft>
              <a:buClrTx/>
              <a:buSzTx/>
              <a:buFontTx/>
              <a:buNone/>
              <a:tabLst/>
              <a:defRPr/>
            </a:pPr>
            <a:fld id="{5DFF13A9-1037-4D5A-A349-B944681F0EB5}" type="slidenum">
              <a:rPr kumimoji="0" lang="en-US" sz="1100"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base" latinLnBrk="0" hangingPunct="1">
                <a:lnSpc>
                  <a:spcPct val="90000"/>
                </a:lnSpc>
                <a:spcBef>
                  <a:spcPct val="0"/>
                </a:spcBef>
                <a:spcAft>
                  <a:spcPts val="600"/>
                </a:spcAft>
                <a:buClrTx/>
                <a:buSzTx/>
                <a:buFontTx/>
                <a:buNone/>
                <a:tabLst/>
                <a:defRPr/>
              </a:pPr>
              <a:t>21</a:t>
            </a:fld>
            <a:endParaRPr kumimoji="0" lang="en-US" sz="1100"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0129A0-8593-5DE4-E80D-3ACED4E0C079}"/>
              </a:ext>
            </a:extLst>
          </p:cNvPr>
          <p:cNvSpPr>
            <a:spLocks noGrp="1"/>
          </p:cNvSpPr>
          <p:nvPr>
            <p:ph type="title" idx="4294967295"/>
          </p:nvPr>
        </p:nvSpPr>
        <p:spPr>
          <a:xfrm>
            <a:off x="0" y="247650"/>
            <a:ext cx="7062788" cy="1158875"/>
          </a:xfrm>
        </p:spPr>
        <p:txBody>
          <a:bodyPr vert="horz" lIns="91440" tIns="45720" rIns="91440" bIns="45720" rtlCol="0" anchor="ctr">
            <a:normAutofit/>
          </a:bodyPr>
          <a:lstStyle/>
          <a:p>
            <a:pPr>
              <a:defRPr/>
            </a:pPr>
            <a:r>
              <a:rPr lang="en-US" sz="4000" b="1" kern="1200">
                <a:solidFill>
                  <a:srgbClr val="FFFFFF"/>
                </a:solidFill>
                <a:latin typeface="+mj-lt"/>
                <a:ea typeface="+mj-ea"/>
                <a:cs typeface="+mj-cs"/>
              </a:rPr>
              <a:t>Patient Allocation Table</a:t>
            </a:r>
            <a:endParaRPr lang="en-US" sz="4000" kern="1200">
              <a:solidFill>
                <a:srgbClr val="FFFFFF"/>
              </a:solidFill>
              <a:latin typeface="+mj-lt"/>
              <a:ea typeface="+mj-ea"/>
              <a:cs typeface="+mj-cs"/>
            </a:endParaRPr>
          </a:p>
        </p:txBody>
      </p:sp>
      <p:pic>
        <p:nvPicPr>
          <p:cNvPr id="15" name="Picture 14" descr="Table&#10;&#10;AI-generated content may be incorrect.">
            <a:extLst>
              <a:ext uri="{FF2B5EF4-FFF2-40B4-BE49-F238E27FC236}">
                <a16:creationId xmlns:a16="http://schemas.microsoft.com/office/drawing/2014/main" id="{3FACD897-9796-B858-B76E-FB5255C0205E}"/>
              </a:ext>
            </a:extLst>
          </p:cNvPr>
          <p:cNvPicPr>
            <a:picLocks noChangeAspect="1"/>
          </p:cNvPicPr>
          <p:nvPr/>
        </p:nvPicPr>
        <p:blipFill>
          <a:blip r:embed="rId3">
            <a:extLst>
              <a:ext uri="{28A0092B-C50C-407E-A947-70E740481C1C}">
                <a14:useLocalDpi xmlns:a14="http://schemas.microsoft.com/office/drawing/2010/main" val="0"/>
              </a:ext>
            </a:extLst>
          </a:blip>
          <a:srcRect l="2377" t="3611" r="1919" b="11259"/>
          <a:stretch/>
        </p:blipFill>
        <p:spPr>
          <a:xfrm>
            <a:off x="1427480" y="192532"/>
            <a:ext cx="9337040" cy="64178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5422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C645C9-A6AF-14B8-EDEE-2EE7D831A4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3CF41DC-6250-91CF-844E-0587F6A5A805}"/>
              </a:ext>
            </a:extLst>
          </p:cNvPr>
          <p:cNvSpPr>
            <a:spLocks noGrp="1"/>
          </p:cNvSpPr>
          <p:nvPr>
            <p:ph type="title"/>
          </p:nvPr>
        </p:nvSpPr>
        <p:spPr>
          <a:xfrm>
            <a:off x="808638" y="386930"/>
            <a:ext cx="9236700" cy="1188950"/>
          </a:xfrm>
        </p:spPr>
        <p:txBody>
          <a:bodyPr vert="horz" lIns="91440" tIns="45720" rIns="91440" bIns="45720" rtlCol="0" anchor="b">
            <a:normAutofit/>
          </a:bodyPr>
          <a:lstStyle/>
          <a:p>
            <a:r>
              <a:rPr lang="en-US" sz="5400" kern="1200" dirty="0">
                <a:solidFill>
                  <a:schemeClr val="tx1"/>
                </a:solidFill>
                <a:latin typeface="+mn-lt"/>
              </a:rPr>
              <a:t>MRSE Components</a:t>
            </a:r>
          </a:p>
        </p:txBody>
      </p:sp>
      <p:grpSp>
        <p:nvGrpSpPr>
          <p:cNvPr id="13" name="Group 12">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4" name="Rectangle 13">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4C68980-D1C4-220A-0B69-CCD6FDB5387F}"/>
              </a:ext>
            </a:extLst>
          </p:cNvPr>
          <p:cNvSpPr txBox="1"/>
          <p:nvPr/>
        </p:nvSpPr>
        <p:spPr>
          <a:xfrm>
            <a:off x="793660" y="2599509"/>
            <a:ext cx="10143668" cy="3435531"/>
          </a:xfrm>
          <a:prstGeom prst="rect">
            <a:avLst/>
          </a:prstGeom>
        </p:spPr>
        <p:txBody>
          <a:bodyPr vert="horz" lIns="91440" tIns="45720" rIns="91440" bIns="45720" rtlCol="0" anchor="ctr">
            <a:normAutofit/>
          </a:bodyPr>
          <a:lstStyle/>
          <a:p>
            <a:pPr marL="1143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Our HCC still must meet ASPR grant requirements; specifically, the Medical Response and Surge Exercise (MRSE) requirements. </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Surge Capacity Requirements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Performance Measures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Data Collection Requirements</a:t>
            </a:r>
          </a:p>
        </p:txBody>
      </p:sp>
    </p:spTree>
    <p:extLst>
      <p:ext uri="{BB962C8B-B14F-4D97-AF65-F5344CB8AC3E}">
        <p14:creationId xmlns:p14="http://schemas.microsoft.com/office/powerpoint/2010/main" val="401853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048CCF0-1076-4DD7-BA17-E96E1DEC7522}"/>
              </a:ext>
            </a:extLst>
          </p:cNvPr>
          <p:cNvSpPr>
            <a:spLocks noGrp="1"/>
          </p:cNvSpPr>
          <p:nvPr>
            <p:ph type="title"/>
          </p:nvPr>
        </p:nvSpPr>
        <p:spPr>
          <a:xfrm>
            <a:off x="808638" y="386930"/>
            <a:ext cx="9236700" cy="1188950"/>
          </a:xfrm>
        </p:spPr>
        <p:txBody>
          <a:bodyPr vert="horz" lIns="91440" tIns="45720" rIns="91440" bIns="45720" rtlCol="0" anchor="b">
            <a:normAutofit/>
          </a:bodyPr>
          <a:lstStyle/>
          <a:p>
            <a:r>
              <a:rPr lang="en-US" sz="3800" b="1" kern="1200" dirty="0">
                <a:solidFill>
                  <a:schemeClr val="tx1"/>
                </a:solidFill>
                <a:latin typeface="+mn-lt"/>
              </a:rPr>
              <a:t>Surge Capacity </a:t>
            </a:r>
            <a:br>
              <a:rPr lang="en-US" sz="3800" b="1" kern="1200" dirty="0">
                <a:solidFill>
                  <a:schemeClr val="tx1"/>
                </a:solidFill>
                <a:latin typeface="+mj-lt"/>
                <a:ea typeface="+mj-ea"/>
                <a:cs typeface="+mj-cs"/>
              </a:rPr>
            </a:br>
            <a:endParaRPr lang="en-US" sz="3800" kern="1200" dirty="0">
              <a:solidFill>
                <a:schemeClr val="tx1"/>
              </a:solidFill>
              <a:latin typeface="+mj-lt"/>
              <a:ea typeface="+mj-ea"/>
              <a:cs typeface="+mj-cs"/>
            </a:endParaRPr>
          </a:p>
        </p:txBody>
      </p:sp>
      <p:grpSp>
        <p:nvGrpSpPr>
          <p:cNvPr id="13" name="Group 12">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4" name="Rectangle 13">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8004E0E3-D22B-48A0-A51B-1072E6C2E049}"/>
              </a:ext>
            </a:extLst>
          </p:cNvPr>
          <p:cNvSpPr/>
          <p:nvPr/>
        </p:nvSpPr>
        <p:spPr>
          <a:xfrm>
            <a:off x="793660" y="2599509"/>
            <a:ext cx="10143668" cy="3435531"/>
          </a:xfrm>
          <a:prstGeom prst="rect">
            <a:avLst/>
          </a:prstGeom>
        </p:spPr>
        <p:txBody>
          <a:bodyPr vert="horz" lIns="91440" tIns="45720" rIns="91440" bIns="45720" rtlCol="0" anchor="ctr">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Healthcare Coalition (HCC) must surge to 10% of its licensed bed capacity</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L.A. County has approx. 21,159 licensed beds. 10% = 2,160 surge patients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 minimum we will surge to 3,195 patients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416B4A1-0FE8-4730-A476-FFFBA909FC8B}"/>
              </a:ext>
            </a:extLst>
          </p:cNvPr>
          <p:cNvSpPr txBox="1"/>
          <p:nvPr/>
        </p:nvSpPr>
        <p:spPr>
          <a:xfrm>
            <a:off x="5370153" y="1526033"/>
            <a:ext cx="5536397" cy="3935281"/>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53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7FBD0E-BF88-8868-6EE3-6C1E3D2127CA}"/>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F814E88-1316-078E-5DFA-2EDA23F913E9}"/>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kumimoji="0" lang="en-US" sz="2200" b="1" i="0" u="sng" strike="noStrike" kern="1200" cap="none" spc="0" normalizeH="0" baseline="0" noProof="0" dirty="0">
                <a:ln>
                  <a:noFill/>
                </a:ln>
                <a:solidFill>
                  <a:prstClr val="black"/>
                </a:solidFill>
                <a:effectLst/>
                <a:uLnTx/>
                <a:uFillTx/>
                <a:latin typeface="Franklin Gothic Book" panose="020B0503020102020204" pitchFamily="34" charset="0"/>
                <a:ea typeface="+mj-ea"/>
                <a:cs typeface="+mj-cs"/>
              </a:rPr>
              <a:t>ReddiNet Assessment Poll:</a:t>
            </a:r>
            <a:br>
              <a:rPr kumimoji="0" lang="en-US" sz="2200" b="1" i="0" u="sng" strike="noStrike" kern="1200" cap="none" spc="0" normalizeH="0" baseline="0" noProof="0" dirty="0">
                <a:ln>
                  <a:noFill/>
                </a:ln>
                <a:solidFill>
                  <a:prstClr val="black"/>
                </a:solidFill>
                <a:effectLst/>
                <a:uLnTx/>
                <a:uFillTx/>
                <a:latin typeface="Franklin Gothic Book" panose="020B0503020102020204" pitchFamily="34" charset="0"/>
                <a:ea typeface="+mj-ea"/>
                <a:cs typeface="+mj-cs"/>
              </a:rPr>
            </a:br>
            <a:br>
              <a:rPr kumimoji="0" lang="en-US" sz="2200" b="1" i="0" u="none" strike="noStrike" kern="1200" cap="none" spc="0" normalizeH="0" baseline="0" noProof="0" dirty="0">
                <a:ln>
                  <a:noFill/>
                </a:ln>
                <a:solidFill>
                  <a:prstClr val="black"/>
                </a:solidFill>
                <a:effectLst/>
                <a:uLnTx/>
                <a:uFillTx/>
                <a:latin typeface="Franklin Gothic Book" panose="020B0503020102020204" pitchFamily="34" charset="0"/>
                <a:ea typeface="+mj-ea"/>
                <a:cs typeface="+mj-cs"/>
              </a:rPr>
            </a:br>
            <a:r>
              <a:rPr kumimoji="0" lang="en-US" sz="2200" b="1" i="0" u="none" strike="noStrike" kern="1200" cap="none" spc="0" normalizeH="0" baseline="0" noProof="0" dirty="0">
                <a:ln>
                  <a:noFill/>
                </a:ln>
                <a:solidFill>
                  <a:prstClr val="black"/>
                </a:solidFill>
                <a:effectLst/>
                <a:uLnTx/>
                <a:uFillTx/>
                <a:latin typeface="Franklin Gothic Book" panose="020B0503020102020204" pitchFamily="34" charset="0"/>
                <a:ea typeface="+mj-ea"/>
                <a:cs typeface="+mj-cs"/>
              </a:rPr>
              <a:t>Hospital Capacity Survey</a:t>
            </a:r>
            <a:br>
              <a:rPr lang="en-US" sz="5400" b="1" kern="1200" dirty="0">
                <a:solidFill>
                  <a:schemeClr val="tx1"/>
                </a:solidFill>
                <a:latin typeface="+mj-lt"/>
                <a:ea typeface="+mj-ea"/>
                <a:cs typeface="+mj-cs"/>
              </a:rPr>
            </a:br>
            <a:endParaRPr lang="en-US" sz="5400" kern="1200" dirty="0">
              <a:solidFill>
                <a:schemeClr val="tx1"/>
              </a:solidFill>
              <a:latin typeface="+mj-lt"/>
              <a:ea typeface="+mj-ea"/>
              <a:cs typeface="+mj-cs"/>
            </a:endParaRPr>
          </a:p>
        </p:txBody>
      </p:sp>
      <p:grpSp>
        <p:nvGrpSpPr>
          <p:cNvPr id="24" name="Group 23">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5" name="Rectangle 24">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91F9C10-597A-4ABE-C2A8-14F3154C3676}"/>
              </a:ext>
            </a:extLst>
          </p:cNvPr>
          <p:cNvSpPr/>
          <p:nvPr/>
        </p:nvSpPr>
        <p:spPr>
          <a:xfrm>
            <a:off x="793660" y="2599509"/>
            <a:ext cx="10143668" cy="3435531"/>
          </a:xfrm>
          <a:prstGeom prst="rect">
            <a:avLst/>
          </a:prstGeom>
        </p:spPr>
        <p:txBody>
          <a:bodyPr vert="horz" lIns="91440" tIns="45720" rIns="91440" bIns="45720" rtlCol="0" anchor="ctr">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D8610B5-209F-2C93-B458-D7684953E494}"/>
              </a:ext>
            </a:extLst>
          </p:cNvPr>
          <p:cNvSpPr txBox="1"/>
          <p:nvPr/>
        </p:nvSpPr>
        <p:spPr>
          <a:xfrm>
            <a:off x="5370153" y="1526033"/>
            <a:ext cx="5536397" cy="3935281"/>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Object 3">
            <a:extLst>
              <a:ext uri="{FF2B5EF4-FFF2-40B4-BE49-F238E27FC236}">
                <a16:creationId xmlns:a16="http://schemas.microsoft.com/office/drawing/2014/main" id="{61C8A6AE-B923-D2A6-1184-B93E16AF3995}"/>
              </a:ext>
            </a:extLst>
          </p:cNvPr>
          <p:cNvGraphicFramePr>
            <a:graphicFrameLocks noChangeAspect="1"/>
          </p:cNvGraphicFramePr>
          <p:nvPr/>
        </p:nvGraphicFramePr>
        <p:xfrm>
          <a:off x="6511433" y="691356"/>
          <a:ext cx="4186237" cy="5418138"/>
        </p:xfrm>
        <a:graphic>
          <a:graphicData uri="http://schemas.openxmlformats.org/presentationml/2006/ole">
            <mc:AlternateContent xmlns:mc="http://schemas.openxmlformats.org/markup-compatibility/2006">
              <mc:Choice xmlns:v="urn:schemas-microsoft-com:vml" Requires="v">
                <p:oleObj name="Acrobat Document" r:id="rId3" imgW="5829165" imgH="7543680" progId="Acrobat.Document.DC">
                  <p:embed/>
                </p:oleObj>
              </mc:Choice>
              <mc:Fallback>
                <p:oleObj name="Acrobat Document" r:id="rId3" imgW="5829165" imgH="7543680" progId="Acrobat.Document.DC">
                  <p:embed/>
                  <p:pic>
                    <p:nvPicPr>
                      <p:cNvPr id="4" name="Object 3">
                        <a:extLst>
                          <a:ext uri="{FF2B5EF4-FFF2-40B4-BE49-F238E27FC236}">
                            <a16:creationId xmlns:a16="http://schemas.microsoft.com/office/drawing/2014/main" id="{61C8A6AE-B923-D2A6-1184-B93E16AF3995}"/>
                          </a:ext>
                        </a:extLst>
                      </p:cNvPr>
                      <p:cNvPicPr/>
                      <p:nvPr/>
                    </p:nvPicPr>
                    <p:blipFill>
                      <a:blip r:embed="rId4"/>
                      <a:stretch>
                        <a:fillRect/>
                      </a:stretch>
                    </p:blipFill>
                    <p:spPr>
                      <a:xfrm>
                        <a:off x="6511433" y="691356"/>
                        <a:ext cx="4186237" cy="5418138"/>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45131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ight Triangle 48">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048CCF0-1076-4DD7-BA17-E96E1DEC7522}"/>
              </a:ext>
            </a:extLst>
          </p:cNvPr>
          <p:cNvSpPr>
            <a:spLocks noGrp="1"/>
          </p:cNvSpPr>
          <p:nvPr>
            <p:ph type="title"/>
          </p:nvPr>
        </p:nvSpPr>
        <p:spPr>
          <a:xfrm>
            <a:off x="1075767" y="1188637"/>
            <a:ext cx="2988234" cy="4480726"/>
          </a:xfrm>
        </p:spPr>
        <p:txBody>
          <a:bodyPr vert="horz" lIns="91440" tIns="45720" rIns="91440" bIns="45720" rtlCol="0" anchor="ctr">
            <a:normAutofit/>
          </a:bodyPr>
          <a:lstStyle/>
          <a:p>
            <a:pPr algn="r"/>
            <a:r>
              <a:rPr lang="en-US" sz="5600" b="1" kern="1200" dirty="0">
                <a:solidFill>
                  <a:schemeClr val="tx1"/>
                </a:solidFill>
                <a:latin typeface="+mj-lt"/>
                <a:ea typeface="+mj-ea"/>
                <a:cs typeface="+mj-cs"/>
              </a:rPr>
              <a:t>Exercise Essentials</a:t>
            </a:r>
            <a:br>
              <a:rPr lang="en-US" sz="5600" b="1" kern="1200" dirty="0">
                <a:solidFill>
                  <a:schemeClr val="tx1"/>
                </a:solidFill>
                <a:latin typeface="+mj-lt"/>
                <a:ea typeface="+mj-ea"/>
                <a:cs typeface="+mj-cs"/>
              </a:rPr>
            </a:br>
            <a:endParaRPr lang="en-US" sz="5600" kern="1200" dirty="0">
              <a:solidFill>
                <a:schemeClr val="tx1"/>
              </a:solidFill>
              <a:latin typeface="+mj-lt"/>
              <a:ea typeface="+mj-ea"/>
              <a:cs typeface="+mj-cs"/>
            </a:endParaRPr>
          </a:p>
        </p:txBody>
      </p:sp>
      <p:cxnSp>
        <p:nvCxnSpPr>
          <p:cNvPr id="53" name="Straight Connector 52">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2C30E46-797E-495D-9EA6-796C7121E804}"/>
              </a:ext>
            </a:extLst>
          </p:cNvPr>
          <p:cNvSpPr/>
          <p:nvPr/>
        </p:nvSpPr>
        <p:spPr>
          <a:xfrm>
            <a:off x="5255260" y="1648870"/>
            <a:ext cx="4702848" cy="3560260"/>
          </a:xfrm>
          <a:prstGeom prst="rect">
            <a:avLst/>
          </a:prstGeom>
        </p:spPr>
        <p:txBody>
          <a:bodyPr vert="horz" lIns="91440" tIns="45720" rIns="91440" bIns="45720" rtlCol="0" anchor="ctr">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Scope</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Assumptions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MSEL</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Resource Requesting</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Great ShakeOut</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ARES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Conclusion of Exercise</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Documentation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Registration</a:t>
            </a:r>
          </a:p>
        </p:txBody>
      </p:sp>
      <p:sp>
        <p:nvSpPr>
          <p:cNvPr id="6" name="TextBox 5">
            <a:extLst>
              <a:ext uri="{FF2B5EF4-FFF2-40B4-BE49-F238E27FC236}">
                <a16:creationId xmlns:a16="http://schemas.microsoft.com/office/drawing/2014/main" id="{5416B4A1-0FE8-4730-A476-FFFBA909FC8B}"/>
              </a:ext>
            </a:extLst>
          </p:cNvPr>
          <p:cNvSpPr txBox="1"/>
          <p:nvPr/>
        </p:nvSpPr>
        <p:spPr>
          <a:xfrm>
            <a:off x="4447308" y="591344"/>
            <a:ext cx="6906491" cy="5585619"/>
          </a:xfrm>
          <a:prstGeom prst="rect">
            <a:avLst/>
          </a:prstGeom>
        </p:spPr>
        <p:txBody>
          <a:bodyPr vert="horz" lIns="91440" tIns="45720" rIns="91440" bIns="45720" rtlCol="0" anchor="ctr">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32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048CCF0-1076-4DD7-BA17-E96E1DEC7522}"/>
              </a:ext>
            </a:extLst>
          </p:cNvPr>
          <p:cNvSpPr>
            <a:spLocks noGrp="1"/>
          </p:cNvSpPr>
          <p:nvPr>
            <p:ph type="title"/>
          </p:nvPr>
        </p:nvSpPr>
        <p:spPr>
          <a:xfrm>
            <a:off x="1045028" y="1336329"/>
            <a:ext cx="3892732" cy="4382588"/>
          </a:xfrm>
        </p:spPr>
        <p:txBody>
          <a:bodyPr vert="horz" lIns="91440" tIns="45720" rIns="91440" bIns="45720" rtlCol="0" anchor="ctr">
            <a:normAutofit/>
          </a:bodyPr>
          <a:lstStyle/>
          <a:p>
            <a:r>
              <a:rPr lang="en-US" sz="7200" b="1" kern="1200" dirty="0">
                <a:solidFill>
                  <a:schemeClr val="tx1"/>
                </a:solidFill>
                <a:latin typeface="+mj-lt"/>
                <a:ea typeface="+mj-ea"/>
                <a:cs typeface="+mj-cs"/>
              </a:rPr>
              <a:t>Exercise Scope</a:t>
            </a:r>
            <a:br>
              <a:rPr lang="en-US" sz="5400" b="1" kern="1200" dirty="0">
                <a:solidFill>
                  <a:schemeClr val="tx1"/>
                </a:solidFill>
                <a:latin typeface="+mj-lt"/>
                <a:ea typeface="+mj-ea"/>
                <a:cs typeface="+mj-cs"/>
              </a:rPr>
            </a:br>
            <a:endParaRPr lang="en-US" sz="5400" kern="1200" dirty="0">
              <a:solidFill>
                <a:schemeClr val="tx1"/>
              </a:solidFill>
              <a:latin typeface="+mj-lt"/>
              <a:ea typeface="+mj-ea"/>
              <a:cs typeface="+mj-cs"/>
            </a:endParaRPr>
          </a:p>
        </p:txBody>
      </p:sp>
      <p:grpSp>
        <p:nvGrpSpPr>
          <p:cNvPr id="66" name="Group 6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52" name="Rectangle 5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6" name="Rectangle 5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416B4A1-0FE8-4730-A476-FFFBA909FC8B}"/>
              </a:ext>
            </a:extLst>
          </p:cNvPr>
          <p:cNvSpPr txBox="1"/>
          <p:nvPr/>
        </p:nvSpPr>
        <p:spPr>
          <a:xfrm>
            <a:off x="6096001" y="1336329"/>
            <a:ext cx="5260848" cy="4382588"/>
          </a:xfrm>
          <a:prstGeom prst="rect">
            <a:avLst/>
          </a:prstGeom>
        </p:spPr>
        <p:txBody>
          <a:bodyPr vert="horz" lIns="91440" tIns="45720" rIns="91440" bIns="45720" rtlCol="0" anchor="ctr">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Command center activation is encouraged.</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There will be no actual movement of patients.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Play will take place in the live ReddiNet system.</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exercise will begin at 8:00 a.m. and end at 12:00 p.m. </a:t>
            </a:r>
          </a:p>
        </p:txBody>
      </p:sp>
    </p:spTree>
    <p:extLst>
      <p:ext uri="{BB962C8B-B14F-4D97-AF65-F5344CB8AC3E}">
        <p14:creationId xmlns:p14="http://schemas.microsoft.com/office/powerpoint/2010/main" val="194104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048CCF0-1076-4DD7-BA17-E96E1DEC7522}"/>
              </a:ext>
            </a:extLst>
          </p:cNvPr>
          <p:cNvSpPr>
            <a:spLocks noGrp="1"/>
          </p:cNvSpPr>
          <p:nvPr>
            <p:ph type="title"/>
          </p:nvPr>
        </p:nvSpPr>
        <p:spPr>
          <a:xfrm>
            <a:off x="838200" y="557188"/>
            <a:ext cx="10515600" cy="1133499"/>
          </a:xfrm>
        </p:spPr>
        <p:txBody>
          <a:bodyPr vert="horz" lIns="91440" tIns="45720" rIns="91440" bIns="45720" rtlCol="0" anchor="ctr">
            <a:normAutofit fontScale="90000"/>
          </a:bodyPr>
          <a:lstStyle/>
          <a:p>
            <a:pPr algn="ctr"/>
            <a:r>
              <a:rPr lang="en-US" sz="5000" b="1" kern="1200" dirty="0">
                <a:solidFill>
                  <a:schemeClr val="tx1"/>
                </a:solidFill>
                <a:latin typeface="+mj-lt"/>
                <a:ea typeface="+mj-ea"/>
                <a:cs typeface="+mj-cs"/>
              </a:rPr>
              <a:t>Exercise Assumptions</a:t>
            </a:r>
            <a:br>
              <a:rPr lang="en-US" sz="2500" b="1" kern="1200" dirty="0">
                <a:solidFill>
                  <a:schemeClr val="tx1"/>
                </a:solidFill>
                <a:latin typeface="+mj-lt"/>
                <a:ea typeface="+mj-ea"/>
                <a:cs typeface="+mj-cs"/>
              </a:rPr>
            </a:br>
            <a:br>
              <a:rPr lang="en-US" sz="2500" b="1" kern="1200" dirty="0">
                <a:solidFill>
                  <a:schemeClr val="tx1"/>
                </a:solidFill>
                <a:latin typeface="+mj-lt"/>
                <a:ea typeface="+mj-ea"/>
                <a:cs typeface="+mj-cs"/>
              </a:rPr>
            </a:br>
            <a:endParaRPr lang="en-US" sz="2500" kern="1200" dirty="0">
              <a:solidFill>
                <a:schemeClr val="tx1"/>
              </a:solidFill>
              <a:latin typeface="+mj-lt"/>
              <a:ea typeface="+mj-ea"/>
              <a:cs typeface="+mj-cs"/>
            </a:endParaRPr>
          </a:p>
        </p:txBody>
      </p:sp>
      <p:graphicFrame>
        <p:nvGraphicFramePr>
          <p:cNvPr id="54" name="TextBox 5">
            <a:extLst>
              <a:ext uri="{FF2B5EF4-FFF2-40B4-BE49-F238E27FC236}">
                <a16:creationId xmlns:a16="http://schemas.microsoft.com/office/drawing/2014/main" id="{6ABAF676-ED79-9A52-71B5-4E9A93F85710}"/>
              </a:ext>
            </a:extLst>
          </p:cNvPr>
          <p:cNvGraphicFramePr/>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6914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F474090D-CD95-4B41-BE3D-6596953D3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662" y="323519"/>
            <a:ext cx="4323899" cy="6212748"/>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ight Triangle 5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B8F3E811-B104-4DFF-951A-008C860FF1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048CCF0-1076-4DD7-BA17-E96E1DEC7522}"/>
              </a:ext>
            </a:extLst>
          </p:cNvPr>
          <p:cNvSpPr>
            <a:spLocks noGrp="1"/>
          </p:cNvSpPr>
          <p:nvPr>
            <p:ph type="title"/>
          </p:nvPr>
        </p:nvSpPr>
        <p:spPr>
          <a:xfrm>
            <a:off x="8026203" y="1443390"/>
            <a:ext cx="3268216" cy="3405880"/>
          </a:xfrm>
        </p:spPr>
        <p:txBody>
          <a:bodyPr vert="horz" lIns="91440" tIns="45720" rIns="91440" bIns="45720" rtlCol="0" anchor="ctr">
            <a:normAutofit/>
          </a:bodyPr>
          <a:lstStyle/>
          <a:p>
            <a:r>
              <a:rPr lang="en-US" sz="3800" b="1" kern="1200">
                <a:solidFill>
                  <a:schemeClr val="tx1"/>
                </a:solidFill>
                <a:latin typeface="+mj-lt"/>
                <a:ea typeface="+mj-ea"/>
                <a:cs typeface="+mj-cs"/>
              </a:rPr>
              <a:t>Master Scenario Event List (MSEL)</a:t>
            </a:r>
            <a:br>
              <a:rPr lang="en-US" sz="3800" b="1" kern="1200">
                <a:solidFill>
                  <a:schemeClr val="tx1"/>
                </a:solidFill>
                <a:latin typeface="+mj-lt"/>
                <a:ea typeface="+mj-ea"/>
                <a:cs typeface="+mj-cs"/>
              </a:rPr>
            </a:br>
            <a:br>
              <a:rPr lang="en-US" sz="3800" b="1" kern="1200">
                <a:solidFill>
                  <a:schemeClr val="tx1"/>
                </a:solidFill>
                <a:latin typeface="+mj-lt"/>
                <a:ea typeface="+mj-ea"/>
                <a:cs typeface="+mj-cs"/>
              </a:rPr>
            </a:br>
            <a:endParaRPr lang="en-US" sz="3800" kern="1200">
              <a:solidFill>
                <a:schemeClr val="tx1"/>
              </a:solidFill>
              <a:latin typeface="+mj-lt"/>
              <a:ea typeface="+mj-ea"/>
              <a:cs typeface="+mj-cs"/>
            </a:endParaRPr>
          </a:p>
        </p:txBody>
      </p:sp>
      <p:sp>
        <p:nvSpPr>
          <p:cNvPr id="6" name="TextBox 5">
            <a:extLst>
              <a:ext uri="{FF2B5EF4-FFF2-40B4-BE49-F238E27FC236}">
                <a16:creationId xmlns:a16="http://schemas.microsoft.com/office/drawing/2014/main" id="{5416B4A1-0FE8-4730-A476-FFFBA909FC8B}"/>
              </a:ext>
            </a:extLst>
          </p:cNvPr>
          <p:cNvSpPr txBox="1"/>
          <p:nvPr/>
        </p:nvSpPr>
        <p:spPr>
          <a:xfrm>
            <a:off x="1289304" y="1266614"/>
            <a:ext cx="5769224" cy="3759434"/>
          </a:xfrm>
          <a:prstGeom prst="rect">
            <a:avLst/>
          </a:prstGeom>
        </p:spPr>
        <p:txBody>
          <a:bodyPr vert="horz" lIns="91440" tIns="45720" rIns="91440" bIns="45720" rtlCol="0" anchor="ctr">
            <a:noAutofit/>
          </a:bodyPr>
          <a:lstStyle/>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MSEL is a chronological list of simulated events (injects) that participants (players) will be asked to respond to during an exercise</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Some injects are for all players such as the Service Level Poll</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Some injects are for specific sectors and players such as Long-Term Care Bed availability Poll</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It is okay to remove non-pertinent injects or add additional if needed to meet your objectives</a:t>
            </a:r>
          </a:p>
        </p:txBody>
      </p:sp>
    </p:spTree>
    <p:extLst>
      <p:ext uri="{BB962C8B-B14F-4D97-AF65-F5344CB8AC3E}">
        <p14:creationId xmlns:p14="http://schemas.microsoft.com/office/powerpoint/2010/main" val="389769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9" name="Rectangle 58">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1" name="Rectangle 60">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048CCF0-1076-4DD7-BA17-E96E1DEC7522}"/>
              </a:ext>
            </a:extLst>
          </p:cNvPr>
          <p:cNvSpPr>
            <a:spLocks noGrp="1"/>
          </p:cNvSpPr>
          <p:nvPr>
            <p:ph type="title"/>
          </p:nvPr>
        </p:nvSpPr>
        <p:spPr>
          <a:xfrm>
            <a:off x="1115568" y="548640"/>
            <a:ext cx="10168128" cy="1179576"/>
          </a:xfrm>
        </p:spPr>
        <p:txBody>
          <a:bodyPr vert="horz" lIns="91440" tIns="45720" rIns="91440" bIns="45720" rtlCol="0" anchor="ctr">
            <a:normAutofit fontScale="90000"/>
          </a:bodyPr>
          <a:lstStyle/>
          <a:p>
            <a:r>
              <a:rPr lang="en-US" sz="5400" b="1" kern="1200" dirty="0">
                <a:solidFill>
                  <a:schemeClr val="tx1"/>
                </a:solidFill>
                <a:latin typeface="+mj-lt"/>
                <a:ea typeface="+mj-ea"/>
                <a:cs typeface="+mj-cs"/>
              </a:rPr>
              <a:t>Resource Requesting</a:t>
            </a:r>
            <a:br>
              <a:rPr lang="en-US" sz="2500" b="1" kern="1200" dirty="0">
                <a:solidFill>
                  <a:schemeClr val="tx1"/>
                </a:solidFill>
                <a:latin typeface="+mj-lt"/>
                <a:ea typeface="+mj-ea"/>
                <a:cs typeface="+mj-cs"/>
              </a:rPr>
            </a:br>
            <a:br>
              <a:rPr lang="en-US" sz="2500" b="1" kern="1200" dirty="0">
                <a:solidFill>
                  <a:schemeClr val="tx1"/>
                </a:solidFill>
                <a:latin typeface="+mj-lt"/>
                <a:ea typeface="+mj-ea"/>
                <a:cs typeface="+mj-cs"/>
              </a:rPr>
            </a:br>
            <a:endParaRPr lang="en-US" sz="2500" kern="1200" dirty="0">
              <a:solidFill>
                <a:schemeClr val="tx1"/>
              </a:solidFill>
              <a:latin typeface="+mj-lt"/>
              <a:ea typeface="+mj-ea"/>
              <a:cs typeface="+mj-cs"/>
            </a:endParaRPr>
          </a:p>
        </p:txBody>
      </p:sp>
      <p:sp>
        <p:nvSpPr>
          <p:cNvPr id="63" name="Rectangle 62">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416B4A1-0FE8-4730-A476-FFFBA909FC8B}"/>
              </a:ext>
            </a:extLst>
          </p:cNvPr>
          <p:cNvSpPr txBox="1"/>
          <p:nvPr/>
        </p:nvSpPr>
        <p:spPr>
          <a:xfrm>
            <a:off x="1115568" y="2481943"/>
            <a:ext cx="10168128" cy="3695020"/>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MCC will open a resource request incident to support the exercise titled: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1" i="1" u="none" strike="noStrike" kern="1200" cap="none" spc="0" normalizeH="0" baseline="0" noProof="0" dirty="0">
                <a:ln>
                  <a:noFill/>
                </a:ln>
                <a:solidFill>
                  <a:srgbClr val="FF0000"/>
                </a:solidFill>
                <a:effectLst/>
                <a:uLnTx/>
                <a:uFillTx/>
                <a:latin typeface="Calibri" panose="020F0502020204030204"/>
                <a:ea typeface="+mn-ea"/>
                <a:cs typeface="+mn-cs"/>
              </a:rPr>
              <a:t>2025 AMHE Exercise</a:t>
            </a:r>
            <a:r>
              <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rPr>
              <a:t>Use this incident in ReddiNet for exercise related resource requests</a:t>
            </a:r>
          </a:p>
        </p:txBody>
      </p:sp>
    </p:spTree>
    <p:extLst>
      <p:ext uri="{BB962C8B-B14F-4D97-AF65-F5344CB8AC3E}">
        <p14:creationId xmlns:p14="http://schemas.microsoft.com/office/powerpoint/2010/main" val="101379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048CCF0-1076-4DD7-BA17-E96E1DEC7522}"/>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sz="4800" b="1" dirty="0">
                <a:solidFill>
                  <a:srgbClr val="FFFFFF"/>
                </a:solidFill>
                <a:latin typeface="Franklin Gothic Book" panose="020B0503020102020204" pitchFamily="34" charset="0"/>
              </a:rPr>
              <a:t>Threat / Hazard</a:t>
            </a:r>
            <a:endParaRPr lang="en-US" sz="4800" kern="1200" dirty="0">
              <a:solidFill>
                <a:srgbClr val="FFFFFF"/>
              </a:solidFill>
              <a:latin typeface="Franklin Gothic Book" panose="020B0503020102020204" pitchFamily="34" charset="0"/>
            </a:endParaRP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416B4A1-0FE8-4730-A476-FFFBA909FC8B}"/>
              </a:ext>
            </a:extLst>
          </p:cNvPr>
          <p:cNvSpPr txBox="1"/>
          <p:nvPr/>
        </p:nvSpPr>
        <p:spPr>
          <a:xfrm>
            <a:off x="4447308" y="591344"/>
            <a:ext cx="6906491" cy="558561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Calibri" panose="020F0502020204030204"/>
                <a:ea typeface="+mn-ea"/>
                <a:cs typeface="+mn-cs"/>
              </a:rPr>
              <a:t>EARTHQUAKE</a:t>
            </a:r>
            <a:endPar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20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4000" fill="hold" grpId="0"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9" name="Group 5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60" name="Rectangle 5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4" name="Rectangle 6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048CCF0-1076-4DD7-BA17-E96E1DEC7522}"/>
              </a:ext>
            </a:extLst>
          </p:cNvPr>
          <p:cNvSpPr>
            <a:spLocks noGrp="1"/>
          </p:cNvSpPr>
          <p:nvPr>
            <p:ph type="title"/>
          </p:nvPr>
        </p:nvSpPr>
        <p:spPr>
          <a:xfrm>
            <a:off x="1043631" y="809898"/>
            <a:ext cx="9942716" cy="1554480"/>
          </a:xfrm>
        </p:spPr>
        <p:txBody>
          <a:bodyPr vert="horz" lIns="91440" tIns="45720" rIns="91440" bIns="45720" rtlCol="0" anchor="ctr">
            <a:normAutofit fontScale="90000"/>
          </a:bodyPr>
          <a:lstStyle/>
          <a:p>
            <a:r>
              <a:rPr lang="en-US" sz="5400" b="1" kern="1200" dirty="0">
                <a:solidFill>
                  <a:schemeClr val="tx1"/>
                </a:solidFill>
                <a:latin typeface="+mj-lt"/>
                <a:ea typeface="+mj-ea"/>
                <a:cs typeface="+mj-cs"/>
              </a:rPr>
              <a:t>Great ShakeOut</a:t>
            </a:r>
            <a:br>
              <a:rPr lang="en-US" sz="3400" b="1" kern="1200" dirty="0">
                <a:solidFill>
                  <a:schemeClr val="tx1"/>
                </a:solidFill>
                <a:latin typeface="+mj-lt"/>
                <a:ea typeface="+mj-ea"/>
                <a:cs typeface="+mj-cs"/>
              </a:rPr>
            </a:br>
            <a:br>
              <a:rPr lang="en-US" sz="3400" b="1" kern="1200" dirty="0">
                <a:solidFill>
                  <a:schemeClr val="tx1"/>
                </a:solidFill>
                <a:latin typeface="+mj-lt"/>
                <a:ea typeface="+mj-ea"/>
                <a:cs typeface="+mj-cs"/>
              </a:rPr>
            </a:br>
            <a:endParaRPr lang="en-US" sz="3400" kern="1200" dirty="0">
              <a:solidFill>
                <a:schemeClr val="tx1"/>
              </a:solidFill>
              <a:latin typeface="+mj-lt"/>
              <a:ea typeface="+mj-ea"/>
              <a:cs typeface="+mj-cs"/>
            </a:endParaRPr>
          </a:p>
        </p:txBody>
      </p:sp>
      <p:sp>
        <p:nvSpPr>
          <p:cNvPr id="6" name="TextBox 5">
            <a:extLst>
              <a:ext uri="{FF2B5EF4-FFF2-40B4-BE49-F238E27FC236}">
                <a16:creationId xmlns:a16="http://schemas.microsoft.com/office/drawing/2014/main" id="{5416B4A1-0FE8-4730-A476-FFFBA909FC8B}"/>
              </a:ext>
            </a:extLst>
          </p:cNvPr>
          <p:cNvSpPr txBox="1"/>
          <p:nvPr/>
        </p:nvSpPr>
        <p:spPr>
          <a:xfrm>
            <a:off x="1045028" y="3017522"/>
            <a:ext cx="9941319" cy="3124658"/>
          </a:xfrm>
          <a:prstGeom prst="rect">
            <a:avLst/>
          </a:prstGeom>
        </p:spPr>
        <p:txBody>
          <a:bodyPr vert="horz" lIns="91440" tIns="45720" rIns="91440" bIns="45720" rtlCol="0" anchor="ctr">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Great ShakeOut is </a:t>
            </a:r>
            <a:r>
              <a:rPr kumimoji="0" lang="en-US" sz="3000" b="0" i="0" u="none" strike="noStrike" kern="1200" cap="none" spc="0" normalizeH="0" baseline="0" noProof="0" dirty="0">
                <a:ln>
                  <a:noFill/>
                </a:ln>
                <a:solidFill>
                  <a:srgbClr val="FF0000"/>
                </a:solidFill>
                <a:effectLst/>
                <a:uLnTx/>
                <a:uFillTx/>
                <a:latin typeface="Calibri" panose="020F0502020204030204"/>
                <a:ea typeface="+mn-ea"/>
                <a:cs typeface="+mn-cs"/>
              </a:rPr>
              <a:t>Thursday, October 16, 2025</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Good opportunity to expand/extend earthquake preparedness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Can use resources from the Great ShakeOut for November exercise (audio, video, etc.)</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6" name="Straight Connector 6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18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A48ED1-689C-1B09-A3AB-4E1D04A21172}"/>
            </a:ext>
          </a:extLst>
        </p:cNvPr>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9" name="Group 5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60" name="Rectangle 5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4" name="Rectangle 6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26999817-8C9A-A1D0-AC44-C092B9738F28}"/>
              </a:ext>
            </a:extLst>
          </p:cNvPr>
          <p:cNvSpPr>
            <a:spLocks noGrp="1"/>
          </p:cNvSpPr>
          <p:nvPr>
            <p:ph type="title"/>
          </p:nvPr>
        </p:nvSpPr>
        <p:spPr>
          <a:xfrm>
            <a:off x="1043631" y="809898"/>
            <a:ext cx="9942716" cy="1554480"/>
          </a:xfrm>
        </p:spPr>
        <p:txBody>
          <a:bodyPr vert="horz" lIns="91440" tIns="45720" rIns="91440" bIns="45720" rtlCol="0" anchor="ctr">
            <a:normAutofit fontScale="90000"/>
          </a:bodyPr>
          <a:lstStyle/>
          <a:p>
            <a:r>
              <a:rPr lang="en-US" sz="4700" b="1" kern="1200" dirty="0">
                <a:solidFill>
                  <a:schemeClr val="tx1"/>
                </a:solidFill>
                <a:latin typeface="+mj-lt"/>
                <a:ea typeface="+mj-ea"/>
                <a:cs typeface="+mj-cs"/>
              </a:rPr>
              <a:t>Amateur Radio Emergency Service (ARES)</a:t>
            </a:r>
            <a:br>
              <a:rPr lang="en-US" sz="3400" b="1" kern="1200" dirty="0">
                <a:solidFill>
                  <a:schemeClr val="tx1"/>
                </a:solidFill>
                <a:latin typeface="+mj-lt"/>
                <a:ea typeface="+mj-ea"/>
                <a:cs typeface="+mj-cs"/>
              </a:rPr>
            </a:br>
            <a:br>
              <a:rPr lang="en-US" sz="3400" b="1" kern="1200" dirty="0">
                <a:solidFill>
                  <a:schemeClr val="tx1"/>
                </a:solidFill>
                <a:latin typeface="+mj-lt"/>
                <a:ea typeface="+mj-ea"/>
                <a:cs typeface="+mj-cs"/>
              </a:rPr>
            </a:br>
            <a:endParaRPr lang="en-US" sz="3400" kern="1200" dirty="0">
              <a:solidFill>
                <a:schemeClr val="tx1"/>
              </a:solidFill>
              <a:latin typeface="+mj-lt"/>
              <a:ea typeface="+mj-ea"/>
              <a:cs typeface="+mj-cs"/>
            </a:endParaRPr>
          </a:p>
        </p:txBody>
      </p:sp>
      <p:sp>
        <p:nvSpPr>
          <p:cNvPr id="6" name="TextBox 5">
            <a:extLst>
              <a:ext uri="{FF2B5EF4-FFF2-40B4-BE49-F238E27FC236}">
                <a16:creationId xmlns:a16="http://schemas.microsoft.com/office/drawing/2014/main" id="{B1D04AAD-BFE1-4CC9-6AD7-FB39A0698795}"/>
              </a:ext>
            </a:extLst>
          </p:cNvPr>
          <p:cNvSpPr txBox="1"/>
          <p:nvPr/>
        </p:nvSpPr>
        <p:spPr>
          <a:xfrm>
            <a:off x="1045028" y="3017522"/>
            <a:ext cx="9941319" cy="3124658"/>
          </a:xfrm>
          <a:prstGeom prst="rect">
            <a:avLst/>
          </a:prstGeom>
        </p:spPr>
        <p:txBody>
          <a:bodyPr vert="horz" lIns="91440" tIns="45720" rIns="91440" bIns="45720" rtlCol="0" anchor="ctr">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Great opportunity to invite ARES to your hospital to test back-up communications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ARES will setup Net Control at the MAC</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ARES can transmit and receive messages, resource requests, bed availability reports, and more via HAM radio</a:t>
            </a:r>
          </a:p>
        </p:txBody>
      </p:sp>
      <p:cxnSp>
        <p:nvCxnSpPr>
          <p:cNvPr id="66" name="Straight Connector 6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37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50" name="Rectangle 4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4" name="Rectangle 5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048CCF0-1076-4DD7-BA17-E96E1DEC7522}"/>
              </a:ext>
            </a:extLst>
          </p:cNvPr>
          <p:cNvSpPr>
            <a:spLocks noGrp="1"/>
          </p:cNvSpPr>
          <p:nvPr>
            <p:ph type="title"/>
          </p:nvPr>
        </p:nvSpPr>
        <p:spPr>
          <a:xfrm>
            <a:off x="1043631" y="809898"/>
            <a:ext cx="9942716" cy="1554480"/>
          </a:xfrm>
        </p:spPr>
        <p:txBody>
          <a:bodyPr vert="horz" lIns="91440" tIns="45720" rIns="91440" bIns="45720" rtlCol="0" anchor="ctr">
            <a:normAutofit fontScale="90000"/>
          </a:bodyPr>
          <a:lstStyle/>
          <a:p>
            <a:r>
              <a:rPr lang="en-US" sz="5400" b="1" kern="1200" dirty="0">
                <a:solidFill>
                  <a:schemeClr val="tx1"/>
                </a:solidFill>
                <a:latin typeface="+mj-lt"/>
                <a:ea typeface="+mj-ea"/>
                <a:cs typeface="+mj-cs"/>
              </a:rPr>
              <a:t>Conclusion of Exercise</a:t>
            </a:r>
            <a:br>
              <a:rPr lang="en-US" sz="3400" b="1" kern="1200" dirty="0">
                <a:solidFill>
                  <a:schemeClr val="tx1"/>
                </a:solidFill>
                <a:latin typeface="+mj-lt"/>
                <a:ea typeface="+mj-ea"/>
                <a:cs typeface="+mj-cs"/>
              </a:rPr>
            </a:br>
            <a:br>
              <a:rPr lang="en-US" sz="3400" b="1" kern="1200" dirty="0">
                <a:solidFill>
                  <a:schemeClr val="tx1"/>
                </a:solidFill>
                <a:latin typeface="+mj-lt"/>
                <a:ea typeface="+mj-ea"/>
                <a:cs typeface="+mj-cs"/>
              </a:rPr>
            </a:br>
            <a:endParaRPr lang="en-US" sz="3400" kern="1200" dirty="0">
              <a:solidFill>
                <a:schemeClr val="tx1"/>
              </a:solidFill>
              <a:latin typeface="+mj-lt"/>
              <a:ea typeface="+mj-ea"/>
              <a:cs typeface="+mj-cs"/>
            </a:endParaRPr>
          </a:p>
        </p:txBody>
      </p:sp>
      <p:sp>
        <p:nvSpPr>
          <p:cNvPr id="6" name="TextBox 5">
            <a:extLst>
              <a:ext uri="{FF2B5EF4-FFF2-40B4-BE49-F238E27FC236}">
                <a16:creationId xmlns:a16="http://schemas.microsoft.com/office/drawing/2014/main" id="{5416B4A1-0FE8-4730-A476-FFFBA909FC8B}"/>
              </a:ext>
            </a:extLst>
          </p:cNvPr>
          <p:cNvSpPr txBox="1"/>
          <p:nvPr/>
        </p:nvSpPr>
        <p:spPr>
          <a:xfrm>
            <a:off x="1045028" y="3017522"/>
            <a:ext cx="9941319" cy="3124658"/>
          </a:xfrm>
          <a:prstGeom prst="rect">
            <a:avLst/>
          </a:prstGeom>
        </p:spPr>
        <p:txBody>
          <a:bodyPr vert="horz" lIns="91440" tIns="45720" rIns="91440" bIns="45720" rtlCol="0" anchor="ctr">
            <a:normAutofit/>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Recommend hot-wash (debrief) with players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Participant Feedback Forms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60 days to complete and submit AAR/IP </a:t>
            </a:r>
          </a:p>
        </p:txBody>
      </p:sp>
      <p:cxnSp>
        <p:nvCxnSpPr>
          <p:cNvPr id="56" name="Straight Connector 5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036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9" name="Group 6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70" name="Rectangle 6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4" name="Rectangle 7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048CCF0-1076-4DD7-BA17-E96E1DEC7522}"/>
              </a:ext>
            </a:extLst>
          </p:cNvPr>
          <p:cNvSpPr>
            <a:spLocks noGrp="1"/>
          </p:cNvSpPr>
          <p:nvPr>
            <p:ph type="title"/>
          </p:nvPr>
        </p:nvSpPr>
        <p:spPr>
          <a:xfrm>
            <a:off x="1043631" y="809898"/>
            <a:ext cx="9942716" cy="1554480"/>
          </a:xfrm>
        </p:spPr>
        <p:txBody>
          <a:bodyPr vert="horz" lIns="91440" tIns="45720" rIns="91440" bIns="45720" rtlCol="0" anchor="ctr">
            <a:normAutofit fontScale="90000"/>
          </a:bodyPr>
          <a:lstStyle/>
          <a:p>
            <a:r>
              <a:rPr lang="en-US" sz="5400" b="1" kern="1200" dirty="0">
                <a:solidFill>
                  <a:schemeClr val="tx1"/>
                </a:solidFill>
                <a:latin typeface="+mj-lt"/>
                <a:ea typeface="+mj-ea"/>
                <a:cs typeface="+mj-cs"/>
              </a:rPr>
              <a:t>Documentation</a:t>
            </a:r>
            <a:br>
              <a:rPr lang="en-US" sz="3400" b="1" kern="1200" dirty="0">
                <a:solidFill>
                  <a:schemeClr val="tx1"/>
                </a:solidFill>
                <a:latin typeface="+mj-lt"/>
                <a:ea typeface="+mj-ea"/>
                <a:cs typeface="+mj-cs"/>
              </a:rPr>
            </a:br>
            <a:br>
              <a:rPr lang="en-US" sz="3400" b="1" kern="1200" dirty="0">
                <a:solidFill>
                  <a:schemeClr val="tx1"/>
                </a:solidFill>
                <a:latin typeface="+mj-lt"/>
                <a:ea typeface="+mj-ea"/>
                <a:cs typeface="+mj-cs"/>
              </a:rPr>
            </a:br>
            <a:endParaRPr lang="en-US" sz="3400" kern="1200" dirty="0">
              <a:solidFill>
                <a:schemeClr val="tx1"/>
              </a:solidFill>
              <a:latin typeface="+mj-lt"/>
              <a:ea typeface="+mj-ea"/>
              <a:cs typeface="+mj-cs"/>
            </a:endParaRPr>
          </a:p>
        </p:txBody>
      </p:sp>
      <p:sp>
        <p:nvSpPr>
          <p:cNvPr id="10" name="TextBox 9">
            <a:extLst>
              <a:ext uri="{FF2B5EF4-FFF2-40B4-BE49-F238E27FC236}">
                <a16:creationId xmlns:a16="http://schemas.microsoft.com/office/drawing/2014/main" id="{A5121515-AA4C-48CF-B1A9-9667258107C7}"/>
              </a:ext>
            </a:extLst>
          </p:cNvPr>
          <p:cNvSpPr txBox="1"/>
          <p:nvPr/>
        </p:nvSpPr>
        <p:spPr>
          <a:xfrm>
            <a:off x="1045028" y="3017522"/>
            <a:ext cx="9941319" cy="3124658"/>
          </a:xfrm>
          <a:prstGeom prst="rect">
            <a:avLst/>
          </a:prstGeom>
        </p:spPr>
        <p:txBody>
          <a:bodyPr vert="horz" lIns="91440" tIns="45720" rIns="91440" bIns="45720" rtlCol="0" anchor="ctr">
            <a:normAutofit fontScale="85000" lnSpcReduction="20000"/>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Exercise Objectives (Sector Specific)</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Exercise Plan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ExPlan</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Situation Manual (SitMan) </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Controller Evaluator Handbook</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Exercise Evaluation Guide (Sector Specific)</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Victim Cards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Master Scenario Event List (MSEL)</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Participant Feedback Form</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After-Action Report / Improvement Plan Template</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100" b="1" i="0" u="none" strike="noStrike" kern="1200" cap="none" spc="0" normalizeH="0" baseline="0" noProof="0" dirty="0">
                <a:ln>
                  <a:noFill/>
                </a:ln>
                <a:solidFill>
                  <a:prstClr val="black"/>
                </a:solidFill>
                <a:effectLst/>
                <a:uLnTx/>
                <a:uFillTx/>
                <a:latin typeface="Calibri" panose="020F0502020204030204"/>
                <a:ea typeface="+mn-ea"/>
                <a:cs typeface="+mn-cs"/>
              </a:rPr>
              <a:t>USGS Earthquake Resources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6" name="Straight Connector 7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711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ight Triangle 6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048CCF0-1076-4DD7-BA17-E96E1DEC7522}"/>
              </a:ext>
            </a:extLst>
          </p:cNvPr>
          <p:cNvSpPr>
            <a:spLocks noGrp="1"/>
          </p:cNvSpPr>
          <p:nvPr>
            <p:ph type="title"/>
          </p:nvPr>
        </p:nvSpPr>
        <p:spPr>
          <a:xfrm>
            <a:off x="1285241" y="1008994"/>
            <a:ext cx="9231410" cy="1204120"/>
          </a:xfrm>
        </p:spPr>
        <p:txBody>
          <a:bodyPr vert="horz" lIns="91440" tIns="45720" rIns="91440" bIns="45720" rtlCol="0" anchor="b">
            <a:normAutofit/>
          </a:bodyPr>
          <a:lstStyle/>
          <a:p>
            <a:r>
              <a:rPr lang="en-US" sz="8100" b="1" kern="1200" dirty="0">
                <a:solidFill>
                  <a:schemeClr val="tx1"/>
                </a:solidFill>
                <a:latin typeface="+mj-lt"/>
                <a:ea typeface="+mj-ea"/>
                <a:cs typeface="+mj-cs"/>
              </a:rPr>
              <a:t>Websites:</a:t>
            </a:r>
            <a:endParaRPr lang="en-US" sz="8100" kern="1200" dirty="0">
              <a:solidFill>
                <a:schemeClr val="tx1"/>
              </a:solidFill>
              <a:latin typeface="+mj-lt"/>
              <a:ea typeface="+mj-ea"/>
              <a:cs typeface="+mj-cs"/>
            </a:endParaRPr>
          </a:p>
        </p:txBody>
      </p:sp>
      <p:sp>
        <p:nvSpPr>
          <p:cNvPr id="10" name="TextBox 9">
            <a:extLst>
              <a:ext uri="{FF2B5EF4-FFF2-40B4-BE49-F238E27FC236}">
                <a16:creationId xmlns:a16="http://schemas.microsoft.com/office/drawing/2014/main" id="{A5121515-AA4C-48CF-B1A9-9667258107C7}"/>
              </a:ext>
            </a:extLst>
          </p:cNvPr>
          <p:cNvSpPr txBox="1"/>
          <p:nvPr/>
        </p:nvSpPr>
        <p:spPr>
          <a:xfrm>
            <a:off x="6096000" y="820880"/>
            <a:ext cx="5257799" cy="4889350"/>
          </a:xfrm>
          <a:prstGeom prst="rect">
            <a:avLst/>
          </a:prstGeom>
        </p:spPr>
        <p:txBody>
          <a:bodyPr vert="horz" lIns="91440" tIns="45720" rIns="91440" bIns="45720" rtlCol="0" anchor="t">
            <a:normAutofit/>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28F2916-80A2-93D3-9FDA-726441997322}"/>
              </a:ext>
            </a:extLst>
          </p:cNvPr>
          <p:cNvSpPr txBox="1"/>
          <p:nvPr/>
        </p:nvSpPr>
        <p:spPr>
          <a:xfrm>
            <a:off x="835122" y="2688552"/>
            <a:ext cx="9231410" cy="33239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L.A. County Healthcare Coalition Website:</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https://www.lacountyhcc.org/trainings-exercises-drills/mrse-medical-response-surge-exercise/2025-mrse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EMS Agency Website:</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https://dhs.lacounty.gov/emergency-medical-services-agency/home/disaster-programs/exercise-drills/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61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52" name="Rectangle 51">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3" name="Straight Connector 52">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55" name="Rectangle 54">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048CCF0-1076-4DD7-BA17-E96E1DEC7522}"/>
              </a:ext>
            </a:extLst>
          </p:cNvPr>
          <p:cNvSpPr>
            <a:spLocks noGrp="1"/>
          </p:cNvSpPr>
          <p:nvPr>
            <p:ph type="title"/>
          </p:nvPr>
        </p:nvSpPr>
        <p:spPr>
          <a:xfrm>
            <a:off x="1153618" y="1239927"/>
            <a:ext cx="4008586" cy="4680583"/>
          </a:xfrm>
        </p:spPr>
        <p:txBody>
          <a:bodyPr vert="horz" lIns="91440" tIns="45720" rIns="91440" bIns="45720" rtlCol="0" anchor="ctr">
            <a:normAutofit/>
          </a:bodyPr>
          <a:lstStyle/>
          <a:p>
            <a:r>
              <a:rPr lang="en-US" sz="5200" b="1" kern="1200" dirty="0">
                <a:solidFill>
                  <a:schemeClr val="tx1"/>
                </a:solidFill>
                <a:latin typeface="+mj-lt"/>
                <a:ea typeface="+mj-ea"/>
                <a:cs typeface="+mj-cs"/>
              </a:rPr>
              <a:t>Exercise Registration</a:t>
            </a:r>
            <a:br>
              <a:rPr lang="en-US" sz="5200" b="1" kern="1200" dirty="0">
                <a:solidFill>
                  <a:schemeClr val="tx1"/>
                </a:solidFill>
                <a:latin typeface="+mj-lt"/>
                <a:ea typeface="+mj-ea"/>
                <a:cs typeface="+mj-cs"/>
              </a:rPr>
            </a:br>
            <a:br>
              <a:rPr lang="en-US" sz="5200" b="1" kern="1200" dirty="0">
                <a:solidFill>
                  <a:schemeClr val="tx1"/>
                </a:solidFill>
                <a:latin typeface="+mj-lt"/>
                <a:ea typeface="+mj-ea"/>
                <a:cs typeface="+mj-cs"/>
              </a:rPr>
            </a:br>
            <a:endParaRPr lang="en-US" sz="5200" kern="1200" dirty="0">
              <a:solidFill>
                <a:schemeClr val="tx1"/>
              </a:solidFill>
              <a:latin typeface="+mj-lt"/>
              <a:ea typeface="+mj-ea"/>
              <a:cs typeface="+mj-cs"/>
            </a:endParaRPr>
          </a:p>
        </p:txBody>
      </p:sp>
      <p:sp>
        <p:nvSpPr>
          <p:cNvPr id="13" name="TextBox 12">
            <a:extLst>
              <a:ext uri="{FF2B5EF4-FFF2-40B4-BE49-F238E27FC236}">
                <a16:creationId xmlns:a16="http://schemas.microsoft.com/office/drawing/2014/main" id="{749745EC-74F6-48B4-BB71-6152870275D4}"/>
              </a:ext>
            </a:extLst>
          </p:cNvPr>
          <p:cNvSpPr txBox="1"/>
          <p:nvPr/>
        </p:nvSpPr>
        <p:spPr>
          <a:xfrm>
            <a:off x="5476240" y="1239927"/>
            <a:ext cx="5787507" cy="4680583"/>
          </a:xfrm>
          <a:prstGeom prst="rect">
            <a:avLst/>
          </a:prstGeom>
        </p:spPr>
        <p:txBody>
          <a:bodyPr vert="horz" lIns="91440" tIns="45720" rIns="91440" bIns="45720" rtlCol="0" anchor="ctr">
            <a:normAutofit lnSpcReduction="10000"/>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Please register your facility for the exercise </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Registration will confirm your facility is planning to participate</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Registration will provide point-of-contact information to EMS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Registration will provide needed information from </a:t>
            </a: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Evacuating</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facilities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Facility registration not individual players / participants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3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048CCF0-1076-4DD7-BA17-E96E1DEC7522}"/>
              </a:ext>
            </a:extLst>
          </p:cNvPr>
          <p:cNvSpPr>
            <a:spLocks noGrp="1"/>
          </p:cNvSpPr>
          <p:nvPr>
            <p:ph type="title"/>
          </p:nvPr>
        </p:nvSpPr>
        <p:spPr>
          <a:xfrm>
            <a:off x="1113810" y="3130041"/>
            <a:ext cx="4036334" cy="2387600"/>
          </a:xfrm>
        </p:spPr>
        <p:txBody>
          <a:bodyPr vert="horz" lIns="91440" tIns="45720" rIns="91440" bIns="45720" rtlCol="0" anchor="t">
            <a:normAutofit fontScale="90000"/>
          </a:bodyPr>
          <a:lstStyle/>
          <a:p>
            <a:r>
              <a:rPr lang="en-US" sz="4600" b="1" dirty="0"/>
              <a:t>Exercise Registration</a:t>
            </a:r>
            <a:br>
              <a:rPr lang="en-US" sz="4600" b="1" dirty="0"/>
            </a:br>
            <a:br>
              <a:rPr lang="en-US" sz="3400" b="1" dirty="0"/>
            </a:br>
            <a:r>
              <a:rPr lang="en-US" sz="3400" dirty="0"/>
              <a:t>https://www.surveymonkey.com/r/YS5KGSL</a:t>
            </a:r>
            <a:br>
              <a:rPr lang="en-US" sz="3400" b="1" dirty="0"/>
            </a:br>
            <a:endParaRPr lang="en-US" sz="3400" dirty="0"/>
          </a:p>
        </p:txBody>
      </p:sp>
      <p:grpSp>
        <p:nvGrpSpPr>
          <p:cNvPr id="62" name="Group 6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63" name="Rectangle 6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7" name="Rectangle 6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Qr code&#10;&#10;AI-generated content may be incorrect.">
            <a:extLst>
              <a:ext uri="{FF2B5EF4-FFF2-40B4-BE49-F238E27FC236}">
                <a16:creationId xmlns:a16="http://schemas.microsoft.com/office/drawing/2014/main" id="{EC3EA37C-C747-0B89-6D74-98E0815D909E}"/>
              </a:ext>
            </a:extLst>
          </p:cNvPr>
          <p:cNvPicPr>
            <a:picLocks noChangeAspect="1"/>
          </p:cNvPicPr>
          <p:nvPr/>
        </p:nvPicPr>
        <p:blipFill>
          <a:blip r:embed="rId3">
            <a:extLst>
              <a:ext uri="{28A0092B-C50C-407E-A947-70E740481C1C}">
                <a14:useLocalDpi xmlns:a14="http://schemas.microsoft.com/office/drawing/2010/main" val="0"/>
              </a:ext>
            </a:extLst>
          </a:blip>
          <a:srcRect t="1268"/>
          <a:stretch>
            <a:fillRect/>
          </a:stretch>
        </p:blipFill>
        <p:spPr>
          <a:xfrm>
            <a:off x="6454394" y="1102162"/>
            <a:ext cx="4472197" cy="4415479"/>
          </a:xfrm>
          <a:prstGeom prst="rect">
            <a:avLst/>
          </a:prstGeom>
        </p:spPr>
      </p:pic>
      <p:sp>
        <p:nvSpPr>
          <p:cNvPr id="13" name="TextBox 12">
            <a:extLst>
              <a:ext uri="{FF2B5EF4-FFF2-40B4-BE49-F238E27FC236}">
                <a16:creationId xmlns:a16="http://schemas.microsoft.com/office/drawing/2014/main" id="{749745EC-74F6-48B4-BB71-6152870275D4}"/>
              </a:ext>
            </a:extLst>
          </p:cNvPr>
          <p:cNvSpPr txBox="1"/>
          <p:nvPr/>
        </p:nvSpPr>
        <p:spPr>
          <a:xfrm>
            <a:off x="5370153" y="1526033"/>
            <a:ext cx="5536397" cy="3935281"/>
          </a:xfrm>
          <a:prstGeom prst="rect">
            <a:avLst/>
          </a:prstGeom>
        </p:spPr>
        <p:txBody>
          <a:bodyPr vert="horz" lIns="91440" tIns="45720" rIns="91440" bIns="45720" rtlCol="0">
            <a:normAutofit/>
          </a:bodyPr>
          <a:lstStyle/>
          <a:p>
            <a:pPr marL="11430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31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50" name="Rectangle 49">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Rectangle 52">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282963" y="1238080"/>
            <a:ext cx="9849751" cy="1349671"/>
          </a:xfrm>
        </p:spPr>
        <p:txBody>
          <a:bodyPr anchor="b">
            <a:normAutofit/>
          </a:bodyPr>
          <a:lstStyle/>
          <a:p>
            <a:r>
              <a:rPr lang="en-US" sz="5400" dirty="0"/>
              <a:t>Questions</a:t>
            </a:r>
          </a:p>
        </p:txBody>
      </p:sp>
      <p:sp>
        <p:nvSpPr>
          <p:cNvPr id="3" name="Content Placeholder 2"/>
          <p:cNvSpPr>
            <a:spLocks noGrp="1"/>
          </p:cNvSpPr>
          <p:nvPr>
            <p:ph idx="1"/>
          </p:nvPr>
        </p:nvSpPr>
        <p:spPr>
          <a:xfrm>
            <a:off x="1289304" y="2902913"/>
            <a:ext cx="9849751" cy="3032168"/>
          </a:xfrm>
        </p:spPr>
        <p:txBody>
          <a:bodyPr anchor="ctr">
            <a:normAutofit/>
          </a:bodyPr>
          <a:lstStyle/>
          <a:p>
            <a:pPr marL="0" indent="0">
              <a:spcBef>
                <a:spcPts val="0"/>
              </a:spcBef>
              <a:buNone/>
            </a:pPr>
            <a:r>
              <a:rPr lang="en-US" sz="3000" dirty="0">
                <a:latin typeface="+mj-lt"/>
              </a:rPr>
              <a:t>Type questions in chat or unmute</a:t>
            </a:r>
          </a:p>
          <a:p>
            <a:pPr marL="0" indent="0">
              <a:buNone/>
            </a:pPr>
            <a:endParaRPr lang="en-US" sz="2000" dirty="0"/>
          </a:p>
        </p:txBody>
      </p:sp>
    </p:spTree>
    <p:custDataLst>
      <p:tags r:id="rId1"/>
    </p:custDataLst>
    <p:extLst>
      <p:ext uri="{BB962C8B-B14F-4D97-AF65-F5344CB8AC3E}">
        <p14:creationId xmlns:p14="http://schemas.microsoft.com/office/powerpoint/2010/main" val="4106442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52" name="Rectangle 5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6" name="Rectangle 5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043631" y="873940"/>
            <a:ext cx="5052369" cy="1035781"/>
          </a:xfrm>
        </p:spPr>
        <p:txBody>
          <a:bodyPr anchor="ctr">
            <a:normAutofit/>
          </a:bodyPr>
          <a:lstStyle/>
          <a:p>
            <a:r>
              <a:rPr lang="en-US" sz="3600" dirty="0">
                <a:latin typeface="Franklin Gothic Book" panose="020B0503020102020204" pitchFamily="34" charset="0"/>
              </a:rPr>
              <a:t>Thank you!</a:t>
            </a:r>
          </a:p>
        </p:txBody>
      </p:sp>
      <p:sp>
        <p:nvSpPr>
          <p:cNvPr id="3" name="Content Placeholder 2"/>
          <p:cNvSpPr>
            <a:spLocks noGrp="1"/>
          </p:cNvSpPr>
          <p:nvPr>
            <p:ph idx="1"/>
          </p:nvPr>
        </p:nvSpPr>
        <p:spPr>
          <a:xfrm>
            <a:off x="1045029" y="2524721"/>
            <a:ext cx="4991629" cy="3677123"/>
          </a:xfrm>
        </p:spPr>
        <p:txBody>
          <a:bodyPr anchor="ctr">
            <a:normAutofit/>
          </a:bodyPr>
          <a:lstStyle/>
          <a:p>
            <a:pPr marL="0" indent="0">
              <a:spcBef>
                <a:spcPts val="0"/>
              </a:spcBef>
              <a:buNone/>
            </a:pPr>
            <a:r>
              <a:rPr lang="en-US" sz="2400" dirty="0">
                <a:latin typeface="+mj-lt"/>
              </a:rPr>
              <a:t>Darren Verrette</a:t>
            </a:r>
          </a:p>
          <a:p>
            <a:pPr marL="0" indent="0">
              <a:spcBef>
                <a:spcPts val="0"/>
              </a:spcBef>
              <a:buNone/>
            </a:pPr>
            <a:r>
              <a:rPr lang="en-US" sz="2400" dirty="0">
                <a:latin typeface="+mj-lt"/>
                <a:hlinkClick r:id="rId4"/>
              </a:rPr>
              <a:t>dverrette@dhs.lacounty.gov</a:t>
            </a:r>
            <a:endParaRPr lang="en-US" sz="2400" dirty="0">
              <a:latin typeface="+mj-lt"/>
            </a:endParaRPr>
          </a:p>
          <a:p>
            <a:pPr marL="0" indent="0">
              <a:buNone/>
            </a:pPr>
            <a:endParaRPr lang="en-US" sz="1800" dirty="0"/>
          </a:p>
        </p:txBody>
      </p:sp>
      <p:sp>
        <p:nvSpPr>
          <p:cNvPr id="58" name="Rectangle 57">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15449BD-AC65-47A7-9AE8-5B9AB4820FD7}"/>
              </a:ext>
            </a:extLst>
          </p:cNvPr>
          <p:cNvPicPr>
            <a:picLocks noChangeAspect="1"/>
          </p:cNvPicPr>
          <p:nvPr/>
        </p:nvPicPr>
        <p:blipFill>
          <a:blip r:embed="rId5"/>
          <a:stretch>
            <a:fillRect/>
          </a:stretch>
        </p:blipFill>
        <p:spPr>
          <a:xfrm>
            <a:off x="6930493" y="2978747"/>
            <a:ext cx="4223252" cy="960789"/>
          </a:xfrm>
          <a:prstGeom prst="rect">
            <a:avLst/>
          </a:prstGeom>
        </p:spPr>
      </p:pic>
      <p:cxnSp>
        <p:nvCxnSpPr>
          <p:cNvPr id="60" name="Straight Connector 5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64787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CBA26-1E4E-4240-AA82-65773C0DF0BE}"/>
              </a:ext>
            </a:extLst>
          </p:cNvPr>
          <p:cNvSpPr>
            <a:spLocks noGrp="1"/>
          </p:cNvSpPr>
          <p:nvPr>
            <p:ph type="title"/>
          </p:nvPr>
        </p:nvSpPr>
        <p:spPr/>
        <p:txBody>
          <a:bodyPr>
            <a:normAutofit fontScale="90000"/>
          </a:bodyPr>
          <a:lstStyle/>
          <a:p>
            <a:r>
              <a:rPr lang="en-US" sz="7200" b="1" dirty="0">
                <a:solidFill>
                  <a:srgbClr val="FF0000"/>
                </a:solidFill>
                <a:latin typeface="Franklin Gothic Book" panose="020B0503020102020204" pitchFamily="34" charset="0"/>
              </a:rPr>
              <a:t>2019 Ridgecrest Earthquake</a:t>
            </a:r>
            <a:endParaRPr lang="en-US" dirty="0">
              <a:latin typeface="Franklin Gothic Book" panose="020B0503020102020204" pitchFamily="34" charset="0"/>
            </a:endParaRPr>
          </a:p>
        </p:txBody>
      </p:sp>
      <p:pic>
        <p:nvPicPr>
          <p:cNvPr id="6" name="Online Media 5" title="Biggest earthquake in 20 years rocks Southern California">
            <a:hlinkClick r:id="" action="ppaction://media"/>
            <a:extLst>
              <a:ext uri="{FF2B5EF4-FFF2-40B4-BE49-F238E27FC236}">
                <a16:creationId xmlns:a16="http://schemas.microsoft.com/office/drawing/2014/main" id="{6F3A8EEF-9ABB-9AF6-A8F5-1D493725CB52}"/>
              </a:ext>
            </a:extLst>
          </p:cNvPr>
          <p:cNvPicPr>
            <a:picLocks noGrp="1" noRot="1" noChangeAspect="1"/>
          </p:cNvPicPr>
          <p:nvPr>
            <p:ph idx="1"/>
            <a:videoFile r:link="rId1"/>
          </p:nvPr>
        </p:nvPicPr>
        <p:blipFill>
          <a:blip r:embed="rId4"/>
          <a:stretch>
            <a:fillRect/>
          </a:stretch>
        </p:blipFill>
        <p:spPr>
          <a:xfrm>
            <a:off x="2244725" y="1825625"/>
            <a:ext cx="7700963" cy="4351338"/>
          </a:xfrm>
          <a:prstGeom prst="rect">
            <a:avLst/>
          </a:prstGeom>
        </p:spPr>
      </p:pic>
    </p:spTree>
    <p:extLst>
      <p:ext uri="{BB962C8B-B14F-4D97-AF65-F5344CB8AC3E}">
        <p14:creationId xmlns:p14="http://schemas.microsoft.com/office/powerpoint/2010/main" val="146005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CBA26-1E4E-4240-AA82-65773C0DF0BE}"/>
              </a:ext>
            </a:extLst>
          </p:cNvPr>
          <p:cNvSpPr>
            <a:spLocks noGrp="1"/>
          </p:cNvSpPr>
          <p:nvPr>
            <p:ph type="title"/>
          </p:nvPr>
        </p:nvSpPr>
        <p:spPr/>
        <p:txBody>
          <a:bodyPr>
            <a:normAutofit fontScale="90000"/>
          </a:bodyPr>
          <a:lstStyle/>
          <a:p>
            <a:r>
              <a:rPr lang="en-US" sz="7200" b="1" dirty="0">
                <a:solidFill>
                  <a:srgbClr val="FF0000"/>
                </a:solidFill>
                <a:latin typeface="Franklin Gothic Book" panose="020B0503020102020204" pitchFamily="34" charset="0"/>
              </a:rPr>
              <a:t>2019 Ridgecrest Earthquake</a:t>
            </a:r>
            <a:endParaRPr lang="en-US" dirty="0">
              <a:latin typeface="Franklin Gothic Book" panose="020B0503020102020204" pitchFamily="34" charset="0"/>
            </a:endParaRPr>
          </a:p>
        </p:txBody>
      </p:sp>
      <p:graphicFrame>
        <p:nvGraphicFramePr>
          <p:cNvPr id="5" name="Object 4">
            <a:extLst>
              <a:ext uri="{FF2B5EF4-FFF2-40B4-BE49-F238E27FC236}">
                <a16:creationId xmlns:a16="http://schemas.microsoft.com/office/drawing/2014/main" id="{A0330641-B74D-E424-725F-0AAE4049F0AB}"/>
              </a:ext>
            </a:extLst>
          </p:cNvPr>
          <p:cNvGraphicFramePr>
            <a:graphicFrameLocks noChangeAspect="1"/>
          </p:cNvGraphicFramePr>
          <p:nvPr/>
        </p:nvGraphicFramePr>
        <p:xfrm>
          <a:off x="1389380" y="1470660"/>
          <a:ext cx="9144000" cy="5143500"/>
        </p:xfrm>
        <a:graphic>
          <a:graphicData uri="http://schemas.openxmlformats.org/presentationml/2006/ole">
            <mc:AlternateContent xmlns:mc="http://schemas.openxmlformats.org/markup-compatibility/2006">
              <mc:Choice xmlns:v="urn:schemas-microsoft-com:vml" Requires="v">
                <p:oleObj name="Acrobat Document" r:id="rId3" imgW="9144000" imgH="5143500" progId="Acrobat.Document.DC">
                  <p:embed/>
                </p:oleObj>
              </mc:Choice>
              <mc:Fallback>
                <p:oleObj name="Acrobat Document" r:id="rId3" imgW="9144000" imgH="5143500" progId="Acrobat.Document.DC">
                  <p:embed/>
                  <p:pic>
                    <p:nvPicPr>
                      <p:cNvPr id="5" name="Object 4">
                        <a:extLst>
                          <a:ext uri="{FF2B5EF4-FFF2-40B4-BE49-F238E27FC236}">
                            <a16:creationId xmlns:a16="http://schemas.microsoft.com/office/drawing/2014/main" id="{A0330641-B74D-E424-725F-0AAE4049F0AB}"/>
                          </a:ext>
                        </a:extLst>
                      </p:cNvPr>
                      <p:cNvPicPr/>
                      <p:nvPr/>
                    </p:nvPicPr>
                    <p:blipFill>
                      <a:blip r:embed="rId4"/>
                      <a:stretch>
                        <a:fillRect/>
                      </a:stretch>
                    </p:blipFill>
                    <p:spPr>
                      <a:xfrm>
                        <a:off x="1389380" y="1470660"/>
                        <a:ext cx="9144000" cy="5143500"/>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962549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Object 5">
            <a:extLst>
              <a:ext uri="{FF2B5EF4-FFF2-40B4-BE49-F238E27FC236}">
                <a16:creationId xmlns:a16="http://schemas.microsoft.com/office/drawing/2014/main" id="{EED36D13-E5A1-2F32-1845-7F85AB71BF5D}"/>
              </a:ext>
            </a:extLst>
          </p:cNvPr>
          <p:cNvGraphicFramePr>
            <a:graphicFrameLocks noChangeAspect="1"/>
          </p:cNvGraphicFramePr>
          <p:nvPr/>
        </p:nvGraphicFramePr>
        <p:xfrm>
          <a:off x="1990396" y="277707"/>
          <a:ext cx="4958438" cy="6258560"/>
        </p:xfrm>
        <a:graphic>
          <a:graphicData uri="http://schemas.openxmlformats.org/presentationml/2006/ole">
            <mc:AlternateContent xmlns:mc="http://schemas.openxmlformats.org/markup-compatibility/2006">
              <mc:Choice xmlns:v="urn:schemas-microsoft-com:vml" Requires="v">
                <p:oleObj name="Acrobat Document" r:id="rId3" imgW="5667124" imgH="7153062" progId="Acrobat.Document.DC">
                  <p:embed/>
                </p:oleObj>
              </mc:Choice>
              <mc:Fallback>
                <p:oleObj name="Acrobat Document" r:id="rId3" imgW="5667124" imgH="7153062" progId="Acrobat.Document.DC">
                  <p:embed/>
                  <p:pic>
                    <p:nvPicPr>
                      <p:cNvPr id="6" name="Object 5">
                        <a:extLst>
                          <a:ext uri="{FF2B5EF4-FFF2-40B4-BE49-F238E27FC236}">
                            <a16:creationId xmlns:a16="http://schemas.microsoft.com/office/drawing/2014/main" id="{EED36D13-E5A1-2F32-1845-7F85AB71BF5D}"/>
                          </a:ext>
                        </a:extLst>
                      </p:cNvPr>
                      <p:cNvPicPr/>
                      <p:nvPr/>
                    </p:nvPicPr>
                    <p:blipFill>
                      <a:blip r:embed="rId4"/>
                      <a:stretch>
                        <a:fillRect/>
                      </a:stretch>
                    </p:blipFill>
                    <p:spPr>
                      <a:xfrm>
                        <a:off x="1990396" y="277707"/>
                        <a:ext cx="4958438" cy="6258560"/>
                      </a:xfrm>
                      <a:prstGeom prst="rect">
                        <a:avLst/>
                      </a:prstGeom>
                      <a:ln>
                        <a:solidFill>
                          <a:schemeClr val="tx1"/>
                        </a:solidFill>
                      </a:ln>
                    </p:spPr>
                  </p:pic>
                </p:oleObj>
              </mc:Fallback>
            </mc:AlternateContent>
          </a:graphicData>
        </a:graphic>
      </p:graphicFrame>
      <p:sp>
        <p:nvSpPr>
          <p:cNvPr id="59" name="Right Triangle 5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048CCF0-1076-4DD7-BA17-E96E1DEC7522}"/>
              </a:ext>
            </a:extLst>
          </p:cNvPr>
          <p:cNvSpPr>
            <a:spLocks noGrp="1"/>
          </p:cNvSpPr>
          <p:nvPr>
            <p:ph type="title"/>
          </p:nvPr>
        </p:nvSpPr>
        <p:spPr>
          <a:xfrm>
            <a:off x="8052497" y="1056640"/>
            <a:ext cx="3197660" cy="3125746"/>
          </a:xfrm>
        </p:spPr>
        <p:txBody>
          <a:bodyPr vert="horz" lIns="91440" tIns="45720" rIns="91440" bIns="45720" rtlCol="0" anchor="b">
            <a:normAutofit fontScale="90000"/>
          </a:bodyPr>
          <a:lstStyle/>
          <a:p>
            <a:br>
              <a:rPr lang="en-US" sz="4000" b="1" kern="1200" dirty="0">
                <a:solidFill>
                  <a:schemeClr val="tx1"/>
                </a:solidFill>
                <a:latin typeface="+mj-lt"/>
                <a:ea typeface="+mj-ea"/>
                <a:cs typeface="+mj-cs"/>
              </a:rPr>
            </a:br>
            <a:r>
              <a:rPr lang="en-US" sz="4000" b="1" kern="1200" dirty="0">
                <a:solidFill>
                  <a:schemeClr val="tx1"/>
                </a:solidFill>
                <a:latin typeface="+mj-lt"/>
                <a:ea typeface="+mj-ea"/>
                <a:cs typeface="+mj-cs"/>
              </a:rPr>
              <a:t>United States Geological Survey (USGS)</a:t>
            </a:r>
            <a:br>
              <a:rPr lang="en-US" sz="4000" b="1" kern="1200" dirty="0">
                <a:solidFill>
                  <a:schemeClr val="tx1"/>
                </a:solidFill>
                <a:latin typeface="+mj-lt"/>
                <a:ea typeface="+mj-ea"/>
                <a:cs typeface="+mj-cs"/>
              </a:rPr>
            </a:br>
            <a:br>
              <a:rPr lang="en-US" sz="4000" b="1" kern="1200" dirty="0">
                <a:solidFill>
                  <a:schemeClr val="tx1"/>
                </a:solidFill>
                <a:latin typeface="+mj-lt"/>
                <a:ea typeface="+mj-ea"/>
                <a:cs typeface="+mj-cs"/>
              </a:rPr>
            </a:br>
            <a:r>
              <a:rPr lang="en-US" sz="4000" b="1" kern="1200" dirty="0">
                <a:solidFill>
                  <a:schemeClr val="tx1"/>
                </a:solidFill>
                <a:latin typeface="+mj-lt"/>
                <a:ea typeface="+mj-ea"/>
                <a:cs typeface="+mj-cs"/>
              </a:rPr>
              <a:t>M6.3 Scenario</a:t>
            </a:r>
            <a:br>
              <a:rPr lang="en-US" sz="4000" b="1" kern="1200" dirty="0">
                <a:solidFill>
                  <a:schemeClr val="tx1"/>
                </a:solidFill>
                <a:latin typeface="+mj-lt"/>
                <a:ea typeface="+mj-ea"/>
                <a:cs typeface="+mj-cs"/>
              </a:rPr>
            </a:br>
            <a:endParaRPr lang="en-US" sz="4000" kern="1200" dirty="0">
              <a:solidFill>
                <a:schemeClr val="tx1"/>
              </a:solidFill>
              <a:latin typeface="+mj-lt"/>
              <a:ea typeface="+mj-ea"/>
              <a:cs typeface="+mj-cs"/>
            </a:endParaRPr>
          </a:p>
        </p:txBody>
      </p:sp>
      <p:graphicFrame>
        <p:nvGraphicFramePr>
          <p:cNvPr id="2" name="Object 1">
            <a:extLst>
              <a:ext uri="{FF2B5EF4-FFF2-40B4-BE49-F238E27FC236}">
                <a16:creationId xmlns:a16="http://schemas.microsoft.com/office/drawing/2014/main" id="{4AE33C1F-24B7-F6FB-A43B-B76FC333AF4C}"/>
              </a:ext>
            </a:extLst>
          </p:cNvPr>
          <p:cNvGraphicFramePr>
            <a:graphicFrameLocks noChangeAspect="1"/>
          </p:cNvGraphicFramePr>
          <p:nvPr/>
        </p:nvGraphicFramePr>
        <p:xfrm>
          <a:off x="1897330" y="181941"/>
          <a:ext cx="5051504" cy="6538030"/>
        </p:xfrm>
        <a:graphic>
          <a:graphicData uri="http://schemas.openxmlformats.org/presentationml/2006/ole">
            <mc:AlternateContent xmlns:mc="http://schemas.openxmlformats.org/markup-compatibility/2006">
              <mc:Choice xmlns:v="urn:schemas-microsoft-com:vml" Requires="v">
                <p:oleObj name="Acrobat Document" r:id="rId5" imgW="5829165" imgH="7543680" progId="Acrobat.Document.DC">
                  <p:embed/>
                </p:oleObj>
              </mc:Choice>
              <mc:Fallback>
                <p:oleObj name="Acrobat Document" r:id="rId5" imgW="5829165" imgH="7543680" progId="Acrobat.Document.DC">
                  <p:embed/>
                  <p:pic>
                    <p:nvPicPr>
                      <p:cNvPr id="2" name="Object 1">
                        <a:extLst>
                          <a:ext uri="{FF2B5EF4-FFF2-40B4-BE49-F238E27FC236}">
                            <a16:creationId xmlns:a16="http://schemas.microsoft.com/office/drawing/2014/main" id="{4AE33C1F-24B7-F6FB-A43B-B76FC333AF4C}"/>
                          </a:ext>
                        </a:extLst>
                      </p:cNvPr>
                      <p:cNvPicPr/>
                      <p:nvPr/>
                    </p:nvPicPr>
                    <p:blipFill>
                      <a:blip r:embed="rId6"/>
                      <a:stretch>
                        <a:fillRect/>
                      </a:stretch>
                    </p:blipFill>
                    <p:spPr>
                      <a:xfrm>
                        <a:off x="1897330" y="181941"/>
                        <a:ext cx="5051504" cy="6538030"/>
                      </a:xfrm>
                      <a:prstGeom prst="rect">
                        <a:avLst/>
                      </a:prstGeom>
                      <a:ln>
                        <a:solidFill>
                          <a:schemeClr val="tx1"/>
                        </a:solidFill>
                      </a:ln>
                    </p:spPr>
                  </p:pic>
                </p:oleObj>
              </mc:Fallback>
            </mc:AlternateContent>
          </a:graphicData>
        </a:graphic>
      </p:graphicFrame>
      <p:graphicFrame>
        <p:nvGraphicFramePr>
          <p:cNvPr id="3" name="Object 2">
            <a:extLst>
              <a:ext uri="{FF2B5EF4-FFF2-40B4-BE49-F238E27FC236}">
                <a16:creationId xmlns:a16="http://schemas.microsoft.com/office/drawing/2014/main" id="{76EBE2BE-E0A4-F49A-FCE9-E456128966AA}"/>
              </a:ext>
            </a:extLst>
          </p:cNvPr>
          <p:cNvGraphicFramePr>
            <a:graphicFrameLocks noChangeAspect="1"/>
          </p:cNvGraphicFramePr>
          <p:nvPr/>
        </p:nvGraphicFramePr>
        <p:xfrm>
          <a:off x="1311511" y="181941"/>
          <a:ext cx="5673790" cy="6538030"/>
        </p:xfrm>
        <a:graphic>
          <a:graphicData uri="http://schemas.openxmlformats.org/presentationml/2006/ole">
            <mc:AlternateContent xmlns:mc="http://schemas.openxmlformats.org/markup-compatibility/2006">
              <mc:Choice xmlns:v="urn:schemas-microsoft-com:vml" Requires="v">
                <p:oleObj name="Acrobat Document" r:id="rId7" imgW="5667124" imgH="6534043" progId="Acrobat.Document.DC">
                  <p:embed/>
                </p:oleObj>
              </mc:Choice>
              <mc:Fallback>
                <p:oleObj name="Acrobat Document" r:id="rId7" imgW="5667124" imgH="6534043" progId="Acrobat.Document.DC">
                  <p:embed/>
                  <p:pic>
                    <p:nvPicPr>
                      <p:cNvPr id="3" name="Object 2">
                        <a:extLst>
                          <a:ext uri="{FF2B5EF4-FFF2-40B4-BE49-F238E27FC236}">
                            <a16:creationId xmlns:a16="http://schemas.microsoft.com/office/drawing/2014/main" id="{76EBE2BE-E0A4-F49A-FCE9-E456128966AA}"/>
                          </a:ext>
                        </a:extLst>
                      </p:cNvPr>
                      <p:cNvPicPr/>
                      <p:nvPr/>
                    </p:nvPicPr>
                    <p:blipFill>
                      <a:blip r:embed="rId8"/>
                      <a:stretch>
                        <a:fillRect/>
                      </a:stretch>
                    </p:blipFill>
                    <p:spPr>
                      <a:xfrm>
                        <a:off x="1311511" y="181941"/>
                        <a:ext cx="5673790" cy="6538030"/>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349539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E2BD76-C2D4-656C-924C-3647B5D6FE61}"/>
            </a:ext>
          </a:extLst>
        </p:cNvPr>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DD60C64B-CF12-84B8-F4D1-69868417A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ight Triangle 58">
            <a:extLst>
              <a:ext uri="{FF2B5EF4-FFF2-40B4-BE49-F238E27FC236}">
                <a16:creationId xmlns:a16="http://schemas.microsoft.com/office/drawing/2014/main" id="{F483478F-757F-702E-BE3E-D90E8B9DA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849BD71D-12DD-DAD8-1567-08B3A755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612B64B-892B-2AA5-CC3E-228E04A07828}"/>
              </a:ext>
            </a:extLst>
          </p:cNvPr>
          <p:cNvSpPr>
            <a:spLocks noGrp="1"/>
          </p:cNvSpPr>
          <p:nvPr>
            <p:ph type="title"/>
          </p:nvPr>
        </p:nvSpPr>
        <p:spPr>
          <a:xfrm>
            <a:off x="8052497" y="1056640"/>
            <a:ext cx="3197660" cy="3125746"/>
          </a:xfrm>
        </p:spPr>
        <p:txBody>
          <a:bodyPr vert="horz" lIns="91440" tIns="45720" rIns="91440" bIns="45720" rtlCol="0" anchor="b">
            <a:normAutofit fontScale="90000"/>
          </a:bodyPr>
          <a:lstStyle/>
          <a:p>
            <a:br>
              <a:rPr lang="en-US" sz="4000" b="1" kern="1200" dirty="0">
                <a:solidFill>
                  <a:schemeClr val="tx1"/>
                </a:solidFill>
                <a:latin typeface="+mj-lt"/>
                <a:ea typeface="+mj-ea"/>
                <a:cs typeface="+mj-cs"/>
              </a:rPr>
            </a:br>
            <a:r>
              <a:rPr lang="en-US" sz="4000" b="1" kern="1200" dirty="0">
                <a:solidFill>
                  <a:schemeClr val="tx1"/>
                </a:solidFill>
                <a:latin typeface="+mj-lt"/>
                <a:ea typeface="+mj-ea"/>
                <a:cs typeface="+mj-cs"/>
              </a:rPr>
              <a:t>United States Geological Survey (USGS)</a:t>
            </a:r>
            <a:br>
              <a:rPr lang="en-US" sz="4000" b="1" kern="1200" dirty="0">
                <a:solidFill>
                  <a:schemeClr val="tx1"/>
                </a:solidFill>
                <a:latin typeface="+mj-lt"/>
                <a:ea typeface="+mj-ea"/>
                <a:cs typeface="+mj-cs"/>
              </a:rPr>
            </a:br>
            <a:br>
              <a:rPr lang="en-US" sz="4000" b="1" kern="1200" dirty="0">
                <a:solidFill>
                  <a:schemeClr val="tx1"/>
                </a:solidFill>
                <a:latin typeface="+mj-lt"/>
                <a:ea typeface="+mj-ea"/>
                <a:cs typeface="+mj-cs"/>
              </a:rPr>
            </a:br>
            <a:r>
              <a:rPr lang="en-US" sz="4000" b="1" kern="1200" dirty="0">
                <a:solidFill>
                  <a:schemeClr val="tx1"/>
                </a:solidFill>
                <a:latin typeface="+mj-lt"/>
                <a:ea typeface="+mj-ea"/>
                <a:cs typeface="+mj-cs"/>
              </a:rPr>
              <a:t>M6.8 Scenario</a:t>
            </a:r>
            <a:br>
              <a:rPr lang="en-US" sz="4000" b="1" kern="1200" dirty="0">
                <a:solidFill>
                  <a:schemeClr val="tx1"/>
                </a:solidFill>
                <a:latin typeface="+mj-lt"/>
                <a:ea typeface="+mj-ea"/>
                <a:cs typeface="+mj-cs"/>
              </a:rPr>
            </a:br>
            <a:endParaRPr lang="en-US" sz="4000" kern="1200" dirty="0">
              <a:solidFill>
                <a:schemeClr val="tx1"/>
              </a:solidFill>
              <a:latin typeface="+mj-lt"/>
              <a:ea typeface="+mj-ea"/>
              <a:cs typeface="+mj-cs"/>
            </a:endParaRPr>
          </a:p>
        </p:txBody>
      </p:sp>
      <p:graphicFrame>
        <p:nvGraphicFramePr>
          <p:cNvPr id="4" name="Object 3">
            <a:extLst>
              <a:ext uri="{FF2B5EF4-FFF2-40B4-BE49-F238E27FC236}">
                <a16:creationId xmlns:a16="http://schemas.microsoft.com/office/drawing/2014/main" id="{81DD4896-A1FD-1718-B634-A9AA954C8E33}"/>
              </a:ext>
            </a:extLst>
          </p:cNvPr>
          <p:cNvGraphicFramePr>
            <a:graphicFrameLocks noChangeAspect="1"/>
          </p:cNvGraphicFramePr>
          <p:nvPr/>
        </p:nvGraphicFramePr>
        <p:xfrm>
          <a:off x="1301249" y="237389"/>
          <a:ext cx="4936992" cy="6336952"/>
        </p:xfrm>
        <a:graphic>
          <a:graphicData uri="http://schemas.openxmlformats.org/presentationml/2006/ole">
            <mc:AlternateContent xmlns:mc="http://schemas.openxmlformats.org/markup-compatibility/2006">
              <mc:Choice xmlns:v="urn:schemas-microsoft-com:vml" Requires="v">
                <p:oleObj name="Acrobat Document" r:id="rId3" imgW="5638740" imgH="7238667" progId="Acrobat.Document.DC">
                  <p:embed/>
                </p:oleObj>
              </mc:Choice>
              <mc:Fallback>
                <p:oleObj name="Acrobat Document" r:id="rId3" imgW="5638740" imgH="7238667" progId="Acrobat.Document.DC">
                  <p:embed/>
                  <p:pic>
                    <p:nvPicPr>
                      <p:cNvPr id="4" name="Object 3">
                        <a:extLst>
                          <a:ext uri="{FF2B5EF4-FFF2-40B4-BE49-F238E27FC236}">
                            <a16:creationId xmlns:a16="http://schemas.microsoft.com/office/drawing/2014/main" id="{81DD4896-A1FD-1718-B634-A9AA954C8E33}"/>
                          </a:ext>
                        </a:extLst>
                      </p:cNvPr>
                      <p:cNvPicPr/>
                      <p:nvPr/>
                    </p:nvPicPr>
                    <p:blipFill>
                      <a:blip r:embed="rId4"/>
                      <a:stretch>
                        <a:fillRect/>
                      </a:stretch>
                    </p:blipFill>
                    <p:spPr>
                      <a:xfrm>
                        <a:off x="1301249" y="237389"/>
                        <a:ext cx="4936992" cy="6336952"/>
                      </a:xfrm>
                      <a:prstGeom prst="rect">
                        <a:avLst/>
                      </a:prstGeom>
                      <a:ln>
                        <a:solidFill>
                          <a:schemeClr val="tx1"/>
                        </a:solidFill>
                      </a:ln>
                    </p:spPr>
                  </p:pic>
                </p:oleObj>
              </mc:Fallback>
            </mc:AlternateContent>
          </a:graphicData>
        </a:graphic>
      </p:graphicFrame>
      <p:graphicFrame>
        <p:nvGraphicFramePr>
          <p:cNvPr id="7" name="Object 6">
            <a:extLst>
              <a:ext uri="{FF2B5EF4-FFF2-40B4-BE49-F238E27FC236}">
                <a16:creationId xmlns:a16="http://schemas.microsoft.com/office/drawing/2014/main" id="{30AD02DF-774C-3844-2BE5-18EA7512A4A3}"/>
              </a:ext>
            </a:extLst>
          </p:cNvPr>
          <p:cNvGraphicFramePr>
            <a:graphicFrameLocks noChangeAspect="1"/>
          </p:cNvGraphicFramePr>
          <p:nvPr/>
        </p:nvGraphicFramePr>
        <p:xfrm>
          <a:off x="1175524" y="237389"/>
          <a:ext cx="5062717" cy="6552542"/>
        </p:xfrm>
        <a:graphic>
          <a:graphicData uri="http://schemas.openxmlformats.org/presentationml/2006/ole">
            <mc:AlternateContent xmlns:mc="http://schemas.openxmlformats.org/markup-compatibility/2006">
              <mc:Choice xmlns:v="urn:schemas-microsoft-com:vml" Requires="v">
                <p:oleObj name="Acrobat Document" r:id="rId5" imgW="5829165" imgH="7543680" progId="Acrobat.Document.DC">
                  <p:embed/>
                </p:oleObj>
              </mc:Choice>
              <mc:Fallback>
                <p:oleObj name="Acrobat Document" r:id="rId5" imgW="5829165" imgH="7543680" progId="Acrobat.Document.DC">
                  <p:embed/>
                  <p:pic>
                    <p:nvPicPr>
                      <p:cNvPr id="7" name="Object 6">
                        <a:extLst>
                          <a:ext uri="{FF2B5EF4-FFF2-40B4-BE49-F238E27FC236}">
                            <a16:creationId xmlns:a16="http://schemas.microsoft.com/office/drawing/2014/main" id="{30AD02DF-774C-3844-2BE5-18EA7512A4A3}"/>
                          </a:ext>
                        </a:extLst>
                      </p:cNvPr>
                      <p:cNvPicPr/>
                      <p:nvPr/>
                    </p:nvPicPr>
                    <p:blipFill>
                      <a:blip r:embed="rId6"/>
                      <a:stretch>
                        <a:fillRect/>
                      </a:stretch>
                    </p:blipFill>
                    <p:spPr>
                      <a:xfrm>
                        <a:off x="1175524" y="237389"/>
                        <a:ext cx="5062717" cy="6552542"/>
                      </a:xfrm>
                      <a:prstGeom prst="rect">
                        <a:avLst/>
                      </a:prstGeom>
                      <a:ln>
                        <a:solidFill>
                          <a:schemeClr val="tx1"/>
                        </a:solidFill>
                      </a:ln>
                    </p:spPr>
                  </p:pic>
                </p:oleObj>
              </mc:Fallback>
            </mc:AlternateContent>
          </a:graphicData>
        </a:graphic>
      </p:graphicFrame>
      <p:graphicFrame>
        <p:nvGraphicFramePr>
          <p:cNvPr id="8" name="Object 7">
            <a:extLst>
              <a:ext uri="{FF2B5EF4-FFF2-40B4-BE49-F238E27FC236}">
                <a16:creationId xmlns:a16="http://schemas.microsoft.com/office/drawing/2014/main" id="{C4AE2C0F-62DC-EA42-A281-2A3A5B8E3312}"/>
              </a:ext>
            </a:extLst>
          </p:cNvPr>
          <p:cNvGraphicFramePr>
            <a:graphicFrameLocks noChangeAspect="1"/>
          </p:cNvGraphicFramePr>
          <p:nvPr/>
        </p:nvGraphicFramePr>
        <p:xfrm>
          <a:off x="645174" y="160531"/>
          <a:ext cx="5638800" cy="6629400"/>
        </p:xfrm>
        <a:graphic>
          <a:graphicData uri="http://schemas.openxmlformats.org/presentationml/2006/ole">
            <mc:AlternateContent xmlns:mc="http://schemas.openxmlformats.org/markup-compatibility/2006">
              <mc:Choice xmlns:v="urn:schemas-microsoft-com:vml" Requires="v">
                <p:oleObj name="Acrobat Document" r:id="rId7" imgW="5638740" imgH="6629360" progId="Acrobat.Document.DC">
                  <p:embed/>
                </p:oleObj>
              </mc:Choice>
              <mc:Fallback>
                <p:oleObj name="Acrobat Document" r:id="rId7" imgW="5638740" imgH="6629360" progId="Acrobat.Document.DC">
                  <p:embed/>
                  <p:pic>
                    <p:nvPicPr>
                      <p:cNvPr id="8" name="Object 7">
                        <a:extLst>
                          <a:ext uri="{FF2B5EF4-FFF2-40B4-BE49-F238E27FC236}">
                            <a16:creationId xmlns:a16="http://schemas.microsoft.com/office/drawing/2014/main" id="{C4AE2C0F-62DC-EA42-A281-2A3A5B8E3312}"/>
                          </a:ext>
                        </a:extLst>
                      </p:cNvPr>
                      <p:cNvPicPr/>
                      <p:nvPr/>
                    </p:nvPicPr>
                    <p:blipFill>
                      <a:blip r:embed="rId8"/>
                      <a:stretch>
                        <a:fillRect/>
                      </a:stretch>
                    </p:blipFill>
                    <p:spPr>
                      <a:xfrm>
                        <a:off x="645174" y="160531"/>
                        <a:ext cx="5638800" cy="6629400"/>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314090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474090D-CD95-4B41-BE3D-6596953D3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662" y="323519"/>
            <a:ext cx="4323899" cy="6212748"/>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ight Triangle 3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B8F3E811-B104-4DFF-951A-008C860FF1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048CCF0-1076-4DD7-BA17-E96E1DEC7522}"/>
              </a:ext>
            </a:extLst>
          </p:cNvPr>
          <p:cNvSpPr>
            <a:spLocks noGrp="1"/>
          </p:cNvSpPr>
          <p:nvPr>
            <p:ph type="title"/>
          </p:nvPr>
        </p:nvSpPr>
        <p:spPr>
          <a:xfrm>
            <a:off x="8026203" y="1443390"/>
            <a:ext cx="3268216" cy="3405880"/>
          </a:xfrm>
        </p:spPr>
        <p:txBody>
          <a:bodyPr vert="horz" lIns="91440" tIns="45720" rIns="91440" bIns="45720" rtlCol="0" anchor="ctr">
            <a:normAutofit/>
          </a:bodyPr>
          <a:lstStyle/>
          <a:p>
            <a:r>
              <a:rPr lang="en-US" sz="6000" b="1" kern="1200" dirty="0">
                <a:solidFill>
                  <a:schemeClr val="tx1"/>
                </a:solidFill>
                <a:latin typeface="+mj-lt"/>
                <a:ea typeface="+mj-ea"/>
                <a:cs typeface="+mj-cs"/>
              </a:rPr>
              <a:t>Scenario</a:t>
            </a:r>
            <a:br>
              <a:rPr lang="en-US" sz="6000" b="1" kern="1200" dirty="0">
                <a:solidFill>
                  <a:schemeClr val="tx1"/>
                </a:solidFill>
                <a:latin typeface="+mj-lt"/>
                <a:ea typeface="+mj-ea"/>
                <a:cs typeface="+mj-cs"/>
              </a:rPr>
            </a:br>
            <a:br>
              <a:rPr lang="en-US" sz="6000" b="1" kern="1200" dirty="0">
                <a:solidFill>
                  <a:schemeClr val="tx1"/>
                </a:solidFill>
                <a:latin typeface="+mj-lt"/>
                <a:ea typeface="+mj-ea"/>
                <a:cs typeface="+mj-cs"/>
              </a:rPr>
            </a:br>
            <a:endParaRPr lang="en-US" sz="6000" kern="1200" dirty="0">
              <a:solidFill>
                <a:schemeClr val="tx1"/>
              </a:solidFill>
              <a:latin typeface="+mj-lt"/>
              <a:ea typeface="+mj-ea"/>
              <a:cs typeface="+mj-cs"/>
            </a:endParaRPr>
          </a:p>
        </p:txBody>
      </p:sp>
      <p:sp>
        <p:nvSpPr>
          <p:cNvPr id="3" name="TextBox 2">
            <a:extLst>
              <a:ext uri="{FF2B5EF4-FFF2-40B4-BE49-F238E27FC236}">
                <a16:creationId xmlns:a16="http://schemas.microsoft.com/office/drawing/2014/main" id="{90080D75-D36A-EF85-4064-347E50505233}"/>
              </a:ext>
            </a:extLst>
          </p:cNvPr>
          <p:cNvSpPr txBox="1"/>
          <p:nvPr/>
        </p:nvSpPr>
        <p:spPr>
          <a:xfrm>
            <a:off x="645173" y="623275"/>
            <a:ext cx="6899487" cy="555368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At 7:30 a.m., a M6.3 earthquake occurred on a section of the Palos Verdes fault. The entire Los Angeles region experienced shaking, with stronger tremors felt in Long Beach, Terminal Island, San Pedro, Carson, Lomita, Torrance, and Redondo Beach.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No reports of any significant damage occurring to any facility in the County. All facilities remain operational.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Emergency Departments, Clinics, and Urgent Care facilities in the County are receiving an influx of patients by walk-in. Emergency Departments are also receiving patients due to an MCI. Victims sustained mild to moderate injuries. Very few require admission.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Two hours later at 9:30 a.m., a M6.8 earthquake occurred along the Newport-Inglewood fault. Once again, the entire Los Angeles region experienced shaking, with particularly intense shaking in the Long Beach and South Bay areas of Los Angeles County.</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Consequently, facilities are receiving and influx of patients by walk-in. Emergency Departments are receiving patients due to an MCI resulting in a second and larger patient surge.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Also, received reports that facilities in the Long Beach and South Bay areas require evacuation (partial or complete) due to structural and/or other infrastructure damage.</a:t>
            </a:r>
          </a:p>
        </p:txBody>
      </p:sp>
      <p:sp>
        <p:nvSpPr>
          <p:cNvPr id="6" name="TextBox 5">
            <a:extLst>
              <a:ext uri="{FF2B5EF4-FFF2-40B4-BE49-F238E27FC236}">
                <a16:creationId xmlns:a16="http://schemas.microsoft.com/office/drawing/2014/main" id="{5416B4A1-0FE8-4730-A476-FFFBA909FC8B}"/>
              </a:ext>
            </a:extLst>
          </p:cNvPr>
          <p:cNvSpPr txBox="1"/>
          <p:nvPr/>
        </p:nvSpPr>
        <p:spPr>
          <a:xfrm>
            <a:off x="4447308" y="591344"/>
            <a:ext cx="6906491" cy="558561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2770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8B040F-B761-5488-217B-066CDC2403C4}"/>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10B777DF-F6A2-4D53-B6F0-D9700609EE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75" y="625059"/>
            <a:ext cx="5452525" cy="5607882"/>
          </a:xfrm>
          <a:prstGeom prst="rect">
            <a:avLst/>
          </a:pr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ight Triangle 46">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6CA2B1-80C5-D2F1-3AA5-A1E90F54AF69}"/>
              </a:ext>
            </a:extLst>
          </p:cNvPr>
          <p:cNvSpPr>
            <a:spLocks noGrp="1"/>
          </p:cNvSpPr>
          <p:nvPr>
            <p:ph type="title"/>
          </p:nvPr>
        </p:nvSpPr>
        <p:spPr>
          <a:xfrm>
            <a:off x="1006900" y="1188637"/>
            <a:ext cx="4623363" cy="4480726"/>
          </a:xfrm>
        </p:spPr>
        <p:txBody>
          <a:bodyPr vert="horz" lIns="91440" tIns="45720" rIns="91440" bIns="45720" rtlCol="0" anchor="ctr">
            <a:normAutofit/>
          </a:bodyPr>
          <a:lstStyle/>
          <a:p>
            <a:pPr algn="r">
              <a:defRPr/>
            </a:pPr>
            <a:r>
              <a:rPr lang="en-US" sz="6600" b="1" kern="1200">
                <a:solidFill>
                  <a:schemeClr val="tx1">
                    <a:lumMod val="75000"/>
                    <a:lumOff val="25000"/>
                  </a:schemeClr>
                </a:solidFill>
                <a:latin typeface="+mj-lt"/>
                <a:ea typeface="+mj-ea"/>
                <a:cs typeface="+mj-cs"/>
              </a:rPr>
              <a:t>Earthquake</a:t>
            </a:r>
            <a:br>
              <a:rPr lang="en-US" sz="6600" b="1" kern="1200">
                <a:solidFill>
                  <a:schemeClr val="tx1">
                    <a:lumMod val="75000"/>
                    <a:lumOff val="25000"/>
                  </a:schemeClr>
                </a:solidFill>
                <a:latin typeface="+mj-lt"/>
                <a:ea typeface="+mj-ea"/>
                <a:cs typeface="+mj-cs"/>
              </a:rPr>
            </a:br>
            <a:r>
              <a:rPr lang="en-US" sz="6600" b="1" kern="1200">
                <a:solidFill>
                  <a:schemeClr val="tx1">
                    <a:lumMod val="75000"/>
                    <a:lumOff val="25000"/>
                  </a:schemeClr>
                </a:solidFill>
                <a:latin typeface="+mj-lt"/>
                <a:ea typeface="+mj-ea"/>
                <a:cs typeface="+mj-cs"/>
              </a:rPr>
              <a:t>Exercise</a:t>
            </a:r>
            <a:br>
              <a:rPr lang="en-US" sz="6600" kern="1200">
                <a:solidFill>
                  <a:schemeClr val="tx1">
                    <a:lumMod val="75000"/>
                    <a:lumOff val="25000"/>
                  </a:schemeClr>
                </a:solidFill>
                <a:latin typeface="+mj-lt"/>
                <a:ea typeface="+mj-ea"/>
                <a:cs typeface="+mj-cs"/>
              </a:rPr>
            </a:br>
            <a:br>
              <a:rPr lang="en-US" sz="6600" kern="1200">
                <a:solidFill>
                  <a:schemeClr val="tx1">
                    <a:lumMod val="75000"/>
                    <a:lumOff val="25000"/>
                  </a:schemeClr>
                </a:solidFill>
                <a:latin typeface="+mj-lt"/>
                <a:ea typeface="+mj-ea"/>
                <a:cs typeface="+mj-cs"/>
              </a:rPr>
            </a:br>
            <a:endParaRPr lang="en-US" sz="6600" kern="1200">
              <a:solidFill>
                <a:schemeClr val="tx1">
                  <a:lumMod val="75000"/>
                  <a:lumOff val="25000"/>
                </a:schemeClr>
              </a:solidFill>
              <a:latin typeface="+mj-lt"/>
              <a:ea typeface="+mj-ea"/>
              <a:cs typeface="+mj-cs"/>
            </a:endParaRPr>
          </a:p>
        </p:txBody>
      </p:sp>
      <p:sp>
        <p:nvSpPr>
          <p:cNvPr id="3" name="Content Placeholder 2">
            <a:extLst>
              <a:ext uri="{FF2B5EF4-FFF2-40B4-BE49-F238E27FC236}">
                <a16:creationId xmlns:a16="http://schemas.microsoft.com/office/drawing/2014/main" id="{0A73903F-46EC-9D6E-3711-A276DF0B79B6}"/>
              </a:ext>
            </a:extLst>
          </p:cNvPr>
          <p:cNvSpPr>
            <a:spLocks noGrp="1"/>
          </p:cNvSpPr>
          <p:nvPr>
            <p:ph sz="half" idx="1"/>
          </p:nvPr>
        </p:nvSpPr>
        <p:spPr>
          <a:xfrm>
            <a:off x="6577584" y="1896645"/>
            <a:ext cx="3953775" cy="3064712"/>
          </a:xfrm>
        </p:spPr>
        <p:txBody>
          <a:bodyPr vert="horz" lIns="91440" tIns="45720" rIns="91440" bIns="45720" rtlCol="0" anchor="ctr">
            <a:normAutofit/>
          </a:bodyPr>
          <a:lstStyle/>
          <a:p>
            <a:pPr marL="0" indent="0">
              <a:buNone/>
            </a:pPr>
            <a:r>
              <a:rPr lang="en-US" sz="2400" dirty="0"/>
              <a:t>The exercise will test </a:t>
            </a:r>
            <a:r>
              <a:rPr lang="en-US" sz="2400" dirty="0">
                <a:solidFill>
                  <a:srgbClr val="FF0000"/>
                </a:solidFill>
              </a:rPr>
              <a:t>patient surge</a:t>
            </a:r>
            <a:r>
              <a:rPr lang="en-US" sz="2400" dirty="0"/>
              <a:t>, </a:t>
            </a:r>
            <a:r>
              <a:rPr lang="en-US" sz="2400" dirty="0">
                <a:solidFill>
                  <a:srgbClr val="FF0000"/>
                </a:solidFill>
              </a:rPr>
              <a:t>evacuation plans</a:t>
            </a:r>
            <a:r>
              <a:rPr lang="en-US" sz="2400" dirty="0"/>
              <a:t>, </a:t>
            </a:r>
            <a:r>
              <a:rPr lang="en-US" sz="2400" dirty="0">
                <a:solidFill>
                  <a:srgbClr val="FF0000"/>
                </a:solidFill>
              </a:rPr>
              <a:t>transportation coordination</a:t>
            </a:r>
            <a:r>
              <a:rPr lang="en-US" sz="2400" dirty="0"/>
              <a:t>, and </a:t>
            </a:r>
            <a:r>
              <a:rPr lang="en-US" sz="2400" u="sng" dirty="0"/>
              <a:t>other pertinent plans and processes related to earthquakes</a:t>
            </a:r>
            <a:r>
              <a:rPr lang="en-US" sz="2400" dirty="0"/>
              <a:t>.</a:t>
            </a:r>
          </a:p>
        </p:txBody>
      </p:sp>
      <p:sp>
        <p:nvSpPr>
          <p:cNvPr id="6" name="Slide Number Placeholder 5">
            <a:extLst>
              <a:ext uri="{FF2B5EF4-FFF2-40B4-BE49-F238E27FC236}">
                <a16:creationId xmlns:a16="http://schemas.microsoft.com/office/drawing/2014/main" id="{99436319-7041-1B34-7FFB-23BF25D28ED4}"/>
              </a:ext>
            </a:extLst>
          </p:cNvPr>
          <p:cNvSpPr>
            <a:spLocks noGrp="1"/>
          </p:cNvSpPr>
          <p:nvPr>
            <p:ph type="sldNum" sz="quarter" idx="12"/>
          </p:nvPr>
        </p:nvSpPr>
        <p:spPr>
          <a:xfrm>
            <a:off x="9683496" y="4892040"/>
            <a:ext cx="1673352" cy="1005840"/>
          </a:xfrm>
          <a:prstGeom prst="ellipse">
            <a:avLst/>
          </a:prstGeom>
        </p:spPr>
        <p:txBody>
          <a:bodyPr vert="horz" lIns="91440" tIns="45720" rIns="91440" bIns="45720" rtlCol="0" anchor="ctr">
            <a:normAutofit/>
          </a:bodyPr>
          <a:lstStyle/>
          <a:p>
            <a:pPr marL="0" marR="0" lvl="0" indent="0" algn="r" defTabSz="914400" rtl="0" eaLnBrk="1" fontAlgn="base" latinLnBrk="0" hangingPunct="1">
              <a:lnSpc>
                <a:spcPct val="90000"/>
              </a:lnSpc>
              <a:spcBef>
                <a:spcPct val="0"/>
              </a:spcBef>
              <a:spcAft>
                <a:spcPts val="600"/>
              </a:spcAft>
              <a:buClrTx/>
              <a:buSzTx/>
              <a:buFontTx/>
              <a:buNone/>
              <a:tabLst/>
              <a:defRPr/>
            </a:pPr>
            <a:fld id="{5DFF13A9-1037-4D5A-A349-B944681F0EB5}" type="slidenum">
              <a:rPr kumimoji="0" lang="en-US" sz="4100" b="1"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base" latinLnBrk="0" hangingPunct="1">
                <a:lnSpc>
                  <a:spcPct val="90000"/>
                </a:lnSpc>
                <a:spcBef>
                  <a:spcPct val="0"/>
                </a:spcBef>
                <a:spcAft>
                  <a:spcPts val="600"/>
                </a:spcAft>
                <a:buClrTx/>
                <a:buSzTx/>
                <a:buFontTx/>
                <a:buNone/>
                <a:tabLst/>
                <a:defRPr/>
              </a:pPr>
              <a:t>9</a:t>
            </a:fld>
            <a:endParaRPr kumimoji="0" lang="en-US" sz="41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61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xml><?xml version="1.0" encoding="utf-8"?>
<p:tagLst xmlns:a="http://schemas.openxmlformats.org/drawingml/2006/main" xmlns:r="http://schemas.openxmlformats.org/officeDocument/2006/relationships" xmlns:p="http://schemas.openxmlformats.org/presentationml/2006/main">
  <p:tag name="ISIMAGESASSOCIATED" val="No"/>
</p:tagLst>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002060"/>
      </a:accent1>
      <a:accent2>
        <a:srgbClr val="02376C"/>
      </a:accent2>
      <a:accent3>
        <a:srgbClr val="002060"/>
      </a:accent3>
      <a:accent4>
        <a:srgbClr val="002060"/>
      </a:accent4>
      <a:accent5>
        <a:srgbClr val="002060"/>
      </a:accent5>
      <a:accent6>
        <a:srgbClr val="70AD47"/>
      </a:accent6>
      <a:hlink>
        <a:srgbClr val="034A9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21474</TotalTime>
  <Words>2338</Words>
  <Application>Microsoft Office PowerPoint</Application>
  <PresentationFormat>Widescreen</PresentationFormat>
  <Paragraphs>642</Paragraphs>
  <Slides>38</Slides>
  <Notes>38</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38</vt:i4>
      </vt:variant>
    </vt:vector>
  </HeadingPairs>
  <TitlesOfParts>
    <vt:vector size="46" baseType="lpstr">
      <vt:lpstr>Aptos Narrow</vt:lpstr>
      <vt:lpstr>Arial</vt:lpstr>
      <vt:lpstr>Calibri</vt:lpstr>
      <vt:lpstr>Calibri Light</vt:lpstr>
      <vt:lpstr>Franklin Gothic Book</vt:lpstr>
      <vt:lpstr>Office Theme</vt:lpstr>
      <vt:lpstr>Acrobat Document</vt:lpstr>
      <vt:lpstr>Document</vt:lpstr>
      <vt:lpstr>Annual Medical and Health Exercise  Thursday, November 20, 2025</vt:lpstr>
      <vt:lpstr>Healthcare Coalition (HCC) Members Participating in the Exercise:  </vt:lpstr>
      <vt:lpstr>Threat / Hazard</vt:lpstr>
      <vt:lpstr>2019 Ridgecrest Earthquake</vt:lpstr>
      <vt:lpstr>2019 Ridgecrest Earthquake</vt:lpstr>
      <vt:lpstr> United States Geological Survey (USGS)  M6.3 Scenario </vt:lpstr>
      <vt:lpstr> United States Geological Survey (USGS)  M6.8 Scenario </vt:lpstr>
      <vt:lpstr>Scenario  </vt:lpstr>
      <vt:lpstr>Earthquake Exercise  </vt:lpstr>
      <vt:lpstr>Patient Surge and Evacuation  </vt:lpstr>
      <vt:lpstr> Hospital Evacuation Plan </vt:lpstr>
      <vt:lpstr>Evacuating Hospitals  12 Hospitals in the severely impacted areas will be required to evacuate but can self-determine scale (full vs. partial):</vt:lpstr>
      <vt:lpstr>Evacuating Long Term Care (LTC) Facilities  3 Long Term Care facilities in the severely impacted areas will also evacuate:</vt:lpstr>
      <vt:lpstr>Hospital Patient Evacuation Plan (10% Minimum)  </vt:lpstr>
      <vt:lpstr>Hospital Actions  </vt:lpstr>
      <vt:lpstr>Hospital Actions  </vt:lpstr>
      <vt:lpstr>Hospital Actions  </vt:lpstr>
      <vt:lpstr>EEG: Evacuating Hospitals and Network Hospitals</vt:lpstr>
      <vt:lpstr>Evacuating Hospital / LTC Transportation Coordination</vt:lpstr>
      <vt:lpstr>SimCell Directory</vt:lpstr>
      <vt:lpstr>Patient Allocation Table</vt:lpstr>
      <vt:lpstr>MRSE Components</vt:lpstr>
      <vt:lpstr>Surge Capacity  </vt:lpstr>
      <vt:lpstr>ReddiNet Assessment Poll:  Hospital Capacity Survey </vt:lpstr>
      <vt:lpstr>Exercise Essentials </vt:lpstr>
      <vt:lpstr>Exercise Scope </vt:lpstr>
      <vt:lpstr>Exercise Assumptions  </vt:lpstr>
      <vt:lpstr>Master Scenario Event List (MSEL)  </vt:lpstr>
      <vt:lpstr>Resource Requesting  </vt:lpstr>
      <vt:lpstr>Great ShakeOut  </vt:lpstr>
      <vt:lpstr>Amateur Radio Emergency Service (ARES)  </vt:lpstr>
      <vt:lpstr>Conclusion of Exercise  </vt:lpstr>
      <vt:lpstr>Documentation  </vt:lpstr>
      <vt:lpstr>Websites:</vt:lpstr>
      <vt:lpstr>Exercise Registration  </vt:lpstr>
      <vt:lpstr>Exercise Registration  https://www.surveymonkey.com/r/YS5KGSL </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Participant Webinar</dc:title>
  <dc:creator>Darren Verrette</dc:creator>
  <cp:lastModifiedBy>Darren Verrette</cp:lastModifiedBy>
  <cp:revision>330</cp:revision>
  <cp:lastPrinted>2023-09-14T15:29:12Z</cp:lastPrinted>
  <dcterms:created xsi:type="dcterms:W3CDTF">2022-08-31T15:48:56Z</dcterms:created>
  <dcterms:modified xsi:type="dcterms:W3CDTF">2025-09-24T13:37:16Z</dcterms:modified>
</cp:coreProperties>
</file>