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819" r:id="rId2"/>
    <p:sldId id="274" r:id="rId3"/>
    <p:sldId id="275" r:id="rId4"/>
    <p:sldId id="826" r:id="rId5"/>
    <p:sldId id="827" r:id="rId6"/>
    <p:sldId id="825" r:id="rId7"/>
    <p:sldId id="265" r:id="rId8"/>
    <p:sldId id="814" r:id="rId9"/>
    <p:sldId id="797" r:id="rId10"/>
    <p:sldId id="791" r:id="rId11"/>
    <p:sldId id="812" r:id="rId12"/>
    <p:sldId id="811" r:id="rId13"/>
    <p:sldId id="818" r:id="rId14"/>
    <p:sldId id="792" r:id="rId15"/>
    <p:sldId id="815" r:id="rId16"/>
    <p:sldId id="824" r:id="rId17"/>
    <p:sldId id="799" r:id="rId18"/>
    <p:sldId id="816" r:id="rId19"/>
    <p:sldId id="806" r:id="rId20"/>
    <p:sldId id="807" r:id="rId21"/>
    <p:sldId id="808" r:id="rId22"/>
    <p:sldId id="817" r:id="rId23"/>
    <p:sldId id="803" r:id="rId24"/>
    <p:sldId id="813" r:id="rId25"/>
    <p:sldId id="809" r:id="rId26"/>
    <p:sldId id="810" r:id="rId27"/>
    <p:sldId id="822" r:id="rId28"/>
    <p:sldId id="823" r:id="rId29"/>
  </p:sldIdLst>
  <p:sldSz cx="12192000" cy="6858000"/>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5546" autoAdjust="0"/>
  </p:normalViewPr>
  <p:slideViewPr>
    <p:cSldViewPr snapToGrid="0">
      <p:cViewPr varScale="1">
        <p:scale>
          <a:sx n="100" d="100"/>
          <a:sy n="100" d="100"/>
        </p:scale>
        <p:origin x="70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E3186-0CAB-4695-9D19-8E5B83A2E5B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E1FB96E-63B3-4A05-94A9-38F62E529D6C}">
      <dgm:prSet/>
      <dgm:spPr/>
      <dgm:t>
        <a:bodyPr/>
        <a:lstStyle/>
        <a:p>
          <a:r>
            <a:rPr lang="en-US" dirty="0"/>
            <a:t>Exercise will start at </a:t>
          </a:r>
          <a:r>
            <a:rPr lang="en-US" dirty="0">
              <a:solidFill>
                <a:srgbClr val="FF0000"/>
              </a:solidFill>
            </a:rPr>
            <a:t>8:00 a.m. </a:t>
          </a:r>
          <a:r>
            <a:rPr lang="en-US" dirty="0"/>
            <a:t>and end at </a:t>
          </a:r>
          <a:r>
            <a:rPr lang="en-US" dirty="0">
              <a:solidFill>
                <a:srgbClr val="FF0000"/>
              </a:solidFill>
            </a:rPr>
            <a:t>11:00 a.m. </a:t>
          </a:r>
          <a:r>
            <a:rPr lang="en-US" dirty="0"/>
            <a:t>to ensure all tasks are achieved.</a:t>
          </a:r>
        </a:p>
      </dgm:t>
    </dgm:pt>
    <dgm:pt modelId="{9E271DB5-2BC9-41DC-9AA3-62C23D42AD38}" type="parTrans" cxnId="{AF86264C-0C4B-48AC-8DCB-C4E93C175869}">
      <dgm:prSet/>
      <dgm:spPr/>
      <dgm:t>
        <a:bodyPr/>
        <a:lstStyle/>
        <a:p>
          <a:endParaRPr lang="en-US"/>
        </a:p>
      </dgm:t>
    </dgm:pt>
    <dgm:pt modelId="{8FF80092-3065-4F5D-997D-9E90D6B150C1}" type="sibTrans" cxnId="{AF86264C-0C4B-48AC-8DCB-C4E93C175869}">
      <dgm:prSet/>
      <dgm:spPr/>
      <dgm:t>
        <a:bodyPr/>
        <a:lstStyle/>
        <a:p>
          <a:endParaRPr lang="en-US"/>
        </a:p>
      </dgm:t>
    </dgm:pt>
    <dgm:pt modelId="{7D28CD43-BAB9-48C2-9FCC-E7946F26E832}" type="pres">
      <dgm:prSet presAssocID="{DFEE3186-0CAB-4695-9D19-8E5B83A2E5B5}" presName="root" presStyleCnt="0">
        <dgm:presLayoutVars>
          <dgm:dir/>
          <dgm:resizeHandles val="exact"/>
        </dgm:presLayoutVars>
      </dgm:prSet>
      <dgm:spPr/>
    </dgm:pt>
    <dgm:pt modelId="{F424BC92-66FA-4018-8B27-2CE79EEFC1BE}" type="pres">
      <dgm:prSet presAssocID="{1E1FB96E-63B3-4A05-94A9-38F62E529D6C}" presName="compNode" presStyleCnt="0"/>
      <dgm:spPr/>
    </dgm:pt>
    <dgm:pt modelId="{30065D27-4517-4FEF-A9E7-174A92EDD4A4}" type="pres">
      <dgm:prSet presAssocID="{1E1FB96E-63B3-4A05-94A9-38F62E529D6C}" presName="bgRect" presStyleLbl="bgShp" presStyleIdx="0" presStyleCnt="1"/>
      <dgm:spPr/>
    </dgm:pt>
    <dgm:pt modelId="{3A1271F5-16B8-4E7B-A4D1-98C8527F187B}" type="pres">
      <dgm:prSet presAssocID="{1E1FB96E-63B3-4A05-94A9-38F62E529D6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6F43020-6F32-4E75-B7AA-5EC37193C350}" type="pres">
      <dgm:prSet presAssocID="{1E1FB96E-63B3-4A05-94A9-38F62E529D6C}" presName="spaceRect" presStyleCnt="0"/>
      <dgm:spPr/>
    </dgm:pt>
    <dgm:pt modelId="{A56928AD-A6A9-4191-9366-3C960CB6C5BE}" type="pres">
      <dgm:prSet presAssocID="{1E1FB96E-63B3-4A05-94A9-38F62E529D6C}" presName="parTx" presStyleLbl="revTx" presStyleIdx="0" presStyleCnt="1" custLinFactNeighborX="-1806" custLinFactNeighborY="-10775">
        <dgm:presLayoutVars>
          <dgm:chMax val="0"/>
          <dgm:chPref val="0"/>
        </dgm:presLayoutVars>
      </dgm:prSet>
      <dgm:spPr/>
    </dgm:pt>
  </dgm:ptLst>
  <dgm:cxnLst>
    <dgm:cxn modelId="{42691504-E69F-4A5B-A492-01B525B77272}" type="presOf" srcId="{DFEE3186-0CAB-4695-9D19-8E5B83A2E5B5}" destId="{7D28CD43-BAB9-48C2-9FCC-E7946F26E832}" srcOrd="0" destOrd="0" presId="urn:microsoft.com/office/officeart/2018/2/layout/IconVerticalSolidList"/>
    <dgm:cxn modelId="{7012922D-421B-41ED-83B1-91F502E898BE}" type="presOf" srcId="{1E1FB96E-63B3-4A05-94A9-38F62E529D6C}" destId="{A56928AD-A6A9-4191-9366-3C960CB6C5BE}" srcOrd="0" destOrd="0" presId="urn:microsoft.com/office/officeart/2018/2/layout/IconVerticalSolidList"/>
    <dgm:cxn modelId="{AF86264C-0C4B-48AC-8DCB-C4E93C175869}" srcId="{DFEE3186-0CAB-4695-9D19-8E5B83A2E5B5}" destId="{1E1FB96E-63B3-4A05-94A9-38F62E529D6C}" srcOrd="0" destOrd="0" parTransId="{9E271DB5-2BC9-41DC-9AA3-62C23D42AD38}" sibTransId="{8FF80092-3065-4F5D-997D-9E90D6B150C1}"/>
    <dgm:cxn modelId="{D16F553D-8C2E-4ED5-8DF4-82C184B22AA4}" type="presParOf" srcId="{7D28CD43-BAB9-48C2-9FCC-E7946F26E832}" destId="{F424BC92-66FA-4018-8B27-2CE79EEFC1BE}" srcOrd="0" destOrd="0" presId="urn:microsoft.com/office/officeart/2018/2/layout/IconVerticalSolidList"/>
    <dgm:cxn modelId="{BF0CD864-CA6F-43F9-914B-098BBF33CC07}" type="presParOf" srcId="{F424BC92-66FA-4018-8B27-2CE79EEFC1BE}" destId="{30065D27-4517-4FEF-A9E7-174A92EDD4A4}" srcOrd="0" destOrd="0" presId="urn:microsoft.com/office/officeart/2018/2/layout/IconVerticalSolidList"/>
    <dgm:cxn modelId="{DB3F714B-AF06-49FF-A249-CD4F8E1FDAF4}" type="presParOf" srcId="{F424BC92-66FA-4018-8B27-2CE79EEFC1BE}" destId="{3A1271F5-16B8-4E7B-A4D1-98C8527F187B}" srcOrd="1" destOrd="0" presId="urn:microsoft.com/office/officeart/2018/2/layout/IconVerticalSolidList"/>
    <dgm:cxn modelId="{04C53BB6-3AE8-4088-87E3-BDCB845F0FEB}" type="presParOf" srcId="{F424BC92-66FA-4018-8B27-2CE79EEFC1BE}" destId="{B6F43020-6F32-4E75-B7AA-5EC37193C350}" srcOrd="2" destOrd="0" presId="urn:microsoft.com/office/officeart/2018/2/layout/IconVerticalSolidList"/>
    <dgm:cxn modelId="{943D388D-F9E0-48A0-AC5E-890631051837}" type="presParOf" srcId="{F424BC92-66FA-4018-8B27-2CE79EEFC1BE}" destId="{A56928AD-A6A9-4191-9366-3C960CB6C5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5D16A-00FC-4017-9BEB-55B9880BEE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7DA6DB-3FEB-4668-8F92-FA8AEDC6CAC7}">
      <dgm:prSet/>
      <dgm:spPr/>
      <dgm:t>
        <a:bodyPr/>
        <a:lstStyle/>
        <a:p>
          <a:pPr>
            <a:lnSpc>
              <a:spcPct val="100000"/>
            </a:lnSpc>
          </a:pPr>
          <a:r>
            <a:rPr lang="en-US"/>
            <a:t>Patient Data</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pPr>
            <a:lnSpc>
              <a:spcPct val="100000"/>
            </a:lnSpc>
          </a:pPr>
          <a:r>
            <a:rPr lang="en-US"/>
            <a:t>Seeker Data</a:t>
          </a:r>
        </a:p>
      </dgm:t>
    </dgm:pt>
    <dgm:pt modelId="{C7CFE026-21B0-4221-B91C-9000E8640BC3}" type="sibTrans" cxnId="{4F1B7FF9-BC45-4804-A763-2215C0709C14}">
      <dgm:prSet/>
      <dgm:spPr/>
      <dgm:t>
        <a:bodyPr/>
        <a:lstStyle/>
        <a:p>
          <a:endParaRPr lang="en-US"/>
        </a:p>
      </dgm:t>
    </dgm:pt>
    <dgm:pt modelId="{89EAEF61-0EA5-4BB6-9D27-433C2C0B2DA8}" type="parTrans" cxnId="{4F1B7FF9-BC45-4804-A763-2215C0709C14}">
      <dgm:prSet/>
      <dgm:spPr/>
      <dgm:t>
        <a:bodyPr/>
        <a:lstStyle/>
        <a:p>
          <a:endParaRPr lang="en-US"/>
        </a:p>
      </dgm:t>
    </dgm:pt>
    <dgm:pt modelId="{B4BAE000-CB8B-4B6A-9D51-B82CB2D41F2F}" type="pres">
      <dgm:prSet presAssocID="{4035D16A-00FC-4017-9BEB-55B9880BEE71}" presName="root" presStyleCnt="0">
        <dgm:presLayoutVars>
          <dgm:dir/>
          <dgm:resizeHandles val="exact"/>
        </dgm:presLayoutVars>
      </dgm:prSet>
      <dgm:spPr/>
    </dgm:pt>
    <dgm:pt modelId="{77A4BAE6-1631-4387-ABE8-10DD86DD2E2B}" type="pres">
      <dgm:prSet presAssocID="{0C7DA6DB-3FEB-4668-8F92-FA8AEDC6CAC7}" presName="compNode" presStyleCnt="0"/>
      <dgm:spPr/>
    </dgm:pt>
    <dgm:pt modelId="{88E4E819-A732-4F7C-9D85-15AAFB28117A}" type="pres">
      <dgm:prSet presAssocID="{0C7DA6DB-3FEB-4668-8F92-FA8AEDC6CA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56EC76D-153C-459D-9AF2-DB3494791483}" type="pres">
      <dgm:prSet presAssocID="{0C7DA6DB-3FEB-4668-8F92-FA8AEDC6CAC7}" presName="spaceRect" presStyleCnt="0"/>
      <dgm:spPr/>
    </dgm:pt>
    <dgm:pt modelId="{A1B5C4CC-3673-4579-879C-9AD9E24B1A7E}" type="pres">
      <dgm:prSet presAssocID="{0C7DA6DB-3FEB-4668-8F92-FA8AEDC6CAC7}" presName="textRect" presStyleLbl="revTx" presStyleIdx="0" presStyleCnt="2">
        <dgm:presLayoutVars>
          <dgm:chMax val="1"/>
          <dgm:chPref val="1"/>
        </dgm:presLayoutVars>
      </dgm:prSet>
      <dgm:spPr/>
    </dgm:pt>
    <dgm:pt modelId="{4F8B3096-084B-4875-A505-5F363B78BD6C}" type="pres">
      <dgm:prSet presAssocID="{F4BA5BB1-D6EC-4CDB-BF10-F86C38A98E79}" presName="sibTrans" presStyleCnt="0"/>
      <dgm:spPr/>
    </dgm:pt>
    <dgm:pt modelId="{4E64EEF0-531F-468F-BD64-55450B9C8155}" type="pres">
      <dgm:prSet presAssocID="{CC6EBDF4-C72A-4B06-AB07-F3715C330BF4}" presName="compNode" presStyleCnt="0"/>
      <dgm:spPr/>
    </dgm:pt>
    <dgm:pt modelId="{77D625A1-9159-431B-89A9-CDF39DE66697}" type="pres">
      <dgm:prSet presAssocID="{CC6EBDF4-C72A-4B06-AB07-F3715C330B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696CF0BE-8FDE-44E8-8AAB-17E1C56453A8}" type="pres">
      <dgm:prSet presAssocID="{CC6EBDF4-C72A-4B06-AB07-F3715C330BF4}" presName="spaceRect" presStyleCnt="0"/>
      <dgm:spPr/>
    </dgm:pt>
    <dgm:pt modelId="{8DECE034-4B79-4D6D-A1DE-B49AE3B8A77F}" type="pres">
      <dgm:prSet presAssocID="{CC6EBDF4-C72A-4B06-AB07-F3715C330BF4}" presName="textRect" presStyleLbl="revTx" presStyleIdx="1" presStyleCnt="2">
        <dgm:presLayoutVars>
          <dgm:chMax val="1"/>
          <dgm:chPref val="1"/>
        </dgm:presLayoutVars>
      </dgm:prSet>
      <dgm:spPr/>
    </dgm:pt>
  </dgm:ptLst>
  <dgm:cxnLst>
    <dgm:cxn modelId="{ADA5043F-22E8-44A2-A494-8C72076DD2F5}" srcId="{4035D16A-00FC-4017-9BEB-55B9880BEE71}" destId="{0C7DA6DB-3FEB-4668-8F92-FA8AEDC6CAC7}" srcOrd="0" destOrd="0" parTransId="{AFFD479C-FAB2-48A7-A322-6ACD18B8C07E}" sibTransId="{F4BA5BB1-D6EC-4CDB-BF10-F86C38A98E79}"/>
    <dgm:cxn modelId="{D8343348-BA10-47B1-81F3-AF6F5A3543F7}" type="presOf" srcId="{4035D16A-00FC-4017-9BEB-55B9880BEE71}" destId="{B4BAE000-CB8B-4B6A-9D51-B82CB2D41F2F}" srcOrd="0" destOrd="0" presId="urn:microsoft.com/office/officeart/2018/2/layout/IconLabelList"/>
    <dgm:cxn modelId="{1E150AEA-2EAA-4FF3-99D4-62500130BB78}" type="presOf" srcId="{0C7DA6DB-3FEB-4668-8F92-FA8AEDC6CAC7}" destId="{A1B5C4CC-3673-4579-879C-9AD9E24B1A7E}" srcOrd="0" destOrd="0" presId="urn:microsoft.com/office/officeart/2018/2/layout/IconLabelList"/>
    <dgm:cxn modelId="{46309DEF-2365-4486-8BCF-AFFE1E065C3E}" type="presOf" srcId="{CC6EBDF4-C72A-4B06-AB07-F3715C330BF4}" destId="{8DECE034-4B79-4D6D-A1DE-B49AE3B8A77F}" srcOrd="0" destOrd="0" presId="urn:microsoft.com/office/officeart/2018/2/layout/IconLabelList"/>
    <dgm:cxn modelId="{4F1B7FF9-BC45-4804-A763-2215C0709C14}" srcId="{4035D16A-00FC-4017-9BEB-55B9880BEE71}" destId="{CC6EBDF4-C72A-4B06-AB07-F3715C330BF4}" srcOrd="1" destOrd="0" parTransId="{89EAEF61-0EA5-4BB6-9D27-433C2C0B2DA8}" sibTransId="{C7CFE026-21B0-4221-B91C-9000E8640BC3}"/>
    <dgm:cxn modelId="{74AEC3CC-2845-4BC0-986E-595228871182}" type="presParOf" srcId="{B4BAE000-CB8B-4B6A-9D51-B82CB2D41F2F}" destId="{77A4BAE6-1631-4387-ABE8-10DD86DD2E2B}" srcOrd="0" destOrd="0" presId="urn:microsoft.com/office/officeart/2018/2/layout/IconLabelList"/>
    <dgm:cxn modelId="{8951CF3D-9E1C-4F80-9407-35A017C45164}" type="presParOf" srcId="{77A4BAE6-1631-4387-ABE8-10DD86DD2E2B}" destId="{88E4E819-A732-4F7C-9D85-15AAFB28117A}" srcOrd="0" destOrd="0" presId="urn:microsoft.com/office/officeart/2018/2/layout/IconLabelList"/>
    <dgm:cxn modelId="{21397B9F-1271-450A-93F2-0BFA5906C9DE}" type="presParOf" srcId="{77A4BAE6-1631-4387-ABE8-10DD86DD2E2B}" destId="{756EC76D-153C-459D-9AF2-DB3494791483}" srcOrd="1" destOrd="0" presId="urn:microsoft.com/office/officeart/2018/2/layout/IconLabelList"/>
    <dgm:cxn modelId="{94EDBA5E-A506-4BD3-991A-9A75579952C7}" type="presParOf" srcId="{77A4BAE6-1631-4387-ABE8-10DD86DD2E2B}" destId="{A1B5C4CC-3673-4579-879C-9AD9E24B1A7E}" srcOrd="2" destOrd="0" presId="urn:microsoft.com/office/officeart/2018/2/layout/IconLabelList"/>
    <dgm:cxn modelId="{ED0CC439-69ED-4980-9095-CBC813204023}" type="presParOf" srcId="{B4BAE000-CB8B-4B6A-9D51-B82CB2D41F2F}" destId="{4F8B3096-084B-4875-A505-5F363B78BD6C}" srcOrd="1" destOrd="0" presId="urn:microsoft.com/office/officeart/2018/2/layout/IconLabelList"/>
    <dgm:cxn modelId="{EA06CA3A-A87C-4C2D-8620-427B1361DEFC}" type="presParOf" srcId="{B4BAE000-CB8B-4B6A-9D51-B82CB2D41F2F}" destId="{4E64EEF0-531F-468F-BD64-55450B9C8155}" srcOrd="2" destOrd="0" presId="urn:microsoft.com/office/officeart/2018/2/layout/IconLabelList"/>
    <dgm:cxn modelId="{45D20053-4AD8-40E4-AFC1-D12D89FF6AFD}" type="presParOf" srcId="{4E64EEF0-531F-468F-BD64-55450B9C8155}" destId="{77D625A1-9159-431B-89A9-CDF39DE66697}" srcOrd="0" destOrd="0" presId="urn:microsoft.com/office/officeart/2018/2/layout/IconLabelList"/>
    <dgm:cxn modelId="{673D5C65-E9F8-48E8-8433-03AF2547D0EA}" type="presParOf" srcId="{4E64EEF0-531F-468F-BD64-55450B9C8155}" destId="{696CF0BE-8FDE-44E8-8AAB-17E1C56453A8}" srcOrd="1" destOrd="0" presId="urn:microsoft.com/office/officeart/2018/2/layout/IconLabelList"/>
    <dgm:cxn modelId="{E4902C11-5143-4836-8B6B-AE4090F79DD8}" type="presParOf" srcId="{4E64EEF0-531F-468F-BD64-55450B9C8155}" destId="{8DECE034-4B79-4D6D-A1DE-B49AE3B8A77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5D16A-00FC-4017-9BEB-55B9880BEE7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0C7DA6DB-3FEB-4668-8F92-FA8AEDC6CAC7}">
      <dgm:prSet/>
      <dgm:spPr/>
      <dgm:t>
        <a:bodyPr/>
        <a:lstStyle/>
        <a:p>
          <a:r>
            <a:rPr lang="en-US"/>
            <a:t>AAR / IP Submission</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r>
            <a:rPr lang="en-US" dirty="0"/>
            <a:t>Within 60 days following exercise</a:t>
          </a:r>
        </a:p>
      </dgm:t>
    </dgm:pt>
    <dgm:pt modelId="{89EAEF61-0EA5-4BB6-9D27-433C2C0B2DA8}" type="parTrans" cxnId="{4F1B7FF9-BC45-4804-A763-2215C0709C14}">
      <dgm:prSet/>
      <dgm:spPr/>
      <dgm:t>
        <a:bodyPr/>
        <a:lstStyle/>
        <a:p>
          <a:endParaRPr lang="en-US"/>
        </a:p>
      </dgm:t>
    </dgm:pt>
    <dgm:pt modelId="{C7CFE026-21B0-4221-B91C-9000E8640BC3}" type="sibTrans" cxnId="{4F1B7FF9-BC45-4804-A763-2215C0709C14}">
      <dgm:prSet/>
      <dgm:spPr/>
      <dgm:t>
        <a:bodyPr/>
        <a:lstStyle/>
        <a:p>
          <a:endParaRPr lang="en-US"/>
        </a:p>
      </dgm:t>
    </dgm:pt>
    <dgm:pt modelId="{56D8100A-8B37-4EAC-91F0-954E4D28BA1E}" type="pres">
      <dgm:prSet presAssocID="{4035D16A-00FC-4017-9BEB-55B9880BEE71}" presName="linear" presStyleCnt="0">
        <dgm:presLayoutVars>
          <dgm:dir/>
          <dgm:animLvl val="lvl"/>
          <dgm:resizeHandles val="exact"/>
        </dgm:presLayoutVars>
      </dgm:prSet>
      <dgm:spPr/>
    </dgm:pt>
    <dgm:pt modelId="{0C5BF460-1645-45D5-871F-64D49CC7CC7C}" type="pres">
      <dgm:prSet presAssocID="{0C7DA6DB-3FEB-4668-8F92-FA8AEDC6CAC7}" presName="parentLin" presStyleCnt="0"/>
      <dgm:spPr/>
    </dgm:pt>
    <dgm:pt modelId="{C3275B64-7A53-4F09-8182-84C515FCBE21}" type="pres">
      <dgm:prSet presAssocID="{0C7DA6DB-3FEB-4668-8F92-FA8AEDC6CAC7}" presName="parentLeftMargin" presStyleLbl="node1" presStyleIdx="0" presStyleCnt="2"/>
      <dgm:spPr/>
    </dgm:pt>
    <dgm:pt modelId="{155F8FDB-6346-4C8D-A140-73366B8CE3E0}" type="pres">
      <dgm:prSet presAssocID="{0C7DA6DB-3FEB-4668-8F92-FA8AEDC6CAC7}" presName="parentText" presStyleLbl="node1" presStyleIdx="0" presStyleCnt="2">
        <dgm:presLayoutVars>
          <dgm:chMax val="0"/>
          <dgm:bulletEnabled val="1"/>
        </dgm:presLayoutVars>
      </dgm:prSet>
      <dgm:spPr/>
    </dgm:pt>
    <dgm:pt modelId="{2B2D0E22-AE0A-4674-ABD9-850425D431DE}" type="pres">
      <dgm:prSet presAssocID="{0C7DA6DB-3FEB-4668-8F92-FA8AEDC6CAC7}" presName="negativeSpace" presStyleCnt="0"/>
      <dgm:spPr/>
    </dgm:pt>
    <dgm:pt modelId="{C88FC07B-F1A8-47FC-AFDA-D957E982B265}" type="pres">
      <dgm:prSet presAssocID="{0C7DA6DB-3FEB-4668-8F92-FA8AEDC6CAC7}" presName="childText" presStyleLbl="conFgAcc1" presStyleIdx="0" presStyleCnt="2">
        <dgm:presLayoutVars>
          <dgm:bulletEnabled val="1"/>
        </dgm:presLayoutVars>
      </dgm:prSet>
      <dgm:spPr/>
    </dgm:pt>
    <dgm:pt modelId="{48ADC7F4-4343-4396-AAE3-3B83496ECF37}" type="pres">
      <dgm:prSet presAssocID="{F4BA5BB1-D6EC-4CDB-BF10-F86C38A98E79}" presName="spaceBetweenRectangles" presStyleCnt="0"/>
      <dgm:spPr/>
    </dgm:pt>
    <dgm:pt modelId="{A9CE7552-22ED-4F63-A2B1-DC9768414971}" type="pres">
      <dgm:prSet presAssocID="{CC6EBDF4-C72A-4B06-AB07-F3715C330BF4}" presName="parentLin" presStyleCnt="0"/>
      <dgm:spPr/>
    </dgm:pt>
    <dgm:pt modelId="{071C41E8-19B9-4473-8A71-477F1C37A01B}" type="pres">
      <dgm:prSet presAssocID="{CC6EBDF4-C72A-4B06-AB07-F3715C330BF4}" presName="parentLeftMargin" presStyleLbl="node1" presStyleIdx="0" presStyleCnt="2"/>
      <dgm:spPr/>
    </dgm:pt>
    <dgm:pt modelId="{51F1F2EC-0538-495E-8DF8-5EA8842215CF}" type="pres">
      <dgm:prSet presAssocID="{CC6EBDF4-C72A-4B06-AB07-F3715C330BF4}" presName="parentText" presStyleLbl="node1" presStyleIdx="1" presStyleCnt="2">
        <dgm:presLayoutVars>
          <dgm:chMax val="0"/>
          <dgm:bulletEnabled val="1"/>
        </dgm:presLayoutVars>
      </dgm:prSet>
      <dgm:spPr/>
    </dgm:pt>
    <dgm:pt modelId="{182A5C26-A571-4730-A2DB-D6316855B0AF}" type="pres">
      <dgm:prSet presAssocID="{CC6EBDF4-C72A-4B06-AB07-F3715C330BF4}" presName="negativeSpace" presStyleCnt="0"/>
      <dgm:spPr/>
    </dgm:pt>
    <dgm:pt modelId="{E3919893-FD86-4842-9C8A-12942FDA1466}" type="pres">
      <dgm:prSet presAssocID="{CC6EBDF4-C72A-4B06-AB07-F3715C330BF4}" presName="childText" presStyleLbl="conFgAcc1" presStyleIdx="1" presStyleCnt="2">
        <dgm:presLayoutVars>
          <dgm:bulletEnabled val="1"/>
        </dgm:presLayoutVars>
      </dgm:prSet>
      <dgm:spPr/>
    </dgm:pt>
  </dgm:ptLst>
  <dgm:cxnLst>
    <dgm:cxn modelId="{1DDE8317-5D12-4D99-85F9-05EAFCC64197}" type="presOf" srcId="{0C7DA6DB-3FEB-4668-8F92-FA8AEDC6CAC7}" destId="{155F8FDB-6346-4C8D-A140-73366B8CE3E0}" srcOrd="1" destOrd="0" presId="urn:microsoft.com/office/officeart/2005/8/layout/list1"/>
    <dgm:cxn modelId="{28A9A43E-4404-45D0-9FDF-61DFBEECED16}" type="presOf" srcId="{CC6EBDF4-C72A-4B06-AB07-F3715C330BF4}" destId="{51F1F2EC-0538-495E-8DF8-5EA8842215CF}" srcOrd="1" destOrd="0" presId="urn:microsoft.com/office/officeart/2005/8/layout/list1"/>
    <dgm:cxn modelId="{ADA5043F-22E8-44A2-A494-8C72076DD2F5}" srcId="{4035D16A-00FC-4017-9BEB-55B9880BEE71}" destId="{0C7DA6DB-3FEB-4668-8F92-FA8AEDC6CAC7}" srcOrd="0" destOrd="0" parTransId="{AFFD479C-FAB2-48A7-A322-6ACD18B8C07E}" sibTransId="{F4BA5BB1-D6EC-4CDB-BF10-F86C38A98E79}"/>
    <dgm:cxn modelId="{33D03C6E-C7E3-4403-A56C-C732B20E5E23}" type="presOf" srcId="{CC6EBDF4-C72A-4B06-AB07-F3715C330BF4}" destId="{071C41E8-19B9-4473-8A71-477F1C37A01B}" srcOrd="0" destOrd="0" presId="urn:microsoft.com/office/officeart/2005/8/layout/list1"/>
    <dgm:cxn modelId="{B57E52BF-2625-437F-9BF4-8C821BFF8DBC}" type="presOf" srcId="{0C7DA6DB-3FEB-4668-8F92-FA8AEDC6CAC7}" destId="{C3275B64-7A53-4F09-8182-84C515FCBE21}" srcOrd="0" destOrd="0" presId="urn:microsoft.com/office/officeart/2005/8/layout/list1"/>
    <dgm:cxn modelId="{4F1B7FF9-BC45-4804-A763-2215C0709C14}" srcId="{4035D16A-00FC-4017-9BEB-55B9880BEE71}" destId="{CC6EBDF4-C72A-4B06-AB07-F3715C330BF4}" srcOrd="1" destOrd="0" parTransId="{89EAEF61-0EA5-4BB6-9D27-433C2C0B2DA8}" sibTransId="{C7CFE026-21B0-4221-B91C-9000E8640BC3}"/>
    <dgm:cxn modelId="{935B20FF-454C-4DB8-ACDB-9CE9EB497325}" type="presOf" srcId="{4035D16A-00FC-4017-9BEB-55B9880BEE71}" destId="{56D8100A-8B37-4EAC-91F0-954E4D28BA1E}" srcOrd="0" destOrd="0" presId="urn:microsoft.com/office/officeart/2005/8/layout/list1"/>
    <dgm:cxn modelId="{D1694C70-C3ED-4166-B80D-1B758BA0E0DD}" type="presParOf" srcId="{56D8100A-8B37-4EAC-91F0-954E4D28BA1E}" destId="{0C5BF460-1645-45D5-871F-64D49CC7CC7C}" srcOrd="0" destOrd="0" presId="urn:microsoft.com/office/officeart/2005/8/layout/list1"/>
    <dgm:cxn modelId="{987074D4-A5E4-4454-AD7D-A407784EE4D1}" type="presParOf" srcId="{0C5BF460-1645-45D5-871F-64D49CC7CC7C}" destId="{C3275B64-7A53-4F09-8182-84C515FCBE21}" srcOrd="0" destOrd="0" presId="urn:microsoft.com/office/officeart/2005/8/layout/list1"/>
    <dgm:cxn modelId="{17EE668D-0DC0-4D03-80EC-D5364D5D11E3}" type="presParOf" srcId="{0C5BF460-1645-45D5-871F-64D49CC7CC7C}" destId="{155F8FDB-6346-4C8D-A140-73366B8CE3E0}" srcOrd="1" destOrd="0" presId="urn:microsoft.com/office/officeart/2005/8/layout/list1"/>
    <dgm:cxn modelId="{F0EFBD5C-2B3B-4BB0-B935-8DA8F5A0C5F2}" type="presParOf" srcId="{56D8100A-8B37-4EAC-91F0-954E4D28BA1E}" destId="{2B2D0E22-AE0A-4674-ABD9-850425D431DE}" srcOrd="1" destOrd="0" presId="urn:microsoft.com/office/officeart/2005/8/layout/list1"/>
    <dgm:cxn modelId="{551F19E1-68C3-404A-812D-F31E24D2CCA9}" type="presParOf" srcId="{56D8100A-8B37-4EAC-91F0-954E4D28BA1E}" destId="{C88FC07B-F1A8-47FC-AFDA-D957E982B265}" srcOrd="2" destOrd="0" presId="urn:microsoft.com/office/officeart/2005/8/layout/list1"/>
    <dgm:cxn modelId="{CF6B1776-EE79-4EEB-8E50-3C978E9893F3}" type="presParOf" srcId="{56D8100A-8B37-4EAC-91F0-954E4D28BA1E}" destId="{48ADC7F4-4343-4396-AAE3-3B83496ECF37}" srcOrd="3" destOrd="0" presId="urn:microsoft.com/office/officeart/2005/8/layout/list1"/>
    <dgm:cxn modelId="{BABC2505-69A8-43E7-9580-908C574160C3}" type="presParOf" srcId="{56D8100A-8B37-4EAC-91F0-954E4D28BA1E}" destId="{A9CE7552-22ED-4F63-A2B1-DC9768414971}" srcOrd="4" destOrd="0" presId="urn:microsoft.com/office/officeart/2005/8/layout/list1"/>
    <dgm:cxn modelId="{9D8CA190-E64B-46A6-BFEF-8E0BC48A0826}" type="presParOf" srcId="{A9CE7552-22ED-4F63-A2B1-DC9768414971}" destId="{071C41E8-19B9-4473-8A71-477F1C37A01B}" srcOrd="0" destOrd="0" presId="urn:microsoft.com/office/officeart/2005/8/layout/list1"/>
    <dgm:cxn modelId="{0DA01864-8F8C-433C-A6FE-824B0A02F578}" type="presParOf" srcId="{A9CE7552-22ED-4F63-A2B1-DC9768414971}" destId="{51F1F2EC-0538-495E-8DF8-5EA8842215CF}" srcOrd="1" destOrd="0" presId="urn:microsoft.com/office/officeart/2005/8/layout/list1"/>
    <dgm:cxn modelId="{607E2697-6F3D-4BC4-B944-78D504BEFBFC}" type="presParOf" srcId="{56D8100A-8B37-4EAC-91F0-954E4D28BA1E}" destId="{182A5C26-A571-4730-A2DB-D6316855B0AF}" srcOrd="5" destOrd="0" presId="urn:microsoft.com/office/officeart/2005/8/layout/list1"/>
    <dgm:cxn modelId="{0ADB5315-0CF7-48C5-89F7-8AFC2918DB38}" type="presParOf" srcId="{56D8100A-8B37-4EAC-91F0-954E4D28BA1E}" destId="{E3919893-FD86-4842-9C8A-12942FDA146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65D27-4517-4FEF-A9E7-174A92EDD4A4}">
      <dsp:nvSpPr>
        <dsp:cNvPr id="0" name=""/>
        <dsp:cNvSpPr/>
      </dsp:nvSpPr>
      <dsp:spPr>
        <a:xfrm>
          <a:off x="0" y="1522968"/>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271F5-16B8-4E7B-A4D1-98C8527F187B}">
      <dsp:nvSpPr>
        <dsp:cNvPr id="0" name=""/>
        <dsp:cNvSpPr/>
      </dsp:nvSpPr>
      <dsp:spPr>
        <a:xfrm>
          <a:off x="394883" y="1816683"/>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928AD-A6A9-4191-9366-3C960CB6C5BE}">
      <dsp:nvSpPr>
        <dsp:cNvPr id="0" name=""/>
        <dsp:cNvSpPr/>
      </dsp:nvSpPr>
      <dsp:spPr>
        <a:xfrm>
          <a:off x="1345056" y="1382311"/>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Exercise will start at </a:t>
          </a:r>
          <a:r>
            <a:rPr lang="en-US" sz="2500" kern="1200" dirty="0">
              <a:solidFill>
                <a:srgbClr val="FF0000"/>
              </a:solidFill>
            </a:rPr>
            <a:t>8:00 a.m. </a:t>
          </a:r>
          <a:r>
            <a:rPr lang="en-US" sz="2500" kern="1200" dirty="0"/>
            <a:t>and end at </a:t>
          </a:r>
          <a:r>
            <a:rPr lang="en-US" sz="2500" kern="1200" dirty="0">
              <a:solidFill>
                <a:srgbClr val="FF0000"/>
              </a:solidFill>
            </a:rPr>
            <a:t>11:00 a.m. </a:t>
          </a:r>
          <a:r>
            <a:rPr lang="en-US" sz="2500" kern="1200" dirty="0"/>
            <a:t>to ensure all tasks are achieved.</a:t>
          </a:r>
        </a:p>
      </dsp:txBody>
      <dsp:txXfrm>
        <a:off x="1345056" y="1382311"/>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4E819-A732-4F7C-9D85-15AAFB28117A}">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5C4CC-3673-4579-879C-9AD9E24B1A7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Patient Data</a:t>
          </a:r>
        </a:p>
      </dsp:txBody>
      <dsp:txXfrm>
        <a:off x="559800" y="3022743"/>
        <a:ext cx="4320000" cy="720000"/>
      </dsp:txXfrm>
    </dsp:sp>
    <dsp:sp modelId="{77D625A1-9159-431B-89A9-CDF39DE6669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CE034-4B79-4D6D-A1DE-B49AE3B8A77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Seeker Data</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FC07B-F1A8-47FC-AFDA-D957E982B265}">
      <dsp:nvSpPr>
        <dsp:cNvPr id="0" name=""/>
        <dsp:cNvSpPr/>
      </dsp:nvSpPr>
      <dsp:spPr>
        <a:xfrm>
          <a:off x="0" y="205736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5F8FDB-6346-4C8D-A140-73366B8CE3E0}">
      <dsp:nvSpPr>
        <dsp:cNvPr id="0" name=""/>
        <dsp:cNvSpPr/>
      </dsp:nvSpPr>
      <dsp:spPr>
        <a:xfrm>
          <a:off x="333341" y="170312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AAR / IP Submission</a:t>
          </a:r>
        </a:p>
      </dsp:txBody>
      <dsp:txXfrm>
        <a:off x="367926" y="1737705"/>
        <a:ext cx="4597613" cy="639310"/>
      </dsp:txXfrm>
    </dsp:sp>
    <dsp:sp modelId="{E3919893-FD86-4842-9C8A-12942FDA1466}">
      <dsp:nvSpPr>
        <dsp:cNvPr id="0" name=""/>
        <dsp:cNvSpPr/>
      </dsp:nvSpPr>
      <dsp:spPr>
        <a:xfrm>
          <a:off x="0" y="3146000"/>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F1F2EC-0538-495E-8DF8-5EA8842215CF}">
      <dsp:nvSpPr>
        <dsp:cNvPr id="0" name=""/>
        <dsp:cNvSpPr/>
      </dsp:nvSpPr>
      <dsp:spPr>
        <a:xfrm>
          <a:off x="333341" y="279175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Within 60 days following exercise</a:t>
          </a:r>
        </a:p>
      </dsp:txBody>
      <dsp:txXfrm>
        <a:off x="367926" y="2826344"/>
        <a:ext cx="4597613" cy="63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45" tIns="45923" rIns="91845" bIns="45923" rtlCol="0"/>
          <a:lstStyle>
            <a:lvl1pPr algn="l">
              <a:defRPr sz="1200"/>
            </a:lvl1pPr>
          </a:lstStyle>
          <a:p>
            <a:endParaRPr lang="en-US"/>
          </a:p>
        </p:txBody>
      </p:sp>
      <p:sp>
        <p:nvSpPr>
          <p:cNvPr id="3" name="Date Placeholder 2"/>
          <p:cNvSpPr>
            <a:spLocks noGrp="1"/>
          </p:cNvSpPr>
          <p:nvPr>
            <p:ph type="dt" idx="1"/>
          </p:nvPr>
        </p:nvSpPr>
        <p:spPr>
          <a:xfrm>
            <a:off x="3905296" y="0"/>
            <a:ext cx="2987622" cy="460620"/>
          </a:xfrm>
          <a:prstGeom prst="rect">
            <a:avLst/>
          </a:prstGeom>
        </p:spPr>
        <p:txBody>
          <a:bodyPr vert="horz" lIns="91845" tIns="45923" rIns="91845" bIns="45923" rtlCol="0"/>
          <a:lstStyle>
            <a:lvl1pPr algn="r">
              <a:defRPr sz="1200"/>
            </a:lvl1pPr>
          </a:lstStyle>
          <a:p>
            <a:fld id="{F86BF334-7B24-47A9-8D98-D9598B298129}" type="datetimeFigureOut">
              <a:rPr lang="en-US" smtClean="0"/>
              <a:t>4/15/2025</a:t>
            </a:fld>
            <a:endParaRPr lang="en-US"/>
          </a:p>
        </p:txBody>
      </p:sp>
      <p:sp>
        <p:nvSpPr>
          <p:cNvPr id="4" name="Slide Image Placeholder 3"/>
          <p:cNvSpPr>
            <a:spLocks noGrp="1" noRot="1" noChangeAspect="1"/>
          </p:cNvSpPr>
          <p:nvPr>
            <p:ph type="sldImg" idx="2"/>
          </p:nvPr>
        </p:nvSpPr>
        <p:spPr>
          <a:xfrm>
            <a:off x="695325" y="1147763"/>
            <a:ext cx="5503863" cy="3097212"/>
          </a:xfrm>
          <a:prstGeom prst="rect">
            <a:avLst/>
          </a:prstGeom>
          <a:noFill/>
          <a:ln w="12700">
            <a:solidFill>
              <a:prstClr val="black"/>
            </a:solidFill>
          </a:ln>
        </p:spPr>
        <p:txBody>
          <a:bodyPr vert="horz" lIns="91845" tIns="45923" rIns="91845" bIns="45923" rtlCol="0" anchor="ctr"/>
          <a:lstStyle/>
          <a:p>
            <a:endParaRPr lang="en-US"/>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45" tIns="45923" rIns="91845" bIns="459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45" tIns="45923" rIns="91845" bIns="45923" rtlCol="0" anchor="b"/>
          <a:lstStyle>
            <a:lvl1pPr algn="l">
              <a:defRPr sz="1200"/>
            </a:lvl1pPr>
          </a:lstStyle>
          <a:p>
            <a:endParaRPr lang="en-US"/>
          </a:p>
        </p:txBody>
      </p:sp>
      <p:sp>
        <p:nvSpPr>
          <p:cNvPr id="7" name="Slide Number Placeholder 6"/>
          <p:cNvSpPr>
            <a:spLocks noGrp="1"/>
          </p:cNvSpPr>
          <p:nvPr>
            <p:ph type="sldNum" sz="quarter" idx="5"/>
          </p:nvPr>
        </p:nvSpPr>
        <p:spPr>
          <a:xfrm>
            <a:off x="3905296" y="8719895"/>
            <a:ext cx="2987622" cy="460619"/>
          </a:xfrm>
          <a:prstGeom prst="rect">
            <a:avLst/>
          </a:prstGeom>
        </p:spPr>
        <p:txBody>
          <a:bodyPr vert="horz" lIns="91845" tIns="45923" rIns="91845" bIns="45923" rtlCol="0" anchor="b"/>
          <a:lstStyle>
            <a:lvl1pPr algn="r">
              <a:defRPr sz="1200"/>
            </a:lvl1pPr>
          </a:lstStyle>
          <a:p>
            <a:fld id="{A52AC286-326B-4701-989A-4008D4964A85}" type="slidenum">
              <a:rPr lang="en-US" smtClean="0"/>
              <a:t>‹#›</a:t>
            </a:fld>
            <a:endParaRPr lang="en-US"/>
          </a:p>
        </p:txBody>
      </p:sp>
    </p:spTree>
    <p:extLst>
      <p:ext uri="{BB962C8B-B14F-4D97-AF65-F5344CB8AC3E}">
        <p14:creationId xmlns:p14="http://schemas.microsoft.com/office/powerpoint/2010/main" val="401210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ddinet.net/app/log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a:t>
            </a:fld>
            <a:endParaRPr lang="en-US"/>
          </a:p>
        </p:txBody>
      </p:sp>
    </p:spTree>
    <p:extLst>
      <p:ext uri="{BB962C8B-B14F-4D97-AF65-F5344CB8AC3E}">
        <p14:creationId xmlns:p14="http://schemas.microsoft.com/office/powerpoint/2010/main" val="52631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hlinkClick r:id="rId3"/>
              </a:rPr>
              <a:t>No-ED facilities will not have ReddiNet End-Users</a:t>
            </a:r>
          </a:p>
        </p:txBody>
      </p:sp>
      <p:sp>
        <p:nvSpPr>
          <p:cNvPr id="4" name="Slide Number Placeholder 3"/>
          <p:cNvSpPr>
            <a:spLocks noGrp="1"/>
          </p:cNvSpPr>
          <p:nvPr>
            <p:ph type="sldNum" sz="quarter" idx="5"/>
          </p:nvPr>
        </p:nvSpPr>
        <p:spPr/>
        <p:txBody>
          <a:bodyPr/>
          <a:lstStyle/>
          <a:p>
            <a:fld id="{A52AC286-326B-4701-989A-4008D4964A85}" type="slidenum">
              <a:rPr lang="en-US" smtClean="0"/>
              <a:t>10</a:t>
            </a:fld>
            <a:endParaRPr lang="en-US"/>
          </a:p>
        </p:txBody>
      </p:sp>
    </p:spTree>
    <p:extLst>
      <p:ext uri="{BB962C8B-B14F-4D97-AF65-F5344CB8AC3E}">
        <p14:creationId xmlns:p14="http://schemas.microsoft.com/office/powerpoint/2010/main" val="155679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11</a:t>
            </a:fld>
            <a:endParaRPr lang="en-US"/>
          </a:p>
        </p:txBody>
      </p:sp>
    </p:spTree>
    <p:extLst>
      <p:ext uri="{BB962C8B-B14F-4D97-AF65-F5344CB8AC3E}">
        <p14:creationId xmlns:p14="http://schemas.microsoft.com/office/powerpoint/2010/main" val="380775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12</a:t>
            </a:fld>
            <a:endParaRPr lang="en-US"/>
          </a:p>
        </p:txBody>
      </p:sp>
    </p:spTree>
    <p:extLst>
      <p:ext uri="{BB962C8B-B14F-4D97-AF65-F5344CB8AC3E}">
        <p14:creationId xmlns:p14="http://schemas.microsoft.com/office/powerpoint/2010/main" val="313880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13</a:t>
            </a:fld>
            <a:endParaRPr lang="en-US"/>
          </a:p>
        </p:txBody>
      </p:sp>
    </p:spTree>
    <p:extLst>
      <p:ext uri="{BB962C8B-B14F-4D97-AF65-F5344CB8AC3E}">
        <p14:creationId xmlns:p14="http://schemas.microsoft.com/office/powerpoint/2010/main" val="331693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333333"/>
                </a:solidFill>
                <a:latin typeface="Franklin Gothic Book" panose="020B0503020102020204" pitchFamily="34" charset="0"/>
                <a:cs typeface="Arial" pitchFamily="34" charset="0"/>
              </a:rPr>
              <a:t>The exercise will last three hours to ensure all tasks are achieved followed by an internal debrief. </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14</a:t>
            </a:fld>
            <a:endParaRPr lang="en-US"/>
          </a:p>
        </p:txBody>
      </p:sp>
    </p:spTree>
    <p:extLst>
      <p:ext uri="{BB962C8B-B14F-4D97-AF65-F5344CB8AC3E}">
        <p14:creationId xmlns:p14="http://schemas.microsoft.com/office/powerpoint/2010/main" val="1963935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Injects #4, 5, 6, &amp; 7 do not apply to non-ED hospitals.</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15</a:t>
            </a:fld>
            <a:endParaRPr lang="en-US"/>
          </a:p>
        </p:txBody>
      </p:sp>
    </p:spTree>
    <p:extLst>
      <p:ext uri="{BB962C8B-B14F-4D97-AF65-F5344CB8AC3E}">
        <p14:creationId xmlns:p14="http://schemas.microsoft.com/office/powerpoint/2010/main" val="415993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Injects #4, 5, 6, &amp; 7 do not apply to No-ED hospitals.</a:t>
            </a:r>
          </a:p>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16</a:t>
            </a:fld>
            <a:endParaRPr lang="en-US"/>
          </a:p>
        </p:txBody>
      </p:sp>
    </p:spTree>
    <p:extLst>
      <p:ext uri="{BB962C8B-B14F-4D97-AF65-F5344CB8AC3E}">
        <p14:creationId xmlns:p14="http://schemas.microsoft.com/office/powerpoint/2010/main" val="404926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Message Screen</a:t>
            </a:r>
            <a:r>
              <a:rPr lang="en-US" sz="1800" dirty="0"/>
              <a:t>:</a:t>
            </a:r>
          </a:p>
          <a:p>
            <a:r>
              <a:rPr lang="en-US" sz="1800" dirty="0"/>
              <a:t>Inject #3</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17</a:t>
            </a:fld>
            <a:endParaRPr lang="en-US"/>
          </a:p>
        </p:txBody>
      </p:sp>
    </p:spTree>
    <p:extLst>
      <p:ext uri="{BB962C8B-B14F-4D97-AF65-F5344CB8AC3E}">
        <p14:creationId xmlns:p14="http://schemas.microsoft.com/office/powerpoint/2010/main" val="281694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MCI Screen</a:t>
            </a:r>
            <a:r>
              <a:rPr lang="en-US" sz="1800" dirty="0"/>
              <a:t>:</a:t>
            </a:r>
          </a:p>
          <a:p>
            <a:r>
              <a:rPr lang="en-US" sz="1800" dirty="0"/>
              <a:t>Inject #4</a:t>
            </a:r>
          </a:p>
          <a:p>
            <a:r>
              <a:rPr lang="en-US" sz="1800" dirty="0"/>
              <a:t>Non-ED’s will not be assigned MCI patients in ReddiNet</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18</a:t>
            </a:fld>
            <a:endParaRPr lang="en-US"/>
          </a:p>
        </p:txBody>
      </p:sp>
    </p:spTree>
    <p:extLst>
      <p:ext uri="{BB962C8B-B14F-4D97-AF65-F5344CB8AC3E}">
        <p14:creationId xmlns:p14="http://schemas.microsoft.com/office/powerpoint/2010/main" val="396883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FRC Login Screen</a:t>
            </a:r>
          </a:p>
          <a:p>
            <a:r>
              <a:rPr lang="en-US" sz="1200" dirty="0">
                <a:solidFill>
                  <a:srgbClr val="E7E6E6">
                    <a:lumMod val="10000"/>
                  </a:srgbClr>
                </a:solidFill>
                <a:latin typeface="Franklin Gothic Book" panose="020B0503020102020204" pitchFamily="34" charset="0"/>
              </a:rPr>
              <a:t>Inject #9</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19</a:t>
            </a:fld>
            <a:endParaRPr lang="en-US"/>
          </a:p>
        </p:txBody>
      </p:sp>
    </p:spTree>
    <p:extLst>
      <p:ext uri="{BB962C8B-B14F-4D97-AF65-F5344CB8AC3E}">
        <p14:creationId xmlns:p14="http://schemas.microsoft.com/office/powerpoint/2010/main" val="161506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52AC286-326B-4701-989A-4008D4964A85}" type="slidenum">
              <a:rPr lang="en-US" smtClean="0"/>
              <a:t>2</a:t>
            </a:fld>
            <a:endParaRPr lang="en-US"/>
          </a:p>
        </p:txBody>
      </p:sp>
    </p:spTree>
    <p:extLst>
      <p:ext uri="{BB962C8B-B14F-4D97-AF65-F5344CB8AC3E}">
        <p14:creationId xmlns:p14="http://schemas.microsoft.com/office/powerpoint/2010/main" val="269787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FRC Application</a:t>
            </a:r>
          </a:p>
        </p:txBody>
      </p:sp>
      <p:sp>
        <p:nvSpPr>
          <p:cNvPr id="4" name="Slide Number Placeholder 3"/>
          <p:cNvSpPr>
            <a:spLocks noGrp="1"/>
          </p:cNvSpPr>
          <p:nvPr>
            <p:ph type="sldNum" sz="quarter" idx="5"/>
          </p:nvPr>
        </p:nvSpPr>
        <p:spPr/>
        <p:txBody>
          <a:bodyPr/>
          <a:lstStyle/>
          <a:p>
            <a:fld id="{A52AC286-326B-4701-989A-4008D4964A85}" type="slidenum">
              <a:rPr lang="en-US" smtClean="0"/>
              <a:t>20</a:t>
            </a:fld>
            <a:endParaRPr lang="en-US"/>
          </a:p>
        </p:txBody>
      </p:sp>
    </p:spTree>
    <p:extLst>
      <p:ext uri="{BB962C8B-B14F-4D97-AF65-F5344CB8AC3E}">
        <p14:creationId xmlns:p14="http://schemas.microsoft.com/office/powerpoint/2010/main" val="154618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21</a:t>
            </a:fld>
            <a:endParaRPr lang="en-US"/>
          </a:p>
        </p:txBody>
      </p:sp>
    </p:spTree>
    <p:extLst>
      <p:ext uri="{BB962C8B-B14F-4D97-AF65-F5344CB8AC3E}">
        <p14:creationId xmlns:p14="http://schemas.microsoft.com/office/powerpoint/2010/main" val="144270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Download exercise documents. Google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E7E6E6">
                    <a:lumMod val="10000"/>
                  </a:srgbClr>
                </a:solidFill>
                <a:latin typeface="Franklin Gothic Book" panose="020B0503020102020204" pitchFamily="34" charset="0"/>
              </a:rPr>
              <a:t>Register your facility for the Exercise. This is facility level registration only and not intended for individual exercise players.</a:t>
            </a:r>
          </a:p>
          <a:p>
            <a:endParaRPr lang="en-US" sz="1800" dirty="0"/>
          </a:p>
        </p:txBody>
      </p:sp>
      <p:sp>
        <p:nvSpPr>
          <p:cNvPr id="4" name="Slide Number Placeholder 3"/>
          <p:cNvSpPr>
            <a:spLocks noGrp="1"/>
          </p:cNvSpPr>
          <p:nvPr>
            <p:ph type="sldNum" sz="quarter" idx="5"/>
          </p:nvPr>
        </p:nvSpPr>
        <p:spPr/>
        <p:txBody>
          <a:bodyPr/>
          <a:lstStyle/>
          <a:p>
            <a:fld id="{A52AC286-326B-4701-989A-4008D4964A85}" type="slidenum">
              <a:rPr lang="en-US" smtClean="0"/>
              <a:t>22</a:t>
            </a:fld>
            <a:endParaRPr lang="en-US"/>
          </a:p>
        </p:txBody>
      </p:sp>
    </p:spTree>
    <p:extLst>
      <p:ext uri="{BB962C8B-B14F-4D97-AF65-F5344CB8AC3E}">
        <p14:creationId xmlns:p14="http://schemas.microsoft.com/office/powerpoint/2010/main" val="256193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create your own inject cards or prompts from the Patient and Seeker data</a:t>
            </a:r>
          </a:p>
        </p:txBody>
      </p:sp>
      <p:sp>
        <p:nvSpPr>
          <p:cNvPr id="4" name="Slide Number Placeholder 3"/>
          <p:cNvSpPr>
            <a:spLocks noGrp="1"/>
          </p:cNvSpPr>
          <p:nvPr>
            <p:ph type="sldNum" sz="quarter" idx="5"/>
          </p:nvPr>
        </p:nvSpPr>
        <p:spPr/>
        <p:txBody>
          <a:bodyPr/>
          <a:lstStyle/>
          <a:p>
            <a:fld id="{A52AC286-326B-4701-989A-4008D4964A85}" type="slidenum">
              <a:rPr lang="en-US" smtClean="0"/>
              <a:t>23</a:t>
            </a:fld>
            <a:endParaRPr lang="en-US"/>
          </a:p>
        </p:txBody>
      </p:sp>
    </p:spTree>
    <p:extLst>
      <p:ext uri="{BB962C8B-B14F-4D97-AF65-F5344CB8AC3E}">
        <p14:creationId xmlns:p14="http://schemas.microsoft.com/office/powerpoint/2010/main" val="362827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 conducts </a:t>
            </a:r>
            <a:r>
              <a:rPr lang="en-US" dirty="0" err="1"/>
              <a:t>hotwash</a:t>
            </a:r>
            <a:r>
              <a:rPr lang="en-US" dirty="0"/>
              <a:t> / debrief</a:t>
            </a:r>
          </a:p>
          <a:p>
            <a:pPr defTabSz="901324">
              <a:defRPr/>
            </a:pPr>
            <a:endParaRPr lang="en-US" dirty="0">
              <a:solidFill>
                <a:prstClr val="black"/>
              </a:solidFill>
              <a:latin typeface="Franklin Gothic Book" panose="020B0503020102020204" pitchFamily="34" charset="0"/>
            </a:endParaRPr>
          </a:p>
          <a:p>
            <a:pPr defTabSz="901324">
              <a:defRPr/>
            </a:pPr>
            <a:r>
              <a:rPr lang="en-US" dirty="0">
                <a:solidFill>
                  <a:prstClr val="black"/>
                </a:solidFill>
                <a:latin typeface="Franklin Gothic Book" panose="020B0503020102020204" pitchFamily="34" charset="0"/>
              </a:rPr>
              <a:t>C/E sends in AAR/IP to EMS Agency</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24</a:t>
            </a:fld>
            <a:endParaRPr lang="en-US"/>
          </a:p>
        </p:txBody>
      </p:sp>
    </p:spTree>
    <p:extLst>
      <p:ext uri="{BB962C8B-B14F-4D97-AF65-F5344CB8AC3E}">
        <p14:creationId xmlns:p14="http://schemas.microsoft.com/office/powerpoint/2010/main" val="94577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a:defRPr/>
            </a:pPr>
            <a:r>
              <a:rPr lang="en-US" dirty="0"/>
              <a:t>Submit within 60 days following exercise. Will utilize survey monkey to capture AAR </a:t>
            </a:r>
            <a:r>
              <a:rPr lang="en-US"/>
              <a:t>data.</a:t>
            </a:r>
            <a:endParaRPr lang="en-US" dirty="0"/>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25</a:t>
            </a:fld>
            <a:endParaRPr lang="en-US"/>
          </a:p>
        </p:txBody>
      </p:sp>
    </p:spTree>
    <p:extLst>
      <p:ext uri="{BB962C8B-B14F-4D97-AF65-F5344CB8AC3E}">
        <p14:creationId xmlns:p14="http://schemas.microsoft.com/office/powerpoint/2010/main" val="346725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Exercise Plan (</a:t>
            </a:r>
            <a:r>
              <a:rPr lang="en-US" b="1" dirty="0" err="1"/>
              <a:t>ExPlan</a:t>
            </a:r>
            <a:r>
              <a:rPr lang="en-US" b="1" dirty="0"/>
              <a:t>) </a:t>
            </a:r>
            <a:r>
              <a:rPr lang="en-US" dirty="0"/>
              <a:t>gives elected and appointed officials, observers, media personnel, and players from participating organizations information they need to observe or participate in the exercise. Some exercise material is intended for the exclusive use of exercise planners, controllers, and evaluators, but players may view other materials that are necessary to their performance. All exercise participants may view the </a:t>
            </a:r>
            <a:r>
              <a:rPr lang="en-US" dirty="0" err="1"/>
              <a:t>ExPlan</a:t>
            </a:r>
            <a:r>
              <a:rPr lang="en-US" dirty="0"/>
              <a:t>.</a:t>
            </a:r>
          </a:p>
          <a:p>
            <a:br>
              <a:rPr lang="en-US" dirty="0"/>
            </a:br>
            <a:r>
              <a:rPr lang="en-US" dirty="0"/>
              <a:t>The </a:t>
            </a:r>
            <a:r>
              <a:rPr lang="en-US" b="1" dirty="0"/>
              <a:t>Controller/Evaluator (C/E) Handbook </a:t>
            </a:r>
            <a:r>
              <a:rPr lang="en-US" dirty="0"/>
              <a:t>describes the roles and responsibilities of exercise controllers and evaluators, and the procedures they should follow. Because the C/E Handbook contains information about the scenario and about exercise administration, it is distributed to only those individuals specifically designated as controllers or evaluators; it should not be provided to exercise players. The C/E Handbook may supplement the Exercise Plan (</a:t>
            </a:r>
            <a:r>
              <a:rPr lang="en-US" dirty="0" err="1"/>
              <a:t>ExPlan</a:t>
            </a:r>
            <a:r>
              <a:rPr lang="en-US" dirty="0"/>
              <a:t>) or be a standalone document.</a:t>
            </a:r>
          </a:p>
          <a:p>
            <a:br>
              <a:rPr lang="en-US" dirty="0"/>
            </a:br>
            <a:r>
              <a:rPr lang="en-US" dirty="0"/>
              <a:t>The </a:t>
            </a:r>
            <a:r>
              <a:rPr lang="en-US" b="1" dirty="0"/>
              <a:t>Exercise Evaluation Guides (EEGs) </a:t>
            </a:r>
            <a:r>
              <a:rPr lang="en-US" dirty="0"/>
              <a:t>are structured to capture information specifically related to the evaluation requirements developed by the Exercise Planning Team. The following evaluation requirements are documented in each </a:t>
            </a:r>
            <a:r>
              <a:rPr lang="en-US" dirty="0" err="1"/>
              <a:t>EEGthe</a:t>
            </a:r>
            <a:r>
              <a:rPr lang="en-US" dirty="0"/>
              <a:t> capability target will be met. Critical tasks generally</a:t>
            </a:r>
          </a:p>
        </p:txBody>
      </p:sp>
      <p:sp>
        <p:nvSpPr>
          <p:cNvPr id="4" name="Slide Number Placeholder 3"/>
          <p:cNvSpPr>
            <a:spLocks noGrp="1"/>
          </p:cNvSpPr>
          <p:nvPr>
            <p:ph type="sldNum" sz="quarter" idx="5"/>
          </p:nvPr>
        </p:nvSpPr>
        <p:spPr/>
        <p:txBody>
          <a:bodyPr/>
          <a:lstStyle/>
          <a:p>
            <a:fld id="{A52AC286-326B-4701-989A-4008D4964A85}" type="slidenum">
              <a:rPr lang="en-US" smtClean="0"/>
              <a:t>26</a:t>
            </a:fld>
            <a:endParaRPr lang="en-US"/>
          </a:p>
        </p:txBody>
      </p:sp>
    </p:spTree>
    <p:extLst>
      <p:ext uri="{BB962C8B-B14F-4D97-AF65-F5344CB8AC3E}">
        <p14:creationId xmlns:p14="http://schemas.microsoft.com/office/powerpoint/2010/main" val="406382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27</a:t>
            </a:fld>
            <a:endParaRPr lang="en-US"/>
          </a:p>
        </p:txBody>
      </p:sp>
    </p:spTree>
    <p:extLst>
      <p:ext uri="{BB962C8B-B14F-4D97-AF65-F5344CB8AC3E}">
        <p14:creationId xmlns:p14="http://schemas.microsoft.com/office/powerpoint/2010/main" val="321704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28</a:t>
            </a:fld>
            <a:endParaRPr lang="en-US"/>
          </a:p>
        </p:txBody>
      </p:sp>
    </p:spTree>
    <p:extLst>
      <p:ext uri="{BB962C8B-B14F-4D97-AF65-F5344CB8AC3E}">
        <p14:creationId xmlns:p14="http://schemas.microsoft.com/office/powerpoint/2010/main" val="165048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of Los Angeles Office of Emergency Management and Department of Mental Health coordinate and operate Family Assistance Center (FAC)</a:t>
            </a:r>
          </a:p>
          <a:p>
            <a:r>
              <a:rPr lang="en-US" dirty="0"/>
              <a:t>Hospitals coordinate and operate Family Information Centers (FIC)</a:t>
            </a:r>
          </a:p>
        </p:txBody>
      </p:sp>
      <p:sp>
        <p:nvSpPr>
          <p:cNvPr id="4" name="Slide Number Placeholder 3"/>
          <p:cNvSpPr>
            <a:spLocks noGrp="1"/>
          </p:cNvSpPr>
          <p:nvPr>
            <p:ph type="sldNum" sz="quarter" idx="5"/>
          </p:nvPr>
        </p:nvSpPr>
        <p:spPr/>
        <p:txBody>
          <a:bodyPr/>
          <a:lstStyle/>
          <a:p>
            <a:fld id="{A52AC286-326B-4701-989A-4008D4964A85}" type="slidenum">
              <a:rPr lang="en-US" smtClean="0"/>
              <a:t>3</a:t>
            </a:fld>
            <a:endParaRPr lang="en-US"/>
          </a:p>
        </p:txBody>
      </p:sp>
    </p:spTree>
    <p:extLst>
      <p:ext uri="{BB962C8B-B14F-4D97-AF65-F5344CB8AC3E}">
        <p14:creationId xmlns:p14="http://schemas.microsoft.com/office/powerpoint/2010/main" val="212794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4</a:t>
            </a:fld>
            <a:endParaRPr lang="en-US"/>
          </a:p>
        </p:txBody>
      </p:sp>
    </p:spTree>
    <p:extLst>
      <p:ext uri="{BB962C8B-B14F-4D97-AF65-F5344CB8AC3E}">
        <p14:creationId xmlns:p14="http://schemas.microsoft.com/office/powerpoint/2010/main" val="218985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5</a:t>
            </a:fld>
            <a:endParaRPr lang="en-US"/>
          </a:p>
        </p:txBody>
      </p:sp>
    </p:spTree>
    <p:extLst>
      <p:ext uri="{BB962C8B-B14F-4D97-AF65-F5344CB8AC3E}">
        <p14:creationId xmlns:p14="http://schemas.microsoft.com/office/powerpoint/2010/main" val="63939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Franklin Gothic Book" panose="020B0503020102020204" pitchFamily="34" charset="0"/>
              </a:rPr>
              <a:t>AAR available on website </a:t>
            </a:r>
            <a:r>
              <a:rPr lang="en-US" sz="1800" b="0" i="0" u="none" strike="noStrike" baseline="0" dirty="0">
                <a:solidFill>
                  <a:srgbClr val="000000"/>
                </a:solidFill>
                <a:latin typeface="Franklin Gothic Book" panose="020B0503020102020204" pitchFamily="34" charset="0"/>
              </a:rPr>
              <a:t>	</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6</a:t>
            </a:fld>
            <a:endParaRPr lang="en-US"/>
          </a:p>
        </p:txBody>
      </p:sp>
    </p:spTree>
    <p:extLst>
      <p:ext uri="{BB962C8B-B14F-4D97-AF65-F5344CB8AC3E}">
        <p14:creationId xmlns:p14="http://schemas.microsoft.com/office/powerpoint/2010/main" val="280407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7</a:t>
            </a:fld>
            <a:endParaRPr lang="en-US"/>
          </a:p>
        </p:txBody>
      </p:sp>
    </p:spTree>
    <p:extLst>
      <p:ext uri="{BB962C8B-B14F-4D97-AF65-F5344CB8AC3E}">
        <p14:creationId xmlns:p14="http://schemas.microsoft.com/office/powerpoint/2010/main" val="226524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have at least one end-user take basic FRC training session</a:t>
            </a:r>
          </a:p>
          <a:p>
            <a:r>
              <a:rPr lang="en-US" dirty="0"/>
              <a:t>In addition, recommended to have advanced users take hands-on session with Lewis West at ReddiNet (optional – not mandatory)</a:t>
            </a:r>
          </a:p>
          <a:p>
            <a:r>
              <a:rPr lang="en-US" dirty="0"/>
              <a:t>Basic training sessions will occur on June 18, June 26, July 10, July 15, 2025</a:t>
            </a:r>
          </a:p>
          <a:p>
            <a:r>
              <a:rPr lang="en-US" dirty="0"/>
              <a:t>The basic training sessions will focus on the exercise and attendance is required</a:t>
            </a:r>
          </a:p>
        </p:txBody>
      </p:sp>
      <p:sp>
        <p:nvSpPr>
          <p:cNvPr id="4" name="Slide Number Placeholder 3"/>
          <p:cNvSpPr>
            <a:spLocks noGrp="1"/>
          </p:cNvSpPr>
          <p:nvPr>
            <p:ph type="sldNum" sz="quarter" idx="5"/>
          </p:nvPr>
        </p:nvSpPr>
        <p:spPr/>
        <p:txBody>
          <a:bodyPr/>
          <a:lstStyle/>
          <a:p>
            <a:fld id="{A52AC286-326B-4701-989A-4008D4964A85}" type="slidenum">
              <a:rPr lang="en-US" smtClean="0"/>
              <a:t>8</a:t>
            </a:fld>
            <a:endParaRPr lang="en-US"/>
          </a:p>
        </p:txBody>
      </p:sp>
    </p:spTree>
    <p:extLst>
      <p:ext uri="{BB962C8B-B14F-4D97-AF65-F5344CB8AC3E}">
        <p14:creationId xmlns:p14="http://schemas.microsoft.com/office/powerpoint/2010/main" val="144105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a:defRPr/>
            </a:pPr>
            <a:r>
              <a:rPr lang="en-US" dirty="0"/>
              <a:t>Command center activation is not necessary</a:t>
            </a:r>
          </a:p>
          <a:p>
            <a:pPr defTabSz="901324">
              <a:defRPr/>
            </a:pPr>
            <a:endParaRPr lang="en-US" dirty="0"/>
          </a:p>
          <a:p>
            <a:pPr marL="0" marR="0" lvl="0" indent="0" algn="l" defTabSz="901324" rtl="0" eaLnBrk="1" fontAlgn="auto" latinLnBrk="0" hangingPunct="1">
              <a:lnSpc>
                <a:spcPct val="100000"/>
              </a:lnSpc>
              <a:spcBef>
                <a:spcPts val="0"/>
              </a:spcBef>
              <a:spcAft>
                <a:spcPts val="0"/>
              </a:spcAft>
              <a:buClrTx/>
              <a:buSzTx/>
              <a:buFontTx/>
              <a:buNone/>
              <a:tabLst/>
              <a:defRPr/>
            </a:pPr>
            <a:r>
              <a:rPr lang="en-US" dirty="0"/>
              <a:t>Three hours to allow time to complete reunification and to contact the facility where the missing person is located to find out if its okay to disclosure information, to confirm if still at facility, and to close the loop. In addition to identifying a safe and secure location for your reunification area we are asking that your end-users enter the location and telephone number into the FAC. We will request this data in the After-Action survey. No other complexities added to this year’s exercise. It will be very similar as last year’s exercise except different missing person and seeker assignments. </a:t>
            </a:r>
          </a:p>
        </p:txBody>
      </p:sp>
      <p:sp>
        <p:nvSpPr>
          <p:cNvPr id="4" name="Slide Number Placeholder 3"/>
          <p:cNvSpPr>
            <a:spLocks noGrp="1"/>
          </p:cNvSpPr>
          <p:nvPr>
            <p:ph type="sldNum" sz="quarter" idx="5"/>
          </p:nvPr>
        </p:nvSpPr>
        <p:spPr/>
        <p:txBody>
          <a:bodyPr/>
          <a:lstStyle/>
          <a:p>
            <a:fld id="{A52AC286-326B-4701-989A-4008D4964A85}" type="slidenum">
              <a:rPr lang="en-US" smtClean="0"/>
              <a:t>9</a:t>
            </a:fld>
            <a:endParaRPr lang="en-US"/>
          </a:p>
        </p:txBody>
      </p:sp>
    </p:spTree>
    <p:extLst>
      <p:ext uri="{BB962C8B-B14F-4D97-AF65-F5344CB8AC3E}">
        <p14:creationId xmlns:p14="http://schemas.microsoft.com/office/powerpoint/2010/main" val="343454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FF59-94C2-422E-9876-5983C2903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4466B-EE75-4EE7-A30C-784A3059F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9824F4-2B71-44E7-9F6D-0AF821C56D2D}"/>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63C834B2-3784-4A8E-90F4-D09B67FFB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7650B-D5A4-4846-AA9A-D1EDF75FEAE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84446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E548-245B-4EB4-9DF8-ADFDEC7F4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143D7-1DCE-4FD9-A74C-02F133817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60DFE-D2BF-4A25-9B2D-C8BB15F24B5B}"/>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AD1CF429-63B7-4867-8834-CE9F257D0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D2FE3-7202-43D1-87BE-C00B65B65F72}"/>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84502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27F89-E37C-4570-96D3-84F03A7AD7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CB0C64-E2A5-448D-84C0-4FFDF15A4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5B984-ECDF-455E-94E5-8D2735AC86B6}"/>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37049606-67E2-45E3-90F3-0F9241A7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241B0-4527-4782-B53E-28DF7A24A01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86066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68B0-1EF5-4CC5-B403-CE5FEBF78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71BC9-5DCF-4424-805E-33408C05D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5C01-DEB0-46EE-888F-40C9409E4A30}"/>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2E163B6A-6532-4DBE-98EC-E90F1EFD2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4E78E-9BFE-4DE4-BE89-FF9485BBE38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90765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C8F9-3681-4F9B-B97C-0BC7981B0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D67AB-E00D-48F9-86BC-B606EF159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486-C038-40B0-BFDD-E7FD10CAEDB6}"/>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B89320ED-BEB6-4A82-82A5-C163A048E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7D42F-0E9B-4260-8C2F-B3B3D11C5DC0}"/>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1078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0470-2332-4B06-8D7F-DC3402C24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C4E4D-4C6D-4CBA-A7F6-BF3C49492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AC5DC-FE3B-45D8-9D4D-B19DF12CC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194A3-4E08-4EB1-9673-897301823C05}"/>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6" name="Footer Placeholder 5">
            <a:extLst>
              <a:ext uri="{FF2B5EF4-FFF2-40B4-BE49-F238E27FC236}">
                <a16:creationId xmlns:a16="http://schemas.microsoft.com/office/drawing/2014/main" id="{9B3A77BF-1D26-41EA-B319-814DE3A3E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7CFAA-A022-4FA9-9506-B7C754BED109}"/>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131106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AF6F-FE11-4738-82AF-8578D5FD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289C7-BECD-4F0B-8D38-4F4C1A9B1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37B9E7-84A0-4609-8ABB-0F1C2530E1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9C02F-969A-43DD-858A-E227EBE02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62377-D0D1-4E3D-824B-46E907292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AD4F9-898B-44FD-A8E6-CFCBE7494F25}"/>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8" name="Footer Placeholder 7">
            <a:extLst>
              <a:ext uri="{FF2B5EF4-FFF2-40B4-BE49-F238E27FC236}">
                <a16:creationId xmlns:a16="http://schemas.microsoft.com/office/drawing/2014/main" id="{6943FAED-4C29-4530-B301-D63A8414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1A56F-F1C6-4959-8E35-BDC11E34DB25}"/>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0285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E445-5D24-489D-87F0-8AE5E002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B438AB-22ED-4515-A94B-8E2D28B73EE4}"/>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4" name="Footer Placeholder 3">
            <a:extLst>
              <a:ext uri="{FF2B5EF4-FFF2-40B4-BE49-F238E27FC236}">
                <a16:creationId xmlns:a16="http://schemas.microsoft.com/office/drawing/2014/main" id="{10E7B380-9801-4E72-9F77-5242902C0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C44C3-8C96-4EA0-8CF2-E15D8137435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22700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2F53-EE94-4F19-9F5A-AE5353F76838}"/>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3" name="Footer Placeholder 2">
            <a:extLst>
              <a:ext uri="{FF2B5EF4-FFF2-40B4-BE49-F238E27FC236}">
                <a16:creationId xmlns:a16="http://schemas.microsoft.com/office/drawing/2014/main" id="{78A04A5E-6921-417D-A62C-32FB88939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C4428-AA12-4D89-9602-51D37986581B}"/>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41234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AE4F-FB01-4158-A781-3067B4AE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86736-E299-400F-9D17-3E911A5AB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3E5A6-F311-4E28-BB27-A7F518EBF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FD439-3D3F-4F61-B3B6-5DBE932B5891}"/>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6" name="Footer Placeholder 5">
            <a:extLst>
              <a:ext uri="{FF2B5EF4-FFF2-40B4-BE49-F238E27FC236}">
                <a16:creationId xmlns:a16="http://schemas.microsoft.com/office/drawing/2014/main" id="{59C79648-889E-45DD-9014-2E335EA8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9F20D-F14B-4A47-9283-64BD39539C8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1250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C613-6D20-4B94-9268-473CE51B7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78459-B08F-4AB1-8BAD-2FD7C2FCD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A81C8-AC03-496A-A4D6-4388A9CE3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4799B-98AA-4A4B-AFBF-98E3A2E6462E}"/>
              </a:ext>
            </a:extLst>
          </p:cNvPr>
          <p:cNvSpPr>
            <a:spLocks noGrp="1"/>
          </p:cNvSpPr>
          <p:nvPr>
            <p:ph type="dt" sz="half" idx="10"/>
          </p:nvPr>
        </p:nvSpPr>
        <p:spPr/>
        <p:txBody>
          <a:bodyPr/>
          <a:lstStyle/>
          <a:p>
            <a:fld id="{BBF7F3A6-0611-41C1-8164-6924964395A7}" type="datetimeFigureOut">
              <a:rPr lang="en-US" smtClean="0"/>
              <a:t>4/15/2025</a:t>
            </a:fld>
            <a:endParaRPr lang="en-US"/>
          </a:p>
        </p:txBody>
      </p:sp>
      <p:sp>
        <p:nvSpPr>
          <p:cNvPr id="6" name="Footer Placeholder 5">
            <a:extLst>
              <a:ext uri="{FF2B5EF4-FFF2-40B4-BE49-F238E27FC236}">
                <a16:creationId xmlns:a16="http://schemas.microsoft.com/office/drawing/2014/main" id="{7433D7BD-ECA3-4DEC-9D54-079C2C0BD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F4A91-6106-4D2D-88AE-594BC62074A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60865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72D7E-C660-4884-8A2C-C21F790C1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7E5F3-DA66-41D8-B631-79ED67FEE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F2A06-D27A-412A-9456-D692CAB8E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7F3A6-0611-41C1-8164-6924964395A7}" type="datetimeFigureOut">
              <a:rPr lang="en-US" smtClean="0"/>
              <a:t>4/15/2025</a:t>
            </a:fld>
            <a:endParaRPr lang="en-US"/>
          </a:p>
        </p:txBody>
      </p:sp>
      <p:sp>
        <p:nvSpPr>
          <p:cNvPr id="5" name="Footer Placeholder 4">
            <a:extLst>
              <a:ext uri="{FF2B5EF4-FFF2-40B4-BE49-F238E27FC236}">
                <a16:creationId xmlns:a16="http://schemas.microsoft.com/office/drawing/2014/main" id="{A5836856-E070-417F-959A-97A4369B9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F06E2-E332-46BC-B486-D099AC814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90B7-4714-44D7-90C5-AA385A6ED772}" type="slidenum">
              <a:rPr lang="en-US" smtClean="0"/>
              <a:t>‹#›</a:t>
            </a:fld>
            <a:endParaRPr lang="en-US"/>
          </a:p>
        </p:txBody>
      </p:sp>
    </p:spTree>
    <p:extLst>
      <p:ext uri="{BB962C8B-B14F-4D97-AF65-F5344CB8AC3E}">
        <p14:creationId xmlns:p14="http://schemas.microsoft.com/office/powerpoint/2010/main" val="225629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ttendee.gotowebinar.com/rt/728710061932814421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2200" b="1" dirty="0">
                <a:solidFill>
                  <a:srgbClr val="FFFFFF"/>
                </a:solidFill>
              </a:rPr>
              <a:t>2025 Family Reunification Center Exercise Briefing</a:t>
            </a:r>
            <a:br>
              <a:rPr lang="en-US" sz="2200" b="1" dirty="0">
                <a:solidFill>
                  <a:srgbClr val="FFFFFF"/>
                </a:solidFill>
              </a:rPr>
            </a:br>
            <a:br>
              <a:rPr lang="en-US" sz="2200" b="1" dirty="0">
                <a:solidFill>
                  <a:srgbClr val="FFFFFF"/>
                </a:solidFill>
              </a:rPr>
            </a:br>
            <a:br>
              <a:rPr lang="en-US" sz="2200" b="1"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descr="A picture containing text, businesscard, vector graphics, screenshot&#10;&#10;AI-generated content may be incorrect.">
            <a:extLst>
              <a:ext uri="{FF2B5EF4-FFF2-40B4-BE49-F238E27FC236}">
                <a16:creationId xmlns:a16="http://schemas.microsoft.com/office/drawing/2014/main" id="{2F272D6A-188A-4566-A640-37CB804A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533" y="651187"/>
            <a:ext cx="7717536" cy="2594458"/>
          </a:xfrm>
          <a:prstGeom prst="rect">
            <a:avLst/>
          </a:prstGeom>
          <a:ln>
            <a:solidFill>
              <a:schemeClr val="tx1"/>
            </a:solidFill>
          </a:ln>
        </p:spPr>
      </p:pic>
      <p:sp>
        <p:nvSpPr>
          <p:cNvPr id="5" name="TextBox 4">
            <a:extLst>
              <a:ext uri="{FF2B5EF4-FFF2-40B4-BE49-F238E27FC236}">
                <a16:creationId xmlns:a16="http://schemas.microsoft.com/office/drawing/2014/main" id="{E79B21D3-908A-038A-96CE-949A0A2AFC1D}"/>
              </a:ext>
            </a:extLst>
          </p:cNvPr>
          <p:cNvSpPr txBox="1"/>
          <p:nvPr/>
        </p:nvSpPr>
        <p:spPr>
          <a:xfrm>
            <a:off x="4495807" y="3904690"/>
            <a:ext cx="7036152" cy="155016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n-ea"/>
                <a:cs typeface="+mn-cs"/>
              </a:rPr>
              <a:t>2025 FRC Exercise Briefing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rPr>
              <a:t>Welcome</a:t>
            </a:r>
          </a:p>
        </p:txBody>
      </p:sp>
    </p:spTree>
    <p:extLst>
      <p:ext uri="{BB962C8B-B14F-4D97-AF65-F5344CB8AC3E}">
        <p14:creationId xmlns:p14="http://schemas.microsoft.com/office/powerpoint/2010/main" val="16713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rPr>
              <a:t>Exercise Participants:</a:t>
            </a:r>
            <a:br>
              <a:rPr lang="en-US" sz="4000">
                <a:solidFill>
                  <a:srgbClr val="FFFFFF"/>
                </a:solidFill>
              </a:rPr>
            </a:br>
            <a:br>
              <a:rPr lang="en-US" sz="4000">
                <a:solidFill>
                  <a:srgbClr val="FFFFFF"/>
                </a:solidFill>
              </a:rPr>
            </a:br>
            <a:endParaRPr lang="en-US" sz="4000">
              <a:solidFill>
                <a:srgbClr val="FFFFFF"/>
              </a:solidFill>
            </a:endParaRPr>
          </a:p>
        </p:txBody>
      </p:sp>
      <p:graphicFrame>
        <p:nvGraphicFramePr>
          <p:cNvPr id="11" name="Table 10">
            <a:extLst>
              <a:ext uri="{FF2B5EF4-FFF2-40B4-BE49-F238E27FC236}">
                <a16:creationId xmlns:a16="http://schemas.microsoft.com/office/drawing/2014/main" id="{8B66523C-1362-481D-8760-F5A3C81414D1}"/>
              </a:ext>
            </a:extLst>
          </p:cNvPr>
          <p:cNvGraphicFramePr>
            <a:graphicFrameLocks noGrp="1"/>
          </p:cNvGraphicFramePr>
          <p:nvPr>
            <p:extLst>
              <p:ext uri="{D42A27DB-BD31-4B8C-83A1-F6EECF244321}">
                <p14:modId xmlns:p14="http://schemas.microsoft.com/office/powerpoint/2010/main" val="3606278251"/>
              </p:ext>
            </p:extLst>
          </p:nvPr>
        </p:nvGraphicFramePr>
        <p:xfrm>
          <a:off x="5054162" y="467208"/>
          <a:ext cx="6122281" cy="6017678"/>
        </p:xfrm>
        <a:graphic>
          <a:graphicData uri="http://schemas.openxmlformats.org/drawingml/2006/table">
            <a:tbl>
              <a:tblPr firstRow="1" bandRow="1">
                <a:tableStyleId>{8799B23B-EC83-4686-B30A-512413B5E67A}</a:tableStyleId>
              </a:tblPr>
              <a:tblGrid>
                <a:gridCol w="2486400">
                  <a:extLst>
                    <a:ext uri="{9D8B030D-6E8A-4147-A177-3AD203B41FA5}">
                      <a16:colId xmlns:a16="http://schemas.microsoft.com/office/drawing/2014/main" val="2582740199"/>
                    </a:ext>
                  </a:extLst>
                </a:gridCol>
                <a:gridCol w="1487106">
                  <a:extLst>
                    <a:ext uri="{9D8B030D-6E8A-4147-A177-3AD203B41FA5}">
                      <a16:colId xmlns:a16="http://schemas.microsoft.com/office/drawing/2014/main" val="3180371911"/>
                    </a:ext>
                  </a:extLst>
                </a:gridCol>
                <a:gridCol w="2148775">
                  <a:extLst>
                    <a:ext uri="{9D8B030D-6E8A-4147-A177-3AD203B41FA5}">
                      <a16:colId xmlns:a16="http://schemas.microsoft.com/office/drawing/2014/main" val="431355659"/>
                    </a:ext>
                  </a:extLst>
                </a:gridCol>
              </a:tblGrid>
              <a:tr h="529025">
                <a:tc>
                  <a:txBody>
                    <a:bodyPr/>
                    <a:lstStyle/>
                    <a:p>
                      <a:r>
                        <a:rPr lang="en-US" sz="2400"/>
                        <a:t>Participants</a:t>
                      </a:r>
                      <a:endParaRPr lang="en-US" sz="2400">
                        <a:latin typeface="Franklin Gothic Book" panose="020B0503020102020204" pitchFamily="34" charset="0"/>
                      </a:endParaRPr>
                    </a:p>
                  </a:txBody>
                  <a:tcPr marL="111766" marR="111766" marT="55883" marB="55883"/>
                </a:tc>
                <a:tc>
                  <a:txBody>
                    <a:bodyPr/>
                    <a:lstStyle/>
                    <a:p>
                      <a:r>
                        <a:rPr lang="en-US" sz="2400"/>
                        <a:t>Role</a:t>
                      </a:r>
                      <a:endParaRPr lang="en-US" sz="2400">
                        <a:latin typeface="Franklin Gothic Book" panose="020B0503020102020204" pitchFamily="34" charset="0"/>
                      </a:endParaRPr>
                    </a:p>
                  </a:txBody>
                  <a:tcPr marL="111766" marR="111766" marT="55883" marB="55883"/>
                </a:tc>
                <a:tc>
                  <a:txBody>
                    <a:bodyPr/>
                    <a:lstStyle/>
                    <a:p>
                      <a:r>
                        <a:rPr lang="en-US" sz="2400"/>
                        <a:t>Extent of Play</a:t>
                      </a:r>
                      <a:endParaRPr lang="en-US" sz="2400">
                        <a:latin typeface="Franklin Gothic Book" panose="020B0503020102020204" pitchFamily="34" charset="0"/>
                      </a:endParaRPr>
                    </a:p>
                  </a:txBody>
                  <a:tcPr marL="111766" marR="111766" marT="55883" marB="55883"/>
                </a:tc>
                <a:extLst>
                  <a:ext uri="{0D108BD9-81ED-4DB2-BD59-A6C34878D82A}">
                    <a16:rowId xmlns:a16="http://schemas.microsoft.com/office/drawing/2014/main" val="3192675833"/>
                  </a:ext>
                </a:extLst>
              </a:tr>
              <a:tr h="1721193">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Emergency Managers and/or Designee</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1603375"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Controller /  Evaluator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Facilitate and evaluate play, Provide injects with needed patient and seeker data to players</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184058358"/>
                  </a:ext>
                </a:extLst>
              </a:tr>
              <a:tr h="976088">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dirty="0">
                          <a:ln>
                            <a:noFill/>
                          </a:ln>
                          <a:solidFill>
                            <a:srgbClr val="FF0000"/>
                          </a:solidFill>
                          <a:effectLst/>
                          <a:uLnTx/>
                          <a:uFillTx/>
                        </a:rPr>
                        <a:t>*ReddiNet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dirty="0">
                          <a:ln>
                            <a:noFill/>
                          </a:ln>
                          <a:solidFill>
                            <a:srgbClr val="FF0000"/>
                          </a:solidFill>
                          <a:effectLst/>
                          <a:uLnTx/>
                          <a:uFillTx/>
                        </a:rPr>
                        <a:t>(ED Charge Nurse, MICN, ED staff, etc.)</a:t>
                      </a:r>
                      <a:endParaRPr kumimoji="0" lang="en-US" sz="12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FF0000"/>
                          </a:solidFill>
                          <a:effectLst/>
                          <a:uLnTx/>
                          <a:uFillTx/>
                        </a:rPr>
                        <a:t>Player</a:t>
                      </a:r>
                      <a:endParaRPr kumimoji="0" lang="en-US" sz="1700" b="0" i="0" u="none" strike="noStrike" kern="1200" cap="none" spc="0" normalizeH="0" baseline="0" noProof="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FF0000"/>
                          </a:solidFill>
                          <a:effectLst/>
                          <a:uLnTx/>
                          <a:uFillTx/>
                        </a:rPr>
                        <a:t>Hospital ReddiNet MCI Module Management</a:t>
                      </a:r>
                      <a:endParaRPr kumimoji="0" lang="en-US" sz="17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31570353"/>
                  </a:ext>
                </a:extLst>
              </a:tr>
              <a:tr h="1236875">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dirty="0">
                          <a:ln>
                            <a:noFill/>
                          </a:ln>
                          <a:solidFill>
                            <a:srgbClr val="333333"/>
                          </a:solidFill>
                          <a:effectLst/>
                          <a:uLnTx/>
                          <a:uFillTx/>
                        </a:rPr>
                        <a:t>FRC Application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dirty="0">
                          <a:ln>
                            <a:noFill/>
                          </a:ln>
                          <a:solidFill>
                            <a:srgbClr val="333333"/>
                          </a:solidFill>
                          <a:effectLst/>
                          <a:uLnTx/>
                          <a:uFillTx/>
                        </a:rPr>
                        <a:t>(Social workers, registration staff, admission team, case management, PBX operators, administrators, etc.)</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tab pos="0" algn="l"/>
                        </a:tabLst>
                        <a:defRPr/>
                      </a:pPr>
                      <a:r>
                        <a:rPr kumimoji="0" lang="en-US" sz="1700" b="0" u="none" strike="noStrike" kern="1200" cap="none" spc="0" normalizeH="0" baseline="0" noProof="0">
                          <a:ln>
                            <a:noFill/>
                          </a:ln>
                          <a:solidFill>
                            <a:srgbClr val="333333"/>
                          </a:solidFill>
                          <a:effectLst/>
                          <a:uLnTx/>
                          <a:uFillTx/>
                        </a:rPr>
                        <a:t>Hospital FRC Application Management</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583449614"/>
                  </a:ext>
                </a:extLst>
              </a:tr>
              <a:tr h="1460406">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dirty="0">
                          <a:ln>
                            <a:noFill/>
                          </a:ln>
                          <a:solidFill>
                            <a:srgbClr val="333333"/>
                          </a:solidFill>
                          <a:effectLst/>
                          <a:uLnTx/>
                          <a:uFillTx/>
                        </a:rPr>
                        <a:t>EMS Agency / MAC</a:t>
                      </a:r>
                      <a:endParaRPr kumimoji="0" lang="en-US" sz="17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333333"/>
                          </a:solidFill>
                          <a:effectLst/>
                          <a:uLnTx/>
                          <a:uFillTx/>
                        </a:rPr>
                        <a:t>Countywide ReddiNet Messaging and MCI Module Management</a:t>
                      </a:r>
                      <a:endParaRPr kumimoji="0" lang="en-US" sz="17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1180810"/>
                  </a:ext>
                </a:extLst>
              </a:tr>
            </a:tbl>
          </a:graphicData>
        </a:graphic>
      </p:graphicFrame>
      <p:sp>
        <p:nvSpPr>
          <p:cNvPr id="3" name="Rectangle 2">
            <a:extLst>
              <a:ext uri="{FF2B5EF4-FFF2-40B4-BE49-F238E27FC236}">
                <a16:creationId xmlns:a16="http://schemas.microsoft.com/office/drawing/2014/main" id="{C1EBA557-BDDB-419A-93DC-2A6D6F0EB190}"/>
              </a:ext>
            </a:extLst>
          </p:cNvPr>
          <p:cNvSpPr/>
          <p:nvPr/>
        </p:nvSpPr>
        <p:spPr>
          <a:xfrm>
            <a:off x="5052024" y="6390792"/>
            <a:ext cx="5012334" cy="369332"/>
          </a:xfrm>
          <a:prstGeom prst="rect">
            <a:avLst/>
          </a:prstGeom>
        </p:spPr>
        <p:txBody>
          <a:bodyPr wrap="none">
            <a:spAutoFit/>
          </a:bodyPr>
          <a:lstStyle/>
          <a:p>
            <a:r>
              <a:rPr lang="en-US" dirty="0">
                <a:solidFill>
                  <a:srgbClr val="FF0000"/>
                </a:solidFill>
              </a:rPr>
              <a:t>*No-ED facilities will not have ReddiNet End-Users</a:t>
            </a:r>
          </a:p>
        </p:txBody>
      </p:sp>
    </p:spTree>
    <p:extLst>
      <p:ext uri="{BB962C8B-B14F-4D97-AF65-F5344CB8AC3E}">
        <p14:creationId xmlns:p14="http://schemas.microsoft.com/office/powerpoint/2010/main" val="15222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Exercise Assumption: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r>
              <a:rPr lang="en-US" sz="2800" dirty="0"/>
              <a:t>Incident meets criteria to activate your Family Reunification Center plan at your site. </a:t>
            </a:r>
          </a:p>
          <a:p>
            <a:pPr marL="57150">
              <a:lnSpc>
                <a:spcPct val="90000"/>
              </a:lnSpc>
              <a:spcAft>
                <a:spcPts val="600"/>
              </a:spcAft>
            </a:pPr>
            <a:endParaRPr lang="en-US" sz="2000" dirty="0"/>
          </a:p>
        </p:txBody>
      </p:sp>
    </p:spTree>
    <p:extLst>
      <p:ext uri="{BB962C8B-B14F-4D97-AF65-F5344CB8AC3E}">
        <p14:creationId xmlns:p14="http://schemas.microsoft.com/office/powerpoint/2010/main" val="235022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via ambulance. Five (5) additional patients have self-dispatched to your facility by private auto and walked-into the emergency department. You have a total of six (6) patients from the incident in your emergency department. The patient that arrived by ambulance is initially amnestic to the incident and is only able to provide first name, </a:t>
            </a:r>
            <a:r>
              <a:rPr lang="en-US" sz="2000" i="1" dirty="0">
                <a:solidFill>
                  <a:srgbClr val="FF0000"/>
                </a:solidFill>
                <a:latin typeface="Franklin Gothic Book" panose="020B0503020102020204" pitchFamily="34" charset="0"/>
                <a:ea typeface="Times New Roman" panose="02020603050405020304" pitchFamily="18" charset="0"/>
              </a:rPr>
              <a:t>last name</a:t>
            </a:r>
            <a:r>
              <a:rPr lang="en-US" sz="2000" i="1" dirty="0">
                <a:latin typeface="Franklin Gothic Book" panose="020B0503020102020204" pitchFamily="34" charset="0"/>
                <a:ea typeface="Times New Roman" panose="02020603050405020304" pitchFamily="18" charset="0"/>
              </a:rPr>
              <a:t>, and age. The patient is otherwise stable in the delayed category. The patient has no identification or cell phone and cannot recall family contact information. The other patients who self-dispatched are stable and require observation only.</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189377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(No-ED)</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by private auto. You have one (1) patient from the incident in your facility. The patient was initially amnestic to the incident and is only able to provide his first name, </a:t>
            </a:r>
            <a:r>
              <a:rPr lang="en-US" sz="2000" i="1" dirty="0">
                <a:solidFill>
                  <a:srgbClr val="FF0000"/>
                </a:solidFill>
                <a:latin typeface="Franklin Gothic Book" panose="020B0503020102020204" pitchFamily="34" charset="0"/>
                <a:ea typeface="Times New Roman" panose="02020603050405020304" pitchFamily="18" charset="0"/>
              </a:rPr>
              <a:t>last name,</a:t>
            </a:r>
            <a:r>
              <a:rPr lang="en-US" sz="2000" i="1" dirty="0">
                <a:latin typeface="Franklin Gothic Book" panose="020B0503020102020204" pitchFamily="34" charset="0"/>
                <a:ea typeface="Times New Roman" panose="02020603050405020304" pitchFamily="18" charset="0"/>
              </a:rPr>
              <a:t> and DOB. The patient is otherwise stable and in the delayed category. The patient has identification but no cell phone and cannot recall family contact information.</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300681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2800"/>
              <a:t>Exercise Play:</a:t>
            </a:r>
            <a:br>
              <a:rPr lang="en-US" sz="2800"/>
            </a:br>
            <a:br>
              <a:rPr lang="en-US" sz="2800"/>
            </a:br>
            <a:endParaRPr lang="en-US" sz="2800"/>
          </a:p>
        </p:txBody>
      </p:sp>
      <p:graphicFrame>
        <p:nvGraphicFramePr>
          <p:cNvPr id="10" name="Content Placeholder 2" descr="Placeholder for Exercise Play: Start and anticipated end timelines; Venue sites; and Play will be restricted to the delineated areas surrounding exercise site. ">
            <a:extLst>
              <a:ext uri="{FF2B5EF4-FFF2-40B4-BE49-F238E27FC236}">
                <a16:creationId xmlns:a16="http://schemas.microsoft.com/office/drawing/2014/main" id="{C8548659-BBC6-45AE-B2EE-BE1C5F50961D}"/>
              </a:ext>
            </a:extLst>
          </p:cNvPr>
          <p:cNvGraphicFramePr>
            <a:graphicFrameLocks/>
          </p:cNvGraphicFramePr>
          <p:nvPr>
            <p:extLst>
              <p:ext uri="{D42A27DB-BD31-4B8C-83A1-F6EECF244321}">
                <p14:modId xmlns:p14="http://schemas.microsoft.com/office/powerpoint/2010/main" val="2723190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72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Master Scenario Events List (MSEL)</a:t>
            </a:r>
            <a:r>
              <a:rPr lang="en-US" sz="4800" dirty="0"/>
              <a:t>:</a:t>
            </a:r>
            <a:br>
              <a:rPr lang="en-US" sz="4800" dirty="0"/>
            </a:br>
            <a:br>
              <a:rPr lang="en-US" sz="4800" dirty="0"/>
            </a:br>
            <a:endParaRPr lang="en-US" sz="4800" dirty="0"/>
          </a:p>
        </p:txBody>
      </p:sp>
      <p:graphicFrame>
        <p:nvGraphicFramePr>
          <p:cNvPr id="4" name="Table 3">
            <a:extLst>
              <a:ext uri="{FF2B5EF4-FFF2-40B4-BE49-F238E27FC236}">
                <a16:creationId xmlns:a16="http://schemas.microsoft.com/office/drawing/2014/main" id="{31E6B51A-862B-3D72-1ACF-DBBCEDD35845}"/>
              </a:ext>
            </a:extLst>
          </p:cNvPr>
          <p:cNvGraphicFramePr>
            <a:graphicFrameLocks noGrp="1"/>
          </p:cNvGraphicFramePr>
          <p:nvPr>
            <p:extLst>
              <p:ext uri="{D42A27DB-BD31-4B8C-83A1-F6EECF244321}">
                <p14:modId xmlns:p14="http://schemas.microsoft.com/office/powerpoint/2010/main" val="2191401095"/>
              </p:ext>
            </p:extLst>
          </p:nvPr>
        </p:nvGraphicFramePr>
        <p:xfrm>
          <a:off x="448826" y="562709"/>
          <a:ext cx="11294347" cy="6114424"/>
        </p:xfrm>
        <a:graphic>
          <a:graphicData uri="http://schemas.openxmlformats.org/drawingml/2006/table">
            <a:tbl>
              <a:tblPr/>
              <a:tblGrid>
                <a:gridCol w="375915">
                  <a:extLst>
                    <a:ext uri="{9D8B030D-6E8A-4147-A177-3AD203B41FA5}">
                      <a16:colId xmlns:a16="http://schemas.microsoft.com/office/drawing/2014/main" val="692390999"/>
                    </a:ext>
                  </a:extLst>
                </a:gridCol>
                <a:gridCol w="736793">
                  <a:extLst>
                    <a:ext uri="{9D8B030D-6E8A-4147-A177-3AD203B41FA5}">
                      <a16:colId xmlns:a16="http://schemas.microsoft.com/office/drawing/2014/main" val="2017832494"/>
                    </a:ext>
                  </a:extLst>
                </a:gridCol>
                <a:gridCol w="458614">
                  <a:extLst>
                    <a:ext uri="{9D8B030D-6E8A-4147-A177-3AD203B41FA5}">
                      <a16:colId xmlns:a16="http://schemas.microsoft.com/office/drawing/2014/main" val="1131094199"/>
                    </a:ext>
                  </a:extLst>
                </a:gridCol>
                <a:gridCol w="1623950">
                  <a:extLst>
                    <a:ext uri="{9D8B030D-6E8A-4147-A177-3AD203B41FA5}">
                      <a16:colId xmlns:a16="http://schemas.microsoft.com/office/drawing/2014/main" val="380326666"/>
                    </a:ext>
                  </a:extLst>
                </a:gridCol>
                <a:gridCol w="714237">
                  <a:extLst>
                    <a:ext uri="{9D8B030D-6E8A-4147-A177-3AD203B41FA5}">
                      <a16:colId xmlns:a16="http://schemas.microsoft.com/office/drawing/2014/main" val="2228121486"/>
                    </a:ext>
                  </a:extLst>
                </a:gridCol>
                <a:gridCol w="759349">
                  <a:extLst>
                    <a:ext uri="{9D8B030D-6E8A-4147-A177-3AD203B41FA5}">
                      <a16:colId xmlns:a16="http://schemas.microsoft.com/office/drawing/2014/main" val="515639023"/>
                    </a:ext>
                  </a:extLst>
                </a:gridCol>
                <a:gridCol w="2293077">
                  <a:extLst>
                    <a:ext uri="{9D8B030D-6E8A-4147-A177-3AD203B41FA5}">
                      <a16:colId xmlns:a16="http://schemas.microsoft.com/office/drawing/2014/main" val="4261249143"/>
                    </a:ext>
                  </a:extLst>
                </a:gridCol>
                <a:gridCol w="2428406">
                  <a:extLst>
                    <a:ext uri="{9D8B030D-6E8A-4147-A177-3AD203B41FA5}">
                      <a16:colId xmlns:a16="http://schemas.microsoft.com/office/drawing/2014/main" val="1172216613"/>
                    </a:ext>
                  </a:extLst>
                </a:gridCol>
                <a:gridCol w="1054439">
                  <a:extLst>
                    <a:ext uri="{9D8B030D-6E8A-4147-A177-3AD203B41FA5}">
                      <a16:colId xmlns:a16="http://schemas.microsoft.com/office/drawing/2014/main" val="596906508"/>
                    </a:ext>
                  </a:extLst>
                </a:gridCol>
                <a:gridCol w="466135">
                  <a:extLst>
                    <a:ext uri="{9D8B030D-6E8A-4147-A177-3AD203B41FA5}">
                      <a16:colId xmlns:a16="http://schemas.microsoft.com/office/drawing/2014/main" val="1827117590"/>
                    </a:ext>
                  </a:extLst>
                </a:gridCol>
                <a:gridCol w="383432">
                  <a:extLst>
                    <a:ext uri="{9D8B030D-6E8A-4147-A177-3AD203B41FA5}">
                      <a16:colId xmlns:a16="http://schemas.microsoft.com/office/drawing/2014/main" val="145072246"/>
                    </a:ext>
                  </a:extLst>
                </a:gridCol>
              </a:tblGrid>
              <a:tr h="220098">
                <a:tc>
                  <a:txBody>
                    <a:bodyPr/>
                    <a:lstStyle/>
                    <a:p>
                      <a:pPr algn="ctr" fontAlgn="ctr"/>
                      <a:r>
                        <a:rPr lang="en-US" sz="400" b="1" i="0" u="none" strike="noStrike">
                          <a:solidFill>
                            <a:srgbClr val="000000"/>
                          </a:solidFill>
                          <a:effectLst/>
                          <a:latin typeface="Calibri" panose="020F0502020204030204" pitchFamily="34" charset="0"/>
                        </a:rPr>
                        <a:t>Inject #</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Time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Inject Mode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dirty="0">
                          <a:solidFill>
                            <a:srgbClr val="000000"/>
                          </a:solidFill>
                          <a:effectLst/>
                          <a:latin typeface="Calibri" panose="020F0502020204030204" pitchFamily="34" charset="0"/>
                        </a:rPr>
                        <a:t>Synopsis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From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To</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Message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Expected Action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Responsible Organization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a:solidFill>
                            <a:srgbClr val="000000"/>
                          </a:solidFill>
                          <a:effectLst/>
                          <a:latin typeface="Calibri" panose="020F0502020204030204" pitchFamily="34" charset="0"/>
                        </a:rPr>
                        <a:t>POC/Author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400" b="1" i="0" u="none" strike="noStrike" dirty="0">
                          <a:solidFill>
                            <a:srgbClr val="000000"/>
                          </a:solidFill>
                          <a:effectLst/>
                          <a:latin typeface="Calibri" panose="020F0502020204030204" pitchFamily="34" charset="0"/>
                        </a:rPr>
                        <a:t>Comment</a:t>
                      </a:r>
                    </a:p>
                  </a:txBody>
                  <a:tcPr marL="3820" marR="3820" marT="3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87484"/>
                  </a:ext>
                </a:extLst>
              </a:tr>
              <a:tr h="214731">
                <a:tc>
                  <a:txBody>
                    <a:bodyPr/>
                    <a:lstStyle/>
                    <a:p>
                      <a:pPr algn="ctr" fontAlgn="ctr"/>
                      <a:r>
                        <a:rPr lang="en-US" sz="400" b="1" i="0" u="none" strike="noStrike">
                          <a:solidFill>
                            <a:srgbClr val="000000"/>
                          </a:solidFill>
                          <a:effectLst/>
                          <a:latin typeface="Calibri" panose="020F0502020204030204" pitchFamily="34" charset="0"/>
                        </a:rPr>
                        <a:t>1</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7:00am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 Check-in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Controller / Evaluator (C/E)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 Controller, Evaluator - Check In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 check-in and receive appropriate materials.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270779"/>
                  </a:ext>
                </a:extLst>
              </a:tr>
              <a:tr h="107365">
                <a:tc>
                  <a:txBody>
                    <a:bodyPr/>
                    <a:lstStyle/>
                    <a:p>
                      <a:pPr algn="ctr" fontAlgn="ctr"/>
                      <a:r>
                        <a:rPr lang="en-US" sz="400" b="1" i="0" u="none" strike="noStrike">
                          <a:solidFill>
                            <a:srgbClr val="000000"/>
                          </a:solidFill>
                          <a:effectLst/>
                          <a:latin typeface="Calibri" panose="020F0502020204030204" pitchFamily="34" charset="0"/>
                        </a:rPr>
                        <a:t>2</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7:45am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 Briefing</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Player Briefing (Plan a 15 Min Brief)</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Exercise director / facilitator conducts exercise and safety briefing.</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192324"/>
                  </a:ext>
                </a:extLst>
              </a:tr>
              <a:tr h="198625">
                <a:tc>
                  <a:txBody>
                    <a:bodyPr/>
                    <a:lstStyle/>
                    <a:p>
                      <a:pPr algn="ctr" fontAlgn="ctr"/>
                      <a:r>
                        <a:rPr lang="en-US" sz="400" b="1" i="0" u="none" strike="noStrike">
                          <a:solidFill>
                            <a:srgbClr val="000000"/>
                          </a:solidFill>
                          <a:effectLst/>
                          <a:latin typeface="Calibri" panose="020F0502020204030204" pitchFamily="34" charset="0"/>
                        </a:rPr>
                        <a:t>3</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Start Exercise (StartEx)</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Medical Alert Center (MAC)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Start Exercise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Exercise participants initiate play.</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985124"/>
                  </a:ext>
                </a:extLst>
              </a:tr>
              <a:tr h="214731">
                <a:tc>
                  <a:txBody>
                    <a:bodyPr/>
                    <a:lstStyle/>
                    <a:p>
                      <a:pPr algn="ctr" fontAlgn="ctr"/>
                      <a:r>
                        <a:rPr lang="en-US" sz="400" b="1" i="0" u="none" strike="noStrike">
                          <a:solidFill>
                            <a:srgbClr val="000000"/>
                          </a:solidFill>
                          <a:effectLst/>
                          <a:latin typeface="Calibri" panose="020F0502020204030204" pitchFamily="34" charset="0"/>
                        </a:rPr>
                        <a:t>4</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MCI Initiated</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 initiates MCI poll titled "2025 FRC Exercise"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 ReddiNet End-Users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425692"/>
                  </a:ext>
                </a:extLst>
              </a:tr>
              <a:tr h="214731">
                <a:tc>
                  <a:txBody>
                    <a:bodyPr/>
                    <a:lstStyle/>
                    <a:p>
                      <a:pPr algn="ctr" fontAlgn="ctr"/>
                      <a:r>
                        <a:rPr lang="en-US" sz="400" b="1" i="0" u="none" strike="noStrike">
                          <a:solidFill>
                            <a:srgbClr val="000000"/>
                          </a:solidFill>
                          <a:effectLst/>
                          <a:latin typeface="Calibri" panose="020F0502020204030204" pitchFamily="34" charset="0"/>
                        </a:rPr>
                        <a:t>5</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8:00am to 8:10am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 inputs patient destination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Each hospital will receive one (1) ambulance with one (1) "ambulance patient"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 End-User arrives the ambulance in the ReddiNet MCI Module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 ReddiNet End-Users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531569"/>
                  </a:ext>
                </a:extLst>
              </a:tr>
              <a:tr h="644189">
                <a:tc>
                  <a:txBody>
                    <a:bodyPr/>
                    <a:lstStyle/>
                    <a:p>
                      <a:pPr algn="ctr" fontAlgn="ctr"/>
                      <a:r>
                        <a:rPr lang="en-US" sz="400" b="1" i="0" u="none" strike="noStrike">
                          <a:solidFill>
                            <a:srgbClr val="000000"/>
                          </a:solidFill>
                          <a:effectLst/>
                          <a:latin typeface="Calibri" panose="020F0502020204030204" pitchFamily="34" charset="0"/>
                        </a:rPr>
                        <a:t>6</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US" sz="400" b="1" i="0" u="none" strike="noStrike">
                          <a:solidFill>
                            <a:srgbClr val="000000"/>
                          </a:solidFill>
                          <a:effectLst/>
                          <a:latin typeface="Calibri" panose="020F0502020204030204" pitchFamily="34" charset="0"/>
                        </a:rPr>
                        <a:t>8:00am to 8:15am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dirty="0">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Provide pre-designated patient demographic data</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 End 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a:t>
                      </a:r>
                      <a:r>
                        <a:rPr lang="en-US" sz="400" b="1" i="0" u="none" strike="noStrike">
                          <a:solidFill>
                            <a:srgbClr val="FF0000"/>
                          </a:solidFill>
                          <a:effectLst/>
                          <a:latin typeface="Calibri" panose="020F0502020204030204" pitchFamily="34" charset="0"/>
                        </a:rPr>
                        <a:t>patient's first and last name, gender, age, and triage tag#</a:t>
                      </a:r>
                      <a:endParaRPr lang="en-US" sz="400" b="1" i="0" u="none" strike="noStrike">
                        <a:solidFill>
                          <a:srgbClr val="000000"/>
                        </a:solidFill>
                        <a:effectLst/>
                        <a:latin typeface="Calibri" panose="020F0502020204030204" pitchFamily="34" charset="0"/>
                      </a:endParaRP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 End-User updates MCI victim list and enters "ambulance patient": 1. First name, 2. Last Name 3. Sex, 4. Age, 5. Triage Tag #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 ReddiNet End-Users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227646"/>
                  </a:ext>
                </a:extLst>
              </a:tr>
              <a:tr h="536823">
                <a:tc>
                  <a:txBody>
                    <a:bodyPr/>
                    <a:lstStyle/>
                    <a:p>
                      <a:pPr algn="ctr" fontAlgn="ctr"/>
                      <a:r>
                        <a:rPr lang="en-US" sz="400" b="1" i="0" u="none" strike="noStrike">
                          <a:solidFill>
                            <a:srgbClr val="000000"/>
                          </a:solidFill>
                          <a:effectLst/>
                          <a:latin typeface="Calibri" panose="020F0502020204030204" pitchFamily="34" charset="0"/>
                        </a:rPr>
                        <a:t>7</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8:15am to 8:30am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Add five (5) additional walk-in patients to the MCI victim list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 End 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 ReddiNet End-Users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086084"/>
                  </a:ext>
                </a:extLst>
              </a:tr>
              <a:tr h="322094">
                <a:tc>
                  <a:txBody>
                    <a:bodyPr/>
                    <a:lstStyle/>
                    <a:p>
                      <a:pPr algn="ctr" fontAlgn="ctr"/>
                      <a:r>
                        <a:rPr lang="en-US" sz="400" b="1" i="0" u="none" strike="noStrike">
                          <a:solidFill>
                            <a:srgbClr val="000000"/>
                          </a:solidFill>
                          <a:effectLst/>
                          <a:latin typeface="Calibri" panose="020F0502020204030204" pitchFamily="34" charset="0"/>
                        </a:rPr>
                        <a:t>8</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8:30am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 sends message to all hospitals that the County has activated a FAC to support the incident. All hospitals activate FIC/FRC Plan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Emergency Manager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The County has activated a Family Assistance Center (FAC) to support the incident. Activate your FIC/FRC plan.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Emergency Manager activates the  FIC/FRC team and discuss next steps to activate the FIC/FRC plan.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 EM and FIC team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114998"/>
                  </a:ext>
                </a:extLst>
              </a:tr>
              <a:tr h="858916">
                <a:tc>
                  <a:txBody>
                    <a:bodyPr/>
                    <a:lstStyle/>
                    <a:p>
                      <a:pPr algn="ctr" fontAlgn="ctr"/>
                      <a:r>
                        <a:rPr lang="en-US" sz="400" b="1" i="0" u="none" strike="noStrike">
                          <a:solidFill>
                            <a:srgbClr val="000000"/>
                          </a:solidFill>
                          <a:effectLst/>
                          <a:latin typeface="Calibri" panose="020F0502020204030204" pitchFamily="34" charset="0"/>
                        </a:rPr>
                        <a:t>9</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8:40am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 logs into Family Reunification Center (FRC) application and activates a "FAC"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Designated FRC End-User of the FIC team logs into the FRC application and activates a "FAC"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1. FRC End-User logs into the FRC application.</a:t>
                      </a:r>
                      <a:br>
                        <a:rPr lang="en-US" sz="400" b="1" i="0" u="none" strike="noStrike">
                          <a:solidFill>
                            <a:srgbClr val="000000"/>
                          </a:solidFill>
                          <a:effectLst/>
                          <a:latin typeface="Calibri" panose="020F0502020204030204" pitchFamily="34" charset="0"/>
                        </a:rPr>
                      </a:br>
                      <a:r>
                        <a:rPr lang="en-US" sz="400" b="1" i="0" u="none" strike="noStrike">
                          <a:solidFill>
                            <a:srgbClr val="000000"/>
                          </a:solidFill>
                          <a:effectLst/>
                          <a:latin typeface="Calibri" panose="020F0502020204030204" pitchFamily="34" charset="0"/>
                        </a:rPr>
                        <a:t>2. FRC End-User activates a "FAC" in the FRC application and names the "FAC" your hospital name followed by "- FRC Exercise" (e.g. "ACME Hospital - FRC Exercise").</a:t>
                      </a:r>
                      <a:br>
                        <a:rPr lang="en-US" sz="400" b="1" i="0" u="none" strike="noStrike">
                          <a:solidFill>
                            <a:srgbClr val="000000"/>
                          </a:solidFill>
                          <a:effectLst/>
                          <a:latin typeface="Calibri" panose="020F0502020204030204" pitchFamily="34" charset="0"/>
                        </a:rPr>
                      </a:br>
                      <a:r>
                        <a:rPr lang="en-US" sz="400" b="1" i="0" u="none" strike="noStrike">
                          <a:solidFill>
                            <a:srgbClr val="000000"/>
                          </a:solidFill>
                          <a:effectLst/>
                          <a:latin typeface="Calibri" panose="020F0502020204030204" pitchFamily="34" charset="0"/>
                        </a:rPr>
                        <a:t>3. FRC End-User associates the "FAC" with the MCI titled "2025 FRC Exercise".</a:t>
                      </a:r>
                      <a:br>
                        <a:rPr lang="en-US" sz="400" b="1" i="0" u="none" strike="noStrike">
                          <a:solidFill>
                            <a:srgbClr val="000000"/>
                          </a:solidFill>
                          <a:effectLst/>
                          <a:latin typeface="Calibri" panose="020F0502020204030204" pitchFamily="34" charset="0"/>
                        </a:rPr>
                      </a:br>
                      <a:r>
                        <a:rPr lang="en-US" sz="400" b="1" i="0" u="none" strike="noStrike">
                          <a:solidFill>
                            <a:srgbClr val="FF0000"/>
                          </a:solidFill>
                          <a:effectLst/>
                          <a:latin typeface="Calibri" panose="020F0502020204030204" pitchFamily="34" charset="0"/>
                        </a:rPr>
                        <a:t>4. FRC End-User enters actual location information and direct telephone number of FAC</a:t>
                      </a:r>
                      <a:endParaRPr lang="en-US" sz="400" b="1" i="0" u="none" strike="noStrike">
                        <a:solidFill>
                          <a:srgbClr val="000000"/>
                        </a:solidFill>
                        <a:effectLst/>
                        <a:latin typeface="Calibri" panose="020F0502020204030204" pitchFamily="34" charset="0"/>
                      </a:endParaRP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214170"/>
                  </a:ext>
                </a:extLst>
              </a:tr>
              <a:tr h="536823">
                <a:tc>
                  <a:txBody>
                    <a:bodyPr/>
                    <a:lstStyle/>
                    <a:p>
                      <a:pPr algn="ctr" fontAlgn="ctr"/>
                      <a:r>
                        <a:rPr lang="en-US" sz="400" b="1" i="0" u="none" strike="noStrike">
                          <a:solidFill>
                            <a:srgbClr val="000000"/>
                          </a:solidFill>
                          <a:effectLst/>
                          <a:latin typeface="Calibri" panose="020F0502020204030204" pitchFamily="34" charset="0"/>
                        </a:rPr>
                        <a:t>10</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400" b="1" i="0" u="none" strike="noStrike">
                          <a:solidFill>
                            <a:srgbClr val="000000"/>
                          </a:solidFill>
                          <a:effectLst/>
                          <a:latin typeface="Calibri" panose="020F0502020204030204" pitchFamily="34" charset="0"/>
                        </a:rPr>
                        <a:t>8:40am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 updates MCI patient profile in FRC application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 provides the pre-designated "ambulance patient" information to the FRC End-User. The data is needed to update the "ambulance patient" profile in the FRC application. The information is regarding the "ambulance patient" who arrived in the Emergency Department by ambulance.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 searches for the "ambulance patient" profile in the FRC application and updates the profile with the following seven (7) data elements: 1. DOB. 2. Eye Color. 3. Hair Color. 4. Height. 5. Weight. 6. Language. 7. Ethnicity</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5340080"/>
                  </a:ext>
                </a:extLst>
              </a:tr>
              <a:tr h="536823">
                <a:tc>
                  <a:txBody>
                    <a:bodyPr/>
                    <a:lstStyle/>
                    <a:p>
                      <a:pPr algn="ctr" fontAlgn="ctr"/>
                      <a:r>
                        <a:rPr lang="en-US" sz="400" b="1" i="0" u="none" strike="noStrike">
                          <a:solidFill>
                            <a:srgbClr val="000000"/>
                          </a:solidFill>
                          <a:effectLst/>
                          <a:latin typeface="Calibri" panose="020F0502020204030204" pitchFamily="34" charset="0"/>
                        </a:rPr>
                        <a:t>11</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400" b="1" i="0" u="none" strike="noStrike">
                          <a:solidFill>
                            <a:srgbClr val="000000"/>
                          </a:solidFill>
                          <a:effectLst/>
                          <a:latin typeface="Calibri" panose="020F0502020204030204" pitchFamily="34" charset="0"/>
                        </a:rPr>
                        <a:t>8:50am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Register the five (5) pre-designated seekers into the FRC "FAC"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Five (5) unrelated persons (designated seekers) each seeking a family member (missing person/patient) involved in the incident arrived at your hospital. The missing persons (patients) are located at other facilities. C/E provides the Seeker data to the FRC End-User to Register into the "FAC"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1642752"/>
                  </a:ext>
                </a:extLst>
              </a:tr>
              <a:tr h="322094">
                <a:tc>
                  <a:txBody>
                    <a:bodyPr/>
                    <a:lstStyle/>
                    <a:p>
                      <a:pPr algn="ctr" fontAlgn="ctr"/>
                      <a:r>
                        <a:rPr lang="en-US" sz="400" b="1" i="0" u="none" strike="noStrike">
                          <a:solidFill>
                            <a:srgbClr val="000000"/>
                          </a:solidFill>
                          <a:effectLst/>
                          <a:latin typeface="Calibri" panose="020F0502020204030204" pitchFamily="34" charset="0"/>
                        </a:rPr>
                        <a:t>12</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9:00am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Facilitate family reunification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Locate and reunite each designated Seeker with the correct missing person (patient) in the FRC application.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364672"/>
                  </a:ext>
                </a:extLst>
              </a:tr>
              <a:tr h="536823">
                <a:tc>
                  <a:txBody>
                    <a:bodyPr/>
                    <a:lstStyle/>
                    <a:p>
                      <a:pPr algn="ctr" fontAlgn="ctr"/>
                      <a:r>
                        <a:rPr lang="en-US" sz="400" b="1" i="0" u="none" strike="noStrike">
                          <a:solidFill>
                            <a:srgbClr val="000000"/>
                          </a:solidFill>
                          <a:effectLst/>
                          <a:latin typeface="Calibri" panose="020F0502020204030204" pitchFamily="34" charset="0"/>
                        </a:rPr>
                        <a:t>13</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9:00am to 11:00am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Contact other facilities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Inform the FRC End-User to contact the facility with the missing person (patient) to confirm the person is at that location and that it is okay to disclose information. Close the loop.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After locating the missing person, call the facility with the missing person. Use the telephone number listed in the MCI victim profile. Confirm the person is at that location and it is okay to disclose information. Inform the seeking-person (family member) of the missing-person's location only.</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117888"/>
                  </a:ext>
                </a:extLst>
              </a:tr>
              <a:tr h="107365">
                <a:tc>
                  <a:txBody>
                    <a:bodyPr/>
                    <a:lstStyle/>
                    <a:p>
                      <a:pPr algn="ctr" fontAlgn="ctr"/>
                      <a:r>
                        <a:rPr lang="en-US" sz="400" b="1" i="0" u="none" strike="noStrike">
                          <a:solidFill>
                            <a:srgbClr val="000000"/>
                          </a:solidFill>
                          <a:effectLst/>
                          <a:latin typeface="Calibri" panose="020F0502020204030204" pitchFamily="34" charset="0"/>
                        </a:rPr>
                        <a:t>14</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11:00am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ReddiNet</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End Exercise (End Ex)</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MAC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Hospitals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End Exercise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End all exercise play and activity. (Do Not Deactivate FAC)</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696407"/>
                  </a:ext>
                </a:extLst>
              </a:tr>
              <a:tr h="214731">
                <a:tc>
                  <a:txBody>
                    <a:bodyPr/>
                    <a:lstStyle/>
                    <a:p>
                      <a:pPr algn="ctr" fontAlgn="ctr"/>
                      <a:r>
                        <a:rPr lang="en-US" sz="400" b="1" i="0" u="none" strike="noStrike">
                          <a:solidFill>
                            <a:srgbClr val="000000"/>
                          </a:solidFill>
                          <a:effectLst/>
                          <a:latin typeface="Calibri" panose="020F0502020204030204" pitchFamily="34" charset="0"/>
                        </a:rPr>
                        <a:t>15</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11:00am to 11:30am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Debrief with players within your facility</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Huddle all players for a debrief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Conduct debrief and have all players complete a participant feedback form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1" i="0" u="none" strike="noStrike">
                          <a:solidFill>
                            <a:srgbClr val="000000"/>
                          </a:solidFill>
                          <a:effectLst/>
                          <a:latin typeface="Calibri" panose="020F0502020204030204" pitchFamily="34" charset="0"/>
                        </a:rPr>
                        <a:t>All Players</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400" b="0" i="0" u="none" strike="noStrike">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617010"/>
                  </a:ext>
                </a:extLst>
              </a:tr>
              <a:tr h="327462">
                <a:tc>
                  <a:txBody>
                    <a:bodyPr/>
                    <a:lstStyle/>
                    <a:p>
                      <a:pPr algn="ctr" fontAlgn="ctr"/>
                      <a:r>
                        <a:rPr lang="en-US" sz="400" b="1" i="0" u="none" strike="noStrike">
                          <a:solidFill>
                            <a:srgbClr val="000000"/>
                          </a:solidFill>
                          <a:effectLst/>
                          <a:latin typeface="Calibri" panose="020F0502020204030204" pitchFamily="34" charset="0"/>
                        </a:rPr>
                        <a:t>16</a:t>
                      </a:r>
                    </a:p>
                  </a:txBody>
                  <a:tcPr marL="3820" marR="3820" marT="3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12:00pm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In Person</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De-activate FAC (1-hour after conclusion of exercise)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C/E</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Do not deactive FAC before 12:00 p.m.</a:t>
                      </a:r>
                      <a:br>
                        <a:rPr lang="en-US" sz="400" b="1" i="0" u="none" strike="noStrike">
                          <a:solidFill>
                            <a:srgbClr val="000000"/>
                          </a:solidFill>
                          <a:effectLst/>
                          <a:latin typeface="Calibri" panose="020F0502020204030204" pitchFamily="34" charset="0"/>
                        </a:rPr>
                      </a:br>
                      <a:r>
                        <a:rPr lang="en-US" sz="400" b="1" i="0" u="none" strike="noStrike">
                          <a:solidFill>
                            <a:srgbClr val="000000"/>
                          </a:solidFill>
                          <a:effectLst/>
                          <a:latin typeface="Calibri" panose="020F0502020204030204" pitchFamily="34" charset="0"/>
                        </a:rPr>
                        <a:t>Inform the FRC End-User to deactivate "FAC" in FRC at 12:00 p.m.</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FRC End-User deactivates "FAC" in FRC at 12:00 p.m. </a:t>
                      </a:r>
                      <a:br>
                        <a:rPr lang="en-US" sz="400" b="1" i="0" u="none" strike="noStrike">
                          <a:solidFill>
                            <a:srgbClr val="000000"/>
                          </a:solidFill>
                          <a:effectLst/>
                          <a:latin typeface="Calibri" panose="020F0502020204030204" pitchFamily="34" charset="0"/>
                        </a:rPr>
                      </a:br>
                      <a:r>
                        <a:rPr lang="en-US" sz="400" b="1" i="0" u="none" strike="noStrike">
                          <a:solidFill>
                            <a:srgbClr val="000000"/>
                          </a:solidFill>
                          <a:effectLst/>
                          <a:latin typeface="Calibri" panose="020F0502020204030204" pitchFamily="34" charset="0"/>
                        </a:rPr>
                        <a:t>(1 hour after conclusion of exercise.)</a:t>
                      </a:r>
                      <a:br>
                        <a:rPr lang="en-US" sz="400" b="1" i="0" u="none" strike="noStrike">
                          <a:solidFill>
                            <a:srgbClr val="000000"/>
                          </a:solidFill>
                          <a:effectLst/>
                          <a:latin typeface="Calibri" panose="020F0502020204030204" pitchFamily="34" charset="0"/>
                        </a:rPr>
                      </a:br>
                      <a:endParaRPr lang="en-US" sz="400" b="1" i="0" u="none" strike="noStrike">
                        <a:solidFill>
                          <a:srgbClr val="000000"/>
                        </a:solidFill>
                        <a:effectLst/>
                        <a:latin typeface="Calibri" panose="020F0502020204030204" pitchFamily="34" charset="0"/>
                      </a:endParaRP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1" i="0" u="none" strike="noStrike">
                          <a:solidFill>
                            <a:srgbClr val="000000"/>
                          </a:solidFill>
                          <a:effectLst/>
                          <a:latin typeface="Calibri" panose="020F0502020204030204" pitchFamily="34" charset="0"/>
                        </a:rPr>
                        <a:t>FRC End-User</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solidFill>
                            <a:srgbClr val="000000"/>
                          </a:solidFill>
                          <a:effectLst/>
                          <a:latin typeface="Calibri" panose="020F0502020204030204" pitchFamily="34" charset="0"/>
                        </a:rPr>
                        <a:t> </a:t>
                      </a:r>
                    </a:p>
                  </a:txBody>
                  <a:tcPr marL="3820" marR="3820" marT="38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5696246"/>
                  </a:ext>
                </a:extLst>
              </a:tr>
            </a:tbl>
          </a:graphicData>
        </a:graphic>
      </p:graphicFrame>
    </p:spTree>
    <p:extLst>
      <p:ext uri="{BB962C8B-B14F-4D97-AF65-F5344CB8AC3E}">
        <p14:creationId xmlns:p14="http://schemas.microsoft.com/office/powerpoint/2010/main" val="330156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No-ED Master Scenario Events List (MSEL)</a:t>
            </a:r>
            <a:r>
              <a:rPr lang="en-US" sz="4800" dirty="0"/>
              <a:t>:</a:t>
            </a:r>
            <a:br>
              <a:rPr lang="en-US" sz="4800" dirty="0"/>
            </a:br>
            <a:br>
              <a:rPr lang="en-US" sz="4800" dirty="0"/>
            </a:br>
            <a:endParaRPr lang="en-US" sz="4800" dirty="0"/>
          </a:p>
        </p:txBody>
      </p:sp>
      <p:graphicFrame>
        <p:nvGraphicFramePr>
          <p:cNvPr id="3" name="Table 2">
            <a:extLst>
              <a:ext uri="{FF2B5EF4-FFF2-40B4-BE49-F238E27FC236}">
                <a16:creationId xmlns:a16="http://schemas.microsoft.com/office/drawing/2014/main" id="{FE4F96B2-724E-4DBA-DF53-6A1CB2AE65D6}"/>
              </a:ext>
            </a:extLst>
          </p:cNvPr>
          <p:cNvGraphicFramePr>
            <a:graphicFrameLocks noGrp="1"/>
          </p:cNvGraphicFramePr>
          <p:nvPr/>
        </p:nvGraphicFramePr>
        <p:xfrm>
          <a:off x="160774" y="1014884"/>
          <a:ext cx="11867105" cy="5215095"/>
        </p:xfrm>
        <a:graphic>
          <a:graphicData uri="http://schemas.openxmlformats.org/drawingml/2006/table">
            <a:tbl>
              <a:tblPr/>
              <a:tblGrid>
                <a:gridCol w="277452">
                  <a:extLst>
                    <a:ext uri="{9D8B030D-6E8A-4147-A177-3AD203B41FA5}">
                      <a16:colId xmlns:a16="http://schemas.microsoft.com/office/drawing/2014/main" val="4227437262"/>
                    </a:ext>
                  </a:extLst>
                </a:gridCol>
                <a:gridCol w="784103">
                  <a:extLst>
                    <a:ext uri="{9D8B030D-6E8A-4147-A177-3AD203B41FA5}">
                      <a16:colId xmlns:a16="http://schemas.microsoft.com/office/drawing/2014/main" val="1094919037"/>
                    </a:ext>
                  </a:extLst>
                </a:gridCol>
                <a:gridCol w="434273">
                  <a:extLst>
                    <a:ext uri="{9D8B030D-6E8A-4147-A177-3AD203B41FA5}">
                      <a16:colId xmlns:a16="http://schemas.microsoft.com/office/drawing/2014/main" val="385837186"/>
                    </a:ext>
                  </a:extLst>
                </a:gridCol>
                <a:gridCol w="1851691">
                  <a:extLst>
                    <a:ext uri="{9D8B030D-6E8A-4147-A177-3AD203B41FA5}">
                      <a16:colId xmlns:a16="http://schemas.microsoft.com/office/drawing/2014/main" val="1040417436"/>
                    </a:ext>
                  </a:extLst>
                </a:gridCol>
                <a:gridCol w="675536">
                  <a:extLst>
                    <a:ext uri="{9D8B030D-6E8A-4147-A177-3AD203B41FA5}">
                      <a16:colId xmlns:a16="http://schemas.microsoft.com/office/drawing/2014/main" val="1470412080"/>
                    </a:ext>
                  </a:extLst>
                </a:gridCol>
                <a:gridCol w="592601">
                  <a:extLst>
                    <a:ext uri="{9D8B030D-6E8A-4147-A177-3AD203B41FA5}">
                      <a16:colId xmlns:a16="http://schemas.microsoft.com/office/drawing/2014/main" val="2232762096"/>
                    </a:ext>
                  </a:extLst>
                </a:gridCol>
                <a:gridCol w="2527226">
                  <a:extLst>
                    <a:ext uri="{9D8B030D-6E8A-4147-A177-3AD203B41FA5}">
                      <a16:colId xmlns:a16="http://schemas.microsoft.com/office/drawing/2014/main" val="2525578612"/>
                    </a:ext>
                  </a:extLst>
                </a:gridCol>
                <a:gridCol w="3252521">
                  <a:extLst>
                    <a:ext uri="{9D8B030D-6E8A-4147-A177-3AD203B41FA5}">
                      <a16:colId xmlns:a16="http://schemas.microsoft.com/office/drawing/2014/main" val="3310991999"/>
                    </a:ext>
                  </a:extLst>
                </a:gridCol>
                <a:gridCol w="784103">
                  <a:extLst>
                    <a:ext uri="{9D8B030D-6E8A-4147-A177-3AD203B41FA5}">
                      <a16:colId xmlns:a16="http://schemas.microsoft.com/office/drawing/2014/main" val="1543702460"/>
                    </a:ext>
                  </a:extLst>
                </a:gridCol>
                <a:gridCol w="373957">
                  <a:extLst>
                    <a:ext uri="{9D8B030D-6E8A-4147-A177-3AD203B41FA5}">
                      <a16:colId xmlns:a16="http://schemas.microsoft.com/office/drawing/2014/main" val="2492206009"/>
                    </a:ext>
                  </a:extLst>
                </a:gridCol>
                <a:gridCol w="313642">
                  <a:extLst>
                    <a:ext uri="{9D8B030D-6E8A-4147-A177-3AD203B41FA5}">
                      <a16:colId xmlns:a16="http://schemas.microsoft.com/office/drawing/2014/main" val="3848844864"/>
                    </a:ext>
                  </a:extLst>
                </a:gridCol>
              </a:tblGrid>
              <a:tr h="222262">
                <a:tc>
                  <a:txBody>
                    <a:bodyPr/>
                    <a:lstStyle/>
                    <a:p>
                      <a:pPr algn="ctr" fontAlgn="ctr"/>
                      <a:r>
                        <a:rPr lang="en-US" sz="500" b="1" i="0" u="none" strike="noStrike">
                          <a:solidFill>
                            <a:srgbClr val="000000"/>
                          </a:solidFill>
                          <a:effectLst/>
                          <a:latin typeface="Calibri" panose="020F0502020204030204" pitchFamily="34" charset="0"/>
                        </a:rPr>
                        <a:t>Inject #</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Time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Inject Mode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Synopsis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From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To</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Message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Expected Action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Responsible Organization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POC/Author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500" b="1" i="0" u="none" strike="noStrike">
                          <a:solidFill>
                            <a:srgbClr val="000000"/>
                          </a:solidFill>
                          <a:effectLst/>
                          <a:latin typeface="Calibri" panose="020F0502020204030204" pitchFamily="34" charset="0"/>
                        </a:rPr>
                        <a:t>Comment</a:t>
                      </a:r>
                    </a:p>
                  </a:txBody>
                  <a:tcPr marL="4010" marR="4010" marT="40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223232"/>
                  </a:ext>
                </a:extLst>
              </a:tr>
              <a:tr h="216840">
                <a:tc>
                  <a:txBody>
                    <a:bodyPr/>
                    <a:lstStyle/>
                    <a:p>
                      <a:pPr algn="ctr" fontAlgn="ctr"/>
                      <a:r>
                        <a:rPr lang="en-US" sz="500" b="1" i="0" u="none" strike="noStrike">
                          <a:solidFill>
                            <a:srgbClr val="000000"/>
                          </a:solidFill>
                          <a:effectLst/>
                          <a:latin typeface="Calibri" panose="020F0502020204030204" pitchFamily="34" charset="0"/>
                        </a:rPr>
                        <a:t>1</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7:00am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 Check-in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Controller / Evaluator (C/E)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 Controller, Evaluator - Check In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 check-in and receive appropriate materials.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1262381"/>
                  </a:ext>
                </a:extLst>
              </a:tr>
              <a:tr h="108447">
                <a:tc>
                  <a:txBody>
                    <a:bodyPr/>
                    <a:lstStyle/>
                    <a:p>
                      <a:pPr algn="ctr" fontAlgn="ctr"/>
                      <a:r>
                        <a:rPr lang="en-US" sz="500" b="1" i="0" u="none" strike="noStrike">
                          <a:solidFill>
                            <a:srgbClr val="000000"/>
                          </a:solidFill>
                          <a:effectLst/>
                          <a:latin typeface="Calibri" panose="020F0502020204030204" pitchFamily="34" charset="0"/>
                        </a:rPr>
                        <a:t>2</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7:45am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 Briefing</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Player Briefing (Plan a 15 Min Brief)</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Exercise director / facilitator conducts exercise and safety briefing.</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863159"/>
                  </a:ext>
                </a:extLst>
              </a:tr>
              <a:tr h="216840">
                <a:tc>
                  <a:txBody>
                    <a:bodyPr/>
                    <a:lstStyle/>
                    <a:p>
                      <a:pPr algn="ctr" fontAlgn="ctr"/>
                      <a:r>
                        <a:rPr lang="en-US" sz="500" b="1" i="0" u="none" strike="noStrike">
                          <a:solidFill>
                            <a:srgbClr val="000000"/>
                          </a:solidFill>
                          <a:effectLst/>
                          <a:latin typeface="Calibri" panose="020F0502020204030204" pitchFamily="34" charset="0"/>
                        </a:rPr>
                        <a:t>3</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Start Exercise (StartEx)</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Medical Alert Center (MAC)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Start Exercise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Exercise participants initiate play.</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701080"/>
                  </a:ext>
                </a:extLst>
              </a:tr>
              <a:tr h="216840">
                <a:tc>
                  <a:txBody>
                    <a:bodyPr/>
                    <a:lstStyle/>
                    <a:p>
                      <a:pPr algn="ctr" fontAlgn="ctr"/>
                      <a:r>
                        <a:rPr lang="en-US" sz="500" b="1" i="0" u="none" strike="noStrike">
                          <a:solidFill>
                            <a:srgbClr val="000000"/>
                          </a:solidFill>
                          <a:effectLst/>
                          <a:latin typeface="Calibri" panose="020F0502020204030204" pitchFamily="34" charset="0"/>
                        </a:rPr>
                        <a:t>4</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MCI Initiated</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MAC initiates MCI poll titled "2025 FRC Exercise"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1768522"/>
                  </a:ext>
                </a:extLst>
              </a:tr>
              <a:tr h="216840">
                <a:tc>
                  <a:txBody>
                    <a:bodyPr/>
                    <a:lstStyle/>
                    <a:p>
                      <a:pPr algn="ctr" fontAlgn="ctr"/>
                      <a:r>
                        <a:rPr lang="en-US" sz="500" b="1" i="0" u="none" strike="noStrike">
                          <a:solidFill>
                            <a:srgbClr val="000000"/>
                          </a:solidFill>
                          <a:effectLst/>
                          <a:latin typeface="Calibri" panose="020F0502020204030204" pitchFamily="34" charset="0"/>
                        </a:rPr>
                        <a:t>5</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8:00am to 8:10am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MAC inputs patient destination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Each hospital will receive one (1) ambulance with one (1) "ambulance patient"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 End-User arrives the ambulance in the ReddiNet MCI Module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62039707"/>
                  </a:ext>
                </a:extLst>
              </a:tr>
              <a:tr h="650521">
                <a:tc>
                  <a:txBody>
                    <a:bodyPr/>
                    <a:lstStyle/>
                    <a:p>
                      <a:pPr algn="ctr" fontAlgn="ctr"/>
                      <a:r>
                        <a:rPr lang="en-US" sz="500" b="1" i="0" u="none" strike="noStrike">
                          <a:solidFill>
                            <a:srgbClr val="000000"/>
                          </a:solidFill>
                          <a:effectLst/>
                          <a:latin typeface="Calibri" panose="020F0502020204030204" pitchFamily="34" charset="0"/>
                        </a:rPr>
                        <a:t>6</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8:00am to 8:15am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Provide pre-designated patient demographic data</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a:t>
                      </a:r>
                      <a:r>
                        <a:rPr lang="en-US" sz="500" b="1" i="0" u="none" strike="noStrike">
                          <a:solidFill>
                            <a:srgbClr val="FF0000"/>
                          </a:solidFill>
                          <a:effectLst/>
                          <a:latin typeface="Calibri" panose="020F0502020204030204" pitchFamily="34" charset="0"/>
                        </a:rPr>
                        <a:t>patient's first and last name, gender, age, and triage tag#</a:t>
                      </a:r>
                      <a:endParaRPr lang="en-US" sz="500" b="1" i="0" u="none" strike="noStrike">
                        <a:solidFill>
                          <a:srgbClr val="000000"/>
                        </a:solidFill>
                        <a:effectLst/>
                        <a:latin typeface="Calibri" panose="020F0502020204030204" pitchFamily="34" charset="0"/>
                      </a:endParaRP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 End-User updates MCI victim list and enters "ambulance patient": 1. First name, 2. Last Name 3. Sex, 4. Age, 5. Triage Tag #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26898446"/>
                  </a:ext>
                </a:extLst>
              </a:tr>
              <a:tr h="325261">
                <a:tc>
                  <a:txBody>
                    <a:bodyPr/>
                    <a:lstStyle/>
                    <a:p>
                      <a:pPr algn="ctr" fontAlgn="ctr"/>
                      <a:r>
                        <a:rPr lang="en-US" sz="500" b="1" i="0" u="none" strike="noStrike">
                          <a:solidFill>
                            <a:srgbClr val="000000"/>
                          </a:solidFill>
                          <a:effectLst/>
                          <a:latin typeface="Calibri" panose="020F0502020204030204" pitchFamily="34" charset="0"/>
                        </a:rPr>
                        <a:t>7</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8:15am to 8:30am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Add five (5) additional walk-in patients to the MCI victim list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26913131"/>
                  </a:ext>
                </a:extLst>
              </a:tr>
              <a:tr h="325261">
                <a:tc>
                  <a:txBody>
                    <a:bodyPr/>
                    <a:lstStyle/>
                    <a:p>
                      <a:pPr algn="ctr" fontAlgn="ctr"/>
                      <a:r>
                        <a:rPr lang="en-US" sz="500" b="1" i="0" u="none" strike="noStrike">
                          <a:solidFill>
                            <a:srgbClr val="000000"/>
                          </a:solidFill>
                          <a:effectLst/>
                          <a:latin typeface="Calibri" panose="020F0502020204030204" pitchFamily="34" charset="0"/>
                        </a:rPr>
                        <a:t>8</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8:30am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MAC sends message to all hospitals that the County has activated a FAC to support the incident. All hospitals activate FIC/FRC Plan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Emergency Manager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The County has activated a Family Assistance Center (FAC) to support the incident. Activate your FIC/FRC plan.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Emergency Manager activates the  FIC/FRC team and discuss next steps to activate the FIC/FRC plan.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Hospital EM and FIC team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2580897"/>
                  </a:ext>
                </a:extLst>
              </a:tr>
              <a:tr h="542102">
                <a:tc>
                  <a:txBody>
                    <a:bodyPr/>
                    <a:lstStyle/>
                    <a:p>
                      <a:pPr algn="ctr" fontAlgn="ctr"/>
                      <a:r>
                        <a:rPr lang="en-US" sz="500" b="1" i="0" u="none" strike="noStrike">
                          <a:solidFill>
                            <a:srgbClr val="000000"/>
                          </a:solidFill>
                          <a:effectLst/>
                          <a:latin typeface="Calibri" panose="020F0502020204030204" pitchFamily="34" charset="0"/>
                        </a:rPr>
                        <a:t>9</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 logs into Family Reunification Center (FRC) application and activates a "FAC"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Designated FRC End-User of the FIC team logs into the FRC application and activates a "FAC"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1. FRC End-User logs into the FRC application.</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2. FRC End-User activates a "FAC" in the FRC application and names the "FAC" your hospital name followed by "- FRC Exercise" (e.g. "ACME Hospital - FRC Exercise").</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3. FRC End-User associates the "FAC" with the MCI titled "2025 FRC Exercise".</a:t>
                      </a:r>
                      <a:br>
                        <a:rPr lang="en-US" sz="500" b="1" i="0" u="none" strike="noStrike">
                          <a:solidFill>
                            <a:srgbClr val="000000"/>
                          </a:solidFill>
                          <a:effectLst/>
                          <a:latin typeface="Calibri" panose="020F0502020204030204" pitchFamily="34" charset="0"/>
                        </a:rPr>
                      </a:br>
                      <a:r>
                        <a:rPr lang="en-US" sz="500" b="1" i="0" u="none" strike="noStrike">
                          <a:solidFill>
                            <a:srgbClr val="FF0000"/>
                          </a:solidFill>
                          <a:effectLst/>
                          <a:latin typeface="Calibri" panose="020F0502020204030204" pitchFamily="34" charset="0"/>
                        </a:rPr>
                        <a:t>4. FRC End-User enters actual location information and direct telephone number of FAC</a:t>
                      </a:r>
                      <a:endParaRPr lang="en-US" sz="500" b="1" i="0" u="none" strike="noStrike">
                        <a:solidFill>
                          <a:srgbClr val="000000"/>
                        </a:solidFill>
                        <a:effectLst/>
                        <a:latin typeface="Calibri" panose="020F0502020204030204" pitchFamily="34" charset="0"/>
                      </a:endParaRP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616647"/>
                  </a:ext>
                </a:extLst>
              </a:tr>
              <a:tr h="325261">
                <a:tc>
                  <a:txBody>
                    <a:bodyPr/>
                    <a:lstStyle/>
                    <a:p>
                      <a:pPr algn="ctr" fontAlgn="ctr"/>
                      <a:r>
                        <a:rPr lang="en-US" sz="500" b="1" i="0" u="none" strike="noStrike">
                          <a:solidFill>
                            <a:srgbClr val="000000"/>
                          </a:solidFill>
                          <a:effectLst/>
                          <a:latin typeface="Calibri" panose="020F0502020204030204" pitchFamily="34" charset="0"/>
                        </a:rPr>
                        <a:t>10</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 </a:t>
                      </a:r>
                      <a:r>
                        <a:rPr lang="en-US" sz="500" b="1" i="0" u="none" strike="noStrike">
                          <a:solidFill>
                            <a:srgbClr val="FF0000"/>
                          </a:solidFill>
                          <a:effectLst/>
                          <a:latin typeface="Calibri" panose="020F0502020204030204" pitchFamily="34" charset="0"/>
                        </a:rPr>
                        <a:t>registers</a:t>
                      </a:r>
                      <a:r>
                        <a:rPr lang="en-US" sz="500" b="1" i="0" u="none" strike="noStrike">
                          <a:solidFill>
                            <a:srgbClr val="000000"/>
                          </a:solidFill>
                          <a:effectLst/>
                          <a:latin typeface="Calibri" panose="020F0502020204030204" pitchFamily="34" charset="0"/>
                        </a:rPr>
                        <a:t> designated patient into FRC application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 provides pre-designated patient data to the FRC End User. The data is needed to </a:t>
                      </a:r>
                      <a:r>
                        <a:rPr lang="en-US" sz="500" b="1" i="0" u="none" strike="noStrike">
                          <a:solidFill>
                            <a:srgbClr val="FF0000"/>
                          </a:solidFill>
                          <a:effectLst/>
                          <a:latin typeface="Calibri" panose="020F0502020204030204" pitchFamily="34" charset="0"/>
                        </a:rPr>
                        <a:t>register</a:t>
                      </a:r>
                      <a:r>
                        <a:rPr lang="en-US" sz="500" b="1" i="0" u="none" strike="noStrike">
                          <a:solidFill>
                            <a:srgbClr val="000000"/>
                          </a:solidFill>
                          <a:effectLst/>
                          <a:latin typeface="Calibri" panose="020F0502020204030204" pitchFamily="34" charset="0"/>
                        </a:rPr>
                        <a:t> the desginated patient into the FRC system.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 User enters the patient data into the FRC application with the following </a:t>
                      </a:r>
                      <a:r>
                        <a:rPr lang="en-US" sz="500" b="1" i="0" u="none" strike="noStrike">
                          <a:solidFill>
                            <a:srgbClr val="FF0000"/>
                          </a:solidFill>
                          <a:effectLst/>
                          <a:latin typeface="Calibri" panose="020F0502020204030204" pitchFamily="34" charset="0"/>
                        </a:rPr>
                        <a:t>eleven (11) data elements</a:t>
                      </a:r>
                      <a:r>
                        <a:rPr lang="en-US" sz="500" b="1" i="0" u="none" strike="noStrike">
                          <a:solidFill>
                            <a:srgbClr val="000000"/>
                          </a:solidFill>
                          <a:effectLst/>
                          <a:latin typeface="Calibri" panose="020F0502020204030204" pitchFamily="34" charset="0"/>
                        </a:rPr>
                        <a:t>: 1. Triage tag #. 2. First Name. 3. Last name. 4. DOB. 5. Gender. 6. Eye Color. 7. Hair Color. 8. Height. 9. Weight. 10. Language. 11. Ethnicity</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671814"/>
                  </a:ext>
                </a:extLst>
              </a:tr>
              <a:tr h="542102">
                <a:tc>
                  <a:txBody>
                    <a:bodyPr/>
                    <a:lstStyle/>
                    <a:p>
                      <a:pPr algn="ctr" fontAlgn="ctr"/>
                      <a:r>
                        <a:rPr lang="en-US" sz="500" b="1" i="0" u="none" strike="noStrike">
                          <a:solidFill>
                            <a:srgbClr val="000000"/>
                          </a:solidFill>
                          <a:effectLst/>
                          <a:latin typeface="Calibri" panose="020F0502020204030204" pitchFamily="34" charset="0"/>
                        </a:rPr>
                        <a:t>11</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500" b="1" i="0" u="none" strike="noStrike">
                          <a:solidFill>
                            <a:srgbClr val="000000"/>
                          </a:solidFill>
                          <a:effectLst/>
                          <a:latin typeface="Calibri" panose="020F0502020204030204" pitchFamily="34" charset="0"/>
                        </a:rPr>
                        <a:t>8:50am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Register the five (5) pre-designated seekers into the FRC "FAC"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Five (5) unrelated persons (designated seekers) each seeking a family member (missing person/patient) involved in the incident arrived at your hospital. The missing persons (patients) are located at other facilities. C/E provides the Seeker data to the FRC End-User to Register into the "FAC"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3629875"/>
                  </a:ext>
                </a:extLst>
              </a:tr>
              <a:tr h="325261">
                <a:tc>
                  <a:txBody>
                    <a:bodyPr/>
                    <a:lstStyle/>
                    <a:p>
                      <a:pPr algn="ctr" fontAlgn="ctr"/>
                      <a:r>
                        <a:rPr lang="en-US" sz="500" b="1" i="0" u="none" strike="noStrike">
                          <a:solidFill>
                            <a:srgbClr val="000000"/>
                          </a:solidFill>
                          <a:effectLst/>
                          <a:latin typeface="Calibri" panose="020F0502020204030204" pitchFamily="34" charset="0"/>
                        </a:rPr>
                        <a:t>12</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Facilitate family reunification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Locate and reunite each designated Seeker with the correct missing person (patient) in the FRC application.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358152"/>
                  </a:ext>
                </a:extLst>
              </a:tr>
              <a:tr h="433681">
                <a:tc>
                  <a:txBody>
                    <a:bodyPr/>
                    <a:lstStyle/>
                    <a:p>
                      <a:pPr algn="ctr" fontAlgn="ctr"/>
                      <a:r>
                        <a:rPr lang="en-US" sz="500" b="1" i="0" u="none" strike="noStrike">
                          <a:solidFill>
                            <a:srgbClr val="000000"/>
                          </a:solidFill>
                          <a:effectLst/>
                          <a:latin typeface="Calibri" panose="020F0502020204030204" pitchFamily="34" charset="0"/>
                        </a:rPr>
                        <a:t>13</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9:00am to 11:00am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Contact other facilities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Inform the FRC End-User to contact the facility with the missing person (patient) to confirm the person is at that location and that it is okay to disclose information. Close the loop.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After locating the missing person, call the facility with the missing person. Use the telephone number listed in the MCI victim profile. Confirm the person is at that location and it is okay to disclose information. Inform the seeking-person (family member) of the missing-person's location only.</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2144354"/>
                  </a:ext>
                </a:extLst>
              </a:tr>
              <a:tr h="108447">
                <a:tc>
                  <a:txBody>
                    <a:bodyPr/>
                    <a:lstStyle/>
                    <a:p>
                      <a:pPr algn="ctr" fontAlgn="ctr"/>
                      <a:r>
                        <a:rPr lang="en-US" sz="500" b="1" i="0" u="none" strike="noStrike">
                          <a:solidFill>
                            <a:srgbClr val="000000"/>
                          </a:solidFill>
                          <a:effectLst/>
                          <a:latin typeface="Calibri" panose="020F0502020204030204" pitchFamily="34" charset="0"/>
                        </a:rPr>
                        <a:t>14</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11:00am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End Exercise (End Ex)</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End Exercise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End all exercise play and activity. (Do Not Deactivate FAC)</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5876163"/>
                  </a:ext>
                </a:extLst>
              </a:tr>
              <a:tr h="108447">
                <a:tc>
                  <a:txBody>
                    <a:bodyPr/>
                    <a:lstStyle/>
                    <a:p>
                      <a:pPr algn="ctr" fontAlgn="ctr"/>
                      <a:r>
                        <a:rPr lang="en-US" sz="500" b="1" i="0" u="none" strike="noStrike">
                          <a:solidFill>
                            <a:srgbClr val="000000"/>
                          </a:solidFill>
                          <a:effectLst/>
                          <a:latin typeface="Calibri" panose="020F0502020204030204" pitchFamily="34" charset="0"/>
                        </a:rPr>
                        <a:t>15</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11:00am to 11:30am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Debrief with players within your facility</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Huddle all players for a debrief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Conduct debrief and have all players complete a participant feedback form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75699"/>
                  </a:ext>
                </a:extLst>
              </a:tr>
              <a:tr h="330682">
                <a:tc>
                  <a:txBody>
                    <a:bodyPr/>
                    <a:lstStyle/>
                    <a:p>
                      <a:pPr algn="ctr" fontAlgn="ctr"/>
                      <a:r>
                        <a:rPr lang="en-US" sz="500" b="1" i="0" u="none" strike="noStrike">
                          <a:solidFill>
                            <a:srgbClr val="000000"/>
                          </a:solidFill>
                          <a:effectLst/>
                          <a:latin typeface="Calibri" panose="020F0502020204030204" pitchFamily="34" charset="0"/>
                        </a:rPr>
                        <a:t>16</a:t>
                      </a:r>
                    </a:p>
                  </a:txBody>
                  <a:tcPr marL="4010" marR="4010" marT="40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12:00pm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De-activate FAC (1-hour after conclusion of exercise)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Do not deactive FAC before 12:00 p.m.</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Inform the FRC End-User to deactivate "FAC" in FRC at 12:00 p.m.</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 deactivates "FAC" in FRC at 12:00 p.m. </a:t>
                      </a:r>
                      <a:br>
                        <a:rPr lang="en-US" sz="500" b="1" i="0" u="none" strike="noStrike">
                          <a:solidFill>
                            <a:srgbClr val="000000"/>
                          </a:solidFill>
                          <a:effectLst/>
                          <a:latin typeface="Calibri" panose="020F0502020204030204" pitchFamily="34" charset="0"/>
                        </a:rPr>
                      </a:br>
                      <a:r>
                        <a:rPr lang="en-US" sz="500" b="1" i="0" u="none" strike="noStrike">
                          <a:solidFill>
                            <a:srgbClr val="000000"/>
                          </a:solidFill>
                          <a:effectLst/>
                          <a:latin typeface="Calibri" panose="020F0502020204030204" pitchFamily="34" charset="0"/>
                        </a:rPr>
                        <a:t>(1 hour after conclusion of exercise.)</a:t>
                      </a:r>
                      <a:br>
                        <a:rPr lang="en-US" sz="500" b="1" i="0" u="none" strike="noStrike">
                          <a:solidFill>
                            <a:srgbClr val="000000"/>
                          </a:solidFill>
                          <a:effectLst/>
                          <a:latin typeface="Calibri" panose="020F0502020204030204" pitchFamily="34" charset="0"/>
                        </a:rPr>
                      </a:br>
                      <a:endParaRPr lang="en-US" sz="500" b="1" i="0" u="none" strike="noStrike">
                        <a:solidFill>
                          <a:srgbClr val="000000"/>
                        </a:solidFill>
                        <a:effectLst/>
                        <a:latin typeface="Calibri" panose="020F0502020204030204" pitchFamily="34" charset="0"/>
                      </a:endParaRP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10" marR="4010" marT="4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10" marR="4010" marT="4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4493740"/>
                  </a:ext>
                </a:extLst>
              </a:tr>
            </a:tbl>
          </a:graphicData>
        </a:graphic>
      </p:graphicFrame>
    </p:spTree>
    <p:extLst>
      <p:ext uri="{BB962C8B-B14F-4D97-AF65-F5344CB8AC3E}">
        <p14:creationId xmlns:p14="http://schemas.microsoft.com/office/powerpoint/2010/main" val="412048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1748" y="91180"/>
            <a:ext cx="11210925" cy="744836"/>
          </a:xfrm>
        </p:spPr>
        <p:txBody>
          <a:bodyPr vert="horz" lIns="91440" tIns="45720" rIns="91440" bIns="45720" rtlCol="0" anchor="ctr">
            <a:normAutofit/>
          </a:bodyPr>
          <a:lstStyle/>
          <a:p>
            <a:r>
              <a:rPr lang="en-US" sz="1400" dirty="0">
                <a:solidFill>
                  <a:schemeClr val="tx1">
                    <a:lumMod val="85000"/>
                    <a:lumOff val="15000"/>
                  </a:schemeClr>
                </a:solidFill>
              </a:rPr>
              <a:t>ReddiNet Message Screen:</a:t>
            </a:r>
            <a:br>
              <a:rPr lang="en-US" sz="1400" dirty="0">
                <a:solidFill>
                  <a:schemeClr val="tx1">
                    <a:lumMod val="85000"/>
                    <a:lumOff val="15000"/>
                  </a:schemeClr>
                </a:solidFill>
              </a:rPr>
            </a:br>
            <a:br>
              <a:rPr lang="en-US" sz="1400" dirty="0">
                <a:solidFill>
                  <a:schemeClr val="tx1">
                    <a:lumMod val="85000"/>
                    <a:lumOff val="15000"/>
                  </a:schemeClr>
                </a:solidFill>
              </a:rPr>
            </a:br>
            <a:endParaRPr lang="en-US" sz="1400" dirty="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D674573-F8C5-3A58-97B0-B52E96F06594}"/>
              </a:ext>
            </a:extLst>
          </p:cNvPr>
          <p:cNvPicPr>
            <a:picLocks noChangeAspect="1"/>
          </p:cNvPicPr>
          <p:nvPr/>
        </p:nvPicPr>
        <p:blipFill>
          <a:blip r:embed="rId3"/>
          <a:stretch>
            <a:fillRect/>
          </a:stretch>
        </p:blipFill>
        <p:spPr>
          <a:xfrm>
            <a:off x="0" y="805026"/>
            <a:ext cx="12192000" cy="5247948"/>
          </a:xfrm>
          <a:prstGeom prst="rect">
            <a:avLst/>
          </a:prstGeom>
        </p:spPr>
      </p:pic>
    </p:spTree>
    <p:extLst>
      <p:ext uri="{BB962C8B-B14F-4D97-AF65-F5344CB8AC3E}">
        <p14:creationId xmlns:p14="http://schemas.microsoft.com/office/powerpoint/2010/main" val="54768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312859" y="142339"/>
            <a:ext cx="11210925" cy="744836"/>
          </a:xfrm>
        </p:spPr>
        <p:txBody>
          <a:bodyPr vert="horz" lIns="91440" tIns="45720" rIns="91440" bIns="45720" rtlCol="0" anchor="ctr">
            <a:normAutofit/>
          </a:bodyPr>
          <a:lstStyle/>
          <a:p>
            <a:r>
              <a:rPr lang="en-US" sz="1400" dirty="0">
                <a:solidFill>
                  <a:schemeClr val="tx1">
                    <a:lumMod val="85000"/>
                    <a:lumOff val="15000"/>
                  </a:schemeClr>
                </a:solidFill>
              </a:rPr>
              <a:t>ReddiNet MCI Screen:</a:t>
            </a:r>
            <a:br>
              <a:rPr lang="en-US" sz="1400" dirty="0">
                <a:solidFill>
                  <a:schemeClr val="tx1">
                    <a:lumMod val="85000"/>
                    <a:lumOff val="15000"/>
                  </a:schemeClr>
                </a:solidFill>
              </a:rPr>
            </a:br>
            <a:br>
              <a:rPr lang="en-US" sz="1400" dirty="0">
                <a:solidFill>
                  <a:schemeClr val="tx1">
                    <a:lumMod val="85000"/>
                    <a:lumOff val="15000"/>
                  </a:schemeClr>
                </a:solidFill>
              </a:rPr>
            </a:br>
            <a:endParaRPr lang="en-US" sz="1400" dirty="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D5E7A5-4649-B495-0990-F1966201980F}"/>
              </a:ext>
            </a:extLst>
          </p:cNvPr>
          <p:cNvPicPr>
            <a:picLocks noChangeAspect="1"/>
          </p:cNvPicPr>
          <p:nvPr/>
        </p:nvPicPr>
        <p:blipFill>
          <a:blip r:embed="rId3"/>
          <a:srcRect b="1227"/>
          <a:stretch/>
        </p:blipFill>
        <p:spPr>
          <a:xfrm>
            <a:off x="55266" y="887175"/>
            <a:ext cx="12081468" cy="5273262"/>
          </a:xfrm>
          <a:prstGeom prst="rect">
            <a:avLst/>
          </a:prstGeom>
        </p:spPr>
      </p:pic>
    </p:spTree>
    <p:extLst>
      <p:ext uri="{BB962C8B-B14F-4D97-AF65-F5344CB8AC3E}">
        <p14:creationId xmlns:p14="http://schemas.microsoft.com/office/powerpoint/2010/main" val="225843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905E2-E8B7-4519-AEC0-C91B63CBA2CB}"/>
              </a:ext>
            </a:extLst>
          </p:cNvPr>
          <p:cNvPicPr>
            <a:picLocks noChangeAspect="1"/>
          </p:cNvPicPr>
          <p:nvPr/>
        </p:nvPicPr>
        <p:blipFill rotWithShape="1">
          <a:blip r:embed="rId3"/>
          <a:srcRect l="2667"/>
          <a:stretch/>
        </p:blipFill>
        <p:spPr>
          <a:xfrm>
            <a:off x="-3047" y="10"/>
            <a:ext cx="12191999" cy="6857990"/>
          </a:xfrm>
          <a:prstGeom prst="rect">
            <a:avLst/>
          </a:prstGeom>
        </p:spPr>
      </p:pic>
    </p:spTree>
    <p:extLst>
      <p:ext uri="{BB962C8B-B14F-4D97-AF65-F5344CB8AC3E}">
        <p14:creationId xmlns:p14="http://schemas.microsoft.com/office/powerpoint/2010/main" val="382121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2025 Family Reunification Center (FRC) Exercise</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57201" y="2250831"/>
            <a:ext cx="5458393" cy="4330839"/>
          </a:xfrm>
        </p:spPr>
        <p:txBody>
          <a:bodyPr anchor="b">
            <a:normAutofit fontScale="92500" lnSpcReduction="20000"/>
          </a:bodyPr>
          <a:lstStyle/>
          <a:p>
            <a:pPr marL="222250" lvl="1" algn="l">
              <a:spcBef>
                <a:spcPts val="0"/>
              </a:spcBef>
            </a:pPr>
            <a:r>
              <a:rPr lang="en-US" sz="1900" b="1" dirty="0"/>
              <a:t>FRC exercise meets the Hospital Preparedness Program (HPP) grant requirement:</a:t>
            </a:r>
          </a:p>
          <a:p>
            <a:pPr marL="222250" lvl="1" algn="l">
              <a:spcBef>
                <a:spcPts val="0"/>
              </a:spcBef>
            </a:pPr>
            <a:endParaRPr lang="en-US" sz="1900" b="1" dirty="0"/>
          </a:p>
          <a:p>
            <a:pPr marL="565150" lvl="1" indent="-342900" algn="l">
              <a:spcBef>
                <a:spcPts val="0"/>
              </a:spcBef>
              <a:buFont typeface="Arial" panose="020B0604020202020204" pitchFamily="34" charset="0"/>
              <a:buChar char="•"/>
            </a:pPr>
            <a:r>
              <a:rPr lang="en-US" sz="1900" b="1" dirty="0"/>
              <a:t>10.9.2</a:t>
            </a:r>
            <a:r>
              <a:rPr lang="en-US" sz="1900" dirty="0"/>
              <a:t> “All participants will receive Seven Hundred and Fifty Dollars ($750) to maintain ReddiNet FRC application capability.”</a:t>
            </a:r>
          </a:p>
          <a:p>
            <a:pPr marL="565150" lvl="1" indent="-342900" algn="l">
              <a:spcBef>
                <a:spcPts val="0"/>
              </a:spcBef>
              <a:buFont typeface="Arial" panose="020B0604020202020204" pitchFamily="34" charset="0"/>
              <a:buChar char="•"/>
            </a:pPr>
            <a:endParaRPr lang="en-US" sz="1900" dirty="0"/>
          </a:p>
          <a:p>
            <a:pPr marL="565150" lvl="1" indent="-342900" algn="l">
              <a:spcBef>
                <a:spcPts val="0"/>
              </a:spcBef>
              <a:buFont typeface="Arial" panose="020B0604020202020204" pitchFamily="34" charset="0"/>
              <a:buChar char="•"/>
            </a:pPr>
            <a:r>
              <a:rPr lang="en-US" sz="1900" b="1" dirty="0"/>
              <a:t>10.7.1 </a:t>
            </a:r>
            <a:r>
              <a:rPr lang="en-US" sz="1900" dirty="0"/>
              <a:t> All </a:t>
            </a:r>
            <a:r>
              <a:rPr lang="en-US" sz="1900" b="1" dirty="0"/>
              <a:t>No ED </a:t>
            </a:r>
            <a:r>
              <a:rPr lang="en-US" sz="1900" dirty="0"/>
              <a:t>participants will receive Five Thousand Dollars ($5,000) and all other participants will receive Six Thousand Dollars ($6,000) to participate in exercises and drills in conjunction with County and community partners to ensure hospital preparedness, including but not limited to:</a:t>
            </a:r>
          </a:p>
          <a:p>
            <a:pPr marL="222250" lvl="1" algn="l">
              <a:spcBef>
                <a:spcPts val="0"/>
              </a:spcBef>
            </a:pPr>
            <a:endParaRPr lang="en-US" sz="1900" dirty="0"/>
          </a:p>
          <a:p>
            <a:pPr marL="565150" lvl="1" indent="-342900" algn="l">
              <a:spcBef>
                <a:spcPts val="0"/>
              </a:spcBef>
              <a:buFont typeface="Arial" panose="020B0604020202020204" pitchFamily="34" charset="0"/>
              <a:buChar char="•"/>
            </a:pPr>
            <a:r>
              <a:rPr lang="en-US" sz="1900" b="1" dirty="0"/>
              <a:t>10.7.1.2</a:t>
            </a:r>
            <a:r>
              <a:rPr lang="en-US" sz="1900" dirty="0"/>
              <a:t> “Participate in the annual Family Reunification Center (FRC) exercise by performing the following activities:”</a:t>
            </a:r>
          </a:p>
          <a:p>
            <a:pPr marL="1022350" lvl="2" indent="-342900" algn="l">
              <a:spcBef>
                <a:spcPts val="0"/>
              </a:spcBef>
              <a:buFont typeface="Arial" panose="020B0604020202020204" pitchFamily="34" charset="0"/>
              <a:buChar char="•"/>
            </a:pPr>
            <a:r>
              <a:rPr lang="en-US" sz="1900" dirty="0"/>
              <a:t>Attend FRC Briefing</a:t>
            </a:r>
          </a:p>
          <a:p>
            <a:pPr marL="1022350" lvl="2" indent="-342900" algn="l">
              <a:spcBef>
                <a:spcPts val="0"/>
              </a:spcBef>
              <a:buFont typeface="Arial" panose="020B0604020202020204" pitchFamily="34" charset="0"/>
              <a:buChar char="•"/>
            </a:pPr>
            <a:r>
              <a:rPr lang="en-US" sz="1900" dirty="0"/>
              <a:t>Attend one ReddiNet FRC Training</a:t>
            </a:r>
          </a:p>
          <a:p>
            <a:pPr marL="1022350" lvl="2" indent="-342900" algn="l">
              <a:spcBef>
                <a:spcPts val="0"/>
              </a:spcBef>
              <a:buFont typeface="Arial" panose="020B0604020202020204" pitchFamily="34" charset="0"/>
              <a:buChar char="•"/>
            </a:pPr>
            <a:r>
              <a:rPr lang="en-US" sz="1900" dirty="0"/>
              <a:t>Participate in the FRC Exercise</a:t>
            </a:r>
          </a:p>
          <a:p>
            <a:pPr marL="1022350" lvl="2" indent="-342900" algn="l">
              <a:spcBef>
                <a:spcPts val="0"/>
              </a:spcBef>
              <a:buFont typeface="Arial" panose="020B0604020202020204" pitchFamily="34" charset="0"/>
              <a:buChar char="•"/>
            </a:pPr>
            <a:r>
              <a:rPr lang="en-US" sz="1900" dirty="0"/>
              <a:t>Complete AAR Survey </a:t>
            </a:r>
          </a:p>
          <a:p>
            <a:pPr marL="1022350" lvl="2" indent="-342900" algn="l">
              <a:spcBef>
                <a:spcPts val="0"/>
              </a:spcBef>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5505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A9207-3988-48FE-A16B-FC8090F97A5A}"/>
              </a:ext>
            </a:extLst>
          </p:cNvPr>
          <p:cNvPicPr>
            <a:picLocks noChangeAspect="1"/>
          </p:cNvPicPr>
          <p:nvPr/>
        </p:nvPicPr>
        <p:blipFill rotWithShape="1">
          <a:blip r:embed="rId3"/>
          <a:srcRect r="2667"/>
          <a:stretch/>
        </p:blipFill>
        <p:spPr>
          <a:xfrm>
            <a:off x="20" y="10"/>
            <a:ext cx="12191980" cy="6857990"/>
          </a:xfrm>
          <a:prstGeom prst="rect">
            <a:avLst/>
          </a:prstGeom>
        </p:spPr>
      </p:pic>
      <p:sp>
        <p:nvSpPr>
          <p:cNvPr id="81" name="Rectangle 8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a:solidFill>
                  <a:schemeClr val="tx1">
                    <a:lumMod val="85000"/>
                    <a:lumOff val="15000"/>
                  </a:schemeClr>
                </a:solidFill>
              </a:rPr>
              <a:t>FRC Application Dashboard:</a:t>
            </a:r>
            <a:br>
              <a:rPr lang="en-US" sz="1400">
                <a:solidFill>
                  <a:schemeClr val="tx1">
                    <a:lumMod val="85000"/>
                    <a:lumOff val="15000"/>
                  </a:schemeClr>
                </a:solidFill>
              </a:rPr>
            </a:br>
            <a:br>
              <a:rPr lang="en-US" sz="1400">
                <a:solidFill>
                  <a:schemeClr val="tx1">
                    <a:lumMod val="85000"/>
                    <a:lumOff val="15000"/>
                  </a:schemeClr>
                </a:solidFill>
              </a:rPr>
            </a:br>
            <a:endParaRPr lang="en-US" sz="1400">
              <a:solidFill>
                <a:schemeClr val="tx1">
                  <a:lumMod val="85000"/>
                  <a:lumOff val="15000"/>
                </a:schemeClr>
              </a:solidFill>
            </a:endParaRPr>
          </a:p>
        </p:txBody>
      </p:sp>
      <p:cxnSp>
        <p:nvCxnSpPr>
          <p:cNvPr id="83" name="Straight Connector 8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85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D3A11EF-9439-D6AD-C6EE-CB7227CC141C}"/>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838200" y="365125"/>
            <a:ext cx="10515600" cy="1325563"/>
          </a:xfrm>
        </p:spPr>
        <p:txBody>
          <a:bodyPr vert="horz" lIns="91440" tIns="45720" rIns="91440" bIns="45720" rtlCol="0" anchor="ctr">
            <a:normAutofit/>
          </a:bodyPr>
          <a:lstStyle/>
          <a:p>
            <a:r>
              <a:rPr lang="en-US" sz="2100">
                <a:solidFill>
                  <a:srgbClr val="FFFFFF"/>
                </a:solidFill>
              </a:rPr>
              <a:t>Patient and Seeker Data:</a:t>
            </a:r>
            <a:br>
              <a:rPr lang="en-US" sz="2100">
                <a:solidFill>
                  <a:srgbClr val="FFFFFF"/>
                </a:solidFill>
              </a:rPr>
            </a:br>
            <a:br>
              <a:rPr lang="en-US" sz="2100">
                <a:solidFill>
                  <a:srgbClr val="FFFFFF"/>
                </a:solidFill>
              </a:rPr>
            </a:br>
            <a:br>
              <a:rPr lang="en-US" sz="2100">
                <a:solidFill>
                  <a:srgbClr val="FFFFFF"/>
                </a:solidFill>
              </a:rPr>
            </a:br>
            <a:endParaRPr lang="en-US" sz="2100">
              <a:solidFill>
                <a:srgbClr val="FFFFFF"/>
              </a:solidFill>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extLst>
              <p:ext uri="{D42A27DB-BD31-4B8C-83A1-F6EECF244321}">
                <p14:modId xmlns:p14="http://schemas.microsoft.com/office/powerpoint/2010/main" val="3023749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40521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FCFC2B-D8D9-4198-81F0-9751988FEC1F}"/>
              </a:ext>
            </a:extLst>
          </p:cNvPr>
          <p:cNvSpPr>
            <a:spLocks noGrp="1"/>
          </p:cNvSpPr>
          <p:nvPr>
            <p:ph type="title"/>
          </p:nvPr>
        </p:nvSpPr>
        <p:spPr>
          <a:xfrm>
            <a:off x="1720795" y="261758"/>
            <a:ext cx="9053223" cy="962743"/>
          </a:xfrm>
        </p:spPr>
        <p:txBody>
          <a:bodyPr>
            <a:normAutofit/>
          </a:bodyPr>
          <a:lstStyle/>
          <a:p>
            <a:pPr algn="ctr"/>
            <a:r>
              <a:rPr lang="en-US" dirty="0"/>
              <a:t>Healthcare Coalition Website</a:t>
            </a:r>
          </a:p>
        </p:txBody>
      </p:sp>
      <p:pic>
        <p:nvPicPr>
          <p:cNvPr id="15" name="Content Placeholder 14">
            <a:extLst>
              <a:ext uri="{FF2B5EF4-FFF2-40B4-BE49-F238E27FC236}">
                <a16:creationId xmlns:a16="http://schemas.microsoft.com/office/drawing/2014/main" id="{E861964B-7AE4-DCD3-745D-6EF59F59C727}"/>
              </a:ext>
            </a:extLst>
          </p:cNvPr>
          <p:cNvPicPr>
            <a:picLocks noGrp="1" noChangeAspect="1"/>
          </p:cNvPicPr>
          <p:nvPr>
            <p:ph idx="1"/>
          </p:nvPr>
        </p:nvPicPr>
        <p:blipFill>
          <a:blip r:embed="rId3"/>
          <a:stretch>
            <a:fillRect/>
          </a:stretch>
        </p:blipFill>
        <p:spPr>
          <a:xfrm>
            <a:off x="1760136" y="1224501"/>
            <a:ext cx="8671728" cy="5246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9302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latin typeface="Franklin Gothic Book" panose="020B0503020102020204" pitchFamily="34" charset="0"/>
              </a:rPr>
              <a:t>Injects</a:t>
            </a:r>
            <a:r>
              <a:rPr lang="en-US" sz="4000">
                <a:solidFill>
                  <a:srgbClr val="FFFFFF"/>
                </a:solidFill>
              </a:rPr>
              <a:t>:</a:t>
            </a:r>
            <a:br>
              <a:rPr lang="en-US" sz="4000">
                <a:solidFill>
                  <a:srgbClr val="FFFFFF"/>
                </a:solidFill>
              </a:rPr>
            </a:br>
            <a:br>
              <a:rPr lang="en-US" sz="4000">
                <a:solidFill>
                  <a:srgbClr val="FFFFFF"/>
                </a:solidFill>
              </a:rPr>
            </a:br>
            <a:br>
              <a:rPr lang="en-US" sz="4000">
                <a:solidFill>
                  <a:srgbClr val="FFFFFF"/>
                </a:solidFill>
              </a:rPr>
            </a:br>
            <a:endParaRPr lang="en-US" sz="4000">
              <a:solidFill>
                <a:srgbClr val="FFFFFF"/>
              </a:solidFill>
            </a:endParaRPr>
          </a:p>
        </p:txBody>
      </p:sp>
      <p:pic>
        <p:nvPicPr>
          <p:cNvPr id="3" name="Picture 2">
            <a:extLst>
              <a:ext uri="{FF2B5EF4-FFF2-40B4-BE49-F238E27FC236}">
                <a16:creationId xmlns:a16="http://schemas.microsoft.com/office/drawing/2014/main" id="{A53CD71A-1C97-4237-AAEB-DBB76FA9151B}"/>
              </a:ext>
            </a:extLst>
          </p:cNvPr>
          <p:cNvPicPr>
            <a:picLocks noChangeAspect="1"/>
          </p:cNvPicPr>
          <p:nvPr/>
        </p:nvPicPr>
        <p:blipFill>
          <a:blip r:embed="rId3"/>
          <a:stretch>
            <a:fillRect/>
          </a:stretch>
        </p:blipFill>
        <p:spPr>
          <a:xfrm>
            <a:off x="4416942" y="294639"/>
            <a:ext cx="7388978" cy="6262159"/>
          </a:xfrm>
          <a:prstGeom prst="rect">
            <a:avLst/>
          </a:prstGeom>
        </p:spPr>
      </p:pic>
    </p:spTree>
    <p:extLst>
      <p:ext uri="{BB962C8B-B14F-4D97-AF65-F5344CB8AC3E}">
        <p14:creationId xmlns:p14="http://schemas.microsoft.com/office/powerpoint/2010/main" val="350177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Player Role After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Franklin Gothic Book" panose="020B0503020102020204" pitchFamily="34" charset="0"/>
              </a:rPr>
              <a:t>Conduct debrief with players at your facility</a:t>
            </a:r>
          </a:p>
          <a:p>
            <a:pPr marL="228600" lvl="0" indent="-228600">
              <a:lnSpc>
                <a:spcPct val="90000"/>
              </a:lnSpc>
              <a:spcBef>
                <a:spcPts val="1000"/>
              </a:spcBef>
              <a:buFont typeface="Arial" panose="020B0604020202020204" pitchFamily="34" charset="0"/>
              <a:buChar char="•"/>
            </a:pPr>
            <a:r>
              <a:rPr lang="en-US" sz="2800" dirty="0">
                <a:solidFill>
                  <a:prstClr val="black"/>
                </a:solidFill>
                <a:latin typeface="Franklin Gothic Book" panose="020B0503020102020204" pitchFamily="34" charset="0"/>
              </a:rPr>
              <a:t>Complete and submit a Participant Feedback form</a:t>
            </a:r>
          </a:p>
          <a:p>
            <a:pPr marL="57150">
              <a:lnSpc>
                <a:spcPct val="90000"/>
              </a:lnSpc>
              <a:spcAft>
                <a:spcPts val="600"/>
              </a:spcAft>
            </a:pPr>
            <a:endParaRPr lang="en-US" sz="2000" dirty="0"/>
          </a:p>
        </p:txBody>
      </p:sp>
    </p:spTree>
    <p:extLst>
      <p:ext uri="{BB962C8B-B14F-4D97-AF65-F5344CB8AC3E}">
        <p14:creationId xmlns:p14="http://schemas.microsoft.com/office/powerpoint/2010/main" val="48352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586478" y="1683756"/>
            <a:ext cx="3115265" cy="2396359"/>
          </a:xfrm>
        </p:spPr>
        <p:txBody>
          <a:bodyPr vert="horz" lIns="91440" tIns="45720" rIns="91440" bIns="45720" rtlCol="0" anchor="b">
            <a:normAutofit/>
          </a:bodyPr>
          <a:lstStyle/>
          <a:p>
            <a:r>
              <a:rPr lang="en-US" sz="2800" kern="1200" dirty="0">
                <a:solidFill>
                  <a:srgbClr val="FFFFFF"/>
                </a:solidFill>
                <a:latin typeface="+mj-lt"/>
                <a:ea typeface="+mj-ea"/>
                <a:cs typeface="+mj-cs"/>
              </a:rPr>
              <a:t>Confirmation of Exercise Participation:</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83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Documentation: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Available on HCC and EMS Website</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Exercise Plan</a:t>
            </a:r>
          </a:p>
          <a:p>
            <a:pPr marL="285750" indent="-228600">
              <a:lnSpc>
                <a:spcPct val="90000"/>
              </a:lnSpc>
              <a:spcAft>
                <a:spcPts val="600"/>
              </a:spcAft>
              <a:buFont typeface="Arial" panose="020B0604020202020204" pitchFamily="34" charset="0"/>
              <a:buChar char="•"/>
            </a:pPr>
            <a:r>
              <a:rPr lang="en-US" sz="2000" dirty="0"/>
              <a:t>Controller / Evaluator Handbook</a:t>
            </a:r>
          </a:p>
          <a:p>
            <a:pPr marL="285750" indent="-228600">
              <a:lnSpc>
                <a:spcPct val="90000"/>
              </a:lnSpc>
              <a:spcAft>
                <a:spcPts val="600"/>
              </a:spcAft>
              <a:buFont typeface="Arial" panose="020B0604020202020204" pitchFamily="34" charset="0"/>
              <a:buChar char="•"/>
            </a:pPr>
            <a:r>
              <a:rPr lang="en-US" sz="2000" dirty="0"/>
              <a:t>Exercise Evaluation Guide</a:t>
            </a:r>
          </a:p>
          <a:p>
            <a:pPr marL="285750" indent="-228600">
              <a:lnSpc>
                <a:spcPct val="90000"/>
              </a:lnSpc>
              <a:spcAft>
                <a:spcPts val="600"/>
              </a:spcAft>
              <a:buFont typeface="Arial" panose="020B0604020202020204" pitchFamily="34" charset="0"/>
              <a:buChar char="•"/>
            </a:pPr>
            <a:r>
              <a:rPr lang="en-US" sz="2000" dirty="0"/>
              <a:t>Participant Feedback Form</a:t>
            </a:r>
          </a:p>
          <a:p>
            <a:pPr marL="285750" indent="-228600">
              <a:lnSpc>
                <a:spcPct val="90000"/>
              </a:lnSpc>
              <a:spcAft>
                <a:spcPts val="600"/>
              </a:spcAft>
              <a:buFont typeface="Arial" panose="020B0604020202020204" pitchFamily="34" charset="0"/>
              <a:buChar char="•"/>
            </a:pPr>
            <a:r>
              <a:rPr lang="en-US" sz="2000" dirty="0"/>
              <a:t>After-Action Report/Improvement Plan</a:t>
            </a:r>
          </a:p>
          <a:p>
            <a:pPr marL="285750" indent="-228600">
              <a:lnSpc>
                <a:spcPct val="90000"/>
              </a:lnSpc>
              <a:spcAft>
                <a:spcPts val="600"/>
              </a:spcAft>
              <a:buFont typeface="Arial" panose="020B0604020202020204" pitchFamily="34" charset="0"/>
              <a:buChar char="•"/>
            </a:pPr>
            <a:r>
              <a:rPr lang="en-US" sz="2000" dirty="0"/>
              <a:t>Master Scenario Event List (MSEL)</a:t>
            </a:r>
          </a:p>
          <a:p>
            <a:pPr marL="285750" indent="-228600">
              <a:lnSpc>
                <a:spcPct val="90000"/>
              </a:lnSpc>
              <a:spcAft>
                <a:spcPts val="600"/>
              </a:spcAft>
              <a:buFont typeface="Arial" panose="020B0604020202020204" pitchFamily="34" charset="0"/>
              <a:buChar char="•"/>
            </a:pPr>
            <a:r>
              <a:rPr lang="en-US" sz="2000" dirty="0"/>
              <a:t>2025 FRC Patient and Seeker Data</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92356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3600" dirty="0">
                <a:solidFill>
                  <a:srgbClr val="FFFFFF"/>
                </a:solidFill>
              </a:rPr>
              <a:t>Questions?</a:t>
            </a:r>
            <a:br>
              <a:rPr lang="en-US" sz="3600" b="1" dirty="0">
                <a:solidFill>
                  <a:srgbClr val="FFFFFF"/>
                </a:solidFill>
              </a:rPr>
            </a:br>
            <a:br>
              <a:rPr lang="en-US" sz="2200" b="1" dirty="0">
                <a:solidFill>
                  <a:srgbClr val="FFFFFF"/>
                </a:solidFill>
              </a:rPr>
            </a:br>
            <a:br>
              <a:rPr lang="en-US" sz="2200" b="1"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descr="A picture containing text, businesscard, vector graphics, screenshot&#10;&#10;AI-generated content may be incorrect.">
            <a:extLst>
              <a:ext uri="{FF2B5EF4-FFF2-40B4-BE49-F238E27FC236}">
                <a16:creationId xmlns:a16="http://schemas.microsoft.com/office/drawing/2014/main" id="{2F272D6A-188A-4566-A640-37CB804A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533" y="651187"/>
            <a:ext cx="7717536" cy="2594458"/>
          </a:xfrm>
          <a:prstGeom prst="rect">
            <a:avLst/>
          </a:prstGeom>
          <a:ln>
            <a:solidFill>
              <a:schemeClr val="tx1"/>
            </a:solidFill>
          </a:ln>
        </p:spPr>
      </p:pic>
    </p:spTree>
    <p:extLst>
      <p:ext uri="{BB962C8B-B14F-4D97-AF65-F5344CB8AC3E}">
        <p14:creationId xmlns:p14="http://schemas.microsoft.com/office/powerpoint/2010/main" val="181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3600" dirty="0">
                <a:solidFill>
                  <a:srgbClr val="FFFFFF"/>
                </a:solidFill>
              </a:rPr>
              <a:t>Thank You!</a:t>
            </a:r>
            <a:br>
              <a:rPr lang="en-US" sz="2200" b="1" dirty="0">
                <a:solidFill>
                  <a:srgbClr val="FFFFFF"/>
                </a:solidFill>
              </a:rPr>
            </a:br>
            <a:br>
              <a:rPr lang="en-US" sz="2200" b="1" dirty="0">
                <a:solidFill>
                  <a:srgbClr val="FFFFFF"/>
                </a:solidFill>
              </a:rPr>
            </a:br>
            <a:br>
              <a:rPr lang="en-US" sz="2200" b="1"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descr="A picture containing text, businesscard, vector graphics, screenshot&#10;&#10;AI-generated content may be incorrect.">
            <a:extLst>
              <a:ext uri="{FF2B5EF4-FFF2-40B4-BE49-F238E27FC236}">
                <a16:creationId xmlns:a16="http://schemas.microsoft.com/office/drawing/2014/main" id="{2F272D6A-188A-4566-A640-37CB804A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533" y="651187"/>
            <a:ext cx="7717536" cy="2594458"/>
          </a:xfrm>
          <a:prstGeom prst="rect">
            <a:avLst/>
          </a:prstGeom>
          <a:ln>
            <a:solidFill>
              <a:schemeClr val="tx1"/>
            </a:solidFill>
          </a:ln>
        </p:spPr>
      </p:pic>
    </p:spTree>
    <p:extLst>
      <p:ext uri="{BB962C8B-B14F-4D97-AF65-F5344CB8AC3E}">
        <p14:creationId xmlns:p14="http://schemas.microsoft.com/office/powerpoint/2010/main" val="396887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2025 Family Reunification Center (FRC) Exercise</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707232" y="3124250"/>
            <a:ext cx="5138738" cy="3028071"/>
          </a:xfrm>
        </p:spPr>
        <p:txBody>
          <a:bodyPr anchor="b">
            <a:normAutofit/>
          </a:bodyPr>
          <a:lstStyle/>
          <a:p>
            <a:pPr marL="457200" indent="-457200" algn="l">
              <a:buFont typeface="Arial" panose="020B0604020202020204" pitchFamily="34" charset="0"/>
              <a:buChar char="•"/>
            </a:pPr>
            <a:r>
              <a:rPr lang="en-US" sz="2800" dirty="0"/>
              <a:t>Family Information Center (FIC) Guide</a:t>
            </a:r>
          </a:p>
          <a:p>
            <a:pPr marL="457200" indent="-457200" algn="l">
              <a:buFont typeface="Arial" panose="020B0604020202020204" pitchFamily="34" charset="0"/>
              <a:buChar char="•"/>
            </a:pPr>
            <a:r>
              <a:rPr lang="en-US" sz="2800" dirty="0"/>
              <a:t>Hospital Specific FIC Plans</a:t>
            </a:r>
          </a:p>
          <a:p>
            <a:pPr marL="457200" indent="-457200" algn="l">
              <a:buFont typeface="Arial" panose="020B0604020202020204" pitchFamily="34" charset="0"/>
              <a:buChar char="•"/>
            </a:pPr>
            <a:endParaRPr lang="en-US" sz="2800" dirty="0"/>
          </a:p>
          <a:p>
            <a:pPr algn="l"/>
            <a:endParaRPr lang="en-US" sz="2800" b="1" dirty="0"/>
          </a:p>
          <a:p>
            <a:pPr algn="l"/>
            <a:endParaRPr lang="en-US" sz="2800" b="1"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82805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99713" y="248038"/>
            <a:ext cx="7063721" cy="1159200"/>
          </a:xfrm>
        </p:spPr>
        <p:txBody>
          <a:bodyPr anchor="ctr">
            <a:normAutofit/>
          </a:bodyPr>
          <a:lstStyle/>
          <a:p>
            <a:pPr algn="l"/>
            <a:r>
              <a:rPr lang="en-US" sz="2000" b="1" dirty="0">
                <a:solidFill>
                  <a:schemeClr val="bg1"/>
                </a:solidFill>
              </a:rPr>
              <a:t>2024 FRC After-Action Report (AAR) Survey</a:t>
            </a:r>
            <a:br>
              <a:rPr lang="en-US" sz="1900" dirty="0">
                <a:solidFill>
                  <a:srgbClr val="FFFFFF"/>
                </a:solidFill>
              </a:rPr>
            </a:br>
            <a:br>
              <a:rPr lang="en-US" sz="1900" dirty="0">
                <a:solidFill>
                  <a:srgbClr val="FFFFFF"/>
                </a:solidFill>
              </a:rPr>
            </a:br>
            <a:br>
              <a:rPr lang="en-US" sz="1900" dirty="0">
                <a:solidFill>
                  <a:srgbClr val="FFFFFF"/>
                </a:solidFill>
              </a:rPr>
            </a:br>
            <a:endParaRPr lang="en-US" sz="1900" dirty="0">
              <a:solidFill>
                <a:srgbClr val="FFFFFF"/>
              </a:solidFill>
            </a:endParaRPr>
          </a:p>
        </p:txBody>
      </p:sp>
      <p:pic>
        <p:nvPicPr>
          <p:cNvPr id="12" name="Picture 11">
            <a:extLst>
              <a:ext uri="{FF2B5EF4-FFF2-40B4-BE49-F238E27FC236}">
                <a16:creationId xmlns:a16="http://schemas.microsoft.com/office/drawing/2014/main" id="{7F9F8327-30B7-A730-4216-328C29378D8E}"/>
              </a:ext>
            </a:extLst>
          </p:cNvPr>
          <p:cNvPicPr>
            <a:picLocks noChangeAspect="1"/>
          </p:cNvPicPr>
          <p:nvPr/>
        </p:nvPicPr>
        <p:blipFill>
          <a:blip r:embed="rId3"/>
          <a:stretch>
            <a:fillRect/>
          </a:stretch>
        </p:blipFill>
        <p:spPr>
          <a:xfrm>
            <a:off x="1176208" y="1966293"/>
            <a:ext cx="9839582" cy="4452160"/>
          </a:xfrm>
          <a:prstGeom prst="rect">
            <a:avLst/>
          </a:prstGeom>
          <a:ln>
            <a:solidFill>
              <a:schemeClr val="tx1"/>
            </a:solidFill>
          </a:ln>
        </p:spPr>
      </p:pic>
    </p:spTree>
    <p:extLst>
      <p:ext uri="{BB962C8B-B14F-4D97-AF65-F5344CB8AC3E}">
        <p14:creationId xmlns:p14="http://schemas.microsoft.com/office/powerpoint/2010/main" val="40422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99713" y="248038"/>
            <a:ext cx="7063721" cy="1159200"/>
          </a:xfrm>
        </p:spPr>
        <p:txBody>
          <a:bodyPr anchor="ctr">
            <a:normAutofit/>
          </a:bodyPr>
          <a:lstStyle/>
          <a:p>
            <a:pPr algn="l"/>
            <a:r>
              <a:rPr lang="en-US" sz="1800" b="1" dirty="0">
                <a:solidFill>
                  <a:schemeClr val="bg1"/>
                </a:solidFill>
              </a:rPr>
              <a:t>2024 FRC After-Action Report (AAR) Survey</a:t>
            </a:r>
            <a:br>
              <a:rPr lang="en-US" sz="1900" dirty="0">
                <a:solidFill>
                  <a:srgbClr val="FFFFFF"/>
                </a:solidFill>
              </a:rPr>
            </a:br>
            <a:br>
              <a:rPr lang="en-US" sz="1900" dirty="0">
                <a:solidFill>
                  <a:srgbClr val="FFFFFF"/>
                </a:solidFill>
              </a:rPr>
            </a:br>
            <a:br>
              <a:rPr lang="en-US" sz="1900" dirty="0">
                <a:solidFill>
                  <a:srgbClr val="FFFFFF"/>
                </a:solidFill>
              </a:rPr>
            </a:br>
            <a:endParaRPr lang="en-US" sz="1900" dirty="0">
              <a:solidFill>
                <a:srgbClr val="FFFFFF"/>
              </a:solidFill>
            </a:endParaRPr>
          </a:p>
        </p:txBody>
      </p:sp>
      <p:pic>
        <p:nvPicPr>
          <p:cNvPr id="4" name="Picture 3">
            <a:extLst>
              <a:ext uri="{FF2B5EF4-FFF2-40B4-BE49-F238E27FC236}">
                <a16:creationId xmlns:a16="http://schemas.microsoft.com/office/drawing/2014/main" id="{FF8D16D0-CC49-249C-8587-76068C3ED057}"/>
              </a:ext>
            </a:extLst>
          </p:cNvPr>
          <p:cNvPicPr>
            <a:picLocks noChangeAspect="1"/>
          </p:cNvPicPr>
          <p:nvPr/>
        </p:nvPicPr>
        <p:blipFill>
          <a:blip r:embed="rId3"/>
          <a:stretch>
            <a:fillRect/>
          </a:stretch>
        </p:blipFill>
        <p:spPr>
          <a:xfrm>
            <a:off x="1500577" y="1966293"/>
            <a:ext cx="9190845" cy="4452160"/>
          </a:xfrm>
          <a:prstGeom prst="rect">
            <a:avLst/>
          </a:prstGeom>
          <a:ln>
            <a:solidFill>
              <a:schemeClr val="tx1"/>
            </a:solidFill>
          </a:ln>
        </p:spPr>
      </p:pic>
    </p:spTree>
    <p:extLst>
      <p:ext uri="{BB962C8B-B14F-4D97-AF65-F5344CB8AC3E}">
        <p14:creationId xmlns:p14="http://schemas.microsoft.com/office/powerpoint/2010/main" val="313117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6405085" cy="741939"/>
          </a:xfrm>
        </p:spPr>
        <p:txBody>
          <a:bodyPr anchor="t">
            <a:normAutofit fontScale="90000"/>
          </a:bodyPr>
          <a:lstStyle/>
          <a:p>
            <a:pPr algn="l"/>
            <a:r>
              <a:rPr lang="en-US" sz="3800" b="1" dirty="0"/>
              <a:t>2024 FRC After-Action Report (AAR) </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648489" y="1507253"/>
            <a:ext cx="6405084" cy="4662435"/>
          </a:xfrm>
        </p:spPr>
        <p:txBody>
          <a:bodyPr anchor="b">
            <a:normAutofit/>
          </a:bodyPr>
          <a:lstStyle/>
          <a:p>
            <a:pPr marL="457200" indent="-457200" algn="l">
              <a:buFont typeface="Arial" panose="020B0604020202020204" pitchFamily="34" charset="0"/>
              <a:buChar char="•"/>
            </a:pPr>
            <a:r>
              <a:rPr lang="en-US" sz="2800" b="1" dirty="0"/>
              <a:t>Strengths:</a:t>
            </a:r>
          </a:p>
          <a:p>
            <a:pPr marL="914400" lvl="1" indent="-457200" algn="l">
              <a:buFont typeface="Arial" panose="020B0604020202020204" pitchFamily="34" charset="0"/>
              <a:buChar char="•"/>
            </a:pPr>
            <a:r>
              <a:rPr lang="en-US" sz="2400" dirty="0"/>
              <a:t>Improved Connectivity</a:t>
            </a:r>
          </a:p>
          <a:p>
            <a:pPr marL="914400" lvl="1" indent="-457200" algn="l">
              <a:buFont typeface="Arial" panose="020B0604020202020204" pitchFamily="34" charset="0"/>
              <a:buChar char="•"/>
            </a:pPr>
            <a:r>
              <a:rPr lang="en-US" sz="2400" dirty="0"/>
              <a:t>Familiarity with Processes</a:t>
            </a:r>
          </a:p>
          <a:p>
            <a:pPr marL="914400" lvl="1" indent="-457200" algn="l">
              <a:buFont typeface="Arial" panose="020B0604020202020204" pitchFamily="34" charset="0"/>
              <a:buChar char="•"/>
            </a:pPr>
            <a:r>
              <a:rPr lang="en-US" sz="2400" dirty="0"/>
              <a:t>Effective Training and Preparedness</a:t>
            </a:r>
          </a:p>
          <a:p>
            <a:pPr marL="457200" indent="-457200" algn="l">
              <a:buFont typeface="Arial" panose="020B0604020202020204" pitchFamily="34" charset="0"/>
              <a:buChar char="•"/>
            </a:pPr>
            <a:r>
              <a:rPr lang="en-US" sz="2800" b="1" dirty="0"/>
              <a:t>Areas for Improvement:</a:t>
            </a:r>
          </a:p>
          <a:p>
            <a:pPr marL="914400" lvl="1" indent="-457200" algn="l">
              <a:buFont typeface="Arial" panose="020B0604020202020204" pitchFamily="34" charset="0"/>
              <a:buChar char="•"/>
            </a:pPr>
            <a:r>
              <a:rPr lang="en-US" sz="2400" dirty="0"/>
              <a:t>Not all facilities participated</a:t>
            </a:r>
          </a:p>
          <a:p>
            <a:pPr marL="914400" lvl="1" indent="-457200" algn="l">
              <a:buFont typeface="Arial" panose="020B0604020202020204" pitchFamily="34" charset="0"/>
              <a:buChar char="•"/>
            </a:pPr>
            <a:r>
              <a:rPr lang="en-US" sz="2400" dirty="0"/>
              <a:t>More training</a:t>
            </a:r>
          </a:p>
          <a:p>
            <a:pPr marL="914400" lvl="1" indent="-457200" algn="l">
              <a:buFont typeface="Arial" panose="020B0604020202020204" pitchFamily="34" charset="0"/>
              <a:buChar char="•"/>
            </a:pPr>
            <a:r>
              <a:rPr lang="en-US" sz="2400" dirty="0"/>
              <a:t>Need for Standard Operating Procedures (SOP)</a:t>
            </a:r>
            <a:endParaRPr lang="en-US" sz="2400" b="1" dirty="0"/>
          </a:p>
          <a:p>
            <a:pPr marL="914400" lvl="1" indent="-457200" algn="l">
              <a:buFont typeface="Arial" panose="020B0604020202020204" pitchFamily="34" charset="0"/>
              <a:buChar char="•"/>
            </a:pPr>
            <a:endParaRPr lang="en-US" sz="2400" b="1"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ooden, cooking, grill, wood&#10;&#10;AI-generated content may be incorrect.">
            <a:extLst>
              <a:ext uri="{FF2B5EF4-FFF2-40B4-BE49-F238E27FC236}">
                <a16:creationId xmlns:a16="http://schemas.microsoft.com/office/drawing/2014/main" id="{5BEB91E1-C094-0298-66F9-5AC3233FC737}"/>
              </a:ext>
            </a:extLst>
          </p:cNvPr>
          <p:cNvPicPr>
            <a:picLocks noChangeAspect="1"/>
          </p:cNvPicPr>
          <p:nvPr/>
        </p:nvPicPr>
        <p:blipFill>
          <a:blip r:embed="rId3">
            <a:extLst>
              <a:ext uri="{28A0092B-C50C-407E-A947-70E740481C1C}">
                <a14:useLocalDpi xmlns:a14="http://schemas.microsoft.com/office/drawing/2010/main" val="0"/>
              </a:ext>
            </a:extLst>
          </a:blip>
          <a:srcRect t="19461" b="20047"/>
          <a:stretch/>
        </p:blipFill>
        <p:spPr>
          <a:xfrm>
            <a:off x="8651720" y="2984360"/>
            <a:ext cx="3011891" cy="1527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itle 1">
            <a:extLst>
              <a:ext uri="{FF2B5EF4-FFF2-40B4-BE49-F238E27FC236}">
                <a16:creationId xmlns:a16="http://schemas.microsoft.com/office/drawing/2014/main" id="{A1925E20-9D63-8006-4E23-2B0C45106E2E}"/>
              </a:ext>
            </a:extLst>
          </p:cNvPr>
          <p:cNvSpPr txBox="1">
            <a:spLocks/>
          </p:cNvSpPr>
          <p:nvPr/>
        </p:nvSpPr>
        <p:spPr>
          <a:xfrm>
            <a:off x="8651720" y="2592472"/>
            <a:ext cx="2833635" cy="261257"/>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200" b="1" dirty="0">
                <a:solidFill>
                  <a:schemeClr val="bg1"/>
                </a:solidFill>
              </a:rPr>
              <a:t>2024 FRC Exercise </a:t>
            </a:r>
            <a:br>
              <a:rPr lang="en-US" sz="2000" dirty="0"/>
            </a:br>
            <a:br>
              <a:rPr lang="en-US" sz="2000" dirty="0"/>
            </a:br>
            <a:br>
              <a:rPr lang="en-US" sz="4800" dirty="0"/>
            </a:br>
            <a:endParaRPr lang="en-US" sz="4800" dirty="0"/>
          </a:p>
        </p:txBody>
      </p:sp>
    </p:spTree>
    <p:extLst>
      <p:ext uri="{BB962C8B-B14F-4D97-AF65-F5344CB8AC3E}">
        <p14:creationId xmlns:p14="http://schemas.microsoft.com/office/powerpoint/2010/main" val="5068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3200" b="1" kern="1200" dirty="0">
                <a:solidFill>
                  <a:srgbClr val="FFFFFF"/>
                </a:solidFill>
                <a:latin typeface="+mj-lt"/>
                <a:ea typeface="+mj-ea"/>
                <a:cs typeface="+mj-cs"/>
              </a:rPr>
              <a:t>Components of FRC Exercise</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679450" lvl="1" indent="-457200" algn="l">
              <a:buFont typeface="Arial" panose="020B0604020202020204" pitchFamily="34" charset="0"/>
              <a:buChar char="•"/>
            </a:pPr>
            <a:r>
              <a:rPr lang="en-US" sz="3200" dirty="0"/>
              <a:t>FRC Briefing</a:t>
            </a:r>
          </a:p>
          <a:p>
            <a:pPr marL="679450" lvl="1" indent="-457200" algn="l">
              <a:buFont typeface="Arial" panose="020B0604020202020204" pitchFamily="34" charset="0"/>
              <a:buChar char="•"/>
            </a:pPr>
            <a:r>
              <a:rPr lang="en-US" sz="3200" dirty="0"/>
              <a:t>FRC Application Training</a:t>
            </a:r>
          </a:p>
          <a:p>
            <a:pPr marL="679450" lvl="1" indent="-457200" algn="l">
              <a:buFont typeface="Arial" panose="020B0604020202020204" pitchFamily="34" charset="0"/>
              <a:buChar char="•"/>
            </a:pPr>
            <a:r>
              <a:rPr lang="en-US" sz="3200" dirty="0"/>
              <a:t>FRC Exercise</a:t>
            </a:r>
          </a:p>
          <a:p>
            <a:pPr marL="679450" lvl="1" indent="-457200" algn="l">
              <a:buFont typeface="Arial" panose="020B0604020202020204" pitchFamily="34" charset="0"/>
              <a:buChar char="•"/>
            </a:pPr>
            <a:r>
              <a:rPr lang="en-US" sz="3200" dirty="0"/>
              <a:t>FRC AAR</a:t>
            </a:r>
          </a:p>
        </p:txBody>
      </p:sp>
    </p:spTree>
    <p:extLst>
      <p:ext uri="{BB962C8B-B14F-4D97-AF65-F5344CB8AC3E}">
        <p14:creationId xmlns:p14="http://schemas.microsoft.com/office/powerpoint/2010/main" val="35011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3600" b="1" kern="1200" dirty="0">
                <a:solidFill>
                  <a:srgbClr val="FFFFFF"/>
                </a:solidFill>
                <a:latin typeface="+mj-lt"/>
                <a:ea typeface="+mj-ea"/>
                <a:cs typeface="+mj-cs"/>
              </a:rPr>
              <a:t>FRC Application Training</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565150" lvl="1" indent="-228600" algn="l">
              <a:buFont typeface="Arial" panose="020B0604020202020204" pitchFamily="34" charset="0"/>
              <a:buChar char="•"/>
            </a:pPr>
            <a:r>
              <a:rPr lang="en-US" dirty="0"/>
              <a:t>ReddiNet will provide FRC training:</a:t>
            </a:r>
          </a:p>
          <a:p>
            <a:pPr marL="1022350" lvl="2" indent="-228600" algn="l">
              <a:buFont typeface="Arial" panose="020B0604020202020204" pitchFamily="34" charset="0"/>
              <a:buChar char="•"/>
            </a:pPr>
            <a:r>
              <a:rPr lang="en-US" dirty="0"/>
              <a:t>June 18</a:t>
            </a:r>
            <a:r>
              <a:rPr lang="en-US" baseline="30000" dirty="0"/>
              <a:t>th</a:t>
            </a:r>
          </a:p>
          <a:p>
            <a:pPr marL="1022350" lvl="2" indent="-228600" algn="l">
              <a:buFont typeface="Arial" panose="020B0604020202020204" pitchFamily="34" charset="0"/>
              <a:buChar char="•"/>
            </a:pPr>
            <a:r>
              <a:rPr lang="en-US" dirty="0"/>
              <a:t>June 26</a:t>
            </a:r>
            <a:r>
              <a:rPr lang="en-US" baseline="30000" dirty="0"/>
              <a:t>th</a:t>
            </a:r>
          </a:p>
          <a:p>
            <a:pPr marL="1022350" lvl="2" indent="-228600" algn="l">
              <a:buFont typeface="Arial" panose="020B0604020202020204" pitchFamily="34" charset="0"/>
              <a:buChar char="•"/>
            </a:pPr>
            <a:r>
              <a:rPr lang="en-US" dirty="0"/>
              <a:t>July 10</a:t>
            </a:r>
            <a:r>
              <a:rPr lang="en-US" baseline="30000" dirty="0"/>
              <a:t>th</a:t>
            </a:r>
            <a:r>
              <a:rPr lang="en-US" dirty="0"/>
              <a:t> </a:t>
            </a:r>
          </a:p>
          <a:p>
            <a:pPr marL="1022350" lvl="2" indent="-228600" algn="l">
              <a:buFont typeface="Arial" panose="020B0604020202020204" pitchFamily="34" charset="0"/>
              <a:buChar char="•"/>
            </a:pPr>
            <a:r>
              <a:rPr lang="en-US" dirty="0"/>
              <a:t>July 15</a:t>
            </a:r>
            <a:r>
              <a:rPr lang="en-US" baseline="30000" dirty="0"/>
              <a:t>th</a:t>
            </a:r>
            <a:r>
              <a:rPr lang="en-US" dirty="0"/>
              <a:t> </a:t>
            </a:r>
          </a:p>
          <a:p>
            <a:pPr marL="565150" lvl="1" indent="-228600" algn="l">
              <a:buFont typeface="Arial" panose="020B0604020202020204" pitchFamily="34" charset="0"/>
              <a:buChar char="•"/>
            </a:pPr>
            <a:r>
              <a:rPr lang="en-US" dirty="0"/>
              <a:t>Registration open: </a:t>
            </a:r>
            <a:r>
              <a:rPr lang="en-US" sz="1800" b="0" u="none" strike="noStrike" baseline="0" dirty="0">
                <a:solidFill>
                  <a:srgbClr val="000000"/>
                </a:solidFill>
                <a:latin typeface="Canva Sans"/>
                <a:hlinkClick r:id="rId3"/>
              </a:rPr>
              <a:t>https://attendee.gotowebinar.com/rt/7287100619328144216</a:t>
            </a:r>
            <a:endParaRPr lang="en-US" sz="1800" b="0" u="none" strike="noStrike" baseline="0" dirty="0">
              <a:solidFill>
                <a:srgbClr val="000000"/>
              </a:solidFill>
              <a:latin typeface="Canva Sans"/>
            </a:endParaRPr>
          </a:p>
          <a:p>
            <a:pPr marL="565150" lvl="1"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9922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Scope of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lnSpcReduction="10000"/>
          </a:bodyPr>
          <a:lstStyle/>
          <a:p>
            <a:pPr marL="457200" lvl="2"/>
            <a:r>
              <a:rPr lang="en-US" sz="2400" dirty="0">
                <a:solidFill>
                  <a:srgbClr val="333333"/>
                </a:solidFill>
                <a:latin typeface="Franklin Gothic Book" panose="020B0503020102020204" pitchFamily="34" charset="0"/>
                <a:cs typeface="Arial" pitchFamily="34" charset="0"/>
              </a:rPr>
              <a:t>The FRC exercise is a functional exercise for Hospital Preparedness Program (HPP) fund recipients.</a:t>
            </a:r>
          </a:p>
          <a:p>
            <a:pPr marL="457200" lvl="2"/>
            <a:endParaRPr lang="en-US" sz="2400" dirty="0">
              <a:solidFill>
                <a:srgbClr val="333333"/>
              </a:solidFill>
              <a:latin typeface="Franklin Gothic Book" panose="020B0503020102020204" pitchFamily="34" charset="0"/>
              <a:cs typeface="Arial" pitchFamily="34" charset="0"/>
            </a:endParaRPr>
          </a:p>
          <a:p>
            <a:pPr marL="457200" lvl="2"/>
            <a:r>
              <a:rPr lang="en-US" sz="2400" dirty="0">
                <a:solidFill>
                  <a:srgbClr val="333333"/>
                </a:solidFill>
                <a:latin typeface="Franklin Gothic Book" panose="020B0503020102020204" pitchFamily="34" charset="0"/>
                <a:cs typeface="Arial" pitchFamily="34" charset="0"/>
              </a:rPr>
              <a:t>Exercise activities will be conducted at HPP hospitals and will involve each facility identifying a safe and secure location to use as their reunification area.</a:t>
            </a:r>
          </a:p>
          <a:p>
            <a:pPr marL="457200" lvl="2"/>
            <a:endParaRPr lang="en-US" sz="2400" dirty="0">
              <a:solidFill>
                <a:srgbClr val="333333"/>
              </a:solidFill>
              <a:latin typeface="Franklin Gothic Book" panose="020B0503020102020204" pitchFamily="34" charset="0"/>
              <a:cs typeface="Arial" pitchFamily="34" charset="0"/>
            </a:endParaRPr>
          </a:p>
          <a:p>
            <a:pPr marL="457200" lvl="2"/>
            <a:r>
              <a:rPr lang="en-US" sz="2400" dirty="0">
                <a:solidFill>
                  <a:srgbClr val="333333"/>
                </a:solidFill>
                <a:latin typeface="Franklin Gothic Book" panose="020B0503020102020204" pitchFamily="34" charset="0"/>
                <a:cs typeface="Arial" pitchFamily="34" charset="0"/>
              </a:rPr>
              <a:t>There will be no actual movement of patients. The exercise will last three hours to ensure all tasks are achieved.</a:t>
            </a:r>
          </a:p>
          <a:p>
            <a:pPr marL="457200" lvl="2"/>
            <a:endParaRPr lang="en-US" sz="2400" dirty="0">
              <a:solidFill>
                <a:srgbClr val="333333"/>
              </a:solidFill>
              <a:latin typeface="Franklin Gothic Book" panose="020B0503020102020204" pitchFamily="34" charset="0"/>
              <a:cs typeface="Arial" pitchFamily="34" charset="0"/>
            </a:endParaRPr>
          </a:p>
          <a:p>
            <a:pPr marL="457200" lvl="2"/>
            <a:r>
              <a:rPr lang="en-US" sz="2400" dirty="0">
                <a:solidFill>
                  <a:srgbClr val="333333"/>
                </a:solidFill>
                <a:latin typeface="Franklin Gothic Book" panose="020B0503020102020204" pitchFamily="34" charset="0"/>
                <a:cs typeface="Arial" pitchFamily="34" charset="0"/>
              </a:rPr>
              <a:t>Play will take place in the live ReddiNet and FRC systems.</a:t>
            </a:r>
            <a:endParaRPr lang="en-US" sz="2000" dirty="0">
              <a:solidFill>
                <a:srgbClr val="333333"/>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2603148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5473</TotalTime>
  <Words>4077</Words>
  <Application>Microsoft Office PowerPoint</Application>
  <PresentationFormat>Widescreen</PresentationFormat>
  <Paragraphs>556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Canva Sans</vt:lpstr>
      <vt:lpstr>Franklin Gothic Book</vt:lpstr>
      <vt:lpstr>Wingdings</vt:lpstr>
      <vt:lpstr>Office Theme</vt:lpstr>
      <vt:lpstr>2025 Family Reunification Center Exercise Briefing      </vt:lpstr>
      <vt:lpstr>2025 Family Reunification Center (FRC) Exercise   </vt:lpstr>
      <vt:lpstr>2025 Family Reunification Center (FRC) Exercise   </vt:lpstr>
      <vt:lpstr>2024 FRC After-Action Report (AAR) Survey   </vt:lpstr>
      <vt:lpstr>2024 FRC After-Action Report (AAR) Survey   </vt:lpstr>
      <vt:lpstr>2024 FRC After-Action Report (AAR)    </vt:lpstr>
      <vt:lpstr>Components of FRC Exercise   </vt:lpstr>
      <vt:lpstr>FRC Application Training   </vt:lpstr>
      <vt:lpstr>Scope of Exercise:       </vt:lpstr>
      <vt:lpstr>Exercise Participants:  </vt:lpstr>
      <vt:lpstr>Exercise Assumption:       </vt:lpstr>
      <vt:lpstr>Scenario:        </vt:lpstr>
      <vt:lpstr>Scenario: (No-ED)       </vt:lpstr>
      <vt:lpstr>Exercise Play:  </vt:lpstr>
      <vt:lpstr>Master Scenario Events List (MSEL):  </vt:lpstr>
      <vt:lpstr>No-ED Master Scenario Events List (MSEL):  </vt:lpstr>
      <vt:lpstr>ReddiNet Message Screen:  </vt:lpstr>
      <vt:lpstr>ReddiNet MCI Screen:  </vt:lpstr>
      <vt:lpstr>PowerPoint Presentation</vt:lpstr>
      <vt:lpstr>FRC Application Dashboard:  </vt:lpstr>
      <vt:lpstr>Patient and Seeker Data:   </vt:lpstr>
      <vt:lpstr>Healthcare Coalition Website</vt:lpstr>
      <vt:lpstr>Injects:   </vt:lpstr>
      <vt:lpstr>Player Role After Exercise       </vt:lpstr>
      <vt:lpstr>Confirmation of Exercise Participation:   </vt:lpstr>
      <vt:lpstr>Documentation:  Available on HCC and EMS Website    </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Family Reunification Center Exercise</dc:title>
  <dc:creator>Darren Verrette</dc:creator>
  <cp:lastModifiedBy>Kambiz Saremi</cp:lastModifiedBy>
  <cp:revision>188</cp:revision>
  <cp:lastPrinted>2022-04-18T22:18:23Z</cp:lastPrinted>
  <dcterms:created xsi:type="dcterms:W3CDTF">2021-11-11T00:38:09Z</dcterms:created>
  <dcterms:modified xsi:type="dcterms:W3CDTF">2025-04-16T01:17:09Z</dcterms:modified>
</cp:coreProperties>
</file>