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1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064" autoAdjust="0"/>
  </p:normalViewPr>
  <p:slideViewPr>
    <p:cSldViewPr>
      <p:cViewPr varScale="1">
        <p:scale>
          <a:sx n="84" d="100"/>
          <a:sy n="84" d="100"/>
        </p:scale>
        <p:origin x="151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0BBC1-301B-4599-A97F-1D17F2EEBD6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3B173-C521-4925-930D-4DC39265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9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72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11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47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3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5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57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31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2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99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74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75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5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51035" y="5882640"/>
            <a:ext cx="2731007" cy="6522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84013" y="331407"/>
            <a:ext cx="5023972" cy="1009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2535" y="1245496"/>
            <a:ext cx="7904480" cy="3791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g"/><Relationship Id="rId7" Type="http://schemas.openxmlformats.org/officeDocument/2006/relationships/hyperlink" Target="mailto:eswilson@dhs.lacounty.go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2.jp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11" Type="http://schemas.openxmlformats.org/officeDocument/2006/relationships/image" Target="../media/image87.jp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lee-brown6@dhs.lacounty.gov" TargetMode="External"/><Relationship Id="rId2" Type="http://schemas.openxmlformats.org/officeDocument/2006/relationships/hyperlink" Target="mailto:eswilson@dhs.lacounty.gov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nwanon@dhs.lacounty.go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dy.gov/business/training/testing-exercise/exercises" TargetMode="External"/><Relationship Id="rId2" Type="http://schemas.openxmlformats.org/officeDocument/2006/relationships/hyperlink" Target="https://www.fema.gov/sites/default/files/2020-04/Homeland-Security-Exercise-and-Evaluation-Program-Doctrine-2020-Revision-2-2-25.pdf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7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62288" y="5882640"/>
            <a:ext cx="2731007" cy="7056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82211" y="388620"/>
            <a:ext cx="4762499" cy="102412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48876" y="490136"/>
            <a:ext cx="4079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LOS</a:t>
            </a:r>
            <a:r>
              <a:rPr sz="3600" spc="-170" dirty="0"/>
              <a:t> </a:t>
            </a:r>
            <a:r>
              <a:rPr sz="3600" spc="-25" dirty="0"/>
              <a:t>ANGELES</a:t>
            </a:r>
            <a:r>
              <a:rPr sz="3600" spc="-165" dirty="0"/>
              <a:t> </a:t>
            </a:r>
            <a:r>
              <a:rPr sz="3600" spc="-30" dirty="0"/>
              <a:t>COUNTY</a:t>
            </a:r>
            <a:endParaRPr sz="3600" dirty="0"/>
          </a:p>
        </p:txBody>
      </p:sp>
      <p:grpSp>
        <p:nvGrpSpPr>
          <p:cNvPr id="6" name="object 6"/>
          <p:cNvGrpSpPr/>
          <p:nvPr/>
        </p:nvGrpSpPr>
        <p:grpSpPr>
          <a:xfrm>
            <a:off x="1674876" y="882396"/>
            <a:ext cx="9380220" cy="1518285"/>
            <a:chOff x="1674876" y="882396"/>
            <a:chExt cx="9380220" cy="151828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4876" y="882396"/>
              <a:ext cx="9380219" cy="10241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2404" y="1376172"/>
              <a:ext cx="6167627" cy="102412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941540" y="983912"/>
            <a:ext cx="9145270" cy="513794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569720" marR="452120" indent="-1557655">
              <a:lnSpc>
                <a:spcPts val="3890"/>
              </a:lnSpc>
              <a:spcBef>
                <a:spcPts val="585"/>
              </a:spcBef>
            </a:pPr>
            <a:r>
              <a:rPr sz="3600" b="0" dirty="0">
                <a:solidFill>
                  <a:srgbClr val="FFFFFF"/>
                </a:solidFill>
                <a:latin typeface="Calibri Light"/>
                <a:cs typeface="Calibri Light"/>
              </a:rPr>
              <a:t>202</a:t>
            </a:r>
            <a:r>
              <a:rPr lang="en-US" sz="3600" b="0" dirty="0">
                <a:solidFill>
                  <a:srgbClr val="FFFFFF"/>
                </a:solidFill>
                <a:latin typeface="Calibri Light"/>
                <a:cs typeface="Calibri Light"/>
              </a:rPr>
              <a:t>4</a:t>
            </a:r>
            <a:r>
              <a:rPr sz="3600" b="0" spc="-1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MEDICAL</a:t>
            </a:r>
            <a:r>
              <a:rPr sz="3600" b="0" spc="-1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30" dirty="0">
                <a:solidFill>
                  <a:srgbClr val="FFFFFF"/>
                </a:solidFill>
                <a:latin typeface="Calibri Light"/>
                <a:cs typeface="Calibri Light"/>
              </a:rPr>
              <a:t>RESPONSE</a:t>
            </a:r>
            <a:r>
              <a:rPr sz="3600" b="0" spc="-1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dirty="0">
                <a:solidFill>
                  <a:srgbClr val="FFFFFF"/>
                </a:solidFill>
                <a:latin typeface="Calibri Light"/>
                <a:cs typeface="Calibri Light"/>
              </a:rPr>
              <a:t>AND</a:t>
            </a:r>
            <a:r>
              <a:rPr sz="3600" b="0" spc="-1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SURGE</a:t>
            </a:r>
            <a:r>
              <a:rPr sz="3600" b="0" spc="-1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35" dirty="0">
                <a:solidFill>
                  <a:srgbClr val="FFFFFF"/>
                </a:solidFill>
                <a:latin typeface="Calibri Light"/>
                <a:cs typeface="Calibri Light"/>
              </a:rPr>
              <a:t>EXERCISE 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(MRSE)</a:t>
            </a:r>
            <a:r>
              <a:rPr sz="3600" b="0" spc="-1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80" dirty="0">
                <a:solidFill>
                  <a:srgbClr val="FFFFFF"/>
                </a:solidFill>
                <a:latin typeface="Calibri Light"/>
                <a:cs typeface="Calibri Light"/>
              </a:rPr>
              <a:t>PARTICIPANT</a:t>
            </a:r>
            <a:r>
              <a:rPr sz="3600" b="0" spc="-1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WEBINAR</a:t>
            </a:r>
            <a:endParaRPr sz="3600" dirty="0">
              <a:latin typeface="Calibri Light"/>
              <a:cs typeface="Calibri Light"/>
            </a:endParaRPr>
          </a:p>
          <a:p>
            <a:pPr marL="3547745" marR="2834005" indent="-1903730">
              <a:lnSpc>
                <a:spcPct val="100000"/>
              </a:lnSpc>
              <a:spcBef>
                <a:spcPts val="1750"/>
              </a:spcBef>
            </a:pPr>
            <a:r>
              <a:rPr sz="4400" dirty="0">
                <a:solidFill>
                  <a:srgbClr val="82C7FA"/>
                </a:solidFill>
                <a:latin typeface="Calibri"/>
                <a:cs typeface="Calibri"/>
              </a:rPr>
              <a:t>EXERCISE</a:t>
            </a:r>
            <a:r>
              <a:rPr sz="4400" spc="-40" dirty="0">
                <a:solidFill>
                  <a:srgbClr val="82C7FA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82C7FA"/>
                </a:solidFill>
                <a:latin typeface="Calibri"/>
                <a:cs typeface="Calibri"/>
              </a:rPr>
              <a:t>PLANNING </a:t>
            </a:r>
            <a:r>
              <a:rPr sz="4400" spc="-25" dirty="0">
                <a:solidFill>
                  <a:srgbClr val="82C7FA"/>
                </a:solidFill>
                <a:latin typeface="Calibri"/>
                <a:cs typeface="Calibri"/>
              </a:rPr>
              <a:t>101</a:t>
            </a:r>
            <a:endParaRPr sz="4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900" dirty="0">
              <a:latin typeface="Calibri"/>
              <a:cs typeface="Calibri"/>
            </a:endParaRPr>
          </a:p>
          <a:p>
            <a:pPr marL="386080"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Essence Wilson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Senior</a:t>
            </a:r>
            <a:r>
              <a:rPr sz="28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Nursing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Instructor</a:t>
            </a:r>
            <a:endParaRPr lang="en-US" sz="2800" spc="-3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86080">
              <a:lnSpc>
                <a:spcPct val="100000"/>
              </a:lnSpc>
            </a:pPr>
            <a:r>
              <a:rPr lang="en-US" sz="2800" spc="-10" dirty="0">
                <a:solidFill>
                  <a:srgbClr val="FFFFFF"/>
                </a:solidFill>
                <a:latin typeface="Calibri"/>
                <a:cs typeface="Calibri"/>
              </a:rPr>
              <a:t>Disaster Program Manager </a:t>
            </a:r>
          </a:p>
          <a:p>
            <a:pPr marL="386080">
              <a:lnSpc>
                <a:spcPct val="100000"/>
              </a:lnSpc>
            </a:pPr>
            <a:r>
              <a:rPr sz="2800" u="sng" spc="-1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Calibri"/>
                <a:cs typeface="Calibri"/>
                <a:hlinkClick r:id="rId7"/>
              </a:rPr>
              <a:t>e</a:t>
            </a:r>
            <a:r>
              <a:rPr lang="en-US" sz="2800" u="sng" spc="-1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Calibri"/>
                <a:cs typeface="Calibri"/>
                <a:hlinkClick r:id="rId7"/>
              </a:rPr>
              <a:t>swilson</a:t>
            </a:r>
            <a:r>
              <a:rPr sz="2800" u="sng" spc="-1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Calibri"/>
                <a:cs typeface="Calibri"/>
                <a:hlinkClick r:id="rId7"/>
              </a:rPr>
              <a:t>@dhs.lacounty.gov</a:t>
            </a:r>
            <a:endParaRPr sz="2800" dirty="0">
              <a:latin typeface="Calibri"/>
              <a:cs typeface="Calibri"/>
            </a:endParaRPr>
          </a:p>
          <a:p>
            <a:pPr marL="386080">
              <a:lnSpc>
                <a:spcPct val="100000"/>
              </a:lnSpc>
            </a:pP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562-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378-</a:t>
            </a:r>
            <a:r>
              <a:rPr lang="en-US" sz="2800" spc="-20" dirty="0">
                <a:solidFill>
                  <a:srgbClr val="FFFFFF"/>
                </a:solidFill>
                <a:latin typeface="Calibri"/>
                <a:cs typeface="Calibri"/>
              </a:rPr>
              <a:t>2442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6CC1B2-63AE-FAC6-74D6-5EE92EEEF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1" t="14381" r="-1776" b="18486"/>
          <a:stretch/>
        </p:blipFill>
        <p:spPr bwMode="auto">
          <a:xfrm>
            <a:off x="533400" y="3967556"/>
            <a:ext cx="1532869" cy="223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8397" y="142875"/>
            <a:ext cx="5023972" cy="1009650"/>
          </a:xfrm>
          <a:prstGeom prst="rect">
            <a:avLst/>
          </a:prstGeom>
        </p:spPr>
        <p:txBody>
          <a:bodyPr vert="horz" wrap="square" lIns="0" tIns="132949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EXCERPT</a:t>
            </a:r>
            <a:r>
              <a:rPr spc="-100" dirty="0"/>
              <a:t> </a:t>
            </a:r>
            <a:r>
              <a:rPr spc="-45" dirty="0"/>
              <a:t>FROM</a:t>
            </a:r>
            <a:r>
              <a:rPr spc="-130" dirty="0"/>
              <a:t> </a:t>
            </a:r>
            <a:r>
              <a:rPr spc="-45" dirty="0"/>
              <a:t>MRSE</a:t>
            </a:r>
            <a:r>
              <a:rPr spc="-105" dirty="0"/>
              <a:t> </a:t>
            </a:r>
            <a:r>
              <a:rPr spc="-20" dirty="0"/>
              <a:t>MSEL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949B4-153F-B03D-F1FB-297DE7C84B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50" t="27778" r="3125" b="5555"/>
          <a:stretch/>
        </p:blipFill>
        <p:spPr>
          <a:xfrm>
            <a:off x="838200" y="990600"/>
            <a:ext cx="1069086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4BA1B-9087-DBEB-04CE-4FF7645D7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013" y="331407"/>
            <a:ext cx="5023972" cy="523220"/>
          </a:xfrm>
        </p:spPr>
        <p:txBody>
          <a:bodyPr/>
          <a:lstStyle/>
          <a:p>
            <a:r>
              <a:rPr lang="en-US" dirty="0"/>
              <a:t>EXERCISE INJECTS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4B953-DFC9-DA5E-9D27-D12E7BA08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904480" cy="43088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Hand delivered message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Email blast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Phone call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Overhead announcement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Pre-filled forms (i.e., FAC seeker forms)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Live mock victims</a:t>
            </a:r>
          </a:p>
        </p:txBody>
      </p:sp>
    </p:spTree>
    <p:extLst>
      <p:ext uri="{BB962C8B-B14F-4D97-AF65-F5344CB8AC3E}">
        <p14:creationId xmlns:p14="http://schemas.microsoft.com/office/powerpoint/2010/main" val="371556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3104" y="280416"/>
            <a:ext cx="9989820" cy="967740"/>
            <a:chOff x="1213104" y="280416"/>
            <a:chExt cx="9989820" cy="96774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3104" y="280416"/>
              <a:ext cx="4495799" cy="9677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29783" y="280416"/>
              <a:ext cx="790955" cy="9677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6107" y="280416"/>
              <a:ext cx="5766815" cy="96773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75092" y="240370"/>
            <a:ext cx="944181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EXERCISE</a:t>
            </a:r>
            <a:r>
              <a:rPr spc="-90" dirty="0"/>
              <a:t> </a:t>
            </a:r>
            <a:r>
              <a:rPr spc="-100" dirty="0"/>
              <a:t>EVALUATION</a:t>
            </a:r>
            <a:r>
              <a:rPr spc="-110" dirty="0"/>
              <a:t> </a:t>
            </a:r>
            <a:r>
              <a:rPr dirty="0"/>
              <a:t>–</a:t>
            </a:r>
            <a:r>
              <a:rPr spc="-45" dirty="0"/>
              <a:t> </a:t>
            </a:r>
            <a:r>
              <a:rPr spc="-100" dirty="0"/>
              <a:t>PARTICIPANT</a:t>
            </a:r>
            <a:r>
              <a:rPr spc="-85" dirty="0"/>
              <a:t> </a:t>
            </a:r>
            <a:r>
              <a:rPr spc="-45" dirty="0"/>
              <a:t>FEEDBACK</a:t>
            </a:r>
            <a:r>
              <a:rPr spc="-80" dirty="0"/>
              <a:t> </a:t>
            </a:r>
            <a:r>
              <a:rPr spc="-20" dirty="0"/>
              <a:t>FORM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0527" y="934297"/>
            <a:ext cx="8275320" cy="2152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709295" indent="-228600">
              <a:lnSpc>
                <a:spcPct val="11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evaluation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guides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available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LACountyHCC.org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website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along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Participant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1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Anyone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participates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way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(player,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controller,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evaluator,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etc.)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complete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71272" y="5081015"/>
            <a:ext cx="7650480" cy="1091565"/>
            <a:chOff x="271272" y="5081015"/>
            <a:chExt cx="7650480" cy="109156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272" y="5096255"/>
              <a:ext cx="495299" cy="6431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6156" y="5081015"/>
              <a:ext cx="7435596" cy="6888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6155" y="5483351"/>
              <a:ext cx="4267199" cy="6888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38828" y="5483351"/>
              <a:ext cx="507491" cy="6888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31792" y="5483351"/>
              <a:ext cx="2895599" cy="68884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40527" y="5115424"/>
            <a:ext cx="7209155" cy="83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1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evals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collated, organized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put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After-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(AAR)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711952" y="1124711"/>
            <a:ext cx="5922645" cy="3828415"/>
            <a:chOff x="5711952" y="1124711"/>
            <a:chExt cx="5922645" cy="3828415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32164" y="1124711"/>
              <a:ext cx="2702051" cy="25252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11952" y="2737103"/>
              <a:ext cx="3115055" cy="22158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0000" y="346899"/>
            <a:ext cx="5023972" cy="1009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875"/>
              </a:lnSpc>
              <a:spcBef>
                <a:spcPts val="95"/>
              </a:spcBef>
            </a:pPr>
            <a:r>
              <a:rPr spc="-20" dirty="0"/>
              <a:t>AFTER</a:t>
            </a:r>
            <a:r>
              <a:rPr spc="-135" dirty="0"/>
              <a:t> </a:t>
            </a:r>
            <a:r>
              <a:rPr spc="-30" dirty="0"/>
              <a:t>ACTION</a:t>
            </a:r>
            <a:r>
              <a:rPr spc="-145" dirty="0"/>
              <a:t> </a:t>
            </a:r>
            <a:r>
              <a:rPr spc="-45" dirty="0"/>
              <a:t>REPORT</a:t>
            </a:r>
            <a:r>
              <a:rPr spc="-140" dirty="0"/>
              <a:t> </a:t>
            </a:r>
            <a:r>
              <a:rPr spc="-10" dirty="0"/>
              <a:t>(AAR)</a:t>
            </a:r>
          </a:p>
          <a:p>
            <a:pPr algn="ctr">
              <a:lnSpc>
                <a:spcPts val="3875"/>
              </a:lnSpc>
            </a:pPr>
            <a:r>
              <a:rPr spc="-55" dirty="0"/>
              <a:t>/IMPROVEMENT</a:t>
            </a:r>
            <a:r>
              <a:rPr spc="-120" dirty="0"/>
              <a:t> </a:t>
            </a:r>
            <a:r>
              <a:rPr spc="-20" dirty="0"/>
              <a:t>PLAN</a:t>
            </a:r>
            <a:r>
              <a:rPr spc="-130" dirty="0"/>
              <a:t> </a:t>
            </a:r>
            <a:r>
              <a:rPr spc="-20" dirty="0"/>
              <a:t>(IP)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03859" y="1539240"/>
            <a:ext cx="11322050" cy="3957954"/>
            <a:chOff x="403859" y="1539240"/>
            <a:chExt cx="11322050" cy="395795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" y="1554480"/>
              <a:ext cx="495299" cy="6431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268" y="1539240"/>
              <a:ext cx="5990843" cy="6888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" y="2119884"/>
              <a:ext cx="495299" cy="6431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0268" y="2104644"/>
              <a:ext cx="6870179" cy="6888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75931" y="2104644"/>
              <a:ext cx="566927" cy="6888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95388" y="2104644"/>
              <a:ext cx="4430267" cy="6888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0268" y="2543555"/>
              <a:ext cx="4069079" cy="6888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" y="3125724"/>
              <a:ext cx="495299" cy="6431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0268" y="3110483"/>
              <a:ext cx="5590019" cy="6888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" y="3691127"/>
              <a:ext cx="495299" cy="6431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0268" y="3675888"/>
              <a:ext cx="5187683" cy="6888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" y="4256532"/>
              <a:ext cx="495299" cy="6431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0268" y="4241292"/>
              <a:ext cx="8560307" cy="6888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" y="4823459"/>
              <a:ext cx="495299" cy="6431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0268" y="4808232"/>
              <a:ext cx="9387839" cy="68883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74040" y="1410621"/>
            <a:ext cx="10875645" cy="3860165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documents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combined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AAR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contains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went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did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meet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objectives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completing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sample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tasks?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did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well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(strengths)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AARs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MRSE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(mid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January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n-US" sz="2400" spc="-1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261600" y="12700"/>
            <a:ext cx="1930400" cy="20518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51035" y="5882640"/>
            <a:ext cx="2731007" cy="6522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0568" y="521208"/>
            <a:ext cx="6190487" cy="9677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71592" y="615846"/>
            <a:ext cx="563943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AFTER</a:t>
            </a:r>
            <a:r>
              <a:rPr spc="-130" dirty="0"/>
              <a:t> </a:t>
            </a:r>
            <a:r>
              <a:rPr spc="-30" dirty="0"/>
              <a:t>ACTION</a:t>
            </a:r>
            <a:r>
              <a:rPr spc="-140" dirty="0"/>
              <a:t> </a:t>
            </a:r>
            <a:r>
              <a:rPr spc="-45" dirty="0"/>
              <a:t>REPORT</a:t>
            </a:r>
            <a:r>
              <a:rPr spc="-130" dirty="0"/>
              <a:t> </a:t>
            </a:r>
            <a:r>
              <a:rPr spc="-10" dirty="0"/>
              <a:t>(CONTD.)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19683" y="2904744"/>
            <a:ext cx="4848225" cy="2132330"/>
            <a:chOff x="519683" y="2904744"/>
            <a:chExt cx="4848225" cy="213233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683" y="2904744"/>
              <a:ext cx="2759963" cy="6888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399" y="3486912"/>
              <a:ext cx="495299" cy="6431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8283" y="3470148"/>
              <a:ext cx="4460747" cy="6888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8283" y="3909059"/>
              <a:ext cx="4023359" cy="6888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8284" y="4347972"/>
              <a:ext cx="4619243" cy="68884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02661" y="2776898"/>
            <a:ext cx="4458970" cy="2034539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top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strengths</a:t>
            </a:r>
            <a:endParaRPr sz="2400">
              <a:latin typeface="Calibri"/>
              <a:cs typeface="Calibri"/>
            </a:endParaRPr>
          </a:p>
          <a:p>
            <a:pPr marL="240665" marR="5080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were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able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staff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both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facility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those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scheduled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later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day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920239" y="1240536"/>
            <a:ext cx="8071484" cy="1466215"/>
            <a:chOff x="1920239" y="1240536"/>
            <a:chExt cx="8071484" cy="1466215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20239" y="1240536"/>
              <a:ext cx="1551431" cy="14660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47075" y="1501140"/>
              <a:ext cx="2144267" cy="1205483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6379463" y="2904744"/>
            <a:ext cx="4960620" cy="2571115"/>
            <a:chOff x="6379463" y="2904744"/>
            <a:chExt cx="4960620" cy="2571115"/>
          </a:xfrm>
        </p:grpSpPr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9463" y="2904744"/>
              <a:ext cx="4440935" cy="6888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93179" y="3486912"/>
              <a:ext cx="495299" cy="6431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08064" y="3470148"/>
              <a:ext cx="4171187" cy="6888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08064" y="3909060"/>
              <a:ext cx="4732019" cy="6888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08064" y="4347971"/>
              <a:ext cx="4267199" cy="68884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08064" y="4786883"/>
              <a:ext cx="1511807" cy="68884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6562140" y="2776898"/>
            <a:ext cx="4503420" cy="2473325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top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were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unable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appropriate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call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did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contain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everyone’s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current numbers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0500" y="452627"/>
            <a:ext cx="4230623" cy="9677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247" rIns="0" bIns="0" rtlCol="0">
            <a:spAutoFit/>
          </a:bodyPr>
          <a:lstStyle/>
          <a:p>
            <a:pPr marL="680720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IMPROVEMENT</a:t>
            </a:r>
            <a:r>
              <a:rPr spc="-114" dirty="0"/>
              <a:t> </a:t>
            </a:r>
            <a:r>
              <a:rPr spc="-20" dirty="0"/>
              <a:t>PLAN</a:t>
            </a: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1864" y="1911095"/>
            <a:ext cx="5501639" cy="311161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7911" y="1522476"/>
            <a:ext cx="6223000" cy="4015740"/>
            <a:chOff x="57911" y="1522476"/>
            <a:chExt cx="6223000" cy="401574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11" y="1537716"/>
              <a:ext cx="495299" cy="6431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796" y="1522476"/>
              <a:ext cx="6007607" cy="6888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2796" y="1961388"/>
              <a:ext cx="2090927" cy="6888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11" y="2542032"/>
              <a:ext cx="495299" cy="6431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2796" y="2526804"/>
              <a:ext cx="4340351" cy="6888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98620" y="2526791"/>
              <a:ext cx="507491" cy="6888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28744" y="2526792"/>
              <a:ext cx="1571243" cy="6888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2796" y="2965704"/>
              <a:ext cx="5981700" cy="6888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2796" y="3404628"/>
              <a:ext cx="5593079" cy="68883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2796" y="3843540"/>
              <a:ext cx="1496567" cy="6888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11" y="4425695"/>
              <a:ext cx="495299" cy="6431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2796" y="4410468"/>
              <a:ext cx="5742431" cy="68883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796" y="4849367"/>
              <a:ext cx="5692139" cy="68884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27194" y="1520124"/>
            <a:ext cx="5778500" cy="3791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endParaRPr sz="2400" dirty="0">
              <a:latin typeface="Calibri"/>
              <a:cs typeface="Calibri"/>
            </a:endParaRPr>
          </a:p>
          <a:p>
            <a:pPr marL="241300" marR="27305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439674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previous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example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2400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unable</a:t>
            </a:r>
            <a:r>
              <a:rPr sz="24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sz="24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24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appropriate</a:t>
            </a:r>
            <a:r>
              <a:rPr sz="2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2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call</a:t>
            </a:r>
            <a:r>
              <a:rPr sz="24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4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did</a:t>
            </a:r>
            <a:r>
              <a:rPr sz="2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contain</a:t>
            </a:r>
            <a:r>
              <a:rPr sz="24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FFFFFF"/>
                </a:solidFill>
                <a:latin typeface="Calibri"/>
                <a:cs typeface="Calibri"/>
              </a:rPr>
              <a:t>everyone’s</a:t>
            </a:r>
            <a:r>
              <a:rPr sz="2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FFFFFF"/>
                </a:solidFill>
                <a:latin typeface="Calibri"/>
                <a:cs typeface="Calibri"/>
              </a:rPr>
              <a:t>current numbers</a:t>
            </a:r>
            <a:endParaRPr sz="2400" dirty="0">
              <a:latin typeface="Calibri"/>
              <a:cs typeface="Calibri"/>
            </a:endParaRPr>
          </a:p>
          <a:p>
            <a:pPr marL="241300" marR="250825" indent="-228600">
              <a:lnSpc>
                <a:spcPct val="12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Enter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date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accomplished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the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person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responsible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completing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task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0740" y="337267"/>
            <a:ext cx="79705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EMS</a:t>
            </a:r>
            <a:r>
              <a:rPr spc="-175" dirty="0"/>
              <a:t> </a:t>
            </a:r>
            <a:r>
              <a:rPr spc="-40" dirty="0"/>
              <a:t>AGENCY</a:t>
            </a:r>
            <a:r>
              <a:rPr spc="-150" dirty="0"/>
              <a:t> </a:t>
            </a:r>
            <a:r>
              <a:rPr spc="-35" dirty="0"/>
              <a:t>DISASTER</a:t>
            </a:r>
            <a:r>
              <a:rPr spc="-140" dirty="0"/>
              <a:t> </a:t>
            </a:r>
            <a:r>
              <a:rPr spc="-50" dirty="0"/>
              <a:t>PROGRAM</a:t>
            </a:r>
            <a:r>
              <a:rPr spc="-140" dirty="0"/>
              <a:t> </a:t>
            </a:r>
            <a:r>
              <a:rPr spc="-10" dirty="0"/>
              <a:t>MANAGERS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22488" y="1114618"/>
            <a:ext cx="5379720" cy="247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3720">
              <a:lnSpc>
                <a:spcPct val="12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Hospitals,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Pediatric Surge, Trauma Surge, HDMT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66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Essence Wilson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Email: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u="sng" spc="-1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Calibri"/>
                <a:cs typeface="Calibri"/>
                <a:hlinkClick r:id="rId2"/>
              </a:rPr>
              <a:t>eswilson</a:t>
            </a:r>
            <a:r>
              <a:rPr sz="2000" u="sng" spc="-1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Calibri"/>
                <a:cs typeface="Calibri"/>
                <a:hlinkClick r:id="rId2"/>
              </a:rPr>
              <a:t>@dhs.lacounty.gov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Phone: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562-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378-</a:t>
            </a:r>
            <a:r>
              <a:rPr lang="en-US" sz="2000" spc="-20" dirty="0">
                <a:solidFill>
                  <a:srgbClr val="FFFFFF"/>
                </a:solidFill>
                <a:latin typeface="Calibri"/>
                <a:cs typeface="Calibri"/>
              </a:rPr>
              <a:t>2442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89793" y="1001166"/>
            <a:ext cx="5177859" cy="29197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7190">
              <a:lnSpc>
                <a:spcPct val="12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Ambulatory</a:t>
            </a:r>
            <a:r>
              <a:rPr sz="24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Surgery</a:t>
            </a:r>
            <a:r>
              <a:rPr sz="24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Centers,</a:t>
            </a:r>
            <a:r>
              <a:rPr sz="24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Dialysis Centers,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Home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Health/Hospice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Agencies,</a:t>
            </a:r>
            <a:r>
              <a:rPr sz="24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Urgent</a:t>
            </a:r>
            <a:r>
              <a:rPr sz="24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Cares: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664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Laurie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Lee-Brown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Email: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sng" spc="-2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Calibri"/>
                <a:cs typeface="Calibri"/>
                <a:hlinkClick r:id="rId3"/>
              </a:rPr>
              <a:t>llee-</a:t>
            </a:r>
            <a:r>
              <a:rPr sz="2000" u="sng" spc="-1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Calibri"/>
                <a:cs typeface="Calibri"/>
                <a:hlinkClick r:id="rId3"/>
              </a:rPr>
              <a:t>brown6@dhs.lacounty.gov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Phone: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562-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378-</a:t>
            </a:r>
            <a:r>
              <a:rPr lang="en-US" sz="2000" spc="-20" dirty="0">
                <a:solidFill>
                  <a:srgbClr val="FFFFFF"/>
                </a:solidFill>
                <a:latin typeface="Calibri"/>
                <a:cs typeface="Calibri"/>
              </a:rPr>
              <a:t>2459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711589-9C07-9079-E329-32E21024ECA0}"/>
              </a:ext>
            </a:extLst>
          </p:cNvPr>
          <p:cNvSpPr txBox="1"/>
          <p:nvPr/>
        </p:nvSpPr>
        <p:spPr>
          <a:xfrm>
            <a:off x="6096000" y="4079901"/>
            <a:ext cx="6096000" cy="2316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53720" lvl="0" indent="0" defTabSz="91440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Clinics,</a:t>
            </a:r>
            <a:r>
              <a:rPr kumimoji="0" lang="en-US" sz="20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Long</a:t>
            </a:r>
            <a:r>
              <a:rPr kumimoji="0" lang="en-US" sz="20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0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Term</a:t>
            </a:r>
            <a:r>
              <a:rPr kumimoji="0" lang="en-US" sz="20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Care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Facilities, EMS Providers, Emerging Infectious Diseases: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166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066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Nnabuike “BK” Nwanonenyi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066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Email:</a:t>
            </a:r>
            <a:r>
              <a:rPr kumimoji="0" lang="en-US" sz="18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800" b="0" i="0" u="sng" strike="noStrike" kern="0" cap="none" spc="-10" normalizeH="0" baseline="0" noProof="0" dirty="0">
                <a:ln>
                  <a:noFill/>
                </a:ln>
                <a:solidFill>
                  <a:srgbClr val="6BA9DA"/>
                </a:solidFill>
                <a:effectLst/>
                <a:uLnTx/>
                <a:uFill>
                  <a:solidFill>
                    <a:srgbClr val="6BA9DA"/>
                  </a:solidFill>
                </a:uFill>
                <a:latin typeface="Calibri"/>
                <a:cs typeface="Calibri"/>
                <a:hlinkClick r:id="rId4"/>
              </a:rPr>
              <a:t>nwanon@dhs.lacounty.gov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16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066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Phone: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8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562-</a:t>
            </a:r>
            <a:r>
              <a:rPr kumimoji="0" lang="en-US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378-2460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" name="object 19">
            <a:extLst>
              <a:ext uri="{FF2B5EF4-FFF2-40B4-BE49-F238E27FC236}">
                <a16:creationId xmlns:a16="http://schemas.microsoft.com/office/drawing/2014/main" id="{0E1596BD-256A-DF34-F0BD-3A5FB87CB69A}"/>
              </a:ext>
            </a:extLst>
          </p:cNvPr>
          <p:cNvSpPr txBox="1"/>
          <p:nvPr/>
        </p:nvSpPr>
        <p:spPr>
          <a:xfrm>
            <a:off x="522489" y="3883559"/>
            <a:ext cx="5379720" cy="247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3720">
              <a:lnSpc>
                <a:spcPct val="120000"/>
              </a:lnSpc>
              <a:spcBef>
                <a:spcPts val="100"/>
              </a:spcBef>
            </a:pPr>
            <a:r>
              <a:rPr lang="pt-BR" sz="2400" dirty="0">
                <a:solidFill>
                  <a:srgbClr val="FFFFFF"/>
                </a:solidFill>
                <a:latin typeface="Calibri"/>
                <a:cs typeface="Calibri"/>
              </a:rPr>
              <a:t>Back up for Hospitals,</a:t>
            </a:r>
            <a:r>
              <a:rPr lang="pt-BR"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FFFFFF"/>
                </a:solidFill>
                <a:latin typeface="Calibri"/>
                <a:cs typeface="Calibri"/>
              </a:rPr>
              <a:t>Pediatric Surge, Trauma Surge, HDMT</a:t>
            </a:r>
            <a:r>
              <a:rPr lang="pt-BR" sz="2400" spc="-1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66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Lorna Mendoza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Email: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u="sng" spc="-1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Calibri"/>
                <a:cs typeface="Calibri"/>
              </a:rPr>
              <a:t>lmendoza3</a:t>
            </a:r>
            <a:r>
              <a:rPr sz="2000" u="sng" spc="-1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Calibri"/>
                <a:cs typeface="Calibri"/>
                <a:hlinkClick r:id="rId2"/>
              </a:rPr>
              <a:t>@dhs.lacounty.gov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Phone: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562-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378-</a:t>
            </a:r>
            <a:r>
              <a:rPr lang="en-US" sz="2000" spc="-20" dirty="0">
                <a:solidFill>
                  <a:srgbClr val="FFFFFF"/>
                </a:solidFill>
                <a:latin typeface="Calibri"/>
                <a:cs typeface="Calibri"/>
              </a:rPr>
              <a:t>2457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6B2B2-2182-E2BF-9D8C-2C992945E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013" y="331407"/>
            <a:ext cx="5023972" cy="523220"/>
          </a:xfrm>
        </p:spPr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A75FF-DA3E-C8AE-5846-11C62E2AE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10515600" cy="2585323"/>
          </a:xfrm>
        </p:spPr>
        <p:txBody>
          <a:bodyPr/>
          <a:lstStyle/>
          <a:p>
            <a:r>
              <a:rPr lang="en-US" dirty="0"/>
              <a:t>Homeland Security Exercise and Evaluation Program (HSEEP) </a:t>
            </a:r>
            <a:r>
              <a:rPr lang="en-US" dirty="0">
                <a:hlinkClick r:id="rId2"/>
              </a:rPr>
              <a:t>https://www.fema.gov/sites/default/files/2020-04/Homeland-Security-Exercise-and-Evaluation-Program-Doctrine-2020-Revision-2-2-25.pdf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Exercises. (2023). Ready. </a:t>
            </a:r>
            <a:r>
              <a:rPr lang="en-US" dirty="0">
                <a:hlinkClick r:id="rId3"/>
              </a:rPr>
              <a:t>https://www.ready.gov/business/training/testing-exercise/exercises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95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13279-84F3-4D8F-9E80-D51A24E1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013" y="331407"/>
            <a:ext cx="5023972" cy="738664"/>
          </a:xfrm>
        </p:spPr>
        <p:txBody>
          <a:bodyPr/>
          <a:lstStyle/>
          <a:p>
            <a:r>
              <a:rPr lang="en-US" sz="4800" dirty="0"/>
              <a:t>Resource Links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8C372-3B2C-3355-905A-262E0FB50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551563"/>
            <a:ext cx="10820400" cy="3754874"/>
          </a:xfrm>
        </p:spPr>
        <p:txBody>
          <a:bodyPr/>
          <a:lstStyle/>
          <a:p>
            <a:r>
              <a:rPr lang="en-US" sz="4400" dirty="0"/>
              <a:t>Lacountyhcc.org</a:t>
            </a:r>
          </a:p>
          <a:p>
            <a:endParaRPr lang="en-US" sz="4400" dirty="0"/>
          </a:p>
          <a:p>
            <a:r>
              <a:rPr lang="en-US" sz="4400" dirty="0"/>
              <a:t>https://dhs.lacounty.gov/emergency-medical-services-agency/home/disaster-programs/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20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01499" y="367030"/>
            <a:ext cx="24072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THANK</a:t>
            </a:r>
            <a:r>
              <a:rPr sz="4000" spc="-180" dirty="0"/>
              <a:t> </a:t>
            </a:r>
            <a:r>
              <a:rPr sz="4000" spc="-25" dirty="0"/>
              <a:t>YOU</a:t>
            </a:r>
            <a:endParaRPr sz="4000" dirty="0"/>
          </a:p>
        </p:txBody>
      </p:sp>
      <p:pic>
        <p:nvPicPr>
          <p:cNvPr id="22" name="Picture 21" descr="A group of people standing outside&#10;&#10;Description automatically generated with low confidence">
            <a:extLst>
              <a:ext uri="{FF2B5EF4-FFF2-40B4-BE49-F238E27FC236}">
                <a16:creationId xmlns:a16="http://schemas.microsoft.com/office/drawing/2014/main" id="{786904D7-B8B7-6E17-2AD4-3160030A02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t="34425" r="10245"/>
          <a:stretch/>
        </p:blipFill>
        <p:spPr>
          <a:xfrm>
            <a:off x="2859754" y="1190802"/>
            <a:ext cx="6490773" cy="44763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2152" y="440436"/>
            <a:ext cx="5228843" cy="9677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6174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95"/>
              </a:spcBef>
            </a:pPr>
            <a:r>
              <a:rPr spc="-95" dirty="0"/>
              <a:t>PRESENTATION</a:t>
            </a:r>
            <a:r>
              <a:rPr spc="-75" dirty="0"/>
              <a:t> </a:t>
            </a:r>
            <a:r>
              <a:rPr spc="-10" dirty="0"/>
              <a:t>OBJECTIVES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10768" y="1776996"/>
            <a:ext cx="10408920" cy="3390900"/>
            <a:chOff x="810768" y="1776996"/>
            <a:chExt cx="10408920" cy="33909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768" y="1776996"/>
              <a:ext cx="8226551" cy="6888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59" y="2357628"/>
              <a:ext cx="495299" cy="6431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9368" y="2342388"/>
              <a:ext cx="3643883" cy="6888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68723" y="2342388"/>
              <a:ext cx="566927" cy="6888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89703" y="2342388"/>
              <a:ext cx="3851147" cy="6888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26324" y="2342388"/>
              <a:ext cx="507491" cy="6888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19288" y="2342388"/>
              <a:ext cx="1028699" cy="6888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59" y="2924556"/>
              <a:ext cx="495299" cy="6431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9368" y="2909316"/>
              <a:ext cx="8831579" cy="6888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59" y="3489960"/>
              <a:ext cx="495299" cy="6431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9367" y="3474720"/>
              <a:ext cx="10180319" cy="6888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59" y="4055364"/>
              <a:ext cx="495299" cy="6431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9368" y="4040136"/>
              <a:ext cx="10119359" cy="68883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9368" y="4479048"/>
              <a:ext cx="4773167" cy="688835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92535" y="1647922"/>
            <a:ext cx="10022205" cy="3293110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presentation,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participant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able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to: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Define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types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tabletop,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functional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full-scale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0"/>
              </a:spcBef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Verbalize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least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components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needed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plan/conduct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Understand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purpose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component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relate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endParaRPr sz="2400">
              <a:latin typeface="Calibri"/>
              <a:cs typeface="Calibri"/>
            </a:endParaRPr>
          </a:p>
          <a:p>
            <a:pPr marL="241300" marR="135255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Discuss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adapt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County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Master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Scenario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(MSEL)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suit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needs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facility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6968" y="243840"/>
            <a:ext cx="2837687" cy="9677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7993" y="338040"/>
            <a:ext cx="228409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EMS</a:t>
            </a:r>
            <a:r>
              <a:rPr spc="-185" dirty="0"/>
              <a:t> </a:t>
            </a:r>
            <a:r>
              <a:rPr spc="-25" dirty="0"/>
              <a:t>AGENCY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22960" y="1068324"/>
            <a:ext cx="10503535" cy="3138170"/>
            <a:chOff x="822960" y="1068324"/>
            <a:chExt cx="10503535" cy="313817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" y="1085088"/>
              <a:ext cx="495299" cy="643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9368" y="1068324"/>
              <a:ext cx="2406396" cy="6888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1236" y="1068336"/>
              <a:ext cx="566927" cy="6888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0692" y="1068324"/>
              <a:ext cx="6246875" cy="6888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83041" y="1068324"/>
              <a:ext cx="507490" cy="6888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76003" y="1068324"/>
              <a:ext cx="2132075" cy="6888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9368" y="1507248"/>
              <a:ext cx="8820911" cy="6888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9368" y="1946148"/>
              <a:ext cx="3762755" cy="6888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" y="2528316"/>
              <a:ext cx="495299" cy="6431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9368" y="2511552"/>
              <a:ext cx="10286999" cy="6888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9368" y="2950464"/>
              <a:ext cx="8186927" cy="6888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" y="3534156"/>
              <a:ext cx="495299" cy="6431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9368" y="3517391"/>
              <a:ext cx="9745979" cy="688847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810768" y="4648200"/>
            <a:ext cx="10149840" cy="1127760"/>
            <a:chOff x="810768" y="4648200"/>
            <a:chExt cx="10149840" cy="1127760"/>
          </a:xfrm>
        </p:grpSpPr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0768" y="4648200"/>
              <a:ext cx="4701539" cy="6888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93647" y="5059680"/>
              <a:ext cx="4335779" cy="685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63312" y="4648212"/>
              <a:ext cx="5797295" cy="68883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0768" y="5087112"/>
              <a:ext cx="5503163" cy="688847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992535" y="1066735"/>
            <a:ext cx="10059670" cy="448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2860" indent="-228600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responsible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coordinating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large-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scale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disaster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incident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either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Medical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Alert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Center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(MAC)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Medical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Coordination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Center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(MCC)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affiliated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CMS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regulatory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body,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however,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exercising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assist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sectors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meeting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regulatory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requirements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Mission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train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medical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sectors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prepared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disaster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00" dirty="0">
              <a:latin typeface="Calibri"/>
              <a:cs typeface="Calibri"/>
            </a:endParaRPr>
          </a:p>
          <a:p>
            <a:pPr marL="12700" marR="374015">
              <a:lnSpc>
                <a:spcPct val="120000"/>
              </a:lnSpc>
              <a:spcBef>
                <a:spcPts val="2150"/>
              </a:spcBef>
            </a:pP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Overarching</a:t>
            </a:r>
            <a:r>
              <a:rPr sz="2400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goal</a:t>
            </a:r>
            <a:r>
              <a:rPr sz="2400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during</a:t>
            </a:r>
            <a:r>
              <a:rPr sz="2400" u="sng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</a:t>
            </a:r>
            <a:r>
              <a:rPr sz="2400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disaster: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patient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receive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correct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correct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facility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meet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needs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6792" y="449580"/>
            <a:ext cx="7179563" cy="9677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7849" y="543989"/>
            <a:ext cx="66306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DEFINITIONS</a:t>
            </a:r>
            <a:r>
              <a:rPr spc="-120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dirty="0"/>
              <a:t>3</a:t>
            </a:r>
            <a:r>
              <a:rPr spc="-100" dirty="0"/>
              <a:t> </a:t>
            </a:r>
            <a:r>
              <a:rPr spc="-30" dirty="0"/>
              <a:t>TYPES</a:t>
            </a:r>
            <a:r>
              <a:rPr spc="-130" dirty="0"/>
              <a:t> </a:t>
            </a:r>
            <a:r>
              <a:rPr dirty="0"/>
              <a:t>OF</a:t>
            </a:r>
            <a:r>
              <a:rPr spc="-95" dirty="0"/>
              <a:t> </a:t>
            </a:r>
            <a:r>
              <a:rPr spc="-10" dirty="0"/>
              <a:t>EXERCISES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57783" y="1325880"/>
            <a:ext cx="3548379" cy="688975"/>
            <a:chOff x="557783" y="1325880"/>
            <a:chExt cx="3548379" cy="68897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783" y="1341120"/>
              <a:ext cx="495299" cy="6446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2667" y="1325880"/>
              <a:ext cx="3332987" cy="68884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27128" y="1397298"/>
            <a:ext cx="3101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Tabletop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(TTX)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57783" y="2458211"/>
            <a:ext cx="3127375" cy="688975"/>
            <a:chOff x="557783" y="2458211"/>
            <a:chExt cx="3127375" cy="6889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783" y="2473452"/>
              <a:ext cx="495299" cy="6446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2667" y="2458211"/>
              <a:ext cx="2912363" cy="68884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27128" y="2529630"/>
            <a:ext cx="2617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Functional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57783" y="3589020"/>
            <a:ext cx="2908300" cy="688975"/>
            <a:chOff x="557783" y="3589020"/>
            <a:chExt cx="2908300" cy="68897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783" y="3604259"/>
              <a:ext cx="495299" cy="6446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2667" y="3589020"/>
              <a:ext cx="854963" cy="6888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13104" y="3589020"/>
              <a:ext cx="507491" cy="6888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06068" y="3589020"/>
              <a:ext cx="2159507" cy="68884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27128" y="3660437"/>
            <a:ext cx="2466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Full-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scale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89125" y="1402478"/>
            <a:ext cx="6179185" cy="3328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 algn="l">
              <a:lnSpc>
                <a:spcPct val="100000"/>
              </a:lnSpc>
              <a:spcBef>
                <a:spcPts val="95"/>
              </a:spcBef>
              <a:buChar char="-"/>
              <a:tabLst>
                <a:tab pos="241300" algn="l"/>
              </a:tabLst>
            </a:pPr>
            <a:r>
              <a:rPr lang="en-US" sz="2200" dirty="0">
                <a:solidFill>
                  <a:srgbClr val="FFFFFF"/>
                </a:solidFill>
                <a:latin typeface="Calibri"/>
                <a:cs typeface="Calibri"/>
              </a:rPr>
              <a:t>Facilitator guided discussion on one or more scenarios.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Focus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policies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procedures</a:t>
            </a:r>
            <a:endParaRPr lang="en-US" sz="2200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41300" marR="5080" indent="-228600" algn="l">
              <a:lnSpc>
                <a:spcPct val="100000"/>
              </a:lnSpc>
              <a:spcBef>
                <a:spcPts val="95"/>
              </a:spcBef>
              <a:buChar char="-"/>
              <a:tabLst>
                <a:tab pos="241300" algn="l"/>
              </a:tabLst>
            </a:pPr>
            <a:endParaRPr sz="2200" dirty="0">
              <a:latin typeface="Calibri"/>
              <a:cs typeface="Calibri"/>
            </a:endParaRPr>
          </a:p>
          <a:p>
            <a:pPr marL="241300" marR="238760" indent="-228600">
              <a:lnSpc>
                <a:spcPct val="100000"/>
              </a:lnSpc>
              <a:spcBef>
                <a:spcPts val="994"/>
              </a:spcBef>
              <a:buChar char="-"/>
              <a:tabLst>
                <a:tab pos="2413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Simulated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operational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environment.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Designed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sz="2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specific</a:t>
            </a:r>
            <a:r>
              <a:rPr sz="22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r>
              <a:rPr sz="22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members,</a:t>
            </a:r>
            <a:r>
              <a:rPr sz="22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processes</a:t>
            </a:r>
            <a:r>
              <a:rPr sz="22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and/or resources</a:t>
            </a:r>
            <a:endParaRPr sz="2200" dirty="0">
              <a:latin typeface="Calibri"/>
              <a:cs typeface="Calibri"/>
            </a:endParaRPr>
          </a:p>
          <a:p>
            <a:pPr marL="241300" marR="81915" indent="-228600">
              <a:lnSpc>
                <a:spcPct val="100000"/>
              </a:lnSpc>
              <a:spcBef>
                <a:spcPts val="994"/>
              </a:spcBef>
              <a:buChar char="-"/>
              <a:tabLst>
                <a:tab pos="241300" algn="l"/>
              </a:tabLst>
            </a:pP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Typically,</a:t>
            </a:r>
            <a:r>
              <a:rPr sz="2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lengthier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takes</a:t>
            </a:r>
            <a:r>
              <a:rPr sz="2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place</a:t>
            </a:r>
            <a:r>
              <a:rPr sz="2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location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equipment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personnel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would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called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upon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actual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event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(most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realistic)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9259" y="5069649"/>
            <a:ext cx="10467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2651760" algn="l"/>
              </a:tabLst>
            </a:pP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Community</a:t>
            </a:r>
            <a:r>
              <a:rPr sz="2400" spc="-45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99CCC"/>
                </a:solidFill>
                <a:latin typeface="Calibri"/>
                <a:cs typeface="Calibri"/>
              </a:rPr>
              <a:t>Wide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	-</a:t>
            </a:r>
            <a:r>
              <a:rPr sz="2400" spc="-35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An</a:t>
            </a:r>
            <a:r>
              <a:rPr sz="2400" spc="-50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99CCC"/>
                </a:solidFill>
                <a:latin typeface="Calibri"/>
                <a:cs typeface="Calibri"/>
              </a:rPr>
              <a:t>exercise</a:t>
            </a:r>
            <a:r>
              <a:rPr sz="2400" spc="-60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that</a:t>
            </a:r>
            <a:r>
              <a:rPr sz="2400" spc="-40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involves</a:t>
            </a:r>
            <a:r>
              <a:rPr sz="2400" spc="-30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more</a:t>
            </a:r>
            <a:r>
              <a:rPr sz="2400" spc="-45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that</a:t>
            </a:r>
            <a:r>
              <a:rPr sz="2400" spc="-40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just</a:t>
            </a:r>
            <a:r>
              <a:rPr sz="2400" spc="-50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your</a:t>
            </a:r>
            <a:r>
              <a:rPr sz="2400" spc="-50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facility</a:t>
            </a:r>
            <a:r>
              <a:rPr sz="2400" spc="-45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or</a:t>
            </a:r>
            <a:r>
              <a:rPr sz="2400" spc="-45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99CCC"/>
                </a:solidFill>
                <a:latin typeface="Calibri"/>
                <a:cs typeface="Calibri"/>
              </a:rPr>
              <a:t>agency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261600" y="12700"/>
            <a:ext cx="1930400" cy="20518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2998" y="1355677"/>
            <a:ext cx="4917412" cy="439048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4962" rIns="0" bIns="0" rtlCol="0">
            <a:spAutoFit/>
          </a:bodyPr>
          <a:lstStyle/>
          <a:p>
            <a:pPr marL="422275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EXERCISE</a:t>
            </a:r>
            <a:r>
              <a:rPr spc="-125" dirty="0"/>
              <a:t> </a:t>
            </a:r>
            <a:r>
              <a:rPr spc="-25" dirty="0"/>
              <a:t>COMPONENTS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65120" y="1886236"/>
            <a:ext cx="5306060" cy="4030591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Objectives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5"/>
              </a:spcBef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Scenario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Master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Scenario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(MSEL)</a:t>
            </a:r>
            <a:endParaRPr lang="en-US" sz="2400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400" spc="-10" dirty="0">
                <a:solidFill>
                  <a:srgbClr val="FFFFFF"/>
                </a:solidFill>
                <a:latin typeface="Calibri"/>
                <a:cs typeface="Calibri"/>
              </a:rPr>
              <a:t>Exercise Injects (i.e. victims, messages)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Evaluation/Participant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(AAR)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(IP)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2AD4A96-C421-3725-2115-98AB229F22E8}"/>
              </a:ext>
            </a:extLst>
          </p:cNvPr>
          <p:cNvSpPr/>
          <p:nvPr/>
        </p:nvSpPr>
        <p:spPr>
          <a:xfrm rot="261877">
            <a:off x="6851669" y="1815632"/>
            <a:ext cx="1066800" cy="291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2024 MRSE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4012" y="446082"/>
            <a:ext cx="5023972" cy="1009650"/>
          </a:xfrm>
          <a:prstGeom prst="rect">
            <a:avLst/>
          </a:prstGeom>
        </p:spPr>
        <p:txBody>
          <a:bodyPr vert="horz" wrap="square" lIns="0" tIns="249327" rIns="0" bIns="0" rtlCol="0">
            <a:spAutoFit/>
          </a:bodyPr>
          <a:lstStyle/>
          <a:p>
            <a:pPr marL="149987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OBJECTIVES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75688" y="1665731"/>
            <a:ext cx="10040620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100455" indent="-228600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Objectives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would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like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test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e.g.,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communication,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triage,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contacting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specialists,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etc.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Review previous AARs and IPs</a:t>
            </a: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objective,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steps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objective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could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tested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example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follow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measurable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7708" y="4528539"/>
            <a:ext cx="3023615" cy="20162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2900" y="408431"/>
            <a:ext cx="4111751" cy="9677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4872" y="502798"/>
            <a:ext cx="356171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OBJECTIVE</a:t>
            </a:r>
            <a:r>
              <a:rPr spc="-145" dirty="0"/>
              <a:t> </a:t>
            </a:r>
            <a:r>
              <a:rPr spc="-10" dirty="0"/>
              <a:t>EXAMPLE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6003" y="924490"/>
            <a:ext cx="10812780" cy="5146040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OBJECTIVE:</a:t>
            </a:r>
            <a:r>
              <a:rPr sz="2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endParaRPr sz="2000" dirty="0">
              <a:latin typeface="Calibri"/>
              <a:cs typeface="Calibri"/>
            </a:endParaRPr>
          </a:p>
          <a:p>
            <a:pPr marL="241300" marR="649605" indent="-228600">
              <a:lnSpc>
                <a:spcPct val="11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Maintain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situational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awareness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gathering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sharing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real-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emergency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current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(facility/agency)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coordination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….(staff,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EMS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Agency,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etc.)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Sample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Task(s):</a:t>
            </a:r>
            <a:endParaRPr sz="2000" dirty="0">
              <a:latin typeface="Calibri"/>
              <a:cs typeface="Calibri"/>
            </a:endParaRPr>
          </a:p>
          <a:p>
            <a:pPr marL="240665" marR="483870" indent="-228600">
              <a:lnSpc>
                <a:spcPct val="11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Activate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plan/policy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develop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sharing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incident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on-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duty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those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scheduled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minutes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incident notification</a:t>
            </a:r>
            <a:endParaRPr sz="2000" dirty="0">
              <a:latin typeface="Calibri"/>
              <a:cs typeface="Calibri"/>
            </a:endParaRPr>
          </a:p>
          <a:p>
            <a:pPr marL="240665" marR="421640" indent="-228600">
              <a:lnSpc>
                <a:spcPct val="11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Respond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received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healthcare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partners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and/or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EMS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MCC,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e.g.,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request,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resource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availability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and/or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capabilities.</a:t>
            </a:r>
            <a:endParaRPr sz="2000" dirty="0">
              <a:latin typeface="Calibri"/>
              <a:cs typeface="Calibri"/>
            </a:endParaRPr>
          </a:p>
          <a:p>
            <a:pPr marL="240665" marR="5080" indent="-228600">
              <a:lnSpc>
                <a:spcPct val="1100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Utilize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test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redundant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[insert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specific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test,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text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messaging,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email,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mass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notification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software,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etc.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refer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plan/policy]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notify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staff,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response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partners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EMS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MCC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applicable.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61600" y="12700"/>
            <a:ext cx="1930400" cy="20518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4523" y="432816"/>
            <a:ext cx="2324099" cy="9677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05549" y="527509"/>
            <a:ext cx="1774189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SCENARIO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xfrm>
            <a:off x="533400" y="1419137"/>
            <a:ext cx="6446338" cy="46717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307340" indent="-228600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The</a:t>
            </a:r>
            <a:r>
              <a:rPr spc="-15" dirty="0"/>
              <a:t> </a:t>
            </a:r>
            <a:r>
              <a:rPr dirty="0"/>
              <a:t>scenario</a:t>
            </a:r>
            <a:r>
              <a:rPr spc="-40" dirty="0"/>
              <a:t> </a:t>
            </a:r>
            <a:r>
              <a:rPr dirty="0"/>
              <a:t>should</a:t>
            </a:r>
            <a:r>
              <a:rPr spc="-15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developed</a:t>
            </a:r>
            <a:r>
              <a:rPr spc="-10" dirty="0"/>
              <a:t> </a:t>
            </a:r>
            <a:r>
              <a:rPr dirty="0"/>
              <a:t>after</a:t>
            </a:r>
            <a:r>
              <a:rPr spc="-3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objectives</a:t>
            </a:r>
            <a:r>
              <a:rPr spc="-20" dirty="0"/>
              <a:t> have </a:t>
            </a:r>
            <a:r>
              <a:rPr dirty="0"/>
              <a:t>been</a:t>
            </a:r>
            <a:r>
              <a:rPr spc="-30" dirty="0"/>
              <a:t> </a:t>
            </a:r>
            <a:r>
              <a:rPr dirty="0"/>
              <a:t>determined</a:t>
            </a:r>
            <a:r>
              <a:rPr spc="-35" dirty="0"/>
              <a:t> </a:t>
            </a:r>
            <a:r>
              <a:rPr dirty="0"/>
              <a:t>so</a:t>
            </a:r>
            <a:r>
              <a:rPr spc="-25" dirty="0"/>
              <a:t> </a:t>
            </a:r>
            <a:r>
              <a:rPr dirty="0"/>
              <a:t>that</a:t>
            </a:r>
            <a:r>
              <a:rPr spc="-30" dirty="0"/>
              <a:t> </a:t>
            </a:r>
            <a:r>
              <a:rPr dirty="0"/>
              <a:t>it</a:t>
            </a:r>
            <a:r>
              <a:rPr spc="-20" dirty="0"/>
              <a:t> </a:t>
            </a:r>
            <a:r>
              <a:rPr dirty="0"/>
              <a:t>can</a:t>
            </a:r>
            <a:r>
              <a:rPr spc="-35" dirty="0"/>
              <a:t> </a:t>
            </a:r>
            <a:r>
              <a:rPr dirty="0"/>
              <a:t>test</a:t>
            </a:r>
            <a:r>
              <a:rPr spc="-30" dirty="0"/>
              <a:t> </a:t>
            </a:r>
            <a:r>
              <a:rPr dirty="0"/>
              <a:t>the</a:t>
            </a:r>
            <a:r>
              <a:rPr spc="-10" dirty="0"/>
              <a:t> objectives</a:t>
            </a: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1536065" algn="l"/>
              </a:tabLst>
            </a:pPr>
            <a:r>
              <a:rPr spc="-10" dirty="0"/>
              <a:t>However,</a:t>
            </a:r>
            <a:r>
              <a:rPr dirty="0"/>
              <a:t>	with</a:t>
            </a:r>
            <a:r>
              <a:rPr spc="-6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Medical</a:t>
            </a:r>
            <a:r>
              <a:rPr spc="-45" dirty="0"/>
              <a:t> </a:t>
            </a:r>
            <a:r>
              <a:rPr dirty="0"/>
              <a:t>Response</a:t>
            </a:r>
            <a:r>
              <a:rPr spc="-25" dirty="0"/>
              <a:t> </a:t>
            </a:r>
            <a:r>
              <a:rPr dirty="0"/>
              <a:t>&amp;</a:t>
            </a:r>
            <a:r>
              <a:rPr spc="-40" dirty="0"/>
              <a:t> </a:t>
            </a:r>
            <a:r>
              <a:rPr dirty="0"/>
              <a:t>Surge</a:t>
            </a:r>
            <a:r>
              <a:rPr spc="-25" dirty="0"/>
              <a:t> </a:t>
            </a:r>
            <a:r>
              <a:rPr spc="-10" dirty="0"/>
              <a:t>Exercise </a:t>
            </a:r>
            <a:r>
              <a:rPr dirty="0"/>
              <a:t>(MRSE),</a:t>
            </a:r>
            <a:r>
              <a:rPr spc="-6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scenario</a:t>
            </a:r>
            <a:r>
              <a:rPr spc="-35" dirty="0"/>
              <a:t> </a:t>
            </a:r>
            <a:r>
              <a:rPr dirty="0"/>
              <a:t>has</a:t>
            </a:r>
            <a:r>
              <a:rPr spc="-30" dirty="0"/>
              <a:t> </a:t>
            </a:r>
            <a:r>
              <a:rPr dirty="0"/>
              <a:t>already</a:t>
            </a:r>
            <a:r>
              <a:rPr spc="-35" dirty="0"/>
              <a:t> </a:t>
            </a:r>
            <a:r>
              <a:rPr dirty="0"/>
              <a:t>been</a:t>
            </a:r>
            <a:r>
              <a:rPr spc="-25" dirty="0"/>
              <a:t> </a:t>
            </a:r>
            <a:r>
              <a:rPr dirty="0"/>
              <a:t>set</a:t>
            </a:r>
            <a:r>
              <a:rPr spc="-25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lang="en-US" spc="-30" dirty="0"/>
              <a:t>Burn surge</a:t>
            </a: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1536065" algn="l"/>
              </a:tabLst>
            </a:pPr>
            <a:r>
              <a:rPr dirty="0"/>
              <a:t>Scenario</a:t>
            </a:r>
            <a:r>
              <a:rPr spc="-60" dirty="0"/>
              <a:t> </a:t>
            </a:r>
            <a:r>
              <a:rPr dirty="0"/>
              <a:t>should</a:t>
            </a:r>
            <a:r>
              <a:rPr spc="-30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dirty="0"/>
              <a:t>relevant,</a:t>
            </a:r>
            <a:r>
              <a:rPr spc="-1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include</a:t>
            </a:r>
            <a:r>
              <a:rPr spc="-35" dirty="0"/>
              <a:t> </a:t>
            </a:r>
            <a:r>
              <a:rPr dirty="0"/>
              <a:t>situations</a:t>
            </a:r>
            <a:r>
              <a:rPr spc="-35" dirty="0"/>
              <a:t> </a:t>
            </a:r>
            <a:r>
              <a:rPr dirty="0"/>
              <a:t>that</a:t>
            </a:r>
            <a:r>
              <a:rPr spc="-35" dirty="0"/>
              <a:t> </a:t>
            </a:r>
            <a:r>
              <a:rPr spc="-20" dirty="0"/>
              <a:t>will </a:t>
            </a:r>
            <a:r>
              <a:rPr dirty="0"/>
              <a:t>test</a:t>
            </a:r>
            <a:r>
              <a:rPr spc="-5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objectives</a:t>
            </a:r>
            <a:r>
              <a:rPr spc="-40" dirty="0"/>
              <a:t> </a:t>
            </a:r>
            <a:r>
              <a:rPr dirty="0"/>
              <a:t>i.e.,</a:t>
            </a:r>
            <a:r>
              <a:rPr spc="-30" dirty="0"/>
              <a:t> </a:t>
            </a:r>
            <a:r>
              <a:rPr dirty="0"/>
              <a:t>based</a:t>
            </a:r>
            <a:r>
              <a:rPr spc="-30" dirty="0"/>
              <a:t> </a:t>
            </a:r>
            <a:r>
              <a:rPr dirty="0"/>
              <a:t>on</a:t>
            </a:r>
            <a:r>
              <a:rPr spc="-35" dirty="0"/>
              <a:t> </a:t>
            </a:r>
            <a:r>
              <a:rPr dirty="0"/>
              <a:t>your</a:t>
            </a:r>
            <a:r>
              <a:rPr spc="-25" dirty="0"/>
              <a:t> </a:t>
            </a:r>
            <a:r>
              <a:rPr dirty="0"/>
              <a:t>Hazard</a:t>
            </a:r>
            <a:r>
              <a:rPr spc="-45" dirty="0"/>
              <a:t> </a:t>
            </a:r>
            <a:r>
              <a:rPr spc="-10" dirty="0"/>
              <a:t>Vulnerability Analysis/Assessment</a:t>
            </a:r>
            <a:r>
              <a:rPr spc="5" dirty="0"/>
              <a:t> </a:t>
            </a:r>
            <a:r>
              <a:rPr spc="-10" dirty="0"/>
              <a:t>(HVA)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261600" y="12700"/>
            <a:ext cx="1930400" cy="20518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endParaRPr sz="1000" dirty="0">
              <a:latin typeface="Arial"/>
              <a:cs typeface="Arial"/>
            </a:endParaRPr>
          </a:p>
        </p:txBody>
      </p:sp>
      <p:pic>
        <p:nvPicPr>
          <p:cNvPr id="21" name="Picture 20" descr="A person in a hospital bed&#10;&#10;Description automatically generated with medium confidence">
            <a:extLst>
              <a:ext uri="{FF2B5EF4-FFF2-40B4-BE49-F238E27FC236}">
                <a16:creationId xmlns:a16="http://schemas.microsoft.com/office/drawing/2014/main" id="{5AB1683A-56E6-F171-7F63-AFF746E2C9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2" b="21941"/>
          <a:stretch/>
        </p:blipFill>
        <p:spPr>
          <a:xfrm>
            <a:off x="7740198" y="217884"/>
            <a:ext cx="3058083" cy="2020519"/>
          </a:xfrm>
          <a:prstGeom prst="rect">
            <a:avLst/>
          </a:prstGeom>
        </p:spPr>
      </p:pic>
      <p:pic>
        <p:nvPicPr>
          <p:cNvPr id="23" name="Picture 22" descr="Text, letter&#10;&#10;Description automatically generated">
            <a:extLst>
              <a:ext uri="{FF2B5EF4-FFF2-40B4-BE49-F238E27FC236}">
                <a16:creationId xmlns:a16="http://schemas.microsoft.com/office/drawing/2014/main" id="{CB6E91C4-1AB2-E15B-A08C-FB9C77BCCC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" t="18869" r="9236" b="21973"/>
          <a:stretch/>
        </p:blipFill>
        <p:spPr>
          <a:xfrm>
            <a:off x="8605570" y="2404157"/>
            <a:ext cx="3176223" cy="1711090"/>
          </a:xfrm>
          <a:prstGeom prst="rect">
            <a:avLst/>
          </a:prstGeom>
        </p:spPr>
      </p:pic>
      <p:pic>
        <p:nvPicPr>
          <p:cNvPr id="25" name="Picture 2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5826FEE6-0FE7-8FA2-86A3-0626C60497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7" r="-833"/>
          <a:stretch/>
        </p:blipFill>
        <p:spPr>
          <a:xfrm>
            <a:off x="7278622" y="4281001"/>
            <a:ext cx="4191000" cy="23399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65832" y="478536"/>
            <a:ext cx="7301483" cy="9677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6889" y="572887"/>
            <a:ext cx="674941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MASTER</a:t>
            </a:r>
            <a:r>
              <a:rPr spc="-155" dirty="0"/>
              <a:t> </a:t>
            </a:r>
            <a:r>
              <a:rPr spc="-35" dirty="0"/>
              <a:t>SCENARIO</a:t>
            </a:r>
            <a:r>
              <a:rPr spc="-150" dirty="0"/>
              <a:t> </a:t>
            </a:r>
            <a:r>
              <a:rPr spc="-35" dirty="0"/>
              <a:t>EVENTS</a:t>
            </a:r>
            <a:r>
              <a:rPr spc="-150" dirty="0"/>
              <a:t> </a:t>
            </a:r>
            <a:r>
              <a:rPr spc="-10" dirty="0"/>
              <a:t>LIST</a:t>
            </a:r>
            <a:r>
              <a:rPr spc="-145" dirty="0"/>
              <a:t> </a:t>
            </a:r>
            <a:r>
              <a:rPr spc="-10" dirty="0"/>
              <a:t>(MSEL)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44880" y="1242072"/>
            <a:ext cx="10477500" cy="4523740"/>
            <a:chOff x="944880" y="1242072"/>
            <a:chExt cx="10477500" cy="452374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80" y="1258824"/>
              <a:ext cx="495299" cy="643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1288" y="1242072"/>
              <a:ext cx="4108703" cy="6888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80" y="1824228"/>
              <a:ext cx="495299" cy="6431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1287" y="1807464"/>
              <a:ext cx="2846831" cy="6888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80" y="2391155"/>
              <a:ext cx="495299" cy="6431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1288" y="2374391"/>
              <a:ext cx="7600187" cy="6888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80" y="2956560"/>
              <a:ext cx="495299" cy="6431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1287" y="2939795"/>
              <a:ext cx="6958583" cy="6888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80" y="3521964"/>
              <a:ext cx="495299" cy="6431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61288" y="3505200"/>
              <a:ext cx="10261092" cy="6888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61288" y="3944112"/>
              <a:ext cx="6326123" cy="6888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80" y="4527803"/>
              <a:ext cx="495299" cy="6431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61288" y="4511039"/>
              <a:ext cx="5103875" cy="6888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80" y="5093208"/>
              <a:ext cx="495299" cy="6431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61287" y="5076444"/>
              <a:ext cx="7409687" cy="68884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114746" y="1114125"/>
            <a:ext cx="10034270" cy="4425315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Chronological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listing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scenario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sample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tasks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objective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row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called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inject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assigned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Column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headings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include,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limited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inject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number,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time,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actual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message/information,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expected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MSEL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MRSE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columns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controllers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MSEL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261600" y="12700"/>
            <a:ext cx="1930400" cy="20518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BA9D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14787</TotalTime>
  <Words>1159</Words>
  <Application>Microsoft Office PowerPoint</Application>
  <PresentationFormat>Widescreen</PresentationFormat>
  <Paragraphs>129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LOS ANGELES COUNTY</vt:lpstr>
      <vt:lpstr>PRESENTATION OBJECTIVES</vt:lpstr>
      <vt:lpstr>EMS AGENCY</vt:lpstr>
      <vt:lpstr>DEFINITIONS OF 3 TYPES OF EXERCISES</vt:lpstr>
      <vt:lpstr>EXERCISE COMPONENTS</vt:lpstr>
      <vt:lpstr>OBJECTIVES</vt:lpstr>
      <vt:lpstr>OBJECTIVE EXAMPLE</vt:lpstr>
      <vt:lpstr>SCENARIO</vt:lpstr>
      <vt:lpstr>MASTER SCENARIO EVENTS LIST (MSEL)</vt:lpstr>
      <vt:lpstr>EXCERPT FROM MRSE MSEL</vt:lpstr>
      <vt:lpstr>EXERCISE INJECTS</vt:lpstr>
      <vt:lpstr>EXERCISE EVALUATION – PARTICIPANT FEEDBACK FORM</vt:lpstr>
      <vt:lpstr>AFTER ACTION REPORT (AAR) /IMPROVEMENT PLAN (IP)</vt:lpstr>
      <vt:lpstr>AFTER ACTION REPORT (CONTD.)</vt:lpstr>
      <vt:lpstr>IMPROVEMENT PLAN</vt:lpstr>
      <vt:lpstr>EMS AGENCY DISASTER PROGRAM MANAGERS</vt:lpstr>
      <vt:lpstr>REFERENCES</vt:lpstr>
      <vt:lpstr>Resource Links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 Table Top Exercise October 13, 2016</dc:title>
  <dc:creator>Elaine Forsyth</dc:creator>
  <cp:lastModifiedBy>Darren Verrette</cp:lastModifiedBy>
  <cp:revision>12</cp:revision>
  <dcterms:created xsi:type="dcterms:W3CDTF">2023-08-03T23:50:36Z</dcterms:created>
  <dcterms:modified xsi:type="dcterms:W3CDTF">2024-09-24T22:04:48Z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2022-10-11T00:00:00Z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2023-08-03T00:00:00Z</vt:filetime>
  </property>
  <property fmtid="{D5CDD505-2E9C-101B-9397-08002B2CF9AE}" pid="5" name="Producer">
    <vt:lpwstr>Adobe PDF Library 22.3.34</vt:lpwstr>
  </property>
</Properties>
</file>