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19"/>
  </p:notesMasterIdLst>
  <p:handoutMasterIdLst>
    <p:handoutMasterId r:id="rId20"/>
  </p:handoutMasterIdLst>
  <p:sldIdLst>
    <p:sldId id="257" r:id="rId2"/>
    <p:sldId id="308" r:id="rId3"/>
    <p:sldId id="310" r:id="rId4"/>
    <p:sldId id="307" r:id="rId5"/>
    <p:sldId id="311" r:id="rId6"/>
    <p:sldId id="287" r:id="rId7"/>
    <p:sldId id="306" r:id="rId8"/>
    <p:sldId id="314" r:id="rId9"/>
    <p:sldId id="313" r:id="rId10"/>
    <p:sldId id="312" r:id="rId11"/>
    <p:sldId id="317" r:id="rId12"/>
    <p:sldId id="316" r:id="rId13"/>
    <p:sldId id="315" r:id="rId14"/>
    <p:sldId id="319" r:id="rId15"/>
    <p:sldId id="320" r:id="rId16"/>
    <p:sldId id="318" r:id="rId17"/>
    <p:sldId id="290" r:id="rId1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369" autoAdjust="0"/>
  </p:normalViewPr>
  <p:slideViewPr>
    <p:cSldViewPr snapToGrid="0">
      <p:cViewPr varScale="1">
        <p:scale>
          <a:sx n="97" d="100"/>
          <a:sy n="97" d="100"/>
        </p:scale>
        <p:origin x="336" y="90"/>
      </p:cViewPr>
      <p:guideLst/>
    </p:cSldViewPr>
  </p:slideViewPr>
  <p:notesTextViewPr>
    <p:cViewPr>
      <p:scale>
        <a:sx n="3" d="2"/>
        <a:sy n="3" d="2"/>
      </p:scale>
      <p:origin x="0" y="0"/>
    </p:cViewPr>
  </p:notesTextViewPr>
  <p:notesViewPr>
    <p:cSldViewPr snapToGrid="0">
      <p:cViewPr varScale="1">
        <p:scale>
          <a:sx n="61" d="100"/>
          <a:sy n="61" d="100"/>
        </p:scale>
        <p:origin x="23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20193" y="0"/>
            <a:ext cx="3257938" cy="467072"/>
          </a:xfrm>
          <a:prstGeom prst="rect">
            <a:avLst/>
          </a:prstGeom>
        </p:spPr>
        <p:txBody>
          <a:bodyPr vert="horz" lIns="93324" tIns="46662" rIns="93324" bIns="46662" rtlCol="0"/>
          <a:lstStyle>
            <a:lvl1pPr algn="l">
              <a:defRPr sz="1200"/>
            </a:lvl1pPr>
          </a:lstStyle>
          <a:p>
            <a:pPr>
              <a:defRPr/>
            </a:pPr>
            <a:r>
              <a:rPr lang="en-US" dirty="0"/>
              <a:t>HOSPITAL DISASTER MANAGEMENT TRAINING</a:t>
            </a:r>
          </a:p>
          <a:p>
            <a:pPr>
              <a:defRPr/>
            </a:pPr>
            <a:r>
              <a:rPr lang="en-US" dirty="0" err="1"/>
              <a:t>ReddiNet</a:t>
            </a:r>
            <a:endParaRPr lang="en-US" dirty="0"/>
          </a:p>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a:t>Aug 2019</a:t>
            </a: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6B31FB5-29B0-44A7-82BB-B89E44275646}" type="slidenum">
              <a:rPr lang="en-US" smtClean="0"/>
              <a:t>‹#›</a:t>
            </a:fld>
            <a:endParaRPr lang="en-US"/>
          </a:p>
        </p:txBody>
      </p:sp>
      <p:pic>
        <p:nvPicPr>
          <p:cNvPr id="6" name="Picture 8" descr="hdm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81" y="0"/>
            <a:ext cx="481212"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54518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r>
              <a:rPr lang="en-US"/>
              <a:t>Aug 2019</a:t>
            </a:r>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762D262-63CA-47DB-BBBB-2108D1E370A5}" type="slidenum">
              <a:rPr lang="en-US" smtClean="0"/>
              <a:t>‹#›</a:t>
            </a:fld>
            <a:endParaRPr lang="en-US"/>
          </a:p>
        </p:txBody>
      </p:sp>
    </p:spTree>
    <p:extLst>
      <p:ext uri="{BB962C8B-B14F-4D97-AF65-F5344CB8AC3E}">
        <p14:creationId xmlns:p14="http://schemas.microsoft.com/office/powerpoint/2010/main" val="238698853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368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800">
                <a:solidFill>
                  <a:srgbClr val="000000"/>
                </a:solidFill>
              </a:rPr>
              <a:t>Aug 2019</a:t>
            </a:r>
          </a:p>
        </p:txBody>
      </p:sp>
      <p:sp>
        <p:nvSpPr>
          <p:cNvPr id="368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D2B2FED-9F7B-45A9-8E6C-926CFE710E9F}" type="slidenum">
              <a:rPr lang="en-US" altLang="en-US" sz="1300">
                <a:solidFill>
                  <a:srgbClr val="000000"/>
                </a:solidFill>
              </a:rPr>
              <a:pPr eaLnBrk="1" hangingPunct="1">
                <a:spcBef>
                  <a:spcPct val="0"/>
                </a:spcBef>
              </a:pPr>
              <a:t>1</a:t>
            </a:fld>
            <a:endParaRPr lang="en-US" altLang="en-US" sz="1300">
              <a:solidFill>
                <a:srgbClr val="000000"/>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34951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Mission/Tasks complete – </a:t>
            </a:r>
          </a:p>
          <a:p>
            <a:endParaRPr lang="en-US" dirty="0"/>
          </a:p>
          <a:p>
            <a:r>
              <a:rPr lang="en-US" dirty="0"/>
              <a:t>In this area we need you to enter the purpose/reason for your request.  </a:t>
            </a:r>
          </a:p>
          <a:p>
            <a:endParaRPr lang="en-US" dirty="0"/>
          </a:p>
          <a:p>
            <a:r>
              <a:rPr lang="en-US" dirty="0"/>
              <a:t>Why are you requesting this resource. </a:t>
            </a:r>
          </a:p>
          <a:p>
            <a:endParaRPr lang="en-US" dirty="0"/>
          </a:p>
          <a:p>
            <a:r>
              <a:rPr lang="en-US" dirty="0"/>
              <a:t>What are your par levels? If your orders with your vendors are delayed/back-ordered, what is the ETA? </a:t>
            </a:r>
          </a:p>
          <a:p>
            <a:endParaRPr lang="en-US" dirty="0"/>
          </a:p>
          <a:p>
            <a:r>
              <a:rPr lang="en-US" dirty="0"/>
              <a:t>Examples include:  </a:t>
            </a:r>
          </a:p>
          <a:p>
            <a:endParaRPr lang="en-US" dirty="0"/>
          </a:p>
          <a:p>
            <a:pPr marL="171450" indent="-171450">
              <a:buFont typeface="Arial" panose="020B0604020202020204" pitchFamily="34" charset="0"/>
              <a:buChar char="•"/>
            </a:pPr>
            <a:r>
              <a:rPr lang="en-US" dirty="0"/>
              <a:t>Supplies:  To provide necessary critical patient care during the current  pediatric surge. We have xxx on-hand, and our daily or weekly burn rate is xxx.  We currently have 3 orders that are on back-order from our vendors with no delivery date provided. We have reached out to sister facilities, but their orders are also back-ordered. </a:t>
            </a:r>
          </a:p>
          <a:p>
            <a:endParaRPr lang="en-US" dirty="0"/>
          </a:p>
          <a:p>
            <a:pPr marL="171450" indent="-171450">
              <a:buFont typeface="Arial" panose="020B0604020202020204" pitchFamily="34" charset="0"/>
              <a:buChar char="•"/>
            </a:pPr>
            <a:r>
              <a:rPr lang="en-US" dirty="0"/>
              <a:t>Equipment (Ventilators): To ensure adequate respiratory support for patients. We currently, have 12 ventilators, 10 are being used on in-patients and 1 will be used on a patient being admitted from the ER.  We have reached out to sister facilities, but they are at capacity. Vendors are exhausted, no rentals available and purchases are on back-order.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Pharmaceuticals: To ensure that we maintain adequate medications for patient care; currently our PAR levels are insufficient to meet the demand of ongoing treatments. We have xxx on-hand, and our daily or weekly burn rate is xxx.  Vendor supplies are on back-order and sister facilities are unable to assist.  </a:t>
            </a:r>
          </a:p>
          <a:p>
            <a:endParaRPr lang="en-US" dirty="0"/>
          </a:p>
          <a:p>
            <a:pPr marL="171450" indent="-171450">
              <a:buFont typeface="Arial" panose="020B0604020202020204" pitchFamily="34" charset="0"/>
              <a:buChar char="•"/>
            </a:pPr>
            <a:endParaRPr lang="en-US" altLang="en-US" dirty="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71216" indent="-296498" defTabSz="951059">
              <a:spcBef>
                <a:spcPct val="30000"/>
              </a:spcBef>
              <a:defRPr sz="1200">
                <a:solidFill>
                  <a:schemeClr val="tx1"/>
                </a:solidFill>
                <a:latin typeface="Arial" panose="020B0604020202020204" pitchFamily="34" charset="0"/>
              </a:defRPr>
            </a:lvl2pPr>
            <a:lvl3pPr marL="1187609" indent="-236550" defTabSz="951059">
              <a:spcBef>
                <a:spcPct val="30000"/>
              </a:spcBef>
              <a:defRPr sz="1200">
                <a:solidFill>
                  <a:schemeClr val="tx1"/>
                </a:solidFill>
                <a:latin typeface="Arial" panose="020B0604020202020204" pitchFamily="34" charset="0"/>
              </a:defRPr>
            </a:lvl3pPr>
            <a:lvl4pPr marL="1663948" indent="-236550" defTabSz="951059">
              <a:spcBef>
                <a:spcPct val="30000"/>
              </a:spcBef>
              <a:defRPr sz="1200">
                <a:solidFill>
                  <a:schemeClr val="tx1"/>
                </a:solidFill>
                <a:latin typeface="Arial" panose="020B0604020202020204" pitchFamily="34" charset="0"/>
              </a:defRPr>
            </a:lvl4pPr>
            <a:lvl5pPr marL="2138667" indent="-236550" defTabSz="951059">
              <a:spcBef>
                <a:spcPct val="30000"/>
              </a:spcBef>
              <a:defRPr sz="1200">
                <a:solidFill>
                  <a:schemeClr val="tx1"/>
                </a:solidFill>
                <a:latin typeface="Arial" panose="020B0604020202020204" pitchFamily="34" charset="0"/>
              </a:defRPr>
            </a:lvl5pPr>
            <a:lvl6pPr marL="2605286" indent="-236550" defTabSz="951059" eaLnBrk="0" fontAlgn="base" hangingPunct="0">
              <a:spcBef>
                <a:spcPct val="30000"/>
              </a:spcBef>
              <a:spcAft>
                <a:spcPct val="0"/>
              </a:spcAft>
              <a:defRPr sz="1200">
                <a:solidFill>
                  <a:schemeClr val="tx1"/>
                </a:solidFill>
                <a:latin typeface="Arial" panose="020B0604020202020204" pitchFamily="34" charset="0"/>
              </a:defRPr>
            </a:lvl6pPr>
            <a:lvl7pPr marL="3071904" indent="-236550" defTabSz="951059" eaLnBrk="0" fontAlgn="base" hangingPunct="0">
              <a:spcBef>
                <a:spcPct val="30000"/>
              </a:spcBef>
              <a:spcAft>
                <a:spcPct val="0"/>
              </a:spcAft>
              <a:defRPr sz="1200">
                <a:solidFill>
                  <a:schemeClr val="tx1"/>
                </a:solidFill>
                <a:latin typeface="Arial" panose="020B0604020202020204" pitchFamily="34" charset="0"/>
              </a:defRPr>
            </a:lvl7pPr>
            <a:lvl8pPr marL="3538522" indent="-236550" defTabSz="951059" eaLnBrk="0" fontAlgn="base" hangingPunct="0">
              <a:spcBef>
                <a:spcPct val="30000"/>
              </a:spcBef>
              <a:spcAft>
                <a:spcPct val="0"/>
              </a:spcAft>
              <a:defRPr sz="1200">
                <a:solidFill>
                  <a:schemeClr val="tx1"/>
                </a:solidFill>
                <a:latin typeface="Arial" panose="020B0604020202020204" pitchFamily="34" charset="0"/>
              </a:defRPr>
            </a:lvl8pPr>
            <a:lvl9pPr marL="4005141" indent="-236550"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BA9251-BBFF-4425-AB62-1D7DE0855865}" type="slidenum">
              <a:rPr lang="en-US" altLang="en-US">
                <a:latin typeface="Constantia" panose="02030602050306030303" pitchFamily="18" charset="0"/>
              </a:rPr>
              <a:pPr>
                <a:spcBef>
                  <a:spcPct val="0"/>
                </a:spcBef>
              </a:pPr>
              <a:t>10</a:t>
            </a:fld>
            <a:endParaRPr lang="en-US" altLang="en-US">
              <a:latin typeface="Constantia" panose="02030602050306030303" pitchFamily="18" charset="0"/>
            </a:endParaRPr>
          </a:p>
        </p:txBody>
      </p:sp>
    </p:spTree>
    <p:extLst>
      <p:ext uri="{BB962C8B-B14F-4D97-AF65-F5344CB8AC3E}">
        <p14:creationId xmlns:p14="http://schemas.microsoft.com/office/powerpoint/2010/main" val="146632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a:t>Order Request Details complete: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Order Type: Supplies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Order Details – Includes Priority and description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Suitable Substitutes</a:t>
            </a:r>
          </a:p>
          <a:p>
            <a:endParaRPr lang="en-US" dirty="0"/>
          </a:p>
          <a:p>
            <a:pPr marL="171450" indent="-171450">
              <a:buFont typeface="Arial" panose="020B0604020202020204" pitchFamily="34" charset="0"/>
              <a:buChar char="•"/>
            </a:pPr>
            <a:r>
              <a:rPr lang="en-US" dirty="0"/>
              <a:t>You can also see at the bottom that it has an area to add Delivery Address…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Note: The EMS Agency will not delivery, you will need to make arrangements for pick.  Instructions for pick up are provided when the order is filled and ready for pick up.</a:t>
            </a:r>
          </a:p>
          <a:p>
            <a:pPr marL="171450" indent="-171450">
              <a:buFont typeface="Arial" panose="020B0604020202020204" pitchFamily="34" charset="0"/>
              <a:buChar char="•"/>
            </a:pPr>
            <a:endParaRPr lang="en-US" altLang="en-US" dirty="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71216" indent="-296498" defTabSz="951059">
              <a:spcBef>
                <a:spcPct val="30000"/>
              </a:spcBef>
              <a:defRPr sz="1200">
                <a:solidFill>
                  <a:schemeClr val="tx1"/>
                </a:solidFill>
                <a:latin typeface="Arial" panose="020B0604020202020204" pitchFamily="34" charset="0"/>
              </a:defRPr>
            </a:lvl2pPr>
            <a:lvl3pPr marL="1187609" indent="-236550" defTabSz="951059">
              <a:spcBef>
                <a:spcPct val="30000"/>
              </a:spcBef>
              <a:defRPr sz="1200">
                <a:solidFill>
                  <a:schemeClr val="tx1"/>
                </a:solidFill>
                <a:latin typeface="Arial" panose="020B0604020202020204" pitchFamily="34" charset="0"/>
              </a:defRPr>
            </a:lvl3pPr>
            <a:lvl4pPr marL="1663948" indent="-236550" defTabSz="951059">
              <a:spcBef>
                <a:spcPct val="30000"/>
              </a:spcBef>
              <a:defRPr sz="1200">
                <a:solidFill>
                  <a:schemeClr val="tx1"/>
                </a:solidFill>
                <a:latin typeface="Arial" panose="020B0604020202020204" pitchFamily="34" charset="0"/>
              </a:defRPr>
            </a:lvl4pPr>
            <a:lvl5pPr marL="2138667" indent="-236550" defTabSz="951059">
              <a:spcBef>
                <a:spcPct val="30000"/>
              </a:spcBef>
              <a:defRPr sz="1200">
                <a:solidFill>
                  <a:schemeClr val="tx1"/>
                </a:solidFill>
                <a:latin typeface="Arial" panose="020B0604020202020204" pitchFamily="34" charset="0"/>
              </a:defRPr>
            </a:lvl5pPr>
            <a:lvl6pPr marL="2605286" indent="-236550" defTabSz="951059" eaLnBrk="0" fontAlgn="base" hangingPunct="0">
              <a:spcBef>
                <a:spcPct val="30000"/>
              </a:spcBef>
              <a:spcAft>
                <a:spcPct val="0"/>
              </a:spcAft>
              <a:defRPr sz="1200">
                <a:solidFill>
                  <a:schemeClr val="tx1"/>
                </a:solidFill>
                <a:latin typeface="Arial" panose="020B0604020202020204" pitchFamily="34" charset="0"/>
              </a:defRPr>
            </a:lvl6pPr>
            <a:lvl7pPr marL="3071904" indent="-236550" defTabSz="951059" eaLnBrk="0" fontAlgn="base" hangingPunct="0">
              <a:spcBef>
                <a:spcPct val="30000"/>
              </a:spcBef>
              <a:spcAft>
                <a:spcPct val="0"/>
              </a:spcAft>
              <a:defRPr sz="1200">
                <a:solidFill>
                  <a:schemeClr val="tx1"/>
                </a:solidFill>
                <a:latin typeface="Arial" panose="020B0604020202020204" pitchFamily="34" charset="0"/>
              </a:defRPr>
            </a:lvl7pPr>
            <a:lvl8pPr marL="3538522" indent="-236550" defTabSz="951059" eaLnBrk="0" fontAlgn="base" hangingPunct="0">
              <a:spcBef>
                <a:spcPct val="30000"/>
              </a:spcBef>
              <a:spcAft>
                <a:spcPct val="0"/>
              </a:spcAft>
              <a:defRPr sz="1200">
                <a:solidFill>
                  <a:schemeClr val="tx1"/>
                </a:solidFill>
                <a:latin typeface="Arial" panose="020B0604020202020204" pitchFamily="34" charset="0"/>
              </a:defRPr>
            </a:lvl8pPr>
            <a:lvl9pPr marL="4005141" indent="-236550"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BA9251-BBFF-4425-AB62-1D7DE0855865}" type="slidenum">
              <a:rPr lang="en-US" altLang="en-US">
                <a:latin typeface="Constantia" panose="02030602050306030303" pitchFamily="18" charset="0"/>
              </a:rPr>
              <a:pPr>
                <a:spcBef>
                  <a:spcPct val="0"/>
                </a:spcBef>
              </a:pPr>
              <a:t>11</a:t>
            </a:fld>
            <a:endParaRPr lang="en-US" altLang="en-US">
              <a:latin typeface="Constantia" panose="02030602050306030303" pitchFamily="18" charset="0"/>
            </a:endParaRPr>
          </a:p>
        </p:txBody>
      </p:sp>
    </p:spTree>
    <p:extLst>
      <p:ext uri="{BB962C8B-B14F-4D97-AF65-F5344CB8AC3E}">
        <p14:creationId xmlns:p14="http://schemas.microsoft.com/office/powerpoint/2010/main" val="3646588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Click 3 times  -  3 requirements that need to be met before you submit the request for review and processing. </a:t>
            </a:r>
          </a:p>
          <a:p>
            <a:endParaRPr lang="en-US" dirty="0"/>
          </a:p>
          <a:p>
            <a:r>
              <a:rPr lang="en-US" dirty="0"/>
              <a:t>Is the resource(s) being requested exhausted or nearly exhausted? – If the answer is yes, click the box and proceed to the next requirement.  If the answer is no, there is no need for the resource, do not proceed with request submission.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Facility is unable to obtain resources within a reasonable time (based upon priority level below) from vendors, contractors, MOU/MOAs or corporate office. - If the answer is yes, click the box and proceed to the next requirement.  If the answer is no, there is no need for the resource, do not proceed with request submission.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Facility is unable to obtain resource from other non-traditional sources - If the answer is yes, click the box and proceed to the next requirement.  If the answer is no, there is no need for the resource, do not proceed with request submission.</a:t>
            </a:r>
          </a:p>
          <a:p>
            <a:endParaRPr lang="en-US" dirty="0"/>
          </a:p>
          <a:p>
            <a:r>
              <a:rPr lang="en-US" dirty="0"/>
              <a:t>You are now ready for command review.</a:t>
            </a:r>
          </a:p>
          <a:p>
            <a:pPr marL="171450" indent="-171450">
              <a:buFont typeface="Arial" panose="020B0604020202020204" pitchFamily="34" charset="0"/>
              <a:buChar char="•"/>
            </a:pPr>
            <a:endParaRPr lang="en-US" altLang="en-US" dirty="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71216" indent="-296498" defTabSz="951059">
              <a:spcBef>
                <a:spcPct val="30000"/>
              </a:spcBef>
              <a:defRPr sz="1200">
                <a:solidFill>
                  <a:schemeClr val="tx1"/>
                </a:solidFill>
                <a:latin typeface="Arial" panose="020B0604020202020204" pitchFamily="34" charset="0"/>
              </a:defRPr>
            </a:lvl2pPr>
            <a:lvl3pPr marL="1187609" indent="-236550" defTabSz="951059">
              <a:spcBef>
                <a:spcPct val="30000"/>
              </a:spcBef>
              <a:defRPr sz="1200">
                <a:solidFill>
                  <a:schemeClr val="tx1"/>
                </a:solidFill>
                <a:latin typeface="Arial" panose="020B0604020202020204" pitchFamily="34" charset="0"/>
              </a:defRPr>
            </a:lvl3pPr>
            <a:lvl4pPr marL="1663948" indent="-236550" defTabSz="951059">
              <a:spcBef>
                <a:spcPct val="30000"/>
              </a:spcBef>
              <a:defRPr sz="1200">
                <a:solidFill>
                  <a:schemeClr val="tx1"/>
                </a:solidFill>
                <a:latin typeface="Arial" panose="020B0604020202020204" pitchFamily="34" charset="0"/>
              </a:defRPr>
            </a:lvl4pPr>
            <a:lvl5pPr marL="2138667" indent="-236550" defTabSz="951059">
              <a:spcBef>
                <a:spcPct val="30000"/>
              </a:spcBef>
              <a:defRPr sz="1200">
                <a:solidFill>
                  <a:schemeClr val="tx1"/>
                </a:solidFill>
                <a:latin typeface="Arial" panose="020B0604020202020204" pitchFamily="34" charset="0"/>
              </a:defRPr>
            </a:lvl5pPr>
            <a:lvl6pPr marL="2605286" indent="-236550" defTabSz="951059" eaLnBrk="0" fontAlgn="base" hangingPunct="0">
              <a:spcBef>
                <a:spcPct val="30000"/>
              </a:spcBef>
              <a:spcAft>
                <a:spcPct val="0"/>
              </a:spcAft>
              <a:defRPr sz="1200">
                <a:solidFill>
                  <a:schemeClr val="tx1"/>
                </a:solidFill>
                <a:latin typeface="Arial" panose="020B0604020202020204" pitchFamily="34" charset="0"/>
              </a:defRPr>
            </a:lvl6pPr>
            <a:lvl7pPr marL="3071904" indent="-236550" defTabSz="951059" eaLnBrk="0" fontAlgn="base" hangingPunct="0">
              <a:spcBef>
                <a:spcPct val="30000"/>
              </a:spcBef>
              <a:spcAft>
                <a:spcPct val="0"/>
              </a:spcAft>
              <a:defRPr sz="1200">
                <a:solidFill>
                  <a:schemeClr val="tx1"/>
                </a:solidFill>
                <a:latin typeface="Arial" panose="020B0604020202020204" pitchFamily="34" charset="0"/>
              </a:defRPr>
            </a:lvl7pPr>
            <a:lvl8pPr marL="3538522" indent="-236550" defTabSz="951059" eaLnBrk="0" fontAlgn="base" hangingPunct="0">
              <a:spcBef>
                <a:spcPct val="30000"/>
              </a:spcBef>
              <a:spcAft>
                <a:spcPct val="0"/>
              </a:spcAft>
              <a:defRPr sz="1200">
                <a:solidFill>
                  <a:schemeClr val="tx1"/>
                </a:solidFill>
                <a:latin typeface="Arial" panose="020B0604020202020204" pitchFamily="34" charset="0"/>
              </a:defRPr>
            </a:lvl8pPr>
            <a:lvl9pPr marL="4005141" indent="-236550"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BA9251-BBFF-4425-AB62-1D7DE0855865}" type="slidenum">
              <a:rPr lang="en-US" altLang="en-US">
                <a:latin typeface="Constantia" panose="02030602050306030303" pitchFamily="18" charset="0"/>
              </a:rPr>
              <a:pPr>
                <a:spcBef>
                  <a:spcPct val="0"/>
                </a:spcBef>
              </a:pPr>
              <a:t>12</a:t>
            </a:fld>
            <a:endParaRPr lang="en-US" altLang="en-US">
              <a:latin typeface="Constantia" panose="02030602050306030303" pitchFamily="18" charset="0"/>
            </a:endParaRPr>
          </a:p>
        </p:txBody>
      </p:sp>
    </p:spTree>
    <p:extLst>
      <p:ext uri="{BB962C8B-B14F-4D97-AF65-F5344CB8AC3E}">
        <p14:creationId xmlns:p14="http://schemas.microsoft.com/office/powerpoint/2010/main" val="3774646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Completed Resource Request after Command/Management Review.  Click Submit </a:t>
            </a:r>
          </a:p>
          <a:p>
            <a:pPr marL="171450" indent="-171450">
              <a:buFont typeface="Arial" panose="020B0604020202020204" pitchFamily="34" charset="0"/>
              <a:buChar char="•"/>
            </a:pPr>
            <a:endParaRPr lang="en-US" altLang="en-US" dirty="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71216" indent="-296498" defTabSz="951059">
              <a:spcBef>
                <a:spcPct val="30000"/>
              </a:spcBef>
              <a:defRPr sz="1200">
                <a:solidFill>
                  <a:schemeClr val="tx1"/>
                </a:solidFill>
                <a:latin typeface="Arial" panose="020B0604020202020204" pitchFamily="34" charset="0"/>
              </a:defRPr>
            </a:lvl2pPr>
            <a:lvl3pPr marL="1187609" indent="-236550" defTabSz="951059">
              <a:spcBef>
                <a:spcPct val="30000"/>
              </a:spcBef>
              <a:defRPr sz="1200">
                <a:solidFill>
                  <a:schemeClr val="tx1"/>
                </a:solidFill>
                <a:latin typeface="Arial" panose="020B0604020202020204" pitchFamily="34" charset="0"/>
              </a:defRPr>
            </a:lvl3pPr>
            <a:lvl4pPr marL="1663948" indent="-236550" defTabSz="951059">
              <a:spcBef>
                <a:spcPct val="30000"/>
              </a:spcBef>
              <a:defRPr sz="1200">
                <a:solidFill>
                  <a:schemeClr val="tx1"/>
                </a:solidFill>
                <a:latin typeface="Arial" panose="020B0604020202020204" pitchFamily="34" charset="0"/>
              </a:defRPr>
            </a:lvl4pPr>
            <a:lvl5pPr marL="2138667" indent="-236550" defTabSz="951059">
              <a:spcBef>
                <a:spcPct val="30000"/>
              </a:spcBef>
              <a:defRPr sz="1200">
                <a:solidFill>
                  <a:schemeClr val="tx1"/>
                </a:solidFill>
                <a:latin typeface="Arial" panose="020B0604020202020204" pitchFamily="34" charset="0"/>
              </a:defRPr>
            </a:lvl5pPr>
            <a:lvl6pPr marL="2605286" indent="-236550" defTabSz="951059" eaLnBrk="0" fontAlgn="base" hangingPunct="0">
              <a:spcBef>
                <a:spcPct val="30000"/>
              </a:spcBef>
              <a:spcAft>
                <a:spcPct val="0"/>
              </a:spcAft>
              <a:defRPr sz="1200">
                <a:solidFill>
                  <a:schemeClr val="tx1"/>
                </a:solidFill>
                <a:latin typeface="Arial" panose="020B0604020202020204" pitchFamily="34" charset="0"/>
              </a:defRPr>
            </a:lvl6pPr>
            <a:lvl7pPr marL="3071904" indent="-236550" defTabSz="951059" eaLnBrk="0" fontAlgn="base" hangingPunct="0">
              <a:spcBef>
                <a:spcPct val="30000"/>
              </a:spcBef>
              <a:spcAft>
                <a:spcPct val="0"/>
              </a:spcAft>
              <a:defRPr sz="1200">
                <a:solidFill>
                  <a:schemeClr val="tx1"/>
                </a:solidFill>
                <a:latin typeface="Arial" panose="020B0604020202020204" pitchFamily="34" charset="0"/>
              </a:defRPr>
            </a:lvl7pPr>
            <a:lvl8pPr marL="3538522" indent="-236550" defTabSz="951059" eaLnBrk="0" fontAlgn="base" hangingPunct="0">
              <a:spcBef>
                <a:spcPct val="30000"/>
              </a:spcBef>
              <a:spcAft>
                <a:spcPct val="0"/>
              </a:spcAft>
              <a:defRPr sz="1200">
                <a:solidFill>
                  <a:schemeClr val="tx1"/>
                </a:solidFill>
                <a:latin typeface="Arial" panose="020B0604020202020204" pitchFamily="34" charset="0"/>
              </a:defRPr>
            </a:lvl8pPr>
            <a:lvl9pPr marL="4005141" indent="-236550"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BA9251-BBFF-4425-AB62-1D7DE0855865}" type="slidenum">
              <a:rPr lang="en-US" altLang="en-US">
                <a:latin typeface="Constantia" panose="02030602050306030303" pitchFamily="18" charset="0"/>
              </a:rPr>
              <a:pPr>
                <a:spcBef>
                  <a:spcPct val="0"/>
                </a:spcBef>
              </a:pPr>
              <a:t>13</a:t>
            </a:fld>
            <a:endParaRPr lang="en-US" altLang="en-US">
              <a:latin typeface="Constantia" panose="02030602050306030303" pitchFamily="18" charset="0"/>
            </a:endParaRPr>
          </a:p>
        </p:txBody>
      </p:sp>
    </p:spTree>
    <p:extLst>
      <p:ext uri="{BB962C8B-B14F-4D97-AF65-F5344CB8AC3E}">
        <p14:creationId xmlns:p14="http://schemas.microsoft.com/office/powerpoint/2010/main" val="1200110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All who have ReddiNet access, should submit resource requests via the ReddiNet.  Should ReddiNet not be available, then the RR form can be emailed to LAEMSA duty officer.  The email is on the top right corner:  </a:t>
            </a:r>
            <a:r>
              <a:rPr lang="en-US" altLang="en-US" b="1" dirty="0">
                <a:solidFill>
                  <a:srgbClr val="0070C0"/>
                </a:solidFill>
                <a:latin typeface="Arial" panose="020B0604020202020204" pitchFamily="34" charset="0"/>
              </a:rPr>
              <a:t>laemsadutyofficer@dhs.lacounty.gov </a:t>
            </a:r>
          </a:p>
          <a:p>
            <a:pPr marL="171450" indent="-171450">
              <a:buFont typeface="Arial" panose="020B0604020202020204" pitchFamily="34" charset="0"/>
              <a:buChar char="•"/>
            </a:pPr>
            <a:endParaRPr lang="en-US" altLang="en-US" dirty="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71216" indent="-296498" defTabSz="951059">
              <a:spcBef>
                <a:spcPct val="30000"/>
              </a:spcBef>
              <a:defRPr sz="1200">
                <a:solidFill>
                  <a:schemeClr val="tx1"/>
                </a:solidFill>
                <a:latin typeface="Arial" panose="020B0604020202020204" pitchFamily="34" charset="0"/>
              </a:defRPr>
            </a:lvl2pPr>
            <a:lvl3pPr marL="1187609" indent="-236550" defTabSz="951059">
              <a:spcBef>
                <a:spcPct val="30000"/>
              </a:spcBef>
              <a:defRPr sz="1200">
                <a:solidFill>
                  <a:schemeClr val="tx1"/>
                </a:solidFill>
                <a:latin typeface="Arial" panose="020B0604020202020204" pitchFamily="34" charset="0"/>
              </a:defRPr>
            </a:lvl3pPr>
            <a:lvl4pPr marL="1663948" indent="-236550" defTabSz="951059">
              <a:spcBef>
                <a:spcPct val="30000"/>
              </a:spcBef>
              <a:defRPr sz="1200">
                <a:solidFill>
                  <a:schemeClr val="tx1"/>
                </a:solidFill>
                <a:latin typeface="Arial" panose="020B0604020202020204" pitchFamily="34" charset="0"/>
              </a:defRPr>
            </a:lvl4pPr>
            <a:lvl5pPr marL="2138667" indent="-236550" defTabSz="951059">
              <a:spcBef>
                <a:spcPct val="30000"/>
              </a:spcBef>
              <a:defRPr sz="1200">
                <a:solidFill>
                  <a:schemeClr val="tx1"/>
                </a:solidFill>
                <a:latin typeface="Arial" panose="020B0604020202020204" pitchFamily="34" charset="0"/>
              </a:defRPr>
            </a:lvl5pPr>
            <a:lvl6pPr marL="2605286" indent="-236550" defTabSz="951059" eaLnBrk="0" fontAlgn="base" hangingPunct="0">
              <a:spcBef>
                <a:spcPct val="30000"/>
              </a:spcBef>
              <a:spcAft>
                <a:spcPct val="0"/>
              </a:spcAft>
              <a:defRPr sz="1200">
                <a:solidFill>
                  <a:schemeClr val="tx1"/>
                </a:solidFill>
                <a:latin typeface="Arial" panose="020B0604020202020204" pitchFamily="34" charset="0"/>
              </a:defRPr>
            </a:lvl6pPr>
            <a:lvl7pPr marL="3071904" indent="-236550" defTabSz="951059" eaLnBrk="0" fontAlgn="base" hangingPunct="0">
              <a:spcBef>
                <a:spcPct val="30000"/>
              </a:spcBef>
              <a:spcAft>
                <a:spcPct val="0"/>
              </a:spcAft>
              <a:defRPr sz="1200">
                <a:solidFill>
                  <a:schemeClr val="tx1"/>
                </a:solidFill>
                <a:latin typeface="Arial" panose="020B0604020202020204" pitchFamily="34" charset="0"/>
              </a:defRPr>
            </a:lvl7pPr>
            <a:lvl8pPr marL="3538522" indent="-236550" defTabSz="951059" eaLnBrk="0" fontAlgn="base" hangingPunct="0">
              <a:spcBef>
                <a:spcPct val="30000"/>
              </a:spcBef>
              <a:spcAft>
                <a:spcPct val="0"/>
              </a:spcAft>
              <a:defRPr sz="1200">
                <a:solidFill>
                  <a:schemeClr val="tx1"/>
                </a:solidFill>
                <a:latin typeface="Arial" panose="020B0604020202020204" pitchFamily="34" charset="0"/>
              </a:defRPr>
            </a:lvl8pPr>
            <a:lvl9pPr marL="4005141" indent="-236550"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BA9251-BBFF-4425-AB62-1D7DE0855865}" type="slidenum">
              <a:rPr lang="en-US" altLang="en-US">
                <a:latin typeface="Constantia" panose="02030602050306030303" pitchFamily="18" charset="0"/>
              </a:rPr>
              <a:pPr>
                <a:spcBef>
                  <a:spcPct val="0"/>
                </a:spcBef>
              </a:pPr>
              <a:t>14</a:t>
            </a:fld>
            <a:endParaRPr lang="en-US" altLang="en-US">
              <a:latin typeface="Constantia" panose="02030602050306030303" pitchFamily="18" charset="0"/>
            </a:endParaRPr>
          </a:p>
        </p:txBody>
      </p:sp>
    </p:spTree>
    <p:extLst>
      <p:ext uri="{BB962C8B-B14F-4D97-AF65-F5344CB8AC3E}">
        <p14:creationId xmlns:p14="http://schemas.microsoft.com/office/powerpoint/2010/main" val="1259861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Any resource requests that cannot be filled locally and requires escalation to the State, will also require a Situation Report.  Your facility will need to provide this sit rep prior to the request being escalated.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A Situation Report </a:t>
            </a:r>
            <a:r>
              <a:rPr lang="en-US" dirty="0"/>
              <a:t>provides an overview of the situation and your ongoing operations. It summarizes: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current status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key issues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current objectives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future objectives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relevant actions taken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steps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resources needed</a:t>
            </a:r>
            <a:endParaRPr lang="en-US" altLang="en-US" dirty="0">
              <a:latin typeface="Arial" panose="020B0604020202020204" pitchFamily="34" charset="0"/>
            </a:endParaRPr>
          </a:p>
          <a:p>
            <a:pPr marL="171450" indent="-171450">
              <a:buFont typeface="Arial" panose="020B0604020202020204" pitchFamily="34" charset="0"/>
              <a:buChar char="•"/>
            </a:pPr>
            <a:endParaRPr lang="en-US" altLang="en-US" dirty="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71216" indent="-296498" defTabSz="951059">
              <a:spcBef>
                <a:spcPct val="30000"/>
              </a:spcBef>
              <a:defRPr sz="1200">
                <a:solidFill>
                  <a:schemeClr val="tx1"/>
                </a:solidFill>
                <a:latin typeface="Arial" panose="020B0604020202020204" pitchFamily="34" charset="0"/>
              </a:defRPr>
            </a:lvl2pPr>
            <a:lvl3pPr marL="1187609" indent="-236550" defTabSz="951059">
              <a:spcBef>
                <a:spcPct val="30000"/>
              </a:spcBef>
              <a:defRPr sz="1200">
                <a:solidFill>
                  <a:schemeClr val="tx1"/>
                </a:solidFill>
                <a:latin typeface="Arial" panose="020B0604020202020204" pitchFamily="34" charset="0"/>
              </a:defRPr>
            </a:lvl3pPr>
            <a:lvl4pPr marL="1663948" indent="-236550" defTabSz="951059">
              <a:spcBef>
                <a:spcPct val="30000"/>
              </a:spcBef>
              <a:defRPr sz="1200">
                <a:solidFill>
                  <a:schemeClr val="tx1"/>
                </a:solidFill>
                <a:latin typeface="Arial" panose="020B0604020202020204" pitchFamily="34" charset="0"/>
              </a:defRPr>
            </a:lvl4pPr>
            <a:lvl5pPr marL="2138667" indent="-236550" defTabSz="951059">
              <a:spcBef>
                <a:spcPct val="30000"/>
              </a:spcBef>
              <a:defRPr sz="1200">
                <a:solidFill>
                  <a:schemeClr val="tx1"/>
                </a:solidFill>
                <a:latin typeface="Arial" panose="020B0604020202020204" pitchFamily="34" charset="0"/>
              </a:defRPr>
            </a:lvl5pPr>
            <a:lvl6pPr marL="2605286" indent="-236550" defTabSz="951059" eaLnBrk="0" fontAlgn="base" hangingPunct="0">
              <a:spcBef>
                <a:spcPct val="30000"/>
              </a:spcBef>
              <a:spcAft>
                <a:spcPct val="0"/>
              </a:spcAft>
              <a:defRPr sz="1200">
                <a:solidFill>
                  <a:schemeClr val="tx1"/>
                </a:solidFill>
                <a:latin typeface="Arial" panose="020B0604020202020204" pitchFamily="34" charset="0"/>
              </a:defRPr>
            </a:lvl6pPr>
            <a:lvl7pPr marL="3071904" indent="-236550" defTabSz="951059" eaLnBrk="0" fontAlgn="base" hangingPunct="0">
              <a:spcBef>
                <a:spcPct val="30000"/>
              </a:spcBef>
              <a:spcAft>
                <a:spcPct val="0"/>
              </a:spcAft>
              <a:defRPr sz="1200">
                <a:solidFill>
                  <a:schemeClr val="tx1"/>
                </a:solidFill>
                <a:latin typeface="Arial" panose="020B0604020202020204" pitchFamily="34" charset="0"/>
              </a:defRPr>
            </a:lvl7pPr>
            <a:lvl8pPr marL="3538522" indent="-236550" defTabSz="951059" eaLnBrk="0" fontAlgn="base" hangingPunct="0">
              <a:spcBef>
                <a:spcPct val="30000"/>
              </a:spcBef>
              <a:spcAft>
                <a:spcPct val="0"/>
              </a:spcAft>
              <a:defRPr sz="1200">
                <a:solidFill>
                  <a:schemeClr val="tx1"/>
                </a:solidFill>
                <a:latin typeface="Arial" panose="020B0604020202020204" pitchFamily="34" charset="0"/>
              </a:defRPr>
            </a:lvl8pPr>
            <a:lvl9pPr marL="4005141" indent="-236550"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BA9251-BBFF-4425-AB62-1D7DE0855865}" type="slidenum">
              <a:rPr lang="en-US" altLang="en-US">
                <a:latin typeface="Constantia" panose="02030602050306030303" pitchFamily="18" charset="0"/>
              </a:rPr>
              <a:pPr>
                <a:spcBef>
                  <a:spcPct val="0"/>
                </a:spcBef>
              </a:pPr>
              <a:t>15</a:t>
            </a:fld>
            <a:endParaRPr lang="en-US" altLang="en-US">
              <a:latin typeface="Constantia" panose="02030602050306030303" pitchFamily="18" charset="0"/>
            </a:endParaRPr>
          </a:p>
        </p:txBody>
      </p:sp>
    </p:spTree>
    <p:extLst>
      <p:ext uri="{BB962C8B-B14F-4D97-AF65-F5344CB8AC3E}">
        <p14:creationId xmlns:p14="http://schemas.microsoft.com/office/powerpoint/2010/main" val="1579147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endParaRPr lang="en-US" altLang="en-US" dirty="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71216" indent="-296498" defTabSz="951059">
              <a:spcBef>
                <a:spcPct val="30000"/>
              </a:spcBef>
              <a:defRPr sz="1200">
                <a:solidFill>
                  <a:schemeClr val="tx1"/>
                </a:solidFill>
                <a:latin typeface="Arial" panose="020B0604020202020204" pitchFamily="34" charset="0"/>
              </a:defRPr>
            </a:lvl2pPr>
            <a:lvl3pPr marL="1187609" indent="-236550" defTabSz="951059">
              <a:spcBef>
                <a:spcPct val="30000"/>
              </a:spcBef>
              <a:defRPr sz="1200">
                <a:solidFill>
                  <a:schemeClr val="tx1"/>
                </a:solidFill>
                <a:latin typeface="Arial" panose="020B0604020202020204" pitchFamily="34" charset="0"/>
              </a:defRPr>
            </a:lvl3pPr>
            <a:lvl4pPr marL="1663948" indent="-236550" defTabSz="951059">
              <a:spcBef>
                <a:spcPct val="30000"/>
              </a:spcBef>
              <a:defRPr sz="1200">
                <a:solidFill>
                  <a:schemeClr val="tx1"/>
                </a:solidFill>
                <a:latin typeface="Arial" panose="020B0604020202020204" pitchFamily="34" charset="0"/>
              </a:defRPr>
            </a:lvl4pPr>
            <a:lvl5pPr marL="2138667" indent="-236550" defTabSz="951059">
              <a:spcBef>
                <a:spcPct val="30000"/>
              </a:spcBef>
              <a:defRPr sz="1200">
                <a:solidFill>
                  <a:schemeClr val="tx1"/>
                </a:solidFill>
                <a:latin typeface="Arial" panose="020B0604020202020204" pitchFamily="34" charset="0"/>
              </a:defRPr>
            </a:lvl5pPr>
            <a:lvl6pPr marL="2605286" indent="-236550" defTabSz="951059" eaLnBrk="0" fontAlgn="base" hangingPunct="0">
              <a:spcBef>
                <a:spcPct val="30000"/>
              </a:spcBef>
              <a:spcAft>
                <a:spcPct val="0"/>
              </a:spcAft>
              <a:defRPr sz="1200">
                <a:solidFill>
                  <a:schemeClr val="tx1"/>
                </a:solidFill>
                <a:latin typeface="Arial" panose="020B0604020202020204" pitchFamily="34" charset="0"/>
              </a:defRPr>
            </a:lvl6pPr>
            <a:lvl7pPr marL="3071904" indent="-236550" defTabSz="951059" eaLnBrk="0" fontAlgn="base" hangingPunct="0">
              <a:spcBef>
                <a:spcPct val="30000"/>
              </a:spcBef>
              <a:spcAft>
                <a:spcPct val="0"/>
              </a:spcAft>
              <a:defRPr sz="1200">
                <a:solidFill>
                  <a:schemeClr val="tx1"/>
                </a:solidFill>
                <a:latin typeface="Arial" panose="020B0604020202020204" pitchFamily="34" charset="0"/>
              </a:defRPr>
            </a:lvl7pPr>
            <a:lvl8pPr marL="3538522" indent="-236550" defTabSz="951059" eaLnBrk="0" fontAlgn="base" hangingPunct="0">
              <a:spcBef>
                <a:spcPct val="30000"/>
              </a:spcBef>
              <a:spcAft>
                <a:spcPct val="0"/>
              </a:spcAft>
              <a:defRPr sz="1200">
                <a:solidFill>
                  <a:schemeClr val="tx1"/>
                </a:solidFill>
                <a:latin typeface="Arial" panose="020B0604020202020204" pitchFamily="34" charset="0"/>
              </a:defRPr>
            </a:lvl8pPr>
            <a:lvl9pPr marL="4005141" indent="-236550"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BA9251-BBFF-4425-AB62-1D7DE0855865}" type="slidenum">
              <a:rPr lang="en-US" altLang="en-US">
                <a:latin typeface="Constantia" panose="02030602050306030303" pitchFamily="18" charset="0"/>
              </a:rPr>
              <a:pPr>
                <a:spcBef>
                  <a:spcPct val="0"/>
                </a:spcBef>
              </a:pPr>
              <a:t>16</a:t>
            </a:fld>
            <a:endParaRPr lang="en-US" altLang="en-US">
              <a:latin typeface="Constantia" panose="02030602050306030303" pitchFamily="18" charset="0"/>
            </a:endParaRPr>
          </a:p>
        </p:txBody>
      </p:sp>
    </p:spTree>
    <p:extLst>
      <p:ext uri="{BB962C8B-B14F-4D97-AF65-F5344CB8AC3E}">
        <p14:creationId xmlns:p14="http://schemas.microsoft.com/office/powerpoint/2010/main" val="861160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34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800"/>
              <a:t>Aug 2019</a:t>
            </a:r>
          </a:p>
        </p:txBody>
      </p:sp>
      <p:sp>
        <p:nvSpPr>
          <p:cNvPr id="634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eaLnBrk="0" hangingPunct="0">
              <a:spcBef>
                <a:spcPct val="30000"/>
              </a:spcBef>
              <a:defRPr sz="1200">
                <a:solidFill>
                  <a:schemeClr val="tx1"/>
                </a:solidFill>
                <a:latin typeface="Arial" panose="020B0604020202020204" pitchFamily="34" charset="0"/>
              </a:defRPr>
            </a:lvl1pPr>
            <a:lvl2pPr marL="758255" indent="-291636" defTabSz="951059" eaLnBrk="0" hangingPunct="0">
              <a:spcBef>
                <a:spcPct val="30000"/>
              </a:spcBef>
              <a:defRPr sz="1200">
                <a:solidFill>
                  <a:schemeClr val="tx1"/>
                </a:solidFill>
                <a:latin typeface="Arial" panose="020B0604020202020204" pitchFamily="34" charset="0"/>
              </a:defRPr>
            </a:lvl2pPr>
            <a:lvl3pPr marL="1166546" indent="-233309" defTabSz="951059" eaLnBrk="0" hangingPunct="0">
              <a:spcBef>
                <a:spcPct val="30000"/>
              </a:spcBef>
              <a:defRPr sz="1200">
                <a:solidFill>
                  <a:schemeClr val="tx1"/>
                </a:solidFill>
                <a:latin typeface="Arial" panose="020B0604020202020204" pitchFamily="34" charset="0"/>
              </a:defRPr>
            </a:lvl3pPr>
            <a:lvl4pPr marL="1633164" indent="-233309" defTabSz="951059" eaLnBrk="0" hangingPunct="0">
              <a:spcBef>
                <a:spcPct val="30000"/>
              </a:spcBef>
              <a:defRPr sz="1200">
                <a:solidFill>
                  <a:schemeClr val="tx1"/>
                </a:solidFill>
                <a:latin typeface="Arial" panose="020B0604020202020204" pitchFamily="34" charset="0"/>
              </a:defRPr>
            </a:lvl4pPr>
            <a:lvl5pPr marL="2099782" indent="-233309" defTabSz="951059" eaLnBrk="0" hangingPunct="0">
              <a:spcBef>
                <a:spcPct val="30000"/>
              </a:spcBef>
              <a:defRPr sz="1200">
                <a:solidFill>
                  <a:schemeClr val="tx1"/>
                </a:solidFill>
                <a:latin typeface="Arial" panose="020B0604020202020204" pitchFamily="34" charset="0"/>
              </a:defRPr>
            </a:lvl5pPr>
            <a:lvl6pPr marL="2566401" indent="-233309" defTabSz="951059" eaLnBrk="0" fontAlgn="base" hangingPunct="0">
              <a:spcBef>
                <a:spcPct val="30000"/>
              </a:spcBef>
              <a:spcAft>
                <a:spcPct val="0"/>
              </a:spcAft>
              <a:defRPr sz="1200">
                <a:solidFill>
                  <a:schemeClr val="tx1"/>
                </a:solidFill>
                <a:latin typeface="Arial" panose="020B0604020202020204" pitchFamily="34" charset="0"/>
              </a:defRPr>
            </a:lvl6pPr>
            <a:lvl7pPr marL="3033019" indent="-233309" defTabSz="951059" eaLnBrk="0" fontAlgn="base" hangingPunct="0">
              <a:spcBef>
                <a:spcPct val="30000"/>
              </a:spcBef>
              <a:spcAft>
                <a:spcPct val="0"/>
              </a:spcAft>
              <a:defRPr sz="1200">
                <a:solidFill>
                  <a:schemeClr val="tx1"/>
                </a:solidFill>
                <a:latin typeface="Arial" panose="020B0604020202020204" pitchFamily="34" charset="0"/>
              </a:defRPr>
            </a:lvl7pPr>
            <a:lvl8pPr marL="3499637" indent="-233309" defTabSz="951059" eaLnBrk="0" fontAlgn="base" hangingPunct="0">
              <a:spcBef>
                <a:spcPct val="30000"/>
              </a:spcBef>
              <a:spcAft>
                <a:spcPct val="0"/>
              </a:spcAft>
              <a:defRPr sz="1200">
                <a:solidFill>
                  <a:schemeClr val="tx1"/>
                </a:solidFill>
                <a:latin typeface="Arial" panose="020B0604020202020204" pitchFamily="34" charset="0"/>
              </a:defRPr>
            </a:lvl8pPr>
            <a:lvl9pPr marL="3966256" indent="-233309" defTabSz="9510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CB62B03-93F5-4465-89D0-886D472673B5}" type="slidenum">
              <a:rPr lang="en-US" altLang="en-US" sz="1300"/>
              <a:pPr eaLnBrk="1" hangingPunct="1">
                <a:spcBef>
                  <a:spcPct val="0"/>
                </a:spcBef>
              </a:pPr>
              <a:t>17</a:t>
            </a:fld>
            <a:endParaRPr lang="en-US" altLang="en-US" sz="13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29074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resource request?</a:t>
            </a:r>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r>
              <a:rPr lang="en-US"/>
              <a:t>Aug 2019</a:t>
            </a:r>
          </a:p>
        </p:txBody>
      </p:sp>
      <p:sp>
        <p:nvSpPr>
          <p:cNvPr id="6" name="Slide Number Placeholder 5"/>
          <p:cNvSpPr>
            <a:spLocks noGrp="1"/>
          </p:cNvSpPr>
          <p:nvPr>
            <p:ph type="sldNum" sz="quarter" idx="5"/>
          </p:nvPr>
        </p:nvSpPr>
        <p:spPr/>
        <p:txBody>
          <a:bodyPr/>
          <a:lstStyle/>
          <a:p>
            <a:fld id="{B762D262-63CA-47DB-BBBB-2108D1E370A5}" type="slidenum">
              <a:rPr lang="en-US" smtClean="0"/>
              <a:t>2</a:t>
            </a:fld>
            <a:endParaRPr lang="en-US"/>
          </a:p>
        </p:txBody>
      </p:sp>
    </p:spTree>
    <p:extLst>
      <p:ext uri="{BB962C8B-B14F-4D97-AF65-F5344CB8AC3E}">
        <p14:creationId xmlns:p14="http://schemas.microsoft.com/office/powerpoint/2010/main" val="318519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Resources Requests can be made via the Medical Coordination Center, the City Emergency Operations Center or the County Emergency Operations Center.  This slide represents where things are requested from.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Please note that we do not want you to make requests directly thru the County EOC, they will send it to the DHS representative at the EOC who will then send it back to us at the MCC.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your facility is in a city with a local EOC and you have an established relationship with them, direct your requests to the City EOC. Hospitals and healthcare agencies are encouraged to build these local relationships for smoother coordination.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However, if you have not established a relation with your city EOC, you can submit your requests to the MCC, just keep in mind that if the request is not a Medical &amp; Health request then there may be an increased delay in getting that asset to you!</a:t>
            </a:r>
          </a:p>
          <a:p>
            <a:pPr eaLnBrk="1" hangingPunct="1">
              <a:spcBef>
                <a:spcPct val="0"/>
              </a:spcBef>
            </a:pPr>
            <a:endParaRPr lang="en-US" altLang="en-US" dirty="0"/>
          </a:p>
          <a:p>
            <a:endParaRPr lang="en-US" dirty="0"/>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r>
              <a:rPr lang="en-US"/>
              <a:t>Aug 2019</a:t>
            </a:r>
          </a:p>
        </p:txBody>
      </p:sp>
      <p:sp>
        <p:nvSpPr>
          <p:cNvPr id="6" name="Slide Number Placeholder 5"/>
          <p:cNvSpPr>
            <a:spLocks noGrp="1"/>
          </p:cNvSpPr>
          <p:nvPr>
            <p:ph type="sldNum" sz="quarter" idx="5"/>
          </p:nvPr>
        </p:nvSpPr>
        <p:spPr/>
        <p:txBody>
          <a:bodyPr/>
          <a:lstStyle/>
          <a:p>
            <a:fld id="{B762D262-63CA-47DB-BBBB-2108D1E370A5}" type="slidenum">
              <a:rPr lang="en-US" smtClean="0"/>
              <a:t>3</a:t>
            </a:fld>
            <a:endParaRPr lang="en-US"/>
          </a:p>
        </p:txBody>
      </p:sp>
    </p:spTree>
    <p:extLst>
      <p:ext uri="{BB962C8B-B14F-4D97-AF65-F5344CB8AC3E}">
        <p14:creationId xmlns:p14="http://schemas.microsoft.com/office/powerpoint/2010/main" val="33155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yourself, is this truly an emergency?  If it is, then you must meet the following criteria… NEXT SLIDE</a:t>
            </a:r>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r>
              <a:rPr lang="en-US"/>
              <a:t>Aug 2019</a:t>
            </a:r>
          </a:p>
        </p:txBody>
      </p:sp>
      <p:sp>
        <p:nvSpPr>
          <p:cNvPr id="6" name="Slide Number Placeholder 5"/>
          <p:cNvSpPr>
            <a:spLocks noGrp="1"/>
          </p:cNvSpPr>
          <p:nvPr>
            <p:ph type="sldNum" sz="quarter" idx="5"/>
          </p:nvPr>
        </p:nvSpPr>
        <p:spPr/>
        <p:txBody>
          <a:bodyPr/>
          <a:lstStyle/>
          <a:p>
            <a:fld id="{B762D262-63CA-47DB-BBBB-2108D1E370A5}" type="slidenum">
              <a:rPr lang="en-US" smtClean="0"/>
              <a:t>4</a:t>
            </a:fld>
            <a:endParaRPr lang="en-US"/>
          </a:p>
        </p:txBody>
      </p:sp>
    </p:spTree>
    <p:extLst>
      <p:ext uri="{BB962C8B-B14F-4D97-AF65-F5344CB8AC3E}">
        <p14:creationId xmlns:p14="http://schemas.microsoft.com/office/powerpoint/2010/main" val="123366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r>
              <a:rPr lang="en-US"/>
              <a:t>Aug 2019</a:t>
            </a:r>
          </a:p>
        </p:txBody>
      </p:sp>
      <p:sp>
        <p:nvSpPr>
          <p:cNvPr id="6" name="Slide Number Placeholder 5"/>
          <p:cNvSpPr>
            <a:spLocks noGrp="1"/>
          </p:cNvSpPr>
          <p:nvPr>
            <p:ph type="sldNum" sz="quarter" idx="5"/>
          </p:nvPr>
        </p:nvSpPr>
        <p:spPr/>
        <p:txBody>
          <a:bodyPr/>
          <a:lstStyle/>
          <a:p>
            <a:fld id="{B762D262-63CA-47DB-BBBB-2108D1E370A5}" type="slidenum">
              <a:rPr lang="en-US" smtClean="0"/>
              <a:t>5</a:t>
            </a:fld>
            <a:endParaRPr lang="en-US"/>
          </a:p>
        </p:txBody>
      </p:sp>
    </p:spTree>
    <p:extLst>
      <p:ext uri="{BB962C8B-B14F-4D97-AF65-F5344CB8AC3E}">
        <p14:creationId xmlns:p14="http://schemas.microsoft.com/office/powerpoint/2010/main" val="185278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All who have ReddiNet access, should submit resource requests via the ReddiNet.  Should ReddiNet not be available, then the RR form can be emailed to LAEMSA duty officer.  </a:t>
            </a:r>
          </a:p>
        </p:txBody>
      </p:sp>
      <p:sp>
        <p:nvSpPr>
          <p:cNvPr id="6042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39" eaLnBrk="0" hangingPunct="0">
              <a:spcBef>
                <a:spcPct val="30000"/>
              </a:spcBef>
              <a:defRPr sz="1200">
                <a:solidFill>
                  <a:schemeClr val="tx1"/>
                </a:solidFill>
                <a:latin typeface="Arial" panose="020B0604020202020204" pitchFamily="34" charset="0"/>
              </a:defRPr>
            </a:lvl1pPr>
            <a:lvl2pPr marL="756635" indent="-290017" defTabSz="949439" eaLnBrk="0" hangingPunct="0">
              <a:spcBef>
                <a:spcPct val="30000"/>
              </a:spcBef>
              <a:defRPr sz="1200">
                <a:solidFill>
                  <a:schemeClr val="tx1"/>
                </a:solidFill>
                <a:latin typeface="Arial" panose="020B0604020202020204" pitchFamily="34" charset="0"/>
              </a:defRPr>
            </a:lvl2pPr>
            <a:lvl3pPr marL="1164926" indent="-231689" defTabSz="949439" eaLnBrk="0" hangingPunct="0">
              <a:spcBef>
                <a:spcPct val="30000"/>
              </a:spcBef>
              <a:defRPr sz="1200">
                <a:solidFill>
                  <a:schemeClr val="tx1"/>
                </a:solidFill>
                <a:latin typeface="Arial" panose="020B0604020202020204" pitchFamily="34" charset="0"/>
              </a:defRPr>
            </a:lvl3pPr>
            <a:lvl4pPr marL="1631544" indent="-231689" defTabSz="949439" eaLnBrk="0" hangingPunct="0">
              <a:spcBef>
                <a:spcPct val="30000"/>
              </a:spcBef>
              <a:defRPr sz="1200">
                <a:solidFill>
                  <a:schemeClr val="tx1"/>
                </a:solidFill>
                <a:latin typeface="Arial" panose="020B0604020202020204" pitchFamily="34" charset="0"/>
              </a:defRPr>
            </a:lvl4pPr>
            <a:lvl5pPr marL="2098163" indent="-231689" defTabSz="949439" eaLnBrk="0" hangingPunct="0">
              <a:spcBef>
                <a:spcPct val="30000"/>
              </a:spcBef>
              <a:defRPr sz="1200">
                <a:solidFill>
                  <a:schemeClr val="tx1"/>
                </a:solidFill>
                <a:latin typeface="Arial" panose="020B0604020202020204" pitchFamily="34" charset="0"/>
              </a:defRPr>
            </a:lvl5pPr>
            <a:lvl6pPr marL="2564781" indent="-231689" defTabSz="949439" eaLnBrk="0" fontAlgn="base" hangingPunct="0">
              <a:spcBef>
                <a:spcPct val="30000"/>
              </a:spcBef>
              <a:spcAft>
                <a:spcPct val="0"/>
              </a:spcAft>
              <a:defRPr sz="1200">
                <a:solidFill>
                  <a:schemeClr val="tx1"/>
                </a:solidFill>
                <a:latin typeface="Arial" panose="020B0604020202020204" pitchFamily="34" charset="0"/>
              </a:defRPr>
            </a:lvl6pPr>
            <a:lvl7pPr marL="3031399" indent="-231689" defTabSz="949439" eaLnBrk="0" fontAlgn="base" hangingPunct="0">
              <a:spcBef>
                <a:spcPct val="30000"/>
              </a:spcBef>
              <a:spcAft>
                <a:spcPct val="0"/>
              </a:spcAft>
              <a:defRPr sz="1200">
                <a:solidFill>
                  <a:schemeClr val="tx1"/>
                </a:solidFill>
                <a:latin typeface="Arial" panose="020B0604020202020204" pitchFamily="34" charset="0"/>
              </a:defRPr>
            </a:lvl7pPr>
            <a:lvl8pPr marL="3498018" indent="-231689" defTabSz="949439" eaLnBrk="0" fontAlgn="base" hangingPunct="0">
              <a:spcBef>
                <a:spcPct val="30000"/>
              </a:spcBef>
              <a:spcAft>
                <a:spcPct val="0"/>
              </a:spcAft>
              <a:defRPr sz="1200">
                <a:solidFill>
                  <a:schemeClr val="tx1"/>
                </a:solidFill>
                <a:latin typeface="Arial" panose="020B0604020202020204" pitchFamily="34" charset="0"/>
              </a:defRPr>
            </a:lvl8pPr>
            <a:lvl9pPr marL="3964636" indent="-231689" defTabSz="94943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800"/>
              <a:t>Aug 2019</a:t>
            </a:r>
          </a:p>
        </p:txBody>
      </p:sp>
      <p:sp>
        <p:nvSpPr>
          <p:cNvPr id="604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39" eaLnBrk="0" hangingPunct="0">
              <a:spcBef>
                <a:spcPct val="30000"/>
              </a:spcBef>
              <a:defRPr sz="1200">
                <a:solidFill>
                  <a:schemeClr val="tx1"/>
                </a:solidFill>
                <a:latin typeface="Arial" panose="020B0604020202020204" pitchFamily="34" charset="0"/>
              </a:defRPr>
            </a:lvl1pPr>
            <a:lvl2pPr marL="756635" indent="-290017" defTabSz="949439" eaLnBrk="0" hangingPunct="0">
              <a:spcBef>
                <a:spcPct val="30000"/>
              </a:spcBef>
              <a:defRPr sz="1200">
                <a:solidFill>
                  <a:schemeClr val="tx1"/>
                </a:solidFill>
                <a:latin typeface="Arial" panose="020B0604020202020204" pitchFamily="34" charset="0"/>
              </a:defRPr>
            </a:lvl2pPr>
            <a:lvl3pPr marL="1164926" indent="-231689" defTabSz="949439" eaLnBrk="0" hangingPunct="0">
              <a:spcBef>
                <a:spcPct val="30000"/>
              </a:spcBef>
              <a:defRPr sz="1200">
                <a:solidFill>
                  <a:schemeClr val="tx1"/>
                </a:solidFill>
                <a:latin typeface="Arial" panose="020B0604020202020204" pitchFamily="34" charset="0"/>
              </a:defRPr>
            </a:lvl3pPr>
            <a:lvl4pPr marL="1631544" indent="-231689" defTabSz="949439" eaLnBrk="0" hangingPunct="0">
              <a:spcBef>
                <a:spcPct val="30000"/>
              </a:spcBef>
              <a:defRPr sz="1200">
                <a:solidFill>
                  <a:schemeClr val="tx1"/>
                </a:solidFill>
                <a:latin typeface="Arial" panose="020B0604020202020204" pitchFamily="34" charset="0"/>
              </a:defRPr>
            </a:lvl4pPr>
            <a:lvl5pPr marL="2098163" indent="-231689" defTabSz="949439" eaLnBrk="0" hangingPunct="0">
              <a:spcBef>
                <a:spcPct val="30000"/>
              </a:spcBef>
              <a:defRPr sz="1200">
                <a:solidFill>
                  <a:schemeClr val="tx1"/>
                </a:solidFill>
                <a:latin typeface="Arial" panose="020B0604020202020204" pitchFamily="34" charset="0"/>
              </a:defRPr>
            </a:lvl5pPr>
            <a:lvl6pPr marL="2564781" indent="-231689" defTabSz="949439" eaLnBrk="0" fontAlgn="base" hangingPunct="0">
              <a:spcBef>
                <a:spcPct val="30000"/>
              </a:spcBef>
              <a:spcAft>
                <a:spcPct val="0"/>
              </a:spcAft>
              <a:defRPr sz="1200">
                <a:solidFill>
                  <a:schemeClr val="tx1"/>
                </a:solidFill>
                <a:latin typeface="Arial" panose="020B0604020202020204" pitchFamily="34" charset="0"/>
              </a:defRPr>
            </a:lvl6pPr>
            <a:lvl7pPr marL="3031399" indent="-231689" defTabSz="949439" eaLnBrk="0" fontAlgn="base" hangingPunct="0">
              <a:spcBef>
                <a:spcPct val="30000"/>
              </a:spcBef>
              <a:spcAft>
                <a:spcPct val="0"/>
              </a:spcAft>
              <a:defRPr sz="1200">
                <a:solidFill>
                  <a:schemeClr val="tx1"/>
                </a:solidFill>
                <a:latin typeface="Arial" panose="020B0604020202020204" pitchFamily="34" charset="0"/>
              </a:defRPr>
            </a:lvl7pPr>
            <a:lvl8pPr marL="3498018" indent="-231689" defTabSz="949439" eaLnBrk="0" fontAlgn="base" hangingPunct="0">
              <a:spcBef>
                <a:spcPct val="30000"/>
              </a:spcBef>
              <a:spcAft>
                <a:spcPct val="0"/>
              </a:spcAft>
              <a:defRPr sz="1200">
                <a:solidFill>
                  <a:schemeClr val="tx1"/>
                </a:solidFill>
                <a:latin typeface="Arial" panose="020B0604020202020204" pitchFamily="34" charset="0"/>
              </a:defRPr>
            </a:lvl8pPr>
            <a:lvl9pPr marL="3964636" indent="-231689" defTabSz="94943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0E59D50-88E9-4C42-AB29-7987DCCAC4A0}" type="slidenum">
              <a:rPr lang="en-US" altLang="en-US" sz="1300"/>
              <a:pPr eaLnBrk="1" hangingPunct="1">
                <a:spcBef>
                  <a:spcPct val="0"/>
                </a:spcBef>
              </a:pPr>
              <a:t>6</a:t>
            </a:fld>
            <a:endParaRPr lang="en-US" altLang="en-US" sz="13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101256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latin typeface="Arial" panose="020B0604020202020204" pitchFamily="34" charset="0"/>
              </a:rPr>
              <a:t>Ensure you are selecting the appropriate incident according to the resource you are requesting.  </a:t>
            </a:r>
          </a:p>
          <a:p>
            <a:pPr marL="171450" indent="-171450">
              <a:buFont typeface="Arial" panose="020B0604020202020204" pitchFamily="34" charset="0"/>
              <a:buChar char="•"/>
            </a:pPr>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If there is no incident open, then your request will fall under “General Incident”</a:t>
            </a:r>
          </a:p>
          <a:p>
            <a:pPr marL="0" indent="0">
              <a:buFont typeface="Arial" panose="020B0604020202020204" pitchFamily="34" charset="0"/>
              <a:buNone/>
            </a:pPr>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Once you’ve selected the appropriate incident, click New Resource Request</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71216" indent="-296498" defTabSz="951059">
              <a:spcBef>
                <a:spcPct val="30000"/>
              </a:spcBef>
              <a:defRPr sz="1200">
                <a:solidFill>
                  <a:schemeClr val="tx1"/>
                </a:solidFill>
                <a:latin typeface="Arial" panose="020B0604020202020204" pitchFamily="34" charset="0"/>
              </a:defRPr>
            </a:lvl2pPr>
            <a:lvl3pPr marL="1187609" indent="-236550" defTabSz="951059">
              <a:spcBef>
                <a:spcPct val="30000"/>
              </a:spcBef>
              <a:defRPr sz="1200">
                <a:solidFill>
                  <a:schemeClr val="tx1"/>
                </a:solidFill>
                <a:latin typeface="Arial" panose="020B0604020202020204" pitchFamily="34" charset="0"/>
              </a:defRPr>
            </a:lvl3pPr>
            <a:lvl4pPr marL="1663948" indent="-236550" defTabSz="951059">
              <a:spcBef>
                <a:spcPct val="30000"/>
              </a:spcBef>
              <a:defRPr sz="1200">
                <a:solidFill>
                  <a:schemeClr val="tx1"/>
                </a:solidFill>
                <a:latin typeface="Arial" panose="020B0604020202020204" pitchFamily="34" charset="0"/>
              </a:defRPr>
            </a:lvl4pPr>
            <a:lvl5pPr marL="2138667" indent="-236550" defTabSz="951059">
              <a:spcBef>
                <a:spcPct val="30000"/>
              </a:spcBef>
              <a:defRPr sz="1200">
                <a:solidFill>
                  <a:schemeClr val="tx1"/>
                </a:solidFill>
                <a:latin typeface="Arial" panose="020B0604020202020204" pitchFamily="34" charset="0"/>
              </a:defRPr>
            </a:lvl5pPr>
            <a:lvl6pPr marL="2605286" indent="-236550" defTabSz="951059" eaLnBrk="0" fontAlgn="base" hangingPunct="0">
              <a:spcBef>
                <a:spcPct val="30000"/>
              </a:spcBef>
              <a:spcAft>
                <a:spcPct val="0"/>
              </a:spcAft>
              <a:defRPr sz="1200">
                <a:solidFill>
                  <a:schemeClr val="tx1"/>
                </a:solidFill>
                <a:latin typeface="Arial" panose="020B0604020202020204" pitchFamily="34" charset="0"/>
              </a:defRPr>
            </a:lvl6pPr>
            <a:lvl7pPr marL="3071904" indent="-236550" defTabSz="951059" eaLnBrk="0" fontAlgn="base" hangingPunct="0">
              <a:spcBef>
                <a:spcPct val="30000"/>
              </a:spcBef>
              <a:spcAft>
                <a:spcPct val="0"/>
              </a:spcAft>
              <a:defRPr sz="1200">
                <a:solidFill>
                  <a:schemeClr val="tx1"/>
                </a:solidFill>
                <a:latin typeface="Arial" panose="020B0604020202020204" pitchFamily="34" charset="0"/>
              </a:defRPr>
            </a:lvl7pPr>
            <a:lvl8pPr marL="3538522" indent="-236550" defTabSz="951059" eaLnBrk="0" fontAlgn="base" hangingPunct="0">
              <a:spcBef>
                <a:spcPct val="30000"/>
              </a:spcBef>
              <a:spcAft>
                <a:spcPct val="0"/>
              </a:spcAft>
              <a:defRPr sz="1200">
                <a:solidFill>
                  <a:schemeClr val="tx1"/>
                </a:solidFill>
                <a:latin typeface="Arial" panose="020B0604020202020204" pitchFamily="34" charset="0"/>
              </a:defRPr>
            </a:lvl8pPr>
            <a:lvl9pPr marL="4005141" indent="-236550"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BA9251-BBFF-4425-AB62-1D7DE0855865}" type="slidenum">
              <a:rPr lang="en-US" altLang="en-US">
                <a:latin typeface="Constantia" panose="02030602050306030303" pitchFamily="18" charset="0"/>
              </a:rPr>
              <a:pPr>
                <a:spcBef>
                  <a:spcPct val="0"/>
                </a:spcBef>
              </a:pPr>
              <a:t>7</a:t>
            </a:fld>
            <a:endParaRPr lang="en-US" altLang="en-US">
              <a:latin typeface="Constantia" panose="02030602050306030303" pitchFamily="18" charset="0"/>
            </a:endParaRPr>
          </a:p>
        </p:txBody>
      </p:sp>
    </p:spTree>
    <p:extLst>
      <p:ext uri="{BB962C8B-B14F-4D97-AF65-F5344CB8AC3E}">
        <p14:creationId xmlns:p14="http://schemas.microsoft.com/office/powerpoint/2010/main" val="1862809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a:t>Requestor Details: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Some fields in the request will automatically populate based on how you logged in.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You will need to add your position and phone number to the blank fields.  Phone number should be entered without dashes.</a:t>
            </a:r>
          </a:p>
          <a:p>
            <a:pPr marL="628650" lvl="1" indent="-171450">
              <a:buFont typeface="Arial" panose="020B0604020202020204" pitchFamily="34" charset="0"/>
              <a:buChar char="•"/>
            </a:pPr>
            <a:r>
              <a:rPr lang="en-US" dirty="0"/>
              <a:t>NOTE:  When entering a phone number add the best number to be reached at in case there are any questions from the staff processing the request.  If you’re not going to be in your office, then don’t put that number down.  </a:t>
            </a:r>
          </a:p>
          <a:p>
            <a:endParaRPr lang="en-US" dirty="0"/>
          </a:p>
          <a:p>
            <a:pPr marL="171450" indent="-171450">
              <a:buFont typeface="Arial" panose="020B0604020202020204" pitchFamily="34" charset="0"/>
              <a:buChar char="•"/>
            </a:pPr>
            <a:r>
              <a:rPr lang="en-US" dirty="0"/>
              <a:t>If you log in using a generic users name such as USCER-2, you will need to enter your first/last name, your email, and other required fields.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these required fields are not completed, the system will not allow you to move forward.</a:t>
            </a:r>
          </a:p>
          <a:p>
            <a:endParaRPr lang="en-US" dirty="0"/>
          </a:p>
          <a:p>
            <a:pPr marL="171450" indent="-171450">
              <a:buFont typeface="Arial" panose="020B0604020202020204" pitchFamily="34" charset="0"/>
              <a:buChar char="•"/>
            </a:pPr>
            <a:r>
              <a:rPr lang="en-US" dirty="0"/>
              <a:t>All fields must be completed.  </a:t>
            </a:r>
          </a:p>
          <a:p>
            <a:pPr marL="171450" indent="-171450">
              <a:buFont typeface="Arial" panose="020B0604020202020204" pitchFamily="34" charset="0"/>
              <a:buChar char="•"/>
            </a:pPr>
            <a:endParaRPr lang="en-US" altLang="en-US" dirty="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71216" indent="-296498" defTabSz="951059">
              <a:spcBef>
                <a:spcPct val="30000"/>
              </a:spcBef>
              <a:defRPr sz="1200">
                <a:solidFill>
                  <a:schemeClr val="tx1"/>
                </a:solidFill>
                <a:latin typeface="Arial" panose="020B0604020202020204" pitchFamily="34" charset="0"/>
              </a:defRPr>
            </a:lvl2pPr>
            <a:lvl3pPr marL="1187609" indent="-236550" defTabSz="951059">
              <a:spcBef>
                <a:spcPct val="30000"/>
              </a:spcBef>
              <a:defRPr sz="1200">
                <a:solidFill>
                  <a:schemeClr val="tx1"/>
                </a:solidFill>
                <a:latin typeface="Arial" panose="020B0604020202020204" pitchFamily="34" charset="0"/>
              </a:defRPr>
            </a:lvl3pPr>
            <a:lvl4pPr marL="1663948" indent="-236550" defTabSz="951059">
              <a:spcBef>
                <a:spcPct val="30000"/>
              </a:spcBef>
              <a:defRPr sz="1200">
                <a:solidFill>
                  <a:schemeClr val="tx1"/>
                </a:solidFill>
                <a:latin typeface="Arial" panose="020B0604020202020204" pitchFamily="34" charset="0"/>
              </a:defRPr>
            </a:lvl4pPr>
            <a:lvl5pPr marL="2138667" indent="-236550" defTabSz="951059">
              <a:spcBef>
                <a:spcPct val="30000"/>
              </a:spcBef>
              <a:defRPr sz="1200">
                <a:solidFill>
                  <a:schemeClr val="tx1"/>
                </a:solidFill>
                <a:latin typeface="Arial" panose="020B0604020202020204" pitchFamily="34" charset="0"/>
              </a:defRPr>
            </a:lvl5pPr>
            <a:lvl6pPr marL="2605286" indent="-236550" defTabSz="951059" eaLnBrk="0" fontAlgn="base" hangingPunct="0">
              <a:spcBef>
                <a:spcPct val="30000"/>
              </a:spcBef>
              <a:spcAft>
                <a:spcPct val="0"/>
              </a:spcAft>
              <a:defRPr sz="1200">
                <a:solidFill>
                  <a:schemeClr val="tx1"/>
                </a:solidFill>
                <a:latin typeface="Arial" panose="020B0604020202020204" pitchFamily="34" charset="0"/>
              </a:defRPr>
            </a:lvl6pPr>
            <a:lvl7pPr marL="3071904" indent="-236550" defTabSz="951059" eaLnBrk="0" fontAlgn="base" hangingPunct="0">
              <a:spcBef>
                <a:spcPct val="30000"/>
              </a:spcBef>
              <a:spcAft>
                <a:spcPct val="0"/>
              </a:spcAft>
              <a:defRPr sz="1200">
                <a:solidFill>
                  <a:schemeClr val="tx1"/>
                </a:solidFill>
                <a:latin typeface="Arial" panose="020B0604020202020204" pitchFamily="34" charset="0"/>
              </a:defRPr>
            </a:lvl7pPr>
            <a:lvl8pPr marL="3538522" indent="-236550" defTabSz="951059" eaLnBrk="0" fontAlgn="base" hangingPunct="0">
              <a:spcBef>
                <a:spcPct val="30000"/>
              </a:spcBef>
              <a:spcAft>
                <a:spcPct val="0"/>
              </a:spcAft>
              <a:defRPr sz="1200">
                <a:solidFill>
                  <a:schemeClr val="tx1"/>
                </a:solidFill>
                <a:latin typeface="Arial" panose="020B0604020202020204" pitchFamily="34" charset="0"/>
              </a:defRPr>
            </a:lvl8pPr>
            <a:lvl9pPr marL="4005141" indent="-236550"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BA9251-BBFF-4425-AB62-1D7DE0855865}" type="slidenum">
              <a:rPr lang="en-US" altLang="en-US">
                <a:latin typeface="Constantia" panose="02030602050306030303" pitchFamily="18" charset="0"/>
              </a:rPr>
              <a:pPr>
                <a:spcBef>
                  <a:spcPct val="0"/>
                </a:spcBef>
              </a:pPr>
              <a:t>8</a:t>
            </a:fld>
            <a:endParaRPr lang="en-US" altLang="en-US">
              <a:latin typeface="Constantia" panose="02030602050306030303" pitchFamily="18" charset="0"/>
            </a:endParaRPr>
          </a:p>
        </p:txBody>
      </p:sp>
    </p:spTree>
    <p:extLst>
      <p:ext uri="{BB962C8B-B14F-4D97-AF65-F5344CB8AC3E}">
        <p14:creationId xmlns:p14="http://schemas.microsoft.com/office/powerpoint/2010/main" val="2464153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Requestor Details – section complete by adding POSITION and PHONE NUMBER</a:t>
            </a:r>
          </a:p>
          <a:p>
            <a:pPr marL="171450" indent="-171450">
              <a:buFont typeface="Arial" panose="020B0604020202020204" pitchFamily="34" charset="0"/>
              <a:buChar char="•"/>
            </a:pPr>
            <a:endParaRPr lang="en-US" altLang="en-US" dirty="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defRPr>
            </a:lvl1pPr>
            <a:lvl2pPr marL="771216" indent="-296498" defTabSz="951059">
              <a:spcBef>
                <a:spcPct val="30000"/>
              </a:spcBef>
              <a:defRPr sz="1200">
                <a:solidFill>
                  <a:schemeClr val="tx1"/>
                </a:solidFill>
                <a:latin typeface="Arial" panose="020B0604020202020204" pitchFamily="34" charset="0"/>
              </a:defRPr>
            </a:lvl2pPr>
            <a:lvl3pPr marL="1187609" indent="-236550" defTabSz="951059">
              <a:spcBef>
                <a:spcPct val="30000"/>
              </a:spcBef>
              <a:defRPr sz="1200">
                <a:solidFill>
                  <a:schemeClr val="tx1"/>
                </a:solidFill>
                <a:latin typeface="Arial" panose="020B0604020202020204" pitchFamily="34" charset="0"/>
              </a:defRPr>
            </a:lvl3pPr>
            <a:lvl4pPr marL="1663948" indent="-236550" defTabSz="951059">
              <a:spcBef>
                <a:spcPct val="30000"/>
              </a:spcBef>
              <a:defRPr sz="1200">
                <a:solidFill>
                  <a:schemeClr val="tx1"/>
                </a:solidFill>
                <a:latin typeface="Arial" panose="020B0604020202020204" pitchFamily="34" charset="0"/>
              </a:defRPr>
            </a:lvl4pPr>
            <a:lvl5pPr marL="2138667" indent="-236550" defTabSz="951059">
              <a:spcBef>
                <a:spcPct val="30000"/>
              </a:spcBef>
              <a:defRPr sz="1200">
                <a:solidFill>
                  <a:schemeClr val="tx1"/>
                </a:solidFill>
                <a:latin typeface="Arial" panose="020B0604020202020204" pitchFamily="34" charset="0"/>
              </a:defRPr>
            </a:lvl5pPr>
            <a:lvl6pPr marL="2605286" indent="-236550" defTabSz="951059" eaLnBrk="0" fontAlgn="base" hangingPunct="0">
              <a:spcBef>
                <a:spcPct val="30000"/>
              </a:spcBef>
              <a:spcAft>
                <a:spcPct val="0"/>
              </a:spcAft>
              <a:defRPr sz="1200">
                <a:solidFill>
                  <a:schemeClr val="tx1"/>
                </a:solidFill>
                <a:latin typeface="Arial" panose="020B0604020202020204" pitchFamily="34" charset="0"/>
              </a:defRPr>
            </a:lvl6pPr>
            <a:lvl7pPr marL="3071904" indent="-236550" defTabSz="951059" eaLnBrk="0" fontAlgn="base" hangingPunct="0">
              <a:spcBef>
                <a:spcPct val="30000"/>
              </a:spcBef>
              <a:spcAft>
                <a:spcPct val="0"/>
              </a:spcAft>
              <a:defRPr sz="1200">
                <a:solidFill>
                  <a:schemeClr val="tx1"/>
                </a:solidFill>
                <a:latin typeface="Arial" panose="020B0604020202020204" pitchFamily="34" charset="0"/>
              </a:defRPr>
            </a:lvl7pPr>
            <a:lvl8pPr marL="3538522" indent="-236550" defTabSz="951059" eaLnBrk="0" fontAlgn="base" hangingPunct="0">
              <a:spcBef>
                <a:spcPct val="30000"/>
              </a:spcBef>
              <a:spcAft>
                <a:spcPct val="0"/>
              </a:spcAft>
              <a:defRPr sz="1200">
                <a:solidFill>
                  <a:schemeClr val="tx1"/>
                </a:solidFill>
                <a:latin typeface="Arial" panose="020B0604020202020204" pitchFamily="34" charset="0"/>
              </a:defRPr>
            </a:lvl8pPr>
            <a:lvl9pPr marL="4005141" indent="-236550" defTabSz="9510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BA9251-BBFF-4425-AB62-1D7DE0855865}" type="slidenum">
              <a:rPr lang="en-US" altLang="en-US">
                <a:latin typeface="Constantia" panose="02030602050306030303" pitchFamily="18" charset="0"/>
              </a:rPr>
              <a:pPr>
                <a:spcBef>
                  <a:spcPct val="0"/>
                </a:spcBef>
              </a:pPr>
              <a:t>9</a:t>
            </a:fld>
            <a:endParaRPr lang="en-US" altLang="en-US">
              <a:latin typeface="Constantia" panose="02030602050306030303" pitchFamily="18" charset="0"/>
            </a:endParaRPr>
          </a:p>
        </p:txBody>
      </p:sp>
    </p:spTree>
    <p:extLst>
      <p:ext uri="{BB962C8B-B14F-4D97-AF65-F5344CB8AC3E}">
        <p14:creationId xmlns:p14="http://schemas.microsoft.com/office/powerpoint/2010/main" val="2668489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ltLang="en-US">
                <a:solidFill>
                  <a:srgbClr val="000000"/>
                </a:solidFill>
              </a:rPr>
              <a:t>‹#›</a:t>
            </a:r>
          </a:p>
        </p:txBody>
      </p:sp>
      <p:sp>
        <p:nvSpPr>
          <p:cNvPr id="5" name="Footer Placeholder 4"/>
          <p:cNvSpPr>
            <a:spLocks noGrp="1"/>
          </p:cNvSpPr>
          <p:nvPr>
            <p:ph type="ftr" sz="quarter" idx="11"/>
          </p:nvPr>
        </p:nvSpPr>
        <p:spPr>
          <a:xfrm>
            <a:off x="5332412" y="5883275"/>
            <a:ext cx="4324044" cy="365125"/>
          </a:xfrm>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197E99B8-C050-4909-97D3-919B439548C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2835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0381431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70763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7043502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490291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061301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189921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72134860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62235729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a:xfrm>
            <a:off x="10951856" y="5867131"/>
            <a:ext cx="551167" cy="365125"/>
          </a:xfrm>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91415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ltLang="en-US">
                <a:solidFill>
                  <a:srgbClr val="000000"/>
                </a:solidFill>
              </a:rPr>
              <a:t>‹#›</a:t>
            </a: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30ECB066-C4B8-4C28-9A3B-647B65C9845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800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79295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9610657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ltLang="en-US">
                <a:solidFill>
                  <a:srgbClr val="000000"/>
                </a:solidFill>
              </a:rPr>
              <a:t>‹#›</a:t>
            </a: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565E0BF2-FC7C-4BFF-9111-1A996723A19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2549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a:solidFill>
                  <a:srgbClr val="000000"/>
                </a:solidFill>
              </a:rPr>
              <a:t>‹#›</a:t>
            </a: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fld id="{2E5D85DE-E114-4D8D-B241-11007FFCAF6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754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r>
              <a:rPr lang="en-US" altLang="en-US">
                <a:solidFill>
                  <a:srgbClr val="000000"/>
                </a:solidFill>
              </a:rPr>
              <a:t>‹#›</a:t>
            </a: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1711656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ltLang="en-US">
                <a:solidFill>
                  <a:srgbClr val="000000"/>
                </a:solidFill>
              </a:rPr>
              <a:t>‹#›</a:t>
            </a: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2F4A83C8-861D-4E62-B276-4CF7D38F93D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2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pPr>
            <a:r>
              <a:rPr lang="en-US" altLang="en-US">
                <a:solidFill>
                  <a:srgbClr val="000000"/>
                </a:solidFill>
              </a:rPr>
              <a:t>‹#›</a:t>
            </a: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pPr>
            <a:fld id="{CB1A47D4-93B7-439E-8F0F-E64733FB707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1502047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ISanchez2@dhs.lacounty.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file.lacounty.gov/SDSInter/dhs/206683_Communication.pdf"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113,636 Crossroads Sign Royalty-Free Photos and Stock Images | Shutterstock">
            <a:extLst>
              <a:ext uri="{FF2B5EF4-FFF2-40B4-BE49-F238E27FC236}">
                <a16:creationId xmlns:a16="http://schemas.microsoft.com/office/drawing/2014/main" id="{37074D19-3BFE-0B3C-CF79-4765B794F5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942"/>
          <a:stretch/>
        </p:blipFill>
        <p:spPr bwMode="auto">
          <a:xfrm>
            <a:off x="2621871" y="665018"/>
            <a:ext cx="6409022" cy="614684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3C503F6-63DB-403B-9788-3CDD568DDC0B}"/>
              </a:ext>
            </a:extLst>
          </p:cNvPr>
          <p:cNvSpPr txBox="1"/>
          <p:nvPr/>
        </p:nvSpPr>
        <p:spPr>
          <a:xfrm>
            <a:off x="8761349" y="5608206"/>
            <a:ext cx="3186811" cy="1169551"/>
          </a:xfrm>
          <a:prstGeom prst="rect">
            <a:avLst/>
          </a:prstGeom>
          <a:noFill/>
        </p:spPr>
        <p:txBody>
          <a:bodyPr wrap="square">
            <a:spAutoFit/>
          </a:bodyPr>
          <a:lstStyle/>
          <a:p>
            <a:r>
              <a:rPr lang="en-US" sz="1400" b="1" dirty="0">
                <a:latin typeface="Segoe UI" panose="020B0502040204020203" pitchFamily="34" charset="0"/>
                <a:cs typeface="Segoe UI" panose="020B0502040204020203" pitchFamily="34" charset="0"/>
              </a:rPr>
              <a:t>Isabel Sanchez</a:t>
            </a:r>
          </a:p>
          <a:p>
            <a:r>
              <a:rPr lang="en-US" sz="1400" b="1" dirty="0">
                <a:latin typeface="Segoe UI" panose="020B0502040204020203" pitchFamily="34" charset="0"/>
                <a:cs typeface="Segoe UI" panose="020B0502040204020203" pitchFamily="34" charset="0"/>
              </a:rPr>
              <a:t>Emergency Coordination Program</a:t>
            </a:r>
          </a:p>
          <a:p>
            <a:r>
              <a:rPr lang="en-US" sz="1400" b="1" dirty="0">
                <a:latin typeface="Segoe UI" panose="020B0502040204020203" pitchFamily="34" charset="0"/>
                <a:cs typeface="Segoe UI" panose="020B0502040204020203" pitchFamily="34" charset="0"/>
              </a:rPr>
              <a:t>MHOAC, DEC, RDMHC</a:t>
            </a:r>
          </a:p>
          <a:p>
            <a:r>
              <a:rPr lang="en-US" sz="1400" b="1" dirty="0">
                <a:latin typeface="Segoe UI" panose="020B0502040204020203" pitchFamily="34" charset="0"/>
                <a:cs typeface="Segoe UI" panose="020B0502040204020203" pitchFamily="34" charset="0"/>
              </a:rPr>
              <a:t>L.A. County EMS Agency </a:t>
            </a:r>
          </a:p>
          <a:p>
            <a:r>
              <a:rPr lang="en-US" sz="1400" b="1" dirty="0">
                <a:latin typeface="Segoe UI" panose="020B0502040204020203" pitchFamily="34" charset="0"/>
                <a:cs typeface="Segoe UI" panose="020B0502040204020203" pitchFamily="34" charset="0"/>
              </a:rPr>
              <a:t>E: </a:t>
            </a:r>
            <a:r>
              <a:rPr lang="en-US" sz="1400" b="1" dirty="0">
                <a:solidFill>
                  <a:srgbClr val="0070C0"/>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ISanchez2@dhs.lacounty.gov</a:t>
            </a:r>
            <a:r>
              <a:rPr lang="en-US" sz="1400" b="1" dirty="0">
                <a:solidFill>
                  <a:srgbClr val="0070C0"/>
                </a:solidFill>
                <a:latin typeface="Segoe UI" panose="020B0502040204020203" pitchFamily="34" charset="0"/>
                <a:cs typeface="Segoe UI" panose="020B0502040204020203" pitchFamily="34" charset="0"/>
              </a:rPr>
              <a:t> </a:t>
            </a:r>
          </a:p>
        </p:txBody>
      </p:sp>
      <p:sp>
        <p:nvSpPr>
          <p:cNvPr id="12" name="Rectangle 11">
            <a:extLst>
              <a:ext uri="{FF2B5EF4-FFF2-40B4-BE49-F238E27FC236}">
                <a16:creationId xmlns:a16="http://schemas.microsoft.com/office/drawing/2014/main" id="{EC648A8D-78DC-E6D8-E11B-D210BACAE1EC}"/>
              </a:ext>
            </a:extLst>
          </p:cNvPr>
          <p:cNvSpPr/>
          <p:nvPr/>
        </p:nvSpPr>
        <p:spPr>
          <a:xfrm rot="587582">
            <a:off x="3637295" y="2123605"/>
            <a:ext cx="3018016" cy="461665"/>
          </a:xfrm>
          <a:prstGeom prst="rect">
            <a:avLst/>
          </a:prstGeom>
          <a:noFill/>
        </p:spPr>
        <p:txBody>
          <a:bodyPr wrap="square" lIns="91440" tIns="45720" rIns="91440" bIns="45720">
            <a:spAutoFit/>
          </a:bodyPr>
          <a:lstStyle/>
          <a:p>
            <a:pPr algn="ctr"/>
            <a:r>
              <a:rPr lang="en-US" sz="2400" b="1" dirty="0">
                <a:ln w="0"/>
                <a:effectLst>
                  <a:outerShdw blurRad="38100" dist="19050" dir="2700000" algn="tl" rotWithShape="0">
                    <a:schemeClr val="dk1">
                      <a:alpha val="40000"/>
                    </a:schemeClr>
                  </a:outerShdw>
                </a:effectLst>
              </a:rPr>
              <a:t>Critically Low</a:t>
            </a:r>
            <a:endParaRPr lang="en-US" sz="2400" b="1" cap="none" spc="0" dirty="0">
              <a:ln w="0"/>
              <a:solidFill>
                <a:schemeClr val="tx1"/>
              </a:solidFill>
              <a:effectLst>
                <a:outerShdw blurRad="38100" dist="19050" dir="2700000" algn="tl" rotWithShape="0">
                  <a:schemeClr val="dk1">
                    <a:alpha val="40000"/>
                  </a:schemeClr>
                </a:outerShdw>
              </a:effectLst>
            </a:endParaRPr>
          </a:p>
        </p:txBody>
      </p:sp>
      <p:sp>
        <p:nvSpPr>
          <p:cNvPr id="13" name="TextBox 12">
            <a:extLst>
              <a:ext uri="{FF2B5EF4-FFF2-40B4-BE49-F238E27FC236}">
                <a16:creationId xmlns:a16="http://schemas.microsoft.com/office/drawing/2014/main" id="{FA76E788-EB9E-F05E-9DBE-AB7FEECE0B03}"/>
              </a:ext>
            </a:extLst>
          </p:cNvPr>
          <p:cNvSpPr txBox="1"/>
          <p:nvPr/>
        </p:nvSpPr>
        <p:spPr>
          <a:xfrm rot="392203">
            <a:off x="6064336" y="2298786"/>
            <a:ext cx="384048" cy="276999"/>
          </a:xfrm>
          <a:prstGeom prst="rect">
            <a:avLst/>
          </a:prstGeom>
          <a:noFill/>
        </p:spPr>
        <p:txBody>
          <a:bodyPr wrap="square" rtlCol="0">
            <a:spAutoFit/>
          </a:bodyPr>
          <a:lstStyle/>
          <a:p>
            <a:r>
              <a:rPr lang="en-US" sz="1200" b="1" dirty="0"/>
              <a:t>Dr</a:t>
            </a:r>
          </a:p>
        </p:txBody>
      </p:sp>
      <p:sp>
        <p:nvSpPr>
          <p:cNvPr id="14" name="TextBox 13">
            <a:extLst>
              <a:ext uri="{FF2B5EF4-FFF2-40B4-BE49-F238E27FC236}">
                <a16:creationId xmlns:a16="http://schemas.microsoft.com/office/drawing/2014/main" id="{465EA849-756D-916F-B7B1-3BA0991A12E0}"/>
              </a:ext>
            </a:extLst>
          </p:cNvPr>
          <p:cNvSpPr txBox="1"/>
          <p:nvPr/>
        </p:nvSpPr>
        <p:spPr>
          <a:xfrm rot="392203">
            <a:off x="6110353" y="3712288"/>
            <a:ext cx="434995" cy="276999"/>
          </a:xfrm>
          <a:prstGeom prst="rect">
            <a:avLst/>
          </a:prstGeom>
          <a:noFill/>
        </p:spPr>
        <p:txBody>
          <a:bodyPr wrap="square" rtlCol="0">
            <a:spAutoFit/>
          </a:bodyPr>
          <a:lstStyle/>
          <a:p>
            <a:r>
              <a:rPr lang="en-US" sz="1200" b="1" dirty="0"/>
              <a:t>Ave</a:t>
            </a:r>
          </a:p>
        </p:txBody>
      </p:sp>
      <p:sp>
        <p:nvSpPr>
          <p:cNvPr id="15" name="Rectangle 14">
            <a:extLst>
              <a:ext uri="{FF2B5EF4-FFF2-40B4-BE49-F238E27FC236}">
                <a16:creationId xmlns:a16="http://schemas.microsoft.com/office/drawing/2014/main" id="{9E5690A0-E180-D08D-774A-5DD489433749}"/>
              </a:ext>
            </a:extLst>
          </p:cNvPr>
          <p:cNvSpPr/>
          <p:nvPr/>
        </p:nvSpPr>
        <p:spPr>
          <a:xfrm rot="312740">
            <a:off x="3927063" y="3570171"/>
            <a:ext cx="2807286" cy="461665"/>
          </a:xfrm>
          <a:prstGeom prst="rect">
            <a:avLst/>
          </a:prstGeom>
          <a:noFill/>
        </p:spPr>
        <p:txBody>
          <a:bodyPr wrap="square" lIns="91440" tIns="45720" rIns="91440" bIns="45720">
            <a:spAutoFit/>
          </a:bodyPr>
          <a:lstStyle/>
          <a:p>
            <a:pPr algn="ctr"/>
            <a:r>
              <a:rPr lang="en-US" sz="2400" b="1" dirty="0">
                <a:ln w="0"/>
                <a:effectLst>
                  <a:outerShdw blurRad="38100" dist="19050" dir="2700000" algn="tl" rotWithShape="0">
                    <a:schemeClr val="dk1">
                      <a:alpha val="40000"/>
                    </a:schemeClr>
                  </a:outerShdw>
                </a:effectLst>
              </a:rPr>
              <a:t>Scarce</a:t>
            </a:r>
            <a:endParaRPr lang="en-US" sz="2400" b="1"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E24ABAB0-092B-00AA-73F8-C4D6AFED341D}"/>
              </a:ext>
            </a:extLst>
          </p:cNvPr>
          <p:cNvSpPr/>
          <p:nvPr/>
        </p:nvSpPr>
        <p:spPr>
          <a:xfrm>
            <a:off x="4924207" y="4378211"/>
            <a:ext cx="2807286" cy="461665"/>
          </a:xfrm>
          <a:prstGeom prst="rect">
            <a:avLst/>
          </a:prstGeom>
          <a:noFill/>
        </p:spPr>
        <p:txBody>
          <a:bodyPr wrap="square" lIns="91440" tIns="45720" rIns="91440" bIns="45720">
            <a:spAutoFit/>
          </a:bodyPr>
          <a:lstStyle/>
          <a:p>
            <a:pPr algn="ctr"/>
            <a:r>
              <a:rPr lang="en-US" sz="2400" b="1" dirty="0">
                <a:ln w="0"/>
                <a:effectLst>
                  <a:outerShdw blurRad="38100" dist="19050" dir="2700000" algn="tl" rotWithShape="0">
                    <a:schemeClr val="dk1">
                      <a:alpha val="40000"/>
                    </a:schemeClr>
                  </a:outerShdw>
                </a:effectLst>
              </a:rPr>
              <a:t>Emergent</a:t>
            </a:r>
            <a:endParaRPr lang="en-US" sz="2400" b="1" cap="none" spc="0" dirty="0">
              <a:ln w="0"/>
              <a:solidFill>
                <a:schemeClr val="tx1"/>
              </a:solidFill>
              <a:effectLst>
                <a:outerShdw blurRad="38100" dist="19050" dir="2700000" algn="tl" rotWithShape="0">
                  <a:schemeClr val="dk1">
                    <a:alpha val="40000"/>
                  </a:schemeClr>
                </a:outerShdw>
              </a:effectLst>
            </a:endParaRPr>
          </a:p>
        </p:txBody>
      </p:sp>
      <p:sp>
        <p:nvSpPr>
          <p:cNvPr id="17" name="TextBox 16">
            <a:extLst>
              <a:ext uri="{FF2B5EF4-FFF2-40B4-BE49-F238E27FC236}">
                <a16:creationId xmlns:a16="http://schemas.microsoft.com/office/drawing/2014/main" id="{DBE22960-9D4A-1DF3-8C7A-F95DECA7FBB6}"/>
              </a:ext>
            </a:extLst>
          </p:cNvPr>
          <p:cNvSpPr txBox="1"/>
          <p:nvPr/>
        </p:nvSpPr>
        <p:spPr>
          <a:xfrm rot="21394041">
            <a:off x="5036315" y="4390986"/>
            <a:ext cx="434995" cy="276999"/>
          </a:xfrm>
          <a:prstGeom prst="rect">
            <a:avLst/>
          </a:prstGeom>
          <a:noFill/>
        </p:spPr>
        <p:txBody>
          <a:bodyPr wrap="square" rtlCol="0">
            <a:spAutoFit/>
          </a:bodyPr>
          <a:lstStyle/>
          <a:p>
            <a:r>
              <a:rPr lang="en-US" sz="1200" b="1" dirty="0"/>
              <a:t>Rd</a:t>
            </a:r>
          </a:p>
        </p:txBody>
      </p:sp>
      <p:sp>
        <p:nvSpPr>
          <p:cNvPr id="18" name="Rectangle 17">
            <a:extLst>
              <a:ext uri="{FF2B5EF4-FFF2-40B4-BE49-F238E27FC236}">
                <a16:creationId xmlns:a16="http://schemas.microsoft.com/office/drawing/2014/main" id="{2FD0AC7F-E98E-7E5E-543B-861072E59D9A}"/>
              </a:ext>
            </a:extLst>
          </p:cNvPr>
          <p:cNvSpPr/>
          <p:nvPr/>
        </p:nvSpPr>
        <p:spPr>
          <a:xfrm rot="21272189">
            <a:off x="5415708" y="2821723"/>
            <a:ext cx="2238133" cy="461665"/>
          </a:xfrm>
          <a:prstGeom prst="rect">
            <a:avLst/>
          </a:prstGeom>
          <a:noFill/>
        </p:spPr>
        <p:txBody>
          <a:bodyPr wrap="square" lIns="91440" tIns="45720" rIns="91440" bIns="45720">
            <a:spAutoFit/>
          </a:bodyPr>
          <a:lstStyle/>
          <a:p>
            <a:pPr algn="ctr"/>
            <a:r>
              <a:rPr lang="en-US" sz="2350" b="1" cap="none" spc="0" dirty="0">
                <a:ln w="0"/>
                <a:solidFill>
                  <a:schemeClr val="tx1"/>
                </a:solidFill>
                <a:effectLst>
                  <a:outerShdw blurRad="38100" dist="19050" dir="2700000" algn="tl" rotWithShape="0">
                    <a:schemeClr val="dk1">
                      <a:alpha val="40000"/>
                    </a:schemeClr>
                  </a:outerShdw>
                </a:effectLst>
              </a:rPr>
              <a:t>Back Order</a:t>
            </a:r>
          </a:p>
        </p:txBody>
      </p:sp>
      <p:sp>
        <p:nvSpPr>
          <p:cNvPr id="19" name="TextBox 18">
            <a:extLst>
              <a:ext uri="{FF2B5EF4-FFF2-40B4-BE49-F238E27FC236}">
                <a16:creationId xmlns:a16="http://schemas.microsoft.com/office/drawing/2014/main" id="{3078B02E-17F1-0328-BFE9-AD38663524BD}"/>
              </a:ext>
            </a:extLst>
          </p:cNvPr>
          <p:cNvSpPr txBox="1"/>
          <p:nvPr/>
        </p:nvSpPr>
        <p:spPr>
          <a:xfrm rot="21176166">
            <a:off x="5102932" y="2988637"/>
            <a:ext cx="376635" cy="276999"/>
          </a:xfrm>
          <a:prstGeom prst="rect">
            <a:avLst/>
          </a:prstGeom>
          <a:noFill/>
        </p:spPr>
        <p:txBody>
          <a:bodyPr wrap="square" rtlCol="0">
            <a:spAutoFit/>
          </a:bodyPr>
          <a:lstStyle/>
          <a:p>
            <a:r>
              <a:rPr lang="en-US" sz="1200" b="1" dirty="0"/>
              <a:t>Cir</a:t>
            </a:r>
          </a:p>
        </p:txBody>
      </p:sp>
      <p:sp>
        <p:nvSpPr>
          <p:cNvPr id="20" name="Title 1">
            <a:extLst>
              <a:ext uri="{FF2B5EF4-FFF2-40B4-BE49-F238E27FC236}">
                <a16:creationId xmlns:a16="http://schemas.microsoft.com/office/drawing/2014/main" id="{362FDCBF-F460-4E66-8B2F-A93C0C90D795}"/>
              </a:ext>
            </a:extLst>
          </p:cNvPr>
          <p:cNvSpPr txBox="1">
            <a:spLocks/>
          </p:cNvSpPr>
          <p:nvPr/>
        </p:nvSpPr>
        <p:spPr bwMode="auto">
          <a:xfrm>
            <a:off x="1981200" y="457200"/>
            <a:ext cx="8229600" cy="84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Tree>
    <p:extLst>
      <p:ext uri="{BB962C8B-B14F-4D97-AF65-F5344CB8AC3E}">
        <p14:creationId xmlns:p14="http://schemas.microsoft.com/office/powerpoint/2010/main" val="23334518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785257" y="457200"/>
            <a:ext cx="8737599"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
        <p:nvSpPr>
          <p:cNvPr id="14" name="Rectangle 13"/>
          <p:cNvSpPr/>
          <p:nvPr/>
        </p:nvSpPr>
        <p:spPr>
          <a:xfrm>
            <a:off x="6535738" y="4132263"/>
            <a:ext cx="914400" cy="95250"/>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 name="Picture 2">
            <a:extLst>
              <a:ext uri="{FF2B5EF4-FFF2-40B4-BE49-F238E27FC236}">
                <a16:creationId xmlns:a16="http://schemas.microsoft.com/office/drawing/2014/main" id="{27C77506-DFF8-BC90-A332-C7C25EF2F363}"/>
              </a:ext>
            </a:extLst>
          </p:cNvPr>
          <p:cNvPicPr>
            <a:picLocks noChangeAspect="1"/>
          </p:cNvPicPr>
          <p:nvPr/>
        </p:nvPicPr>
        <p:blipFill rotWithShape="1">
          <a:blip r:embed="rId3"/>
          <a:srcRect l="50000" t="6398" b="5773"/>
          <a:stretch/>
        </p:blipFill>
        <p:spPr>
          <a:xfrm>
            <a:off x="1339914" y="1390650"/>
            <a:ext cx="10351507" cy="5301095"/>
          </a:xfrm>
          <a:prstGeom prst="rect">
            <a:avLst/>
          </a:prstGeom>
        </p:spPr>
      </p:pic>
    </p:spTree>
    <p:extLst>
      <p:ext uri="{BB962C8B-B14F-4D97-AF65-F5344CB8AC3E}">
        <p14:creationId xmlns:p14="http://schemas.microsoft.com/office/powerpoint/2010/main" val="1885064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785257" y="457200"/>
            <a:ext cx="8737599"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
        <p:nvSpPr>
          <p:cNvPr id="14" name="Rectangle 13"/>
          <p:cNvSpPr/>
          <p:nvPr/>
        </p:nvSpPr>
        <p:spPr>
          <a:xfrm>
            <a:off x="6535738" y="4132263"/>
            <a:ext cx="914400" cy="95250"/>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 name="Picture 1">
            <a:extLst>
              <a:ext uri="{FF2B5EF4-FFF2-40B4-BE49-F238E27FC236}">
                <a16:creationId xmlns:a16="http://schemas.microsoft.com/office/drawing/2014/main" id="{15985E17-111B-51D6-B723-59AA09234902}"/>
              </a:ext>
            </a:extLst>
          </p:cNvPr>
          <p:cNvPicPr>
            <a:picLocks noChangeAspect="1"/>
          </p:cNvPicPr>
          <p:nvPr/>
        </p:nvPicPr>
        <p:blipFill rotWithShape="1">
          <a:blip r:embed="rId3"/>
          <a:srcRect l="50000" t="7088" b="3794"/>
          <a:stretch/>
        </p:blipFill>
        <p:spPr>
          <a:xfrm>
            <a:off x="1358791" y="1390649"/>
            <a:ext cx="10367561" cy="5321877"/>
          </a:xfrm>
          <a:prstGeom prst="rect">
            <a:avLst/>
          </a:prstGeom>
        </p:spPr>
      </p:pic>
    </p:spTree>
    <p:extLst>
      <p:ext uri="{BB962C8B-B14F-4D97-AF65-F5344CB8AC3E}">
        <p14:creationId xmlns:p14="http://schemas.microsoft.com/office/powerpoint/2010/main" val="4176704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785257" y="457200"/>
            <a:ext cx="8737599"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
        <p:nvSpPr>
          <p:cNvPr id="14" name="Rectangle 13"/>
          <p:cNvSpPr/>
          <p:nvPr/>
        </p:nvSpPr>
        <p:spPr>
          <a:xfrm>
            <a:off x="6535738" y="4132263"/>
            <a:ext cx="914400" cy="95250"/>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 name="Picture 1">
            <a:extLst>
              <a:ext uri="{FF2B5EF4-FFF2-40B4-BE49-F238E27FC236}">
                <a16:creationId xmlns:a16="http://schemas.microsoft.com/office/drawing/2014/main" id="{0F515A31-2947-FB1C-26CC-E44BC62212E4}"/>
              </a:ext>
            </a:extLst>
          </p:cNvPr>
          <p:cNvPicPr>
            <a:picLocks noChangeAspect="1"/>
          </p:cNvPicPr>
          <p:nvPr/>
        </p:nvPicPr>
        <p:blipFill rotWithShape="1">
          <a:blip r:embed="rId3"/>
          <a:srcRect l="50000" t="6489" b="4382"/>
          <a:stretch/>
        </p:blipFill>
        <p:spPr>
          <a:xfrm>
            <a:off x="196766" y="1390649"/>
            <a:ext cx="10100625" cy="5394615"/>
          </a:xfrm>
          <a:prstGeom prst="rect">
            <a:avLst/>
          </a:prstGeom>
        </p:spPr>
      </p:pic>
      <p:pic>
        <p:nvPicPr>
          <p:cNvPr id="3" name="Picture 2">
            <a:extLst>
              <a:ext uri="{FF2B5EF4-FFF2-40B4-BE49-F238E27FC236}">
                <a16:creationId xmlns:a16="http://schemas.microsoft.com/office/drawing/2014/main" id="{FB2BFB7A-6A34-6CFD-422B-AED5ECC06408}"/>
              </a:ext>
            </a:extLst>
          </p:cNvPr>
          <p:cNvPicPr>
            <a:picLocks noChangeAspect="1"/>
          </p:cNvPicPr>
          <p:nvPr/>
        </p:nvPicPr>
        <p:blipFill rotWithShape="1">
          <a:blip r:embed="rId4"/>
          <a:srcRect l="50000" t="6223" b="3555"/>
          <a:stretch/>
        </p:blipFill>
        <p:spPr>
          <a:xfrm>
            <a:off x="783002" y="1390650"/>
            <a:ext cx="10186656" cy="5394614"/>
          </a:xfrm>
          <a:prstGeom prst="rect">
            <a:avLst/>
          </a:prstGeom>
        </p:spPr>
      </p:pic>
      <p:pic>
        <p:nvPicPr>
          <p:cNvPr id="4" name="Picture 3">
            <a:extLst>
              <a:ext uri="{FF2B5EF4-FFF2-40B4-BE49-F238E27FC236}">
                <a16:creationId xmlns:a16="http://schemas.microsoft.com/office/drawing/2014/main" id="{40AC9C49-2BB5-AD23-7F36-506AD3D9B646}"/>
              </a:ext>
            </a:extLst>
          </p:cNvPr>
          <p:cNvPicPr>
            <a:picLocks noChangeAspect="1"/>
          </p:cNvPicPr>
          <p:nvPr/>
        </p:nvPicPr>
        <p:blipFill rotWithShape="1">
          <a:blip r:embed="rId5"/>
          <a:srcRect l="50000" t="6444" b="4667"/>
          <a:stretch/>
        </p:blipFill>
        <p:spPr>
          <a:xfrm>
            <a:off x="1368984" y="1390648"/>
            <a:ext cx="10549390" cy="5394613"/>
          </a:xfrm>
          <a:prstGeom prst="rect">
            <a:avLst/>
          </a:prstGeom>
        </p:spPr>
      </p:pic>
      <p:pic>
        <p:nvPicPr>
          <p:cNvPr id="5" name="Picture 4">
            <a:extLst>
              <a:ext uri="{FF2B5EF4-FFF2-40B4-BE49-F238E27FC236}">
                <a16:creationId xmlns:a16="http://schemas.microsoft.com/office/drawing/2014/main" id="{50EFCCF3-4402-7669-3C1D-70C19EC53B7B}"/>
              </a:ext>
            </a:extLst>
          </p:cNvPr>
          <p:cNvPicPr>
            <a:picLocks noChangeAspect="1"/>
          </p:cNvPicPr>
          <p:nvPr/>
        </p:nvPicPr>
        <p:blipFill rotWithShape="1">
          <a:blip r:embed="rId6"/>
          <a:srcRect l="50000" t="6889" b="3667"/>
          <a:stretch/>
        </p:blipFill>
        <p:spPr>
          <a:xfrm>
            <a:off x="2041250" y="1390648"/>
            <a:ext cx="10070098" cy="5394613"/>
          </a:xfrm>
          <a:prstGeom prst="rect">
            <a:avLst/>
          </a:prstGeom>
        </p:spPr>
      </p:pic>
    </p:spTree>
    <p:extLst>
      <p:ext uri="{BB962C8B-B14F-4D97-AF65-F5344CB8AC3E}">
        <p14:creationId xmlns:p14="http://schemas.microsoft.com/office/powerpoint/2010/main" val="79646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785257" y="457200"/>
            <a:ext cx="8737599"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
        <p:nvSpPr>
          <p:cNvPr id="14" name="Rectangle 13"/>
          <p:cNvSpPr/>
          <p:nvPr/>
        </p:nvSpPr>
        <p:spPr>
          <a:xfrm>
            <a:off x="6535738" y="4132263"/>
            <a:ext cx="914400" cy="95250"/>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 name="Picture 1">
            <a:extLst>
              <a:ext uri="{FF2B5EF4-FFF2-40B4-BE49-F238E27FC236}">
                <a16:creationId xmlns:a16="http://schemas.microsoft.com/office/drawing/2014/main" id="{37A00550-DF9E-7B1B-9BC1-93802DD35A47}"/>
              </a:ext>
            </a:extLst>
          </p:cNvPr>
          <p:cNvPicPr>
            <a:picLocks noChangeAspect="1"/>
          </p:cNvPicPr>
          <p:nvPr/>
        </p:nvPicPr>
        <p:blipFill rotWithShape="1">
          <a:blip r:embed="rId3"/>
          <a:srcRect l="50000" t="6334" b="4223"/>
          <a:stretch/>
        </p:blipFill>
        <p:spPr>
          <a:xfrm>
            <a:off x="1359371" y="1390650"/>
            <a:ext cx="10387399" cy="5311486"/>
          </a:xfrm>
          <a:prstGeom prst="rect">
            <a:avLst/>
          </a:prstGeom>
        </p:spPr>
      </p:pic>
    </p:spTree>
    <p:extLst>
      <p:ext uri="{BB962C8B-B14F-4D97-AF65-F5344CB8AC3E}">
        <p14:creationId xmlns:p14="http://schemas.microsoft.com/office/powerpoint/2010/main" val="6821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785257" y="457200"/>
            <a:ext cx="8737599"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
        <p:nvSpPr>
          <p:cNvPr id="14" name="Rectangle 13"/>
          <p:cNvSpPr/>
          <p:nvPr/>
        </p:nvSpPr>
        <p:spPr>
          <a:xfrm>
            <a:off x="6535738" y="4132263"/>
            <a:ext cx="914400" cy="95250"/>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1746" name="Picture 6"/>
          <p:cNvPicPr>
            <a:picLocks noChangeAspect="1" noChangeArrowheads="1"/>
          </p:cNvPicPr>
          <p:nvPr/>
        </p:nvPicPr>
        <p:blipFill>
          <a:blip r:embed="rId3">
            <a:extLst>
              <a:ext uri="{28A0092B-C50C-407E-A947-70E740481C1C}">
                <a14:useLocalDpi xmlns:a14="http://schemas.microsoft.com/office/drawing/2010/main" val="0"/>
              </a:ext>
            </a:extLst>
          </a:blip>
          <a:srcRect l="64021" t="21507" r="14302" b="6982"/>
          <a:stretch>
            <a:fillRect/>
          </a:stretch>
        </p:blipFill>
        <p:spPr bwMode="auto">
          <a:xfrm>
            <a:off x="7225186" y="1439828"/>
            <a:ext cx="4080763" cy="5384869"/>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AB0F4DF9-8970-B3C4-2279-EF0FDEB01740}"/>
              </a:ext>
            </a:extLst>
          </p:cNvPr>
          <p:cNvSpPr txBox="1">
            <a:spLocks/>
          </p:cNvSpPr>
          <p:nvPr/>
        </p:nvSpPr>
        <p:spPr>
          <a:xfrm>
            <a:off x="1627909" y="2493817"/>
            <a:ext cx="5334000" cy="4109383"/>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0" indent="0">
              <a:buNone/>
              <a:defRPr/>
            </a:pPr>
            <a:r>
              <a:rPr lang="en-US" altLang="en-US" sz="3000" dirty="0">
                <a:latin typeface="Segoe UI" panose="020B0502040204020203" pitchFamily="34" charset="0"/>
                <a:cs typeface="Segoe UI" panose="020B0502040204020203" pitchFamily="34" charset="0"/>
              </a:rPr>
              <a:t>If ReddiNet is not available, Resource Requests may be submitted via email to the    LA EMSA Duty Officer.</a:t>
            </a:r>
          </a:p>
          <a:p>
            <a:pPr marL="0" indent="0">
              <a:buNone/>
              <a:defRPr/>
            </a:pPr>
            <a:r>
              <a:rPr lang="en-US" altLang="en-US" sz="2400" dirty="0">
                <a:latin typeface="Segoe UI" panose="020B0502040204020203" pitchFamily="34" charset="0"/>
                <a:cs typeface="Segoe UI" panose="020B0502040204020203" pitchFamily="34" charset="0"/>
              </a:rPr>
              <a:t>  </a:t>
            </a:r>
          </a:p>
          <a:p>
            <a:pPr marL="227013" indent="-227013">
              <a:buNone/>
              <a:defRPr/>
            </a:pPr>
            <a:r>
              <a:rPr lang="en-US" altLang="en-US" sz="2600" dirty="0">
                <a:latin typeface="Arial" panose="020B0604020202020204" pitchFamily="34" charset="0"/>
                <a:cs typeface="Arial" panose="020B0604020202020204" pitchFamily="34" charset="0"/>
              </a:rPr>
              <a:t> </a:t>
            </a:r>
            <a:r>
              <a:rPr lang="en-US" altLang="en-US" sz="2000" dirty="0">
                <a:solidFill>
                  <a:srgbClr val="254269"/>
                </a:solidFill>
                <a:latin typeface="Arial" panose="020B0604020202020204" pitchFamily="34" charset="0"/>
                <a:cs typeface="Arial" panose="020B0604020202020204" pitchFamily="34" charset="0"/>
              </a:rPr>
              <a:t>- </a:t>
            </a:r>
            <a:r>
              <a:rPr lang="en-US" altLang="en-US" sz="2400" dirty="0">
                <a:solidFill>
                  <a:srgbClr val="254269"/>
                </a:solidFill>
                <a:latin typeface="Arial" panose="020B0604020202020204" pitchFamily="34" charset="0"/>
                <a:cs typeface="Arial" panose="020B0604020202020204" pitchFamily="34" charset="0"/>
              </a:rPr>
              <a:t>Incomplete forms will be returned</a:t>
            </a:r>
          </a:p>
          <a:p>
            <a:pPr marL="0" indent="0">
              <a:buNone/>
              <a:defRPr/>
            </a:pPr>
            <a:r>
              <a:rPr lang="en-US" altLang="en-US" sz="2400" dirty="0">
                <a:latin typeface="Arial" panose="020B0604020202020204" pitchFamily="34" charset="0"/>
                <a:cs typeface="Arial" panose="020B0604020202020204" pitchFamily="34" charset="0"/>
              </a:rPr>
              <a:t>	</a:t>
            </a:r>
          </a:p>
          <a:p>
            <a:pPr marL="0" indent="0">
              <a:buFont typeface="Wingdings"/>
              <a:buNone/>
              <a:defRPr/>
            </a:pPr>
            <a:endParaRPr lang="en-US" altLang="en-US" sz="3000" dirty="0"/>
          </a:p>
          <a:p>
            <a:pPr marL="0" indent="0">
              <a:buFont typeface="Wingdings"/>
              <a:buNone/>
              <a:defRPr/>
            </a:pPr>
            <a:endParaRPr lang="en-US" altLang="en-US" sz="3000" dirty="0"/>
          </a:p>
          <a:p>
            <a:pPr marL="0" indent="0">
              <a:buFont typeface="Wingdings"/>
              <a:buNone/>
              <a:defRPr/>
            </a:pPr>
            <a:endParaRPr lang="en-US" altLang="en-US" sz="2800" dirty="0"/>
          </a:p>
        </p:txBody>
      </p:sp>
    </p:spTree>
    <p:extLst>
      <p:ext uri="{BB962C8B-B14F-4D97-AF65-F5344CB8AC3E}">
        <p14:creationId xmlns:p14="http://schemas.microsoft.com/office/powerpoint/2010/main" val="293543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785257" y="457200"/>
            <a:ext cx="8737599"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
        <p:nvSpPr>
          <p:cNvPr id="14" name="Rectangle 13"/>
          <p:cNvSpPr/>
          <p:nvPr/>
        </p:nvSpPr>
        <p:spPr>
          <a:xfrm>
            <a:off x="6535738" y="4132263"/>
            <a:ext cx="914400" cy="95250"/>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34" name="Picture 10" descr="Sustaining public posturing on construction halt a tricky affair -  Track2Realty">
            <a:extLst>
              <a:ext uri="{FF2B5EF4-FFF2-40B4-BE49-F238E27FC236}">
                <a16:creationId xmlns:a16="http://schemas.microsoft.com/office/drawing/2014/main" id="{1C2DC00D-64CA-9DCC-5995-055825F8C9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03" t="19068" r="18178" b="11684"/>
          <a:stretch/>
        </p:blipFill>
        <p:spPr bwMode="auto">
          <a:xfrm>
            <a:off x="3490451" y="1560870"/>
            <a:ext cx="5683045" cy="5086731"/>
          </a:xfrm>
          <a:prstGeom prst="rect">
            <a:avLst/>
          </a:prstGeom>
          <a:noFill/>
          <a:effectLst>
            <a:glow rad="127000">
              <a:schemeClr val="bg1">
                <a:lumMod val="95000"/>
              </a:schemeClr>
            </a:glow>
            <a:softEdge rad="317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A8E622-E1DB-D399-2E53-D3E62A03C3D4}"/>
              </a:ext>
            </a:extLst>
          </p:cNvPr>
          <p:cNvSpPr txBox="1"/>
          <p:nvPr/>
        </p:nvSpPr>
        <p:spPr>
          <a:xfrm rot="17998142">
            <a:off x="4094847" y="4520708"/>
            <a:ext cx="1050288" cy="646331"/>
          </a:xfrm>
          <a:prstGeom prst="rect">
            <a:avLst/>
          </a:prstGeom>
          <a:noFill/>
        </p:spPr>
        <p:txBody>
          <a:bodyPr wrap="none" rtlCol="0">
            <a:spAutoFit/>
          </a:bodyPr>
          <a:lstStyle/>
          <a:p>
            <a:r>
              <a:rPr lang="en-US" dirty="0"/>
              <a:t>LOCAL</a:t>
            </a:r>
          </a:p>
          <a:p>
            <a:r>
              <a:rPr lang="en-US" dirty="0"/>
              <a:t>( Facility)</a:t>
            </a:r>
          </a:p>
        </p:txBody>
      </p:sp>
      <p:sp>
        <p:nvSpPr>
          <p:cNvPr id="4" name="TextBox 3">
            <a:extLst>
              <a:ext uri="{FF2B5EF4-FFF2-40B4-BE49-F238E27FC236}">
                <a16:creationId xmlns:a16="http://schemas.microsoft.com/office/drawing/2014/main" id="{2BE29FE4-B87C-E7AC-DAC7-DC955BD06B25}"/>
              </a:ext>
            </a:extLst>
          </p:cNvPr>
          <p:cNvSpPr txBox="1"/>
          <p:nvPr/>
        </p:nvSpPr>
        <p:spPr>
          <a:xfrm rot="18144073">
            <a:off x="5405453" y="3379996"/>
            <a:ext cx="1497205" cy="646331"/>
          </a:xfrm>
          <a:prstGeom prst="rect">
            <a:avLst/>
          </a:prstGeom>
          <a:noFill/>
        </p:spPr>
        <p:txBody>
          <a:bodyPr wrap="none" rtlCol="0">
            <a:spAutoFit/>
          </a:bodyPr>
          <a:lstStyle/>
          <a:p>
            <a:r>
              <a:rPr lang="en-US" dirty="0"/>
              <a:t>MCC/MHOAC</a:t>
            </a:r>
          </a:p>
          <a:p>
            <a:r>
              <a:rPr lang="en-US" dirty="0"/>
              <a:t>(County) </a:t>
            </a:r>
          </a:p>
        </p:txBody>
      </p:sp>
      <p:sp>
        <p:nvSpPr>
          <p:cNvPr id="5" name="TextBox 4">
            <a:extLst>
              <a:ext uri="{FF2B5EF4-FFF2-40B4-BE49-F238E27FC236}">
                <a16:creationId xmlns:a16="http://schemas.microsoft.com/office/drawing/2014/main" id="{46E199B1-F6F2-CEE1-E1F0-6F53B2B3BE50}"/>
              </a:ext>
            </a:extLst>
          </p:cNvPr>
          <p:cNvSpPr txBox="1"/>
          <p:nvPr/>
        </p:nvSpPr>
        <p:spPr>
          <a:xfrm rot="18076774">
            <a:off x="6828167" y="2522956"/>
            <a:ext cx="973343" cy="923330"/>
          </a:xfrm>
          <a:prstGeom prst="rect">
            <a:avLst/>
          </a:prstGeom>
          <a:noFill/>
        </p:spPr>
        <p:txBody>
          <a:bodyPr wrap="none" rtlCol="0">
            <a:spAutoFit/>
          </a:bodyPr>
          <a:lstStyle/>
          <a:p>
            <a:r>
              <a:rPr lang="en-US" dirty="0"/>
              <a:t>Cal/OES</a:t>
            </a:r>
          </a:p>
          <a:p>
            <a:r>
              <a:rPr lang="en-US" dirty="0"/>
              <a:t>EMSA</a:t>
            </a:r>
          </a:p>
          <a:p>
            <a:r>
              <a:rPr lang="en-US" dirty="0"/>
              <a:t>(State)</a:t>
            </a:r>
          </a:p>
        </p:txBody>
      </p:sp>
    </p:spTree>
    <p:extLst>
      <p:ext uri="{BB962C8B-B14F-4D97-AF65-F5344CB8AC3E}">
        <p14:creationId xmlns:p14="http://schemas.microsoft.com/office/powerpoint/2010/main" val="963962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785257" y="457200"/>
            <a:ext cx="8737599"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
        <p:nvSpPr>
          <p:cNvPr id="14" name="Rectangle 13"/>
          <p:cNvSpPr/>
          <p:nvPr/>
        </p:nvSpPr>
        <p:spPr>
          <a:xfrm>
            <a:off x="6535738" y="4132263"/>
            <a:ext cx="914400" cy="95250"/>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 name="Picture 1">
            <a:extLst>
              <a:ext uri="{FF2B5EF4-FFF2-40B4-BE49-F238E27FC236}">
                <a16:creationId xmlns:a16="http://schemas.microsoft.com/office/drawing/2014/main" id="{6BDC852D-79DE-1438-D45B-DED455346A7B}"/>
              </a:ext>
            </a:extLst>
          </p:cNvPr>
          <p:cNvPicPr>
            <a:picLocks noChangeAspect="1"/>
          </p:cNvPicPr>
          <p:nvPr/>
        </p:nvPicPr>
        <p:blipFill rotWithShape="1">
          <a:blip r:embed="rId3"/>
          <a:srcRect l="16854" t="15917" r="68314" b="14269"/>
          <a:stretch/>
        </p:blipFill>
        <p:spPr>
          <a:xfrm>
            <a:off x="6384276" y="1499638"/>
            <a:ext cx="3647223" cy="4828426"/>
          </a:xfrm>
          <a:prstGeom prst="rect">
            <a:avLst/>
          </a:prstGeom>
          <a:ln w="3175" cap="sq">
            <a:solidFill>
              <a:srgbClr val="000000"/>
            </a:solidFill>
            <a:prstDash val="solid"/>
            <a:miter lim="800000"/>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D225EF45-A971-DB25-C761-D7268871EE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15" t="1863" r="7320" b="3016"/>
          <a:stretch/>
        </p:blipFill>
        <p:spPr bwMode="auto">
          <a:xfrm>
            <a:off x="9220353" y="2957633"/>
            <a:ext cx="2918692" cy="3836627"/>
          </a:xfrm>
          <a:prstGeom prst="rect">
            <a:avLst/>
          </a:prstGeom>
          <a:ln w="9525">
            <a:solidFill>
              <a:schemeClr val="tx1">
                <a:lumMod val="50000"/>
                <a:lumOff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F423418-CCA8-4B0E-5480-9F1B8F368DC7}"/>
              </a:ext>
            </a:extLst>
          </p:cNvPr>
          <p:cNvSpPr txBox="1">
            <a:spLocks/>
          </p:cNvSpPr>
          <p:nvPr/>
        </p:nvSpPr>
        <p:spPr>
          <a:xfrm>
            <a:off x="1316307" y="1433767"/>
            <a:ext cx="5359318" cy="401089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0" indent="0">
              <a:buNone/>
              <a:defRPr/>
            </a:pPr>
            <a:r>
              <a:rPr lang="en-US" altLang="en-US" sz="3000" dirty="0">
                <a:latin typeface="Arial" panose="020B0604020202020204" pitchFamily="34" charset="0"/>
                <a:cs typeface="Arial" panose="020B0604020202020204" pitchFamily="34" charset="0"/>
              </a:rPr>
              <a:t>Follow the Los Angeles County Emergency Medical Services Agency Communication Plan</a:t>
            </a:r>
            <a:r>
              <a:rPr lang="en-US" altLang="en-US" sz="2300" dirty="0">
                <a:latin typeface="Arial" panose="020B0604020202020204" pitchFamily="34" charset="0"/>
                <a:cs typeface="Arial" panose="020B0604020202020204" pitchFamily="34" charset="0"/>
              </a:rPr>
              <a:t>.</a:t>
            </a:r>
          </a:p>
          <a:p>
            <a:pPr marL="227013" indent="-227013">
              <a:buNone/>
              <a:defRPr/>
            </a:pPr>
            <a:r>
              <a:rPr lang="en-US" altLang="en-US" sz="2600" dirty="0">
                <a:latin typeface="Arial" panose="020B0604020202020204" pitchFamily="34" charset="0"/>
                <a:cs typeface="Arial" panose="020B0604020202020204" pitchFamily="34" charset="0"/>
              </a:rPr>
              <a:t> </a:t>
            </a:r>
            <a:r>
              <a:rPr lang="en-US" altLang="en-US" sz="2000" dirty="0">
                <a:solidFill>
                  <a:srgbClr val="254269"/>
                </a:solidFill>
                <a:latin typeface="Arial" panose="020B0604020202020204" pitchFamily="34" charset="0"/>
                <a:cs typeface="Arial" panose="020B0604020202020204" pitchFamily="34" charset="0"/>
              </a:rPr>
              <a:t>- </a:t>
            </a:r>
            <a:r>
              <a:rPr lang="en-US" altLang="en-US" sz="2400" dirty="0">
                <a:solidFill>
                  <a:srgbClr val="254269"/>
                </a:solidFill>
                <a:latin typeface="Arial" panose="020B0604020202020204" pitchFamily="34" charset="0"/>
                <a:cs typeface="Arial" panose="020B0604020202020204" pitchFamily="34" charset="0"/>
              </a:rPr>
              <a:t>Disaster Programs tab of the LA County EMS Agency website</a:t>
            </a:r>
          </a:p>
          <a:p>
            <a:pPr marL="227013" indent="-227013">
              <a:buNone/>
              <a:defRPr/>
            </a:pPr>
            <a:r>
              <a:rPr lang="en-US" altLang="en-US" sz="2000" dirty="0">
                <a:solidFill>
                  <a:srgbClr val="254269"/>
                </a:solidFill>
                <a:latin typeface="Arial" panose="020B0604020202020204" pitchFamily="34" charset="0"/>
                <a:cs typeface="Arial" panose="020B0604020202020204" pitchFamily="34" charset="0"/>
              </a:rPr>
              <a:t> - </a:t>
            </a:r>
            <a:r>
              <a:rPr lang="en-US" altLang="en-US" sz="2400" dirty="0">
                <a:solidFill>
                  <a:srgbClr val="254269"/>
                </a:solidFill>
                <a:latin typeface="Arial" panose="020B0604020202020204" pitchFamily="34" charset="0"/>
                <a:cs typeface="Arial" panose="020B0604020202020204" pitchFamily="34" charset="0"/>
              </a:rPr>
              <a:t>LA County Healthcare Coalition website</a:t>
            </a:r>
          </a:p>
          <a:p>
            <a:pPr marL="227013" indent="-227013">
              <a:buNone/>
              <a:defRPr/>
            </a:pPr>
            <a:endParaRPr lang="en-US" altLang="en-US" sz="2400" dirty="0">
              <a:solidFill>
                <a:srgbClr val="254269"/>
              </a:solidFill>
              <a:latin typeface="Arial" panose="020B0604020202020204" pitchFamily="34" charset="0"/>
              <a:cs typeface="Arial" panose="020B0604020202020204" pitchFamily="34" charset="0"/>
            </a:endParaRPr>
          </a:p>
          <a:p>
            <a:pPr marL="0" indent="0">
              <a:buNone/>
              <a:defRPr/>
            </a:pPr>
            <a:r>
              <a:rPr lang="en-US" altLang="en-US" sz="3000" dirty="0">
                <a:latin typeface="Arial" panose="020B0604020202020204" pitchFamily="34" charset="0"/>
                <a:cs typeface="Arial" panose="020B0604020202020204" pitchFamily="34" charset="0"/>
              </a:rPr>
              <a:t>	</a:t>
            </a:r>
          </a:p>
          <a:p>
            <a:pPr marL="0" indent="0">
              <a:buFont typeface="Wingdings"/>
              <a:buNone/>
              <a:defRPr/>
            </a:pPr>
            <a:endParaRPr lang="en-US" altLang="en-US" sz="3000" dirty="0"/>
          </a:p>
          <a:p>
            <a:pPr marL="0" indent="0">
              <a:buFont typeface="Wingdings"/>
              <a:buNone/>
              <a:defRPr/>
            </a:pPr>
            <a:endParaRPr lang="en-US" altLang="en-US" sz="3000" dirty="0"/>
          </a:p>
          <a:p>
            <a:pPr marL="0" indent="0">
              <a:buFont typeface="Wingdings"/>
              <a:buNone/>
              <a:defRPr/>
            </a:pPr>
            <a:endParaRPr lang="en-US" altLang="en-US" sz="2800" dirty="0"/>
          </a:p>
        </p:txBody>
      </p:sp>
      <p:sp>
        <p:nvSpPr>
          <p:cNvPr id="5" name="TextBox 4">
            <a:extLst>
              <a:ext uri="{FF2B5EF4-FFF2-40B4-BE49-F238E27FC236}">
                <a16:creationId xmlns:a16="http://schemas.microsoft.com/office/drawing/2014/main" id="{87E3E23C-853A-752D-065A-8620C36A13CF}"/>
              </a:ext>
            </a:extLst>
          </p:cNvPr>
          <p:cNvSpPr txBox="1"/>
          <p:nvPr/>
        </p:nvSpPr>
        <p:spPr>
          <a:xfrm>
            <a:off x="2566947" y="6404326"/>
            <a:ext cx="7174218" cy="338554"/>
          </a:xfrm>
          <a:prstGeom prst="rect">
            <a:avLst/>
          </a:prstGeom>
          <a:noFill/>
        </p:spPr>
        <p:txBody>
          <a:bodyPr wrap="square">
            <a:spAutoFit/>
          </a:bodyPr>
          <a:lstStyle/>
          <a:p>
            <a:pPr marL="0" marR="0">
              <a:spcBef>
                <a:spcPts val="0"/>
              </a:spcBef>
              <a:spcAft>
                <a:spcPts val="0"/>
              </a:spcAft>
            </a:pPr>
            <a:r>
              <a:rPr lang="en-US" sz="1600" u="sng" dirty="0">
                <a:solidFill>
                  <a:srgbClr val="006BBC"/>
                </a:solidFill>
                <a:effectLst/>
                <a:latin typeface="Segoe UI" panose="020B0502040204020203"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https://file.lacounty.gov/SDSInter/dhs/206683_Communication.pdf</a:t>
            </a:r>
            <a:endParaRPr lang="en-US" sz="1600" dirty="0">
              <a:solidFill>
                <a:srgbClr val="006BBC"/>
              </a:solidFill>
              <a:effectLst/>
              <a:latin typeface="Calibri" panose="020F0502020204030204" pitchFamily="34" charset="0"/>
              <a:ea typeface="Calibri" panose="020F0502020204030204" pitchFamily="34" charset="0"/>
            </a:endParaRPr>
          </a:p>
        </p:txBody>
      </p:sp>
      <p:pic>
        <p:nvPicPr>
          <p:cNvPr id="1026" name="Picture 2">
            <a:extLst>
              <a:ext uri="{FF2B5EF4-FFF2-40B4-BE49-F238E27FC236}">
                <a16:creationId xmlns:a16="http://schemas.microsoft.com/office/drawing/2014/main" id="{0C0A7AB4-20A0-46DC-C200-6A6A011504D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84"/>
          <a:stretch/>
        </p:blipFill>
        <p:spPr bwMode="auto">
          <a:xfrm>
            <a:off x="4490260" y="4844281"/>
            <a:ext cx="1302275" cy="1355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Qr code&#10;&#10;Description automatically generated">
            <a:extLst>
              <a:ext uri="{FF2B5EF4-FFF2-40B4-BE49-F238E27FC236}">
                <a16:creationId xmlns:a16="http://schemas.microsoft.com/office/drawing/2014/main" id="{C88D2BFA-B5BD-1631-2123-E2758F31968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706" t="35284" r="30775" b="35285"/>
          <a:stretch/>
        </p:blipFill>
        <p:spPr>
          <a:xfrm>
            <a:off x="2892116" y="4875947"/>
            <a:ext cx="1302274" cy="1288042"/>
          </a:xfrm>
          <a:prstGeom prst="rect">
            <a:avLst/>
          </a:prstGeom>
        </p:spPr>
      </p:pic>
    </p:spTree>
    <p:extLst>
      <p:ext uri="{BB962C8B-B14F-4D97-AF65-F5344CB8AC3E}">
        <p14:creationId xmlns:p14="http://schemas.microsoft.com/office/powerpoint/2010/main" val="2231152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057400" y="457200"/>
            <a:ext cx="8229600" cy="87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b="1" kern="0" dirty="0">
                <a:solidFill>
                  <a:schemeClr val="tx1"/>
                </a:solidFill>
                <a:latin typeface="Segoe UI" panose="020B0502040204020203" pitchFamily="34" charset="0"/>
                <a:cs typeface="Segoe UI" panose="020B0502040204020203" pitchFamily="34" charset="0"/>
              </a:rPr>
              <a:t>Questions</a:t>
            </a:r>
          </a:p>
        </p:txBody>
      </p:sp>
      <p:pic>
        <p:nvPicPr>
          <p:cNvPr id="3789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0775" y="1566447"/>
            <a:ext cx="5162849" cy="49301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3050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807D0C-607B-1683-0470-38E1358AAE4F}"/>
              </a:ext>
            </a:extLst>
          </p:cNvPr>
          <p:cNvSpPr txBox="1">
            <a:spLocks/>
          </p:cNvSpPr>
          <p:nvPr/>
        </p:nvSpPr>
        <p:spPr bwMode="auto">
          <a:xfrm>
            <a:off x="1981200" y="457200"/>
            <a:ext cx="8229600" cy="84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
        <p:nvSpPr>
          <p:cNvPr id="8" name="Content Placeholder 2">
            <a:extLst>
              <a:ext uri="{FF2B5EF4-FFF2-40B4-BE49-F238E27FC236}">
                <a16:creationId xmlns:a16="http://schemas.microsoft.com/office/drawing/2014/main" id="{AC4DE140-B8B8-1960-2A94-0A8AD4A01E06}"/>
              </a:ext>
            </a:extLst>
          </p:cNvPr>
          <p:cNvSpPr txBox="1">
            <a:spLocks/>
          </p:cNvSpPr>
          <p:nvPr/>
        </p:nvSpPr>
        <p:spPr>
          <a:xfrm>
            <a:off x="1478280" y="1673466"/>
            <a:ext cx="9677400" cy="4864494"/>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0" indent="0">
              <a:buNone/>
              <a:defRPr/>
            </a:pPr>
            <a:r>
              <a:rPr lang="en-US" altLang="en-US" dirty="0">
                <a:latin typeface="Segoe UI" panose="020B0502040204020203" pitchFamily="34" charset="0"/>
                <a:cs typeface="Segoe UI" panose="020B0502040204020203" pitchFamily="34" charset="0"/>
              </a:rPr>
              <a:t>The formal process where a facility/agency identifies and requests a specific resources needed to effectively manage and respond to an emergency or critical situation.  This can include equipment, supplies, and personnel.  </a:t>
            </a:r>
          </a:p>
          <a:p>
            <a:pPr marL="0" indent="0">
              <a:buNone/>
              <a:defRPr/>
            </a:pPr>
            <a:r>
              <a:rPr lang="en-US" altLang="en-US" dirty="0">
                <a:latin typeface="Segoe UI" panose="020B0502040204020203" pitchFamily="34" charset="0"/>
                <a:cs typeface="Segoe UI" panose="020B0502040204020203" pitchFamily="34" charset="0"/>
              </a:rPr>
              <a:t>   </a:t>
            </a:r>
          </a:p>
          <a:p>
            <a:pPr marL="0" indent="0">
              <a:buNone/>
              <a:defRPr/>
            </a:pPr>
            <a:r>
              <a:rPr lang="en-US" dirty="0">
                <a:latin typeface="Segoe UI" panose="020B0502040204020203" pitchFamily="34" charset="0"/>
                <a:cs typeface="Segoe UI" panose="020B0502040204020203" pitchFamily="34" charset="0"/>
              </a:rPr>
              <a:t>The goal of a resource request is to effectively and efficiently utilize resources to support the response and recovery efforts of the operational area during an emergency.</a:t>
            </a:r>
            <a:endParaRPr lang="en-US" altLang="en-US" dirty="0">
              <a:latin typeface="Segoe UI" panose="020B0502040204020203" pitchFamily="34" charset="0"/>
              <a:cs typeface="Segoe UI" panose="020B0502040204020203" pitchFamily="34" charset="0"/>
            </a:endParaRPr>
          </a:p>
          <a:p>
            <a:pPr marL="0" indent="0">
              <a:buFont typeface="Wingdings"/>
              <a:buNone/>
              <a:defRPr/>
            </a:pPr>
            <a:endParaRPr lang="en-US" altLang="en-US" sz="3000" dirty="0"/>
          </a:p>
          <a:p>
            <a:pPr marL="0" indent="0">
              <a:buFont typeface="Wingdings"/>
              <a:buNone/>
              <a:defRPr/>
            </a:pPr>
            <a:endParaRPr lang="en-US" altLang="en-US" sz="3000" dirty="0"/>
          </a:p>
          <a:p>
            <a:pPr marL="0" indent="0">
              <a:buFont typeface="Wingdings"/>
              <a:buNone/>
              <a:defRPr/>
            </a:pPr>
            <a:endParaRPr lang="en-US" altLang="en-US" sz="2800" dirty="0"/>
          </a:p>
        </p:txBody>
      </p:sp>
    </p:spTree>
    <p:extLst>
      <p:ext uri="{BB962C8B-B14F-4D97-AF65-F5344CB8AC3E}">
        <p14:creationId xmlns:p14="http://schemas.microsoft.com/office/powerpoint/2010/main" val="206816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807D0C-607B-1683-0470-38E1358AAE4F}"/>
              </a:ext>
            </a:extLst>
          </p:cNvPr>
          <p:cNvSpPr txBox="1">
            <a:spLocks/>
          </p:cNvSpPr>
          <p:nvPr/>
        </p:nvSpPr>
        <p:spPr bwMode="auto">
          <a:xfrm>
            <a:off x="1981200" y="457200"/>
            <a:ext cx="8229600" cy="84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
        <p:nvSpPr>
          <p:cNvPr id="8" name="Content Placeholder 2">
            <a:extLst>
              <a:ext uri="{FF2B5EF4-FFF2-40B4-BE49-F238E27FC236}">
                <a16:creationId xmlns:a16="http://schemas.microsoft.com/office/drawing/2014/main" id="{AC4DE140-B8B8-1960-2A94-0A8AD4A01E06}"/>
              </a:ext>
            </a:extLst>
          </p:cNvPr>
          <p:cNvSpPr txBox="1">
            <a:spLocks/>
          </p:cNvSpPr>
          <p:nvPr/>
        </p:nvSpPr>
        <p:spPr>
          <a:xfrm>
            <a:off x="1624584" y="1306286"/>
            <a:ext cx="9677400" cy="58510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0" indent="0">
              <a:buNone/>
              <a:defRPr/>
            </a:pPr>
            <a:r>
              <a:rPr lang="en-US" altLang="en-US" sz="2800" b="1" dirty="0">
                <a:latin typeface="Arial" panose="020B0604020202020204" pitchFamily="34" charset="0"/>
                <a:cs typeface="Arial" panose="020B0604020202020204" pitchFamily="34" charset="0"/>
              </a:rPr>
              <a:t>   </a:t>
            </a:r>
            <a:r>
              <a:rPr lang="en-US" altLang="en-US" sz="2800" b="1" dirty="0">
                <a:latin typeface="Segoe UI" panose="020B0502040204020203" pitchFamily="34" charset="0"/>
                <a:cs typeface="Segoe UI" panose="020B0502040204020203" pitchFamily="34" charset="0"/>
              </a:rPr>
              <a:t>MCC (EMS Agency            vs          City/County EOC</a:t>
            </a:r>
          </a:p>
          <a:p>
            <a:pPr marL="0" indent="0">
              <a:buFont typeface="Wingdings"/>
              <a:buNone/>
              <a:defRPr/>
            </a:pPr>
            <a:endParaRPr lang="en-US" altLang="en-US" sz="2800" dirty="0">
              <a:latin typeface="Segoe UI" panose="020B0502040204020203" pitchFamily="34" charset="0"/>
              <a:cs typeface="Segoe UI" panose="020B0502040204020203" pitchFamily="34" charset="0"/>
            </a:endParaRPr>
          </a:p>
          <a:p>
            <a:pPr marL="0" indent="0">
              <a:buFont typeface="Wingdings"/>
              <a:buNone/>
              <a:defRPr/>
            </a:pPr>
            <a:endParaRPr lang="en-US" altLang="en-US" sz="3000" dirty="0">
              <a:latin typeface="Segoe UI" panose="020B0502040204020203" pitchFamily="34" charset="0"/>
              <a:cs typeface="Segoe UI" panose="020B0502040204020203" pitchFamily="34" charset="0"/>
            </a:endParaRPr>
          </a:p>
          <a:p>
            <a:pPr marL="0" indent="0">
              <a:buFont typeface="Wingdings"/>
              <a:buNone/>
              <a:defRPr/>
            </a:pPr>
            <a:endParaRPr lang="en-US" altLang="en-US" sz="2800" dirty="0"/>
          </a:p>
        </p:txBody>
      </p:sp>
      <p:sp>
        <p:nvSpPr>
          <p:cNvPr id="2" name="TextBox 1">
            <a:extLst>
              <a:ext uri="{FF2B5EF4-FFF2-40B4-BE49-F238E27FC236}">
                <a16:creationId xmlns:a16="http://schemas.microsoft.com/office/drawing/2014/main" id="{F844F000-280E-C17D-423E-359CA29D6A96}"/>
              </a:ext>
            </a:extLst>
          </p:cNvPr>
          <p:cNvSpPr txBox="1"/>
          <p:nvPr/>
        </p:nvSpPr>
        <p:spPr>
          <a:xfrm>
            <a:off x="1981200" y="1891388"/>
            <a:ext cx="4700016" cy="4801314"/>
          </a:xfrm>
          <a:prstGeom prst="rect">
            <a:avLst/>
          </a:prstGeom>
          <a:noFill/>
        </p:spPr>
        <p:txBody>
          <a:bodyPr wrap="square" rtlCol="0">
            <a:spAutoFit/>
          </a:bodyPr>
          <a:lstStyle/>
          <a:p>
            <a:r>
              <a:rPr lang="en-US" sz="2400" b="1" u="sng" dirty="0">
                <a:latin typeface="Segoe UI" panose="020B0502040204020203" pitchFamily="34" charset="0"/>
                <a:cs typeface="Segoe UI" panose="020B0502040204020203" pitchFamily="34" charset="0"/>
              </a:rPr>
              <a:t>EMS Agency</a:t>
            </a:r>
          </a:p>
          <a:p>
            <a:pPr marL="34290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Medical Supplies</a:t>
            </a:r>
          </a:p>
          <a:p>
            <a:pPr marL="34290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Medical Staff</a:t>
            </a:r>
          </a:p>
          <a:p>
            <a:pPr marL="34290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Movement of Patients</a:t>
            </a:r>
          </a:p>
          <a:p>
            <a:pPr marL="34290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Pharmaceuticals</a:t>
            </a:r>
          </a:p>
          <a:p>
            <a:pPr marL="34290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PPE </a:t>
            </a:r>
          </a:p>
          <a:p>
            <a:pPr marL="800100" lvl="1"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Medical (masks, gloves, </a:t>
            </a:r>
            <a:r>
              <a:rPr lang="en-US" sz="2000" dirty="0" err="1">
                <a:latin typeface="Segoe UI" panose="020B0502040204020203" pitchFamily="34" charset="0"/>
                <a:cs typeface="Segoe UI" panose="020B0502040204020203" pitchFamily="34" charset="0"/>
              </a:rPr>
              <a:t>etc</a:t>
            </a:r>
            <a:r>
              <a:rPr lang="en-US" sz="2000" dirty="0">
                <a:latin typeface="Segoe UI" panose="020B0502040204020203" pitchFamily="34" charset="0"/>
                <a:cs typeface="Segoe UI" panose="020B0502040204020203" pitchFamily="34" charset="0"/>
              </a:rPr>
              <a:t>)</a:t>
            </a:r>
          </a:p>
          <a:p>
            <a:pPr marL="34290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Surge Capacity Supplies</a:t>
            </a:r>
          </a:p>
          <a:p>
            <a:pPr marL="34290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Decontamination Trailer/supplies</a:t>
            </a:r>
          </a:p>
          <a:p>
            <a:pPr marL="34290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CHEMPACK</a:t>
            </a:r>
          </a:p>
          <a:p>
            <a:pPr marL="34290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Medical Equipment</a:t>
            </a:r>
            <a:r>
              <a:rPr lang="en-US" sz="2000" dirty="0">
                <a:latin typeface="Segoe UI" panose="020B0502040204020203" pitchFamily="34" charset="0"/>
                <a:cs typeface="Segoe UI" panose="020B0502040204020203" pitchFamily="34" charset="0"/>
              </a:rPr>
              <a:t> </a:t>
            </a:r>
          </a:p>
          <a:p>
            <a:pPr marL="800100" lvl="1"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(Ventilators, Cardiac Monitors)</a:t>
            </a:r>
          </a:p>
          <a:p>
            <a:pPr marL="34290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Tents, Generators, HVACs</a:t>
            </a:r>
          </a:p>
          <a:p>
            <a:pPr marL="34290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Mental Health</a:t>
            </a:r>
          </a:p>
        </p:txBody>
      </p:sp>
      <p:sp>
        <p:nvSpPr>
          <p:cNvPr id="3" name="TextBox 2">
            <a:extLst>
              <a:ext uri="{FF2B5EF4-FFF2-40B4-BE49-F238E27FC236}">
                <a16:creationId xmlns:a16="http://schemas.microsoft.com/office/drawing/2014/main" id="{96817658-C71F-B3B6-E028-D72B92520541}"/>
              </a:ext>
            </a:extLst>
          </p:cNvPr>
          <p:cNvSpPr txBox="1"/>
          <p:nvPr/>
        </p:nvSpPr>
        <p:spPr>
          <a:xfrm>
            <a:off x="7693152" y="1891388"/>
            <a:ext cx="4700016" cy="2800767"/>
          </a:xfrm>
          <a:prstGeom prst="rect">
            <a:avLst/>
          </a:prstGeom>
          <a:noFill/>
        </p:spPr>
        <p:txBody>
          <a:bodyPr wrap="square" rtlCol="0">
            <a:spAutoFit/>
          </a:bodyPr>
          <a:lstStyle/>
          <a:p>
            <a:r>
              <a:rPr lang="en-US" sz="2400" b="1" u="sng" dirty="0">
                <a:latin typeface="Segoe UI" panose="020B0502040204020203" pitchFamily="34" charset="0"/>
                <a:cs typeface="Segoe UI" panose="020B0502040204020203" pitchFamily="34" charset="0"/>
              </a:rPr>
              <a:t>City/County</a:t>
            </a:r>
          </a:p>
          <a:p>
            <a:pPr marL="34290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Non-Medical Supplies</a:t>
            </a:r>
          </a:p>
          <a:p>
            <a:pPr marL="34290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Security/Law Enforcement</a:t>
            </a:r>
          </a:p>
          <a:p>
            <a:pPr marL="34290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Street Closures/Barricades</a:t>
            </a:r>
          </a:p>
          <a:p>
            <a:pPr marL="34290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Utilities </a:t>
            </a:r>
          </a:p>
          <a:p>
            <a:pPr marL="800100" lvl="1"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Water/Power/Gas/Phone</a:t>
            </a:r>
          </a:p>
          <a:p>
            <a:pPr marL="34290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Food and Potable Water</a:t>
            </a:r>
          </a:p>
          <a:p>
            <a:pPr marL="34290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Family Assistance Centers</a:t>
            </a:r>
          </a:p>
        </p:txBody>
      </p:sp>
      <p:cxnSp>
        <p:nvCxnSpPr>
          <p:cNvPr id="5" name="Straight Connector 4">
            <a:extLst>
              <a:ext uri="{FF2B5EF4-FFF2-40B4-BE49-F238E27FC236}">
                <a16:creationId xmlns:a16="http://schemas.microsoft.com/office/drawing/2014/main" id="{E89E8597-6404-80F7-6A88-42E3EA525D9E}"/>
              </a:ext>
            </a:extLst>
          </p:cNvPr>
          <p:cNvCxnSpPr>
            <a:cxnSpLocks/>
          </p:cNvCxnSpPr>
          <p:nvPr/>
        </p:nvCxnSpPr>
        <p:spPr>
          <a:xfrm>
            <a:off x="6582156" y="1873100"/>
            <a:ext cx="0" cy="4710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CB9288-3BCE-8432-9A54-B945F91C3AA8}"/>
              </a:ext>
            </a:extLst>
          </p:cNvPr>
          <p:cNvCxnSpPr/>
          <p:nvPr/>
        </p:nvCxnSpPr>
        <p:spPr>
          <a:xfrm>
            <a:off x="1981200" y="1873100"/>
            <a:ext cx="95036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48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807D0C-607B-1683-0470-38E1358AAE4F}"/>
              </a:ext>
            </a:extLst>
          </p:cNvPr>
          <p:cNvSpPr txBox="1">
            <a:spLocks/>
          </p:cNvSpPr>
          <p:nvPr/>
        </p:nvSpPr>
        <p:spPr bwMode="auto">
          <a:xfrm>
            <a:off x="1981200" y="457200"/>
            <a:ext cx="8229600" cy="84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
        <p:nvSpPr>
          <p:cNvPr id="8" name="Content Placeholder 2">
            <a:extLst>
              <a:ext uri="{FF2B5EF4-FFF2-40B4-BE49-F238E27FC236}">
                <a16:creationId xmlns:a16="http://schemas.microsoft.com/office/drawing/2014/main" id="{AC4DE140-B8B8-1960-2A94-0A8AD4A01E06}"/>
              </a:ext>
            </a:extLst>
          </p:cNvPr>
          <p:cNvSpPr txBox="1">
            <a:spLocks/>
          </p:cNvSpPr>
          <p:nvPr/>
        </p:nvSpPr>
        <p:spPr>
          <a:xfrm>
            <a:off x="1488671" y="2202873"/>
            <a:ext cx="9677400" cy="2640214"/>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0" indent="0">
              <a:buNone/>
              <a:defRPr/>
            </a:pPr>
            <a:r>
              <a:rPr lang="en-US" altLang="en-US" sz="3000" dirty="0">
                <a:latin typeface="Segoe UI" panose="020B0502040204020203" pitchFamily="34" charset="0"/>
                <a:cs typeface="Segoe UI" panose="020B0502040204020203" pitchFamily="34" charset="0"/>
              </a:rPr>
              <a:t>Before submitting a resource request…</a:t>
            </a:r>
          </a:p>
          <a:p>
            <a:pPr marL="0" indent="0">
              <a:buNone/>
              <a:defRPr/>
            </a:pPr>
            <a:endParaRPr lang="en-US" altLang="en-US" sz="3000" dirty="0">
              <a:latin typeface="Segoe UI" panose="020B0502040204020203" pitchFamily="34" charset="0"/>
              <a:cs typeface="Segoe UI" panose="020B0502040204020203" pitchFamily="34" charset="0"/>
            </a:endParaRPr>
          </a:p>
          <a:p>
            <a:pPr>
              <a:buClr>
                <a:srgbClr val="C00000"/>
              </a:buClr>
              <a:buSzPct val="85000"/>
              <a:buFont typeface="Arial" panose="020B0604020202020204" pitchFamily="34" charset="0"/>
              <a:buChar char="•"/>
              <a:defRPr/>
            </a:pPr>
            <a:r>
              <a:rPr lang="en-US" altLang="en-US" sz="2800" dirty="0">
                <a:latin typeface="Segoe UI" panose="020B0502040204020203" pitchFamily="34" charset="0"/>
                <a:cs typeface="Segoe UI" panose="020B0502040204020203" pitchFamily="34" charset="0"/>
              </a:rPr>
              <a:t>Is this truly an emergency? </a:t>
            </a:r>
          </a:p>
          <a:p>
            <a:pPr marL="0" indent="0">
              <a:buFont typeface="Wingdings"/>
              <a:buNone/>
              <a:defRPr/>
            </a:pPr>
            <a:endParaRPr lang="en-US" altLang="en-US" sz="2800" dirty="0"/>
          </a:p>
        </p:txBody>
      </p:sp>
    </p:spTree>
    <p:extLst>
      <p:ext uri="{BB962C8B-B14F-4D97-AF65-F5344CB8AC3E}">
        <p14:creationId xmlns:p14="http://schemas.microsoft.com/office/powerpoint/2010/main" val="1464149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807D0C-607B-1683-0470-38E1358AAE4F}"/>
              </a:ext>
            </a:extLst>
          </p:cNvPr>
          <p:cNvSpPr txBox="1">
            <a:spLocks/>
          </p:cNvSpPr>
          <p:nvPr/>
        </p:nvSpPr>
        <p:spPr bwMode="auto">
          <a:xfrm>
            <a:off x="1981200" y="457200"/>
            <a:ext cx="8229600" cy="84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
        <p:nvSpPr>
          <p:cNvPr id="8" name="Content Placeholder 2">
            <a:extLst>
              <a:ext uri="{FF2B5EF4-FFF2-40B4-BE49-F238E27FC236}">
                <a16:creationId xmlns:a16="http://schemas.microsoft.com/office/drawing/2014/main" id="{AC4DE140-B8B8-1960-2A94-0A8AD4A01E06}"/>
              </a:ext>
            </a:extLst>
          </p:cNvPr>
          <p:cNvSpPr txBox="1">
            <a:spLocks/>
          </p:cNvSpPr>
          <p:nvPr/>
        </p:nvSpPr>
        <p:spPr>
          <a:xfrm>
            <a:off x="1478280" y="1484974"/>
            <a:ext cx="9677400" cy="4915826"/>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0" indent="0">
              <a:buNone/>
              <a:defRPr/>
            </a:pPr>
            <a:r>
              <a:rPr lang="en-US" altLang="en-US" sz="3000" dirty="0">
                <a:latin typeface="Segoe UI" panose="020B0502040204020203" pitchFamily="34" charset="0"/>
                <a:cs typeface="Segoe UI" panose="020B0502040204020203" pitchFamily="34" charset="0"/>
              </a:rPr>
              <a:t>Has your facility… </a:t>
            </a:r>
          </a:p>
          <a:p>
            <a:pPr marL="0" indent="0">
              <a:buNone/>
              <a:defRPr/>
            </a:pPr>
            <a:r>
              <a:rPr lang="en-US" altLang="en-US" sz="2000" dirty="0">
                <a:latin typeface="Segoe UI" panose="020B0502040204020203" pitchFamily="34" charset="0"/>
                <a:cs typeface="Segoe UI" panose="020B0502040204020203" pitchFamily="34" charset="0"/>
              </a:rPr>
              <a:t>   </a:t>
            </a:r>
          </a:p>
          <a:p>
            <a:pPr lvl="1">
              <a:buClr>
                <a:srgbClr val="C00000"/>
              </a:buClr>
              <a:buSzPct val="85000"/>
              <a:buFont typeface="Arial" panose="020B0604020202020204" pitchFamily="34" charset="0"/>
              <a:buChar char="•"/>
              <a:defRPr/>
            </a:pPr>
            <a:r>
              <a:rPr lang="en-US" altLang="en-US" sz="2400" dirty="0">
                <a:latin typeface="Segoe UI" panose="020B0502040204020203" pitchFamily="34" charset="0"/>
                <a:cs typeface="Segoe UI" panose="020B0502040204020203" pitchFamily="34" charset="0"/>
              </a:rPr>
              <a:t>Exhausted or nearly exhausted the resource(s) being requested</a:t>
            </a:r>
          </a:p>
          <a:p>
            <a:pPr lvl="1">
              <a:buClr>
                <a:srgbClr val="C00000"/>
              </a:buClr>
              <a:buSzPct val="85000"/>
              <a:buFont typeface="Arial" panose="020B0604020202020204" pitchFamily="34" charset="0"/>
              <a:buChar char="•"/>
              <a:defRPr/>
            </a:pPr>
            <a:r>
              <a:rPr lang="en-US" altLang="en-US" sz="2400" dirty="0">
                <a:latin typeface="Segoe UI" panose="020B0502040204020203" pitchFamily="34" charset="0"/>
                <a:cs typeface="Segoe UI" panose="020B0502040204020203" pitchFamily="34" charset="0"/>
              </a:rPr>
              <a:t>Been unable to obtain the resource within a reasonable time frame (based upon the priority level) from pre-established vendors/contractors, corporate office, sister facilities?</a:t>
            </a:r>
          </a:p>
          <a:p>
            <a:pPr lvl="1">
              <a:buClr>
                <a:srgbClr val="C00000"/>
              </a:buClr>
              <a:buSzPct val="85000"/>
              <a:buFont typeface="Arial" panose="020B0604020202020204" pitchFamily="34" charset="0"/>
              <a:buChar char="•"/>
              <a:defRPr/>
            </a:pPr>
            <a:r>
              <a:rPr lang="en-US" altLang="en-US" sz="2400" dirty="0">
                <a:latin typeface="Segoe UI" panose="020B0502040204020203" pitchFamily="34" charset="0"/>
                <a:cs typeface="Segoe UI" panose="020B0502040204020203" pitchFamily="34" charset="0"/>
              </a:rPr>
              <a:t>Reached out to non-traditional sources, non-contracted vendors/contractors, hospitals within your region?</a:t>
            </a:r>
          </a:p>
          <a:p>
            <a:pPr marL="0" indent="0">
              <a:buFont typeface="Wingdings"/>
              <a:buNone/>
              <a:defRPr/>
            </a:pPr>
            <a:r>
              <a:rPr lang="en-US" altLang="en-US" sz="2000" dirty="0">
                <a:latin typeface="Segoe UI" panose="020B0502040204020203" pitchFamily="34" charset="0"/>
                <a:cs typeface="Segoe UI" panose="020B0502040204020203" pitchFamily="34" charset="0"/>
              </a:rPr>
              <a:t>      </a:t>
            </a:r>
          </a:p>
          <a:p>
            <a:pPr marL="344488" indent="-344488">
              <a:buFont typeface="Wingdings"/>
              <a:buNone/>
              <a:defRPr/>
            </a:pPr>
            <a:r>
              <a:rPr lang="en-US" altLang="en-US" sz="3000" dirty="0">
                <a:latin typeface="Segoe UI" panose="020B0502040204020203" pitchFamily="34" charset="0"/>
                <a:cs typeface="Segoe UI" panose="020B0502040204020203" pitchFamily="34" charset="0"/>
              </a:rPr>
              <a:t>**Has command/management (admin) reviewed and  approved this request for submission?</a:t>
            </a:r>
          </a:p>
          <a:p>
            <a:pPr marL="0" indent="0">
              <a:buFont typeface="Wingdings"/>
              <a:buNone/>
              <a:defRPr/>
            </a:pPr>
            <a:endParaRPr lang="en-US" altLang="en-US" sz="2800" dirty="0"/>
          </a:p>
        </p:txBody>
      </p:sp>
    </p:spTree>
    <p:extLst>
      <p:ext uri="{BB962C8B-B14F-4D97-AF65-F5344CB8AC3E}">
        <p14:creationId xmlns:p14="http://schemas.microsoft.com/office/powerpoint/2010/main" val="237346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BDDA3063-A20E-BA1B-D276-8E84A782DAE7}"/>
              </a:ext>
            </a:extLst>
          </p:cNvPr>
          <p:cNvPicPr>
            <a:picLocks noChangeAspect="1"/>
          </p:cNvPicPr>
          <p:nvPr/>
        </p:nvPicPr>
        <p:blipFill rotWithShape="1">
          <a:blip r:embed="rId4"/>
          <a:srcRect t="6284" r="76777" b="4999"/>
          <a:stretch/>
        </p:blipFill>
        <p:spPr>
          <a:xfrm>
            <a:off x="6255669" y="1428323"/>
            <a:ext cx="4969221" cy="536285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Title 1">
            <a:extLst>
              <a:ext uri="{FF2B5EF4-FFF2-40B4-BE49-F238E27FC236}">
                <a16:creationId xmlns:a16="http://schemas.microsoft.com/office/drawing/2014/main" id="{4BFD79C0-CE04-6581-2CA9-D6DC309C4B96}"/>
              </a:ext>
            </a:extLst>
          </p:cNvPr>
          <p:cNvSpPr txBox="1">
            <a:spLocks/>
          </p:cNvSpPr>
          <p:nvPr/>
        </p:nvSpPr>
        <p:spPr bwMode="auto">
          <a:xfrm>
            <a:off x="1981200" y="457200"/>
            <a:ext cx="8229600" cy="84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
        <p:nvSpPr>
          <p:cNvPr id="2" name="Content Placeholder 2"/>
          <p:cNvSpPr>
            <a:spLocks noGrp="1"/>
          </p:cNvSpPr>
          <p:nvPr>
            <p:ph idx="1"/>
          </p:nvPr>
        </p:nvSpPr>
        <p:spPr>
          <a:xfrm>
            <a:off x="1059474" y="2286866"/>
            <a:ext cx="5271083" cy="3514725"/>
          </a:xfrm>
        </p:spPr>
        <p:txBody>
          <a:bodyPr vert="horz" lIns="91440" tIns="45720" rIns="91440" bIns="45720" rtlCol="0" anchor="ctr">
            <a:normAutofit/>
          </a:bodyPr>
          <a:lstStyle/>
          <a:p>
            <a:pPr>
              <a:defRPr/>
            </a:pPr>
            <a:r>
              <a:rPr lang="en-US" altLang="en-US" sz="3000" dirty="0">
                <a:latin typeface="Segoe UI" panose="020B0502040204020203" pitchFamily="34" charset="0"/>
                <a:cs typeface="Segoe UI" panose="020B0502040204020203" pitchFamily="34" charset="0"/>
              </a:rPr>
              <a:t>Resource Request should  be submitted via ReddiNet</a:t>
            </a:r>
          </a:p>
          <a:p>
            <a:pPr marL="0" indent="0">
              <a:defRPr/>
            </a:pPr>
            <a:endParaRPr lang="en-US" altLang="en-US" sz="1800" dirty="0">
              <a:latin typeface="Segoe UI" panose="020B0502040204020203" pitchFamily="34" charset="0"/>
              <a:cs typeface="Segoe UI" panose="020B0502040204020203" pitchFamily="34" charset="0"/>
            </a:endParaRPr>
          </a:p>
          <a:p>
            <a:pPr>
              <a:defRPr/>
            </a:pPr>
            <a:endParaRPr lang="en-US" altLang="en-US" sz="1800" dirty="0"/>
          </a:p>
        </p:txBody>
      </p:sp>
    </p:spTree>
    <p:extLst>
      <p:ext uri="{BB962C8B-B14F-4D97-AF65-F5344CB8AC3E}">
        <p14:creationId xmlns:p14="http://schemas.microsoft.com/office/powerpoint/2010/main" val="253297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785257" y="457200"/>
            <a:ext cx="8737599"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
        <p:nvSpPr>
          <p:cNvPr id="14" name="Rectangle 13"/>
          <p:cNvSpPr/>
          <p:nvPr/>
        </p:nvSpPr>
        <p:spPr>
          <a:xfrm>
            <a:off x="6535738" y="4132263"/>
            <a:ext cx="914400" cy="95250"/>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 name="Picture 1">
            <a:extLst>
              <a:ext uri="{FF2B5EF4-FFF2-40B4-BE49-F238E27FC236}">
                <a16:creationId xmlns:a16="http://schemas.microsoft.com/office/drawing/2014/main" id="{493E870A-B463-BEBB-418A-00A899106233}"/>
              </a:ext>
            </a:extLst>
          </p:cNvPr>
          <p:cNvPicPr>
            <a:picLocks noChangeAspect="1"/>
          </p:cNvPicPr>
          <p:nvPr/>
        </p:nvPicPr>
        <p:blipFill rotWithShape="1">
          <a:blip r:embed="rId3"/>
          <a:srcRect t="6238" r="50000" b="3466"/>
          <a:stretch/>
        </p:blipFill>
        <p:spPr>
          <a:xfrm>
            <a:off x="1367840" y="1390650"/>
            <a:ext cx="10335795" cy="5323552"/>
          </a:xfrm>
          <a:prstGeom prst="rect">
            <a:avLst/>
          </a:prstGeom>
        </p:spPr>
      </p:pic>
    </p:spTree>
    <p:extLst>
      <p:ext uri="{BB962C8B-B14F-4D97-AF65-F5344CB8AC3E}">
        <p14:creationId xmlns:p14="http://schemas.microsoft.com/office/powerpoint/2010/main" val="58621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785257" y="457200"/>
            <a:ext cx="8737599"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
        <p:nvSpPr>
          <p:cNvPr id="14" name="Rectangle 13"/>
          <p:cNvSpPr/>
          <p:nvPr/>
        </p:nvSpPr>
        <p:spPr>
          <a:xfrm>
            <a:off x="6535738" y="4132263"/>
            <a:ext cx="914400" cy="95250"/>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 name="Picture 2">
            <a:extLst>
              <a:ext uri="{FF2B5EF4-FFF2-40B4-BE49-F238E27FC236}">
                <a16:creationId xmlns:a16="http://schemas.microsoft.com/office/drawing/2014/main" id="{220921F3-A033-E168-FBF6-864CDF1E908A}"/>
              </a:ext>
            </a:extLst>
          </p:cNvPr>
          <p:cNvPicPr>
            <a:picLocks noChangeAspect="1"/>
          </p:cNvPicPr>
          <p:nvPr/>
        </p:nvPicPr>
        <p:blipFill rotWithShape="1">
          <a:blip r:embed="rId3"/>
          <a:srcRect l="50000" t="6330" b="3783"/>
          <a:stretch/>
        </p:blipFill>
        <p:spPr>
          <a:xfrm>
            <a:off x="1364511" y="1390649"/>
            <a:ext cx="10361084" cy="5321877"/>
          </a:xfrm>
          <a:prstGeom prst="rect">
            <a:avLst/>
          </a:prstGeom>
        </p:spPr>
      </p:pic>
    </p:spTree>
    <p:extLst>
      <p:ext uri="{BB962C8B-B14F-4D97-AF65-F5344CB8AC3E}">
        <p14:creationId xmlns:p14="http://schemas.microsoft.com/office/powerpoint/2010/main" val="1287000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785257" y="457200"/>
            <a:ext cx="8737599"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r>
              <a:rPr lang="en-US" altLang="en-US" sz="4000" b="1" kern="0" dirty="0">
                <a:solidFill>
                  <a:schemeClr val="tx1"/>
                </a:solidFill>
                <a:latin typeface="Segoe UI" panose="020B0502040204020203" pitchFamily="34" charset="0"/>
                <a:cs typeface="Segoe UI" panose="020B0502040204020203" pitchFamily="34" charset="0"/>
              </a:rPr>
              <a:t>Resource Request</a:t>
            </a:r>
          </a:p>
        </p:txBody>
      </p:sp>
      <p:sp>
        <p:nvSpPr>
          <p:cNvPr id="14" name="Rectangle 13"/>
          <p:cNvSpPr/>
          <p:nvPr/>
        </p:nvSpPr>
        <p:spPr>
          <a:xfrm>
            <a:off x="6535738" y="4132263"/>
            <a:ext cx="914400" cy="95250"/>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 name="Picture 2">
            <a:extLst>
              <a:ext uri="{FF2B5EF4-FFF2-40B4-BE49-F238E27FC236}">
                <a16:creationId xmlns:a16="http://schemas.microsoft.com/office/drawing/2014/main" id="{00AED200-F776-498A-ED32-B5408B959AF9}"/>
              </a:ext>
            </a:extLst>
          </p:cNvPr>
          <p:cNvPicPr>
            <a:picLocks noChangeAspect="1"/>
          </p:cNvPicPr>
          <p:nvPr/>
        </p:nvPicPr>
        <p:blipFill rotWithShape="1">
          <a:blip r:embed="rId3"/>
          <a:srcRect l="50000" t="6635" b="3714"/>
          <a:stretch/>
        </p:blipFill>
        <p:spPr>
          <a:xfrm>
            <a:off x="1357825" y="1390649"/>
            <a:ext cx="10367845" cy="5321878"/>
          </a:xfrm>
          <a:prstGeom prst="rect">
            <a:avLst/>
          </a:prstGeom>
        </p:spPr>
      </p:pic>
    </p:spTree>
    <p:extLst>
      <p:ext uri="{BB962C8B-B14F-4D97-AF65-F5344CB8AC3E}">
        <p14:creationId xmlns:p14="http://schemas.microsoft.com/office/powerpoint/2010/main" val="16440371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3606</TotalTime>
  <Words>1493</Words>
  <Application>Microsoft Office PowerPoint</Application>
  <PresentationFormat>Widescreen</PresentationFormat>
  <Paragraphs>187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Constantia</vt:lpstr>
      <vt:lpstr>Corbel</vt:lpstr>
      <vt:lpstr>Segoe UI</vt:lpstr>
      <vt:lpstr>Wingdings</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ReddiNet</dc:title>
  <dc:creator>Christopher Sandoval</dc:creator>
  <cp:lastModifiedBy>Isabel Sanchez</cp:lastModifiedBy>
  <cp:revision>95</cp:revision>
  <cp:lastPrinted>2024-09-24T17:05:58Z</cp:lastPrinted>
  <dcterms:created xsi:type="dcterms:W3CDTF">2018-02-13T16:59:14Z</dcterms:created>
  <dcterms:modified xsi:type="dcterms:W3CDTF">2024-09-24T17:11:23Z</dcterms:modified>
</cp:coreProperties>
</file>