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45" r:id="rId1"/>
  </p:sldMasterIdLst>
  <p:notesMasterIdLst>
    <p:notesMasterId r:id="rId40"/>
  </p:notesMasterIdLst>
  <p:handoutMasterIdLst>
    <p:handoutMasterId r:id="rId41"/>
  </p:handoutMasterIdLst>
  <p:sldIdLst>
    <p:sldId id="257" r:id="rId2"/>
    <p:sldId id="291" r:id="rId3"/>
    <p:sldId id="351" r:id="rId4"/>
    <p:sldId id="370" r:id="rId5"/>
    <p:sldId id="386" r:id="rId6"/>
    <p:sldId id="371" r:id="rId7"/>
    <p:sldId id="372" r:id="rId8"/>
    <p:sldId id="377" r:id="rId9"/>
    <p:sldId id="378" r:id="rId10"/>
    <p:sldId id="379" r:id="rId11"/>
    <p:sldId id="375" r:id="rId12"/>
    <p:sldId id="383" r:id="rId13"/>
    <p:sldId id="374" r:id="rId14"/>
    <p:sldId id="385" r:id="rId15"/>
    <p:sldId id="380" r:id="rId16"/>
    <p:sldId id="381" r:id="rId17"/>
    <p:sldId id="373" r:id="rId18"/>
    <p:sldId id="384" r:id="rId19"/>
    <p:sldId id="376" r:id="rId20"/>
    <p:sldId id="287" r:id="rId21"/>
    <p:sldId id="358" r:id="rId22"/>
    <p:sldId id="360" r:id="rId23"/>
    <p:sldId id="387" r:id="rId24"/>
    <p:sldId id="388" r:id="rId25"/>
    <p:sldId id="335" r:id="rId26"/>
    <p:sldId id="295" r:id="rId27"/>
    <p:sldId id="337" r:id="rId28"/>
    <p:sldId id="336" r:id="rId29"/>
    <p:sldId id="365" r:id="rId30"/>
    <p:sldId id="268" r:id="rId31"/>
    <p:sldId id="349" r:id="rId32"/>
    <p:sldId id="259" r:id="rId33"/>
    <p:sldId id="354" r:id="rId34"/>
    <p:sldId id="390" r:id="rId35"/>
    <p:sldId id="391" r:id="rId36"/>
    <p:sldId id="327" r:id="rId37"/>
    <p:sldId id="392" r:id="rId38"/>
    <p:sldId id="382" r:id="rId3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A587C6-B398-43D0-88E7-610247890767}">
          <p14:sldIdLst>
            <p14:sldId id="257"/>
            <p14:sldId id="291"/>
            <p14:sldId id="351"/>
            <p14:sldId id="370"/>
            <p14:sldId id="386"/>
            <p14:sldId id="371"/>
            <p14:sldId id="372"/>
            <p14:sldId id="377"/>
            <p14:sldId id="378"/>
            <p14:sldId id="379"/>
            <p14:sldId id="375"/>
            <p14:sldId id="383"/>
            <p14:sldId id="374"/>
            <p14:sldId id="385"/>
            <p14:sldId id="380"/>
            <p14:sldId id="381"/>
            <p14:sldId id="373"/>
            <p14:sldId id="384"/>
            <p14:sldId id="376"/>
            <p14:sldId id="287"/>
            <p14:sldId id="358"/>
            <p14:sldId id="360"/>
            <p14:sldId id="387"/>
            <p14:sldId id="388"/>
          </p14:sldIdLst>
        </p14:section>
        <p14:section name="Untitled Section" id="{050AE053-2605-4AA6-B4A0-49F89B0C6CD3}">
          <p14:sldIdLst>
            <p14:sldId id="335"/>
            <p14:sldId id="295"/>
            <p14:sldId id="337"/>
            <p14:sldId id="336"/>
            <p14:sldId id="365"/>
            <p14:sldId id="268"/>
            <p14:sldId id="349"/>
            <p14:sldId id="259"/>
            <p14:sldId id="354"/>
            <p14:sldId id="390"/>
            <p14:sldId id="391"/>
            <p14:sldId id="327"/>
            <p14:sldId id="392"/>
            <p14:sldId id="3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Lee-Brown" initials="LL" lastIdx="1" clrIdx="0">
    <p:extLst>
      <p:ext uri="{19B8F6BF-5375-455C-9EA6-DF929625EA0E}">
        <p15:presenceInfo xmlns:p15="http://schemas.microsoft.com/office/powerpoint/2012/main" userId="S::LLee-Brown6@dhs.lacounty.gov::e34a74f2-0d8d-4e7a-afbc-23f13cc1ac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1927" autoAdjust="0"/>
  </p:normalViewPr>
  <p:slideViewPr>
    <p:cSldViewPr snapToGrid="0">
      <p:cViewPr varScale="1">
        <p:scale>
          <a:sx n="48" d="100"/>
          <a:sy n="48" d="100"/>
        </p:scale>
        <p:origin x="1692"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23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03263" y="0"/>
            <a:ext cx="3274869" cy="467072"/>
          </a:xfrm>
          <a:prstGeom prst="rect">
            <a:avLst/>
          </a:prstGeom>
        </p:spPr>
        <p:txBody>
          <a:bodyPr vert="horz" lIns="93324" tIns="46662" rIns="93324" bIns="46662" rtlCol="0"/>
          <a:lstStyle>
            <a:lvl1pPr algn="l">
              <a:defRPr sz="1200"/>
            </a:lvl1pPr>
          </a:lstStyle>
          <a:p>
            <a:pPr>
              <a:defRPr/>
            </a:pPr>
            <a:r>
              <a:rPr lang="en-US" dirty="0"/>
              <a:t>HOSPITAL DISASTER MANAGEMENT TRAINING</a:t>
            </a:r>
          </a:p>
          <a:p>
            <a:pPr>
              <a:defRPr/>
            </a:pPr>
            <a:r>
              <a:rPr lang="en-US" dirty="0"/>
              <a:t>Radiological</a:t>
            </a:r>
          </a:p>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r>
              <a:rPr lang="en-US" dirty="0"/>
              <a:t>Jan 2018</a:t>
            </a: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304C9B0-9B66-4CAE-A03D-38A2A69C1E96}" type="slidenum">
              <a:rPr lang="en-US" smtClean="0"/>
              <a:t>‹#›</a:t>
            </a:fld>
            <a:endParaRPr lang="en-US" dirty="0"/>
          </a:p>
        </p:txBody>
      </p:sp>
      <p:pic>
        <p:nvPicPr>
          <p:cNvPr id="6" name="Picture 8" descr="hdm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0"/>
            <a:ext cx="46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79183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r>
              <a:rPr lang="en-US" dirty="0"/>
              <a:t>Jan 2018</a:t>
            </a: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D8DDB22-F86C-44D1-9AD9-5C76FC77DF75}" type="slidenum">
              <a:rPr lang="en-US" smtClean="0"/>
              <a:t>‹#›</a:t>
            </a:fld>
            <a:endParaRPr lang="en-US" dirty="0"/>
          </a:p>
        </p:txBody>
      </p:sp>
    </p:spTree>
    <p:extLst>
      <p:ext uri="{BB962C8B-B14F-4D97-AF65-F5344CB8AC3E}">
        <p14:creationId xmlns:p14="http://schemas.microsoft.com/office/powerpoint/2010/main" val="66533799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a:ln/>
        </p:spPr>
      </p:sp>
      <p:sp>
        <p:nvSpPr>
          <p:cNvPr id="3789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 Darren said, this is an exercise that is focusing on Burn Surge.  For non-hospital sectors, we will focus on SIP/Evacuation in response to the toxic smoke plume providing an opportunity to evaluate the ability to continue or modify operations while determining the need to SIP or evacuate.</a:t>
            </a:r>
          </a:p>
          <a:p>
            <a:endParaRPr lang="en-US" altLang="en-US" dirty="0">
              <a:latin typeface="Arial" panose="020B0604020202020204" pitchFamily="34" charset="0"/>
            </a:endParaRPr>
          </a:p>
          <a:p>
            <a:r>
              <a:rPr lang="en-US" altLang="en-US" dirty="0">
                <a:latin typeface="Arial" panose="020B0604020202020204" pitchFamily="34" charset="0"/>
              </a:rPr>
              <a:t>The goal is to exercise your plans, capabilities, and meet the objectives from the following slides.</a:t>
            </a:r>
          </a:p>
          <a:p>
            <a:r>
              <a:rPr lang="en-US" altLang="en-US" dirty="0">
                <a:latin typeface="Arial" panose="020B0604020202020204" pitchFamily="34" charset="0"/>
              </a:rPr>
              <a:t>Remember to look at your previous AAR /Improvement Plan as a guide from your previous drill, exercise or incident to build upon strengths and areas of improvement (SWOT).</a:t>
            </a:r>
          </a:p>
          <a:p>
            <a:endParaRPr lang="en-US" altLang="en-US" dirty="0">
              <a:latin typeface="Arial" panose="020B0604020202020204" pitchFamily="34" charset="0"/>
            </a:endParaRPr>
          </a:p>
          <a:p>
            <a:r>
              <a:rPr lang="en-US" b="1" dirty="0"/>
              <a:t>Incorporate your areas of improvement identified from your last incident, exercise or drill.</a:t>
            </a:r>
          </a:p>
          <a:p>
            <a:endParaRPr lang="en-US" b="1" dirty="0"/>
          </a:p>
          <a:p>
            <a:r>
              <a:rPr lang="en-US" dirty="0"/>
              <a:t>Last year some areas of improvement included identified gaps:</a:t>
            </a:r>
          </a:p>
          <a:p>
            <a:pPr marL="171450" indent="-171450">
              <a:buFont typeface="Arial" panose="020B0604020202020204" pitchFamily="34" charset="0"/>
              <a:buChar char="•"/>
            </a:pPr>
            <a:r>
              <a:rPr lang="en-US" dirty="0"/>
              <a:t>Issues with internal notification procedures and out of date employee contact lists</a:t>
            </a:r>
          </a:p>
          <a:p>
            <a:pPr marL="628650" lvl="1" indent="-171450">
              <a:buFont typeface="Arial" panose="020B0604020202020204" pitchFamily="34" charset="0"/>
              <a:buChar char="•"/>
            </a:pPr>
            <a:r>
              <a:rPr lang="en-US" dirty="0"/>
              <a:t>Partner Contact List</a:t>
            </a:r>
          </a:p>
          <a:p>
            <a:pPr marL="171450" indent="-171450">
              <a:buFont typeface="Arial" panose="020B0604020202020204" pitchFamily="34" charset="0"/>
              <a:buChar char="•"/>
            </a:pPr>
            <a:r>
              <a:rPr lang="en-US" dirty="0"/>
              <a:t>Issues with implementing SIP/evacuation plans with staff and visitors, primary communication system failure (need to develop alternate communication methods to support continuity of operations)</a:t>
            </a:r>
          </a:p>
          <a:p>
            <a:pPr marL="628650" lvl="1" indent="-171450">
              <a:buFont typeface="Arial" panose="020B0604020202020204" pitchFamily="34" charset="0"/>
              <a:buChar char="•"/>
            </a:pPr>
            <a:r>
              <a:rPr lang="en-US" dirty="0"/>
              <a:t>*Remember cell towers could be impacted, hindering traditional methods of communicating!</a:t>
            </a:r>
          </a:p>
          <a:p>
            <a:pPr marL="628650" lvl="1" indent="-171450">
              <a:buFont typeface="Arial" panose="020B0604020202020204" pitchFamily="34" charset="0"/>
              <a:buChar char="•"/>
            </a:pPr>
            <a:r>
              <a:rPr lang="en-US" dirty="0"/>
              <a:t>If you’re a Hub and Spoke or Autonomous</a:t>
            </a:r>
          </a:p>
          <a:p>
            <a:pPr marL="171450" indent="-171450">
              <a:buFont typeface="Arial" panose="020B0604020202020204" pitchFamily="34" charset="0"/>
              <a:buChar char="•"/>
            </a:pPr>
            <a:r>
              <a:rPr lang="en-US" dirty="0"/>
              <a:t>Another identified area for improvement included challenges with a process to provide supplies to field personnel within the Home Health/Hospice sector</a:t>
            </a:r>
          </a:p>
          <a:p>
            <a:pPr marL="628650" lvl="1" indent="-171450">
              <a:buFont typeface="Arial" panose="020B0604020202020204" pitchFamily="34" charset="0"/>
              <a:buChar char="•"/>
            </a:pPr>
            <a:r>
              <a:rPr lang="en-US" dirty="0"/>
              <a:t>Trunk supplies (NRS vs Other)</a:t>
            </a:r>
          </a:p>
          <a:p>
            <a:pPr marL="171450" indent="-171450">
              <a:buFont typeface="Arial" panose="020B0604020202020204" pitchFamily="34" charset="0"/>
              <a:buChar char="•"/>
            </a:pPr>
            <a:r>
              <a:rPr lang="en-US" dirty="0"/>
              <a:t>And </a:t>
            </a:r>
            <a:r>
              <a:rPr lang="en-US" b="1" dirty="0"/>
              <a:t>ALL</a:t>
            </a:r>
            <a:r>
              <a:rPr lang="en-US" dirty="0"/>
              <a:t> sectors identified the need for ReddiNet training…please sign up for the Oct 19</a:t>
            </a:r>
            <a:r>
              <a:rPr lang="en-US" baseline="30000" dirty="0"/>
              <a:t>th</a:t>
            </a:r>
            <a:r>
              <a:rPr lang="en-US" dirty="0"/>
              <a:t> class.</a:t>
            </a:r>
          </a:p>
          <a:p>
            <a:pPr marL="628650" lvl="1" indent="-171450">
              <a:buFont typeface="Arial" panose="020B0604020202020204" pitchFamily="34" charset="0"/>
              <a:buChar char="•"/>
            </a:pPr>
            <a:r>
              <a:rPr lang="en-US" dirty="0"/>
              <a:t>Status, Requisition Request, After Action Report… Communication</a:t>
            </a:r>
          </a:p>
          <a:p>
            <a:pPr marL="628650" lvl="1" indent="-171450">
              <a:buFont typeface="Arial" panose="020B0604020202020204" pitchFamily="34" charset="0"/>
              <a:buChar char="•"/>
            </a:pPr>
            <a:r>
              <a:rPr lang="en-US" dirty="0"/>
              <a:t>Link later-on in deck</a:t>
            </a:r>
          </a:p>
          <a:p>
            <a:endParaRPr lang="en-US" altLang="en-US" dirty="0">
              <a:latin typeface="Arial" panose="020B0604020202020204" pitchFamily="34" charset="0"/>
            </a:endParaRPr>
          </a:p>
          <a:p>
            <a:r>
              <a:rPr lang="en-US" altLang="en-US" dirty="0">
                <a:latin typeface="Arial" panose="020B0604020202020204" pitchFamily="34" charset="0"/>
              </a:rPr>
              <a:t>No matter what sector you represent, the idea of safety &amp; continuing to care for YOUR patients is paramount, never to just “send them to the hospital”</a:t>
            </a:r>
          </a:p>
          <a:p>
            <a:endParaRPr lang="en-US" altLang="en-US" dirty="0">
              <a:latin typeface="Arial" panose="020B0604020202020204" pitchFamily="34" charset="0"/>
            </a:endParaRPr>
          </a:p>
          <a:p>
            <a:r>
              <a:rPr lang="en-US" altLang="en-US" dirty="0">
                <a:latin typeface="Arial" panose="020B0604020202020204" pitchFamily="34" charset="0"/>
              </a:rPr>
              <a:t>This probably goes without saying, but any real incident takes priority over the exercise.  Make sure during the exercise your staff know the designated word if an emergency arises.  During our HealthCare Disaster Management Training, we use the word “Tinkerbell” in the event someone is really experiencing an emergency to differentiate from exercise play.</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7892"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3789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F95E8344-D8C8-4738-B77A-D6E199B0416C}" type="slidenum">
              <a:rPr lang="en-US" altLang="en-US" sz="1200">
                <a:solidFill>
                  <a:srgbClr val="000000"/>
                </a:solidFill>
              </a:rPr>
              <a:pPr eaLnBrk="1" hangingPunct="1"/>
              <a:t>1</a:t>
            </a:fld>
            <a:endParaRPr lang="en-US" altLang="en-US" sz="1200" dirty="0">
              <a:solidFill>
                <a:srgbClr val="000000"/>
              </a:solidFill>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8323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11/21/2024</a:t>
            </a:r>
            <a:r>
              <a:rPr lang="en-US" dirty="0"/>
              <a:t> </a:t>
            </a:r>
            <a:r>
              <a:rPr lang="en-US" sz="1800" b="1" i="0" u="none" strike="noStrike" dirty="0" err="1">
                <a:solidFill>
                  <a:srgbClr val="000000"/>
                </a:solidFill>
                <a:effectLst/>
                <a:latin typeface="Arial" panose="020B0604020202020204" pitchFamily="34" charset="0"/>
              </a:rPr>
              <a:t>9:00am</a:t>
            </a:r>
            <a:r>
              <a:rPr lang="en-US" b="1" dirty="0"/>
              <a:t> </a:t>
            </a:r>
            <a:r>
              <a:rPr lang="en-US" sz="1800" b="1" i="0" u="none" strike="noStrike" dirty="0">
                <a:solidFill>
                  <a:srgbClr val="000000"/>
                </a:solidFill>
                <a:effectLst/>
                <a:latin typeface="Arial" panose="020B0604020202020204" pitchFamily="34" charset="0"/>
              </a:rPr>
              <a:t>Inject</a:t>
            </a:r>
            <a:r>
              <a:rPr lang="en-US" b="1" dirty="0"/>
              <a:t> </a:t>
            </a:r>
            <a:r>
              <a:rPr lang="en-US" sz="1800" b="1" i="0" u="none" strike="noStrike" dirty="0">
                <a:solidFill>
                  <a:srgbClr val="000000"/>
                </a:solidFill>
                <a:effectLst/>
                <a:latin typeface="Arial" panose="020B0604020202020204" pitchFamily="34" charset="0"/>
              </a:rPr>
              <a:t> </a:t>
            </a:r>
            <a:r>
              <a:rPr lang="en-US" b="1" dirty="0"/>
              <a:t> </a:t>
            </a:r>
            <a:r>
              <a:rPr lang="en-US" sz="1800" b="1" i="0" u="none" strike="noStrike" dirty="0">
                <a:solidFill>
                  <a:srgbClr val="000000"/>
                </a:solidFill>
                <a:effectLst/>
                <a:latin typeface="Arial" panose="020B0604020202020204" pitchFamily="34" charset="0"/>
              </a:rPr>
              <a:t> </a:t>
            </a:r>
            <a:r>
              <a:rPr lang="en-US" b="1" dirty="0"/>
              <a:t> </a:t>
            </a:r>
          </a:p>
          <a:p>
            <a:r>
              <a:rPr lang="en-US" sz="1800" b="1" i="0" u="none" strike="noStrike" dirty="0">
                <a:solidFill>
                  <a:srgbClr val="000000"/>
                </a:solidFill>
                <a:effectLst/>
                <a:latin typeface="Arial" panose="020B0604020202020204" pitchFamily="34" charset="0"/>
              </a:rPr>
              <a:t>FROM</a:t>
            </a:r>
            <a:r>
              <a:rPr lang="en-US" sz="1800" b="0" i="0" u="none" strike="noStrike" dirty="0">
                <a:solidFill>
                  <a:srgbClr val="000000"/>
                </a:solidFill>
                <a:effectLst/>
                <a:latin typeface="Arial" panose="020B0604020202020204" pitchFamily="34" charset="0"/>
              </a:rPr>
              <a:t>: Medical Coordination Center</a:t>
            </a:r>
          </a:p>
          <a:p>
            <a:r>
              <a:rPr lang="en-US" sz="1800" b="1" i="0" u="none" strike="noStrike" dirty="0">
                <a:solidFill>
                  <a:srgbClr val="000000"/>
                </a:solidFill>
                <a:effectLst/>
                <a:latin typeface="Arial" panose="020B0604020202020204" pitchFamily="34" charset="0"/>
              </a:rPr>
              <a:t>TO</a:t>
            </a:r>
            <a:r>
              <a:rPr lang="en-US" sz="1800" b="0" i="0" u="none" strike="noStrike" dirty="0">
                <a:solidFill>
                  <a:srgbClr val="000000"/>
                </a:solidFill>
                <a:effectLst/>
                <a:latin typeface="Arial" panose="020B0604020202020204" pitchFamily="34" charset="0"/>
              </a:rPr>
              <a:t>: Healthcare Partners who have ReddiNet</a:t>
            </a:r>
          </a:p>
          <a:p>
            <a:r>
              <a:rPr lang="en-US" dirty="0"/>
              <a:t> </a:t>
            </a:r>
            <a:r>
              <a:rPr lang="en-US" sz="1800" b="0" i="0" u="none" strike="noStrike" dirty="0">
                <a:solidFill>
                  <a:srgbClr val="000000"/>
                </a:solidFill>
                <a:effectLst/>
                <a:latin typeface="Arial" panose="020B0604020202020204" pitchFamily="34" charset="0"/>
              </a:rPr>
              <a:t>*** Exercise, Exercise, Exercise *** MCC has been notified by Fire that HAZMAT issued a SIP and Evacuation advisory based upon proximity to the incident.  A presumed toxic smoke plume is traveling in a NE direction from the incident.</a:t>
            </a:r>
          </a:p>
          <a:p>
            <a:r>
              <a:rPr lang="en-US" sz="1800" b="0" i="0" u="none" strike="noStrike" dirty="0">
                <a:solidFill>
                  <a:srgbClr val="000000"/>
                </a:solidFill>
                <a:effectLst/>
                <a:latin typeface="Arial" panose="020B0604020202020204" pitchFamily="34" charset="0"/>
              </a:rPr>
              <a:t>Shelter-in-Place or Evacuation Advisory Message from the MCC via ReddiNet</a:t>
            </a:r>
          </a:p>
          <a:p>
            <a:endParaRPr lang="en-US" dirty="0"/>
          </a:p>
          <a:p>
            <a:r>
              <a:rPr lang="en-US" dirty="0"/>
              <a:t>EXERCISE Participants acknowledge message in </a:t>
            </a:r>
            <a:r>
              <a:rPr lang="en-US" dirty="0" err="1"/>
              <a:t>ReddiNet</a:t>
            </a:r>
            <a:r>
              <a:rPr lang="en-US" dirty="0"/>
              <a:t>.  Read the message and click on the red box, “Mark as Read”</a:t>
            </a:r>
          </a:p>
          <a:p>
            <a:br>
              <a:rPr lang="en-US" dirty="0"/>
            </a:br>
            <a:r>
              <a:rPr lang="en-US" b="1" dirty="0"/>
              <a:t>ASC &amp; </a:t>
            </a:r>
            <a:r>
              <a:rPr lang="en-US" b="1" dirty="0" err="1"/>
              <a:t>ESRD</a:t>
            </a:r>
            <a:r>
              <a:rPr lang="en-US" dirty="0"/>
              <a:t>: Objective 3:  Determine the facility’s priorities for ensuring key functions are maintained during the emergency, including the provision of care to existing and new patients.</a:t>
            </a:r>
          </a:p>
          <a:p>
            <a:endParaRPr lang="en-US" dirty="0"/>
          </a:p>
          <a:p>
            <a:r>
              <a:rPr lang="en-US" b="1" dirty="0" err="1"/>
              <a:t>HHH</a:t>
            </a:r>
            <a:r>
              <a:rPr lang="en-US" dirty="0"/>
              <a:t>, see Objective 2 Activate the </a:t>
            </a:r>
            <a:r>
              <a:rPr lang="en-US" dirty="0" err="1"/>
              <a:t>EOP</a:t>
            </a: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10</a:t>
            </a:fld>
            <a:endParaRPr lang="en-US" dirty="0"/>
          </a:p>
        </p:txBody>
      </p:sp>
    </p:spTree>
    <p:extLst>
      <p:ext uri="{BB962C8B-B14F-4D97-AF65-F5344CB8AC3E}">
        <p14:creationId xmlns:p14="http://schemas.microsoft.com/office/powerpoint/2010/main" val="61369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11</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sz="1200" dirty="0">
                <a:solidFill>
                  <a:schemeClr val="tx1"/>
                </a:solidFill>
              </a:rPr>
              <a:t>ReddiNet is our main communication platform.  It is both Web and Satellite Based</a:t>
            </a:r>
          </a:p>
          <a:p>
            <a:pPr eaLnBrk="1" hangingPunct="1">
              <a:spcBef>
                <a:spcPct val="50000"/>
              </a:spcBef>
            </a:pPr>
            <a:r>
              <a:rPr lang="en-US" altLang="en-US" sz="1200" dirty="0">
                <a:solidFill>
                  <a:schemeClr val="tx1"/>
                </a:solidFill>
              </a:rPr>
              <a:t>ReddiNet is used by MAC, PH, Hospitals, Fire Departments, Police Depts, LTC, ASC, HHH, UCC, ESRD, CCALAC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poll will come through in the </a:t>
            </a:r>
            <a:r>
              <a:rPr lang="en-US" altLang="en-US" b="1" dirty="0">
                <a:latin typeface="Arial" panose="020B0604020202020204" pitchFamily="34" charset="0"/>
              </a:rPr>
              <a:t>assessment tab</a:t>
            </a:r>
          </a:p>
          <a:p>
            <a:endParaRPr lang="en-US" altLang="en-US" b="1" dirty="0">
              <a:latin typeface="Arial" panose="020B0604020202020204" pitchFamily="34" charset="0"/>
            </a:endParaRPr>
          </a:p>
          <a:p>
            <a:r>
              <a:rPr lang="en-US" altLang="en-US" dirty="0">
                <a:latin typeface="Arial" panose="020B0604020202020204" pitchFamily="34" charset="0"/>
              </a:rPr>
              <a:t>Hospitals and</a:t>
            </a:r>
            <a:r>
              <a:rPr lang="en-US" altLang="en-US" baseline="0" dirty="0">
                <a:latin typeface="Arial" panose="020B0604020202020204" pitchFamily="34" charset="0"/>
              </a:rPr>
              <a:t> Long-Term Care facilities; Green, Yellow, Orange, Red and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Clinics, </a:t>
            </a:r>
            <a:r>
              <a:rPr lang="en-US" altLang="en-US" b="1" baseline="0" dirty="0">
                <a:latin typeface="Arial" panose="020B0604020202020204" pitchFamily="34" charset="0"/>
              </a:rPr>
              <a:t>Home Health/Hospice</a:t>
            </a:r>
            <a:r>
              <a:rPr lang="en-US" altLang="en-US" baseline="0" dirty="0">
                <a:latin typeface="Arial" panose="020B0604020202020204" pitchFamily="34" charset="0"/>
              </a:rPr>
              <a:t>, Dialysis and Urgent Care Centers – No Red</a:t>
            </a:r>
            <a:endParaRPr lang="en-US" altLang="en-US" dirty="0">
              <a:latin typeface="Arial" panose="020B0604020202020204" pitchFamily="34" charset="0"/>
            </a:endParaRPr>
          </a:p>
          <a:p>
            <a:r>
              <a:rPr lang="en-US" altLang="en-US" baseline="0" dirty="0">
                <a:latin typeface="Arial" panose="020B0604020202020204" pitchFamily="34" charset="0"/>
              </a:rPr>
              <a:t>Ambulatory Surgery Centers and Psych facilities – No Orange or Red</a:t>
            </a:r>
          </a:p>
          <a:p>
            <a:endParaRPr lang="en-US" altLang="en-US" baseline="0" dirty="0">
              <a:latin typeface="Arial" panose="020B0604020202020204" pitchFamily="34" charset="0"/>
            </a:endParaRPr>
          </a:p>
          <a:p>
            <a:pPr lvl="0"/>
            <a:r>
              <a:rPr lang="en-US" sz="1400" b="1" dirty="0">
                <a:solidFill>
                  <a:schemeClr val="bg1">
                    <a:lumMod val="95000"/>
                  </a:schemeClr>
                </a:solidFill>
                <a:highlight>
                  <a:srgbClr val="008000"/>
                </a:highlight>
                <a:latin typeface="Arial" panose="020B0604020202020204" pitchFamily="34" charset="0"/>
                <a:cs typeface="Arial" panose="020B0604020202020204" pitchFamily="34" charset="0"/>
              </a:rPr>
              <a:t>Green</a:t>
            </a:r>
            <a:r>
              <a:rPr lang="en-US"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(Normal Operations): No assistance from the jurisdiction is required. Agency is operational and is in business-as-usual mode. Can assist with response by accepting early discharged from hospitals</a:t>
            </a:r>
            <a:r>
              <a:rPr lang="en-US" sz="1200" dirty="0">
                <a:latin typeface="Arial" panose="020B0604020202020204" pitchFamily="34" charset="0"/>
                <a:cs typeface="Arial" panose="020B0604020202020204" pitchFamily="34" charset="0"/>
              </a:rPr>
              <a:t>.</a:t>
            </a:r>
          </a:p>
          <a:p>
            <a:pPr lvl="0"/>
            <a:endParaRPr lang="en-US" sz="1200" dirty="0">
              <a:highlight>
                <a:srgbClr val="FFFF00"/>
              </a:highlight>
              <a:latin typeface="Arial" panose="020B0604020202020204" pitchFamily="34" charset="0"/>
              <a:cs typeface="Arial" panose="020B0604020202020204" pitchFamily="34" charset="0"/>
            </a:endParaRPr>
          </a:p>
          <a:p>
            <a:pPr lvl="0"/>
            <a:r>
              <a:rPr lang="en-US" sz="1400" b="1" dirty="0">
                <a:solidFill>
                  <a:schemeClr val="bg1"/>
                </a:solidFill>
                <a:highlight>
                  <a:srgbClr val="FFFF00"/>
                </a:highlight>
                <a:latin typeface="Arial" panose="020B0604020202020204" pitchFamily="34" charset="0"/>
                <a:cs typeface="Arial" panose="020B0604020202020204" pitchFamily="34" charset="0"/>
              </a:rPr>
              <a:t>Yellow</a:t>
            </a:r>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(Under Control): No assistance from the jurisdiction is required. Center is operational and is in business-as-usual mode.  Unable to accept additional patients.</a:t>
            </a:r>
          </a:p>
          <a:p>
            <a:pPr lvl="0"/>
            <a:endParaRPr lang="en-US" sz="1200" dirty="0">
              <a:latin typeface="Arial" panose="020B0604020202020204" pitchFamily="34" charset="0"/>
              <a:cs typeface="Arial" panose="020B0604020202020204" pitchFamily="34" charset="0"/>
            </a:endParaRPr>
          </a:p>
          <a:p>
            <a:pPr lvl="0"/>
            <a:r>
              <a:rPr lang="en-US" sz="1400" b="1" dirty="0">
                <a:solidFill>
                  <a:schemeClr val="bg1">
                    <a:lumMod val="95000"/>
                  </a:schemeClr>
                </a:solidFill>
                <a:highlight>
                  <a:srgbClr val="FF6600"/>
                </a:highlight>
                <a:latin typeface="Arial" panose="020B0604020202020204" pitchFamily="34" charset="0"/>
                <a:cs typeface="Arial" panose="020B0604020202020204" pitchFamily="34" charset="0"/>
              </a:rPr>
              <a:t>Orange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(Modified Services): Some assistance from the jurisdiction is required.  Agency has begun to modify their services as they are unable to care for and/or reach all patients.</a:t>
            </a:r>
          </a:p>
          <a:p>
            <a:pPr lvl="0"/>
            <a:endParaRPr lang="en-US" sz="1200" dirty="0">
              <a:latin typeface="Arial" panose="020B0604020202020204" pitchFamily="34" charset="0"/>
              <a:cs typeface="Arial" panose="020B0604020202020204" pitchFamily="34" charset="0"/>
            </a:endParaRPr>
          </a:p>
          <a:p>
            <a:pPr lvl="0"/>
            <a:r>
              <a:rPr lang="en-US" sz="1400" b="1" dirty="0">
                <a:highlight>
                  <a:srgbClr val="000000"/>
                </a:highlight>
                <a:latin typeface="Arial" panose="020B0604020202020204" pitchFamily="34" charset="0"/>
                <a:cs typeface="Arial" panose="020B0604020202020204" pitchFamily="34" charset="0"/>
              </a:rPr>
              <a:t>Black</a:t>
            </a:r>
            <a:r>
              <a:rPr lang="en-US" sz="1400" b="1" dirty="0">
                <a:solidFill>
                  <a:schemeClr val="bg1">
                    <a:lumMod val="95000"/>
                  </a:schemeClr>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(No Services): Unable to care for/reach patients.  Assistance from jurisdiction is required to reach patients who have been triaged as high risk.  Should be referred to law enforcement and/or EMS providers in the affected area</a:t>
            </a:r>
            <a:endParaRPr lang="en-US" altLang="en-US" baseline="0"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06031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3: Continuity of Health Care Service Delivery</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Goal</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of Capability 3: Health care organizations, with support from the HCC and the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provide uninterrupted, optimal medical care to all populations in the face of damaged or disabled health care infrastructure. Health care workers are well-trained, well-educated, and well-equipped to care for patients during emergencies</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This would possibly trigger the Business Continuity Plan (BCP).</a:t>
            </a:r>
          </a:p>
          <a:p>
            <a:pPr marL="219710" marR="0">
              <a:spcBef>
                <a:spcPts val="0"/>
              </a:spcBef>
              <a:spcAft>
                <a:spcPts val="0"/>
              </a:spcAft>
            </a:pPr>
            <a:endPar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endParaRPr>
          </a:p>
          <a:p>
            <a:pPr eaLnBrk="1" hangingPunct="1">
              <a:spcBef>
                <a:spcPct val="50000"/>
              </a:spcBef>
            </a:pPr>
            <a:r>
              <a:rPr lang="en-US" altLang="en-US" sz="1200" dirty="0">
                <a:solidFill>
                  <a:schemeClr val="tx1"/>
                </a:solidFill>
              </a:rPr>
              <a:t>IF you need resources to maintain services, who will you ask?</a:t>
            </a:r>
          </a:p>
          <a:p>
            <a:pPr lvl="1">
              <a:spcBef>
                <a:spcPct val="50000"/>
              </a:spcBef>
            </a:pPr>
            <a:r>
              <a:rPr lang="en-US" altLang="en-US" sz="1200" dirty="0"/>
              <a:t>Vendors</a:t>
            </a:r>
          </a:p>
          <a:p>
            <a:pPr lvl="1">
              <a:spcBef>
                <a:spcPct val="50000"/>
              </a:spcBef>
            </a:pPr>
            <a:r>
              <a:rPr lang="en-US" altLang="en-US" sz="1200" dirty="0">
                <a:solidFill>
                  <a:schemeClr val="tx1"/>
                </a:solidFill>
              </a:rPr>
              <a:t>Partners</a:t>
            </a:r>
          </a:p>
          <a:p>
            <a:pPr lvl="1">
              <a:spcBef>
                <a:spcPct val="50000"/>
              </a:spcBef>
            </a:pPr>
            <a:r>
              <a:rPr lang="en-US" altLang="en-US" sz="1200" dirty="0"/>
              <a:t>PHD</a:t>
            </a:r>
          </a:p>
          <a:p>
            <a:pPr lvl="1">
              <a:spcBef>
                <a:spcPct val="50000"/>
              </a:spcBef>
            </a:pPr>
            <a:r>
              <a:rPr lang="en-US" altLang="en-US" sz="1200" dirty="0">
                <a:solidFill>
                  <a:schemeClr val="tx1"/>
                </a:solidFill>
              </a:rPr>
              <a:t>County</a:t>
            </a:r>
          </a:p>
          <a:p>
            <a:pPr marL="219710" marR="0">
              <a:spcBef>
                <a:spcPts val="0"/>
              </a:spcBef>
              <a:spcAft>
                <a:spcPts val="0"/>
              </a:spcAft>
            </a:pPr>
            <a:endPar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endParaRPr>
          </a:p>
          <a:p>
            <a:pPr eaLnBrk="1" hangingPunct="1">
              <a:spcBef>
                <a:spcPct val="50000"/>
              </a:spcBef>
            </a:pPr>
            <a:r>
              <a:rPr lang="en-US" altLang="en-US" sz="1200" dirty="0">
                <a:solidFill>
                  <a:schemeClr val="tx1"/>
                </a:solidFill>
              </a:rPr>
              <a:t>If you have a generator (</a:t>
            </a:r>
            <a:r>
              <a:rPr lang="en-US" altLang="en-US" sz="1200" b="1" dirty="0">
                <a:solidFill>
                  <a:schemeClr val="tx1"/>
                </a:solidFill>
              </a:rPr>
              <a:t>ASC</a:t>
            </a:r>
            <a:r>
              <a:rPr lang="en-US" altLang="en-US" sz="1200" dirty="0">
                <a:solidFill>
                  <a:schemeClr val="tx1"/>
                </a:solidFill>
              </a:rPr>
              <a:t>)</a:t>
            </a:r>
          </a:p>
          <a:p>
            <a:pPr eaLnBrk="1" hangingPunct="1">
              <a:spcBef>
                <a:spcPct val="50000"/>
              </a:spcBef>
            </a:pPr>
            <a:r>
              <a:rPr lang="en-US" altLang="en-US" sz="1200" dirty="0">
                <a:solidFill>
                  <a:schemeClr val="tx1"/>
                </a:solidFill>
              </a:rPr>
              <a:t>	When was the last in-service conducted on your generator?</a:t>
            </a:r>
          </a:p>
          <a:p>
            <a:pPr eaLnBrk="1" hangingPunct="1">
              <a:spcBef>
                <a:spcPct val="50000"/>
              </a:spcBef>
            </a:pPr>
            <a:r>
              <a:rPr lang="en-US" altLang="en-US" sz="1200" dirty="0">
                <a:solidFill>
                  <a:schemeClr val="tx1"/>
                </a:solidFill>
              </a:rPr>
              <a:t>	How many hours of  fuel do you have on hand?</a:t>
            </a:r>
          </a:p>
          <a:p>
            <a:pPr eaLnBrk="1" hangingPunct="1">
              <a:spcBef>
                <a:spcPct val="50000"/>
              </a:spcBef>
            </a:pPr>
            <a:r>
              <a:rPr lang="en-US" altLang="en-US" sz="1200" dirty="0">
                <a:solidFill>
                  <a:schemeClr val="tx1"/>
                </a:solidFill>
              </a:rPr>
              <a:t>	contact your next surgical case, the physicians performing the surgery,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What is the time frame to trigger notifications/action?</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ESRD</a:t>
            </a:r>
            <a:r>
              <a:rPr lang="en-US" altLang="en-US" sz="1200" dirty="0">
                <a:solidFill>
                  <a:schemeClr val="tx1"/>
                </a:solidFill>
              </a:rPr>
              <a:t>- at what point do you clamp and disconnect? Do you have a back-up facility to refer to?  How do you track patient movement?  3-day Emergency diet instructions with fluid limits distributed?</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ALL</a:t>
            </a:r>
            <a:r>
              <a:rPr lang="en-US" altLang="en-US" sz="1200" dirty="0">
                <a:solidFill>
                  <a:schemeClr val="tx1"/>
                </a:solidFill>
              </a:rPr>
              <a:t>-how will you manage patient care during a power outage?</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Who would you communicate with?  Local EMS Agency, leadership, staff, patients, sister facilities, geographically close facilities, etc.</a:t>
            </a:r>
          </a:p>
          <a:p>
            <a:pPr eaLnBrk="1" hangingPunct="1">
              <a:spcBef>
                <a:spcPct val="50000"/>
              </a:spcBef>
            </a:pPr>
            <a:r>
              <a:rPr lang="en-US" altLang="en-US" sz="1200" dirty="0">
                <a:solidFill>
                  <a:schemeClr val="tx1"/>
                </a:solidFill>
              </a:rPr>
              <a:t>Consider activating your communication plan</a:t>
            </a:r>
          </a:p>
          <a:p>
            <a:pPr eaLnBrk="1" hangingPunct="1">
              <a:spcBef>
                <a:spcPct val="50000"/>
              </a:spcBef>
            </a:pP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latin typeface="Arial" panose="020B0604020202020204" pitchFamily="34" charset="0"/>
                <a:cs typeface="Arial" panose="020B0604020202020204" pitchFamily="34" charset="0"/>
              </a:rPr>
              <a:t>Consider HIPAA During Disasters (</a:t>
            </a:r>
            <a:r>
              <a:rPr lang="en-US" sz="6000" b="0" i="0" dirty="0">
                <a:solidFill>
                  <a:srgbClr val="1B1B1B"/>
                </a:solidFill>
                <a:effectLst/>
                <a:latin typeface="Arial" panose="020B0604020202020204" pitchFamily="34" charset="0"/>
                <a:cs typeface="Arial" panose="020B0604020202020204" pitchFamily="34" charset="0"/>
              </a:rPr>
              <a:t>“IMMINENT DANGER: Providers can share patient information with anyone as necessary to prevent or lessen a serious and imminent threat to the health and safety of a person or the public -- consistent with applicable law and the provider's standards of ethical conduct” (California Office of Health Information Integrity)  </a:t>
            </a:r>
            <a:r>
              <a:rPr lang="en-US" sz="6000" b="0" dirty="0">
                <a:latin typeface="Arial" panose="020B0604020202020204" pitchFamily="34" charset="0"/>
                <a:cs typeface="Arial" panose="020B0604020202020204" pitchFamily="34" charset="0"/>
              </a:rPr>
              <a:t>See 45 CFR 164.512(j))</a:t>
            </a:r>
            <a:endParaRPr lang="en-US" sz="6000" dirty="0">
              <a:latin typeface="Arial" panose="020B0604020202020204" pitchFamily="34" charset="0"/>
              <a:cs typeface="Arial" panose="020B0604020202020204" pitchFamily="34" charset="0"/>
            </a:endParaRPr>
          </a:p>
          <a:p>
            <a:pPr eaLnBrk="1" hangingPunct="1">
              <a:spcBef>
                <a:spcPct val="50000"/>
              </a:spcBef>
            </a:pPr>
            <a:endParaRPr lang="en-US" altLang="en-US" sz="1200" dirty="0">
              <a:solidFill>
                <a:schemeClr val="tx1"/>
              </a:solidFill>
            </a:endParaRPr>
          </a:p>
          <a:p>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Simultaneous response and recovery operations result in a return to normal or, ideally, improved operations</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12</a:t>
            </a:fld>
            <a:endParaRPr lang="en-US" dirty="0"/>
          </a:p>
        </p:txBody>
      </p:sp>
    </p:spTree>
    <p:extLst>
      <p:ext uri="{BB962C8B-B14F-4D97-AF65-F5344CB8AC3E}">
        <p14:creationId xmlns:p14="http://schemas.microsoft.com/office/powerpoint/2010/main" val="3166255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13</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t>HHH</a:t>
            </a:r>
            <a:r>
              <a:rPr lang="en-US" dirty="0"/>
              <a:t>, ESRD and UCC have the same color codes and definitions</a:t>
            </a:r>
          </a:p>
          <a:p>
            <a:br>
              <a:rPr lang="en-US" dirty="0"/>
            </a:br>
            <a:r>
              <a:rPr lang="en-US" dirty="0"/>
              <a:t>ASC has no Orange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pPr lvl="0"/>
            <a:r>
              <a:rPr lang="en-US" sz="1200" b="1" dirty="0">
                <a:solidFill>
                  <a:srgbClr val="00B050"/>
                </a:solidFill>
                <a:highlight>
                  <a:srgbClr val="008000"/>
                </a:highlight>
              </a:rPr>
              <a:t>Green</a:t>
            </a:r>
            <a:r>
              <a:rPr lang="en-US" sz="1200" b="1" dirty="0">
                <a:solidFill>
                  <a:srgbClr val="00B050"/>
                </a:solidFill>
              </a:rPr>
              <a:t> </a:t>
            </a:r>
            <a:r>
              <a:rPr lang="en-US" sz="1200" dirty="0">
                <a:solidFill>
                  <a:srgbClr val="00B050"/>
                </a:solidFill>
              </a:rPr>
              <a:t>(Normal Operations</a:t>
            </a:r>
            <a:r>
              <a:rPr lang="en-US" sz="1200" dirty="0"/>
              <a:t>): No assistance from the jurisdiction is required. Agency is operational and is in business-as-usual mode. Can assist with response by accepting early discharged from hospitals.</a:t>
            </a:r>
          </a:p>
          <a:p>
            <a:pPr lvl="0"/>
            <a:endParaRPr lang="en-US" sz="1200" dirty="0">
              <a:highlight>
                <a:srgbClr val="FFFF00"/>
              </a:highlight>
            </a:endParaRPr>
          </a:p>
          <a:p>
            <a:pPr lvl="0"/>
            <a:r>
              <a:rPr lang="en-US" sz="1200" b="1" dirty="0">
                <a:solidFill>
                  <a:schemeClr val="bg1"/>
                </a:solidFill>
                <a:highlight>
                  <a:srgbClr val="FFFF00"/>
                </a:highlight>
              </a:rPr>
              <a:t>Yellow</a:t>
            </a:r>
            <a:r>
              <a:rPr lang="en-US" sz="1200" dirty="0"/>
              <a:t> (Under Control): No assistance from the jurisdiction is required. Center is operational and is in business-as-usual mode.  Unable to accept additional patients.</a:t>
            </a:r>
          </a:p>
          <a:p>
            <a:pPr lvl="0"/>
            <a:endParaRPr lang="en-US" sz="1200" dirty="0"/>
          </a:p>
          <a:p>
            <a:pPr lvl="0"/>
            <a:r>
              <a:rPr lang="en-US" sz="1200" b="1" dirty="0">
                <a:solidFill>
                  <a:schemeClr val="bg1">
                    <a:lumMod val="95000"/>
                  </a:schemeClr>
                </a:solidFill>
                <a:highlight>
                  <a:srgbClr val="FF6600"/>
                </a:highlight>
              </a:rPr>
              <a:t>Orange</a:t>
            </a:r>
            <a:r>
              <a:rPr lang="en-US" sz="1200" b="1" dirty="0"/>
              <a:t> </a:t>
            </a:r>
            <a:r>
              <a:rPr lang="en-US" sz="1200" dirty="0"/>
              <a:t> (Modified Services): Some assistance from the jurisdiction is required.  Agency has begun to modify their services as they are unable to care for and/or reach all patients.</a:t>
            </a:r>
          </a:p>
          <a:p>
            <a:pPr lvl="0"/>
            <a:endParaRPr lang="en-US" sz="1200" dirty="0"/>
          </a:p>
          <a:p>
            <a:pPr lvl="0"/>
            <a:r>
              <a:rPr lang="en-US" sz="1200" b="1" dirty="0">
                <a:highlight>
                  <a:srgbClr val="000000"/>
                </a:highlight>
              </a:rPr>
              <a:t>Black</a:t>
            </a:r>
            <a:r>
              <a:rPr lang="en-US" sz="1200" dirty="0">
                <a:solidFill>
                  <a:schemeClr val="bg1">
                    <a:lumMod val="95000"/>
                  </a:schemeClr>
                </a:solidFill>
              </a:rPr>
              <a:t> </a:t>
            </a:r>
            <a:r>
              <a:rPr lang="en-US" sz="1200" dirty="0"/>
              <a:t>(No Services): Unable to care for/reach patients.  Assistance from jurisdiction is required to reach patients who have been triaged as high risk.  Should be referred to law enforcement and/or EMS providers in the affected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endParaRPr lang="en-US" altLang="en-US" sz="1200" dirty="0">
              <a:latin typeface="Arial" panose="020B0604020202020204" pitchFamily="34" charset="0"/>
            </a:endParaRPr>
          </a:p>
          <a:p>
            <a:r>
              <a:rPr lang="en-US" altLang="en-US" sz="1200" dirty="0">
                <a:latin typeface="Arial" panose="020B0604020202020204" pitchFamily="34" charset="0"/>
              </a:rPr>
              <a:t>Hospitals and</a:t>
            </a:r>
            <a:r>
              <a:rPr lang="en-US" altLang="en-US" sz="1200" baseline="0" dirty="0">
                <a:latin typeface="Arial" panose="020B0604020202020204" pitchFamily="34" charset="0"/>
              </a:rPr>
              <a:t> Long Term Care facilities; Green, Yellow, Orange, Red and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aseline="0" dirty="0">
                <a:latin typeface="Arial" panose="020B0604020202020204" pitchFamily="34" charset="0"/>
              </a:rPr>
              <a:t>Clinics, </a:t>
            </a:r>
            <a:r>
              <a:rPr lang="en-US" altLang="en-US" sz="1200" b="1" baseline="0" dirty="0">
                <a:latin typeface="Arial" panose="020B0604020202020204" pitchFamily="34" charset="0"/>
              </a:rPr>
              <a:t>Home Health/Hospice</a:t>
            </a:r>
            <a:r>
              <a:rPr lang="en-US" altLang="en-US" sz="1200" baseline="0" dirty="0">
                <a:latin typeface="Arial" panose="020B0604020202020204" pitchFamily="34" charset="0"/>
              </a:rPr>
              <a:t>, Dialysis and </a:t>
            </a:r>
            <a:r>
              <a:rPr lang="en-US" altLang="en-US" sz="1200" b="0" baseline="0" dirty="0">
                <a:latin typeface="Arial" panose="020B0604020202020204" pitchFamily="34" charset="0"/>
              </a:rPr>
              <a:t>Urgent Care Centers </a:t>
            </a:r>
            <a:r>
              <a:rPr lang="en-US" altLang="en-US" sz="1200" b="1" baseline="0" dirty="0">
                <a:latin typeface="Arial" panose="020B0604020202020204" pitchFamily="34" charset="0"/>
              </a:rPr>
              <a:t>– No Red</a:t>
            </a:r>
            <a:endParaRPr lang="en-US" altLang="en-US" sz="1200" b="1" dirty="0">
              <a:latin typeface="Arial" panose="020B0604020202020204" pitchFamily="34" charset="0"/>
            </a:endParaRPr>
          </a:p>
          <a:p>
            <a:r>
              <a:rPr lang="en-US" altLang="en-US" sz="1200" baseline="0" dirty="0">
                <a:latin typeface="Arial" panose="020B0604020202020204" pitchFamily="34" charset="0"/>
              </a:rPr>
              <a:t>Ambulatory Surgery Centers and Psych facilities – No Orange or Red</a:t>
            </a:r>
          </a:p>
          <a:p>
            <a:pPr eaLnBrk="1" hangingPunct="1">
              <a:spcBef>
                <a:spcPct val="50000"/>
              </a:spcBef>
            </a:pPr>
            <a:endParaRPr lang="en-US" altLang="en-US" sz="1200" dirty="0">
              <a:solidFill>
                <a:schemeClr val="tx1"/>
              </a:solidFill>
            </a:endParaRPr>
          </a:p>
          <a:p>
            <a:pPr eaLnBrk="1" hangingPunct="1">
              <a:spcBef>
                <a:spcPct val="50000"/>
              </a:spcBef>
            </a:pPr>
            <a:endParaRPr lang="en-US" altLang="en-US" sz="1200" dirty="0">
              <a:solidFill>
                <a:schemeClr val="tx1"/>
              </a:solidFill>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84270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on your facility type status page (i.e. "Dialysis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solidFill>
            </a:endParaRPr>
          </a:p>
          <a:p>
            <a:r>
              <a:rPr lang="en-US" dirty="0"/>
              <a:t>Circle with lightening bolt means that that facility is not currently logged in to the ReddiNet system</a:t>
            </a:r>
          </a:p>
          <a:p>
            <a:r>
              <a:rPr lang="en-US" dirty="0"/>
              <a:t>Green means the facility is open with no issue</a:t>
            </a:r>
          </a:p>
          <a:p>
            <a:r>
              <a:rPr lang="en-US" dirty="0"/>
              <a:t>We will cover the colored dots in a future slide…</a:t>
            </a:r>
          </a:p>
          <a:p>
            <a:endParaRPr lang="en-US" dirty="0"/>
          </a:p>
          <a:p>
            <a:endParaRPr lang="en-US" dirty="0"/>
          </a:p>
          <a:p>
            <a:r>
              <a:rPr lang="en-US" dirty="0"/>
              <a:t>Assessment module</a:t>
            </a:r>
          </a:p>
          <a:p>
            <a:r>
              <a:rPr lang="en-US" dirty="0"/>
              <a:t>Click on Service Level</a:t>
            </a:r>
          </a:p>
          <a:p>
            <a:r>
              <a:rPr lang="en-US" dirty="0"/>
              <a:t>Click on “Update”</a:t>
            </a:r>
          </a:p>
          <a:p>
            <a:br>
              <a:rPr lang="en-US" dirty="0"/>
            </a:br>
            <a:r>
              <a:rPr lang="en-US" dirty="0"/>
              <a:t>Select your current service level and click “Update”</a:t>
            </a:r>
          </a:p>
          <a:p>
            <a:r>
              <a:rPr lang="en-US" dirty="0"/>
              <a:t>Accept when the “Confirm” box appears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14</a:t>
            </a:fld>
            <a:endParaRPr lang="en-US" dirty="0"/>
          </a:p>
        </p:txBody>
      </p:sp>
    </p:spTree>
    <p:extLst>
      <p:ext uri="{BB962C8B-B14F-4D97-AF65-F5344CB8AC3E}">
        <p14:creationId xmlns:p14="http://schemas.microsoft.com/office/powerpoint/2010/main" val="2485970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communicate your service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a:t>
            </a:r>
            <a:r>
              <a:rPr lang="en-US" altLang="en-US" sz="1200" dirty="0" err="1">
                <a:solidFill>
                  <a:schemeClr val="tx1"/>
                </a:solidFill>
                <a:hlinkClick r:id="rId3"/>
              </a:rPr>
              <a:t>www.reddinet.net</a:t>
            </a:r>
            <a:r>
              <a:rPr lang="en-US" altLang="en-US" sz="1200" dirty="0">
                <a:solidFill>
                  <a:schemeClr val="tx1"/>
                </a:solidFill>
                <a:hlinkClick r:id="rId3"/>
              </a:rPr>
              <a:t>/support</a:t>
            </a:r>
            <a:endParaRPr lang="en-US" altLang="en-US" sz="1200" dirty="0">
              <a:solidFill>
                <a:schemeClr val="tx1"/>
              </a:solidFill>
            </a:endParaRPr>
          </a:p>
          <a:p>
            <a:endParaRPr lang="en-US" dirty="0"/>
          </a:p>
          <a:p>
            <a:endParaRPr lang="en-US" dirty="0"/>
          </a:p>
          <a:p>
            <a:r>
              <a:rPr lang="en-US" dirty="0"/>
              <a:t>Assessment tab</a:t>
            </a:r>
          </a:p>
          <a:p>
            <a:r>
              <a:rPr lang="en-US" dirty="0"/>
              <a:t>Click on Service Level</a:t>
            </a:r>
          </a:p>
          <a:p>
            <a:r>
              <a:rPr lang="en-US" dirty="0"/>
              <a:t>Select your sector</a:t>
            </a:r>
          </a:p>
          <a:p>
            <a:r>
              <a:rPr lang="en-US" dirty="0"/>
              <a:t>Your facility</a:t>
            </a:r>
          </a:p>
          <a:p>
            <a:r>
              <a:rPr lang="en-US" dirty="0"/>
              <a:t>Select your current service level and click “Update”</a:t>
            </a:r>
          </a:p>
          <a:p>
            <a:r>
              <a:rPr lang="en-US" dirty="0"/>
              <a:t>Accept when the “Confirm” box appears</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15</a:t>
            </a:fld>
            <a:endParaRPr lang="en-US" dirty="0"/>
          </a:p>
        </p:txBody>
      </p:sp>
    </p:spTree>
    <p:extLst>
      <p:ext uri="{BB962C8B-B14F-4D97-AF65-F5344CB8AC3E}">
        <p14:creationId xmlns:p14="http://schemas.microsoft.com/office/powerpoint/2010/main" val="3868694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your current service level and click “Update”. a. If a facility is in an emergency and unable to update their service level, county authorities may update them.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16</a:t>
            </a:fld>
            <a:endParaRPr lang="en-US" dirty="0"/>
          </a:p>
        </p:txBody>
      </p:sp>
    </p:spTree>
    <p:extLst>
      <p:ext uri="{BB962C8B-B14F-4D97-AF65-F5344CB8AC3E}">
        <p14:creationId xmlns:p14="http://schemas.microsoft.com/office/powerpoint/2010/main" val="2071941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participating LTC facility and </a:t>
            </a:r>
            <a:r>
              <a:rPr lang="en-US" dirty="0" err="1"/>
              <a:t>HHH</a:t>
            </a:r>
            <a:r>
              <a:rPr lang="en-US" dirty="0"/>
              <a:t> agency receive patient transfers to support hospital decompression efforts.</a:t>
            </a:r>
          </a:p>
          <a:p>
            <a:endParaRPr lang="en-US" dirty="0"/>
          </a:p>
          <a:p>
            <a:r>
              <a:rPr lang="en-US" dirty="0"/>
              <a:t>Hospitals are decompressing and seeking to transfer stable patients to your facility for post acute care.</a:t>
            </a:r>
          </a:p>
          <a:p>
            <a:r>
              <a:rPr lang="en-US" dirty="0"/>
              <a:t>Identify open beds and implement strategies to expand capacity and expedite admission process.</a:t>
            </a:r>
          </a:p>
          <a:p>
            <a:endParaRPr lang="en-US" dirty="0"/>
          </a:p>
          <a:p>
            <a:r>
              <a:rPr lang="en-US" dirty="0"/>
              <a:t>Will need to identify barriers that prevent rapid patient placement into LTC and </a:t>
            </a:r>
            <a:r>
              <a:rPr lang="en-US" dirty="0" err="1"/>
              <a:t>HHH</a:t>
            </a:r>
            <a:r>
              <a:rPr lang="en-US" dirty="0"/>
              <a:t> facilities in support of a surge event.</a:t>
            </a:r>
          </a:p>
          <a:p>
            <a:r>
              <a:rPr lang="en-US" dirty="0"/>
              <a:t>MCC initiates an LTC bed availability poll in ReddiNet.</a:t>
            </a:r>
          </a:p>
          <a:p>
            <a:endParaRPr lang="en-US" dirty="0"/>
          </a:p>
          <a:p>
            <a:r>
              <a:rPr lang="en-US" dirty="0"/>
              <a:t>MCC polls </a:t>
            </a:r>
            <a:r>
              <a:rPr lang="en-US" dirty="0" err="1"/>
              <a:t>HHH</a:t>
            </a:r>
            <a:r>
              <a:rPr lang="en-US" dirty="0"/>
              <a:t> sector via platform of choice (e.g. ReddiNet, email, survey monkey, Everbridge, etc.) to obtain bed availability</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17</a:t>
            </a:fld>
            <a:endParaRPr lang="en-US" dirty="0"/>
          </a:p>
        </p:txBody>
      </p:sp>
    </p:spTree>
    <p:extLst>
      <p:ext uri="{BB962C8B-B14F-4D97-AF65-F5344CB8AC3E}">
        <p14:creationId xmlns:p14="http://schemas.microsoft.com/office/powerpoint/2010/main" val="409354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4. Medical Surge</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4:  Health care organizations — deliver timely and efficient care to their patients even when the demand for health care services exceeds available supply.</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When an emergency overwhelms the HCC’s collective resources, the HCC supports the health care delivery system’s transition to contingency and crisis surge response and promotes a timely return to conventional standards of care as soon as possible</a:t>
            </a:r>
            <a:r>
              <a:rPr lang="en-US" sz="1200" dirty="0">
                <a:effectLst/>
                <a:latin typeface="Franklin Gothic Book" panose="020B0503020102020204" pitchFamily="34" charset="0"/>
                <a:ea typeface="Times New Roman" panose="02020603050405020304" pitchFamily="18" charset="0"/>
                <a:cs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r>
              <a:rPr lang="en-US" sz="1200" dirty="0"/>
              <a:t>Merriam-webster dictionary defines SURGE  as “</a:t>
            </a:r>
            <a:r>
              <a:rPr lang="en-US" sz="1200" b="0" i="0" dirty="0">
                <a:solidFill>
                  <a:srgbClr val="212529"/>
                </a:solidFill>
                <a:effectLst/>
                <a:latin typeface="Open Sans" panose="020B0606030504020204" pitchFamily="34" charset="0"/>
              </a:rPr>
              <a:t>to rise suddenly to an excessive or abnormal value”</a:t>
            </a:r>
          </a:p>
          <a:p>
            <a:endParaRPr lang="en-US" sz="1200" b="0" i="0" dirty="0">
              <a:solidFill>
                <a:srgbClr val="212529"/>
              </a:solidFill>
              <a:effectLst/>
              <a:latin typeface="Open Sans" panose="020B0606030504020204" pitchFamily="34" charset="0"/>
            </a:endParaRPr>
          </a:p>
          <a:p>
            <a:r>
              <a:rPr lang="en-US" sz="1200" b="0" i="0" dirty="0">
                <a:solidFill>
                  <a:srgbClr val="212529"/>
                </a:solidFill>
                <a:effectLst/>
                <a:latin typeface="Open Sans" panose="020B0606030504020204" pitchFamily="34" charset="0"/>
              </a:rPr>
              <a:t>The Emergency Action Plan should encompass all elements of surge response, including: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A declaration of public health emergency</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Requests for mutual aid</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Communication with partners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Concept of operations for specific use of specific facilities: </a:t>
            </a:r>
          </a:p>
          <a:p>
            <a:pPr marL="628650" lvl="1" indent="-171450">
              <a:buFont typeface="Arial" panose="020B0604020202020204" pitchFamily="34" charset="0"/>
              <a:buChar char="•"/>
            </a:pPr>
            <a:r>
              <a:rPr lang="en-US" sz="1200" b="0" i="0" dirty="0">
                <a:solidFill>
                  <a:srgbClr val="212529"/>
                </a:solidFill>
                <a:effectLst/>
                <a:latin typeface="Open Sans" panose="020B0606030504020204" pitchFamily="34" charset="0"/>
              </a:rPr>
              <a:t> What kinds of patients will be sent to which facilities </a:t>
            </a:r>
          </a:p>
          <a:p>
            <a:pPr marL="628650" lvl="1" indent="-171450">
              <a:buFont typeface="Arial" panose="020B0604020202020204" pitchFamily="34" charset="0"/>
              <a:buChar char="•"/>
            </a:pPr>
            <a:r>
              <a:rPr lang="en-US" sz="1200" b="0" i="0" dirty="0">
                <a:solidFill>
                  <a:srgbClr val="212529"/>
                </a:solidFill>
                <a:effectLst/>
                <a:latin typeface="Open Sans" panose="020B0606030504020204" pitchFamily="34" charset="0"/>
              </a:rPr>
              <a:t>Identify types of patients based on case definition or triage scoring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Address any transportation issues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Establish a comprehensive public information strategy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Determine if specific just-in-time training will be required </a:t>
            </a:r>
          </a:p>
          <a:p>
            <a:pPr marL="0" indent="0">
              <a:buFont typeface="Arial" panose="020B0604020202020204" pitchFamily="34" charset="0"/>
              <a:buNone/>
            </a:pPr>
            <a:endParaRPr lang="en-US" sz="1200" b="0" i="0" dirty="0">
              <a:solidFill>
                <a:srgbClr val="212529"/>
              </a:solidFill>
              <a:effectLst/>
              <a:latin typeface="Open Sans" panose="020B0606030504020204" pitchFamily="34" charset="0"/>
            </a:endParaRPr>
          </a:p>
          <a:p>
            <a:pPr marL="0" indent="0">
              <a:buFont typeface="Arial" panose="020B0604020202020204" pitchFamily="34" charset="0"/>
              <a:buNone/>
            </a:pPr>
            <a:r>
              <a:rPr lang="en-US" sz="1200" b="0" i="0" dirty="0">
                <a:solidFill>
                  <a:srgbClr val="212529"/>
                </a:solidFill>
                <a:effectLst/>
                <a:latin typeface="Open Sans" panose="020B0606030504020204" pitchFamily="34" charset="0"/>
              </a:rPr>
              <a:t>Determine the need for, and implement, modified treatment protocols, altered clinical care standards, palliative care guidelines, or other care provisions. </a:t>
            </a:r>
          </a:p>
          <a:p>
            <a:pPr marL="0" indent="0">
              <a:buFont typeface="Arial" panose="020B0604020202020204" pitchFamily="34" charset="0"/>
              <a:buNone/>
            </a:pPr>
            <a:endParaRPr lang="en-US" sz="1200" b="0" i="0" dirty="0">
              <a:solidFill>
                <a:srgbClr val="212529"/>
              </a:solidFill>
              <a:effectLst/>
              <a:latin typeface="Open Sans" panose="020B0606030504020204" pitchFamily="34" charset="0"/>
            </a:endParaRPr>
          </a:p>
          <a:p>
            <a:pPr marL="0" indent="0">
              <a:buFont typeface="Arial" panose="020B0604020202020204" pitchFamily="34" charset="0"/>
              <a:buNone/>
            </a:pPr>
            <a:r>
              <a:rPr lang="en-US" sz="1200" b="0" i="0" dirty="0">
                <a:solidFill>
                  <a:srgbClr val="212529"/>
                </a:solidFill>
                <a:effectLst/>
                <a:latin typeface="Open Sans" panose="020B0606030504020204" pitchFamily="34" charset="0"/>
              </a:rPr>
              <a:t>IF your site is considered an alternate treatment area, CONSIDER:</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Signage in English and Spanish as appropriate directing patients to correct location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Clear patient ingress and egress (entrances and exits)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Security for site and personnel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Transportation routes determined and communicated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Staffing of ACS for first 48 hours, using 12-hour shifts (i.e., first 4 shifts)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Power, water, and sanitation (toilets) in working order and with reserve supplies for at least first 48 hours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Rules and policies for alternate site of</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 operation</a:t>
            </a:r>
          </a:p>
          <a:p>
            <a:endParaRPr lang="en-US" sz="1200" b="0" i="0" dirty="0">
              <a:solidFill>
                <a:srgbClr val="212529"/>
              </a:solidFill>
              <a:effectLst/>
              <a:latin typeface="Open Sans" panose="020B0606030504020204" pitchFamily="34" charset="0"/>
            </a:endParaRPr>
          </a:p>
          <a:p>
            <a:r>
              <a:rPr lang="en-US" sz="1200" b="0" i="0" dirty="0">
                <a:solidFill>
                  <a:srgbClr val="212529"/>
                </a:solidFill>
                <a:effectLst/>
                <a:latin typeface="Open Sans" panose="020B0606030504020204" pitchFamily="34" charset="0"/>
              </a:rPr>
              <a:t>You have more patients than space, staff or stuff (supplies)</a:t>
            </a:r>
          </a:p>
          <a:p>
            <a:r>
              <a:rPr lang="en-US" sz="1200" b="0" i="0" dirty="0">
                <a:solidFill>
                  <a:srgbClr val="212529"/>
                </a:solidFill>
                <a:effectLst/>
                <a:latin typeface="Open Sans" panose="020B0606030504020204" pitchFamily="34" charset="0"/>
              </a:rPr>
              <a:t>What actions can you take to resolve this situation?</a:t>
            </a:r>
          </a:p>
          <a:p>
            <a:endParaRPr lang="en-US" sz="1200" b="0" i="0" dirty="0">
              <a:solidFill>
                <a:srgbClr val="212529"/>
              </a:solidFill>
              <a:effectLst/>
              <a:latin typeface="Open Sans" panose="020B0606030504020204" pitchFamily="34" charset="0"/>
            </a:endParaRPr>
          </a:p>
          <a:p>
            <a:r>
              <a:rPr lang="en-US" sz="1200" b="0" i="0" dirty="0">
                <a:solidFill>
                  <a:srgbClr val="212529"/>
                </a:solidFill>
                <a:effectLst/>
                <a:latin typeface="Open Sans" panose="020B0606030504020204" pitchFamily="34" charset="0"/>
              </a:rPr>
              <a:t>ASC &amp; Clinics with generators-powering stations, take on uncomplicated surgical cases, allow use of space for </a:t>
            </a:r>
          </a:p>
          <a:p>
            <a:r>
              <a:rPr lang="en-US" sz="1200" b="1" i="0" dirty="0">
                <a:solidFill>
                  <a:srgbClr val="212529"/>
                </a:solidFill>
                <a:effectLst/>
                <a:latin typeface="Open Sans" panose="020B0606030504020204" pitchFamily="34" charset="0"/>
              </a:rPr>
              <a:t>HHH</a:t>
            </a:r>
            <a:r>
              <a:rPr lang="en-US" sz="1200" b="0" i="0" dirty="0">
                <a:solidFill>
                  <a:srgbClr val="212529"/>
                </a:solidFill>
                <a:effectLst/>
                <a:latin typeface="Open Sans" panose="020B0606030504020204" pitchFamily="34" charset="0"/>
              </a:rPr>
              <a:t>-offload patients from the hospital to accommodate surging to the hospital</a:t>
            </a:r>
          </a:p>
          <a:p>
            <a:r>
              <a:rPr lang="en-US" sz="1200" b="0" i="0" dirty="0">
                <a:solidFill>
                  <a:srgbClr val="212529"/>
                </a:solidFill>
                <a:effectLst/>
                <a:latin typeface="Open Sans" panose="020B0606030504020204" pitchFamily="34" charset="0"/>
              </a:rPr>
              <a:t>ALL-work with less impacted facilities to continue care, track patients, extend operating hours </a:t>
            </a:r>
          </a:p>
          <a:p>
            <a:r>
              <a:rPr lang="en-US" sz="1200" b="0" i="0" dirty="0">
                <a:solidFill>
                  <a:srgbClr val="212529"/>
                </a:solidFill>
                <a:effectLst/>
                <a:latin typeface="Open Sans" panose="020B0606030504020204" pitchFamily="34" charset="0"/>
              </a:rPr>
              <a:t>ALL-Consider expanding capacity through schedule alteration—e.g., increasing shift length, changing staffing ratios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18</a:t>
            </a:fld>
            <a:endParaRPr lang="en-US" dirty="0"/>
          </a:p>
        </p:txBody>
      </p:sp>
    </p:spTree>
    <p:extLst>
      <p:ext uri="{BB962C8B-B14F-4D97-AF65-F5344CB8AC3E}">
        <p14:creationId xmlns:p14="http://schemas.microsoft.com/office/powerpoint/2010/main" val="2685822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supplies are running low and below PAR levels. Assuming all other avenues have been exhausted ( you reached out to sister facilities, contracted vendors, and non-contracted/non-traditional vendors)</a:t>
            </a:r>
          </a:p>
          <a:p>
            <a:endParaRPr lang="en-US" dirty="0"/>
          </a:p>
          <a:p>
            <a:r>
              <a:rPr lang="en-US" dirty="0"/>
              <a:t>ASC: Objective 6</a:t>
            </a:r>
          </a:p>
          <a:p>
            <a:r>
              <a:rPr lang="en-US" dirty="0"/>
              <a:t>Dialysis: Objective 5</a:t>
            </a:r>
          </a:p>
          <a:p>
            <a:r>
              <a:rPr lang="en-US" dirty="0" err="1"/>
              <a:t>HHH</a:t>
            </a:r>
            <a:r>
              <a:rPr lang="en-US" dirty="0"/>
              <a:t>: Objective 4</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19</a:t>
            </a:fld>
            <a:endParaRPr lang="en-US" dirty="0"/>
          </a:p>
        </p:txBody>
      </p:sp>
    </p:spTree>
    <p:extLst>
      <p:ext uri="{BB962C8B-B14F-4D97-AF65-F5344CB8AC3E}">
        <p14:creationId xmlns:p14="http://schemas.microsoft.com/office/powerpoint/2010/main" val="229928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Functional exercise:  </a:t>
            </a:r>
            <a:r>
              <a:rPr lang="en-US" sz="1200" dirty="0"/>
              <a:t>Simulates an emergency in the most realistic manner possible, short of moving resources to an actual site. </a:t>
            </a:r>
          </a:p>
          <a:p>
            <a:r>
              <a:rPr lang="en-US" sz="1200" dirty="0"/>
              <a:t>	            Conducted in a “real—time” environment in an EOC or Command Post. </a:t>
            </a:r>
          </a:p>
          <a:p>
            <a:r>
              <a:rPr lang="en-US" sz="1200" dirty="0"/>
              <a:t>                                    Used to test and evaluate the capability of an organization to respond to an emergency using a simulated event</a:t>
            </a:r>
          </a:p>
          <a:p>
            <a:r>
              <a:rPr lang="en-US" sz="1200" dirty="0"/>
              <a:t>Some of you may choose to do a:</a:t>
            </a:r>
          </a:p>
          <a:p>
            <a:r>
              <a:rPr lang="en-US" sz="1200" b="1" dirty="0"/>
              <a:t>Tabletop exercise: </a:t>
            </a:r>
            <a:r>
              <a:rPr lang="en-US" sz="1200" b="0" dirty="0"/>
              <a:t>which is a facilitated discussion of a plan in an informal, stress-free environment.  Participants share capabilities and solve problems as a group based on their organizations existing plans and determine the objectives of the exercise</a:t>
            </a:r>
          </a:p>
          <a:p>
            <a:endParaRPr lang="en-US" sz="1200" b="0" dirty="0"/>
          </a:p>
          <a:p>
            <a:r>
              <a:rPr lang="en-US" sz="1200" b="1" dirty="0"/>
              <a:t>Full-scale</a:t>
            </a:r>
            <a:r>
              <a:rPr lang="en-US" sz="1200" b="0" dirty="0"/>
              <a:t> exercise is usually lengthy and utilizes equipment, personnel with total coordination among many </a:t>
            </a:r>
          </a:p>
          <a:p>
            <a:endParaRPr lang="en-US" sz="1200" dirty="0"/>
          </a:p>
          <a:p>
            <a:r>
              <a:rPr lang="en-US" sz="1200" dirty="0"/>
              <a:t>We are going to discuss each capability and what objectives you can consider to meet these goals.  </a:t>
            </a:r>
          </a:p>
          <a:p>
            <a:r>
              <a:rPr lang="en-US" sz="1200" dirty="0"/>
              <a:t>Some activities will overlap and can fulfill more than one capability.</a:t>
            </a:r>
          </a:p>
          <a:p>
            <a:endParaRPr lang="en-US" sz="1200" dirty="0"/>
          </a:p>
          <a:p>
            <a:r>
              <a:rPr lang="en-US" sz="1200" b="0" i="1" u="none" strike="noStrike" kern="1200" baseline="0" dirty="0">
                <a:solidFill>
                  <a:schemeClr val="tx1"/>
                </a:solidFill>
                <a:latin typeface="+mn-lt"/>
                <a:ea typeface="+mn-ea"/>
                <a:cs typeface="+mn-cs"/>
              </a:rPr>
              <a:t>Administration for Strategic Preparedness and Response (ASPR) Health Care Preparedness and Response Capabilities include:</a:t>
            </a:r>
          </a:p>
          <a:p>
            <a:pPr marL="219710" marR="0">
              <a:spcBef>
                <a:spcPts val="0"/>
              </a:spcBef>
              <a:spcAft>
                <a:spcPts val="0"/>
              </a:spcAft>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Capability 1: Foundation for Health Care and Medical Readiness</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Goal of Capability 1: </a:t>
            </a: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The community has a sustainable Health Care Coalition </a:t>
            </a: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comprised of members with strong relationships – that can identify hazards and risks and prioritize and address gaps through planning, training, exercising, and acquiring resources.</a:t>
            </a:r>
            <a:r>
              <a:rPr lang="en-US" sz="1200" kern="1200" dirty="0">
                <a:effectLst/>
                <a:latin typeface="Franklin Gothic Book" panose="020B0503020102020204" pitchFamily="34" charset="0"/>
                <a:ea typeface="MS Mincho" panose="02020609040205080304" pitchFamily="49" charset="-128"/>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Capability 2. Health Care and Medical Response Coordination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2: Health Care and Medical Response Coordination Health care organizations, the HCC, their jurisdiction(s), and the ESF-8 lead agency plan and collaborate to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share and analyze information, manage, and share resources, and coordinate strategies to deliver medical care to all populations during emergencies</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and planned events.</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Activate EOP and Polices related to incident</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Maintain appropriate communication</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3: Continuity of Health Care Service Delivery</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of Capability 3: Health care organizations, with support from the HCC and the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provide uninterrupted, optimal medical care to all populations </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in the face of damaged or disabled health care infrastructure. Health care workers are well-trained, well-educated, and well-equipped to care for patients during emergencies. Simultaneous response and recovery operations result in a return to normal or, ideally, improved operations.</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Maintain Continuity of Health Care Services patients</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Shelter in Place/Evacuate</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4. Medical Surge</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4:  Health care organizations — including hospitals, emergency medical services (EMS), and out-of-hospital providers — deliver timely and efficient care to their patients even when the demand for health care services exceeds available supply. The HCC, in collaboration with the Emergency Support Function-8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coordinates information and available resources for its members to maintain conventional surge response</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When an emergency overwhelms the HCC’s collective resources, the HCC supports the health care delivery system’s transition to contingency and crisis surge response and promotes a timely return to conventional standards of care as soon as possible</a:t>
            </a:r>
            <a:r>
              <a:rPr lang="en-US" sz="1200" dirty="0">
                <a:effectLst/>
                <a:latin typeface="Franklin Gothic Book" panose="020B0503020102020204" pitchFamily="34" charset="0"/>
                <a:ea typeface="Times New Roman" panose="02020603050405020304" pitchFamily="18" charset="0"/>
                <a:cs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pPr lvl="1"/>
            <a:r>
              <a:rPr lang="en-US" sz="2900" b="1" dirty="0"/>
              <a:t>Critical Decisions and Considerations</a:t>
            </a:r>
            <a:r>
              <a:rPr lang="en-US" sz="2300" b="1" dirty="0"/>
              <a:t> need to be made.  We will address some of these as we go through each capability and objectives with tasks</a:t>
            </a:r>
          </a:p>
          <a:p>
            <a:pPr lvl="2"/>
            <a:r>
              <a:rPr lang="en-US" sz="2300" dirty="0"/>
              <a:t>Number of people in your facility (staff, patients, visitors)</a:t>
            </a:r>
          </a:p>
          <a:p>
            <a:pPr lvl="2"/>
            <a:r>
              <a:rPr lang="en-US" sz="2300" dirty="0"/>
              <a:t>Are you able to maintain current operations?</a:t>
            </a:r>
          </a:p>
          <a:p>
            <a:pPr lvl="2"/>
            <a:r>
              <a:rPr lang="en-US" sz="2300" dirty="0"/>
              <a:t>Are there services you should discontinue?</a:t>
            </a:r>
          </a:p>
          <a:p>
            <a:pPr lvl="2"/>
            <a:r>
              <a:rPr lang="en-US" sz="2300" dirty="0"/>
              <a:t>What if staff/patients want to leave?</a:t>
            </a:r>
          </a:p>
          <a:p>
            <a:pPr lvl="2"/>
            <a:r>
              <a:rPr lang="en-US" sz="2300" dirty="0"/>
              <a:t>What resources do you have on hand?</a:t>
            </a:r>
          </a:p>
          <a:p>
            <a:pPr lvl="2"/>
            <a:r>
              <a:rPr lang="en-US" sz="2300" dirty="0"/>
              <a:t>What protective measures need to be implemented?</a:t>
            </a:r>
          </a:p>
          <a:p>
            <a:r>
              <a:rPr lang="en-US" dirty="0"/>
              <a:t>Activate Incident Command?</a:t>
            </a:r>
          </a:p>
          <a:p>
            <a:r>
              <a:rPr lang="en-US" dirty="0"/>
              <a:t>Decontamination?</a:t>
            </a:r>
          </a:p>
          <a:p>
            <a:r>
              <a:rPr lang="en-US" dirty="0"/>
              <a:t>Establish </a:t>
            </a:r>
            <a:r>
              <a:rPr lang="en-US" dirty="0">
                <a:latin typeface="Arial" panose="020B0604020202020204" pitchFamily="34" charset="0"/>
                <a:cs typeface="Arial" panose="020B0604020202020204" pitchFamily="34" charset="0"/>
              </a:rPr>
              <a:t>&amp;</a:t>
            </a:r>
            <a:r>
              <a:rPr lang="en-US" dirty="0"/>
              <a:t> maintain public reception area?</a:t>
            </a:r>
          </a:p>
          <a:p>
            <a:endParaRPr lang="en-US" dirty="0"/>
          </a:p>
          <a:p>
            <a:r>
              <a:rPr lang="en-US" dirty="0"/>
              <a:t>	Remain calm</a:t>
            </a:r>
          </a:p>
          <a:p>
            <a:r>
              <a:rPr lang="en-US" dirty="0"/>
              <a:t>	Consider shutting down air intake into the ventilation system (could be airborne particles)</a:t>
            </a:r>
          </a:p>
          <a:p>
            <a:r>
              <a:rPr lang="en-US" dirty="0"/>
              <a:t>	Ensure patients/visitors are aware of the threat</a:t>
            </a:r>
          </a:p>
          <a:p>
            <a:r>
              <a:rPr lang="en-US" dirty="0"/>
              <a:t>	Update your IC on the operational status of your facility and impact on patient care</a:t>
            </a:r>
          </a:p>
          <a:p>
            <a:r>
              <a:rPr lang="en-US" dirty="0"/>
              <a:t>	Personnel to remain with patients</a:t>
            </a:r>
          </a:p>
          <a:p>
            <a:r>
              <a:rPr lang="en-US" dirty="0"/>
              <a:t>AOD notified</a:t>
            </a:r>
          </a:p>
          <a:p>
            <a:r>
              <a:rPr lang="en-US" dirty="0"/>
              <a:t>Overhead page “Code XX” We have been advised of an emergency nearby.  For your safety, everyone is to remain inside and SIP until we are notified the emergency is over.</a:t>
            </a:r>
          </a:p>
          <a:p>
            <a:endParaRPr lang="en-US" dirty="0"/>
          </a:p>
          <a:p>
            <a:r>
              <a:rPr lang="en-US" dirty="0"/>
              <a:t>Assessment:</a:t>
            </a:r>
          </a:p>
          <a:p>
            <a:r>
              <a:rPr lang="en-US" dirty="0"/>
              <a:t>	Who do you contact for direction?</a:t>
            </a:r>
          </a:p>
          <a:p>
            <a:r>
              <a:rPr lang="en-US" dirty="0"/>
              <a:t>	How do you find out if your geographic area is impacted? </a:t>
            </a:r>
          </a:p>
          <a:p>
            <a:r>
              <a:rPr lang="en-US" dirty="0"/>
              <a:t>	Is there a possibility of a need to evacuate?  </a:t>
            </a:r>
          </a:p>
          <a:p>
            <a:r>
              <a:rPr lang="en-US" dirty="0"/>
              <a:t>	What is the availability of other resources (law, fire)</a:t>
            </a:r>
          </a:p>
          <a:p>
            <a:r>
              <a:rPr lang="en-US" dirty="0"/>
              <a:t>	Census of personnel, patients,  and visitors.  All ambulatory?  </a:t>
            </a:r>
          </a:p>
          <a:p>
            <a:endParaRPr lang="en-US" dirty="0"/>
          </a:p>
          <a:p>
            <a:r>
              <a:rPr lang="en-US" dirty="0"/>
              <a:t>Activate the Command Center?</a:t>
            </a:r>
          </a:p>
          <a:p>
            <a:r>
              <a:rPr lang="en-US" dirty="0"/>
              <a:t>Develop and Implement Incident Action Plan (goals, objectives, and strategies for an operational period)</a:t>
            </a:r>
          </a:p>
          <a:p>
            <a:r>
              <a:rPr lang="en-US" dirty="0"/>
              <a:t>Who determines when the facility is safe to resume normal operations?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Who activates this plan?  (should be the incident commander)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 you have a decision tree or matrix?  Incident assessment worksheet?</a:t>
            </a:r>
          </a:p>
          <a:p>
            <a:r>
              <a:rPr lang="en-US" dirty="0"/>
              <a:t>INCIDENT MANAGEMENT</a:t>
            </a:r>
          </a:p>
          <a:p>
            <a:r>
              <a:rPr lang="en-US" dirty="0"/>
              <a:t>	Does your EOP identify the designated Incident Commander?  (IC=gathers all information related to the incident and coordinated and released via the command center.  IC has full authority and responsibility for the decision-making process for this response</a:t>
            </a:r>
          </a:p>
          <a:p>
            <a:r>
              <a:rPr lang="en-US" dirty="0"/>
              <a:t>	IC activate “Code______”</a:t>
            </a:r>
          </a:p>
          <a:p>
            <a:r>
              <a:rPr lang="en-US" dirty="0"/>
              <a:t>	ICS Job Action Sheets #254 victim/patient tracking</a:t>
            </a:r>
          </a:p>
          <a:p>
            <a:endParaRPr lang="en-US" dirty="0"/>
          </a:p>
          <a:p>
            <a:r>
              <a:rPr lang="en-US" dirty="0"/>
              <a:t>ROLES &amp; RESPONSIBILITIES</a:t>
            </a:r>
          </a:p>
          <a:p>
            <a:r>
              <a:rPr lang="en-US" dirty="0"/>
              <a:t>	PIO, Liaison Officer, Safety Officer, Operations Section Chief, Planning Chief, Logistics Section, Personnel</a:t>
            </a:r>
          </a:p>
          <a:p>
            <a:r>
              <a:rPr lang="en-US" sz="2000" dirty="0">
                <a:solidFill>
                  <a:schemeClr val="tx1"/>
                </a:solidFill>
                <a:latin typeface="Arial" panose="020B0604020202020204" pitchFamily="34" charset="0"/>
                <a:cs typeface="Arial" panose="020B0604020202020204" pitchFamily="34" charset="0"/>
              </a:rPr>
              <a:t>What are YOUR plans?</a:t>
            </a:r>
          </a:p>
          <a:p>
            <a:pPr lvl="1"/>
            <a:r>
              <a:rPr lang="en-US" sz="2000" dirty="0">
                <a:solidFill>
                  <a:schemeClr val="tx1"/>
                </a:solidFill>
                <a:latin typeface="Arial" panose="020B0604020202020204" pitchFamily="34" charset="0"/>
                <a:cs typeface="Arial" panose="020B0604020202020204" pitchFamily="34" charset="0"/>
              </a:rPr>
              <a:t>Does your facility/agency have any plans for this type of incident?</a:t>
            </a:r>
          </a:p>
          <a:p>
            <a:pPr lvl="1"/>
            <a:r>
              <a:rPr lang="en-US" sz="2000" dirty="0">
                <a:solidFill>
                  <a:schemeClr val="tx1"/>
                </a:solidFill>
                <a:latin typeface="Arial" panose="020B0604020202020204" pitchFamily="34" charset="0"/>
                <a:cs typeface="Arial" panose="020B0604020202020204" pitchFamily="34" charset="0"/>
              </a:rPr>
              <a:t>Have you coordinated with public safety to identify how to respond to such an incident?    </a:t>
            </a:r>
          </a:p>
          <a:p>
            <a:pPr lvl="1"/>
            <a:r>
              <a:rPr lang="en-US" sz="2000" dirty="0">
                <a:solidFill>
                  <a:schemeClr val="tx1"/>
                </a:solidFill>
                <a:latin typeface="Arial" panose="020B0604020202020204" pitchFamily="34" charset="0"/>
                <a:cs typeface="Arial" panose="020B0604020202020204" pitchFamily="34" charset="0"/>
              </a:rPr>
              <a:t>What are your top 3 concerns of your facility/agency?                                                                                      </a:t>
            </a:r>
          </a:p>
          <a:p>
            <a:pPr lvl="1"/>
            <a:r>
              <a:rPr lang="en-US" sz="2000" dirty="0">
                <a:solidFill>
                  <a:schemeClr val="tx1"/>
                </a:solidFill>
                <a:latin typeface="Arial" panose="020B0604020202020204" pitchFamily="34" charset="0"/>
                <a:cs typeface="Arial" panose="020B0604020202020204" pitchFamily="34" charset="0"/>
              </a:rPr>
              <a:t>What types of information would be released?</a:t>
            </a:r>
          </a:p>
          <a:p>
            <a:pPr lvl="1"/>
            <a:r>
              <a:rPr lang="en-US" sz="2000" dirty="0">
                <a:solidFill>
                  <a:schemeClr val="tx1"/>
                </a:solidFill>
                <a:latin typeface="Arial" panose="020B0604020202020204" pitchFamily="34" charset="0"/>
                <a:cs typeface="Arial" panose="020B0604020202020204" pitchFamily="34" charset="0"/>
              </a:rPr>
              <a:t>How would employees/patients be notified</a:t>
            </a:r>
          </a:p>
          <a:p>
            <a:pPr lvl="1"/>
            <a:r>
              <a:rPr lang="en-US" sz="2000" dirty="0">
                <a:solidFill>
                  <a:schemeClr val="tx1"/>
                </a:solidFill>
                <a:latin typeface="Arial" panose="020B0604020202020204" pitchFamily="34" charset="0"/>
                <a:cs typeface="Arial" panose="020B0604020202020204" pitchFamily="34" charset="0"/>
              </a:rPr>
              <a:t>Who makes the notifications?</a:t>
            </a:r>
          </a:p>
          <a:p>
            <a:pPr lvl="1"/>
            <a:r>
              <a:rPr lang="en-US" sz="2000" dirty="0">
                <a:solidFill>
                  <a:schemeClr val="tx1"/>
                </a:solidFill>
                <a:latin typeface="Arial" panose="020B0604020202020204" pitchFamily="34" charset="0"/>
                <a:cs typeface="Arial" panose="020B0604020202020204" pitchFamily="34" charset="0"/>
              </a:rPr>
              <a:t>Where do you get the information?</a:t>
            </a:r>
          </a:p>
          <a:p>
            <a:endParaRPr lang="en-US" dirty="0"/>
          </a:p>
          <a:p>
            <a:r>
              <a:rPr lang="en-US" dirty="0"/>
              <a:t>484.102 HHA 418.113 HOS Conditions of Participation: Emergency Preparedness</a:t>
            </a:r>
          </a:p>
          <a:p>
            <a:r>
              <a:rPr lang="en-US" dirty="0"/>
              <a:t>E-0039 Must conduct exercises to test the emergency plan at </a:t>
            </a:r>
            <a:r>
              <a:rPr lang="en-US" b="1" dirty="0"/>
              <a:t>least annually (Full Scale exercise that is community based Every 2 Years)</a:t>
            </a:r>
            <a:br>
              <a:rPr lang="en-US" dirty="0"/>
            </a:br>
            <a:r>
              <a:rPr lang="en-US" dirty="0"/>
              <a:t>E-0039 When a community-based exercise is not accessible, conduct an annual individual, facility-based functional exercise every 2 years.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a:t>
            </a:fld>
            <a:endParaRPr lang="en-US" dirty="0"/>
          </a:p>
        </p:txBody>
      </p:sp>
    </p:spTree>
    <p:extLst>
      <p:ext uri="{BB962C8B-B14F-4D97-AF65-F5344CB8AC3E}">
        <p14:creationId xmlns:p14="http://schemas.microsoft.com/office/powerpoint/2010/main" val="3847381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During an MCI, Resource Request forms should be submitted via the ReddiNet utilizing the Resource Request tab.</a:t>
            </a:r>
          </a:p>
          <a:p>
            <a:r>
              <a:rPr lang="en-US" altLang="en-US" dirty="0">
                <a:latin typeface="Arial" panose="020B0604020202020204" pitchFamily="34" charset="0"/>
              </a:rPr>
              <a:t>You can request Supplies, Personnel or Equipment</a:t>
            </a:r>
          </a:p>
          <a:p>
            <a:endParaRPr lang="en-US" altLang="en-US" dirty="0">
              <a:latin typeface="Arial" panose="020B0604020202020204" pitchFamily="34" charset="0"/>
            </a:endParaRPr>
          </a:p>
          <a:p>
            <a:r>
              <a:rPr lang="en-US" altLang="en-US" dirty="0">
                <a:latin typeface="Arial" panose="020B0604020202020204" pitchFamily="34" charset="0"/>
              </a:rPr>
              <a:t>When a RR is submitted via email or fax the MCC will need to complete the form for you which is labor intensive and can create unnecessary delays.  </a:t>
            </a:r>
          </a:p>
          <a:p>
            <a:r>
              <a:rPr lang="en-US" altLang="en-US" dirty="0">
                <a:latin typeface="Arial" panose="020B0604020202020204" pitchFamily="34" charset="0"/>
              </a:rPr>
              <a:t>During the pandemic, due to the overwhelming number of requests, there came a point that resource requests were ONLY via ReddiNet, and facilities were required to open FREE accounts!</a:t>
            </a:r>
          </a:p>
          <a:p>
            <a:endParaRPr lang="en-US" altLang="en-US" dirty="0">
              <a:latin typeface="Arial" panose="020B0604020202020204" pitchFamily="34" charset="0"/>
            </a:endParaRPr>
          </a:p>
          <a:p>
            <a:r>
              <a:rPr lang="en-US" altLang="en-US" dirty="0">
                <a:latin typeface="Arial" panose="020B0604020202020204" pitchFamily="34" charset="0"/>
              </a:rPr>
              <a:t>It needs to be specific.  For example, if you needed personnel, you would need to indicate if a tech, LVN, RN, RT, etc. is needed.  The number of hours/days and duration needed. Ideally indicate if it is a day, mid or night shift request and the shift is 6,8 or 12 hours.</a:t>
            </a:r>
          </a:p>
          <a:p>
            <a:r>
              <a:rPr lang="en-US" altLang="en-US" dirty="0">
                <a:latin typeface="Arial" panose="020B0604020202020204" pitchFamily="34" charset="0"/>
              </a:rPr>
              <a:t>Supplies are disposable, one-time use, like test kits</a:t>
            </a:r>
          </a:p>
          <a:p>
            <a:r>
              <a:rPr lang="en-US" altLang="en-US" dirty="0">
                <a:latin typeface="Arial" panose="020B0604020202020204" pitchFamily="34" charset="0"/>
              </a:rPr>
              <a:t>Equipment is something that would typically be returned. Examples include ventilators, generators, etc.</a:t>
            </a:r>
          </a:p>
          <a:p>
            <a:endParaRPr lang="en-US" altLang="en-US" dirty="0">
              <a:latin typeface="Arial" panose="020B0604020202020204" pitchFamily="34" charset="0"/>
            </a:endParaRPr>
          </a:p>
          <a:p>
            <a:r>
              <a:rPr lang="en-US" altLang="en-US" dirty="0">
                <a:latin typeface="Arial" panose="020B0604020202020204" pitchFamily="34" charset="0"/>
              </a:rPr>
              <a:t>There is a priority code </a:t>
            </a:r>
          </a:p>
          <a:p>
            <a:r>
              <a:rPr lang="en-US" altLang="en-US" dirty="0">
                <a:latin typeface="Arial" panose="020B0604020202020204" pitchFamily="34" charset="0"/>
              </a:rPr>
              <a:t>	E for Emergent, meaning the resource is needed within 12 hours</a:t>
            </a:r>
          </a:p>
          <a:p>
            <a:r>
              <a:rPr lang="en-US" altLang="en-US" dirty="0">
                <a:latin typeface="Arial" panose="020B0604020202020204" pitchFamily="34" charset="0"/>
              </a:rPr>
              <a:t>	U is for Urgent.  Items needed in greater than 12 hours</a:t>
            </a:r>
          </a:p>
          <a:p>
            <a:r>
              <a:rPr lang="en-US" altLang="en-US" dirty="0">
                <a:latin typeface="Arial" panose="020B0604020202020204" pitchFamily="34" charset="0"/>
              </a:rPr>
              <a:t>	S is for Sustainment</a:t>
            </a:r>
          </a:p>
          <a:p>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BEFORE a RR is submitted, you need to confirm 3 things:</a:t>
            </a:r>
          </a:p>
          <a:p>
            <a:r>
              <a:rPr lang="en-US" altLang="en-US" dirty="0">
                <a:latin typeface="Arial" panose="020B0604020202020204" pitchFamily="34" charset="0"/>
              </a:rPr>
              <a:t>	The resource requested is exhausted or nearly exhausted</a:t>
            </a:r>
          </a:p>
          <a:p>
            <a:r>
              <a:rPr lang="en-US" altLang="en-US" dirty="0">
                <a:latin typeface="Arial" panose="020B0604020202020204" pitchFamily="34" charset="0"/>
              </a:rPr>
              <a:t>	Your facility is unable to obtain the resource from vendors, contractors, sister facilities, like facilities</a:t>
            </a:r>
          </a:p>
          <a:p>
            <a:r>
              <a:rPr lang="en-US" altLang="en-US" dirty="0">
                <a:latin typeface="Arial" panose="020B0604020202020204" pitchFamily="34" charset="0"/>
              </a:rPr>
              <a:t>	Facility is unable to obtain the resource from other non-traditional sources (home depot, amazon, </a:t>
            </a:r>
            <a:r>
              <a:rPr lang="en-US" altLang="en-US" dirty="0" err="1">
                <a:latin typeface="Arial" panose="020B0604020202020204" pitchFamily="34" charset="0"/>
              </a:rPr>
              <a:t>etc</a:t>
            </a:r>
            <a:r>
              <a:rPr lang="en-US" altLang="en-US" dirty="0">
                <a:latin typeface="Arial" panose="020B0604020202020204" pitchFamily="34" charset="0"/>
              </a:rPr>
              <a:t>)</a:t>
            </a:r>
          </a:p>
        </p:txBody>
      </p:sp>
      <p:sp>
        <p:nvSpPr>
          <p:cNvPr id="604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39" eaLnBrk="0" hangingPunct="0">
              <a:spcBef>
                <a:spcPct val="30000"/>
              </a:spcBef>
              <a:defRPr sz="1200">
                <a:solidFill>
                  <a:schemeClr val="tx1"/>
                </a:solidFill>
                <a:latin typeface="Arial" panose="020B0604020202020204" pitchFamily="34" charset="0"/>
              </a:defRPr>
            </a:lvl1pPr>
            <a:lvl2pPr marL="756635" indent="-290017" defTabSz="949439" eaLnBrk="0" hangingPunct="0">
              <a:spcBef>
                <a:spcPct val="30000"/>
              </a:spcBef>
              <a:defRPr sz="1200">
                <a:solidFill>
                  <a:schemeClr val="tx1"/>
                </a:solidFill>
                <a:latin typeface="Arial" panose="020B0604020202020204" pitchFamily="34" charset="0"/>
              </a:defRPr>
            </a:lvl2pPr>
            <a:lvl3pPr marL="1164926" indent="-231689" defTabSz="949439" eaLnBrk="0" hangingPunct="0">
              <a:spcBef>
                <a:spcPct val="30000"/>
              </a:spcBef>
              <a:defRPr sz="1200">
                <a:solidFill>
                  <a:schemeClr val="tx1"/>
                </a:solidFill>
                <a:latin typeface="Arial" panose="020B0604020202020204" pitchFamily="34" charset="0"/>
              </a:defRPr>
            </a:lvl3pPr>
            <a:lvl4pPr marL="1631544" indent="-231689" defTabSz="949439" eaLnBrk="0" hangingPunct="0">
              <a:spcBef>
                <a:spcPct val="30000"/>
              </a:spcBef>
              <a:defRPr sz="1200">
                <a:solidFill>
                  <a:schemeClr val="tx1"/>
                </a:solidFill>
                <a:latin typeface="Arial" panose="020B0604020202020204" pitchFamily="34" charset="0"/>
              </a:defRPr>
            </a:lvl4pPr>
            <a:lvl5pPr marL="2098163" indent="-231689" defTabSz="949439" eaLnBrk="0" hangingPunct="0">
              <a:spcBef>
                <a:spcPct val="30000"/>
              </a:spcBef>
              <a:defRPr sz="1200">
                <a:solidFill>
                  <a:schemeClr val="tx1"/>
                </a:solidFill>
                <a:latin typeface="Arial" panose="020B0604020202020204" pitchFamily="34" charset="0"/>
              </a:defRPr>
            </a:lvl5pPr>
            <a:lvl6pPr marL="2564781" indent="-231689" defTabSz="949439" eaLnBrk="0" fontAlgn="base" hangingPunct="0">
              <a:spcBef>
                <a:spcPct val="30000"/>
              </a:spcBef>
              <a:spcAft>
                <a:spcPct val="0"/>
              </a:spcAft>
              <a:defRPr sz="1200">
                <a:solidFill>
                  <a:schemeClr val="tx1"/>
                </a:solidFill>
                <a:latin typeface="Arial" panose="020B0604020202020204" pitchFamily="34" charset="0"/>
              </a:defRPr>
            </a:lvl6pPr>
            <a:lvl7pPr marL="3031399" indent="-231689" defTabSz="949439" eaLnBrk="0" fontAlgn="base" hangingPunct="0">
              <a:spcBef>
                <a:spcPct val="30000"/>
              </a:spcBef>
              <a:spcAft>
                <a:spcPct val="0"/>
              </a:spcAft>
              <a:defRPr sz="1200">
                <a:solidFill>
                  <a:schemeClr val="tx1"/>
                </a:solidFill>
                <a:latin typeface="Arial" panose="020B0604020202020204" pitchFamily="34" charset="0"/>
              </a:defRPr>
            </a:lvl7pPr>
            <a:lvl8pPr marL="3498018" indent="-231689" defTabSz="949439" eaLnBrk="0" fontAlgn="base" hangingPunct="0">
              <a:spcBef>
                <a:spcPct val="30000"/>
              </a:spcBef>
              <a:spcAft>
                <a:spcPct val="0"/>
              </a:spcAft>
              <a:defRPr sz="1200">
                <a:solidFill>
                  <a:schemeClr val="tx1"/>
                </a:solidFill>
                <a:latin typeface="Arial" panose="020B0604020202020204" pitchFamily="34" charset="0"/>
              </a:defRPr>
            </a:lvl8pPr>
            <a:lvl9pPr marL="3964636" indent="-231689" defTabSz="94943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sz="800" dirty="0"/>
              <a:t>Aug 2019</a:t>
            </a:r>
          </a:p>
        </p:txBody>
      </p:sp>
      <p:sp>
        <p:nvSpPr>
          <p:cNvPr id="60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39" eaLnBrk="0" hangingPunct="0">
              <a:spcBef>
                <a:spcPct val="30000"/>
              </a:spcBef>
              <a:defRPr sz="1200">
                <a:solidFill>
                  <a:schemeClr val="tx1"/>
                </a:solidFill>
                <a:latin typeface="Arial" panose="020B0604020202020204" pitchFamily="34" charset="0"/>
              </a:defRPr>
            </a:lvl1pPr>
            <a:lvl2pPr marL="756635" indent="-290017" defTabSz="949439" eaLnBrk="0" hangingPunct="0">
              <a:spcBef>
                <a:spcPct val="30000"/>
              </a:spcBef>
              <a:defRPr sz="1200">
                <a:solidFill>
                  <a:schemeClr val="tx1"/>
                </a:solidFill>
                <a:latin typeface="Arial" panose="020B0604020202020204" pitchFamily="34" charset="0"/>
              </a:defRPr>
            </a:lvl2pPr>
            <a:lvl3pPr marL="1164926" indent="-231689" defTabSz="949439" eaLnBrk="0" hangingPunct="0">
              <a:spcBef>
                <a:spcPct val="30000"/>
              </a:spcBef>
              <a:defRPr sz="1200">
                <a:solidFill>
                  <a:schemeClr val="tx1"/>
                </a:solidFill>
                <a:latin typeface="Arial" panose="020B0604020202020204" pitchFamily="34" charset="0"/>
              </a:defRPr>
            </a:lvl3pPr>
            <a:lvl4pPr marL="1631544" indent="-231689" defTabSz="949439" eaLnBrk="0" hangingPunct="0">
              <a:spcBef>
                <a:spcPct val="30000"/>
              </a:spcBef>
              <a:defRPr sz="1200">
                <a:solidFill>
                  <a:schemeClr val="tx1"/>
                </a:solidFill>
                <a:latin typeface="Arial" panose="020B0604020202020204" pitchFamily="34" charset="0"/>
              </a:defRPr>
            </a:lvl4pPr>
            <a:lvl5pPr marL="2098163" indent="-231689" defTabSz="949439" eaLnBrk="0" hangingPunct="0">
              <a:spcBef>
                <a:spcPct val="30000"/>
              </a:spcBef>
              <a:defRPr sz="1200">
                <a:solidFill>
                  <a:schemeClr val="tx1"/>
                </a:solidFill>
                <a:latin typeface="Arial" panose="020B0604020202020204" pitchFamily="34" charset="0"/>
              </a:defRPr>
            </a:lvl5pPr>
            <a:lvl6pPr marL="2564781" indent="-231689" defTabSz="949439" eaLnBrk="0" fontAlgn="base" hangingPunct="0">
              <a:spcBef>
                <a:spcPct val="30000"/>
              </a:spcBef>
              <a:spcAft>
                <a:spcPct val="0"/>
              </a:spcAft>
              <a:defRPr sz="1200">
                <a:solidFill>
                  <a:schemeClr val="tx1"/>
                </a:solidFill>
                <a:latin typeface="Arial" panose="020B0604020202020204" pitchFamily="34" charset="0"/>
              </a:defRPr>
            </a:lvl6pPr>
            <a:lvl7pPr marL="3031399" indent="-231689" defTabSz="949439" eaLnBrk="0" fontAlgn="base" hangingPunct="0">
              <a:spcBef>
                <a:spcPct val="30000"/>
              </a:spcBef>
              <a:spcAft>
                <a:spcPct val="0"/>
              </a:spcAft>
              <a:defRPr sz="1200">
                <a:solidFill>
                  <a:schemeClr val="tx1"/>
                </a:solidFill>
                <a:latin typeface="Arial" panose="020B0604020202020204" pitchFamily="34" charset="0"/>
              </a:defRPr>
            </a:lvl7pPr>
            <a:lvl8pPr marL="3498018" indent="-231689" defTabSz="949439" eaLnBrk="0" fontAlgn="base" hangingPunct="0">
              <a:spcBef>
                <a:spcPct val="30000"/>
              </a:spcBef>
              <a:spcAft>
                <a:spcPct val="0"/>
              </a:spcAft>
              <a:defRPr sz="1200">
                <a:solidFill>
                  <a:schemeClr val="tx1"/>
                </a:solidFill>
                <a:latin typeface="Arial" panose="020B0604020202020204" pitchFamily="34" charset="0"/>
              </a:defRPr>
            </a:lvl8pPr>
            <a:lvl9pPr marL="3964636" indent="-231689" defTabSz="94943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0E59D50-88E9-4C42-AB29-7987DCCAC4A0}" type="slidenum">
              <a:rPr lang="en-US" altLang="en-US" sz="1300"/>
              <a:pPr eaLnBrk="1" hangingPunct="1">
                <a:spcBef>
                  <a:spcPct val="0"/>
                </a:spcBef>
              </a:pPr>
              <a:t>20</a:t>
            </a:fld>
            <a:endParaRPr lang="en-US" altLang="en-US" sz="1300" dirty="0"/>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10125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click on the Resource request tab</a:t>
            </a:r>
          </a:p>
          <a:p>
            <a:r>
              <a:rPr lang="en-US" dirty="0"/>
              <a:t>2 pick the correct incident.  For the exercise it will say DRILL or EXERCISE MRSE</a:t>
            </a:r>
          </a:p>
          <a:p>
            <a:r>
              <a:rPr lang="en-US" dirty="0"/>
              <a:t>3 select new RR</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21</a:t>
            </a:fld>
            <a:endParaRPr lang="en-US" dirty="0"/>
          </a:p>
        </p:txBody>
      </p:sp>
    </p:spTree>
    <p:extLst>
      <p:ext uri="{BB962C8B-B14F-4D97-AF65-F5344CB8AC3E}">
        <p14:creationId xmlns:p14="http://schemas.microsoft.com/office/powerpoint/2010/main" val="221860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of your facility</a:t>
            </a:r>
          </a:p>
          <a:p>
            <a:r>
              <a:rPr lang="en-US" dirty="0"/>
              <a:t>Facility ID is your facility code in our HCC database and can be found under general information – see next slide</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22</a:t>
            </a:fld>
            <a:endParaRPr lang="en-US" dirty="0"/>
          </a:p>
        </p:txBody>
      </p:sp>
    </p:spTree>
    <p:extLst>
      <p:ext uri="{BB962C8B-B14F-4D97-AF65-F5344CB8AC3E}">
        <p14:creationId xmlns:p14="http://schemas.microsoft.com/office/powerpoint/2010/main" val="3859669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23</a:t>
            </a:fld>
            <a:endParaRPr lang="en-US" dirty="0"/>
          </a:p>
        </p:txBody>
      </p:sp>
    </p:spTree>
    <p:extLst>
      <p:ext uri="{BB962C8B-B14F-4D97-AF65-F5344CB8AC3E}">
        <p14:creationId xmlns:p14="http://schemas.microsoft.com/office/powerpoint/2010/main" val="870621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latin typeface="Arial" panose="020B0604020202020204" pitchFamily="34" charset="0"/>
              </a:rPr>
              <a:t>Some of the fields in the resource request will be pre-filled.  However, the fields that are not, must be filled prior to submitting.  </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Many times, during an incident, you will not be at your desk, therefore, it is important to add phone number that you will be able to in the event there is questions from the MHOAC.  </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Describe Mission – in this field, you will describe the purpose and reason for your request.  Why and for what are you requesting </a:t>
            </a:r>
          </a:p>
          <a:p>
            <a:endParaRPr lang="en-US" altLang="en-US" dirty="0">
              <a:latin typeface="Arial" panose="020B0604020202020204" pitchFamily="34" charset="0"/>
            </a:endParaRPr>
          </a:p>
          <a:p>
            <a:r>
              <a:rPr lang="en-US" altLang="en-US" dirty="0">
                <a:latin typeface="Arial" panose="020B0604020202020204" pitchFamily="34" charset="0"/>
              </a:rPr>
              <a:t>During an event, Resource Request forms should be submitted via the ReddiNet utilizing the Resource Request tab.</a:t>
            </a:r>
          </a:p>
          <a:p>
            <a:r>
              <a:rPr lang="en-US" altLang="en-US" dirty="0">
                <a:latin typeface="Arial" panose="020B0604020202020204" pitchFamily="34" charset="0"/>
              </a:rPr>
              <a:t>You can request Supplies, Personnel or Equipment</a:t>
            </a:r>
          </a:p>
          <a:p>
            <a:endParaRPr lang="en-US" altLang="en-US" dirty="0">
              <a:latin typeface="Arial" panose="020B0604020202020204" pitchFamily="34" charset="0"/>
            </a:endParaRPr>
          </a:p>
          <a:p>
            <a:r>
              <a:rPr lang="en-US" altLang="en-US" dirty="0">
                <a:latin typeface="Arial" panose="020B0604020202020204" pitchFamily="34" charset="0"/>
              </a:rPr>
              <a:t>It needs to be specific.  For example if you needed personnel, you would need to indicate if a tech, LVN, RN, RT, </a:t>
            </a:r>
            <a:r>
              <a:rPr lang="en-US" altLang="en-US" dirty="0" err="1">
                <a:latin typeface="Arial" panose="020B0604020202020204" pitchFamily="34" charset="0"/>
              </a:rPr>
              <a:t>etc</a:t>
            </a:r>
            <a:r>
              <a:rPr lang="en-US" altLang="en-US" dirty="0">
                <a:latin typeface="Arial" panose="020B0604020202020204" pitchFamily="34" charset="0"/>
              </a:rPr>
              <a:t> is needed.  The number of hours/days and duration needed. Ideally indicate if it is a day, mid or night shift request and the shift is 6,8 or 12 hours.</a:t>
            </a:r>
          </a:p>
          <a:p>
            <a:endParaRPr lang="en-US" altLang="en-US" dirty="0">
              <a:latin typeface="Arial" panose="020B0604020202020204" pitchFamily="34" charset="0"/>
            </a:endParaRPr>
          </a:p>
          <a:p>
            <a:r>
              <a:rPr lang="en-US" altLang="en-US" dirty="0">
                <a:latin typeface="Arial" panose="020B0604020202020204" pitchFamily="34" charset="0"/>
              </a:rPr>
              <a:t>Supplies are disposable, one time use, like test kits</a:t>
            </a:r>
          </a:p>
          <a:p>
            <a:endParaRPr lang="en-US" altLang="en-US" dirty="0">
              <a:latin typeface="Arial" panose="020B0604020202020204" pitchFamily="34" charset="0"/>
            </a:endParaRPr>
          </a:p>
          <a:p>
            <a:r>
              <a:rPr lang="en-US" altLang="en-US" dirty="0">
                <a:latin typeface="Arial" panose="020B0604020202020204" pitchFamily="34" charset="0"/>
              </a:rPr>
              <a:t>Equipment is something that would typically be returned. Examples include ventilators, generators, </a:t>
            </a:r>
            <a:r>
              <a:rPr lang="en-US" altLang="en-US" dirty="0" err="1">
                <a:latin typeface="Arial" panose="020B0604020202020204" pitchFamily="34" charset="0"/>
              </a:rPr>
              <a:t>etc</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There is a priority code </a:t>
            </a:r>
          </a:p>
          <a:p>
            <a:r>
              <a:rPr lang="en-US" altLang="en-US" dirty="0">
                <a:latin typeface="Arial" panose="020B0604020202020204" pitchFamily="34" charset="0"/>
              </a:rPr>
              <a:t>	E for Emergent, meaning the resource is needed within 12 hours</a:t>
            </a:r>
          </a:p>
          <a:p>
            <a:r>
              <a:rPr lang="en-US" altLang="en-US" dirty="0">
                <a:latin typeface="Arial" panose="020B0604020202020204" pitchFamily="34" charset="0"/>
              </a:rPr>
              <a:t>	U is for Urgent.  Items needed in greater than 12 hours</a:t>
            </a:r>
          </a:p>
          <a:p>
            <a:r>
              <a:rPr lang="en-US" altLang="en-US" dirty="0">
                <a:latin typeface="Arial" panose="020B0604020202020204" pitchFamily="34" charset="0"/>
              </a:rPr>
              <a:t>	S is for Sustainment</a:t>
            </a:r>
          </a:p>
          <a:p>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BEFORE a RR is submitted, you need to confirm 3 things:</a:t>
            </a:r>
          </a:p>
          <a:p>
            <a:r>
              <a:rPr lang="en-US" altLang="en-US" dirty="0">
                <a:latin typeface="Arial" panose="020B0604020202020204" pitchFamily="34" charset="0"/>
              </a:rPr>
              <a:t>	the resource requested is exhausted or nearly exhausted</a:t>
            </a:r>
          </a:p>
          <a:p>
            <a:r>
              <a:rPr lang="en-US" altLang="en-US" dirty="0">
                <a:latin typeface="Arial" panose="020B0604020202020204" pitchFamily="34" charset="0"/>
              </a:rPr>
              <a:t>	Your facility is unable to obtain the resource from vendors, contractors, sister facilities, like facilities</a:t>
            </a:r>
          </a:p>
          <a:p>
            <a:r>
              <a:rPr lang="en-US" altLang="en-US" dirty="0">
                <a:latin typeface="Arial" panose="020B0604020202020204" pitchFamily="34" charset="0"/>
              </a:rPr>
              <a:t>	Facility is unable to obtain the resource from other non-traditional sources (home depot, amazon, </a:t>
            </a:r>
            <a:r>
              <a:rPr lang="en-US" altLang="en-US" dirty="0" err="1">
                <a:latin typeface="Arial" panose="020B0604020202020204" pitchFamily="34" charset="0"/>
              </a:rPr>
              <a:t>etc</a:t>
            </a:r>
            <a:r>
              <a:rPr lang="en-US" altLang="en-US" dirty="0">
                <a:latin typeface="Arial" panose="020B0604020202020204" pitchFamily="34" charset="0"/>
              </a:rPr>
              <a:t>)</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Resource requests are submitted as a last resort.  When you have exhausted all other avenues.  When you’ve reached out to your sister facilities, to your established vendors and non-traditional vendors;                                                    remember to think outside the box.  Once all of these avenues have been exhausted, you may click all 3 check boxes.</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It is  important that management or your command unit review the request.  Once reviewed, add their name and information to the resource request.  </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defRPr>
            </a:lvl1pPr>
            <a:lvl2pPr marL="771216" indent="-296498" defTabSz="951059">
              <a:spcBef>
                <a:spcPct val="30000"/>
              </a:spcBef>
              <a:defRPr sz="1200">
                <a:solidFill>
                  <a:schemeClr val="tx1"/>
                </a:solidFill>
                <a:latin typeface="Arial" panose="020B0604020202020204" pitchFamily="34" charset="0"/>
              </a:defRPr>
            </a:lvl2pPr>
            <a:lvl3pPr marL="1187609" indent="-236550" defTabSz="951059">
              <a:spcBef>
                <a:spcPct val="30000"/>
              </a:spcBef>
              <a:defRPr sz="1200">
                <a:solidFill>
                  <a:schemeClr val="tx1"/>
                </a:solidFill>
                <a:latin typeface="Arial" panose="020B0604020202020204" pitchFamily="34" charset="0"/>
              </a:defRPr>
            </a:lvl3pPr>
            <a:lvl4pPr marL="1663948" indent="-236550" defTabSz="951059">
              <a:spcBef>
                <a:spcPct val="30000"/>
              </a:spcBef>
              <a:defRPr sz="1200">
                <a:solidFill>
                  <a:schemeClr val="tx1"/>
                </a:solidFill>
                <a:latin typeface="Arial" panose="020B0604020202020204" pitchFamily="34" charset="0"/>
              </a:defRPr>
            </a:lvl4pPr>
            <a:lvl5pPr marL="2138667" indent="-236550" defTabSz="951059">
              <a:spcBef>
                <a:spcPct val="30000"/>
              </a:spcBef>
              <a:defRPr sz="1200">
                <a:solidFill>
                  <a:schemeClr val="tx1"/>
                </a:solidFill>
                <a:latin typeface="Arial" panose="020B0604020202020204" pitchFamily="34" charset="0"/>
              </a:defRPr>
            </a:lvl5pPr>
            <a:lvl6pPr marL="2605286" indent="-236550" defTabSz="951059" eaLnBrk="0" fontAlgn="base" hangingPunct="0">
              <a:spcBef>
                <a:spcPct val="30000"/>
              </a:spcBef>
              <a:spcAft>
                <a:spcPct val="0"/>
              </a:spcAft>
              <a:defRPr sz="1200">
                <a:solidFill>
                  <a:schemeClr val="tx1"/>
                </a:solidFill>
                <a:latin typeface="Arial" panose="020B0604020202020204" pitchFamily="34" charset="0"/>
              </a:defRPr>
            </a:lvl6pPr>
            <a:lvl7pPr marL="3071904" indent="-236550" defTabSz="951059" eaLnBrk="0" fontAlgn="base" hangingPunct="0">
              <a:spcBef>
                <a:spcPct val="30000"/>
              </a:spcBef>
              <a:spcAft>
                <a:spcPct val="0"/>
              </a:spcAft>
              <a:defRPr sz="1200">
                <a:solidFill>
                  <a:schemeClr val="tx1"/>
                </a:solidFill>
                <a:latin typeface="Arial" panose="020B0604020202020204" pitchFamily="34" charset="0"/>
              </a:defRPr>
            </a:lvl7pPr>
            <a:lvl8pPr marL="3538522" indent="-236550" defTabSz="951059" eaLnBrk="0" fontAlgn="base" hangingPunct="0">
              <a:spcBef>
                <a:spcPct val="30000"/>
              </a:spcBef>
              <a:spcAft>
                <a:spcPct val="0"/>
              </a:spcAft>
              <a:defRPr sz="1200">
                <a:solidFill>
                  <a:schemeClr val="tx1"/>
                </a:solidFill>
                <a:latin typeface="Arial" panose="020B0604020202020204" pitchFamily="34" charset="0"/>
              </a:defRPr>
            </a:lvl8pPr>
            <a:lvl9pPr marL="4005141" indent="-236550" defTabSz="95105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BA9251-BBFF-4425-AB62-1D7DE0855865}" type="slidenum">
              <a:rPr lang="en-US" altLang="en-US">
                <a:latin typeface="Constantia" panose="02030602050306030303" pitchFamily="18" charset="0"/>
              </a:rPr>
              <a:pPr>
                <a:spcBef>
                  <a:spcPct val="0"/>
                </a:spcBef>
              </a:pPr>
              <a:t>24</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103767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on your facility type status page (i.e. "Dialysis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solidFill>
            </a:endParaRPr>
          </a:p>
          <a:p>
            <a:r>
              <a:rPr lang="en-US" dirty="0"/>
              <a:t>Circle with lightening bolt means that that facility is not currently logged in to the ReddiNet system</a:t>
            </a:r>
          </a:p>
          <a:p>
            <a:r>
              <a:rPr lang="en-US" dirty="0"/>
              <a:t>Green means the facility is open with no issue</a:t>
            </a:r>
          </a:p>
          <a:p>
            <a:r>
              <a:rPr lang="en-US" dirty="0"/>
              <a:t>We will cover the colored dots in a future slide…</a:t>
            </a:r>
          </a:p>
          <a:p>
            <a:endParaRPr lang="en-US" dirty="0"/>
          </a:p>
          <a:p>
            <a:endParaRPr lang="en-US" dirty="0"/>
          </a:p>
          <a:p>
            <a:r>
              <a:rPr lang="en-US" dirty="0"/>
              <a:t>Assessment module</a:t>
            </a:r>
          </a:p>
          <a:p>
            <a:r>
              <a:rPr lang="en-US" dirty="0"/>
              <a:t>Click on Service Level</a:t>
            </a:r>
          </a:p>
          <a:p>
            <a:r>
              <a:rPr lang="en-US" dirty="0"/>
              <a:t>Click on “Update”</a:t>
            </a:r>
          </a:p>
          <a:p>
            <a:br>
              <a:rPr lang="en-US" dirty="0"/>
            </a:br>
            <a:r>
              <a:rPr lang="en-US" dirty="0"/>
              <a:t>Select your current service level and click “Update”</a:t>
            </a:r>
          </a:p>
          <a:p>
            <a:r>
              <a:rPr lang="en-US" dirty="0"/>
              <a:t>Accept when the “Confirm” box appears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25</a:t>
            </a:fld>
            <a:endParaRPr lang="en-US" dirty="0"/>
          </a:p>
        </p:txBody>
      </p:sp>
    </p:spTree>
    <p:extLst>
      <p:ext uri="{BB962C8B-B14F-4D97-AF65-F5344CB8AC3E}">
        <p14:creationId xmlns:p14="http://schemas.microsoft.com/office/powerpoint/2010/main" val="170206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Verify the general information, click on the facility name</a:t>
            </a:r>
            <a:endParaRPr lang="en-US" b="0" i="0" dirty="0">
              <a:solidFill>
                <a:srgbClr val="000000"/>
              </a:solidFill>
              <a:effectLst/>
              <a:latin typeface="Segoe UI" panose="020B0502040204020203"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26</a:t>
            </a:fld>
            <a:endParaRPr lang="en-US" dirty="0"/>
          </a:p>
        </p:txBody>
      </p:sp>
    </p:spTree>
    <p:extLst>
      <p:ext uri="{BB962C8B-B14F-4D97-AF65-F5344CB8AC3E}">
        <p14:creationId xmlns:p14="http://schemas.microsoft.com/office/powerpoint/2010/main" val="3999741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the Edit button under Hours of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27</a:t>
            </a:fld>
            <a:endParaRPr lang="en-US" dirty="0"/>
          </a:p>
        </p:txBody>
      </p:sp>
    </p:spTree>
    <p:extLst>
      <p:ext uri="{BB962C8B-B14F-4D97-AF65-F5344CB8AC3E}">
        <p14:creationId xmlns:p14="http://schemas.microsoft.com/office/powerpoint/2010/main" val="767839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a:spcBef>
                <a:spcPts val="0"/>
              </a:spcBef>
              <a:spcAft>
                <a:spcPts val="0"/>
              </a:spcAft>
            </a:pPr>
            <a:r>
              <a:rPr lang="en-US" b="0" i="0" dirty="0">
                <a:solidFill>
                  <a:srgbClr val="000000"/>
                </a:solidFill>
                <a:effectLst/>
                <a:latin typeface="Segoe UI" panose="020B0502040204020203" pitchFamily="34" charset="0"/>
              </a:rPr>
              <a:t>2.</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Select "Specific Hours".</a:t>
            </a:r>
          </a:p>
          <a:p>
            <a:pPr marL="457200" marR="0" indent="-228600" algn="l">
              <a:spcBef>
                <a:spcPts val="0"/>
              </a:spcBef>
              <a:spcAft>
                <a:spcPts val="0"/>
              </a:spcAft>
            </a:pPr>
            <a:r>
              <a:rPr lang="en-US" b="0" i="0" dirty="0">
                <a:solidFill>
                  <a:srgbClr val="000000"/>
                </a:solidFill>
                <a:effectLst/>
                <a:latin typeface="Segoe UI" panose="020B0502040204020203" pitchFamily="34" charset="0"/>
              </a:rPr>
              <a:t>3.</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Select the days that your facility is open.</a:t>
            </a:r>
          </a:p>
          <a:p>
            <a:pPr marL="457200" marR="0" indent="-228600" algn="l">
              <a:spcBef>
                <a:spcPts val="0"/>
              </a:spcBef>
              <a:spcAft>
                <a:spcPts val="0"/>
              </a:spcAft>
            </a:pPr>
            <a:r>
              <a:rPr lang="en-US" b="0" i="0" dirty="0">
                <a:solidFill>
                  <a:srgbClr val="000000"/>
                </a:solidFill>
                <a:effectLst/>
                <a:latin typeface="Segoe UI" panose="020B0502040204020203" pitchFamily="34" charset="0"/>
              </a:rPr>
              <a:t>4.</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Input your opening and closing times.</a:t>
            </a:r>
          </a:p>
          <a:p>
            <a:pPr marL="457200" marR="0" indent="-228600" algn="l">
              <a:spcBef>
                <a:spcPts val="0"/>
              </a:spcBef>
              <a:spcAft>
                <a:spcPts val="0"/>
              </a:spcAft>
            </a:pPr>
            <a:r>
              <a:rPr lang="en-US" b="0" i="0" dirty="0">
                <a:solidFill>
                  <a:srgbClr val="000000"/>
                </a:solidFill>
                <a:effectLst/>
                <a:latin typeface="Segoe UI" panose="020B0502040204020203" pitchFamily="34" charset="0"/>
              </a:rPr>
              <a:t>5.</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Optionally, you may add a second schedule by clicking on the "+".</a:t>
            </a:r>
          </a:p>
          <a:p>
            <a:pPr marL="457200" marR="0" indent="-228600" algn="l">
              <a:spcBef>
                <a:spcPts val="0"/>
              </a:spcBef>
              <a:spcAft>
                <a:spcPts val="0"/>
              </a:spcAft>
            </a:pPr>
            <a:r>
              <a:rPr lang="en-US" b="0" i="0" dirty="0">
                <a:solidFill>
                  <a:srgbClr val="000000"/>
                </a:solidFill>
                <a:effectLst/>
                <a:latin typeface="Segoe UI" panose="020B0502040204020203" pitchFamily="34" charset="0"/>
              </a:rPr>
              <a:t>6.</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Input the authorization.</a:t>
            </a:r>
          </a:p>
          <a:p>
            <a:pPr marL="457200" marR="0" indent="-228600" algn="l">
              <a:spcBef>
                <a:spcPts val="0"/>
              </a:spcBef>
              <a:spcAft>
                <a:spcPts val="1000"/>
              </a:spcAft>
            </a:pPr>
            <a:r>
              <a:rPr lang="en-US" b="0" i="0" dirty="0">
                <a:solidFill>
                  <a:srgbClr val="000000"/>
                </a:solidFill>
                <a:effectLst/>
                <a:latin typeface="Segoe UI" panose="020B0502040204020203" pitchFamily="34" charset="0"/>
              </a:rPr>
              <a:t>7.</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"Submit".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28</a:t>
            </a:fld>
            <a:endParaRPr lang="en-US" dirty="0"/>
          </a:p>
        </p:txBody>
      </p:sp>
    </p:spTree>
    <p:extLst>
      <p:ext uri="{BB962C8B-B14F-4D97-AF65-F5344CB8AC3E}">
        <p14:creationId xmlns:p14="http://schemas.microsoft.com/office/powerpoint/2010/main" val="2545759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non-acute training is scheduled for October 19</a:t>
            </a:r>
            <a:r>
              <a:rPr lang="en-US" baseline="30000" dirty="0"/>
              <a:t>th</a:t>
            </a:r>
            <a:r>
              <a:rPr lang="en-US" dirty="0"/>
              <a:t> at 10:00-11.  You need to register</a:t>
            </a:r>
          </a:p>
          <a:p>
            <a:r>
              <a:rPr lang="en-US" dirty="0"/>
              <a:t>Your name, email and physical address, and organization will be needed to register</a:t>
            </a:r>
          </a:p>
          <a:p>
            <a:endParaRPr lang="en-US" dirty="0"/>
          </a:p>
          <a:p>
            <a:r>
              <a:rPr lang="en-US" dirty="0"/>
              <a:t>We will have a teams meeting with live ReddiNet instruction, tentatively scheduled for October 26</a:t>
            </a:r>
            <a:r>
              <a:rPr lang="en-US" baseline="30000" dirty="0"/>
              <a:t>th</a:t>
            </a:r>
            <a:r>
              <a:rPr lang="en-US" dirty="0"/>
              <a:t>.  I need to confirm with Lewis West.</a:t>
            </a:r>
          </a:p>
          <a:p>
            <a:r>
              <a:rPr lang="en-US" dirty="0"/>
              <a:t>You will need an account and it is best if you have a two screen set up so you can have your screen open on one monitor, while watching the instructor on the second monitor.</a:t>
            </a:r>
          </a:p>
          <a:p>
            <a:endParaRPr lang="en-US" dirty="0"/>
          </a:p>
          <a:p>
            <a:r>
              <a:rPr lang="en-US" dirty="0"/>
              <a:t>November 7</a:t>
            </a:r>
            <a:r>
              <a:rPr lang="en-US" baseline="30000" dirty="0"/>
              <a:t>th</a:t>
            </a:r>
            <a:r>
              <a:rPr lang="en-US" dirty="0"/>
              <a:t> is a Tuesday and we will practice responding to a message, service level assessment and submitting a resource request.</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29</a:t>
            </a:fld>
            <a:endParaRPr lang="en-US" dirty="0"/>
          </a:p>
        </p:txBody>
      </p:sp>
    </p:spTree>
    <p:extLst>
      <p:ext uri="{BB962C8B-B14F-4D97-AF65-F5344CB8AC3E}">
        <p14:creationId xmlns:p14="http://schemas.microsoft.com/office/powerpoint/2010/main" val="65044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6000" b="0" i="0" dirty="0">
                <a:solidFill>
                  <a:srgbClr val="111111"/>
                </a:solidFill>
                <a:effectLst/>
                <a:latin typeface="Georgia" panose="02040502050405020303" pitchFamily="18" charset="0"/>
              </a:rPr>
              <a:t>One critical decision and action you will need to take when faced with a toxic chemical plume near your community is to figure out if you SIP or evacuate (Business, building or home).</a:t>
            </a:r>
          </a:p>
          <a:p>
            <a:pPr algn="l"/>
            <a:r>
              <a:rPr lang="en-US" sz="6000" b="0" i="0" dirty="0">
                <a:solidFill>
                  <a:srgbClr val="111111"/>
                </a:solidFill>
                <a:effectLst/>
                <a:latin typeface="Georgia" panose="02040502050405020303" pitchFamily="18" charset="0"/>
              </a:rPr>
              <a:t>What information will help guide this decision?</a:t>
            </a:r>
          </a:p>
          <a:p>
            <a:r>
              <a:rPr lang="en-US" sz="6000" b="0" i="0" dirty="0">
                <a:solidFill>
                  <a:srgbClr val="111111"/>
                </a:solidFill>
                <a:effectLst/>
                <a:latin typeface="Georgia" panose="02040502050405020303" pitchFamily="18" charset="0"/>
              </a:rPr>
              <a:t>Who makes the decision?</a:t>
            </a:r>
          </a:p>
          <a:p>
            <a:endParaRPr lang="en-US" sz="6000" b="0" i="0" dirty="0">
              <a:solidFill>
                <a:srgbClr val="111111"/>
              </a:solidFill>
              <a:effectLst/>
              <a:latin typeface="Georgia" panose="02040502050405020303" pitchFamily="18" charset="0"/>
            </a:endParaRPr>
          </a:p>
          <a:p>
            <a:r>
              <a:rPr lang="en-US" sz="6000" dirty="0"/>
              <a:t>Activate the Command Center?</a:t>
            </a:r>
          </a:p>
          <a:p>
            <a:endParaRPr lang="en-US" sz="6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PLAN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	Who activates this plan?  (should be the incident commander)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	Do you have a decision tree or matrix?  Incident assessment worksheet?</a:t>
            </a:r>
          </a:p>
          <a:p>
            <a:r>
              <a:rPr lang="en-US" sz="6000" dirty="0"/>
              <a:t>INCIDENT MANAGEMENT</a:t>
            </a:r>
          </a:p>
          <a:p>
            <a:r>
              <a:rPr lang="en-US" sz="6000" dirty="0"/>
              <a:t>	Does your </a:t>
            </a:r>
            <a:r>
              <a:rPr lang="en-US" sz="6000" dirty="0" err="1"/>
              <a:t>EOP</a:t>
            </a:r>
            <a:r>
              <a:rPr lang="en-US" sz="6000" dirty="0"/>
              <a:t> identify the designated Incident Commander?  (IC=gathers all information related to the incident and coordinated and released via the command center.  IC has full authority and responsibility for the decision-making process for this response</a:t>
            </a:r>
          </a:p>
          <a:p>
            <a:r>
              <a:rPr lang="en-US" sz="6000" dirty="0"/>
              <a:t>	IC activate “Code______”</a:t>
            </a:r>
          </a:p>
          <a:p>
            <a:r>
              <a:rPr lang="en-US" sz="6000" dirty="0"/>
              <a:t>	ICS Job Action Sheets #254 victim/patient tracking</a:t>
            </a:r>
          </a:p>
          <a:p>
            <a:endParaRPr lang="en-US" sz="6000" b="0" i="0" dirty="0">
              <a:solidFill>
                <a:srgbClr val="111111"/>
              </a:solidFill>
              <a:effectLst/>
              <a:latin typeface="Georgia" panose="02040502050405020303" pitchFamily="18" charset="0"/>
            </a:endParaRPr>
          </a:p>
          <a:p>
            <a:endParaRPr lang="en-US" sz="6000" dirty="0"/>
          </a:p>
          <a:p>
            <a:r>
              <a:rPr lang="en-US" sz="6000" b="0" i="0" kern="1200" dirty="0">
                <a:solidFill>
                  <a:schemeClr val="tx1"/>
                </a:solidFill>
                <a:effectLst/>
                <a:latin typeface="+mn-lt"/>
                <a:ea typeface="+mn-ea"/>
                <a:cs typeface="+mn-cs"/>
              </a:rPr>
              <a:t>Are your employees familiar with your policy regarding shelter in place?</a:t>
            </a:r>
          </a:p>
          <a:p>
            <a:r>
              <a:rPr lang="en-US" sz="6000" b="0" i="0" kern="1200" dirty="0">
                <a:solidFill>
                  <a:schemeClr val="tx1"/>
                </a:solidFill>
                <a:effectLst/>
                <a:latin typeface="+mn-lt"/>
                <a:ea typeface="+mn-ea"/>
                <a:cs typeface="+mn-cs"/>
              </a:rPr>
              <a:t>If you are told there is danger of exposure, how versed are you and your staff on evacuation procedures?</a:t>
            </a:r>
          </a:p>
          <a:p>
            <a:endParaRPr lang="en-US" sz="6000" b="0" i="0" kern="1200" dirty="0">
              <a:solidFill>
                <a:schemeClr val="tx1"/>
              </a:solidFill>
              <a:effectLst/>
              <a:latin typeface="+mn-lt"/>
              <a:ea typeface="+mn-ea"/>
              <a:cs typeface="+mn-cs"/>
            </a:endParaRPr>
          </a:p>
          <a:p>
            <a:r>
              <a:rPr lang="en-US" sz="6000" b="0" i="0" kern="1200" dirty="0">
                <a:solidFill>
                  <a:schemeClr val="tx1"/>
                </a:solidFill>
                <a:effectLst/>
                <a:latin typeface="+mn-lt"/>
                <a:ea typeface="+mn-ea"/>
                <a:cs typeface="+mn-cs"/>
              </a:rPr>
              <a:t>When was the last time you exercised to SIP/evacuation?</a:t>
            </a:r>
          </a:p>
          <a:p>
            <a:endParaRPr lang="en-US" sz="6000" dirty="0"/>
          </a:p>
          <a:p>
            <a:r>
              <a:rPr lang="en-US" sz="6000" dirty="0"/>
              <a:t>DO YOU KNOW WHEN TO:</a:t>
            </a:r>
          </a:p>
          <a:p>
            <a:r>
              <a:rPr lang="en-US" sz="6000" dirty="0"/>
              <a:t>Activate Incident Command?</a:t>
            </a:r>
          </a:p>
          <a:p>
            <a:r>
              <a:rPr lang="en-US" sz="6000" b="0" i="0" kern="1200" dirty="0">
                <a:solidFill>
                  <a:schemeClr val="tx1"/>
                </a:solidFill>
                <a:effectLst/>
                <a:latin typeface="+mn-lt"/>
                <a:ea typeface="+mn-ea"/>
                <a:cs typeface="+mn-cs"/>
              </a:rPr>
              <a:t>Close the business?</a:t>
            </a:r>
          </a:p>
          <a:p>
            <a:r>
              <a:rPr lang="en-US" sz="6000" b="0" i="0" kern="1200" dirty="0">
                <a:solidFill>
                  <a:schemeClr val="tx1"/>
                </a:solidFill>
                <a:effectLst/>
                <a:latin typeface="+mn-lt"/>
                <a:ea typeface="+mn-ea"/>
                <a:cs typeface="+mn-cs"/>
              </a:rPr>
              <a:t>Are you responsible for the customers, clients, or visitors in the building?</a:t>
            </a:r>
          </a:p>
          <a:p>
            <a:r>
              <a:rPr lang="en-US" sz="6000" b="0" i="0" kern="1200" dirty="0">
                <a:solidFill>
                  <a:schemeClr val="tx1"/>
                </a:solidFill>
                <a:effectLst/>
                <a:latin typeface="+mn-lt"/>
                <a:ea typeface="+mn-ea"/>
                <a:cs typeface="+mn-cs"/>
              </a:rPr>
              <a:t>Should you turn on call-forwarding or alternative telephone answering systems or services? Do you change the recording to indicate that the business is closed and what patients should do if scheduled for say dialysis?</a:t>
            </a:r>
          </a:p>
          <a:p>
            <a:endParaRPr lang="en-US" sz="6000" b="0" i="0" kern="1200" dirty="0">
              <a:solidFill>
                <a:schemeClr val="tx1"/>
              </a:solidFill>
              <a:effectLst/>
              <a:latin typeface="+mn-lt"/>
              <a:ea typeface="+mn-ea"/>
              <a:cs typeface="+mn-cs"/>
            </a:endParaRPr>
          </a:p>
          <a:p>
            <a:r>
              <a:rPr lang="en-US" sz="6000" b="0" i="0" kern="1200" dirty="0">
                <a:solidFill>
                  <a:schemeClr val="tx1"/>
                </a:solidFill>
                <a:effectLst/>
                <a:latin typeface="+mn-lt"/>
                <a:ea typeface="+mn-ea"/>
                <a:cs typeface="+mn-cs"/>
              </a:rPr>
              <a:t>Where are disaster supplies, if needed?</a:t>
            </a:r>
          </a:p>
          <a:p>
            <a:r>
              <a:rPr lang="en-US" sz="6000" b="0" i="0" kern="1200" dirty="0">
                <a:solidFill>
                  <a:schemeClr val="tx1"/>
                </a:solidFill>
                <a:effectLst/>
                <a:latin typeface="+mn-lt"/>
                <a:ea typeface="+mn-ea"/>
                <a:cs typeface="+mn-cs"/>
              </a:rPr>
              <a:t>At what point would you call emergency contacts? </a:t>
            </a:r>
          </a:p>
          <a:p>
            <a:r>
              <a:rPr lang="en-US" sz="6000" b="0" i="0" kern="1200" dirty="0">
                <a:solidFill>
                  <a:schemeClr val="tx1"/>
                </a:solidFill>
                <a:effectLst/>
                <a:latin typeface="+mn-lt"/>
                <a:ea typeface="+mn-ea"/>
                <a:cs typeface="+mn-cs"/>
              </a:rPr>
              <a:t>***Cellular telephone equipment may be overwhelmed or damaged during an emergency.</a:t>
            </a:r>
          </a:p>
          <a:p>
            <a:pPr algn="l"/>
            <a:endParaRPr lang="en-US" sz="6000" b="0" i="0" dirty="0">
              <a:solidFill>
                <a:srgbClr val="111111"/>
              </a:solidFill>
              <a:effectLst/>
              <a:latin typeface="Georgia" panose="02040502050405020303" pitchFamily="18" charset="0"/>
            </a:endParaRPr>
          </a:p>
          <a:p>
            <a:pPr algn="l"/>
            <a:endParaRPr lang="en-US" sz="4400" b="0" i="0" dirty="0">
              <a:solidFill>
                <a:srgbClr val="111111"/>
              </a:solidFill>
              <a:effectLst/>
              <a:latin typeface="Georgia" panose="02040502050405020303" pitchFamily="18" charset="0"/>
            </a:endParaRPr>
          </a:p>
          <a:p>
            <a:pPr lvl="1"/>
            <a:r>
              <a:rPr lang="en-US" sz="2900" b="1" dirty="0"/>
              <a:t>Considerations</a:t>
            </a:r>
            <a:r>
              <a:rPr lang="en-US" sz="2300" b="1" dirty="0"/>
              <a:t>:</a:t>
            </a:r>
          </a:p>
          <a:p>
            <a:pPr lvl="2"/>
            <a:r>
              <a:rPr lang="en-US" sz="2300" dirty="0"/>
              <a:t>Number of people in your facility (staff, patients, visitors)</a:t>
            </a:r>
          </a:p>
          <a:p>
            <a:pPr lvl="2"/>
            <a:r>
              <a:rPr lang="en-US" sz="2300" dirty="0"/>
              <a:t>Can you maintain current operations?</a:t>
            </a:r>
          </a:p>
          <a:p>
            <a:pPr lvl="2"/>
            <a:r>
              <a:rPr lang="en-US" sz="2300" dirty="0"/>
              <a:t>Are there services you should discontinue?</a:t>
            </a:r>
          </a:p>
          <a:p>
            <a:pPr lvl="2"/>
            <a:r>
              <a:rPr lang="en-US" sz="2300" dirty="0"/>
              <a:t>What if staff/patients want to leave?</a:t>
            </a:r>
          </a:p>
          <a:p>
            <a:pPr lvl="2"/>
            <a:r>
              <a:rPr lang="en-US" sz="2300" dirty="0"/>
              <a:t>What resources do you have on hand?</a:t>
            </a:r>
          </a:p>
          <a:p>
            <a:pPr lvl="2"/>
            <a:r>
              <a:rPr lang="en-US" sz="2300" dirty="0"/>
              <a:t>What protective measures need to be implemented?</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2400" dirty="0"/>
              <a:t>Who determines when the facility is safe to resume normal operations?</a:t>
            </a:r>
          </a:p>
          <a:p>
            <a:pPr lvl="2"/>
            <a:endParaRPr lang="en-US" sz="2300" dirty="0"/>
          </a:p>
          <a:p>
            <a:endParaRPr lang="en-US" dirty="0"/>
          </a:p>
          <a:p>
            <a:r>
              <a:rPr lang="en-US" dirty="0"/>
              <a:t>	Remain calm</a:t>
            </a:r>
          </a:p>
          <a:p>
            <a:r>
              <a:rPr lang="en-US" dirty="0"/>
              <a:t>	Ensure patients/visitors are aware of the situation</a:t>
            </a:r>
          </a:p>
          <a:p>
            <a:r>
              <a:rPr lang="en-US" dirty="0"/>
              <a:t>	</a:t>
            </a:r>
          </a:p>
          <a:p>
            <a:r>
              <a:rPr lang="en-US" dirty="0"/>
              <a:t>Who does the Assessment:</a:t>
            </a:r>
          </a:p>
          <a:p>
            <a:r>
              <a:rPr lang="en-US" dirty="0"/>
              <a:t>	Contact utility company?</a:t>
            </a:r>
          </a:p>
          <a:p>
            <a:r>
              <a:rPr lang="en-US" dirty="0"/>
              <a:t>	How large of a geographic area is impacted? </a:t>
            </a:r>
          </a:p>
          <a:p>
            <a:r>
              <a:rPr lang="en-US" dirty="0"/>
              <a:t>	Is the backup power fired up??  </a:t>
            </a:r>
          </a:p>
          <a:p>
            <a:r>
              <a:rPr lang="en-US" dirty="0"/>
              <a:t>	Do you have back up power? Fuel? </a:t>
            </a:r>
          </a:p>
          <a:p>
            <a:r>
              <a:rPr lang="en-US" dirty="0"/>
              <a:t>	Is there a possibility of a need to evacuate?  </a:t>
            </a:r>
          </a:p>
          <a:p>
            <a:r>
              <a:rPr lang="en-US" dirty="0"/>
              <a:t>	What is the availability of other resources (law, fire)</a:t>
            </a:r>
          </a:p>
          <a:p>
            <a:r>
              <a:rPr lang="en-US" dirty="0"/>
              <a:t>	</a:t>
            </a:r>
          </a:p>
          <a:p>
            <a:endParaRPr lang="en-US" dirty="0"/>
          </a:p>
          <a:p>
            <a:r>
              <a:rPr lang="en-US" dirty="0"/>
              <a:t>ROLES &amp; RESPONSIBILITIES</a:t>
            </a:r>
          </a:p>
          <a:p>
            <a:r>
              <a:rPr lang="en-US" dirty="0"/>
              <a:t>	PIO, Liaison Officer, Safety Officer, Operations Section Chief, Planning Chief, Logistics Section, Personnel</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a:t>
            </a:fld>
            <a:endParaRPr lang="en-US" dirty="0"/>
          </a:p>
        </p:txBody>
      </p:sp>
    </p:spTree>
    <p:extLst>
      <p:ext uri="{BB962C8B-B14F-4D97-AF65-F5344CB8AC3E}">
        <p14:creationId xmlns:p14="http://schemas.microsoft.com/office/powerpoint/2010/main" val="385579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your areas of improvement identified from your last incident, exercise or drill.</a:t>
            </a:r>
          </a:p>
          <a:p>
            <a:endParaRPr lang="en-US" dirty="0"/>
          </a:p>
          <a:p>
            <a:r>
              <a:rPr lang="en-US" dirty="0"/>
              <a:t>Last year some areas of improvement included  identified gaps with internal notification procedures and out of date employee contact lists</a:t>
            </a:r>
          </a:p>
          <a:p>
            <a:r>
              <a:rPr lang="en-US" dirty="0"/>
              <a:t>Issues with implementing SIP/evacuation plans with staff and visitors, primary communication system failure (need to develop alternate communication methods to support continuity of operations)</a:t>
            </a:r>
          </a:p>
          <a:p>
            <a:r>
              <a:rPr lang="en-US" dirty="0"/>
              <a:t>	*Remember cell towers could be impacted, hindering traditional methods of communicating!</a:t>
            </a:r>
          </a:p>
          <a:p>
            <a:r>
              <a:rPr lang="en-US" dirty="0"/>
              <a:t>Another identified area for improvement included challenges with a process to provide supplies to field personnel within the </a:t>
            </a:r>
            <a:r>
              <a:rPr lang="en-US" dirty="0" err="1"/>
              <a:t>HHH</a:t>
            </a:r>
            <a:r>
              <a:rPr lang="en-US" dirty="0"/>
              <a:t> sector</a:t>
            </a:r>
          </a:p>
          <a:p>
            <a:r>
              <a:rPr lang="en-US" dirty="0"/>
              <a:t>And ALL sectors identified the need for ReddiNet training…please sign up for the Oct 19</a:t>
            </a:r>
            <a:r>
              <a:rPr lang="en-US" baseline="30000" dirty="0"/>
              <a:t>th</a:t>
            </a:r>
            <a:r>
              <a:rPr lang="en-US" dirty="0"/>
              <a:t> class.</a:t>
            </a:r>
          </a:p>
          <a:p>
            <a:endParaRPr lang="en-US" dirty="0"/>
          </a:p>
          <a:p>
            <a:r>
              <a:rPr lang="en-US" dirty="0"/>
              <a:t>If you don’t have a policy or procedure addressing something in particular, reach out to other like facilities.  No need to recreate the wheel!  I am all about working smarter, not harder!!</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30</a:t>
            </a:fld>
            <a:endParaRPr lang="en-US" dirty="0"/>
          </a:p>
        </p:txBody>
      </p:sp>
    </p:spTree>
    <p:extLst>
      <p:ext uri="{BB962C8B-B14F-4D97-AF65-F5344CB8AC3E}">
        <p14:creationId xmlns:p14="http://schemas.microsoft.com/office/powerpoint/2010/main" val="111595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for signup is available on our HCC website.  The QR code is on the last slide</a:t>
            </a:r>
          </a:p>
        </p:txBody>
      </p:sp>
      <p:sp>
        <p:nvSpPr>
          <p:cNvPr id="4" name="Slide Number Placeholder 3"/>
          <p:cNvSpPr>
            <a:spLocks noGrp="1"/>
          </p:cNvSpPr>
          <p:nvPr>
            <p:ph type="sldNum" sz="quarter" idx="10"/>
          </p:nvPr>
        </p:nvSpPr>
        <p:spPr/>
        <p:txBody>
          <a:bodyPr/>
          <a:lstStyle/>
          <a:p>
            <a:fld id="{8681483C-3CF0-4805-A846-8AF719F89894}" type="slidenum">
              <a:rPr lang="en-US" smtClean="0"/>
              <a:t>31</a:t>
            </a:fld>
            <a:endParaRPr lang="en-US" dirty="0"/>
          </a:p>
        </p:txBody>
      </p:sp>
    </p:spTree>
    <p:extLst>
      <p:ext uri="{BB962C8B-B14F-4D97-AF65-F5344CB8AC3E}">
        <p14:creationId xmlns:p14="http://schemas.microsoft.com/office/powerpoint/2010/main" val="1837909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D1ACB9AD-2224-4CAA-B5C0-6C80EDBAC52C}" type="slidenum">
              <a:rPr lang="en-US" altLang="en-US" sz="1200">
                <a:solidFill>
                  <a:srgbClr val="000000"/>
                </a:solidFill>
              </a:rPr>
              <a:pPr eaLnBrk="1" hangingPunct="1"/>
              <a:t>32</a:t>
            </a:fld>
            <a:endParaRPr lang="en-US" altLang="en-US" sz="1200" dirty="0">
              <a:solidFill>
                <a:srgbClr val="000000"/>
              </a:solidFill>
            </a:endParaRPr>
          </a:p>
        </p:txBody>
      </p:sp>
      <p:sp>
        <p:nvSpPr>
          <p:cNvPr id="39939" name="Rectangle 2"/>
          <p:cNvSpPr>
            <a:spLocks noGrp="1" noRot="1" noChangeAspect="1" noChangeArrowheads="1" noTextEdit="1"/>
          </p:cNvSpPr>
          <p:nvPr>
            <p:ph type="sldImg"/>
          </p:nvPr>
        </p:nvSpPr>
        <p:spPr>
          <a:xfrm>
            <a:off x="438150" y="736600"/>
            <a:ext cx="6303963" cy="3546475"/>
          </a:xfrm>
          <a:ln w="12700" cap="flat">
            <a:solidFill>
              <a:schemeClr val="tx1"/>
            </a:solidFill>
          </a:ln>
        </p:spPr>
      </p:sp>
      <p:sp>
        <p:nvSpPr>
          <p:cNvPr id="39940" name="Rectangle 3"/>
          <p:cNvSpPr>
            <a:spLocks noGrp="1" noChangeArrowheads="1"/>
          </p:cNvSpPr>
          <p:nvPr>
            <p:ph type="body" idx="1"/>
          </p:nvPr>
        </p:nvSpPr>
        <p:spPr>
          <a:xfrm>
            <a:off x="955922" y="4522025"/>
            <a:ext cx="5267325" cy="42068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49" tIns="41275" rIns="82549" bIns="41275"/>
          <a:lstStyle/>
          <a:p>
            <a:r>
              <a:rPr lang="en-US" sz="1200" b="0" i="0" kern="1200" dirty="0">
                <a:solidFill>
                  <a:schemeClr val="tx1"/>
                </a:solidFill>
                <a:effectLst/>
                <a:latin typeface="+mn-lt"/>
                <a:ea typeface="+mn-ea"/>
                <a:cs typeface="+mn-cs"/>
              </a:rPr>
              <a:t>All exercises result in the development of an AAR. </a:t>
            </a:r>
          </a:p>
          <a:p>
            <a:r>
              <a:rPr lang="en-US" sz="1200" b="0" i="0" kern="1200" dirty="0">
                <a:solidFill>
                  <a:schemeClr val="tx1"/>
                </a:solidFill>
                <a:effectLst/>
                <a:latin typeface="+mn-lt"/>
                <a:ea typeface="+mn-ea"/>
                <a:cs typeface="+mn-cs"/>
              </a:rPr>
              <a:t>The AAR is the document that summarizes key information related to evaluation.   It has a line for Objectives you wanted to achieve, and columns next to it with a </a:t>
            </a:r>
          </a:p>
          <a:p>
            <a:r>
              <a:rPr lang="en-US" sz="1200" b="0" i="0" kern="1200" dirty="0">
                <a:solidFill>
                  <a:schemeClr val="tx1"/>
                </a:solidFill>
                <a:effectLst/>
                <a:latin typeface="+mn-lt"/>
                <a:ea typeface="+mn-ea"/>
                <a:cs typeface="+mn-cs"/>
              </a:rPr>
              <a:t>P for performed without challenges,</a:t>
            </a:r>
          </a:p>
          <a:p>
            <a:r>
              <a:rPr lang="en-US" sz="1200" b="0" i="0" kern="1200" dirty="0">
                <a:solidFill>
                  <a:schemeClr val="tx1"/>
                </a:solidFill>
                <a:effectLst/>
                <a:latin typeface="+mn-lt"/>
                <a:ea typeface="+mn-ea"/>
                <a:cs typeface="+mn-cs"/>
              </a:rPr>
              <a:t>S for some challenges encountered</a:t>
            </a:r>
          </a:p>
          <a:p>
            <a:r>
              <a:rPr lang="en-US" sz="1200" b="0" i="0" kern="1200" dirty="0">
                <a:solidFill>
                  <a:schemeClr val="tx1"/>
                </a:solidFill>
                <a:effectLst/>
                <a:latin typeface="+mn-lt"/>
                <a:ea typeface="+mn-ea"/>
                <a:cs typeface="+mn-cs"/>
              </a:rPr>
              <a:t>M Major challenges identified</a:t>
            </a:r>
          </a:p>
          <a:p>
            <a:r>
              <a:rPr lang="en-US" sz="1200" b="0" i="0" kern="1200" dirty="0">
                <a:solidFill>
                  <a:schemeClr val="tx1"/>
                </a:solidFill>
                <a:effectLst/>
                <a:latin typeface="+mn-lt"/>
                <a:ea typeface="+mn-ea"/>
                <a:cs typeface="+mn-cs"/>
              </a:rPr>
              <a:t>U for unable to be performed</a:t>
            </a:r>
          </a:p>
          <a:p>
            <a:r>
              <a:rPr lang="en-US" sz="1200" b="0" i="0" kern="1200" dirty="0">
                <a:solidFill>
                  <a:schemeClr val="tx1"/>
                </a:solidFill>
                <a:effectLst/>
                <a:latin typeface="+mn-lt"/>
                <a:ea typeface="+mn-ea"/>
                <a:cs typeface="+mn-cs"/>
              </a:rPr>
              <a:t>The next section is the strengths identified</a:t>
            </a:r>
          </a:p>
          <a:p>
            <a:r>
              <a:rPr lang="en-US" sz="1200" b="0" i="0" kern="1200" dirty="0">
                <a:solidFill>
                  <a:schemeClr val="tx1"/>
                </a:solidFill>
                <a:effectLst/>
                <a:latin typeface="+mn-lt"/>
                <a:ea typeface="+mn-ea"/>
                <a:cs typeface="+mn-cs"/>
              </a:rPr>
              <a:t>Areas for improvement</a:t>
            </a:r>
          </a:p>
          <a:p>
            <a:r>
              <a:rPr lang="en-US" sz="1200" b="0" i="0" kern="1200" dirty="0">
                <a:solidFill>
                  <a:schemeClr val="tx1"/>
                </a:solidFill>
                <a:effectLst/>
                <a:latin typeface="+mn-lt"/>
                <a:ea typeface="+mn-ea"/>
                <a:cs typeface="+mn-cs"/>
              </a:rPr>
              <a:t>The last section is part of your improvement plan.  Briefly describe the tasks to accomplish, the date you will accomplish them by and the responsible person.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Homeland Security Exercise and Evaluation Program (HSEEP) has defined a standard format for the development of an AAR. </a:t>
            </a:r>
          </a:p>
          <a:p>
            <a:r>
              <a:rPr lang="en-US" sz="1200" b="0" i="0" kern="1200" dirty="0">
                <a:solidFill>
                  <a:schemeClr val="tx1"/>
                </a:solidFill>
                <a:effectLst/>
                <a:latin typeface="+mn-lt"/>
                <a:ea typeface="+mn-ea"/>
                <a:cs typeface="+mn-cs"/>
              </a:rPr>
              <a:t>By using this format, jurisdictions ensure that the style and the level of detail in their AAR is consistent with other jurisdictions. </a:t>
            </a:r>
          </a:p>
          <a:p>
            <a:r>
              <a:rPr lang="en-US" sz="1200" b="0" i="0" kern="1200" dirty="0">
                <a:solidFill>
                  <a:schemeClr val="tx1"/>
                </a:solidFill>
                <a:effectLst/>
                <a:latin typeface="+mn-lt"/>
                <a:ea typeface="+mn-ea"/>
                <a:cs typeface="+mn-cs"/>
              </a:rPr>
              <a:t>Consistency across jurisdictions allows the nation-wide emergency preparedness community to gain a broad view of capabilities.</a:t>
            </a:r>
          </a:p>
          <a:p>
            <a:r>
              <a:rPr lang="en-US" sz="1200" b="0" i="0" kern="1200" dirty="0">
                <a:solidFill>
                  <a:schemeClr val="tx1"/>
                </a:solidFill>
                <a:effectLst/>
                <a:latin typeface="+mn-lt"/>
                <a:ea typeface="+mn-ea"/>
                <a:cs typeface="+mn-cs"/>
              </a:rPr>
              <a:t>The length, format, and development timeframe of the AAR depend on the exercise type and scope. </a:t>
            </a:r>
          </a:p>
          <a:p>
            <a:r>
              <a:rPr lang="en-US" sz="1200" b="0" i="0" kern="1200" dirty="0">
                <a:solidFill>
                  <a:schemeClr val="tx1"/>
                </a:solidFill>
                <a:effectLst/>
                <a:latin typeface="+mn-lt"/>
                <a:ea typeface="+mn-ea"/>
                <a:cs typeface="+mn-cs"/>
              </a:rPr>
              <a:t>These parameters should be determined by the exercise planning team based on the expectations of elected and appointed officials as they develop the evaluation requirements in the design and development process. </a:t>
            </a:r>
          </a:p>
          <a:p>
            <a:r>
              <a:rPr lang="en-US" sz="1200" b="0" i="0" kern="1200" dirty="0">
                <a:solidFill>
                  <a:schemeClr val="tx1"/>
                </a:solidFill>
                <a:effectLst/>
                <a:latin typeface="+mn-lt"/>
                <a:ea typeface="+mn-ea"/>
                <a:cs typeface="+mn-cs"/>
              </a:rPr>
              <a:t>The main focus of the AAR is the analysis of core capabilities. </a:t>
            </a:r>
          </a:p>
          <a:p>
            <a:r>
              <a:rPr lang="en-US" sz="1200" b="0" i="0" kern="1200" dirty="0">
                <a:solidFill>
                  <a:schemeClr val="tx1"/>
                </a:solidFill>
                <a:effectLst/>
                <a:latin typeface="+mn-lt"/>
                <a:ea typeface="+mn-ea"/>
                <a:cs typeface="+mn-cs"/>
              </a:rPr>
              <a:t>Generally, AARs also include basic exercise information, such as the exercise name, type of exercise, dates, location, participating organizations, mission area(s), specific threat or hazard, a brief scenario description, and the name of the exercise sponsor and POC.</a:t>
            </a:r>
          </a:p>
          <a:p>
            <a:r>
              <a:rPr lang="en-US" sz="1200" b="0" i="0" kern="1200" dirty="0">
                <a:solidFill>
                  <a:schemeClr val="tx1"/>
                </a:solidFill>
                <a:effectLst/>
                <a:latin typeface="+mn-lt"/>
                <a:ea typeface="+mn-ea"/>
                <a:cs typeface="+mn-cs"/>
              </a:rPr>
              <a:t>The AAR should include an overview of performance related to each exercise objective and associated core capabilities, while highlighting strengths and areas for improvement.</a:t>
            </a:r>
          </a:p>
          <a:p>
            <a:r>
              <a:rPr lang="en-US" sz="1200" b="0" i="0" kern="1200" dirty="0">
                <a:solidFill>
                  <a:schemeClr val="tx1"/>
                </a:solidFill>
                <a:effectLst/>
                <a:latin typeface="+mn-lt"/>
                <a:ea typeface="+mn-ea"/>
                <a:cs typeface="+mn-cs"/>
              </a:rPr>
              <a:t>Therefore, evaluators should review their evaluation notes and documentation to identify the strengths and areas for improvement relevant to the participating organizations’ ability to meet exercise objectives and demonstrate core capabilities.</a:t>
            </a:r>
          </a:p>
          <a:p>
            <a:pPr>
              <a:lnSpc>
                <a:spcPct val="80000"/>
              </a:lnSpc>
              <a:tabLst>
                <a:tab pos="244651" algn="l"/>
                <a:tab pos="490922" algn="l"/>
              </a:tabLst>
            </a:pPr>
            <a:endParaRPr lang="en-US" altLang="en-US" sz="800" dirty="0">
              <a:latin typeface="Arial" panose="020B0604020202020204" pitchFamily="34" charset="0"/>
            </a:endParaRPr>
          </a:p>
        </p:txBody>
      </p:sp>
      <p:sp>
        <p:nvSpPr>
          <p:cNvPr id="39941" name="Rectangle 4"/>
          <p:cNvSpPr>
            <a:spLocks noChangeArrowheads="1"/>
          </p:cNvSpPr>
          <p:nvPr/>
        </p:nvSpPr>
        <p:spPr bwMode="auto">
          <a:xfrm>
            <a:off x="951046" y="6206067"/>
            <a:ext cx="5359990" cy="22270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5096" tIns="47549" rIns="95096" bIns="47549"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cs typeface="Arial" panose="020B0604020202020204" pitchFamily="34" charset="0"/>
            </a:endParaRPr>
          </a:p>
        </p:txBody>
      </p:sp>
      <p:sp>
        <p:nvSpPr>
          <p:cNvPr id="39942"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93273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endParaRPr lang="en-US" sz="1200" b="0" i="0" dirty="0">
              <a:solidFill>
                <a:srgbClr val="212529"/>
              </a:solidFill>
              <a:effectLst/>
              <a:latin typeface="Open Sans" panose="020B0606030504020204" pitchFamily="34" charset="0"/>
            </a:endParaRP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33</a:t>
            </a:fld>
            <a:endParaRPr lang="en-US" dirty="0"/>
          </a:p>
        </p:txBody>
      </p:sp>
    </p:spTree>
    <p:extLst>
      <p:ext uri="{BB962C8B-B14F-4D97-AF65-F5344CB8AC3E}">
        <p14:creationId xmlns:p14="http://schemas.microsoft.com/office/powerpoint/2010/main" val="491975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34</a:t>
            </a:fld>
            <a:endParaRPr lang="en-US" dirty="0"/>
          </a:p>
        </p:txBody>
      </p:sp>
    </p:spTree>
    <p:extLst>
      <p:ext uri="{BB962C8B-B14F-4D97-AF65-F5344CB8AC3E}">
        <p14:creationId xmlns:p14="http://schemas.microsoft.com/office/powerpoint/2010/main" val="2286468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35</a:t>
            </a:fld>
            <a:endParaRPr lang="en-US" dirty="0"/>
          </a:p>
        </p:txBody>
      </p:sp>
    </p:spTree>
    <p:extLst>
      <p:ext uri="{BB962C8B-B14F-4D97-AF65-F5344CB8AC3E}">
        <p14:creationId xmlns:p14="http://schemas.microsoft.com/office/powerpoint/2010/main" val="2962489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links to the documents in our website.</a:t>
            </a:r>
          </a:p>
          <a:p>
            <a:r>
              <a:rPr lang="en-US" dirty="0"/>
              <a:t>My contact information is provided.</a:t>
            </a:r>
          </a:p>
          <a:p>
            <a:r>
              <a:rPr lang="en-US" dirty="0"/>
              <a:t>If you are with the Clinic Association, contact Lisa Fisher </a:t>
            </a:r>
            <a:r>
              <a:rPr lang="en-US" sz="1800" dirty="0">
                <a:effectLst/>
                <a:latin typeface="Calibri" panose="020F0502020204030204" pitchFamily="34" charset="0"/>
                <a:ea typeface="Calibri" panose="020F0502020204030204" pitchFamily="34" charset="0"/>
              </a:rPr>
              <a:t>(213) 201-6506</a:t>
            </a:r>
            <a:endParaRPr lang="en-US" dirty="0"/>
          </a:p>
          <a:p>
            <a:r>
              <a:rPr lang="en-US" dirty="0"/>
              <a:t>If you have questions related to the exercise documents, contact our Exercise Coordinator, Darren Verrette  </a:t>
            </a:r>
            <a:r>
              <a:rPr lang="en-US" sz="1800" dirty="0">
                <a:effectLst/>
                <a:latin typeface="Arial" panose="020B0604020202020204" pitchFamily="34" charset="0"/>
                <a:ea typeface="Calibri" panose="020F0502020204030204" pitchFamily="34" charset="0"/>
              </a:rPr>
              <a:t>(562) 378-2451</a:t>
            </a: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36</a:t>
            </a:fld>
            <a:endParaRPr lang="en-US" dirty="0"/>
          </a:p>
        </p:txBody>
      </p:sp>
    </p:spTree>
    <p:extLst>
      <p:ext uri="{BB962C8B-B14F-4D97-AF65-F5344CB8AC3E}">
        <p14:creationId xmlns:p14="http://schemas.microsoft.com/office/powerpoint/2010/main" val="1072187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a:ln/>
        </p:spPr>
      </p:sp>
      <p:sp>
        <p:nvSpPr>
          <p:cNvPr id="3789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7892"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3789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F95E8344-D8C8-4738-B77A-D6E199B0416C}" type="slidenum">
              <a:rPr lang="en-US" altLang="en-US" sz="1200">
                <a:solidFill>
                  <a:srgbClr val="000000"/>
                </a:solidFill>
              </a:rPr>
              <a:pPr eaLnBrk="1" hangingPunct="1"/>
              <a:t>37</a:t>
            </a:fld>
            <a:endParaRPr lang="en-US" altLang="en-US" sz="1200" dirty="0">
              <a:solidFill>
                <a:srgbClr val="000000"/>
              </a:solidFill>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215015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Google Sans"/>
              </a:rPr>
              <a:t>Signs of a chemical release include </a:t>
            </a:r>
            <a:r>
              <a:rPr lang="en-US" b="0" i="0" dirty="0">
                <a:solidFill>
                  <a:srgbClr val="040C28"/>
                </a:solidFill>
                <a:effectLst/>
                <a:latin typeface="Google Sans"/>
              </a:rPr>
              <a:t>difficulty breathing, eye irritation, loss of coordination, nausea or burning in the nose, throat and lungs</a:t>
            </a:r>
            <a:r>
              <a:rPr lang="en-US" b="0" i="0" dirty="0">
                <a:solidFill>
                  <a:srgbClr val="474747"/>
                </a:solidFill>
                <a:effectLst/>
                <a:latin typeface="Google Sans"/>
              </a:rPr>
              <a:t>. The presence of many dead insects or birds may indicate a chemical agent release</a:t>
            </a:r>
          </a:p>
          <a:p>
            <a:pPr algn="l"/>
            <a:r>
              <a:rPr lang="en-US" b="1" i="0" dirty="0">
                <a:solidFill>
                  <a:srgbClr val="1F1F1F"/>
                </a:solidFill>
                <a:effectLst/>
                <a:latin typeface="Google Sans"/>
              </a:rPr>
              <a:t>Hazardous Substance Release Warning Signs</a:t>
            </a:r>
            <a:endParaRPr lang="en-US" b="0" i="0" dirty="0">
              <a:solidFill>
                <a:srgbClr val="1F1F1F"/>
              </a:solidFill>
              <a:effectLst/>
              <a:latin typeface="Google Sans"/>
            </a:endParaRPr>
          </a:p>
          <a:p>
            <a:pPr algn="l">
              <a:buFont typeface="+mj-lt"/>
              <a:buAutoNum type="arabicPeriod"/>
            </a:pPr>
            <a:r>
              <a:rPr lang="en-US" b="0" i="0" dirty="0">
                <a:solidFill>
                  <a:srgbClr val="1F1F1F"/>
                </a:solidFill>
                <a:effectLst/>
                <a:latin typeface="Google Sans"/>
              </a:rPr>
              <a:t>a foul odor,</a:t>
            </a:r>
          </a:p>
          <a:p>
            <a:pPr algn="l">
              <a:buFont typeface="+mj-lt"/>
              <a:buAutoNum type="arabicPeriod"/>
            </a:pPr>
            <a:r>
              <a:rPr lang="en-US" b="0" i="0" dirty="0">
                <a:solidFill>
                  <a:srgbClr val="1F1F1F"/>
                </a:solidFill>
                <a:effectLst/>
                <a:latin typeface="Google Sans"/>
              </a:rPr>
              <a:t>visible gases,</a:t>
            </a:r>
          </a:p>
          <a:p>
            <a:pPr algn="l">
              <a:buFont typeface="+mj-lt"/>
              <a:buAutoNum type="arabicPeriod"/>
            </a:pPr>
            <a:r>
              <a:rPr lang="en-US" b="0" i="0" dirty="0">
                <a:solidFill>
                  <a:srgbClr val="1F1F1F"/>
                </a:solidFill>
                <a:effectLst/>
                <a:latin typeface="Google Sans"/>
              </a:rPr>
              <a:t>unusually colored flames, or.</a:t>
            </a:r>
          </a:p>
          <a:p>
            <a:pPr algn="l">
              <a:buFont typeface="+mj-lt"/>
              <a:buAutoNum type="arabicPeriod"/>
            </a:pPr>
            <a:r>
              <a:rPr lang="en-US" b="0" i="0">
                <a:solidFill>
                  <a:srgbClr val="1F1F1F"/>
                </a:solidFill>
                <a:effectLst/>
                <a:latin typeface="Google Sans"/>
              </a:rPr>
              <a:t>the increased pitch of a relief valve on a pressurized container.</a:t>
            </a:r>
          </a:p>
          <a:p>
            <a:endParaRPr lang="en-US" b="0" i="0">
              <a:solidFill>
                <a:srgbClr val="001D35"/>
              </a:solidFill>
              <a:effectLst/>
              <a:latin typeface="Google Sans"/>
            </a:endParaRPr>
          </a:p>
          <a:p>
            <a:r>
              <a:rPr lang="en-US" b="0" i="0" dirty="0">
                <a:solidFill>
                  <a:srgbClr val="001D35"/>
                </a:solidFill>
                <a:effectLst/>
                <a:latin typeface="Google Sans"/>
              </a:rPr>
              <a:t>The public is typically alerted of a chemical release </a:t>
            </a:r>
            <a:r>
              <a:rPr lang="en-US" dirty="0"/>
              <a:t>through a combination of immediate notifications to local emergency response teams, followed by public announcements via local radio, television broadcasts, and sometimes emergency alert systems</a:t>
            </a:r>
            <a:r>
              <a:rPr lang="en-US" b="0" i="0" dirty="0">
                <a:solidFill>
                  <a:srgbClr val="001D35"/>
                </a:solidFill>
                <a:effectLst/>
                <a:latin typeface="Google Sans"/>
              </a:rPr>
              <a:t>, with the responsible facility required to provide detailed information about the release to the Local Emergency Planning Committee (LEPC) which can then disseminate it to the public</a:t>
            </a: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38</a:t>
            </a:fld>
            <a:endParaRPr lang="en-US" dirty="0"/>
          </a:p>
        </p:txBody>
      </p:sp>
    </p:spTree>
    <p:extLst>
      <p:ext uri="{BB962C8B-B14F-4D97-AF65-F5344CB8AC3E}">
        <p14:creationId xmlns:p14="http://schemas.microsoft.com/office/powerpoint/2010/main" val="85876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11/21/2024</a:t>
            </a:r>
            <a:r>
              <a:rPr lang="en-US" dirty="0"/>
              <a:t> </a:t>
            </a:r>
            <a:r>
              <a:rPr lang="en-US" sz="1800" b="0" i="0" u="none" strike="noStrike" dirty="0">
                <a:solidFill>
                  <a:srgbClr val="000000"/>
                </a:solidFill>
                <a:effectLst/>
                <a:latin typeface="Arial" panose="020B0604020202020204" pitchFamily="34" charset="0"/>
              </a:rPr>
              <a:t> </a:t>
            </a:r>
            <a:r>
              <a:rPr lang="en-US" dirty="0"/>
              <a:t> </a:t>
            </a:r>
            <a:r>
              <a:rPr lang="en-US" sz="1800" b="0" i="0" u="none" strike="noStrike" dirty="0">
                <a:solidFill>
                  <a:srgbClr val="000000"/>
                </a:solidFill>
                <a:effectLst/>
                <a:latin typeface="Arial" panose="020B0604020202020204" pitchFamily="34" charset="0"/>
              </a:rPr>
              <a:t>train derailment announced</a:t>
            </a:r>
          </a:p>
          <a:p>
            <a:endParaRPr lang="en-US" sz="1800" b="0" i="0" u="none" strike="noStrike" dirty="0">
              <a:solidFill>
                <a:srgbClr val="000000"/>
              </a:solidFill>
              <a:effectLst/>
              <a:latin typeface="Arial" panose="020B0604020202020204" pitchFamily="34" charset="0"/>
            </a:endParaRPr>
          </a:p>
          <a:p>
            <a:r>
              <a:rPr lang="en-US" sz="1800" b="1" i="0" u="none" strike="noStrike" dirty="0">
                <a:solidFill>
                  <a:srgbClr val="000000"/>
                </a:solidFill>
                <a:effectLst/>
                <a:latin typeface="Arial" panose="020B0604020202020204" pitchFamily="34" charset="0"/>
              </a:rPr>
              <a:t>FROM</a:t>
            </a:r>
            <a:r>
              <a:rPr lang="en-US" sz="1800" b="0" i="0" u="none" strike="noStrike" dirty="0">
                <a:solidFill>
                  <a:srgbClr val="000000"/>
                </a:solidFill>
                <a:effectLst/>
                <a:latin typeface="Arial" panose="020B0604020202020204" pitchFamily="34" charset="0"/>
              </a:rPr>
              <a:t>:</a:t>
            </a:r>
            <a:r>
              <a:rPr lang="en-US" dirty="0"/>
              <a:t> </a:t>
            </a:r>
            <a:r>
              <a:rPr lang="en-US" sz="1800" b="0" i="0" u="none" strike="noStrike" dirty="0">
                <a:solidFill>
                  <a:srgbClr val="000000"/>
                </a:solidFill>
                <a:effectLst/>
                <a:latin typeface="Arial" panose="020B0604020202020204" pitchFamily="34" charset="0"/>
              </a:rPr>
              <a:t>Exercise Director for all Sectors</a:t>
            </a:r>
            <a:r>
              <a:rPr lang="en-US" dirty="0"/>
              <a:t> </a:t>
            </a:r>
          </a:p>
          <a:p>
            <a:r>
              <a:rPr lang="en-US" sz="1800" b="1" i="0" u="none" strike="noStrike" dirty="0">
                <a:solidFill>
                  <a:srgbClr val="000000"/>
                </a:solidFill>
                <a:effectLst/>
                <a:latin typeface="Arial" panose="020B0604020202020204" pitchFamily="34" charset="0"/>
              </a:rPr>
              <a:t>TO</a:t>
            </a:r>
            <a:r>
              <a:rPr lang="en-US" sz="1800" b="0" i="0" u="none" strike="noStrike" dirty="0">
                <a:solidFill>
                  <a:srgbClr val="000000"/>
                </a:solidFill>
                <a:effectLst/>
                <a:latin typeface="Arial" panose="020B0604020202020204" pitchFamily="34" charset="0"/>
              </a:rPr>
              <a:t>: All Participants</a:t>
            </a:r>
            <a:r>
              <a:rPr lang="en-US" dirty="0"/>
              <a:t>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 freight train carrying hazardous material derailed at a location near your facility</a:t>
            </a:r>
          </a:p>
          <a:p>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•Several railcars were damaged and released a gaseous substance into the air.</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•A subsequent explosion occurred with a brief fireball that had a horizontal expansion approximately two blocks in one direction that resulted in multiple persons attending a mass gathering event with burn injuries.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Fire and HAZMAT are on scene of the incident.</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•First responders reported an estimated 1,700 persons injured with approximately 800 with burn injuries.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•Others sustained minor injuries.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•Several railcars are fully engulfed and a smoke plume, presumed toxic, is traveling in a North-East direction.</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•News crews respond to the scene and begin broadcasting.</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•First responders began triaging the victims in the Immediate, Delayed, and Minor categories and are preparing patients for transport to local hospitals.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•HAZMAT considering Evacuation and Shelter-in-Place advisories.</a:t>
            </a:r>
            <a:r>
              <a:rPr lang="en-US" dirty="0"/>
              <a:t>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4</a:t>
            </a:fld>
            <a:endParaRPr lang="en-US" dirty="0"/>
          </a:p>
        </p:txBody>
      </p:sp>
    </p:spTree>
    <p:extLst>
      <p:ext uri="{BB962C8B-B14F-4D97-AF65-F5344CB8AC3E}">
        <p14:creationId xmlns:p14="http://schemas.microsoft.com/office/powerpoint/2010/main" val="428959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5</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At this point, if you don’t have a ReddiNet account, NOW is the time to sign up for the actual exercise in November!</a:t>
            </a:r>
          </a:p>
          <a:p>
            <a:endParaRPr lang="en-US" dirty="0"/>
          </a:p>
          <a:p>
            <a:r>
              <a:rPr lang="en-US" dirty="0"/>
              <a:t>ReddiNet is our main communication platform, it is paid for by federal dollars and is FREE to you.  </a:t>
            </a:r>
          </a:p>
          <a:p>
            <a:r>
              <a:rPr lang="en-US" dirty="0"/>
              <a:t>During COVID we were able to distribute an enormous amount of PPE, ventilators, monoclonal antibiotics, COVID test kits, and fulfill requests for staff through resource requests submitted via ReddiNet</a:t>
            </a:r>
          </a:p>
          <a:p>
            <a:endParaRPr lang="en-US" dirty="0"/>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Again, ReddiNet is our main communication platform.  It is both Web and Satellite Based</a:t>
            </a:r>
          </a:p>
          <a:p>
            <a:pPr eaLnBrk="1" hangingPunct="1">
              <a:spcBef>
                <a:spcPct val="50000"/>
              </a:spcBef>
            </a:pPr>
            <a:r>
              <a:rPr lang="en-US" altLang="en-US" sz="1200" dirty="0">
                <a:solidFill>
                  <a:schemeClr val="tx1"/>
                </a:solidFill>
              </a:rPr>
              <a:t>ReddiNet is used by MAC, PH, Hospitals, Fire Departments, Police Depts, LTC, ASC, HHH, UCC, ESRD, CCALAC</a:t>
            </a:r>
          </a:p>
          <a:p>
            <a:pPr eaLnBrk="1" hangingPunct="1">
              <a:spcBef>
                <a:spcPct val="50000"/>
              </a:spcBef>
            </a:pPr>
            <a:endParaRPr lang="en-US" altLang="en-US" sz="1200" dirty="0">
              <a:solidFill>
                <a:schemeClr val="tx1"/>
              </a:solidFill>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Think about what triggers activation of your Communication Plan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is the expected time frame to notify Internal and external customers? What priorities do you have for leadership, staff, patients, sister facilities, geographically close facilities, Local EMS Agency etc.</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When did you last test your communication plan?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systems are included in your plan?  Phone, text, email, mass messaging,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ASC-contact your next surgical case, the physicians performing the surgery, </a:t>
            </a:r>
          </a:p>
          <a:p>
            <a:pPr eaLnBrk="1" hangingPunct="1">
              <a:spcBef>
                <a:spcPct val="50000"/>
              </a:spcBef>
            </a:pPr>
            <a:r>
              <a:rPr lang="en-US" altLang="en-US" sz="1200" dirty="0">
                <a:solidFill>
                  <a:schemeClr val="tx1"/>
                </a:solidFill>
              </a:rPr>
              <a:t>ESRD-clamp and disconnect procedures, arrangements for next wave of patients, contact the next shift, is there another Dialysis facility you could refer to?  How do you prioritize patients </a:t>
            </a:r>
          </a:p>
          <a:p>
            <a:pPr eaLnBrk="1" hangingPunct="1">
              <a:spcBef>
                <a:spcPct val="50000"/>
              </a:spcBef>
            </a:pPr>
            <a:r>
              <a:rPr lang="en-US" altLang="en-US" sz="1200" b="1" dirty="0">
                <a:solidFill>
                  <a:schemeClr val="tx1"/>
                </a:solidFill>
              </a:rPr>
              <a:t>HHH-</a:t>
            </a:r>
            <a:r>
              <a:rPr lang="en-US" altLang="en-US" sz="1200" dirty="0">
                <a:solidFill>
                  <a:schemeClr val="tx1"/>
                </a:solidFill>
              </a:rPr>
              <a:t>What provisions are made for power dependent patients?</a:t>
            </a:r>
          </a:p>
          <a:p>
            <a:pPr eaLnBrk="1" hangingPunct="1">
              <a:spcBef>
                <a:spcPct val="50000"/>
              </a:spcBef>
            </a:pPr>
            <a:r>
              <a:rPr lang="en-US" altLang="en-US" sz="1200" dirty="0">
                <a:solidFill>
                  <a:schemeClr val="tx1"/>
                </a:solidFill>
              </a:rPr>
              <a:t>Clinics &amp; Urgent Care facilities-how to you anticipate/handle walk-ins?</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Maintain Communications</a:t>
            </a:r>
            <a:r>
              <a:rPr lang="en-US" altLang="en-US" sz="1200" dirty="0">
                <a:solidFill>
                  <a:schemeClr val="tx1"/>
                </a:solidFill>
              </a:rPr>
              <a:t>:  Initially you may want to review your EOP, specifically your communications plan</a:t>
            </a:r>
          </a:p>
          <a:p>
            <a:pPr eaLnBrk="1" hangingPunct="1">
              <a:spcBef>
                <a:spcPct val="50000"/>
              </a:spcBef>
            </a:pPr>
            <a:r>
              <a:rPr lang="en-US" altLang="en-US" sz="1200" dirty="0">
                <a:solidFill>
                  <a:schemeClr val="tx1"/>
                </a:solidFill>
              </a:rPr>
              <a:t>Determine if you need to activate your incident command system (ICS), consider using a 214 Activity Log</a:t>
            </a:r>
          </a:p>
          <a:p>
            <a:pPr eaLnBrk="1" hangingPunct="1">
              <a:spcBef>
                <a:spcPct val="50000"/>
              </a:spcBef>
            </a:pPr>
            <a:r>
              <a:rPr lang="en-US" altLang="en-US" sz="1200" dirty="0">
                <a:solidFill>
                  <a:schemeClr val="tx1"/>
                </a:solidFill>
              </a:rPr>
              <a:t>Review strategies</a:t>
            </a:r>
          </a:p>
          <a:p>
            <a:pPr eaLnBrk="1" hangingPunct="1"/>
            <a:endParaRPr lang="en-US" altLang="en-US" dirty="0">
              <a:latin typeface="Arial" panose="020B0604020202020204" pitchFamily="34" charset="0"/>
            </a:endParaRPr>
          </a:p>
          <a:p>
            <a:pPr eaLnBrk="1" hangingPunct="1">
              <a:spcBef>
                <a:spcPct val="50000"/>
              </a:spcBef>
            </a:pPr>
            <a:r>
              <a:rPr lang="en-US" altLang="en-US" sz="1200" dirty="0">
                <a:solidFill>
                  <a:schemeClr val="tx1"/>
                </a:solidFill>
              </a:rPr>
              <a:t>Key communications with:</a:t>
            </a:r>
          </a:p>
          <a:p>
            <a:pPr eaLnBrk="1" hangingPunct="1">
              <a:spcBef>
                <a:spcPct val="50000"/>
              </a:spcBef>
            </a:pPr>
            <a:r>
              <a:rPr lang="en-US" altLang="en-US" sz="1200" dirty="0">
                <a:solidFill>
                  <a:schemeClr val="tx1"/>
                </a:solidFill>
              </a:rPr>
              <a:t>	Personnel on duty AND Personnel off duty (instruct to report or not)</a:t>
            </a:r>
          </a:p>
          <a:p>
            <a:pPr eaLnBrk="1" hangingPunct="1">
              <a:spcBef>
                <a:spcPct val="50000"/>
              </a:spcBef>
            </a:pPr>
            <a:r>
              <a:rPr lang="en-US" altLang="en-US" sz="1200" dirty="0">
                <a:solidFill>
                  <a:schemeClr val="tx1"/>
                </a:solidFill>
              </a:rPr>
              <a:t>	Patient families</a:t>
            </a:r>
          </a:p>
          <a:p>
            <a:pPr eaLnBrk="1" hangingPunct="1">
              <a:spcBef>
                <a:spcPct val="50000"/>
              </a:spcBef>
            </a:pPr>
            <a:r>
              <a:rPr lang="en-US" altLang="en-US" sz="1200" dirty="0">
                <a:solidFill>
                  <a:schemeClr val="tx1"/>
                </a:solidFill>
              </a:rPr>
              <a:t>	Medical Providers</a:t>
            </a:r>
          </a:p>
          <a:p>
            <a:pPr eaLnBrk="1" hangingPunct="1">
              <a:spcBef>
                <a:spcPct val="50000"/>
              </a:spcBef>
            </a:pPr>
            <a:r>
              <a:rPr lang="en-US" altLang="en-US" sz="1200" dirty="0">
                <a:solidFill>
                  <a:schemeClr val="tx1"/>
                </a:solidFill>
              </a:rPr>
              <a:t>	Personnel families</a:t>
            </a:r>
          </a:p>
          <a:p>
            <a:pPr eaLnBrk="1" hangingPunct="1">
              <a:spcBef>
                <a:spcPct val="50000"/>
              </a:spcBef>
            </a:pPr>
            <a:r>
              <a:rPr lang="en-US" altLang="en-US" sz="1200" dirty="0">
                <a:solidFill>
                  <a:schemeClr val="tx1"/>
                </a:solidFill>
              </a:rPr>
              <a:t>	Public Safety (EMS, transport providers, buses, etc.)</a:t>
            </a:r>
          </a:p>
          <a:p>
            <a:pPr eaLnBrk="1" hangingPunct="1">
              <a:spcBef>
                <a:spcPct val="50000"/>
              </a:spcBef>
            </a:pPr>
            <a:r>
              <a:rPr lang="en-US" altLang="en-US" sz="1200" dirty="0">
                <a:solidFill>
                  <a:schemeClr val="tx1"/>
                </a:solidFill>
              </a:rPr>
              <a:t>	Media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71789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11/21/2024</a:t>
            </a:r>
            <a:r>
              <a:rPr lang="en-US" dirty="0"/>
              <a:t> </a:t>
            </a:r>
            <a:r>
              <a:rPr lang="en-US" sz="1800" b="1" i="0" u="none" strike="noStrike" dirty="0" err="1">
                <a:solidFill>
                  <a:srgbClr val="000000"/>
                </a:solidFill>
                <a:effectLst/>
                <a:latin typeface="Arial" panose="020B0604020202020204" pitchFamily="34" charset="0"/>
              </a:rPr>
              <a:t>8:00am</a:t>
            </a:r>
            <a:r>
              <a:rPr lang="en-US" b="1" dirty="0"/>
              <a:t> </a:t>
            </a:r>
            <a:r>
              <a:rPr lang="en-US" sz="1800" b="1" i="0" u="none" strike="noStrike" dirty="0">
                <a:solidFill>
                  <a:srgbClr val="000000"/>
                </a:solidFill>
                <a:effectLst/>
                <a:latin typeface="Arial" panose="020B0604020202020204" pitchFamily="34" charset="0"/>
              </a:rPr>
              <a:t>Inject</a:t>
            </a:r>
            <a:r>
              <a:rPr lang="en-US" b="1" dirty="0"/>
              <a:t> </a:t>
            </a:r>
            <a:r>
              <a:rPr lang="en-US" sz="1800" b="1" i="0" u="none" strike="noStrike" dirty="0">
                <a:solidFill>
                  <a:srgbClr val="000000"/>
                </a:solidFill>
                <a:effectLst/>
                <a:latin typeface="Arial" panose="020B0604020202020204" pitchFamily="34" charset="0"/>
              </a:rPr>
              <a:t> </a:t>
            </a:r>
            <a:r>
              <a:rPr lang="en-US" b="1" dirty="0"/>
              <a:t> </a:t>
            </a:r>
          </a:p>
          <a:p>
            <a:r>
              <a:rPr lang="en-US" sz="1800" b="1" i="0" u="none" strike="noStrike" dirty="0">
                <a:solidFill>
                  <a:srgbClr val="000000"/>
                </a:solidFill>
                <a:effectLst/>
                <a:latin typeface="Arial" panose="020B0604020202020204" pitchFamily="34" charset="0"/>
              </a:rPr>
              <a:t> </a:t>
            </a:r>
            <a:r>
              <a:rPr lang="en-US" b="1" dirty="0"/>
              <a:t> </a:t>
            </a:r>
          </a:p>
          <a:p>
            <a:r>
              <a:rPr lang="en-US" sz="1800" b="1" i="0" u="none" strike="noStrike" dirty="0">
                <a:solidFill>
                  <a:srgbClr val="000000"/>
                </a:solidFill>
                <a:effectLst/>
                <a:latin typeface="Arial" panose="020B0604020202020204" pitchFamily="34" charset="0"/>
              </a:rPr>
              <a:t>FROM</a:t>
            </a:r>
            <a:r>
              <a:rPr lang="en-US" sz="1800" b="0" i="0" u="none" strike="noStrike" dirty="0">
                <a:solidFill>
                  <a:srgbClr val="000000"/>
                </a:solidFill>
                <a:effectLst/>
                <a:latin typeface="Arial" panose="020B0604020202020204" pitchFamily="34" charset="0"/>
              </a:rPr>
              <a:t>: Medical Alert Center (MAC)</a:t>
            </a:r>
            <a:r>
              <a:rPr lang="en-US" sz="1800" dirty="0"/>
              <a:t> </a:t>
            </a:r>
            <a:endParaRPr lang="en-US" sz="1800" b="0" i="0" u="none" strike="noStrike" dirty="0">
              <a:solidFill>
                <a:srgbClr val="000000"/>
              </a:solidFill>
              <a:effectLst/>
              <a:latin typeface="Arial" panose="020B0604020202020204" pitchFamily="34" charset="0"/>
            </a:endParaRPr>
          </a:p>
          <a:p>
            <a:r>
              <a:rPr lang="en-US" sz="1800" b="1" i="0" u="none" strike="noStrike" dirty="0">
                <a:solidFill>
                  <a:srgbClr val="000000"/>
                </a:solidFill>
                <a:effectLst/>
                <a:latin typeface="Arial" panose="020B0604020202020204" pitchFamily="34" charset="0"/>
              </a:rPr>
              <a:t>TO</a:t>
            </a:r>
            <a:r>
              <a:rPr lang="en-US" sz="1800" b="0" i="0" u="none" strike="noStrike" dirty="0">
                <a:solidFill>
                  <a:srgbClr val="000000"/>
                </a:solidFill>
                <a:effectLst/>
                <a:latin typeface="Arial" panose="020B0604020202020204" pitchFamily="34" charset="0"/>
              </a:rPr>
              <a:t>: Healthcare Partners who have </a:t>
            </a:r>
            <a:r>
              <a:rPr lang="en-US" sz="1800" b="1" i="0" u="none" strike="noStrike" dirty="0">
                <a:solidFill>
                  <a:srgbClr val="000000"/>
                </a:solidFill>
                <a:effectLst/>
                <a:latin typeface="Arial" panose="020B0604020202020204" pitchFamily="34" charset="0"/>
              </a:rPr>
              <a:t>ReddiNet</a:t>
            </a:r>
          </a:p>
          <a:p>
            <a:r>
              <a:rPr lang="en-US" dirty="0"/>
              <a:t> </a:t>
            </a:r>
            <a:r>
              <a:rPr lang="en-US" sz="1800" b="0" i="0" u="none" strike="noStrike" dirty="0">
                <a:solidFill>
                  <a:srgbClr val="000000"/>
                </a:solidFill>
                <a:effectLst/>
                <a:latin typeface="Arial" panose="020B0604020202020204" pitchFamily="34" charset="0"/>
              </a:rPr>
              <a:t>*** Exercise, Exercise, Exercise *** The 2024 Medical Response and Surge Exercise begins. *** Exercise, Exercise, Exercise</a:t>
            </a:r>
            <a:r>
              <a:rPr lang="en-US" dirty="0"/>
              <a:t> </a:t>
            </a:r>
            <a:r>
              <a:rPr lang="en-US" sz="1800" b="0" i="0" u="none" strike="noStrike" dirty="0">
                <a:solidFill>
                  <a:srgbClr val="000000"/>
                </a:solidFill>
                <a:effectLst/>
                <a:latin typeface="Arial" panose="020B0604020202020204" pitchFamily="34" charset="0"/>
              </a:rPr>
              <a:t>participants initial play.</a:t>
            </a:r>
            <a:r>
              <a:rPr lang="en-US" dirty="0"/>
              <a:t> </a:t>
            </a:r>
          </a:p>
          <a:p>
            <a:endParaRPr lang="en-US" dirty="0"/>
          </a:p>
          <a:p>
            <a:r>
              <a:rPr lang="en-US" dirty="0"/>
              <a:t>EXERCISE Participants acknowledge message in </a:t>
            </a:r>
            <a:r>
              <a:rPr lang="en-US" dirty="0" err="1"/>
              <a:t>ReddiNet</a:t>
            </a:r>
            <a:r>
              <a:rPr lang="en-US" dirty="0"/>
              <a:t>.  </a:t>
            </a:r>
            <a:r>
              <a:rPr lang="en-US" b="1" dirty="0"/>
              <a:t>Read the message and click on the red box, “Mark as Read”</a:t>
            </a:r>
          </a:p>
          <a:p>
            <a:br>
              <a:rPr lang="en-US" dirty="0"/>
            </a:br>
            <a:r>
              <a:rPr lang="en-US" dirty="0"/>
              <a:t>THIS IS YOUR SITUATIONAL AWARENESS meeting objective 1:  Maintain awareness of the common operating picture by gathering and sharing real time information in coordination with the MHOAC (Medical &amp; Health Operational Area Coordinator)</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6</a:t>
            </a:fld>
            <a:endParaRPr lang="en-US" dirty="0"/>
          </a:p>
        </p:txBody>
      </p:sp>
    </p:spTree>
    <p:extLst>
      <p:ext uri="{BB962C8B-B14F-4D97-AF65-F5344CB8AC3E}">
        <p14:creationId xmlns:p14="http://schemas.microsoft.com/office/powerpoint/2010/main" val="2759633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9:00 am MCC sends following message via ReddiNet:</a:t>
            </a:r>
          </a:p>
          <a:p>
            <a:endParaRPr lang="en-US" dirty="0"/>
          </a:p>
          <a:p>
            <a:r>
              <a:rPr lang="en-US" dirty="0"/>
              <a:t>"Fire / HAZMAT recommend </a:t>
            </a:r>
            <a:r>
              <a:rPr lang="en-US" b="1" dirty="0"/>
              <a:t>Shelter-in-Place and Evacuation </a:t>
            </a:r>
            <a:r>
              <a:rPr lang="en-US" dirty="0"/>
              <a:t>due to presumed toxic smoke plume traveling Northeast of incident."</a:t>
            </a:r>
          </a:p>
          <a:p>
            <a:endParaRPr lang="en-US" dirty="0"/>
          </a:p>
          <a:p>
            <a:r>
              <a:rPr lang="en-US" dirty="0"/>
              <a:t>"All HCC members continue to monitor ReddiNet and respond to polls"</a:t>
            </a:r>
          </a:p>
          <a:p>
            <a:endParaRPr lang="en-US" dirty="0"/>
          </a:p>
          <a:p>
            <a:r>
              <a:rPr lang="en-US" dirty="0"/>
              <a:t>"This is an exercise there will be no actual movement of patients.“</a:t>
            </a:r>
          </a:p>
          <a:p>
            <a:r>
              <a:rPr lang="en-US" b="1" dirty="0"/>
              <a:t>Each non-acute care sector site will independently determine if they want to exercise this inject as either Shelter-in Place, or Evacuate, or no action</a:t>
            </a:r>
          </a:p>
          <a:p>
            <a:endParaRPr lang="en-US" b="1" dirty="0"/>
          </a:p>
          <a:p>
            <a:r>
              <a:rPr lang="en-US" dirty="0"/>
              <a:t>Once again, consider:</a:t>
            </a:r>
          </a:p>
          <a:p>
            <a:r>
              <a:rPr lang="en-US" dirty="0"/>
              <a:t>	What criteria are used to determine whether the building/facility/home will SIP or evacuate?</a:t>
            </a:r>
          </a:p>
          <a:p>
            <a:r>
              <a:rPr lang="en-US" dirty="0"/>
              <a:t>	Who will make that decision ?</a:t>
            </a:r>
          </a:p>
          <a:p>
            <a:r>
              <a:rPr lang="en-US" dirty="0"/>
              <a:t>	What policy or procedure will you use to determine the next steps?</a:t>
            </a:r>
          </a:p>
          <a:p>
            <a:r>
              <a:rPr lang="en-US" dirty="0"/>
              <a:t>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7</a:t>
            </a:fld>
            <a:endParaRPr lang="en-US" dirty="0"/>
          </a:p>
        </p:txBody>
      </p:sp>
    </p:spTree>
    <p:extLst>
      <p:ext uri="{BB962C8B-B14F-4D97-AF65-F5344CB8AC3E}">
        <p14:creationId xmlns:p14="http://schemas.microsoft.com/office/powerpoint/2010/main" val="1003393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chemeClr val="bg1"/>
                </a:solidFill>
                <a:effectLst/>
                <a:latin typeface="var(--headings-font-family)"/>
              </a:rPr>
              <a:t>Shelter-in-Place Hazardous Materials</a:t>
            </a:r>
          </a:p>
          <a:p>
            <a:pPr algn="l"/>
            <a:r>
              <a:rPr lang="en-US" b="0" i="0" dirty="0">
                <a:solidFill>
                  <a:schemeClr val="bg1"/>
                </a:solidFill>
                <a:effectLst/>
                <a:latin typeface="Arial" panose="020B0604020202020204" pitchFamily="34" charset="0"/>
              </a:rPr>
              <a:t>Shelter-In-Place simply means seeking immediate shelter inside a building. This action may be taken during a release of toxic chemicals, biological or radioactive materials to the outside air or other emergency.</a:t>
            </a:r>
          </a:p>
          <a:p>
            <a:pPr algn="l"/>
            <a:r>
              <a:rPr lang="en-US" b="0" i="0" dirty="0">
                <a:solidFill>
                  <a:schemeClr val="bg1"/>
                </a:solidFill>
                <a:effectLst/>
                <a:latin typeface="Arial" panose="020B0604020202020204" pitchFamily="34" charset="0"/>
              </a:rPr>
              <a:t>If the outside air quality is threatened or compromised, sheltering in place keeps you inside an area offering more protection. </a:t>
            </a:r>
          </a:p>
          <a:p>
            <a:pPr algn="l"/>
            <a:r>
              <a:rPr lang="en-US" b="0" i="0" dirty="0">
                <a:solidFill>
                  <a:schemeClr val="bg1"/>
                </a:solidFill>
                <a:effectLst/>
                <a:latin typeface="Arial" panose="020B0604020202020204" pitchFamily="34" charset="0"/>
              </a:rPr>
              <a:t>Although rarely called for, Shelter-In-Place events usually last only a few hours. Emergency supply kits of food, water, and other items can be used during Shelter-In-Place events.</a:t>
            </a:r>
          </a:p>
          <a:p>
            <a:pPr algn="l"/>
            <a:endParaRPr lang="en-US" b="0" i="0" dirty="0">
              <a:solidFill>
                <a:schemeClr val="bg1"/>
              </a:solidFill>
              <a:effectLst/>
              <a:latin typeface="Arial" panose="020B0604020202020204" pitchFamily="34" charset="0"/>
            </a:endParaRPr>
          </a:p>
          <a:p>
            <a:pPr algn="l"/>
            <a:r>
              <a:rPr lang="en-US" b="1" dirty="0"/>
              <a:t>What type of room is ideal in case a Shelter In-Place is activated? </a:t>
            </a:r>
          </a:p>
          <a:p>
            <a:pPr algn="l"/>
            <a:endParaRPr lang="en-US" dirty="0"/>
          </a:p>
          <a:p>
            <a:pPr algn="l"/>
            <a:r>
              <a:rPr lang="en-US" dirty="0"/>
              <a:t>DO NOT GO TO THE BASEMENT! </a:t>
            </a:r>
          </a:p>
          <a:p>
            <a:pPr algn="l">
              <a:buFont typeface="Arial" panose="020B0604020202020204" pitchFamily="34" charset="0"/>
              <a:buChar char="•"/>
            </a:pPr>
            <a:r>
              <a:rPr lang="en-US" b="0" i="0" dirty="0">
                <a:solidFill>
                  <a:schemeClr val="bg1"/>
                </a:solidFill>
                <a:effectLst/>
                <a:latin typeface="Arial" panose="020B0604020202020204" pitchFamily="34" charset="0"/>
              </a:rPr>
              <a:t>Move to floors above ground level. C</a:t>
            </a:r>
            <a:r>
              <a:rPr lang="en-US" dirty="0"/>
              <a:t>hemical agents tend to be heavier than air and settle at ground level</a:t>
            </a:r>
          </a:p>
          <a:p>
            <a:pPr algn="l">
              <a:buFont typeface="Arial" panose="020B0604020202020204" pitchFamily="34" charset="0"/>
              <a:buChar char="•"/>
            </a:pPr>
            <a:r>
              <a:rPr lang="en-US" b="0" i="0" dirty="0">
                <a:solidFill>
                  <a:schemeClr val="bg1"/>
                </a:solidFill>
                <a:effectLst/>
                <a:latin typeface="Arial" panose="020B0604020202020204" pitchFamily="34" charset="0"/>
              </a:rPr>
              <a:t>Shelter-In-Place in an interior room above ground without windows or with the least number of windows.</a:t>
            </a:r>
          </a:p>
          <a:p>
            <a:pPr algn="l"/>
            <a:r>
              <a:rPr lang="en-US" dirty="0"/>
              <a:t>Once you have identified the most appropriate room, what should you next? </a:t>
            </a:r>
          </a:p>
          <a:p>
            <a:pPr algn="l"/>
            <a:r>
              <a:rPr lang="en-US" dirty="0"/>
              <a:t>Shut and lock all windows and interior &amp; exterior doors, this will create a tighter seal reducing the amount of seepage into the room. </a:t>
            </a:r>
          </a:p>
          <a:p>
            <a:pPr algn="l"/>
            <a:r>
              <a:rPr lang="en-US" dirty="0"/>
              <a:t>Turn off all air conditioners and fans; be sure to shut off all heaters as well. </a:t>
            </a:r>
            <a:r>
              <a:rPr lang="en-US" b="0" i="0" dirty="0">
                <a:solidFill>
                  <a:schemeClr val="bg1"/>
                </a:solidFill>
                <a:effectLst/>
                <a:latin typeface="Arial" panose="020B0604020202020204" pitchFamily="34" charset="0"/>
              </a:rPr>
              <a:t>Many buildings’ ventilation systems are remotely controlled by Facilities Management. If necessary, locally turn off heat, fans, air conditioning, or ventilation systems. Close vents as you are able</a:t>
            </a:r>
            <a:endParaRPr lang="en-US" dirty="0"/>
          </a:p>
          <a:p>
            <a:pPr algn="l"/>
            <a:r>
              <a:rPr lang="en-US" dirty="0"/>
              <a:t> If you are able, close or cover all vents in the room for added protection. </a:t>
            </a:r>
          </a:p>
          <a:p>
            <a:pPr algn="l"/>
            <a:r>
              <a:rPr lang="en-US" dirty="0"/>
              <a:t> Make a list of all the people in the room with you; make sure to get all emergency cell numbers as well. Please keep in mind that during an emergency event local phone lines may not work due to damage or a high volume of calls, texting may be a better option at that point</a:t>
            </a:r>
          </a:p>
          <a:p>
            <a:pPr algn="l">
              <a:buFont typeface="Arial" panose="020B0604020202020204" pitchFamily="34" charset="0"/>
              <a:buChar char="•"/>
            </a:pPr>
            <a:endParaRPr lang="en-US" dirty="0"/>
          </a:p>
          <a:p>
            <a:pPr algn="l">
              <a:buFont typeface="Arial" panose="020B0604020202020204" pitchFamily="34" charset="0"/>
              <a:buChar char="•"/>
            </a:pPr>
            <a:r>
              <a:rPr lang="en-US" dirty="0"/>
              <a:t>Do not use the elevator while making your way to the appropriate room, operating elevators can cause outside contaminated air to infiltrate the interior of the building.</a:t>
            </a:r>
          </a:p>
          <a:p>
            <a:pPr algn="l"/>
            <a:endParaRPr lang="en-US" b="0" i="0" dirty="0">
              <a:solidFill>
                <a:schemeClr val="bg1"/>
              </a:solidFill>
              <a:effectLst/>
              <a:latin typeface="Arial" panose="020B0604020202020204" pitchFamily="34" charset="0"/>
            </a:endParaRPr>
          </a:p>
          <a:p>
            <a:pPr algn="l"/>
            <a:r>
              <a:rPr lang="en-US" b="1" dirty="0"/>
              <a:t>What supplies should you grab?</a:t>
            </a:r>
          </a:p>
          <a:p>
            <a:pPr algn="l"/>
            <a:r>
              <a:rPr lang="en-US" dirty="0"/>
              <a:t>If it is safe to do so and time permits, the following items would be very helpful and recommended: </a:t>
            </a:r>
          </a:p>
          <a:p>
            <a:pPr algn="l"/>
            <a:r>
              <a:rPr lang="en-US" dirty="0"/>
              <a:t>Bottled water, juice or any other liquid that will keep your body hydrated. </a:t>
            </a:r>
          </a:p>
          <a:p>
            <a:pPr algn="l"/>
            <a:r>
              <a:rPr lang="en-US" dirty="0"/>
              <a:t>Comfort foods such as candy, chips, gum or anything else you can find along the way. </a:t>
            </a:r>
          </a:p>
          <a:p>
            <a:pPr algn="l"/>
            <a:r>
              <a:rPr lang="en-US" dirty="0"/>
              <a:t> Plastic garbage bags to use as portable bathrooms. </a:t>
            </a:r>
          </a:p>
          <a:p>
            <a:pPr algn="l"/>
            <a:r>
              <a:rPr lang="en-US" dirty="0"/>
              <a:t>Plastic material to cover the doors and windows. </a:t>
            </a:r>
          </a:p>
          <a:p>
            <a:pPr algn="l"/>
            <a:r>
              <a:rPr lang="en-US" dirty="0"/>
              <a:t>Tape of any sort, preferably Duct Tape (silver tape). </a:t>
            </a:r>
          </a:p>
          <a:p>
            <a:pPr algn="l"/>
            <a:r>
              <a:rPr lang="en-US" dirty="0"/>
              <a:t>Medical kit or supplies. </a:t>
            </a:r>
          </a:p>
          <a:p>
            <a:pPr algn="l"/>
            <a:endParaRPr lang="en-US" dirty="0"/>
          </a:p>
          <a:p>
            <a:pPr algn="l"/>
            <a:endParaRPr lang="en-US" dirty="0"/>
          </a:p>
          <a:p>
            <a:pPr algn="l"/>
            <a:r>
              <a:rPr lang="en-US" dirty="0"/>
              <a:t>Call 911 and let them know exactly where you are in the building, when it is safe to do so,. Include floor level and room number when relaying information to emergency personnel.  </a:t>
            </a:r>
          </a:p>
          <a:p>
            <a:pPr algn="l"/>
            <a:endParaRPr lang="en-US" dirty="0"/>
          </a:p>
          <a:p>
            <a:pPr algn="l"/>
            <a:r>
              <a:rPr lang="en-US" dirty="0"/>
              <a:t>If needed, cover mouth and nose with a wet cloth for added protection.  </a:t>
            </a:r>
          </a:p>
          <a:p>
            <a:pPr algn="l"/>
            <a:r>
              <a:rPr lang="en-US" dirty="0"/>
              <a:t>If the room has a radio or TV, please tune into local stations for more details and information. </a:t>
            </a:r>
          </a:p>
          <a:p>
            <a:pPr algn="l"/>
            <a:r>
              <a:rPr lang="en-US" dirty="0"/>
              <a:t>DO NOT DRINK FAUCET OR TOILET WATER! EITHER OR BOTH MAY BE CONTAMINATED.</a:t>
            </a:r>
          </a:p>
          <a:p>
            <a:pPr algn="l"/>
            <a:endParaRPr lang="en-US" dirty="0"/>
          </a:p>
          <a:p>
            <a:pPr algn="l"/>
            <a:r>
              <a:rPr lang="en-US" dirty="0"/>
              <a:t>Is there anything you should not bring into your room during a Shelter In Place? Absolutely. </a:t>
            </a:r>
          </a:p>
          <a:p>
            <a:pPr algn="l"/>
            <a:r>
              <a:rPr lang="en-US" dirty="0"/>
              <a:t>Do not bring in candles, weapons, or any kind of controlled substance unless prescribed by a physician. Do not bring in any items that could create carbon monoxide or release poisonous chemicals or gases. In case of a Shelter In-Place emergency: stay calm and alert to what is going on around you; often times the most useful way for you to help is by calling emergency services during an event.</a:t>
            </a:r>
          </a:p>
          <a:p>
            <a:pPr algn="l"/>
            <a:endParaRPr lang="en-US" b="0" i="0" dirty="0">
              <a:solidFill>
                <a:schemeClr val="bg1"/>
              </a:solidFill>
              <a:effectLst/>
              <a:latin typeface="Arial" panose="020B0604020202020204" pitchFamily="34" charset="0"/>
            </a:endParaRPr>
          </a:p>
          <a:p>
            <a:pPr algn="l"/>
            <a:r>
              <a:rPr lang="en-US" b="1" i="0" dirty="0">
                <a:solidFill>
                  <a:schemeClr val="bg1"/>
                </a:solidFill>
                <a:effectLst/>
                <a:latin typeface="Arial" panose="020B0604020202020204" pitchFamily="34" charset="0"/>
              </a:rPr>
              <a:t>Immediate Shelter-In-Place:</a:t>
            </a:r>
            <a:endParaRPr lang="en-US" b="0" i="0"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When the release is nearby and the need to seek shelter is immediate.</a:t>
            </a:r>
          </a:p>
          <a:p>
            <a:pPr algn="l">
              <a:buFont typeface="Arial" panose="020B0604020202020204" pitchFamily="34" charset="0"/>
              <a:buChar char="•"/>
            </a:pPr>
            <a:r>
              <a:rPr lang="en-US" b="0" i="0" dirty="0">
                <a:solidFill>
                  <a:schemeClr val="bg1"/>
                </a:solidFill>
                <a:effectLst/>
                <a:latin typeface="Arial" panose="020B0604020202020204" pitchFamily="34" charset="0"/>
              </a:rPr>
              <a:t>Stay inside a building.</a:t>
            </a:r>
          </a:p>
          <a:p>
            <a:pPr algn="l">
              <a:buFont typeface="Arial" panose="020B0604020202020204" pitchFamily="34" charset="0"/>
              <a:buChar char="•"/>
            </a:pPr>
            <a:r>
              <a:rPr lang="en-US" b="0" i="0" dirty="0">
                <a:solidFill>
                  <a:schemeClr val="bg1"/>
                </a:solidFill>
                <a:effectLst/>
                <a:latin typeface="Arial" panose="020B0604020202020204" pitchFamily="34" charset="0"/>
              </a:rPr>
              <a:t>If outside, enter nearest building.</a:t>
            </a:r>
          </a:p>
          <a:p>
            <a:pPr algn="l">
              <a:buFont typeface="Arial" panose="020B0604020202020204" pitchFamily="34" charset="0"/>
              <a:buChar char="•"/>
            </a:pPr>
            <a:r>
              <a:rPr lang="en-US" b="0" i="0" dirty="0">
                <a:solidFill>
                  <a:schemeClr val="bg1"/>
                </a:solidFill>
                <a:effectLst/>
                <a:latin typeface="Arial" panose="020B0604020202020204" pitchFamily="34" charset="0"/>
              </a:rPr>
              <a:t>Remain in place until advised by emergency personnel that it is safe to leave.</a:t>
            </a:r>
          </a:p>
          <a:p>
            <a:pPr algn="l">
              <a:buFont typeface="Arial" panose="020B0604020202020204" pitchFamily="34" charset="0"/>
              <a:buChar char="•"/>
            </a:pPr>
            <a:endParaRPr lang="en-US" b="0" i="0" dirty="0">
              <a:solidFill>
                <a:schemeClr val="bg1"/>
              </a:solidFill>
              <a:effectLst/>
              <a:latin typeface="Arial" panose="020B0604020202020204" pitchFamily="34" charset="0"/>
            </a:endParaRPr>
          </a:p>
          <a:p>
            <a:pPr algn="l"/>
            <a:r>
              <a:rPr lang="en-US" b="1" i="0" dirty="0">
                <a:solidFill>
                  <a:schemeClr val="bg1"/>
                </a:solidFill>
                <a:effectLst/>
                <a:latin typeface="Arial" panose="020B0604020202020204" pitchFamily="34" charset="0"/>
              </a:rPr>
              <a:t>Delayed Shelter-In-Place:</a:t>
            </a:r>
            <a:endParaRPr lang="en-US" b="0" i="0"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When a release occurs off campus and there is time (30 minutes or more) to move people to large, enclosed areas.</a:t>
            </a:r>
          </a:p>
          <a:p>
            <a:pPr algn="l">
              <a:buFont typeface="Arial" panose="020B0604020202020204" pitchFamily="34" charset="0"/>
              <a:buChar char="•"/>
            </a:pPr>
            <a:r>
              <a:rPr lang="en-US" b="0" i="0" dirty="0">
                <a:solidFill>
                  <a:schemeClr val="bg1"/>
                </a:solidFill>
                <a:effectLst/>
                <a:latin typeface="Arial" panose="020B0604020202020204" pitchFamily="34" charset="0"/>
              </a:rPr>
              <a:t>Follow directions of emergency personnel to move quickly to a delayed Shelter-In-Place location.</a:t>
            </a:r>
          </a:p>
          <a:p>
            <a:pPr algn="l">
              <a:buFont typeface="Arial" panose="020B0604020202020204" pitchFamily="34" charset="0"/>
              <a:buChar char="•"/>
            </a:pPr>
            <a:r>
              <a:rPr lang="en-US" b="0" i="0" dirty="0">
                <a:solidFill>
                  <a:schemeClr val="bg1"/>
                </a:solidFill>
                <a:effectLst/>
                <a:latin typeface="Arial" panose="020B0604020202020204" pitchFamily="34" charset="0"/>
              </a:rPr>
              <a:t>Remain in place until advised by emergency personnel that it is safe to leave.</a:t>
            </a:r>
          </a:p>
          <a:p>
            <a:pPr algn="l">
              <a:buFont typeface="Arial" panose="020B0604020202020204" pitchFamily="34" charset="0"/>
              <a:buChar char="•"/>
            </a:pPr>
            <a:endParaRPr lang="en-US" b="0" i="0" dirty="0">
              <a:solidFill>
                <a:schemeClr val="bg1"/>
              </a:solidFill>
              <a:effectLst/>
              <a:latin typeface="Arial" panose="020B0604020202020204" pitchFamily="34" charset="0"/>
            </a:endParaRPr>
          </a:p>
          <a:p>
            <a:pPr algn="l">
              <a:buFont typeface="Arial" panose="020B0604020202020204" pitchFamily="34" charset="0"/>
              <a:buChar char="•"/>
            </a:pPr>
            <a:endParaRPr lang="en-US" b="0" i="0"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When advised of the all-clear:</a:t>
            </a:r>
          </a:p>
          <a:p>
            <a:pPr algn="l">
              <a:buFont typeface="Arial" panose="020B0604020202020204" pitchFamily="34" charset="0"/>
              <a:buChar char="•"/>
            </a:pPr>
            <a:r>
              <a:rPr lang="en-US" b="0" i="0" dirty="0">
                <a:solidFill>
                  <a:schemeClr val="bg1"/>
                </a:solidFill>
                <a:effectLst/>
                <a:latin typeface="Arial" panose="020B0604020202020204" pitchFamily="34" charset="0"/>
              </a:rPr>
              <a:t>Open doors and windows.</a:t>
            </a:r>
          </a:p>
          <a:p>
            <a:pPr algn="l">
              <a:buFont typeface="Arial" panose="020B0604020202020204" pitchFamily="34" charset="0"/>
              <a:buChar char="•"/>
            </a:pPr>
            <a:r>
              <a:rPr lang="en-US" b="0" i="0" dirty="0">
                <a:solidFill>
                  <a:schemeClr val="bg1"/>
                </a:solidFill>
                <a:effectLst/>
                <a:latin typeface="Arial" panose="020B0604020202020204" pitchFamily="34" charset="0"/>
              </a:rPr>
              <a:t>Return ventilation system to normal operations.</a:t>
            </a:r>
          </a:p>
          <a:p>
            <a:pPr algn="l"/>
            <a:br>
              <a:rPr lang="en-US" b="0" i="0" dirty="0">
                <a:solidFill>
                  <a:schemeClr val="bg1"/>
                </a:solidFill>
                <a:effectLst/>
                <a:latin typeface="Arial" panose="020B0604020202020204" pitchFamily="34" charset="0"/>
              </a:rPr>
            </a:b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8</a:t>
            </a:fld>
            <a:endParaRPr lang="en-US" dirty="0"/>
          </a:p>
        </p:txBody>
      </p:sp>
    </p:spTree>
    <p:extLst>
      <p:ext uri="{BB962C8B-B14F-4D97-AF65-F5344CB8AC3E}">
        <p14:creationId xmlns:p14="http://schemas.microsoft.com/office/powerpoint/2010/main" val="426568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31314"/>
                </a:solidFill>
                <a:effectLst/>
                <a:latin typeface="Arial" panose="020B0604020202020204" pitchFamily="34" charset="0"/>
              </a:rPr>
              <a:t>ASC</a:t>
            </a:r>
          </a:p>
          <a:p>
            <a:pPr algn="l"/>
            <a:r>
              <a:rPr lang="en-US" b="0" i="0" dirty="0">
                <a:solidFill>
                  <a:srgbClr val="131314"/>
                </a:solidFill>
                <a:effectLst/>
                <a:latin typeface="Arial" panose="020B0604020202020204" pitchFamily="34" charset="0"/>
              </a:rPr>
              <a:t>Mobility is an important part in effective and timely evacuations, and therefore facilities are expected to properly plan to identify patients who would require additional assistance, ensure that means for transport are accessible and available and that those involved in transport, as well as the patients and residents are made aware of the procedures to evacuate. For outpatient facilities, such as </a:t>
            </a:r>
            <a:r>
              <a:rPr lang="en-US" b="1" i="1" dirty="0">
                <a:solidFill>
                  <a:srgbClr val="131314"/>
                </a:solidFill>
                <a:effectLst/>
                <a:latin typeface="Arial" panose="020B0604020202020204" pitchFamily="34" charset="0"/>
              </a:rPr>
              <a:t>Home Health Agencies (</a:t>
            </a:r>
            <a:r>
              <a:rPr lang="en-US" b="1" i="1" dirty="0" err="1">
                <a:solidFill>
                  <a:srgbClr val="131314"/>
                </a:solidFill>
                <a:effectLst/>
                <a:latin typeface="Arial" panose="020B0604020202020204" pitchFamily="34" charset="0"/>
              </a:rPr>
              <a:t>HHAs</a:t>
            </a:r>
            <a:r>
              <a:rPr lang="en-US" b="1" i="1" dirty="0">
                <a:solidFill>
                  <a:srgbClr val="131314"/>
                </a:solidFill>
                <a:effectLst/>
                <a:latin typeface="Arial" panose="020B0604020202020204" pitchFamily="34" charset="0"/>
              </a:rPr>
              <a:t>), </a:t>
            </a:r>
            <a:r>
              <a:rPr lang="en-US" b="0" i="0" dirty="0">
                <a:solidFill>
                  <a:srgbClr val="131314"/>
                </a:solidFill>
                <a:effectLst/>
                <a:latin typeface="Arial" panose="020B0604020202020204" pitchFamily="34" charset="0"/>
              </a:rPr>
              <a:t>the emergency plan is required to ensure that patients with limited mobility are addressed within the plan. The plan should also address ways the facility will address identified patient needs that can’t be addressed by in house services in an emergency, such as just in time contracts or emergency transfers. Ultimately, the delegations of authority and succession plans need to include plans on how the facility ensures patient safety is protected and patients will receive care at the facility or if transferred, under what circumstances transfers will occur</a:t>
            </a:r>
          </a:p>
          <a:p>
            <a:pPr algn="l"/>
            <a:endParaRPr lang="en-US" b="1" i="0" dirty="0">
              <a:solidFill>
                <a:srgbClr val="131314"/>
              </a:solidFill>
              <a:effectLst/>
              <a:latin typeface="Arial" panose="020B0604020202020204" pitchFamily="34" charset="0"/>
            </a:endParaRPr>
          </a:p>
          <a:p>
            <a:pPr algn="l"/>
            <a:r>
              <a:rPr lang="en-US" b="1" i="0" dirty="0">
                <a:solidFill>
                  <a:srgbClr val="131314"/>
                </a:solidFill>
                <a:effectLst/>
                <a:latin typeface="Arial" panose="020B0604020202020204" pitchFamily="34" charset="0"/>
              </a:rPr>
              <a:t>DISALYSIS</a:t>
            </a:r>
          </a:p>
          <a:p>
            <a:pPr algn="l"/>
            <a:r>
              <a:rPr lang="en-US" b="0" i="0" dirty="0">
                <a:solidFill>
                  <a:srgbClr val="131314"/>
                </a:solidFill>
                <a:effectLst/>
                <a:latin typeface="Arial" panose="020B0604020202020204" pitchFamily="34" charset="0"/>
              </a:rPr>
              <a:t>Dialyses patients</a:t>
            </a:r>
            <a:r>
              <a:rPr lang="en-US" b="0" i="0" dirty="0">
                <a:solidFill>
                  <a:srgbClr val="131314"/>
                </a:solidFill>
                <a:effectLst/>
                <a:latin typeface="__Inter_5e5a00"/>
              </a:rPr>
              <a:t> require </a:t>
            </a:r>
            <a:r>
              <a:rPr lang="en-US" b="0" i="0" dirty="0">
                <a:solidFill>
                  <a:srgbClr val="131314"/>
                </a:solidFill>
                <a:effectLst/>
                <a:latin typeface="Arial" panose="020B0604020202020204" pitchFamily="34" charset="0"/>
              </a:rPr>
              <a:t>special attention due to their unique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vulnerabilities that extend beyond their health status.</a:t>
            </a:r>
            <a:br>
              <a:rPr lang="en-US" b="0" i="0" dirty="0">
                <a:solidFill>
                  <a:srgbClr val="131314"/>
                </a:solidFill>
                <a:effectLst/>
                <a:latin typeface="__Inter_5e5a00"/>
              </a:rPr>
            </a:br>
            <a:r>
              <a:rPr lang="en-US" b="0" i="0" dirty="0">
                <a:solidFill>
                  <a:srgbClr val="131314"/>
                </a:solidFill>
                <a:effectLst/>
                <a:latin typeface="Arial" panose="020B0604020202020204" pitchFamily="34" charset="0"/>
              </a:rPr>
              <a:t>Once the dialysis process is initiated, patients</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become immobile and reliant on the machine for a</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duration of 2-6 hours. </a:t>
            </a:r>
          </a:p>
          <a:p>
            <a:pPr algn="l"/>
            <a:r>
              <a:rPr lang="en-US" b="0" i="0" dirty="0">
                <a:solidFill>
                  <a:srgbClr val="131314"/>
                </a:solidFill>
                <a:effectLst/>
                <a:latin typeface="Arial" panose="020B0604020202020204" pitchFamily="34" charset="0"/>
              </a:rPr>
              <a:t>The necessity of a power</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supply, as well as a water source for hemodialysis,</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further restricts their mobility. </a:t>
            </a:r>
          </a:p>
          <a:p>
            <a:pPr algn="l"/>
            <a:r>
              <a:rPr lang="en-US" b="0" i="0" dirty="0">
                <a:solidFill>
                  <a:srgbClr val="131314"/>
                </a:solidFill>
                <a:effectLst/>
                <a:latin typeface="Arial" panose="020B0604020202020204" pitchFamily="34" charset="0"/>
              </a:rPr>
              <a:t>From a physiological</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standpoint, any sudden interruption of an ongoing</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dialysis procedure can lead to hypovolemia as blood</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and fluids have already been transferred from the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patient to the machine </a:t>
            </a:r>
          </a:p>
          <a:p>
            <a:pPr algn="l"/>
            <a:r>
              <a:rPr lang="en-US" b="0" i="0" dirty="0">
                <a:solidFill>
                  <a:srgbClr val="131314"/>
                </a:solidFill>
                <a:effectLst/>
                <a:latin typeface="Arial" panose="020B0604020202020204" pitchFamily="34" charset="0"/>
              </a:rPr>
              <a:t>Given that patients with</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end-stage renal disease frequently experience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anemia, failure to return the blood to the patient</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prior to ending the dialysis session can result in symptomatic anemia.</a:t>
            </a:r>
          </a:p>
          <a:p>
            <a:pPr algn="l"/>
            <a:endParaRPr lang="en-US" b="0" i="0" dirty="0">
              <a:solidFill>
                <a:srgbClr val="131314"/>
              </a:solidFill>
              <a:effectLst/>
              <a:latin typeface="__Inter_5e5a00"/>
            </a:endParaRPr>
          </a:p>
          <a:p>
            <a:pPr algn="l"/>
            <a:r>
              <a:rPr lang="en-US" b="1" i="0" dirty="0">
                <a:solidFill>
                  <a:srgbClr val="131314"/>
                </a:solidFill>
                <a:effectLst/>
                <a:latin typeface="__Inter_5e5a00"/>
              </a:rPr>
              <a:t>HOME HEALTH</a:t>
            </a:r>
            <a:br>
              <a:rPr lang="en-US" b="0" i="0" dirty="0">
                <a:solidFill>
                  <a:srgbClr val="131314"/>
                </a:solidFill>
                <a:effectLst/>
                <a:latin typeface="__Inter_5e5a00"/>
              </a:rPr>
            </a:br>
            <a:r>
              <a:rPr lang="en-US" b="0" i="0" dirty="0">
                <a:solidFill>
                  <a:srgbClr val="131314"/>
                </a:solidFill>
                <a:effectLst/>
                <a:latin typeface="__Inter_5e5a00"/>
              </a:rPr>
              <a:t>Does patients have a plan and if Evacuation what are methods for transport, resources and communication (Agency responsibility to know where patient is evacuating for continuity of care)? </a:t>
            </a:r>
            <a:br>
              <a:rPr lang="en-US" b="0" i="0" dirty="0">
                <a:solidFill>
                  <a:srgbClr val="131314"/>
                </a:solidFill>
                <a:effectLst/>
                <a:latin typeface="__Inter_5e5a00"/>
              </a:rPr>
            </a:br>
            <a:r>
              <a:rPr lang="en-US" b="0" i="0" dirty="0">
                <a:solidFill>
                  <a:srgbClr val="131314"/>
                </a:solidFill>
                <a:effectLst/>
                <a:latin typeface="__Inter_5e5a00"/>
              </a:rPr>
              <a:t>Communication with resources, health plan, </a:t>
            </a:r>
            <a:r>
              <a:rPr lang="en-US" b="0" i="0" dirty="0" err="1">
                <a:solidFill>
                  <a:srgbClr val="131314"/>
                </a:solidFill>
                <a:effectLst/>
                <a:latin typeface="__Inter_5e5a00"/>
              </a:rPr>
              <a:t>pcp</a:t>
            </a:r>
            <a:r>
              <a:rPr lang="en-US" b="0" i="0" dirty="0">
                <a:solidFill>
                  <a:srgbClr val="131314"/>
                </a:solidFill>
                <a:effectLst/>
                <a:latin typeface="__Inter_5e5a00"/>
              </a:rPr>
              <a:t>….</a:t>
            </a:r>
          </a:p>
          <a:p>
            <a:pPr algn="l"/>
            <a:endParaRPr lang="en-US" b="0" i="0" dirty="0">
              <a:solidFill>
                <a:srgbClr val="131314"/>
              </a:solidFill>
              <a:effectLst/>
              <a:latin typeface="__Inter_5e5a00"/>
            </a:endParaRPr>
          </a:p>
          <a:p>
            <a:pPr algn="l"/>
            <a:r>
              <a:rPr lang="en-US" b="1" i="0" dirty="0">
                <a:solidFill>
                  <a:srgbClr val="131314"/>
                </a:solidFill>
                <a:effectLst/>
                <a:latin typeface="__Inter_5e5a00"/>
              </a:rPr>
              <a:t>HOSPICE</a:t>
            </a:r>
          </a:p>
          <a:p>
            <a:pPr algn="l"/>
            <a:r>
              <a:rPr lang="en-US" b="0" i="0" dirty="0">
                <a:solidFill>
                  <a:srgbClr val="131314"/>
                </a:solidFill>
                <a:effectLst/>
                <a:latin typeface="__Inter_5e5a00"/>
              </a:rPr>
              <a:t>If patients are in facilities what are the facilities evacuation plans and can the agency proceed with continuity of care? </a:t>
            </a:r>
          </a:p>
          <a:p>
            <a:pPr algn="l"/>
            <a:r>
              <a:rPr lang="en-US" b="0" i="0" dirty="0">
                <a:solidFill>
                  <a:srgbClr val="131314"/>
                </a:solidFill>
                <a:effectLst/>
                <a:latin typeface="__Inter_5e5a00"/>
              </a:rPr>
              <a:t>Communication with resources, health plan, </a:t>
            </a:r>
            <a:r>
              <a:rPr lang="en-US" b="0" i="0" dirty="0" err="1">
                <a:solidFill>
                  <a:srgbClr val="131314"/>
                </a:solidFill>
                <a:effectLst/>
                <a:latin typeface="__Inter_5e5a00"/>
              </a:rPr>
              <a:t>pcp</a:t>
            </a:r>
            <a:r>
              <a:rPr lang="en-US" b="0" i="0" dirty="0">
                <a:solidFill>
                  <a:srgbClr val="131314"/>
                </a:solidFill>
                <a:effectLst/>
                <a:latin typeface="__Inter_5e5a00"/>
              </a:rPr>
              <a:t>….</a:t>
            </a:r>
          </a:p>
          <a:p>
            <a:pPr algn="l"/>
            <a:br>
              <a:rPr lang="en-US" b="0" i="0" dirty="0">
                <a:solidFill>
                  <a:srgbClr val="131314"/>
                </a:solidFill>
                <a:effectLst/>
                <a:latin typeface="__Inter_5e5a00"/>
              </a:rPr>
            </a:br>
            <a:r>
              <a:rPr lang="en-US" b="0" i="0" dirty="0">
                <a:solidFill>
                  <a:srgbClr val="131314"/>
                </a:solidFill>
                <a:effectLst/>
                <a:latin typeface="Arial" panose="020B0604020202020204" pitchFamily="34" charset="0"/>
              </a:rPr>
              <a:t>Effective evacuation planning for such cases re-quires the consideration of three key factors: </a:t>
            </a:r>
          </a:p>
          <a:p>
            <a:pPr algn="l"/>
            <a:r>
              <a:rPr lang="en-US" b="0" i="0" dirty="0">
                <a:solidFill>
                  <a:srgbClr val="131314"/>
                </a:solidFill>
                <a:effectLst/>
                <a:latin typeface="Arial" panose="020B0604020202020204" pitchFamily="34" charset="0"/>
              </a:rPr>
              <a:t>the patients’ vulnerabilities, the evacuation setting, and the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patients’ destination. </a:t>
            </a:r>
          </a:p>
          <a:p>
            <a:pPr algn="l"/>
            <a:r>
              <a:rPr lang="en-US" b="0" i="0" dirty="0">
                <a:solidFill>
                  <a:srgbClr val="131314"/>
                </a:solidFill>
                <a:effectLst/>
                <a:latin typeface="Arial" panose="020B0604020202020204" pitchFamily="34" charset="0"/>
              </a:rPr>
              <a:t>These factors are connected</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and interdependent, thus requiring a comprehensive</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approach involving patients, caregivers, emergency</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medical services, and disaster planners. While discussions have taken place concerning the evacuation</a:t>
            </a:r>
            <a:br>
              <a:rPr lang="en-US" b="0" i="0" dirty="0">
                <a:solidFill>
                  <a:srgbClr val="131314"/>
                </a:solidFill>
                <a:effectLst/>
                <a:latin typeface="__Inter_5e5a00"/>
              </a:rPr>
            </a:br>
            <a:r>
              <a:rPr lang="en-US" b="0" i="0" dirty="0">
                <a:solidFill>
                  <a:srgbClr val="131314"/>
                </a:solidFill>
                <a:effectLst/>
                <a:latin typeface="Arial" panose="020B0604020202020204" pitchFamily="34" charset="0"/>
              </a:rPr>
              <a:t>of various patient groups, there remains a dearth of</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guidance regarding the appropriate course of action</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for patients undergoing dialysis during an evacuation.</a:t>
            </a:r>
          </a:p>
          <a:p>
            <a:pPr algn="l"/>
            <a:r>
              <a:rPr lang="en-US" b="0" i="0" dirty="0">
                <a:solidFill>
                  <a:srgbClr val="131314"/>
                </a:solidFill>
                <a:effectLst/>
                <a:latin typeface="Arial" panose="020B0604020202020204" pitchFamily="34" charset="0"/>
              </a:rPr>
              <a:t>The objective of this discussion, therefore, is to</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address the evacuation of dialyzed patients and</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develop evidence-based evacuation plans. By taking</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into account the specific needs and vulnerabilities of</a:t>
            </a:r>
            <a:r>
              <a:rPr lang="en-US" b="0" i="0" dirty="0">
                <a:solidFill>
                  <a:srgbClr val="131314"/>
                </a:solidFill>
                <a:effectLst/>
                <a:latin typeface="__Inter_5e5a00"/>
              </a:rPr>
              <a:t> </a:t>
            </a:r>
            <a:r>
              <a:rPr lang="en-US" b="0" i="0" dirty="0">
                <a:solidFill>
                  <a:srgbClr val="131314"/>
                </a:solidFill>
                <a:effectLst/>
                <a:latin typeface="Arial" panose="020B0604020202020204" pitchFamily="34" charset="0"/>
              </a:rPr>
              <a:t>these patients, we can ensure their safety and well-being in emergency situations.</a:t>
            </a:r>
            <a:endParaRPr lang="en-US" b="0" i="0" dirty="0">
              <a:solidFill>
                <a:srgbClr val="131314"/>
              </a:solidFill>
              <a:effectLst/>
              <a:latin typeface="__Inter_5e5a00"/>
            </a:endParaRP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9</a:t>
            </a:fld>
            <a:endParaRPr lang="en-US" dirty="0"/>
          </a:p>
        </p:txBody>
      </p:sp>
    </p:spTree>
    <p:extLst>
      <p:ext uri="{BB962C8B-B14F-4D97-AF65-F5344CB8AC3E}">
        <p14:creationId xmlns:p14="http://schemas.microsoft.com/office/powerpoint/2010/main" val="295089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60108A-DD26-4359-9CA9-C83D2F61C0A8}"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2511612-C4C8-41C6-AE92-B7A1F837B35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0994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764703824"/>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14309386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7311400"/>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43536712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185880239"/>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092119486"/>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60479-E2E6-49E0-B963-7D7EAE957356}"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017EBB83-1D37-4753-B088-37832E960F2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0554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7AE86-8997-4A57-8CD0-DDAA562776B4}"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6D65C015-BA82-4992-8D3E-E49BA883ECE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100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9BE151B-5A8B-4EEB-B2C5-D68FAE542244}"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982864D6-9C27-4D8C-986F-A49F5D1C0FB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6708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1411DA-12FD-4088-A2ED-E443877A6081}"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4564AB-2537-4735-AB3E-A7EE6AACB63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922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47F7DC-8CF3-463F-BB3A-21F2AFB25970}" type="slidenum">
              <a:rPr lang="en-US" altLang="en-US" smtClean="0">
                <a:solidFill>
                  <a:srgbClr val="000000"/>
                </a:solidFill>
              </a:rPr>
              <a:pPr/>
              <a:t>‹#›</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fld id="{5D42BD9E-DD71-4597-828F-1B76C47E801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2069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2C1F54-1E2E-473C-A680-E45276D1CD1B}" type="slidenum">
              <a:rPr lang="en-US" altLang="en-US" smtClean="0">
                <a:solidFill>
                  <a:srgbClr val="000000"/>
                </a:solidFill>
              </a:rPr>
              <a:pPr/>
              <a:t>‹#›</a:t>
            </a:fld>
            <a:endParaRPr lang="en-US" alt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fld id="{5808DD2A-5888-49B7-8830-97C9BF4F94B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168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B5262ED-E749-4FAB-8673-2B92A9A3AF0C}" type="slidenum">
              <a:rPr lang="en-US" altLang="en-US" smtClean="0">
                <a:solidFill>
                  <a:srgbClr val="000000"/>
                </a:solidFill>
              </a:rPr>
              <a:pPr/>
              <a:t>‹#›</a:t>
            </a:fld>
            <a:endParaRPr lang="en-US" altLang="en-US" dirty="0">
              <a:solidFill>
                <a:srgbClr val="000000"/>
              </a:solidFill>
            </a:endParaRPr>
          </a:p>
        </p:txBody>
      </p:sp>
      <p:sp>
        <p:nvSpPr>
          <p:cNvPr id="5" name="Footer Placeholder 3"/>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4"/>
          <p:cNvSpPr>
            <a:spLocks noGrp="1"/>
          </p:cNvSpPr>
          <p:nvPr>
            <p:ph type="sldNum" sz="quarter" idx="12"/>
          </p:nvPr>
        </p:nvSpPr>
        <p:spPr/>
        <p:txBody>
          <a:bodyPr/>
          <a:lstStyle/>
          <a:p>
            <a:fld id="{66F475D2-E415-431B-986A-BDFF7A65FDA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649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4018EB-2C27-4F7C-BE00-20F51BBFB128}" type="slidenum">
              <a:rPr lang="en-US" altLang="en-US" smtClean="0">
                <a:solidFill>
                  <a:srgbClr val="000000"/>
                </a:solidFill>
              </a:rPr>
              <a:pPr/>
              <a:t>‹#›</a:t>
            </a:fld>
            <a:endParaRPr lang="en-US" altLang="en-US" dirty="0">
              <a:solidFill>
                <a:srgbClr val="000000"/>
              </a:solidFill>
            </a:endParaRPr>
          </a:p>
        </p:txBody>
      </p:sp>
      <p:sp>
        <p:nvSpPr>
          <p:cNvPr id="5" name="Footer Placeholder 2"/>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p>
            <a:fld id="{3F0981B5-4C0C-424F-9748-BFAE77E85E4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987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D29B54E-FF28-4F6E-A9A1-9F55427B9A2D}" type="slidenum">
              <a:rPr lang="en-US" altLang="en-US" smtClean="0">
                <a:solidFill>
                  <a:srgbClr val="000000"/>
                </a:solidFill>
              </a:rPr>
              <a:pPr/>
              <a:t>‹#›</a:t>
            </a:fld>
            <a:endParaRPr lang="en-US" altLang="en-US" dirty="0">
              <a:solidFill>
                <a:srgbClr val="000000"/>
              </a:solidFill>
            </a:endParaRPr>
          </a:p>
        </p:txBody>
      </p:sp>
      <p:sp>
        <p:nvSpPr>
          <p:cNvPr id="5" name="Footer Placeholder 5"/>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6"/>
          <p:cNvSpPr>
            <a:spLocks noGrp="1"/>
          </p:cNvSpPr>
          <p:nvPr>
            <p:ph type="sldNum" sz="quarter" idx="12"/>
          </p:nvPr>
        </p:nvSpPr>
        <p:spPr/>
        <p:txBody>
          <a:bodyPr/>
          <a:lstStyle/>
          <a:p>
            <a:fld id="{F902C210-494E-4836-A804-BFB557EA6D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9071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CC49E8-C8C6-4A80-AEFD-0D650B5C9BC8}" type="slidenum">
              <a:rPr lang="en-US" altLang="en-US" smtClean="0">
                <a:solidFill>
                  <a:srgbClr val="000000"/>
                </a:solidFill>
              </a:rPr>
              <a:pPr/>
              <a:t>‹#›</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fld id="{BD6E52CD-ADD7-4373-BDEA-A6A32019950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1073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977176037"/>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reddinet.net/suppor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reddinet.net/suppor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reddinet.net/support" TargetMode="Externa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https://support.reddinet.ne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register.gotowebinar.com/rt/1070612491123344912" TargetMode="External"/><Relationship Id="rId4" Type="http://schemas.openxmlformats.org/officeDocument/2006/relationships/hyperlink" Target="https://secure-web.cisco.com/10jcl2vif318wsv1owSogu61LJ9t83SePWidOBINs3xGZ-5RC9Q8UXl9So0AHsogHksYhrbwP3_2hKni_mpctdbiOjNgvxzMAiGBaZnUnOz-GyhjcyTpCQwZ8bM2K5dD2fCh2oluQGYjhKMTECh9QdWtDDRbslBG1_vnyhxX2hXHMhL9CZYdaJolj9zwgIsEbxLj-gquonS9c6BkIb8kuGL-4FbZ8HZwbuLlsWeyksaF8mRjhl2HBHOMQrK1yvZg0OzgorJpZEyjxDmUSo_CvpMRhVbgLgHxY4b9vtQ5okhG1vhccjMVxL6h9wN4nPMOamhOn7UzrrtyhereCg1Gf6KcSE66TL8v7C19O2u1VRh0OXKteUeas49ULEtiyMPvC/https%3A%2F%2Fwww.reddinettraining.net%2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cid:image008.png@01D9DA45.6A77E06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lacountyhcc.org" TargetMode="External"/><Relationship Id="rId4" Type="http://schemas.openxmlformats.org/officeDocument/2006/relationships/hyperlink" Target="https://lacountyhcc.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Nwaon@dha.lacounty.go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Llee-Brown6@dhs.lacounty.gov" TargetMode="External"/><Relationship Id="rId5" Type="http://schemas.openxmlformats.org/officeDocument/2006/relationships/hyperlink" Target="mailto:Dverrette@dhs.lacounty.gov" TargetMode="External"/><Relationship Id="rId4" Type="http://schemas.openxmlformats.org/officeDocument/2006/relationships/hyperlink" Target="mailto:Kpak@dhs.lacounty.go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cid:image008.png@01D9DA45.6A77E06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lacountyhcc.org" TargetMode="External"/><Relationship Id="rId4" Type="http://schemas.openxmlformats.org/officeDocument/2006/relationships/hyperlink" Target="https://lacountyhcc.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494568" y="5063248"/>
            <a:ext cx="10923638" cy="1317643"/>
          </a:xfrm>
        </p:spPr>
        <p:txBody>
          <a:bodyPr>
            <a:noAutofit/>
          </a:bodyPr>
          <a:lstStyle/>
          <a:p>
            <a:pPr algn="ctr" eaLnBrk="1" hangingPunct="1"/>
            <a:br>
              <a:rPr lang="en-US" altLang="en-US" sz="5400" b="1" dirty="0"/>
            </a:br>
            <a:br>
              <a:rPr lang="en-US" altLang="en-US" sz="5400" b="1" dirty="0"/>
            </a:br>
            <a:r>
              <a:rPr lang="en-US" altLang="en-US" sz="5400" b="1" dirty="0">
                <a:latin typeface="Arial" panose="020B0604020202020204" pitchFamily="34" charset="0"/>
                <a:cs typeface="Arial" panose="020B0604020202020204" pitchFamily="34" charset="0"/>
              </a:rPr>
              <a:t>Los Angeles County </a:t>
            </a:r>
            <a:br>
              <a:rPr lang="en-US" altLang="en-US" sz="5400" b="1" dirty="0">
                <a:latin typeface="Arial" panose="020B0604020202020204" pitchFamily="34" charset="0"/>
                <a:cs typeface="Arial" panose="020B0604020202020204" pitchFamily="34" charset="0"/>
              </a:rPr>
            </a:br>
            <a:r>
              <a:rPr lang="en-US" altLang="en-US" sz="5400" b="1" dirty="0">
                <a:latin typeface="Arial" panose="020B0604020202020204" pitchFamily="34" charset="0"/>
                <a:cs typeface="Arial" panose="020B0604020202020204" pitchFamily="34" charset="0"/>
              </a:rPr>
              <a:t>2024 MRSE Participant Webinar for Non-acute Sectors</a:t>
            </a:r>
          </a:p>
        </p:txBody>
      </p:sp>
      <p:pic>
        <p:nvPicPr>
          <p:cNvPr id="10" name="Picture 9">
            <a:extLst>
              <a:ext uri="{FF2B5EF4-FFF2-40B4-BE49-F238E27FC236}">
                <a16:creationId xmlns:a16="http://schemas.microsoft.com/office/drawing/2014/main" id="{2D5A0418-EAAB-4B80-8ED6-FCFD94E72C1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2" name="Picture 2">
            <a:extLst>
              <a:ext uri="{FF2B5EF4-FFF2-40B4-BE49-F238E27FC236}">
                <a16:creationId xmlns:a16="http://schemas.microsoft.com/office/drawing/2014/main" id="{646997CC-B842-48B4-AF6C-93961B0A3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62" y="223520"/>
            <a:ext cx="7824737" cy="363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043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C713-167D-4591-A386-596B3F22D16D}"/>
              </a:ext>
            </a:extLst>
          </p:cNvPr>
          <p:cNvSpPr>
            <a:spLocks noGrp="1"/>
          </p:cNvSpPr>
          <p:nvPr>
            <p:ph type="title"/>
          </p:nvPr>
        </p:nvSpPr>
        <p:spPr/>
        <p:txBody>
          <a:bodyPr/>
          <a:lstStyle/>
          <a:p>
            <a:r>
              <a:rPr lang="en-US" dirty="0" err="1"/>
              <a:t>MSEL</a:t>
            </a:r>
            <a:r>
              <a:rPr lang="en-US" dirty="0"/>
              <a:t> 8:00-8:05 am</a:t>
            </a:r>
          </a:p>
        </p:txBody>
      </p:sp>
      <p:sp>
        <p:nvSpPr>
          <p:cNvPr id="4" name="Date Placeholder 3">
            <a:extLst>
              <a:ext uri="{FF2B5EF4-FFF2-40B4-BE49-F238E27FC236}">
                <a16:creationId xmlns:a16="http://schemas.microsoft.com/office/drawing/2014/main" id="{3BC5E2A4-764E-46EE-A9D9-F09B35629A97}"/>
              </a:ext>
            </a:extLst>
          </p:cNvPr>
          <p:cNvSpPr>
            <a:spLocks noGrp="1"/>
          </p:cNvSpPr>
          <p:nvPr>
            <p:ph type="dt" sz="half" idx="10"/>
          </p:nvPr>
        </p:nvSpPr>
        <p:spPr/>
        <p:txBody>
          <a:bodyPr/>
          <a:lstStyle/>
          <a:p>
            <a:fld id="{79BE151B-5A8B-4EEB-B2C5-D68FAE542244}" type="slidenum">
              <a:rPr lang="en-US" altLang="en-US" smtClean="0">
                <a:solidFill>
                  <a:srgbClr val="000000"/>
                </a:solidFill>
              </a:rPr>
              <a:pPr/>
              <a:t>10</a:t>
            </a:fld>
            <a:endParaRPr lang="en-US" altLang="en-US" dirty="0">
              <a:solidFill>
                <a:srgbClr val="000000"/>
              </a:solidFill>
            </a:endParaRPr>
          </a:p>
        </p:txBody>
      </p:sp>
      <p:pic>
        <p:nvPicPr>
          <p:cNvPr id="7" name="Picture 3" descr="inline1">
            <a:extLst>
              <a:ext uri="{FF2B5EF4-FFF2-40B4-BE49-F238E27FC236}">
                <a16:creationId xmlns:a16="http://schemas.microsoft.com/office/drawing/2014/main" id="{AF0E9140-FF03-4E72-BA4E-00D53F7E31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3325" y="3198019"/>
            <a:ext cx="3667125" cy="19050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85E678E-7B60-441A-90F4-F70BC83E2EC8}"/>
              </a:ext>
            </a:extLst>
          </p:cNvPr>
          <p:cNvPicPr>
            <a:picLocks noChangeAspect="1"/>
          </p:cNvPicPr>
          <p:nvPr/>
        </p:nvPicPr>
        <p:blipFill>
          <a:blip r:embed="rId4"/>
          <a:stretch>
            <a:fillRect/>
          </a:stretch>
        </p:blipFill>
        <p:spPr>
          <a:xfrm>
            <a:off x="2529955" y="1447801"/>
            <a:ext cx="7520879" cy="4660504"/>
          </a:xfrm>
          <a:prstGeom prst="rect">
            <a:avLst/>
          </a:prstGeom>
        </p:spPr>
      </p:pic>
      <p:sp>
        <p:nvSpPr>
          <p:cNvPr id="9" name="TextBox 8">
            <a:extLst>
              <a:ext uri="{FF2B5EF4-FFF2-40B4-BE49-F238E27FC236}">
                <a16:creationId xmlns:a16="http://schemas.microsoft.com/office/drawing/2014/main" id="{3342B6CA-CAE1-4BDA-A010-635C9D2896A1}"/>
              </a:ext>
            </a:extLst>
          </p:cNvPr>
          <p:cNvSpPr txBox="1"/>
          <p:nvPr/>
        </p:nvSpPr>
        <p:spPr>
          <a:xfrm>
            <a:off x="914400" y="5877472"/>
            <a:ext cx="6746240" cy="461665"/>
          </a:xfrm>
          <a:prstGeom prst="rect">
            <a:avLst/>
          </a:prstGeom>
          <a:noFill/>
        </p:spPr>
        <p:txBody>
          <a:bodyPr wrap="square" rtlCol="0">
            <a:spAutoFit/>
          </a:bodyPr>
          <a:lstStyle/>
          <a:p>
            <a:r>
              <a:rPr lang="en-US" sz="2400" dirty="0"/>
              <a:t>ASC Dialysis and </a:t>
            </a:r>
            <a:r>
              <a:rPr lang="en-US" sz="2400" dirty="0" err="1"/>
              <a:t>HHH</a:t>
            </a:r>
            <a:r>
              <a:rPr lang="en-US" sz="2400" dirty="0"/>
              <a:t> Objective 1</a:t>
            </a:r>
          </a:p>
        </p:txBody>
      </p:sp>
      <p:pic>
        <p:nvPicPr>
          <p:cNvPr id="10" name="Picture 9">
            <a:extLst>
              <a:ext uri="{FF2B5EF4-FFF2-40B4-BE49-F238E27FC236}">
                <a16:creationId xmlns:a16="http://schemas.microsoft.com/office/drawing/2014/main" id="{1415AFB9-6A87-4A4C-A64E-AFDDBCBFE087}"/>
              </a:ext>
            </a:extLst>
          </p:cNvPr>
          <p:cNvPicPr>
            <a:picLocks noChangeAspect="1"/>
          </p:cNvPicPr>
          <p:nvPr/>
        </p:nvPicPr>
        <p:blipFill>
          <a:blip r:embed="rId5"/>
          <a:stretch>
            <a:fillRect/>
          </a:stretch>
        </p:blipFill>
        <p:spPr>
          <a:xfrm>
            <a:off x="706669" y="292336"/>
            <a:ext cx="10778662" cy="6273328"/>
          </a:xfrm>
          <a:prstGeom prst="rect">
            <a:avLst/>
          </a:prstGeom>
        </p:spPr>
      </p:pic>
    </p:spTree>
    <p:extLst>
      <p:ext uri="{BB962C8B-B14F-4D97-AF65-F5344CB8AC3E}">
        <p14:creationId xmlns:p14="http://schemas.microsoft.com/office/powerpoint/2010/main" val="1498706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156520" y="199671"/>
            <a:ext cx="9404723" cy="1400530"/>
          </a:xfrm>
        </p:spPr>
        <p:txBody>
          <a:bodyPr/>
          <a:lstStyle/>
          <a:p>
            <a:pPr eaLnBrk="1" hangingPunct="1"/>
            <a:r>
              <a:rPr lang="en-US" altLang="en-US" dirty="0">
                <a:latin typeface="Arial" panose="020B0604020202020204" pitchFamily="34" charset="0"/>
                <a:cs typeface="Arial" panose="020B0604020202020204" pitchFamily="34" charset="0"/>
              </a:rPr>
              <a:t>9:00 ReddiNet® Service Level Poll issued</a:t>
            </a:r>
          </a:p>
        </p:txBody>
      </p:sp>
      <p:sp>
        <p:nvSpPr>
          <p:cNvPr id="5124" name="Rectangle 3"/>
          <p:cNvSpPr>
            <a:spLocks noGrp="1" noChangeArrowheads="1"/>
          </p:cNvSpPr>
          <p:nvPr>
            <p:ph idx="1"/>
          </p:nvPr>
        </p:nvSpPr>
        <p:spPr>
          <a:xfrm>
            <a:off x="628650" y="2121617"/>
            <a:ext cx="10934700" cy="4525963"/>
          </a:xfrm>
        </p:spPr>
        <p:txBody>
          <a:bodyPr>
            <a:normAutofit fontScale="92500" lnSpcReduction="20000"/>
          </a:bodyPr>
          <a:lstStyle/>
          <a:p>
            <a:pPr>
              <a:defRPr/>
            </a:pPr>
            <a:r>
              <a:rPr lang="en-US" altLang="en-US" sz="2800" dirty="0">
                <a:latin typeface="Arial" panose="020B0604020202020204" pitchFamily="34" charset="0"/>
                <a:cs typeface="Arial" panose="020B0604020202020204" pitchFamily="34" charset="0"/>
              </a:rPr>
              <a:t>A Service Level Poll is used to obtain real time facility operational status during an event or incident.</a:t>
            </a:r>
          </a:p>
          <a:p>
            <a:pPr marL="0" indent="0">
              <a:buNone/>
              <a:defRPr/>
            </a:pPr>
            <a:r>
              <a:rPr lang="en-US" altLang="en-US" sz="2800" dirty="0">
                <a:latin typeface="Arial" panose="020B0604020202020204" pitchFamily="34" charset="0"/>
                <a:cs typeface="Arial" panose="020B0604020202020204" pitchFamily="34" charset="0"/>
              </a:rPr>
              <a:t>   </a:t>
            </a:r>
          </a:p>
          <a:p>
            <a:pPr>
              <a:defRPr/>
            </a:pPr>
            <a:r>
              <a:rPr lang="en-US" altLang="en-US" sz="2800" dirty="0">
                <a:latin typeface="Arial" panose="020B0604020202020204" pitchFamily="34" charset="0"/>
                <a:cs typeface="Arial" panose="020B0604020202020204" pitchFamily="34" charset="0"/>
              </a:rPr>
              <a:t>Status is color coded</a:t>
            </a:r>
          </a:p>
          <a:p>
            <a:pPr marL="0" indent="0">
              <a:buNone/>
              <a:defRPr/>
            </a:pPr>
            <a:r>
              <a:rPr lang="en-US" altLang="en-US" sz="2000" dirty="0">
                <a:latin typeface="Segoe UI" panose="020B0502040204020203" pitchFamily="34" charset="0"/>
                <a:cs typeface="Segoe UI" panose="020B0502040204020203" pitchFamily="34" charset="0"/>
              </a:rPr>
              <a:t>       </a:t>
            </a:r>
          </a:p>
          <a:p>
            <a:pPr>
              <a:defRPr/>
            </a:pPr>
            <a:r>
              <a:rPr lang="en-US" altLang="en-US" sz="2800" dirty="0">
                <a:latin typeface="Arial" panose="020B0604020202020204" pitchFamily="34" charset="0"/>
                <a:cs typeface="Arial" panose="020B0604020202020204" pitchFamily="34" charset="0"/>
              </a:rPr>
              <a:t>Respond to Assessment Poll within 60 min</a:t>
            </a:r>
            <a:r>
              <a:rPr lang="en-US" altLang="en-US" sz="2800" dirty="0">
                <a:latin typeface="Segoe UI" panose="020B0502040204020203" pitchFamily="34" charset="0"/>
                <a:cs typeface="Segoe UI" panose="020B0502040204020203" pitchFamily="34" charset="0"/>
              </a:rPr>
              <a:t>.</a:t>
            </a:r>
          </a:p>
          <a:p>
            <a:pPr lvl="1">
              <a:spcBef>
                <a:spcPct val="50000"/>
              </a:spcBef>
            </a:pPr>
            <a:r>
              <a:rPr lang="en-US" altLang="en-US" sz="2600" dirty="0"/>
              <a:t>OBJ 6 (ASC) </a:t>
            </a:r>
          </a:p>
          <a:p>
            <a:pPr lvl="1">
              <a:spcBef>
                <a:spcPct val="50000"/>
              </a:spcBef>
            </a:pPr>
            <a:r>
              <a:rPr lang="en-US" altLang="en-US" sz="2600" dirty="0"/>
              <a:t>OBJ 5 (DIALYSIS)</a:t>
            </a:r>
          </a:p>
          <a:p>
            <a:pPr lvl="1">
              <a:spcBef>
                <a:spcPct val="50000"/>
              </a:spcBef>
            </a:pPr>
            <a:r>
              <a:rPr lang="en-US" altLang="en-US" sz="2600" dirty="0"/>
              <a:t>OBJ 4 (</a:t>
            </a:r>
            <a:r>
              <a:rPr lang="en-US" altLang="en-US" sz="2600" dirty="0" err="1"/>
              <a:t>HHH</a:t>
            </a:r>
            <a:r>
              <a:rPr lang="en-US" altLang="en-US" sz="2600" dirty="0"/>
              <a:t>)</a:t>
            </a:r>
          </a:p>
          <a:p>
            <a:pPr marL="0" indent="0" eaLnBrk="1" hangingPunct="1">
              <a:spcBef>
                <a:spcPct val="50000"/>
              </a:spcBef>
              <a:buNone/>
            </a:pPr>
            <a:r>
              <a:rPr lang="en-US" altLang="en-US" sz="2600" dirty="0">
                <a:solidFill>
                  <a:schemeClr val="tx1"/>
                </a:solidFill>
              </a:rPr>
              <a:t>	</a:t>
            </a: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6">
            <a:extLst>
              <a:ext uri="{FF2B5EF4-FFF2-40B4-BE49-F238E27FC236}">
                <a16:creationId xmlns:a16="http://schemas.microsoft.com/office/drawing/2014/main" id="{A5A6C3FD-28B4-4138-83AE-D8489FBBAB8A}"/>
              </a:ext>
            </a:extLst>
          </p:cNvPr>
          <p:cNvPicPr>
            <a:picLocks noChangeAspect="1"/>
          </p:cNvPicPr>
          <p:nvPr/>
        </p:nvPicPr>
        <p:blipFill rotWithShape="1">
          <a:blip r:embed="rId4"/>
          <a:srcRect l="18436" t="46836" r="69650" b="40424"/>
          <a:stretch/>
        </p:blipFill>
        <p:spPr bwMode="auto">
          <a:xfrm>
            <a:off x="5504425" y="4736383"/>
            <a:ext cx="6585975" cy="198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102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u="sng" kern="1200" dirty="0">
                <a:effectLst/>
                <a:latin typeface="Arial" panose="020B0604020202020204" pitchFamily="34" charset="0"/>
                <a:ea typeface="Times New Roman" panose="02020603050405020304" pitchFamily="18" charset="0"/>
                <a:cs typeface="Arial" panose="020B0604020202020204" pitchFamily="34" charset="0"/>
              </a:rPr>
              <a:t>Capability 3</a:t>
            </a:r>
            <a:r>
              <a:rPr lang="en-US" sz="4400" b="1" kern="1200" dirty="0">
                <a:effectLst/>
                <a:latin typeface="Arial" panose="020B0604020202020204" pitchFamily="34" charset="0"/>
                <a:ea typeface="Times New Roman" panose="02020603050405020304" pitchFamily="18" charset="0"/>
                <a:cs typeface="Arial" panose="020B0604020202020204" pitchFamily="34" charset="0"/>
              </a:rPr>
              <a:t>: Continuity of Health Care Service Delivery</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646111" y="1983371"/>
            <a:ext cx="10564400" cy="4772297"/>
          </a:xfrm>
        </p:spPr>
        <p:txBody>
          <a:bodyPr>
            <a:normAutofit fontScale="77500" lnSpcReduction="20000"/>
          </a:bodyPr>
          <a:lstStyle/>
          <a:p>
            <a:pPr marL="0" indent="0">
              <a:buNone/>
            </a:pPr>
            <a:r>
              <a:rPr lang="en-US" sz="3800" dirty="0">
                <a:latin typeface="Arial" panose="020B0604020202020204" pitchFamily="34" charset="0"/>
                <a:cs typeface="Arial" panose="020B0604020202020204" pitchFamily="34" charset="0"/>
              </a:rPr>
              <a:t>OBJECTIVES:</a:t>
            </a:r>
          </a:p>
          <a:p>
            <a:pPr lvl="1">
              <a:buFont typeface="Courier New" panose="02070309020205020404" pitchFamily="49" charset="0"/>
              <a:buChar char="o"/>
            </a:pPr>
            <a:r>
              <a:rPr lang="en-US" sz="2900" dirty="0">
                <a:latin typeface="Arial" panose="020B0604020202020204" pitchFamily="34" charset="0"/>
                <a:cs typeface="Arial" panose="020B0604020202020204" pitchFamily="34" charset="0"/>
              </a:rPr>
              <a:t>Determine the facility’s priorities for ensuring key functions are maintained:</a:t>
            </a:r>
          </a:p>
          <a:p>
            <a:pPr lvl="2">
              <a:buFont typeface="Arial" panose="020B0604020202020204" pitchFamily="34" charset="0"/>
              <a:buChar char="•"/>
            </a:pPr>
            <a:r>
              <a:rPr lang="en-US" sz="2400" dirty="0">
                <a:latin typeface="Arial" panose="020B0604020202020204" pitchFamily="34" charset="0"/>
                <a:cs typeface="Arial" panose="020B0604020202020204" pitchFamily="34" charset="0"/>
              </a:rPr>
              <a:t>Provision of care</a:t>
            </a:r>
          </a:p>
          <a:p>
            <a:pPr lvl="2">
              <a:buFont typeface="Arial" panose="020B0604020202020204" pitchFamily="34" charset="0"/>
              <a:buChar char="•"/>
            </a:pPr>
            <a:r>
              <a:rPr lang="en-US" sz="2400" dirty="0">
                <a:latin typeface="Arial" panose="020B0604020202020204" pitchFamily="34" charset="0"/>
                <a:cs typeface="Arial" panose="020B0604020202020204" pitchFamily="34" charset="0"/>
              </a:rPr>
              <a:t>JIT Training</a:t>
            </a:r>
          </a:p>
          <a:p>
            <a:pPr lvl="2">
              <a:buFont typeface="Arial" panose="020B0604020202020204" pitchFamily="34" charset="0"/>
              <a:buChar char="•"/>
            </a:pPr>
            <a:r>
              <a:rPr lang="en-US" sz="2400" dirty="0">
                <a:latin typeface="Arial" panose="020B0604020202020204" pitchFamily="34" charset="0"/>
                <a:cs typeface="Arial" panose="020B0604020202020204" pitchFamily="34" charset="0"/>
              </a:rPr>
              <a:t>Coordinate staff and resources</a:t>
            </a:r>
          </a:p>
          <a:p>
            <a:pPr lvl="3">
              <a:buFont typeface="Arial" panose="020B0604020202020204" pitchFamily="34" charset="0"/>
              <a:buChar char="•"/>
            </a:pPr>
            <a:r>
              <a:rPr lang="en-US" sz="2400" dirty="0">
                <a:latin typeface="Arial" panose="020B0604020202020204" pitchFamily="34" charset="0"/>
                <a:cs typeface="Arial" panose="020B0604020202020204" pitchFamily="34" charset="0"/>
              </a:rPr>
              <a:t>Resource Request</a:t>
            </a:r>
          </a:p>
          <a:p>
            <a:pPr lvl="1">
              <a:buFont typeface="Courier New" panose="02070309020205020404" pitchFamily="49" charset="0"/>
              <a:buChar char="o"/>
            </a:pPr>
            <a:r>
              <a:rPr lang="en-US" sz="2900" dirty="0">
                <a:latin typeface="Arial" panose="020B0604020202020204" pitchFamily="34" charset="0"/>
                <a:cs typeface="Arial" panose="020B0604020202020204" pitchFamily="34" charset="0"/>
              </a:rPr>
              <a:t>BCP activation</a:t>
            </a:r>
          </a:p>
          <a:p>
            <a:pPr lvl="2">
              <a:buFont typeface="Courier New" panose="02070309020205020404" pitchFamily="49" charset="0"/>
              <a:buChar char="o"/>
            </a:pPr>
            <a:r>
              <a:rPr lang="en-US" sz="2700" dirty="0">
                <a:latin typeface="Arial" panose="020B0604020202020204" pitchFamily="34" charset="0"/>
                <a:cs typeface="Arial" panose="020B0604020202020204" pitchFamily="34" charset="0"/>
              </a:rPr>
              <a:t>Patient tracking</a:t>
            </a:r>
          </a:p>
          <a:p>
            <a:pPr lvl="2">
              <a:buFont typeface="Courier New" panose="02070309020205020404" pitchFamily="49" charset="0"/>
              <a:buChar char="o"/>
            </a:pPr>
            <a:r>
              <a:rPr lang="en-US" sz="2700" dirty="0">
                <a:latin typeface="Arial" panose="020B0604020202020204" pitchFamily="34" charset="0"/>
                <a:cs typeface="Arial" panose="020B0604020202020204" pitchFamily="34" charset="0"/>
              </a:rPr>
              <a:t>HIPAA</a:t>
            </a:r>
          </a:p>
          <a:p>
            <a:pPr lvl="1">
              <a:buFont typeface="Courier New" panose="02070309020205020404" pitchFamily="49" charset="0"/>
              <a:buChar char="o"/>
            </a:pPr>
            <a:r>
              <a:rPr lang="en-US" sz="2900" dirty="0">
                <a:latin typeface="Arial" panose="020B0604020202020204" pitchFamily="34" charset="0"/>
                <a:cs typeface="Arial" panose="020B0604020202020204" pitchFamily="34" charset="0"/>
              </a:rPr>
              <a:t>Identify strategies for recovery</a:t>
            </a:r>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 name="Picture 2" descr="Business Continuity Icon Images – Browse 8,968 Stock Photos, Vectors, and  Video | Adobe Stock">
            <a:extLst>
              <a:ext uri="{FF2B5EF4-FFF2-40B4-BE49-F238E27FC236}">
                <a16:creationId xmlns:a16="http://schemas.microsoft.com/office/drawing/2014/main" id="{D538F904-6F00-42E0-B6FE-AFDA698CA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4846" y="4877784"/>
            <a:ext cx="4852803" cy="183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788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9:15 am ReddiNet® Service Level Poll</a:t>
            </a: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 name="Picture 7">
            <a:extLst>
              <a:ext uri="{FF2B5EF4-FFF2-40B4-BE49-F238E27FC236}">
                <a16:creationId xmlns:a16="http://schemas.microsoft.com/office/drawing/2014/main" id="{B8FC1E43-980A-4DF6-91BC-D0E9072789D6}"/>
              </a:ext>
            </a:extLst>
          </p:cNvPr>
          <p:cNvPicPr>
            <a:picLocks noChangeAspect="1"/>
          </p:cNvPicPr>
          <p:nvPr/>
        </p:nvPicPr>
        <p:blipFill rotWithShape="1">
          <a:blip r:embed="rId4"/>
          <a:srcRect l="57852" t="12509" r="9775" b="39746"/>
          <a:stretch/>
        </p:blipFill>
        <p:spPr bwMode="auto">
          <a:xfrm>
            <a:off x="1022489" y="1398130"/>
            <a:ext cx="9900838" cy="4107320"/>
          </a:xfrm>
          <a:prstGeom prst="rect">
            <a:avLst/>
          </a:prstGeom>
          <a:ln>
            <a:noFill/>
          </a:ln>
          <a:extLst>
            <a:ext uri="{53640926-AAD7-44D8-BBD7-CCE9431645EC}">
              <a14:shadowObscured xmlns:a14="http://schemas.microsoft.com/office/drawing/2010/main"/>
            </a:ext>
          </a:extLst>
        </p:spPr>
      </p:pic>
      <p:sp>
        <p:nvSpPr>
          <p:cNvPr id="4" name="Flowchart: Connector 3">
            <a:extLst>
              <a:ext uri="{FF2B5EF4-FFF2-40B4-BE49-F238E27FC236}">
                <a16:creationId xmlns:a16="http://schemas.microsoft.com/office/drawing/2014/main" id="{E8223833-AC0F-49AB-8818-2EDB252DD00A}"/>
              </a:ext>
            </a:extLst>
          </p:cNvPr>
          <p:cNvSpPr/>
          <p:nvPr/>
        </p:nvSpPr>
        <p:spPr>
          <a:xfrm>
            <a:off x="6515100" y="3733800"/>
            <a:ext cx="457200" cy="45720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24B9FF42-A939-4657-B051-48C677CE98C8}"/>
              </a:ext>
            </a:extLst>
          </p:cNvPr>
          <p:cNvSpPr/>
          <p:nvPr/>
        </p:nvSpPr>
        <p:spPr>
          <a:xfrm>
            <a:off x="6515100" y="4305300"/>
            <a:ext cx="457200" cy="45720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34D26B84-01C7-480B-80C2-944EC5CB0841}"/>
              </a:ext>
            </a:extLst>
          </p:cNvPr>
          <p:cNvSpPr/>
          <p:nvPr/>
        </p:nvSpPr>
        <p:spPr>
          <a:xfrm>
            <a:off x="6515100" y="4876800"/>
            <a:ext cx="457200" cy="45720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292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a:xfrm>
            <a:off x="684236" y="181000"/>
            <a:ext cx="9404723" cy="1400530"/>
          </a:xfrm>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14</a:t>
            </a:fld>
            <a:endParaRPr lang="en-US" altLang="en-US" dirty="0">
              <a:solidFill>
                <a:srgbClr val="000000"/>
              </a:solidFill>
            </a:endParaRPr>
          </a:p>
        </p:txBody>
      </p:sp>
      <p:pic>
        <p:nvPicPr>
          <p:cNvPr id="5124" name="Picture 4" descr="A screenshot of a computer&#10;&#10;Description automatically generated">
            <a:extLst>
              <a:ext uri="{FF2B5EF4-FFF2-40B4-BE49-F238E27FC236}">
                <a16:creationId xmlns:a16="http://schemas.microsoft.com/office/drawing/2014/main" id="{C7037BB8-594E-43B1-8F64-B81714549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87"/>
          <a:stretch/>
        </p:blipFill>
        <p:spPr bwMode="auto">
          <a:xfrm>
            <a:off x="948267" y="1316491"/>
            <a:ext cx="9855071" cy="49319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DF5D2B-9795-4076-B9DB-C4BC4A5B9A1A}"/>
              </a:ext>
            </a:extLst>
          </p:cNvPr>
          <p:cNvSpPr txBox="1"/>
          <p:nvPr/>
        </p:nvSpPr>
        <p:spPr>
          <a:xfrm>
            <a:off x="2630370" y="6307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4"/>
              </a:rPr>
              <a:t>https://www.reddinet.net/support</a:t>
            </a:r>
            <a:endParaRPr lang="en-US" altLang="en-US" sz="1800" dirty="0">
              <a:solidFill>
                <a:schemeClr val="tx1"/>
              </a:solidFill>
            </a:endParaRPr>
          </a:p>
        </p:txBody>
      </p:sp>
      <p:pic>
        <p:nvPicPr>
          <p:cNvPr id="7" name="Picture 6">
            <a:extLst>
              <a:ext uri="{FF2B5EF4-FFF2-40B4-BE49-F238E27FC236}">
                <a16:creationId xmlns:a16="http://schemas.microsoft.com/office/drawing/2014/main" id="{13CC5F26-13FB-4F70-A506-C5F2F003913C}"/>
              </a:ext>
            </a:extLst>
          </p:cNvPr>
          <p:cNvPicPr>
            <a:picLocks noChangeAspect="1"/>
          </p:cNvPicPr>
          <p:nvPr/>
        </p:nvPicPr>
        <p:blipFill rotWithShape="1">
          <a:blip r:embed="rId5"/>
          <a:srcRect l="50164" t="9685" r="7571" b="6570"/>
          <a:stretch/>
        </p:blipFill>
        <p:spPr bwMode="auto">
          <a:xfrm>
            <a:off x="684236" y="1009037"/>
            <a:ext cx="10823528" cy="5694230"/>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3D37F54D-FA26-43FE-883C-65BD92E44E1A}"/>
              </a:ext>
            </a:extLst>
          </p:cNvPr>
          <p:cNvSpPr/>
          <p:nvPr/>
        </p:nvSpPr>
        <p:spPr>
          <a:xfrm>
            <a:off x="1232256" y="131649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8C28C3A-6CA6-460B-AF87-EF2D72E6F9B2}"/>
              </a:ext>
            </a:extLst>
          </p:cNvPr>
          <p:cNvSpPr/>
          <p:nvPr/>
        </p:nvSpPr>
        <p:spPr>
          <a:xfrm rot="5400000">
            <a:off x="1162549" y="4027228"/>
            <a:ext cx="4051413"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t>ReddiNet</a:t>
            </a:r>
            <a:r>
              <a:rPr lang="en-US" altLang="en-US" dirty="0">
                <a:latin typeface="Arial" panose="020B0604020202020204" pitchFamily="34" charset="0"/>
                <a:cs typeface="Arial" panose="020B0604020202020204" pitchFamily="34" charset="0"/>
              </a:rPr>
              <a:t> ®</a:t>
            </a:r>
            <a:r>
              <a:rPr lang="en-US" dirty="0"/>
              <a:t> Service Level</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15</a:t>
            </a:fld>
            <a:endParaRPr lang="en-US" altLang="en-US" dirty="0">
              <a:solidFill>
                <a:srgbClr val="000000"/>
              </a:solidFill>
            </a:endParaRPr>
          </a:p>
        </p:txBody>
      </p:sp>
      <p:pic>
        <p:nvPicPr>
          <p:cNvPr id="8" name="Content Placeholder 7">
            <a:extLst>
              <a:ext uri="{FF2B5EF4-FFF2-40B4-BE49-F238E27FC236}">
                <a16:creationId xmlns:a16="http://schemas.microsoft.com/office/drawing/2014/main" id="{FDAA5F7B-5440-49DF-AFD5-0B6FDB4E0231}"/>
              </a:ext>
            </a:extLst>
          </p:cNvPr>
          <p:cNvPicPr>
            <a:picLocks noGrp="1" noChangeAspect="1"/>
          </p:cNvPicPr>
          <p:nvPr>
            <p:ph idx="1"/>
          </p:nvPr>
        </p:nvPicPr>
        <p:blipFill rotWithShape="1">
          <a:blip r:embed="rId3"/>
          <a:srcRect l="50160" t="10765" r="25699" b="40612"/>
          <a:stretch/>
        </p:blipFill>
        <p:spPr bwMode="auto">
          <a:xfrm>
            <a:off x="779627" y="1320798"/>
            <a:ext cx="10294080" cy="5370805"/>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1E603E09-2D8D-473A-8499-CBFD1024343B}"/>
              </a:ext>
            </a:extLst>
          </p:cNvPr>
          <p:cNvSpPr/>
          <p:nvPr/>
        </p:nvSpPr>
        <p:spPr>
          <a:xfrm rot="539679">
            <a:off x="3585632" y="1983371"/>
            <a:ext cx="1257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2AD2572B-89CB-41F1-8291-92159D344B62}"/>
              </a:ext>
            </a:extLst>
          </p:cNvPr>
          <p:cNvSpPr/>
          <p:nvPr/>
        </p:nvSpPr>
        <p:spPr>
          <a:xfrm rot="636996">
            <a:off x="3997499" y="2680536"/>
            <a:ext cx="1317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1F7D780-EF97-4160-91EB-B422873E8B75}"/>
              </a:ext>
            </a:extLst>
          </p:cNvPr>
          <p:cNvSpPr txBox="1"/>
          <p:nvPr/>
        </p:nvSpPr>
        <p:spPr>
          <a:xfrm>
            <a:off x="4935749" y="2040088"/>
            <a:ext cx="385042" cy="523220"/>
          </a:xfrm>
          <a:prstGeom prst="rect">
            <a:avLst/>
          </a:prstGeom>
          <a:noFill/>
        </p:spPr>
        <p:txBody>
          <a:bodyPr wrap="none" rtlCol="0">
            <a:spAutoFit/>
          </a:bodyPr>
          <a:lstStyle/>
          <a:p>
            <a:r>
              <a:rPr lang="en-US" sz="2800" b="1" dirty="0">
                <a:solidFill>
                  <a:schemeClr val="accent1"/>
                </a:solidFill>
              </a:rPr>
              <a:t>1</a:t>
            </a:r>
          </a:p>
        </p:txBody>
      </p:sp>
      <p:sp>
        <p:nvSpPr>
          <p:cNvPr id="12" name="TextBox 11">
            <a:extLst>
              <a:ext uri="{FF2B5EF4-FFF2-40B4-BE49-F238E27FC236}">
                <a16:creationId xmlns:a16="http://schemas.microsoft.com/office/drawing/2014/main" id="{F5B50F39-DBE4-46AE-B7E0-4BCB090C31F7}"/>
              </a:ext>
            </a:extLst>
          </p:cNvPr>
          <p:cNvSpPr txBox="1"/>
          <p:nvPr/>
        </p:nvSpPr>
        <p:spPr>
          <a:xfrm>
            <a:off x="5372086" y="2759176"/>
            <a:ext cx="385042" cy="523220"/>
          </a:xfrm>
          <a:prstGeom prst="rect">
            <a:avLst/>
          </a:prstGeom>
          <a:noFill/>
        </p:spPr>
        <p:txBody>
          <a:bodyPr wrap="none" rtlCol="0">
            <a:spAutoFit/>
          </a:bodyPr>
          <a:lstStyle/>
          <a:p>
            <a:r>
              <a:rPr lang="en-US" sz="2800" b="1" dirty="0">
                <a:solidFill>
                  <a:schemeClr val="accent1"/>
                </a:solidFill>
              </a:rPr>
              <a:t>2</a:t>
            </a:r>
          </a:p>
        </p:txBody>
      </p:sp>
      <p:sp>
        <p:nvSpPr>
          <p:cNvPr id="14" name="Arrow: Left 13">
            <a:extLst>
              <a:ext uri="{FF2B5EF4-FFF2-40B4-BE49-F238E27FC236}">
                <a16:creationId xmlns:a16="http://schemas.microsoft.com/office/drawing/2014/main" id="{49D66086-093B-40DD-9D9A-7A9F81A66CF1}"/>
              </a:ext>
            </a:extLst>
          </p:cNvPr>
          <p:cNvSpPr/>
          <p:nvPr/>
        </p:nvSpPr>
        <p:spPr>
          <a:xfrm rot="5400000">
            <a:off x="5960033" y="4422688"/>
            <a:ext cx="1317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B032501-B011-4DB6-AB4B-F791ECA31276}"/>
              </a:ext>
            </a:extLst>
          </p:cNvPr>
          <p:cNvSpPr txBox="1"/>
          <p:nvPr/>
        </p:nvSpPr>
        <p:spPr>
          <a:xfrm>
            <a:off x="6476111" y="5317193"/>
            <a:ext cx="385042" cy="523220"/>
          </a:xfrm>
          <a:prstGeom prst="rect">
            <a:avLst/>
          </a:prstGeom>
          <a:noFill/>
        </p:spPr>
        <p:txBody>
          <a:bodyPr wrap="none" rtlCol="0">
            <a:spAutoFit/>
          </a:bodyPr>
          <a:lstStyle/>
          <a:p>
            <a:r>
              <a:rPr lang="en-US" sz="2800" b="1" dirty="0">
                <a:solidFill>
                  <a:schemeClr val="accent1"/>
                </a:solidFill>
              </a:rPr>
              <a:t>3</a:t>
            </a:r>
          </a:p>
        </p:txBody>
      </p:sp>
    </p:spTree>
    <p:extLst>
      <p:ext uri="{BB962C8B-B14F-4D97-AF65-F5344CB8AC3E}">
        <p14:creationId xmlns:p14="http://schemas.microsoft.com/office/powerpoint/2010/main" val="9435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5B00-260F-45B5-B088-222274F09E1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E718471-9377-4031-B519-96D1B1935A62}"/>
              </a:ext>
            </a:extLst>
          </p:cNvPr>
          <p:cNvPicPr>
            <a:picLocks noGrp="1" noChangeAspect="1"/>
          </p:cNvPicPr>
          <p:nvPr>
            <p:ph idx="1"/>
          </p:nvPr>
        </p:nvPicPr>
        <p:blipFill rotWithShape="1">
          <a:blip r:embed="rId3"/>
          <a:srcRect l="65108" t="25577" r="9374" b="31231"/>
          <a:stretch/>
        </p:blipFill>
        <p:spPr>
          <a:xfrm>
            <a:off x="545903" y="452718"/>
            <a:ext cx="10899778" cy="5854950"/>
          </a:xfrm>
        </p:spPr>
      </p:pic>
      <p:sp>
        <p:nvSpPr>
          <p:cNvPr id="4" name="Date Placeholder 3">
            <a:extLst>
              <a:ext uri="{FF2B5EF4-FFF2-40B4-BE49-F238E27FC236}">
                <a16:creationId xmlns:a16="http://schemas.microsoft.com/office/drawing/2014/main" id="{57A98532-4A16-4A9C-9A2E-4B7334BE26EF}"/>
              </a:ext>
            </a:extLst>
          </p:cNvPr>
          <p:cNvSpPr>
            <a:spLocks noGrp="1"/>
          </p:cNvSpPr>
          <p:nvPr>
            <p:ph type="dt" sz="half" idx="10"/>
          </p:nvPr>
        </p:nvSpPr>
        <p:spPr/>
        <p:txBody>
          <a:bodyPr/>
          <a:lstStyle/>
          <a:p>
            <a:fld id="{79BE151B-5A8B-4EEB-B2C5-D68FAE542244}" type="slidenum">
              <a:rPr lang="en-US" altLang="en-US" smtClean="0">
                <a:solidFill>
                  <a:srgbClr val="000000"/>
                </a:solidFill>
              </a:rPr>
              <a:pPr/>
              <a:t>16</a:t>
            </a:fld>
            <a:endParaRPr lang="en-US" altLang="en-US" dirty="0">
              <a:solidFill>
                <a:srgbClr val="000000"/>
              </a:solidFill>
            </a:endParaRPr>
          </a:p>
        </p:txBody>
      </p:sp>
    </p:spTree>
    <p:extLst>
      <p:ext uri="{BB962C8B-B14F-4D97-AF65-F5344CB8AC3E}">
        <p14:creationId xmlns:p14="http://schemas.microsoft.com/office/powerpoint/2010/main" val="2641859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b="1" dirty="0"/>
              <a:t>9:30-9:45</a:t>
            </a:r>
            <a:br>
              <a:rPr lang="en-US" dirty="0"/>
            </a:br>
            <a:r>
              <a:rPr lang="en-US" dirty="0"/>
              <a:t>MCC polls </a:t>
            </a:r>
            <a:r>
              <a:rPr lang="en-US" dirty="0" err="1"/>
              <a:t>HHH</a:t>
            </a:r>
            <a:r>
              <a:rPr lang="en-US" dirty="0"/>
              <a:t> to determine if able to receive patients to support hospital decompression</a:t>
            </a:r>
            <a:br>
              <a:rPr lang="en-US" dirty="0"/>
            </a:br>
            <a:br>
              <a:rPr lang="en-US" dirty="0"/>
            </a:br>
            <a:br>
              <a:rPr lang="en-US" dirty="0"/>
            </a:br>
            <a:endParaRPr lang="en-US" dirty="0"/>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17</a:t>
            </a:fld>
            <a:endParaRPr lang="en-US" altLang="en-US" dirty="0">
              <a:solidFill>
                <a:srgbClr val="000000"/>
              </a:solidFill>
            </a:endParaRPr>
          </a:p>
        </p:txBody>
      </p:sp>
      <p:sp>
        <p:nvSpPr>
          <p:cNvPr id="8" name="Title 1">
            <a:extLst>
              <a:ext uri="{FF2B5EF4-FFF2-40B4-BE49-F238E27FC236}">
                <a16:creationId xmlns:a16="http://schemas.microsoft.com/office/drawing/2014/main" id="{2E685DA3-E32A-4E07-AACB-A410BE54FB77}"/>
              </a:ext>
            </a:extLst>
          </p:cNvPr>
          <p:cNvSpPr txBox="1">
            <a:spLocks/>
          </p:cNvSpPr>
          <p:nvPr/>
        </p:nvSpPr>
        <p:spPr>
          <a:xfrm>
            <a:off x="646111" y="3566160"/>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9:30-10:30 </a:t>
            </a:r>
            <a:r>
              <a:rPr lang="en-US" dirty="0"/>
              <a:t> </a:t>
            </a:r>
          </a:p>
          <a:p>
            <a:r>
              <a:rPr lang="en-US" dirty="0"/>
              <a:t>Patient in-take</a:t>
            </a:r>
          </a:p>
          <a:p>
            <a:br>
              <a:rPr lang="en-US" dirty="0"/>
            </a:br>
            <a:r>
              <a:rPr lang="en-US" dirty="0" err="1"/>
              <a:t>HHH</a:t>
            </a:r>
            <a:r>
              <a:rPr lang="en-US" dirty="0"/>
              <a:t> Objective 3</a:t>
            </a:r>
          </a:p>
        </p:txBody>
      </p:sp>
    </p:spTree>
    <p:extLst>
      <p:ext uri="{BB962C8B-B14F-4D97-AF65-F5344CB8AC3E}">
        <p14:creationId xmlns:p14="http://schemas.microsoft.com/office/powerpoint/2010/main" val="924110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u="sng" kern="1200" dirty="0">
                <a:effectLst/>
                <a:latin typeface="Arial" panose="020B0604020202020204" pitchFamily="34" charset="0"/>
                <a:ea typeface="Times New Roman" panose="02020603050405020304" pitchFamily="18" charset="0"/>
                <a:cs typeface="Arial" panose="020B0604020202020204" pitchFamily="34" charset="0"/>
              </a:rPr>
              <a:t>Capability 4.</a:t>
            </a:r>
            <a:r>
              <a:rPr lang="en-US" sz="4400" b="1" kern="1200" dirty="0">
                <a:effectLst/>
                <a:latin typeface="Arial" panose="020B0604020202020204" pitchFamily="34" charset="0"/>
                <a:ea typeface="Times New Roman" panose="02020603050405020304" pitchFamily="18" charset="0"/>
                <a:cs typeface="Arial" panose="020B0604020202020204" pitchFamily="34" charset="0"/>
              </a:rPr>
              <a:t> Medical Surge (</a:t>
            </a:r>
            <a:r>
              <a:rPr lang="en-US" sz="4400" b="1" kern="1200" dirty="0" err="1">
                <a:effectLst/>
                <a:latin typeface="Arial" panose="020B0604020202020204" pitchFamily="34" charset="0"/>
                <a:ea typeface="Times New Roman" panose="02020603050405020304" pitchFamily="18" charset="0"/>
                <a:cs typeface="Arial" panose="020B0604020202020204" pitchFamily="34" charset="0"/>
              </a:rPr>
              <a:t>HHH</a:t>
            </a:r>
            <a:r>
              <a:rPr lang="en-US" sz="4400" b="1" kern="1200" dirty="0">
                <a:effectLst/>
                <a:latin typeface="Arial" panose="020B0604020202020204" pitchFamily="34" charset="0"/>
                <a:ea typeface="Times New Roman" panose="02020603050405020304" pitchFamily="18" charset="0"/>
                <a:cs typeface="Arial" panose="020B0604020202020204" pitchFamily="34" charset="0"/>
              </a:rPr>
              <a:t>)</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360899" y="1945286"/>
            <a:ext cx="10564400" cy="4772297"/>
          </a:xfrm>
        </p:spPr>
        <p:txBody>
          <a:bodyPr>
            <a:normAutofit fontScale="92500" lnSpcReduction="10000"/>
          </a:bodyPr>
          <a:lstStyle/>
          <a:p>
            <a:r>
              <a:rPr lang="en-US" sz="3800" dirty="0">
                <a:latin typeface="Arial" panose="020B0604020202020204" pitchFamily="34" charset="0"/>
                <a:cs typeface="Arial" panose="020B0604020202020204" pitchFamily="34" charset="0"/>
              </a:rPr>
              <a:t>	OBJECTIVES:</a:t>
            </a:r>
          </a:p>
          <a:p>
            <a:pPr marL="0" indent="0">
              <a:buNone/>
            </a:pPr>
            <a:endParaRPr lang="en-US" sz="2600" dirty="0">
              <a:latin typeface="Arial" panose="020B060402020202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Identify triggers to activate Surge Plan</a:t>
            </a:r>
          </a:p>
          <a:p>
            <a:pPr marL="342900" marR="0" lvl="0" indent="-342900">
              <a:spcBef>
                <a:spcPts val="0"/>
              </a:spcBef>
              <a:spcAft>
                <a:spcPts val="0"/>
              </a:spcAft>
              <a:buFont typeface="Symbol" panose="05050102010706020507" pitchFamily="18" charset="2"/>
              <a:buChar char=""/>
            </a:pPr>
            <a:endParaRPr lang="en-US" sz="26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Identify if Policy Waivers require implementation</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Notify appropriate personnel/patients</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Coordinate patient destination if referring patients</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lvl="1"/>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5" name="Picture 8" descr="Ditching hierarchy in nursing: does shared decision-making work?">
            <a:extLst>
              <a:ext uri="{FF2B5EF4-FFF2-40B4-BE49-F238E27FC236}">
                <a16:creationId xmlns:a16="http://schemas.microsoft.com/office/drawing/2014/main" id="{30BA739C-6C68-493B-8354-2FD15E837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360" y="4283053"/>
            <a:ext cx="4210947" cy="252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3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b="1" dirty="0"/>
              <a:t>10:30</a:t>
            </a:r>
            <a:r>
              <a:rPr lang="en-US" dirty="0"/>
              <a:t> ALL HCP Submit a Resource Request</a:t>
            </a:r>
          </a:p>
        </p:txBody>
      </p:sp>
      <p:sp>
        <p:nvSpPr>
          <p:cNvPr id="3" name="Content Placeholder 2">
            <a:extLst>
              <a:ext uri="{FF2B5EF4-FFF2-40B4-BE49-F238E27FC236}">
                <a16:creationId xmlns:a16="http://schemas.microsoft.com/office/drawing/2014/main" id="{C456D290-4ADA-4BAA-82F7-53D4C6A395D5}"/>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19</a:t>
            </a:fld>
            <a:endParaRPr lang="en-US" altLang="en-US" dirty="0">
              <a:solidFill>
                <a:srgbClr val="000000"/>
              </a:solidFill>
            </a:endParaRPr>
          </a:p>
        </p:txBody>
      </p:sp>
    </p:spTree>
    <p:extLst>
      <p:ext uri="{BB962C8B-B14F-4D97-AF65-F5344CB8AC3E}">
        <p14:creationId xmlns:p14="http://schemas.microsoft.com/office/powerpoint/2010/main" val="373935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Exercise Overview</a:t>
            </a:r>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164351" y="1361234"/>
            <a:ext cx="11599281" cy="6248399"/>
          </a:xfrm>
        </p:spPr>
        <p:txBody>
          <a:bodyPr>
            <a:normAutofit fontScale="62500" lnSpcReduction="20000"/>
          </a:bodyPr>
          <a:lstStyle/>
          <a:p>
            <a:pPr marL="0" indent="0">
              <a:buNone/>
            </a:pPr>
            <a:r>
              <a:rPr lang="en-US" sz="3800" dirty="0">
                <a:latin typeface="Arial" panose="020B0604020202020204" pitchFamily="34" charset="0"/>
                <a:cs typeface="Arial" panose="020B0604020202020204" pitchFamily="34" charset="0"/>
              </a:rPr>
              <a:t>Exercise Name:		Medical Response and Surge  Exercise 													Burn focus</a:t>
            </a:r>
          </a:p>
          <a:p>
            <a:pPr marL="0" indent="0">
              <a:buNone/>
            </a:pPr>
            <a:r>
              <a:rPr lang="en-US" sz="3800" dirty="0">
                <a:latin typeface="Arial" panose="020B0604020202020204" pitchFamily="34" charset="0"/>
                <a:cs typeface="Arial" panose="020B0604020202020204" pitchFamily="34" charset="0"/>
              </a:rPr>
              <a:t>Exercise Date:		November 21, 2024</a:t>
            </a:r>
          </a:p>
          <a:p>
            <a:pPr marL="0" indent="0">
              <a:buNone/>
            </a:pPr>
            <a:r>
              <a:rPr lang="en-US" sz="3800" dirty="0">
                <a:latin typeface="Arial" panose="020B0604020202020204" pitchFamily="34" charset="0"/>
                <a:cs typeface="Arial" panose="020B0604020202020204" pitchFamily="34" charset="0"/>
              </a:rPr>
              <a:t>Exercise Time:		0800-1200 </a:t>
            </a:r>
          </a:p>
          <a:p>
            <a:pPr marL="0" indent="0">
              <a:buNone/>
            </a:pPr>
            <a:r>
              <a:rPr lang="en-US" sz="3800" dirty="0">
                <a:latin typeface="Arial" panose="020B0604020202020204" pitchFamily="34" charset="0"/>
                <a:cs typeface="Arial" panose="020B0604020202020204" pitchFamily="34" charset="0"/>
              </a:rPr>
              <a:t>Exercise Type:		Functional </a:t>
            </a:r>
          </a:p>
          <a:p>
            <a:pPr lvl="1"/>
            <a:r>
              <a:rPr lang="en-US" sz="3600" dirty="0">
                <a:latin typeface="Arial" panose="020B0604020202020204" pitchFamily="34" charset="0"/>
                <a:cs typeface="Arial" panose="020B0604020202020204" pitchFamily="34" charset="0"/>
              </a:rPr>
              <a:t>COP: 484.102 HHA &amp; 418.113 HOS</a:t>
            </a:r>
          </a:p>
          <a:p>
            <a:pPr marL="0" indent="0">
              <a:buNone/>
            </a:pPr>
            <a:endParaRPr lang="en-US" sz="38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Exercise Goals:	</a:t>
            </a:r>
          </a:p>
          <a:p>
            <a:pPr marL="457200" lvl="1" indent="0">
              <a:lnSpc>
                <a:spcPct val="120000"/>
              </a:lnSpc>
              <a:buNone/>
            </a:pPr>
            <a:r>
              <a:rPr lang="en-US" sz="3800" u="sng" dirty="0">
                <a:latin typeface="Arial" panose="020B0604020202020204" pitchFamily="34" charset="0"/>
                <a:cs typeface="Arial" panose="020B0604020202020204" pitchFamily="34" charset="0"/>
              </a:rPr>
              <a:t>Capability 1</a:t>
            </a:r>
            <a:r>
              <a:rPr lang="en-US" sz="3600" dirty="0">
                <a:latin typeface="Arial" panose="020B0604020202020204" pitchFamily="34" charset="0"/>
                <a:cs typeface="Arial" panose="020B0604020202020204" pitchFamily="34" charset="0"/>
              </a:rPr>
              <a:t>:   Foundation for Healthcare &amp; Medical Readiness					</a:t>
            </a:r>
          </a:p>
          <a:p>
            <a:pPr marL="457200" lvl="1" indent="0">
              <a:lnSpc>
                <a:spcPct val="120000"/>
              </a:lnSpc>
              <a:buNone/>
            </a:pPr>
            <a:r>
              <a:rPr lang="en-US" sz="3800" u="sng" dirty="0">
                <a:latin typeface="Arial" panose="020B0604020202020204" pitchFamily="34" charset="0"/>
                <a:cs typeface="Arial" panose="020B0604020202020204" pitchFamily="34" charset="0"/>
              </a:rPr>
              <a:t>Capability 2</a:t>
            </a:r>
            <a:r>
              <a:rPr lang="en-US" sz="3800" dirty="0">
                <a:latin typeface="Arial" panose="020B0604020202020204" pitchFamily="34" charset="0"/>
                <a:cs typeface="Arial" panose="020B0604020202020204" pitchFamily="34" charset="0"/>
              </a:rPr>
              <a:t>:   Health Care &amp; Medical Response Coordination</a:t>
            </a:r>
          </a:p>
          <a:p>
            <a:pPr marL="457200" lvl="1" indent="0">
              <a:lnSpc>
                <a:spcPct val="120000"/>
              </a:lnSpc>
              <a:buNone/>
            </a:pPr>
            <a:r>
              <a:rPr lang="en-US" sz="3800" u="sng" dirty="0">
                <a:latin typeface="Arial" panose="020B0604020202020204" pitchFamily="34" charset="0"/>
                <a:cs typeface="Arial" panose="020B0604020202020204" pitchFamily="34" charset="0"/>
              </a:rPr>
              <a:t>Capability 3</a:t>
            </a:r>
            <a:r>
              <a:rPr lang="en-US" sz="3800" dirty="0">
                <a:latin typeface="Arial" panose="020B0604020202020204" pitchFamily="34" charset="0"/>
                <a:cs typeface="Arial" panose="020B0604020202020204" pitchFamily="34" charset="0"/>
              </a:rPr>
              <a:t>:   Continuity of Health Care Service Delivery</a:t>
            </a:r>
          </a:p>
          <a:p>
            <a:pPr marL="457200" lvl="1" indent="0">
              <a:lnSpc>
                <a:spcPct val="120000"/>
              </a:lnSpc>
              <a:buNone/>
            </a:pPr>
            <a:r>
              <a:rPr lang="en-US" sz="3800" u="sng" dirty="0">
                <a:latin typeface="Arial" panose="020B0604020202020204" pitchFamily="34" charset="0"/>
                <a:cs typeface="Arial" panose="020B0604020202020204" pitchFamily="34" charset="0"/>
              </a:rPr>
              <a:t>Capability 4</a:t>
            </a:r>
            <a:r>
              <a:rPr lang="en-US" sz="3800" dirty="0">
                <a:latin typeface="Arial" panose="020B0604020202020204" pitchFamily="34" charset="0"/>
                <a:cs typeface="Arial" panose="020B0604020202020204" pitchFamily="34" charset="0"/>
              </a:rPr>
              <a:t>:   Medical Surge</a:t>
            </a:r>
          </a:p>
          <a:p>
            <a:pPr marL="0" indent="0">
              <a:buNone/>
            </a:pPr>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6">
            <a:extLst>
              <a:ext uri="{FF2B5EF4-FFF2-40B4-BE49-F238E27FC236}">
                <a16:creationId xmlns:a16="http://schemas.microsoft.com/office/drawing/2014/main" id="{BE7B63F8-01A4-4403-B1E6-00EC800A6E6F}"/>
              </a:ext>
            </a:extLst>
          </p:cNvPr>
          <p:cNvPicPr>
            <a:picLocks noChangeAspect="1"/>
          </p:cNvPicPr>
          <p:nvPr/>
        </p:nvPicPr>
        <p:blipFill rotWithShape="1">
          <a:blip r:embed="rId4"/>
          <a:srcRect l="71314" t="26206" r="15064" b="12267"/>
          <a:stretch/>
        </p:blipFill>
        <p:spPr bwMode="auto">
          <a:xfrm rot="1460631">
            <a:off x="8307395" y="909971"/>
            <a:ext cx="3055938" cy="38823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78266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a:extLst>
              <a:ext uri="{28A0092B-C50C-407E-A947-70E740481C1C}">
                <a14:useLocalDpi xmlns:a14="http://schemas.microsoft.com/office/drawing/2010/main" val="0"/>
              </a:ext>
            </a:extLst>
          </a:blip>
          <a:srcRect l="64021" t="21507" r="14302" b="6982"/>
          <a:stretch>
            <a:fillRect/>
          </a:stretch>
        </p:blipFill>
        <p:spPr bwMode="auto">
          <a:xfrm>
            <a:off x="7880283" y="1486621"/>
            <a:ext cx="3840096" cy="487679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2"/>
          <p:cNvSpPr>
            <a:spLocks noGrp="1"/>
          </p:cNvSpPr>
          <p:nvPr>
            <p:ph idx="1"/>
          </p:nvPr>
        </p:nvSpPr>
        <p:spPr>
          <a:xfrm>
            <a:off x="471621" y="1524000"/>
            <a:ext cx="6595974" cy="4876800"/>
          </a:xfrm>
        </p:spPr>
        <p:txBody>
          <a:bodyPr/>
          <a:lstStyle/>
          <a:p>
            <a:pPr>
              <a:defRPr/>
            </a:pPr>
            <a:r>
              <a:rPr lang="en-US" altLang="en-US" sz="2600" dirty="0">
                <a:latin typeface="Arial" panose="020B0604020202020204" pitchFamily="34" charset="0"/>
                <a:cs typeface="Arial" panose="020B0604020202020204" pitchFamily="34" charset="0"/>
              </a:rPr>
              <a:t>Resource Request forms should be                                          submitted via ReddiNet during an                                                                MCI.  </a:t>
            </a:r>
          </a:p>
          <a:p>
            <a:pPr lvl="1">
              <a:defRPr/>
            </a:pPr>
            <a:r>
              <a:rPr lang="en-US" altLang="en-US" sz="2200" dirty="0">
                <a:latin typeface="Arial" panose="020B0604020202020204" pitchFamily="34" charset="0"/>
                <a:cs typeface="Arial" panose="020B0604020202020204" pitchFamily="34" charset="0"/>
              </a:rPr>
              <a:t>If ReddiNet is not available, RR may                                                                             be submitted via email or fax.</a:t>
            </a:r>
          </a:p>
          <a:p>
            <a:pPr marL="0" indent="0">
              <a:buNone/>
              <a:defRPr/>
            </a:pPr>
            <a:endParaRPr lang="en-US" altLang="en-US" sz="2800" dirty="0"/>
          </a:p>
          <a:p>
            <a:pPr>
              <a:defRPr/>
            </a:pPr>
            <a:r>
              <a:rPr lang="en-US" altLang="en-US" sz="2600" dirty="0"/>
              <a:t>Priority Code:</a:t>
            </a:r>
          </a:p>
          <a:p>
            <a:pPr lvl="1">
              <a:defRPr/>
            </a:pPr>
            <a:r>
              <a:rPr lang="en-US" altLang="en-US" sz="2400" dirty="0"/>
              <a:t>E – Emergent (&lt;12 Hours)</a:t>
            </a:r>
          </a:p>
          <a:p>
            <a:pPr lvl="1">
              <a:defRPr/>
            </a:pPr>
            <a:r>
              <a:rPr lang="en-US" altLang="en-US" sz="2400" dirty="0"/>
              <a:t>U – Urgent (&gt;12 Hours)</a:t>
            </a:r>
          </a:p>
          <a:p>
            <a:pPr lvl="1">
              <a:defRPr/>
            </a:pPr>
            <a:r>
              <a:rPr lang="en-US" altLang="en-US" sz="2400" dirty="0"/>
              <a:t>S - Sustainment</a:t>
            </a:r>
          </a:p>
        </p:txBody>
      </p:sp>
      <p:sp>
        <p:nvSpPr>
          <p:cNvPr id="8" name="Title 1"/>
          <p:cNvSpPr txBox="1">
            <a:spLocks/>
          </p:cNvSpPr>
          <p:nvPr/>
        </p:nvSpPr>
        <p:spPr bwMode="auto">
          <a:xfrm>
            <a:off x="1981200" y="457200"/>
            <a:ext cx="8229600" cy="8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en-US" sz="4000" b="1" kern="0" dirty="0">
                <a:solidFill>
                  <a:schemeClr val="tx1"/>
                </a:solidFill>
                <a:latin typeface="Arial" panose="020B0604020202020204" pitchFamily="34" charset="0"/>
                <a:cs typeface="Arial" panose="020B0604020202020204" pitchFamily="34" charset="0"/>
              </a:rPr>
              <a:t>Resource Request</a:t>
            </a:r>
          </a:p>
        </p:txBody>
      </p:sp>
    </p:spTree>
    <p:extLst>
      <p:ext uri="{BB962C8B-B14F-4D97-AF65-F5344CB8AC3E}">
        <p14:creationId xmlns:p14="http://schemas.microsoft.com/office/powerpoint/2010/main" val="253297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21008C-2ACD-4DA1-AA9C-B61AFB913A15}"/>
              </a:ext>
            </a:extLst>
          </p:cNvPr>
          <p:cNvSpPr>
            <a:spLocks noGrp="1"/>
          </p:cNvSpPr>
          <p:nvPr>
            <p:ph type="dt" sz="half" idx="10"/>
          </p:nvPr>
        </p:nvSpPr>
        <p:spPr/>
        <p:txBody>
          <a:bodyPr/>
          <a:lstStyle/>
          <a:p>
            <a:fld id="{79BE151B-5A8B-4EEB-B2C5-D68FAE542244}" type="slidenum">
              <a:rPr lang="en-US" altLang="en-US" smtClean="0">
                <a:solidFill>
                  <a:srgbClr val="000000"/>
                </a:solidFill>
              </a:rPr>
              <a:pPr/>
              <a:t>21</a:t>
            </a:fld>
            <a:endParaRPr lang="en-US" altLang="en-US" dirty="0">
              <a:solidFill>
                <a:srgbClr val="000000"/>
              </a:solidFill>
            </a:endParaRPr>
          </a:p>
        </p:txBody>
      </p:sp>
      <p:pic>
        <p:nvPicPr>
          <p:cNvPr id="5" name="Content Placeholder 4">
            <a:extLst>
              <a:ext uri="{FF2B5EF4-FFF2-40B4-BE49-F238E27FC236}">
                <a16:creationId xmlns:a16="http://schemas.microsoft.com/office/drawing/2014/main" id="{28C9B6BA-AA16-4EA5-9EE6-080ECDAA4F2C}"/>
              </a:ext>
            </a:extLst>
          </p:cNvPr>
          <p:cNvPicPr>
            <a:picLocks noGrp="1" noChangeAspect="1"/>
          </p:cNvPicPr>
          <p:nvPr>
            <p:ph idx="1"/>
          </p:nvPr>
        </p:nvPicPr>
        <p:blipFill rotWithShape="1">
          <a:blip r:embed="rId3"/>
          <a:srcRect l="50115" t="10824" r="27293" b="36303"/>
          <a:stretch/>
        </p:blipFill>
        <p:spPr bwMode="auto">
          <a:xfrm>
            <a:off x="817006" y="253851"/>
            <a:ext cx="9647666" cy="6350298"/>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FCDC7DE6-4129-4F5C-B998-24605D7B8747}"/>
              </a:ext>
            </a:extLst>
          </p:cNvPr>
          <p:cNvCxnSpPr>
            <a:cxnSpLocks/>
          </p:cNvCxnSpPr>
          <p:nvPr/>
        </p:nvCxnSpPr>
        <p:spPr>
          <a:xfrm flipV="1">
            <a:off x="7924799" y="1303867"/>
            <a:ext cx="0" cy="282786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53C500-6495-4935-A894-AA77FAD2472D}"/>
              </a:ext>
            </a:extLst>
          </p:cNvPr>
          <p:cNvCxnSpPr>
            <a:cxnSpLocks/>
          </p:cNvCxnSpPr>
          <p:nvPr/>
        </p:nvCxnSpPr>
        <p:spPr>
          <a:xfrm flipH="1" flipV="1">
            <a:off x="3553168" y="2438400"/>
            <a:ext cx="3677365" cy="169333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8C139B-5D46-45FF-B220-D277AF86F796}"/>
              </a:ext>
            </a:extLst>
          </p:cNvPr>
          <p:cNvCxnSpPr>
            <a:cxnSpLocks/>
          </p:cNvCxnSpPr>
          <p:nvPr/>
        </p:nvCxnSpPr>
        <p:spPr>
          <a:xfrm flipH="1" flipV="1">
            <a:off x="4368800" y="4462007"/>
            <a:ext cx="2675467" cy="65186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DD22424-A350-46B4-A54A-6B5E229A2690}"/>
              </a:ext>
            </a:extLst>
          </p:cNvPr>
          <p:cNvSpPr txBox="1"/>
          <p:nvPr/>
        </p:nvSpPr>
        <p:spPr>
          <a:xfrm>
            <a:off x="7966187" y="3900900"/>
            <a:ext cx="356188" cy="461665"/>
          </a:xfrm>
          <a:prstGeom prst="rect">
            <a:avLst/>
          </a:prstGeom>
          <a:noFill/>
        </p:spPr>
        <p:txBody>
          <a:bodyPr wrap="none" rtlCol="0">
            <a:spAutoFit/>
          </a:bodyPr>
          <a:lstStyle/>
          <a:p>
            <a:r>
              <a:rPr lang="en-US" sz="2400" b="1" dirty="0">
                <a:solidFill>
                  <a:srgbClr val="00B0F0"/>
                </a:solidFill>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945AE5FC-997D-4B8B-BA7C-9242521D61AF}"/>
              </a:ext>
            </a:extLst>
          </p:cNvPr>
          <p:cNvSpPr txBox="1"/>
          <p:nvPr/>
        </p:nvSpPr>
        <p:spPr>
          <a:xfrm>
            <a:off x="7242172" y="4000342"/>
            <a:ext cx="356188" cy="461665"/>
          </a:xfrm>
          <a:prstGeom prst="rect">
            <a:avLst/>
          </a:prstGeom>
          <a:noFill/>
        </p:spPr>
        <p:txBody>
          <a:bodyPr wrap="none" rtlCol="0">
            <a:spAutoFit/>
          </a:bodyPr>
          <a:lstStyle/>
          <a:p>
            <a:r>
              <a:rPr lang="en-US" sz="2400" b="1" dirty="0">
                <a:solidFill>
                  <a:srgbClr val="00B0F0"/>
                </a:solidFill>
                <a:latin typeface="Arial" panose="020B0604020202020204" pitchFamily="34" charset="0"/>
                <a:cs typeface="Arial" panose="020B0604020202020204" pitchFamily="34" charset="0"/>
              </a:rPr>
              <a:t>3</a:t>
            </a:r>
          </a:p>
        </p:txBody>
      </p:sp>
      <p:sp>
        <p:nvSpPr>
          <p:cNvPr id="28" name="TextBox 27">
            <a:extLst>
              <a:ext uri="{FF2B5EF4-FFF2-40B4-BE49-F238E27FC236}">
                <a16:creationId xmlns:a16="http://schemas.microsoft.com/office/drawing/2014/main" id="{CA19C7F9-E6AF-4B81-A33A-45AF966034AD}"/>
              </a:ext>
            </a:extLst>
          </p:cNvPr>
          <p:cNvSpPr txBox="1"/>
          <p:nvPr/>
        </p:nvSpPr>
        <p:spPr>
          <a:xfrm>
            <a:off x="7068784" y="4906275"/>
            <a:ext cx="356188" cy="461665"/>
          </a:xfrm>
          <a:prstGeom prst="rect">
            <a:avLst/>
          </a:prstGeom>
          <a:noFill/>
        </p:spPr>
        <p:txBody>
          <a:bodyPr wrap="none" rtlCol="0">
            <a:spAutoFit/>
          </a:bodyPr>
          <a:lstStyle/>
          <a:p>
            <a:r>
              <a:rPr lang="en-US" sz="2400" b="1" dirty="0">
                <a:solidFill>
                  <a:srgbClr val="00B0F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36538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9D8E82-A8C8-4DE2-8C5A-97525B0ED0C4}"/>
              </a:ext>
            </a:extLst>
          </p:cNvPr>
          <p:cNvPicPr>
            <a:picLocks noGrp="1" noChangeAspect="1"/>
          </p:cNvPicPr>
          <p:nvPr>
            <p:ph idx="1"/>
          </p:nvPr>
        </p:nvPicPr>
        <p:blipFill rotWithShape="1">
          <a:blip r:embed="rId3"/>
          <a:srcRect l="50000" t="9686" b="4861"/>
          <a:stretch/>
        </p:blipFill>
        <p:spPr bwMode="auto">
          <a:xfrm>
            <a:off x="472627" y="491067"/>
            <a:ext cx="11279560" cy="5757333"/>
          </a:xfrm>
          <a:prstGeom prst="rect">
            <a:avLst/>
          </a:prstGeom>
          <a:ln>
            <a:solidFill>
              <a:schemeClr val="accent1"/>
            </a:solid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3D79E6C9-786B-ECEE-5933-2445ACD4D89C}"/>
              </a:ext>
            </a:extLst>
          </p:cNvPr>
          <p:cNvSpPr/>
          <p:nvPr/>
        </p:nvSpPr>
        <p:spPr>
          <a:xfrm>
            <a:off x="2959100" y="2349500"/>
            <a:ext cx="35687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128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960A8C-D8BD-45EB-9A3E-7D77CB2B4CE1}"/>
              </a:ext>
            </a:extLst>
          </p:cNvPr>
          <p:cNvSpPr>
            <a:spLocks noGrp="1"/>
          </p:cNvSpPr>
          <p:nvPr>
            <p:ph type="dt" sz="half" idx="10"/>
          </p:nvPr>
        </p:nvSpPr>
        <p:spPr/>
        <p:txBody>
          <a:bodyPr/>
          <a:lstStyle/>
          <a:p>
            <a:fld id="{79BE151B-5A8B-4EEB-B2C5-D68FAE542244}" type="slidenum">
              <a:rPr lang="en-US" altLang="en-US" smtClean="0">
                <a:solidFill>
                  <a:srgbClr val="000000"/>
                </a:solidFill>
              </a:rPr>
              <a:pPr/>
              <a:t>23</a:t>
            </a:fld>
            <a:endParaRPr lang="en-US" altLang="en-US" dirty="0">
              <a:solidFill>
                <a:srgbClr val="000000"/>
              </a:solidFill>
            </a:endParaRPr>
          </a:p>
        </p:txBody>
      </p:sp>
      <p:pic>
        <p:nvPicPr>
          <p:cNvPr id="5" name="Content Placeholder 4">
            <a:extLst>
              <a:ext uri="{FF2B5EF4-FFF2-40B4-BE49-F238E27FC236}">
                <a16:creationId xmlns:a16="http://schemas.microsoft.com/office/drawing/2014/main" id="{BBABA2F3-545E-4C7C-9015-264BD019A485}"/>
              </a:ext>
            </a:extLst>
          </p:cNvPr>
          <p:cNvPicPr>
            <a:picLocks noGrp="1" noChangeAspect="1"/>
          </p:cNvPicPr>
          <p:nvPr>
            <p:ph idx="1"/>
          </p:nvPr>
        </p:nvPicPr>
        <p:blipFill rotWithShape="1">
          <a:blip r:embed="rId3"/>
          <a:srcRect l="60737" t="11964" r="11058" b="33915"/>
          <a:stretch/>
        </p:blipFill>
        <p:spPr bwMode="auto">
          <a:xfrm>
            <a:off x="528481" y="424349"/>
            <a:ext cx="11135038" cy="6009301"/>
          </a:xfrm>
          <a:prstGeom prst="rect">
            <a:avLst/>
          </a:prstGeom>
          <a:ln>
            <a:noFill/>
          </a:ln>
          <a:extLst>
            <a:ext uri="{53640926-AAD7-44D8-BBD7-CCE9431645EC}">
              <a14:shadowObscured xmlns:a14="http://schemas.microsoft.com/office/drawing/2010/main"/>
            </a:ext>
          </a:extLst>
        </p:spPr>
      </p:pic>
      <p:cxnSp>
        <p:nvCxnSpPr>
          <p:cNvPr id="3" name="Straight Arrow Connector 2">
            <a:extLst>
              <a:ext uri="{FF2B5EF4-FFF2-40B4-BE49-F238E27FC236}">
                <a16:creationId xmlns:a16="http://schemas.microsoft.com/office/drawing/2014/main" id="{8C364F5D-2F20-4830-0191-6E1B6BF5DA19}"/>
              </a:ext>
            </a:extLst>
          </p:cNvPr>
          <p:cNvCxnSpPr>
            <a:cxnSpLocks/>
          </p:cNvCxnSpPr>
          <p:nvPr/>
        </p:nvCxnSpPr>
        <p:spPr>
          <a:xfrm flipH="1" flipV="1">
            <a:off x="1536700" y="2286000"/>
            <a:ext cx="3073400" cy="1600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B1D80D-5F94-8CDE-AD9B-CF714B355F69}"/>
              </a:ext>
            </a:extLst>
          </p:cNvPr>
          <p:cNvSpPr txBox="1"/>
          <p:nvPr/>
        </p:nvSpPr>
        <p:spPr>
          <a:xfrm>
            <a:off x="4610100" y="3701534"/>
            <a:ext cx="5485210" cy="646331"/>
          </a:xfrm>
          <a:prstGeom prst="rect">
            <a:avLst/>
          </a:prstGeom>
          <a:noFill/>
        </p:spPr>
        <p:txBody>
          <a:bodyPr wrap="square" rtlCol="0">
            <a:spAutoFit/>
          </a:bodyPr>
          <a:lstStyle/>
          <a:p>
            <a:r>
              <a:rPr lang="en-US" b="1" dirty="0">
                <a:solidFill>
                  <a:srgbClr val="C00000"/>
                </a:solidFill>
              </a:rPr>
              <a:t>Facility ID is the “CODE” found under General Information for your facility</a:t>
            </a:r>
          </a:p>
        </p:txBody>
      </p:sp>
    </p:spTree>
    <p:extLst>
      <p:ext uri="{BB962C8B-B14F-4D97-AF65-F5344CB8AC3E}">
        <p14:creationId xmlns:p14="http://schemas.microsoft.com/office/powerpoint/2010/main" val="2068330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785257" y="457200"/>
            <a:ext cx="8737599"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en-US" sz="4000" b="1" kern="0" dirty="0">
                <a:solidFill>
                  <a:schemeClr val="tx1"/>
                </a:solidFill>
                <a:latin typeface="Arial" panose="020B0604020202020204" pitchFamily="34" charset="0"/>
                <a:cs typeface="Arial" panose="020B0604020202020204" pitchFamily="34" charset="0"/>
              </a:rPr>
              <a:t>Resource Request</a:t>
            </a:r>
          </a:p>
        </p:txBody>
      </p:sp>
      <p:pic>
        <p:nvPicPr>
          <p:cNvPr id="3" name="Picture 2">
            <a:extLst>
              <a:ext uri="{FF2B5EF4-FFF2-40B4-BE49-F238E27FC236}">
                <a16:creationId xmlns:a16="http://schemas.microsoft.com/office/drawing/2014/main" id="{47995D7C-DA82-EE78-F18F-2839CCE09F3D}"/>
              </a:ext>
            </a:extLst>
          </p:cNvPr>
          <p:cNvPicPr>
            <a:picLocks noChangeAspect="1"/>
          </p:cNvPicPr>
          <p:nvPr/>
        </p:nvPicPr>
        <p:blipFill rotWithShape="1">
          <a:blip r:embed="rId3"/>
          <a:srcRect t="9177" r="50000" b="5062"/>
          <a:stretch/>
        </p:blipFill>
        <p:spPr>
          <a:xfrm>
            <a:off x="1041625" y="1703778"/>
            <a:ext cx="9229725" cy="4630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58EF19B-C376-219D-82C9-46C29FF72367}"/>
              </a:ext>
            </a:extLst>
          </p:cNvPr>
          <p:cNvPicPr>
            <a:picLocks noChangeAspect="1"/>
          </p:cNvPicPr>
          <p:nvPr/>
        </p:nvPicPr>
        <p:blipFill rotWithShape="1">
          <a:blip r:embed="rId4"/>
          <a:srcRect t="8129" r="50000" b="3645"/>
          <a:stretch/>
        </p:blipFill>
        <p:spPr>
          <a:xfrm>
            <a:off x="1891507" y="1863467"/>
            <a:ext cx="10005218" cy="4672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2D6EDD4-D588-F398-3EE3-CA5945222CA7}"/>
              </a:ext>
            </a:extLst>
          </p:cNvPr>
          <p:cNvPicPr>
            <a:picLocks noChangeAspect="1"/>
          </p:cNvPicPr>
          <p:nvPr/>
        </p:nvPicPr>
        <p:blipFill rotWithShape="1">
          <a:blip r:embed="rId5"/>
          <a:srcRect t="9177" r="50000" b="5062"/>
          <a:stretch/>
        </p:blipFill>
        <p:spPr>
          <a:xfrm>
            <a:off x="2785102" y="2092329"/>
            <a:ext cx="9216398" cy="463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57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a:xfrm>
            <a:off x="684236" y="181000"/>
            <a:ext cx="9404723" cy="1400530"/>
          </a:xfrm>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25</a:t>
            </a:fld>
            <a:endParaRPr lang="en-US" altLang="en-US" dirty="0">
              <a:solidFill>
                <a:srgbClr val="000000"/>
              </a:solidFill>
            </a:endParaRPr>
          </a:p>
        </p:txBody>
      </p:sp>
      <p:pic>
        <p:nvPicPr>
          <p:cNvPr id="5124" name="Picture 4" descr="A screenshot of a computer&#10;&#10;Description automatically generated">
            <a:extLst>
              <a:ext uri="{FF2B5EF4-FFF2-40B4-BE49-F238E27FC236}">
                <a16:creationId xmlns:a16="http://schemas.microsoft.com/office/drawing/2014/main" id="{C7037BB8-594E-43B1-8F64-B81714549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87"/>
          <a:stretch/>
        </p:blipFill>
        <p:spPr bwMode="auto">
          <a:xfrm>
            <a:off x="948267" y="1316491"/>
            <a:ext cx="9855071" cy="49319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DF5D2B-9795-4076-B9DB-C4BC4A5B9A1A}"/>
              </a:ext>
            </a:extLst>
          </p:cNvPr>
          <p:cNvSpPr txBox="1"/>
          <p:nvPr/>
        </p:nvSpPr>
        <p:spPr>
          <a:xfrm>
            <a:off x="2630370" y="6307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4"/>
              </a:rPr>
              <a:t>https://www.reddinet.net/support</a:t>
            </a:r>
            <a:endParaRPr lang="en-US" altLang="en-US" sz="1800" dirty="0">
              <a:solidFill>
                <a:schemeClr val="tx1"/>
              </a:solidFill>
            </a:endParaRPr>
          </a:p>
        </p:txBody>
      </p:sp>
      <p:pic>
        <p:nvPicPr>
          <p:cNvPr id="7" name="Picture 6">
            <a:extLst>
              <a:ext uri="{FF2B5EF4-FFF2-40B4-BE49-F238E27FC236}">
                <a16:creationId xmlns:a16="http://schemas.microsoft.com/office/drawing/2014/main" id="{13CC5F26-13FB-4F70-A506-C5F2F003913C}"/>
              </a:ext>
            </a:extLst>
          </p:cNvPr>
          <p:cNvPicPr>
            <a:picLocks noChangeAspect="1"/>
          </p:cNvPicPr>
          <p:nvPr/>
        </p:nvPicPr>
        <p:blipFill rotWithShape="1">
          <a:blip r:embed="rId5"/>
          <a:srcRect l="50164" t="9685" r="7571" b="6570"/>
          <a:stretch/>
        </p:blipFill>
        <p:spPr bwMode="auto">
          <a:xfrm>
            <a:off x="684236" y="1009037"/>
            <a:ext cx="10823528" cy="5694230"/>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3D37F54D-FA26-43FE-883C-65BD92E44E1A}"/>
              </a:ext>
            </a:extLst>
          </p:cNvPr>
          <p:cNvSpPr/>
          <p:nvPr/>
        </p:nvSpPr>
        <p:spPr>
          <a:xfrm>
            <a:off x="1232256" y="131649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8C28C3A-6CA6-460B-AF87-EF2D72E6F9B2}"/>
              </a:ext>
            </a:extLst>
          </p:cNvPr>
          <p:cNvSpPr/>
          <p:nvPr/>
        </p:nvSpPr>
        <p:spPr>
          <a:xfrm rot="5400000">
            <a:off x="1162549" y="4027228"/>
            <a:ext cx="4051413"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26</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5" name="Picture 14">
            <a:extLst>
              <a:ext uri="{FF2B5EF4-FFF2-40B4-BE49-F238E27FC236}">
                <a16:creationId xmlns:a16="http://schemas.microsoft.com/office/drawing/2014/main" id="{13D0830E-0782-4A76-AEAD-7D37D60A65C9}"/>
              </a:ext>
            </a:extLst>
          </p:cNvPr>
          <p:cNvPicPr>
            <a:picLocks noChangeAspect="1"/>
          </p:cNvPicPr>
          <p:nvPr/>
        </p:nvPicPr>
        <p:blipFill rotWithShape="1">
          <a:blip r:embed="rId4"/>
          <a:srcRect l="49980" t="8642" r="6315" b="23045"/>
          <a:stretch/>
        </p:blipFill>
        <p:spPr bwMode="auto">
          <a:xfrm>
            <a:off x="557630" y="1439438"/>
            <a:ext cx="11076739" cy="4253823"/>
          </a:xfrm>
          <a:prstGeom prst="rect">
            <a:avLst/>
          </a:prstGeom>
          <a:ln>
            <a:noFill/>
          </a:ln>
          <a:extLst>
            <a:ext uri="{53640926-AAD7-44D8-BBD7-CCE9431645EC}">
              <a14:shadowObscured xmlns:a14="http://schemas.microsoft.com/office/drawing/2010/main"/>
            </a:ext>
          </a:extLst>
        </p:spPr>
      </p:pic>
      <p:sp>
        <p:nvSpPr>
          <p:cNvPr id="16" name="Arrow: Left 15">
            <a:extLst>
              <a:ext uri="{FF2B5EF4-FFF2-40B4-BE49-F238E27FC236}">
                <a16:creationId xmlns:a16="http://schemas.microsoft.com/office/drawing/2014/main" id="{B1809F8C-0701-4CC3-80E7-725EF81D9C70}"/>
              </a:ext>
            </a:extLst>
          </p:cNvPr>
          <p:cNvSpPr/>
          <p:nvPr/>
        </p:nvSpPr>
        <p:spPr>
          <a:xfrm rot="5400000">
            <a:off x="3323155" y="3429389"/>
            <a:ext cx="978408" cy="687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36E9BB-79C5-44ED-934A-4EA47D473388}"/>
              </a:ext>
            </a:extLst>
          </p:cNvPr>
          <p:cNvSpPr txBox="1"/>
          <p:nvPr/>
        </p:nvSpPr>
        <p:spPr>
          <a:xfrm>
            <a:off x="646111" y="6405282"/>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5"/>
              </a:rPr>
              <a:t>https://www.reddinet.net/support</a:t>
            </a:r>
            <a:endParaRPr lang="en-US" altLang="en-US" sz="1800" dirty="0">
              <a:solidFill>
                <a:schemeClr val="tx1"/>
              </a:solidFill>
            </a:endParaRPr>
          </a:p>
        </p:txBody>
      </p:sp>
      <p:pic>
        <p:nvPicPr>
          <p:cNvPr id="9" name="Picture 8">
            <a:extLst>
              <a:ext uri="{FF2B5EF4-FFF2-40B4-BE49-F238E27FC236}">
                <a16:creationId xmlns:a16="http://schemas.microsoft.com/office/drawing/2014/main" id="{F9914EDD-C9F1-4ECE-BACC-3BEBF0908E8D}"/>
              </a:ext>
            </a:extLst>
          </p:cNvPr>
          <p:cNvPicPr>
            <a:picLocks noChangeAspect="1"/>
          </p:cNvPicPr>
          <p:nvPr/>
        </p:nvPicPr>
        <p:blipFill rotWithShape="1">
          <a:blip r:embed="rId6"/>
          <a:srcRect l="60737" t="11964" r="11058" b="33915"/>
          <a:stretch/>
        </p:blipFill>
        <p:spPr bwMode="auto">
          <a:xfrm>
            <a:off x="592478" y="452718"/>
            <a:ext cx="10701968" cy="5776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58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27</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5126" name="Picture 6" descr="A screenshot of a computer&#10;&#10;Description automatically generated">
            <a:extLst>
              <a:ext uri="{FF2B5EF4-FFF2-40B4-BE49-F238E27FC236}">
                <a16:creationId xmlns:a16="http://schemas.microsoft.com/office/drawing/2014/main" id="{5982A9F7-3124-484C-93DC-82EB5409C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5" y="1239572"/>
            <a:ext cx="8631638" cy="5380940"/>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Left 13">
            <a:extLst>
              <a:ext uri="{FF2B5EF4-FFF2-40B4-BE49-F238E27FC236}">
                <a16:creationId xmlns:a16="http://schemas.microsoft.com/office/drawing/2014/main" id="{F0337F54-D0E0-4B33-A791-6C5EAC8C025D}"/>
              </a:ext>
            </a:extLst>
          </p:cNvPr>
          <p:cNvSpPr/>
          <p:nvPr/>
        </p:nvSpPr>
        <p:spPr>
          <a:xfrm>
            <a:off x="6096000" y="272377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948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28</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194" name="Picture 2" descr="Graphical user interface, application&#10;&#10;Description automatically generated">
            <a:extLst>
              <a:ext uri="{FF2B5EF4-FFF2-40B4-BE49-F238E27FC236}">
                <a16:creationId xmlns:a16="http://schemas.microsoft.com/office/drawing/2014/main" id="{3F8BE4DA-22DD-4A83-BA9D-5A2DC5D40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33" b="2410"/>
          <a:stretch/>
        </p:blipFill>
        <p:spPr bwMode="auto">
          <a:xfrm>
            <a:off x="950512" y="1183231"/>
            <a:ext cx="5640995" cy="522205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985F2745-DA11-4984-8533-ED93DC750CFD}"/>
              </a:ext>
            </a:extLst>
          </p:cNvPr>
          <p:cNvSpPr/>
          <p:nvPr/>
        </p:nvSpPr>
        <p:spPr>
          <a:xfrm>
            <a:off x="2792601" y="250222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A83DDA1A-6AB7-4809-904A-FB42442A1F4E}"/>
              </a:ext>
            </a:extLst>
          </p:cNvPr>
          <p:cNvSpPr/>
          <p:nvPr/>
        </p:nvSpPr>
        <p:spPr>
          <a:xfrm>
            <a:off x="5752979" y="31866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4773B3C5-B07E-459D-90EA-AD9D2398BEA7}"/>
              </a:ext>
            </a:extLst>
          </p:cNvPr>
          <p:cNvSpPr/>
          <p:nvPr/>
        </p:nvSpPr>
        <p:spPr>
          <a:xfrm>
            <a:off x="5752979" y="372980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 10">
            <a:extLst>
              <a:ext uri="{FF2B5EF4-FFF2-40B4-BE49-F238E27FC236}">
                <a16:creationId xmlns:a16="http://schemas.microsoft.com/office/drawing/2014/main" id="{FA6CA726-4860-4157-ACA7-6CF0A28BD367}"/>
              </a:ext>
            </a:extLst>
          </p:cNvPr>
          <p:cNvSpPr/>
          <p:nvPr/>
        </p:nvSpPr>
        <p:spPr>
          <a:xfrm>
            <a:off x="6242183" y="482522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DD7A3B5A-ED73-4E62-84AF-81CC3BBA144A}"/>
              </a:ext>
            </a:extLst>
          </p:cNvPr>
          <p:cNvSpPr/>
          <p:nvPr/>
        </p:nvSpPr>
        <p:spPr>
          <a:xfrm>
            <a:off x="6416845" y="579805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8871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10A3-6A3D-4FAF-A0FF-1EF5BF647A5A}"/>
              </a:ext>
            </a:extLst>
          </p:cNvPr>
          <p:cNvSpPr>
            <a:spLocks noGrp="1"/>
          </p:cNvSpPr>
          <p:nvPr>
            <p:ph type="title"/>
          </p:nvPr>
        </p:nvSpPr>
        <p:spPr/>
        <p:txBody>
          <a:bodyPr/>
          <a:lstStyle/>
          <a:p>
            <a:r>
              <a:rPr lang="en-US" dirty="0"/>
              <a:t>ReddiNet</a:t>
            </a:r>
            <a:r>
              <a:rPr lang="en-US" altLang="en-US" dirty="0">
                <a:latin typeface="Arial" panose="020B0604020202020204" pitchFamily="34" charset="0"/>
                <a:cs typeface="Arial" panose="020B0604020202020204" pitchFamily="34" charset="0"/>
              </a:rPr>
              <a:t> ®</a:t>
            </a:r>
            <a:endParaRPr lang="en-US" dirty="0"/>
          </a:p>
        </p:txBody>
      </p:sp>
      <p:sp>
        <p:nvSpPr>
          <p:cNvPr id="3" name="Content Placeholder 2">
            <a:extLst>
              <a:ext uri="{FF2B5EF4-FFF2-40B4-BE49-F238E27FC236}">
                <a16:creationId xmlns:a16="http://schemas.microsoft.com/office/drawing/2014/main" id="{7A64512F-E7E1-4876-B9EA-C2E38CA71CCA}"/>
              </a:ext>
            </a:extLst>
          </p:cNvPr>
          <p:cNvSpPr>
            <a:spLocks noGrp="1"/>
          </p:cNvSpPr>
          <p:nvPr>
            <p:ph idx="1"/>
          </p:nvPr>
        </p:nvSpPr>
        <p:spPr/>
        <p:txBody>
          <a:bodyPr>
            <a:normAutofit/>
          </a:bodyPr>
          <a:lstStyle/>
          <a:p>
            <a:r>
              <a:rPr lang="en-US" sz="2800" dirty="0">
                <a:effectLst/>
                <a:latin typeface="Calibri" panose="020F0502020204030204" pitchFamily="34" charset="0"/>
                <a:ea typeface="Calibri" panose="020F0502020204030204" pitchFamily="34" charset="0"/>
              </a:rPr>
              <a:t>There are training videos and user guides available at </a:t>
            </a:r>
            <a:r>
              <a:rPr lang="en-US" sz="2800" u="sng" dirty="0">
                <a:solidFill>
                  <a:srgbClr val="0000FF"/>
                </a:solidFill>
                <a:effectLst/>
                <a:latin typeface="Calibri" panose="020F0502020204030204" pitchFamily="34" charset="0"/>
                <a:ea typeface="Calibri" panose="020F0502020204030204" pitchFamily="34" charset="0"/>
                <a:hlinkClick r:id="rId3"/>
              </a:rPr>
              <a:t>https://</a:t>
            </a:r>
            <a:r>
              <a:rPr lang="en-US" sz="2800" u="sng" dirty="0" err="1">
                <a:solidFill>
                  <a:srgbClr val="0000FF"/>
                </a:solidFill>
                <a:effectLst/>
                <a:latin typeface="Calibri" panose="020F0502020204030204" pitchFamily="34" charset="0"/>
                <a:ea typeface="Calibri" panose="020F0502020204030204" pitchFamily="34" charset="0"/>
                <a:hlinkClick r:id="rId3"/>
              </a:rPr>
              <a:t>support.reddinet.net</a:t>
            </a:r>
            <a:r>
              <a:rPr lang="en-US" sz="2800" u="sng" dirty="0">
                <a:solidFill>
                  <a:srgbClr val="0000FF"/>
                </a:solidFill>
                <a:effectLst/>
                <a:latin typeface="Calibri" panose="020F0502020204030204" pitchFamily="34" charset="0"/>
                <a:ea typeface="Calibri" panose="020F0502020204030204" pitchFamily="34" charset="0"/>
                <a:hlinkClick r:id="rId3"/>
              </a:rPr>
              <a:t>/</a:t>
            </a:r>
            <a:r>
              <a:rPr lang="en-US" sz="2800" dirty="0">
                <a:solidFill>
                  <a:srgbClr val="000000"/>
                </a:solidFill>
                <a:effectLst/>
                <a:latin typeface="Calibri" panose="020F0502020204030204" pitchFamily="34" charset="0"/>
                <a:ea typeface="Calibri" panose="020F0502020204030204" pitchFamily="34" charset="0"/>
              </a:rPr>
              <a:t> </a:t>
            </a:r>
          </a:p>
          <a:p>
            <a:pPr marL="0" indent="0">
              <a:buNone/>
            </a:pPr>
            <a:r>
              <a:rPr lang="en-US" sz="2800" dirty="0">
                <a:solidFill>
                  <a:srgbClr val="000000"/>
                </a:solidFill>
                <a:effectLst/>
                <a:latin typeface="Calibri" panose="020F0502020204030204" pitchFamily="34" charset="0"/>
                <a:ea typeface="Calibri" panose="020F0502020204030204" pitchFamily="34" charset="0"/>
              </a:rPr>
              <a:t> </a:t>
            </a:r>
          </a:p>
          <a:p>
            <a:r>
              <a:rPr lang="en-US" sz="2800" dirty="0">
                <a:effectLst/>
                <a:latin typeface="Calibri" panose="020F0502020204030204" pitchFamily="34" charset="0"/>
                <a:ea typeface="Calibri" panose="020F0502020204030204" pitchFamily="34" charset="0"/>
              </a:rPr>
              <a:t>The training environments are available for hands-on practice at </a:t>
            </a:r>
            <a:r>
              <a:rPr lang="en-US" sz="2800" u="sng" dirty="0">
                <a:solidFill>
                  <a:srgbClr val="0000FF"/>
                </a:solidFill>
                <a:effectLst/>
                <a:latin typeface="Calibri" panose="020F0502020204030204" pitchFamily="34" charset="0"/>
                <a:ea typeface="Calibri" panose="020F0502020204030204" pitchFamily="34" charset="0"/>
                <a:hlinkClick r:id="rId4"/>
              </a:rPr>
              <a:t>https://</a:t>
            </a:r>
            <a:r>
              <a:rPr lang="en-US" sz="2800" u="sng" dirty="0" err="1">
                <a:solidFill>
                  <a:srgbClr val="0000FF"/>
                </a:solidFill>
                <a:effectLst/>
                <a:latin typeface="Calibri" panose="020F0502020204030204" pitchFamily="34" charset="0"/>
                <a:ea typeface="Calibri" panose="020F0502020204030204" pitchFamily="34" charset="0"/>
                <a:hlinkClick r:id="rId4"/>
              </a:rPr>
              <a:t>www.reddinettraining.net</a:t>
            </a:r>
            <a:r>
              <a:rPr lang="en-US" sz="2800" u="sng" dirty="0">
                <a:solidFill>
                  <a:srgbClr val="0000FF"/>
                </a:solidFill>
                <a:effectLst/>
                <a:latin typeface="Calibri" panose="020F0502020204030204" pitchFamily="34" charset="0"/>
                <a:ea typeface="Calibri" panose="020F0502020204030204" pitchFamily="34" charset="0"/>
                <a:hlinkClick r:id="rId4"/>
              </a:rPr>
              <a:t>/</a:t>
            </a:r>
            <a:r>
              <a:rPr lang="en-US" sz="2800" dirty="0">
                <a:solidFill>
                  <a:srgbClr val="000000"/>
                </a:solidFill>
                <a:effectLst/>
                <a:latin typeface="Calibri" panose="020F0502020204030204" pitchFamily="34" charset="0"/>
                <a:ea typeface="Calibri" panose="020F0502020204030204" pitchFamily="34" charset="0"/>
              </a:rPr>
              <a:t> </a:t>
            </a:r>
          </a:p>
          <a:p>
            <a:pPr marL="0" indent="0">
              <a:buNone/>
            </a:pPr>
            <a:endParaRPr lang="en-US" sz="2800" u="sng" dirty="0">
              <a:solidFill>
                <a:srgbClr val="0000FF"/>
              </a:solidFill>
              <a:effectLst/>
              <a:latin typeface="Calibri" panose="020F0502020204030204" pitchFamily="34" charset="0"/>
              <a:ea typeface="Calibri" panose="020F0502020204030204" pitchFamily="34" charset="0"/>
            </a:endParaRPr>
          </a:p>
          <a:p>
            <a:r>
              <a:rPr lang="en-US" sz="2800" dirty="0">
                <a:hlinkClick r:id="rId5"/>
              </a:rPr>
              <a:t>Registration (</a:t>
            </a:r>
            <a:r>
              <a:rPr lang="en-US" sz="2800" dirty="0" err="1">
                <a:hlinkClick r:id="rId5"/>
              </a:rPr>
              <a:t>gotowebinar.com</a:t>
            </a:r>
            <a:r>
              <a:rPr lang="en-US" sz="2800" dirty="0">
                <a:hlinkClick r:id="rId5"/>
              </a:rPr>
              <a:t>)</a:t>
            </a:r>
            <a:endParaRPr lang="en-US" sz="2800" dirty="0"/>
          </a:p>
        </p:txBody>
      </p:sp>
      <p:sp>
        <p:nvSpPr>
          <p:cNvPr id="4" name="Date Placeholder 3">
            <a:extLst>
              <a:ext uri="{FF2B5EF4-FFF2-40B4-BE49-F238E27FC236}">
                <a16:creationId xmlns:a16="http://schemas.microsoft.com/office/drawing/2014/main" id="{C5C03A6B-0DDB-479A-89E8-540A1F4E6602}"/>
              </a:ext>
            </a:extLst>
          </p:cNvPr>
          <p:cNvSpPr>
            <a:spLocks noGrp="1"/>
          </p:cNvSpPr>
          <p:nvPr>
            <p:ph type="dt" sz="half" idx="10"/>
          </p:nvPr>
        </p:nvSpPr>
        <p:spPr/>
        <p:txBody>
          <a:bodyPr/>
          <a:lstStyle/>
          <a:p>
            <a:fld id="{79BE151B-5A8B-4EEB-B2C5-D68FAE542244}" type="slidenum">
              <a:rPr lang="en-US" altLang="en-US" smtClean="0">
                <a:solidFill>
                  <a:srgbClr val="000000"/>
                </a:solidFill>
              </a:rPr>
              <a:pPr/>
              <a:t>29</a:t>
            </a:fld>
            <a:endParaRPr lang="en-US" altLang="en-US" dirty="0">
              <a:solidFill>
                <a:srgbClr val="000000"/>
              </a:solidFill>
            </a:endParaRPr>
          </a:p>
        </p:txBody>
      </p:sp>
    </p:spTree>
    <p:extLst>
      <p:ext uri="{BB962C8B-B14F-4D97-AF65-F5344CB8AC3E}">
        <p14:creationId xmlns:p14="http://schemas.microsoft.com/office/powerpoint/2010/main" val="4285696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7DA3-F67B-4EC9-9A77-256D62B9983F}"/>
              </a:ext>
            </a:extLst>
          </p:cNvPr>
          <p:cNvSpPr>
            <a:spLocks noGrp="1"/>
          </p:cNvSpPr>
          <p:nvPr>
            <p:ph type="title"/>
          </p:nvPr>
        </p:nvSpPr>
        <p:spPr>
          <a:xfrm>
            <a:off x="646111" y="452718"/>
            <a:ext cx="10976184" cy="1400530"/>
          </a:xfrm>
        </p:spPr>
        <p:txBody>
          <a:bodyPr/>
          <a:lstStyle/>
          <a:p>
            <a:r>
              <a:rPr lang="en-US" dirty="0">
                <a:latin typeface="Arial" panose="020B0604020202020204" pitchFamily="34" charset="0"/>
                <a:cs typeface="Arial" panose="020B0604020202020204" pitchFamily="34" charset="0"/>
              </a:rPr>
              <a:t>Critical Decisions &amp; Actions for a Toxic Chemical Plume?</a:t>
            </a:r>
          </a:p>
        </p:txBody>
      </p:sp>
      <p:sp>
        <p:nvSpPr>
          <p:cNvPr id="3" name="Content Placeholder 2">
            <a:extLst>
              <a:ext uri="{FF2B5EF4-FFF2-40B4-BE49-F238E27FC236}">
                <a16:creationId xmlns:a16="http://schemas.microsoft.com/office/drawing/2014/main" id="{33579D8B-1FA2-4FD7-A981-CEAABE5ACB48}"/>
              </a:ext>
            </a:extLst>
          </p:cNvPr>
          <p:cNvSpPr>
            <a:spLocks noGrp="1"/>
          </p:cNvSpPr>
          <p:nvPr>
            <p:ph idx="1"/>
          </p:nvPr>
        </p:nvSpPr>
        <p:spPr>
          <a:xfrm>
            <a:off x="646111" y="2038928"/>
            <a:ext cx="8811925" cy="3875346"/>
          </a:xfrm>
        </p:spPr>
        <p:txBody>
          <a:bodyPr>
            <a:normAutofit/>
          </a:bodyPr>
          <a:lstStyle/>
          <a:p>
            <a:pPr marL="0" indent="0">
              <a:buNone/>
            </a:pPr>
            <a:r>
              <a:rPr lang="en-US" sz="2000" dirty="0">
                <a:latin typeface="Arial" panose="020B0604020202020204" pitchFamily="34" charset="0"/>
                <a:cs typeface="Arial" panose="020B0604020202020204" pitchFamily="34" charset="0"/>
              </a:rPr>
              <a:t>What criteria are used to determine whether your facility will evacuate or shelter in place?</a:t>
            </a:r>
          </a:p>
          <a:p>
            <a:pPr marL="0" indent="0">
              <a:buNone/>
            </a:pPr>
            <a:endParaRPr lang="en-US" sz="2200" dirty="0"/>
          </a:p>
          <a:p>
            <a:pPr lvl="2"/>
            <a:endParaRPr lang="en-US" dirty="0"/>
          </a:p>
          <a:p>
            <a:endParaRPr lang="en-US" dirty="0"/>
          </a:p>
          <a:p>
            <a:pPr marL="457200" lvl="1" indent="0">
              <a:buNone/>
            </a:pPr>
            <a:r>
              <a:rPr lang="en-US" dirty="0"/>
              <a:t>                                                                                          </a:t>
            </a:r>
          </a:p>
          <a:p>
            <a:endParaRPr lang="en-US" dirty="0"/>
          </a:p>
        </p:txBody>
      </p:sp>
      <p:pic>
        <p:nvPicPr>
          <p:cNvPr id="7" name="Picture 6">
            <a:extLst>
              <a:ext uri="{FF2B5EF4-FFF2-40B4-BE49-F238E27FC236}">
                <a16:creationId xmlns:a16="http://schemas.microsoft.com/office/drawing/2014/main" id="{AB736973-8A71-476A-BC3C-84D510A1543D}"/>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2050" name="Picture 2" descr="Chemical plant fire, smoke plume in ...">
            <a:extLst>
              <a:ext uri="{FF2B5EF4-FFF2-40B4-BE49-F238E27FC236}">
                <a16:creationId xmlns:a16="http://schemas.microsoft.com/office/drawing/2014/main" id="{DF8FB7C7-81EE-4577-A454-E54191FCE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0" y="3003978"/>
            <a:ext cx="6073756" cy="34013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en to Evacuate and When to Stay">
            <a:extLst>
              <a:ext uri="{FF2B5EF4-FFF2-40B4-BE49-F238E27FC236}">
                <a16:creationId xmlns:a16="http://schemas.microsoft.com/office/drawing/2014/main" id="{2877D408-DBAD-4D89-B968-63F146416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707" y="2783363"/>
            <a:ext cx="2386475" cy="2386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elter in Place | Saskatoon.ca">
            <a:extLst>
              <a:ext uri="{FF2B5EF4-FFF2-40B4-BE49-F238E27FC236}">
                <a16:creationId xmlns:a16="http://schemas.microsoft.com/office/drawing/2014/main" id="{FA1C2A83-6F07-44AC-AF29-7DABA53F7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4525" y="4088826"/>
            <a:ext cx="2143124" cy="26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2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1970" y="277906"/>
            <a:ext cx="9404723" cy="1035423"/>
          </a:xfrm>
        </p:spPr>
        <p:txBody>
          <a:bodyPr/>
          <a:lstStyle/>
          <a:p>
            <a:r>
              <a:rPr lang="en-US" dirty="0">
                <a:latin typeface="Arial" panose="020B0604020202020204" pitchFamily="34" charset="0"/>
                <a:cs typeface="Arial" panose="020B0604020202020204" pitchFamily="34" charset="0"/>
              </a:rPr>
              <a:t>Preparing for the Exercise </a:t>
            </a:r>
          </a:p>
        </p:txBody>
      </p:sp>
      <p:sp>
        <p:nvSpPr>
          <p:cNvPr id="3" name="Content Placeholder 2"/>
          <p:cNvSpPr>
            <a:spLocks noGrp="1"/>
          </p:cNvSpPr>
          <p:nvPr>
            <p:ph idx="1"/>
          </p:nvPr>
        </p:nvSpPr>
        <p:spPr>
          <a:xfrm>
            <a:off x="1103311" y="1201271"/>
            <a:ext cx="9905347" cy="5378823"/>
          </a:xfrm>
        </p:spPr>
        <p:txBody>
          <a:bodyPr>
            <a:normAutofit/>
          </a:bodyPr>
          <a:lstStyle/>
          <a:p>
            <a:pPr>
              <a:lnSpc>
                <a:spcPct val="80000"/>
              </a:lnSpc>
            </a:pPr>
            <a:r>
              <a:rPr lang="en-US" sz="2400" b="1" dirty="0">
                <a:latin typeface="Arial" panose="020B0604020202020204" pitchFamily="34" charset="0"/>
                <a:cs typeface="Arial" panose="020B0604020202020204" pitchFamily="34" charset="0"/>
              </a:rPr>
              <a:t>Review your emergency operations plan </a:t>
            </a:r>
            <a:r>
              <a:rPr lang="en-US" sz="2400" dirty="0">
                <a:latin typeface="Arial" panose="020B0604020202020204" pitchFamily="34" charset="0"/>
                <a:cs typeface="Arial" panose="020B0604020202020204" pitchFamily="34" charset="0"/>
              </a:rPr>
              <a:t>and power outage procedures </a:t>
            </a:r>
          </a:p>
          <a:p>
            <a:pPr lvl="1">
              <a:lnSpc>
                <a:spcPct val="80000"/>
              </a:lnSpc>
            </a:pPr>
            <a:r>
              <a:rPr lang="en-US" sz="2400" dirty="0">
                <a:latin typeface="Arial" panose="020B0604020202020204" pitchFamily="34" charset="0"/>
                <a:cs typeface="Arial" panose="020B0604020202020204" pitchFamily="34" charset="0"/>
              </a:rPr>
              <a:t>Train/review with your staff </a:t>
            </a:r>
          </a:p>
          <a:p>
            <a:pPr lvl="1">
              <a:lnSpc>
                <a:spcPct val="80000"/>
              </a:lnSpc>
            </a:pPr>
            <a:r>
              <a:rPr lang="en-US" sz="2400" dirty="0">
                <a:latin typeface="Arial" panose="020B0604020202020204" pitchFamily="34" charset="0"/>
                <a:cs typeface="Arial" panose="020B0604020202020204" pitchFamily="34" charset="0"/>
              </a:rPr>
              <a:t>Develop procedures if you don’t have them already </a:t>
            </a:r>
          </a:p>
          <a:p>
            <a:pPr marL="119062" indent="0">
              <a:lnSpc>
                <a:spcPct val="80000"/>
              </a:lnSpc>
              <a:buNone/>
            </a:pPr>
            <a:endParaRPr lang="en-US" sz="2400" dirty="0">
              <a:latin typeface="Arial" panose="020B0604020202020204" pitchFamily="34" charset="0"/>
              <a:cs typeface="Arial" panose="020B0604020202020204" pitchFamily="34" charset="0"/>
            </a:endParaRPr>
          </a:p>
          <a:p>
            <a:pPr>
              <a:lnSpc>
                <a:spcPct val="80000"/>
              </a:lnSpc>
            </a:pPr>
            <a:r>
              <a:rPr lang="en-US" sz="2400" b="1" dirty="0">
                <a:latin typeface="Arial" panose="020B0604020202020204" pitchFamily="34" charset="0"/>
                <a:cs typeface="Arial" panose="020B0604020202020204" pitchFamily="34" charset="0"/>
              </a:rPr>
              <a:t>Develop your Exercise Plan </a:t>
            </a:r>
          </a:p>
          <a:p>
            <a:pPr lvl="1">
              <a:lnSpc>
                <a:spcPct val="80000"/>
              </a:lnSpc>
            </a:pPr>
            <a:r>
              <a:rPr lang="en-US" sz="2400" dirty="0">
                <a:latin typeface="Arial" panose="020B0604020202020204" pitchFamily="34" charset="0"/>
                <a:cs typeface="Arial" panose="020B0604020202020204" pitchFamily="34" charset="0"/>
              </a:rPr>
              <a:t>Determine which facility/agency specific plans/procedures you plan to test</a:t>
            </a:r>
          </a:p>
          <a:p>
            <a:pPr lvl="1">
              <a:lnSpc>
                <a:spcPct val="80000"/>
              </a:lnSpc>
            </a:pPr>
            <a:r>
              <a:rPr lang="en-US" sz="2400" dirty="0">
                <a:latin typeface="Arial" panose="020B0604020202020204" pitchFamily="34" charset="0"/>
                <a:cs typeface="Arial" panose="020B0604020202020204" pitchFamily="34" charset="0"/>
              </a:rPr>
              <a:t>Plan activities to test your procedures </a:t>
            </a:r>
          </a:p>
          <a:p>
            <a:pPr marL="457200" lvl="1" indent="0">
              <a:lnSpc>
                <a:spcPct val="80000"/>
              </a:lnSpc>
              <a:buNone/>
            </a:pPr>
            <a:endParaRPr lang="en-US" sz="2400" dirty="0">
              <a:latin typeface="Arial" panose="020B0604020202020204" pitchFamily="34" charset="0"/>
              <a:cs typeface="Arial" panose="020B0604020202020204" pitchFamily="34" charset="0"/>
            </a:endParaRPr>
          </a:p>
          <a:p>
            <a:pPr>
              <a:lnSpc>
                <a:spcPct val="80000"/>
              </a:lnSpc>
            </a:pPr>
            <a:r>
              <a:rPr lang="en-US" sz="2400" b="1" dirty="0">
                <a:latin typeface="Arial" panose="020B0604020202020204" pitchFamily="34" charset="0"/>
                <a:cs typeface="Arial" panose="020B0604020202020204" pitchFamily="34" charset="0"/>
              </a:rPr>
              <a:t>Review your Communication Plan</a:t>
            </a:r>
          </a:p>
          <a:p>
            <a:pPr lvl="1">
              <a:lnSpc>
                <a:spcPct val="80000"/>
              </a:lnSpc>
            </a:pPr>
            <a:r>
              <a:rPr lang="en-US" sz="2400" dirty="0">
                <a:latin typeface="Arial" panose="020B0604020202020204" pitchFamily="34" charset="0"/>
                <a:cs typeface="Arial" panose="020B0604020202020204" pitchFamily="34" charset="0"/>
              </a:rPr>
              <a:t>Identify the methods your facility would use during a power outage</a:t>
            </a:r>
          </a:p>
          <a:p>
            <a:pPr lvl="1">
              <a:lnSpc>
                <a:spcPct val="80000"/>
              </a:lnSpc>
            </a:pPr>
            <a:r>
              <a:rPr lang="en-US" sz="2400" dirty="0">
                <a:latin typeface="Arial" panose="020B0604020202020204" pitchFamily="34" charset="0"/>
                <a:cs typeface="Arial" panose="020B0604020202020204" pitchFamily="34" charset="0"/>
              </a:rPr>
              <a:t>Test the plan</a:t>
            </a:r>
          </a:p>
          <a:p>
            <a:endParaRPr lang="en-US" dirty="0"/>
          </a:p>
        </p:txBody>
      </p:sp>
    </p:spTree>
    <p:extLst>
      <p:ext uri="{BB962C8B-B14F-4D97-AF65-F5344CB8AC3E}">
        <p14:creationId xmlns:p14="http://schemas.microsoft.com/office/powerpoint/2010/main" val="795499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Practice</a:t>
            </a:r>
            <a:r>
              <a:rPr lang="en-US" dirty="0"/>
              <a:t> </a:t>
            </a:r>
          </a:p>
        </p:txBody>
      </p:sp>
      <p:sp>
        <p:nvSpPr>
          <p:cNvPr id="6" name="Text Placeholder 5"/>
          <p:cNvSpPr>
            <a:spLocks noGrp="1"/>
          </p:cNvSpPr>
          <p:nvPr>
            <p:ph type="body" idx="1"/>
          </p:nvPr>
        </p:nvSpPr>
        <p:spPr>
          <a:xfrm>
            <a:off x="668249" y="1836820"/>
            <a:ext cx="3057232" cy="576262"/>
          </a:xfr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a:lstStyle/>
          <a:p>
            <a:pPr algn="ctr"/>
            <a:r>
              <a:rPr lang="en-US" b="1" dirty="0">
                <a:solidFill>
                  <a:schemeClr val="bg1"/>
                </a:solidFill>
                <a:latin typeface="Arial" panose="020B0604020202020204" pitchFamily="34" charset="0"/>
                <a:cs typeface="Arial" panose="020B0604020202020204" pitchFamily="34" charset="0"/>
              </a:rPr>
              <a:t>Before the Exercise</a:t>
            </a:r>
          </a:p>
        </p:txBody>
      </p:sp>
      <p:sp>
        <p:nvSpPr>
          <p:cNvPr id="7" name="Content Placeholder 6"/>
          <p:cNvSpPr>
            <a:spLocks noGrp="1"/>
          </p:cNvSpPr>
          <p:nvPr>
            <p:ph sz="half" idx="2"/>
          </p:nvPr>
        </p:nvSpPr>
        <p:spPr>
          <a:xfrm>
            <a:off x="368065" y="2815590"/>
            <a:ext cx="3657600" cy="3190763"/>
          </a:xfrm>
        </p:spPr>
        <p:txBody>
          <a:bodyPr>
            <a:noAutofit/>
          </a:body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Open ReddiNet Account</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Obtain Username and Password</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Practice log in</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Attend training</a:t>
            </a:r>
          </a:p>
          <a:p>
            <a:pPr marL="838962" lvl="1" indent="-320040">
              <a:spcBef>
                <a:spcPts val="0"/>
              </a:spcBef>
              <a:buFont typeface="Wingdings 2"/>
              <a:buChar char=""/>
              <a:defRPr/>
            </a:pPr>
            <a:r>
              <a:rPr lang="en-US" sz="2400" dirty="0">
                <a:latin typeface="Arial" panose="020B0604020202020204" pitchFamily="34" charset="0"/>
                <a:cs typeface="Arial" panose="020B0604020202020204" pitchFamily="34" charset="0"/>
              </a:rPr>
              <a:t>Service Level Poll</a:t>
            </a:r>
          </a:p>
          <a:p>
            <a:pPr marL="838962" lvl="1" indent="-320040">
              <a:spcBef>
                <a:spcPts val="0"/>
              </a:spcBef>
              <a:buFont typeface="Wingdings 2"/>
              <a:buChar char=""/>
              <a:defRPr/>
            </a:pPr>
            <a:r>
              <a:rPr lang="en-US" sz="2400" dirty="0">
                <a:latin typeface="Arial" panose="020B0604020202020204" pitchFamily="34" charset="0"/>
                <a:cs typeface="Arial" panose="020B0604020202020204" pitchFamily="34" charset="0"/>
              </a:rPr>
              <a:t>Resource Request (Optional) </a:t>
            </a:r>
          </a:p>
        </p:txBody>
      </p:sp>
      <p:sp>
        <p:nvSpPr>
          <p:cNvPr id="8" name="Text Placeholder 7"/>
          <p:cNvSpPr>
            <a:spLocks noGrp="1"/>
          </p:cNvSpPr>
          <p:nvPr>
            <p:ph type="body" sz="quarter" idx="3"/>
          </p:nvPr>
        </p:nvSpPr>
        <p:spPr>
          <a:xfrm>
            <a:off x="8466521" y="1824785"/>
            <a:ext cx="3079368" cy="576262"/>
          </a:xfr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lstStyle/>
          <a:p>
            <a:pPr algn="ctr"/>
            <a:r>
              <a:rPr lang="en-US" b="1" dirty="0">
                <a:solidFill>
                  <a:schemeClr val="bg1"/>
                </a:solidFill>
                <a:latin typeface="Arial" panose="020B0604020202020204" pitchFamily="34" charset="0"/>
                <a:cs typeface="Arial" panose="020B0604020202020204" pitchFamily="34" charset="0"/>
              </a:rPr>
              <a:t>After the Exercise </a:t>
            </a:r>
          </a:p>
        </p:txBody>
      </p:sp>
      <p:sp>
        <p:nvSpPr>
          <p:cNvPr id="9" name="Content Placeholder 8"/>
          <p:cNvSpPr>
            <a:spLocks noGrp="1"/>
          </p:cNvSpPr>
          <p:nvPr>
            <p:ph sz="quarter" idx="4"/>
          </p:nvPr>
        </p:nvSpPr>
        <p:spPr>
          <a:xfrm>
            <a:off x="8222034" y="2891790"/>
            <a:ext cx="3657600" cy="4225925"/>
          </a:xfrm>
        </p:spPr>
        <p:txBody>
          <a:bodyPr>
            <a:normAutofit/>
          </a:body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After Action Report &amp; Improvement Plan </a:t>
            </a:r>
          </a:p>
          <a:p>
            <a:pPr marL="731520" lvl="1" indent="-274320">
              <a:buFont typeface="Wingdings"/>
              <a:buChar char=""/>
              <a:defRPr/>
            </a:pPr>
            <a:r>
              <a:rPr lang="en-US" sz="2400" dirty="0">
                <a:latin typeface="Arial" panose="020B0604020202020204" pitchFamily="34" charset="0"/>
                <a:cs typeface="Arial" panose="020B0604020202020204" pitchFamily="34" charset="0"/>
              </a:rPr>
              <a:t>Due 60 days after the exercise for certification of participation</a:t>
            </a:r>
          </a:p>
        </p:txBody>
      </p:sp>
      <p:sp>
        <p:nvSpPr>
          <p:cNvPr id="10" name="Text Placeholder 5">
            <a:extLst>
              <a:ext uri="{FF2B5EF4-FFF2-40B4-BE49-F238E27FC236}">
                <a16:creationId xmlns:a16="http://schemas.microsoft.com/office/drawing/2014/main" id="{46B719D4-B392-4D64-85D8-BD99500736FC}"/>
              </a:ext>
            </a:extLst>
          </p:cNvPr>
          <p:cNvSpPr txBox="1">
            <a:spLocks/>
          </p:cNvSpPr>
          <p:nvPr/>
        </p:nvSpPr>
        <p:spPr>
          <a:xfrm>
            <a:off x="4518211" y="1864659"/>
            <a:ext cx="3079367" cy="575782"/>
          </a:xfrm>
          <a:prstGeom prst="rect">
            <a:avLst/>
          </a:prstGeo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n-lt"/>
                <a:ea typeface="+mn-ea"/>
                <a:cs typeface="+mn-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dk1"/>
                </a:solidFill>
                <a:latin typeface="+mn-lt"/>
                <a:ea typeface="+mn-ea"/>
                <a:cs typeface="+mn-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dk1"/>
                </a:solidFill>
                <a:latin typeface="+mn-lt"/>
                <a:ea typeface="+mn-ea"/>
                <a:cs typeface="+mn-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9pPr>
          </a:lstStyle>
          <a:p>
            <a:pPr algn="ctr"/>
            <a:r>
              <a:rPr lang="en-US" b="1" dirty="0">
                <a:solidFill>
                  <a:schemeClr val="bg1"/>
                </a:solidFill>
                <a:latin typeface="Arial" panose="020B0604020202020204" pitchFamily="34" charset="0"/>
                <a:cs typeface="Arial" panose="020B0604020202020204" pitchFamily="34" charset="0"/>
              </a:rPr>
              <a:t>Day of the Exercise</a:t>
            </a:r>
          </a:p>
        </p:txBody>
      </p:sp>
      <p:sp>
        <p:nvSpPr>
          <p:cNvPr id="11" name="Content Placeholder 8">
            <a:extLst>
              <a:ext uri="{FF2B5EF4-FFF2-40B4-BE49-F238E27FC236}">
                <a16:creationId xmlns:a16="http://schemas.microsoft.com/office/drawing/2014/main" id="{B6903C7B-B3C6-4519-AC7D-FEAAB854F594}"/>
              </a:ext>
            </a:extLst>
          </p:cNvPr>
          <p:cNvSpPr txBox="1">
            <a:spLocks/>
          </p:cNvSpPr>
          <p:nvPr/>
        </p:nvSpPr>
        <p:spPr>
          <a:xfrm>
            <a:off x="4267200" y="2722394"/>
            <a:ext cx="3657600" cy="42259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438912" indent="-320040">
              <a:spcBef>
                <a:spcPts val="0"/>
              </a:spcBef>
              <a:buFont typeface="Wingdings 2"/>
              <a:buChar char=""/>
              <a:defRPr/>
            </a:pPr>
            <a:endParaRPr lang="en-US" dirty="0"/>
          </a:p>
        </p:txBody>
      </p:sp>
      <p:sp>
        <p:nvSpPr>
          <p:cNvPr id="12" name="Content Placeholder 6">
            <a:extLst>
              <a:ext uri="{FF2B5EF4-FFF2-40B4-BE49-F238E27FC236}">
                <a16:creationId xmlns:a16="http://schemas.microsoft.com/office/drawing/2014/main" id="{C201D342-40A4-48BE-A825-AD9036E33A86}"/>
              </a:ext>
            </a:extLst>
          </p:cNvPr>
          <p:cNvSpPr txBox="1">
            <a:spLocks/>
          </p:cNvSpPr>
          <p:nvPr/>
        </p:nvSpPr>
        <p:spPr>
          <a:xfrm>
            <a:off x="4387968" y="2851948"/>
            <a:ext cx="3657600" cy="29571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Service Level Poll</a:t>
            </a:r>
          </a:p>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Respond to Message</a:t>
            </a:r>
          </a:p>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Submit a Resource Request (Optional) </a:t>
            </a:r>
          </a:p>
        </p:txBody>
      </p:sp>
    </p:spTree>
    <p:extLst>
      <p:ext uri="{BB962C8B-B14F-4D97-AF65-F5344CB8AC3E}">
        <p14:creationId xmlns:p14="http://schemas.microsoft.com/office/powerpoint/2010/main" val="1162856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Requirements for Participation</a:t>
            </a:r>
          </a:p>
        </p:txBody>
      </p:sp>
      <p:sp>
        <p:nvSpPr>
          <p:cNvPr id="6147" name="Content Placeholder 13"/>
          <p:cNvSpPr>
            <a:spLocks noGrp="1"/>
          </p:cNvSpPr>
          <p:nvPr>
            <p:ph idx="1"/>
          </p:nvPr>
        </p:nvSpPr>
        <p:spPr>
          <a:xfrm>
            <a:off x="417512" y="1853248"/>
            <a:ext cx="8946541" cy="4195481"/>
          </a:xfrm>
        </p:spPr>
        <p:txBody>
          <a:bodyPr/>
          <a:lstStyle/>
          <a:p>
            <a:r>
              <a:rPr lang="en-US" altLang="en-US" dirty="0">
                <a:latin typeface="Arial" panose="020B0604020202020204" pitchFamily="34" charset="0"/>
                <a:cs typeface="Arial" panose="020B0604020202020204" pitchFamily="34" charset="0"/>
              </a:rPr>
              <a:t>Register for the County-wide exercise scheduled for November 21</a:t>
            </a:r>
            <a:r>
              <a:rPr lang="en-US" altLang="en-US" baseline="30000" dirty="0">
                <a:latin typeface="Arial" panose="020B0604020202020204" pitchFamily="34" charset="0"/>
                <a:cs typeface="Arial" panose="020B0604020202020204" pitchFamily="34" charset="0"/>
              </a:rPr>
              <a:t>th</a:t>
            </a:r>
            <a:r>
              <a:rPr lang="en-US" altLang="en-US" dirty="0">
                <a:latin typeface="Arial" panose="020B0604020202020204" pitchFamily="34" charset="0"/>
                <a:cs typeface="Arial" panose="020B0604020202020204" pitchFamily="34" charset="0"/>
              </a:rPr>
              <a:t>, 2024</a:t>
            </a:r>
          </a:p>
          <a:p>
            <a:r>
              <a:rPr lang="en-US" altLang="en-US" dirty="0">
                <a:latin typeface="Arial" panose="020B0604020202020204" pitchFamily="34" charset="0"/>
                <a:cs typeface="Arial" panose="020B0604020202020204" pitchFamily="34" charset="0"/>
              </a:rPr>
              <a:t>Participate</a:t>
            </a:r>
          </a:p>
          <a:p>
            <a:r>
              <a:rPr lang="en-US" altLang="en-US" dirty="0">
                <a:latin typeface="Arial" panose="020B0604020202020204" pitchFamily="34" charset="0"/>
                <a:cs typeface="Arial" panose="020B0604020202020204" pitchFamily="34" charset="0"/>
              </a:rPr>
              <a:t>After Action Report within 60 days</a:t>
            </a:r>
          </a:p>
          <a:p>
            <a:r>
              <a:rPr lang="en-US" altLang="en-US" dirty="0">
                <a:latin typeface="Arial" panose="020B0604020202020204" pitchFamily="34" charset="0"/>
                <a:cs typeface="Arial" panose="020B0604020202020204" pitchFamily="34" charset="0"/>
              </a:rPr>
              <a:t>Certificate of participation</a:t>
            </a:r>
          </a:p>
        </p:txBody>
      </p:sp>
      <p:sp>
        <p:nvSpPr>
          <p:cNvPr id="6148" name="Rectangle 5"/>
          <p:cNvSpPr>
            <a:spLocks noChangeArrowheads="1"/>
          </p:cNvSpPr>
          <p:nvPr/>
        </p:nvSpPr>
        <p:spPr bwMode="auto">
          <a:xfrm>
            <a:off x="1905000" y="1828800"/>
            <a:ext cx="373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lnSpc>
                <a:spcPct val="130000"/>
              </a:lnSpc>
              <a:spcBef>
                <a:spcPct val="50000"/>
              </a:spcBef>
              <a:spcAft>
                <a:spcPct val="0"/>
              </a:spcAft>
            </a:pPr>
            <a:endParaRPr lang="en-US" altLang="en-US" sz="3200" dirty="0">
              <a:solidFill>
                <a:srgbClr val="000000"/>
              </a:solidFill>
              <a:cs typeface="Arial" panose="020B0604020202020204" pitchFamily="34" charset="0"/>
            </a:endParaRPr>
          </a:p>
        </p:txBody>
      </p:sp>
      <p:sp>
        <p:nvSpPr>
          <p:cNvPr id="6149" name="Text Box 15"/>
          <p:cNvSpPr txBox="1">
            <a:spLocks noChangeArrowheads="1"/>
          </p:cNvSpPr>
          <p:nvPr/>
        </p:nvSpPr>
        <p:spPr bwMode="auto">
          <a:xfrm>
            <a:off x="1905000" y="4114800"/>
            <a:ext cx="411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50000"/>
              </a:spcBef>
              <a:spcAft>
                <a:spcPct val="0"/>
              </a:spcAft>
              <a:buFontTx/>
              <a:buChar char="•"/>
            </a:pPr>
            <a:endParaRPr lang="en-US" altLang="en-US" dirty="0">
              <a:solidFill>
                <a:srgbClr val="000000"/>
              </a:solidFill>
              <a:cs typeface="Arial" panose="020B0604020202020204" pitchFamily="34" charset="0"/>
            </a:endParaRPr>
          </a:p>
        </p:txBody>
      </p:sp>
      <p:pic>
        <p:nvPicPr>
          <p:cNvPr id="7" name="Picture 6">
            <a:extLst>
              <a:ext uri="{FF2B5EF4-FFF2-40B4-BE49-F238E27FC236}">
                <a16:creationId xmlns:a16="http://schemas.microsoft.com/office/drawing/2014/main" id="{D2F415A2-415D-4772-A7BF-25D1A2EDAC17}"/>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0" name="Picture 9">
            <a:extLst>
              <a:ext uri="{FF2B5EF4-FFF2-40B4-BE49-F238E27FC236}">
                <a16:creationId xmlns:a16="http://schemas.microsoft.com/office/drawing/2014/main" id="{CCBA9CA8-B044-4FD3-BD03-BCF6117EFBAA}"/>
              </a:ext>
            </a:extLst>
          </p:cNvPr>
          <p:cNvPicPr/>
          <p:nvPr/>
        </p:nvPicPr>
        <p:blipFill rotWithShape="1">
          <a:blip r:embed="rId4"/>
          <a:srcRect l="66787" t="9947" r="16945" b="5584"/>
          <a:stretch/>
        </p:blipFill>
        <p:spPr bwMode="auto">
          <a:xfrm>
            <a:off x="8578215" y="2360754"/>
            <a:ext cx="3417570" cy="4356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74039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kern="1200" dirty="0">
                <a:effectLst/>
                <a:latin typeface="Arial" panose="020B0604020202020204" pitchFamily="34" charset="0"/>
                <a:ea typeface="Times New Roman" panose="02020603050405020304" pitchFamily="18" charset="0"/>
                <a:cs typeface="Arial" panose="020B0604020202020204" pitchFamily="34" charset="0"/>
              </a:rPr>
              <a:t>Exercise Documents</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360899" y="1945286"/>
            <a:ext cx="6094140" cy="4274539"/>
          </a:xfrm>
        </p:spPr>
        <p:txBody>
          <a:bodyPr>
            <a:normAutofit fontScale="70000" lnSpcReduction="20000"/>
          </a:bodyPr>
          <a:lstStyle/>
          <a:p>
            <a:r>
              <a:rPr lang="en-US" sz="3800" dirty="0">
                <a:latin typeface="Arial" panose="020B0604020202020204" pitchFamily="34" charset="0"/>
                <a:cs typeface="Arial" panose="020B0604020202020204" pitchFamily="34" charset="0"/>
              </a:rPr>
              <a:t>	MSEL</a:t>
            </a:r>
          </a:p>
          <a:p>
            <a:r>
              <a:rPr lang="en-US" sz="3800" dirty="0">
                <a:effectLst/>
                <a:latin typeface="Arial" panose="020B0604020202020204" pitchFamily="34" charset="0"/>
                <a:ea typeface="Calibri" panose="020F0502020204030204" pitchFamily="34" charset="0"/>
                <a:cs typeface="Arial" panose="020B0604020202020204" pitchFamily="34" charset="0"/>
              </a:rPr>
              <a:t> Situation Manual</a:t>
            </a:r>
          </a:p>
          <a:p>
            <a:r>
              <a:rPr lang="en-US" sz="3800" dirty="0">
                <a:latin typeface="Arial" panose="020B0604020202020204" pitchFamily="34" charset="0"/>
                <a:ea typeface="Calibri" panose="020F0502020204030204" pitchFamily="34" charset="0"/>
                <a:cs typeface="Arial" panose="020B0604020202020204" pitchFamily="34" charset="0"/>
              </a:rPr>
              <a:t> Controller/Evaluator Handbook</a:t>
            </a:r>
          </a:p>
          <a:p>
            <a:r>
              <a:rPr lang="en-US" sz="3800" dirty="0">
                <a:latin typeface="Arial" panose="020B0604020202020204" pitchFamily="34" charset="0"/>
                <a:ea typeface="Calibri" panose="020F0502020204030204" pitchFamily="34" charset="0"/>
                <a:cs typeface="Arial" panose="020B0604020202020204" pitchFamily="34" charset="0"/>
              </a:rPr>
              <a:t> Exercise Plan</a:t>
            </a:r>
          </a:p>
          <a:p>
            <a:r>
              <a:rPr lang="en-US" sz="3800" dirty="0">
                <a:latin typeface="Arial" panose="020B0604020202020204" pitchFamily="34" charset="0"/>
                <a:ea typeface="Calibri" panose="020F0502020204030204" pitchFamily="34" charset="0"/>
                <a:cs typeface="Arial" panose="020B0604020202020204" pitchFamily="34" charset="0"/>
              </a:rPr>
              <a:t> Exercise Evaluation Guide (EEG)</a:t>
            </a:r>
          </a:p>
          <a:p>
            <a:pPr marL="0" indent="0">
              <a:buNone/>
            </a:pPr>
            <a:endParaRPr lang="en-US" sz="3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lvl="1"/>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TextBox 8">
            <a:extLst>
              <a:ext uri="{FF2B5EF4-FFF2-40B4-BE49-F238E27FC236}">
                <a16:creationId xmlns:a16="http://schemas.microsoft.com/office/drawing/2014/main" id="{ADE61961-803D-4573-876B-F627B61726F4}"/>
              </a:ext>
            </a:extLst>
          </p:cNvPr>
          <p:cNvSpPr txBox="1"/>
          <p:nvPr/>
        </p:nvSpPr>
        <p:spPr>
          <a:xfrm>
            <a:off x="8184997" y="4423260"/>
            <a:ext cx="2765502" cy="646331"/>
          </a:xfrm>
          <a:prstGeom prst="rect">
            <a:avLst/>
          </a:prstGeom>
          <a:noFill/>
        </p:spPr>
        <p:txBody>
          <a:bodyPr wrap="square">
            <a:spAutoFit/>
          </a:bodyPr>
          <a:lstStyle/>
          <a:p>
            <a:pPr marL="0" marR="0" lvl="0" indent="0">
              <a:spcBef>
                <a:spcPts val="0"/>
              </a:spcBef>
              <a:spcAft>
                <a:spcPts val="0"/>
              </a:spcAft>
              <a:buNone/>
            </a:pPr>
            <a:r>
              <a:rPr lang="en-US" sz="1600" dirty="0">
                <a:latin typeface="Arial" panose="020B0604020202020204" pitchFamily="34" charset="0"/>
                <a:cs typeface="Arial" panose="020B0604020202020204" pitchFamily="34" charset="0"/>
              </a:rPr>
              <a:t> </a:t>
            </a:r>
          </a:p>
          <a:p>
            <a:pPr marL="0" marR="0" lvl="0" indent="0">
              <a:spcBef>
                <a:spcPts val="0"/>
              </a:spcBef>
              <a:spcAft>
                <a:spcPts val="0"/>
              </a:spcAft>
              <a:buNone/>
            </a:pPr>
            <a:r>
              <a:rPr lang="en-US" sz="2000" u="sng" dirty="0">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https://lacountyhcc.org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7" name="Picture 6">
            <a:hlinkClick r:id="rId5"/>
            <a:extLst>
              <a:ext uri="{FF2B5EF4-FFF2-40B4-BE49-F238E27FC236}">
                <a16:creationId xmlns:a16="http://schemas.microsoft.com/office/drawing/2014/main" id="{E1C3FF46-6B98-4491-B0E6-8FCEB9242DEB}"/>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49690" b="25000"/>
          <a:stretch>
            <a:fillRect/>
          </a:stretch>
        </p:blipFill>
        <p:spPr bwMode="auto">
          <a:xfrm>
            <a:off x="8548044" y="2065182"/>
            <a:ext cx="2013199" cy="20131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376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28EC-8215-D38F-DD2A-9A37496F8EE9}"/>
              </a:ext>
            </a:extLst>
          </p:cNvPr>
          <p:cNvSpPr>
            <a:spLocks noGrp="1"/>
          </p:cNvSpPr>
          <p:nvPr>
            <p:ph type="title"/>
          </p:nvPr>
        </p:nvSpPr>
        <p:spPr/>
        <p:txBody>
          <a:bodyPr/>
          <a:lstStyle/>
          <a:p>
            <a:r>
              <a:rPr lang="en-US" dirty="0"/>
              <a:t>Timelines</a:t>
            </a:r>
          </a:p>
        </p:txBody>
      </p:sp>
      <p:sp>
        <p:nvSpPr>
          <p:cNvPr id="3" name="Content Placeholder 2">
            <a:extLst>
              <a:ext uri="{FF2B5EF4-FFF2-40B4-BE49-F238E27FC236}">
                <a16:creationId xmlns:a16="http://schemas.microsoft.com/office/drawing/2014/main" id="{E79B0F20-069A-6121-9697-0A9D547F47CC}"/>
              </a:ext>
            </a:extLst>
          </p:cNvPr>
          <p:cNvSpPr>
            <a:spLocks noGrp="1"/>
          </p:cNvSpPr>
          <p:nvPr>
            <p:ph idx="1"/>
          </p:nvPr>
        </p:nvSpPr>
        <p:spPr>
          <a:xfrm>
            <a:off x="1103312" y="1262743"/>
            <a:ext cx="8946541" cy="4985657"/>
          </a:xfrm>
        </p:spPr>
        <p:txBody>
          <a:bodyPr>
            <a:normAutofit fontScale="85000" lnSpcReduction="20000"/>
          </a:bodyPr>
          <a:lstStyle/>
          <a:p>
            <a:r>
              <a:rPr lang="en-US" b="1" dirty="0"/>
              <a:t>Thurs Nov. 21, 2024</a:t>
            </a:r>
          </a:p>
          <a:p>
            <a:pPr lvl="1"/>
            <a:r>
              <a:rPr lang="en-US" dirty="0"/>
              <a:t>MRSE Exercise (Based on MSEL)</a:t>
            </a:r>
          </a:p>
          <a:p>
            <a:pPr lvl="2"/>
            <a:r>
              <a:rPr lang="en-US" dirty="0"/>
              <a:t>07:45AM Incident Occurred</a:t>
            </a:r>
          </a:p>
          <a:p>
            <a:pPr lvl="2"/>
            <a:r>
              <a:rPr lang="en-US" dirty="0"/>
              <a:t>08:00AM MAC (Medical Alert Center) </a:t>
            </a:r>
            <a:r>
              <a:rPr lang="en-US" dirty="0" err="1"/>
              <a:t>Reddinet</a:t>
            </a:r>
            <a:r>
              <a:rPr lang="en-US" dirty="0"/>
              <a:t> Service Level Poll (Mark as Read)</a:t>
            </a:r>
          </a:p>
          <a:p>
            <a:pPr lvl="3"/>
            <a:r>
              <a:rPr lang="en-US" dirty="0"/>
              <a:t>“Exercise, Exercise, Exercise”</a:t>
            </a:r>
          </a:p>
          <a:p>
            <a:pPr lvl="2"/>
            <a:r>
              <a:rPr lang="en-US" dirty="0"/>
              <a:t>09:00AM SIP and/or Evacuation Advisory</a:t>
            </a:r>
          </a:p>
          <a:p>
            <a:pPr lvl="2"/>
            <a:r>
              <a:rPr lang="en-US" dirty="0"/>
              <a:t>09:30AM MCC (Medical Coordination Center) Support Hospital Decomp</a:t>
            </a:r>
          </a:p>
          <a:p>
            <a:pPr lvl="3"/>
            <a:r>
              <a:rPr lang="en-US" dirty="0"/>
              <a:t>Communication, Support and Patient intake</a:t>
            </a:r>
          </a:p>
          <a:p>
            <a:pPr lvl="2"/>
            <a:r>
              <a:rPr lang="en-US" dirty="0"/>
              <a:t>10:30AM Submit Resource Request (</a:t>
            </a:r>
            <a:r>
              <a:rPr lang="en-US" dirty="0" err="1"/>
              <a:t>Reddinet</a:t>
            </a:r>
            <a:r>
              <a:rPr lang="en-US" dirty="0"/>
              <a:t> || Fax)</a:t>
            </a:r>
          </a:p>
          <a:p>
            <a:pPr lvl="3"/>
            <a:r>
              <a:rPr lang="en-US" dirty="0"/>
              <a:t>Continue executables and analysis</a:t>
            </a:r>
          </a:p>
          <a:p>
            <a:pPr lvl="2"/>
            <a:r>
              <a:rPr lang="en-US" dirty="0"/>
              <a:t>12:00PM Exit Exercise</a:t>
            </a:r>
          </a:p>
          <a:p>
            <a:r>
              <a:rPr lang="en-US" b="1" dirty="0"/>
              <a:t>Tues Dec. 10, 2024</a:t>
            </a:r>
          </a:p>
          <a:p>
            <a:pPr lvl="1"/>
            <a:r>
              <a:rPr lang="en-US" dirty="0"/>
              <a:t>MRSE Exercise Evaluation</a:t>
            </a:r>
          </a:p>
          <a:p>
            <a:r>
              <a:rPr lang="en-US" b="1" dirty="0"/>
              <a:t>Mon Jan. 20, 2025 </a:t>
            </a:r>
            <a:r>
              <a:rPr lang="en-US" dirty="0"/>
              <a:t>(60 Days after Exercise)</a:t>
            </a:r>
          </a:p>
          <a:p>
            <a:pPr lvl="1"/>
            <a:r>
              <a:rPr lang="en-US" dirty="0"/>
              <a:t>After Action Report &amp; Process Improvement Plan</a:t>
            </a:r>
          </a:p>
          <a:p>
            <a:pPr lvl="2"/>
            <a:r>
              <a:rPr lang="en-US" dirty="0"/>
              <a:t>Certificate of Participation</a:t>
            </a:r>
          </a:p>
        </p:txBody>
      </p:sp>
    </p:spTree>
    <p:extLst>
      <p:ext uri="{BB962C8B-B14F-4D97-AF65-F5344CB8AC3E}">
        <p14:creationId xmlns:p14="http://schemas.microsoft.com/office/powerpoint/2010/main" val="93691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0360-4865-431F-8BED-57B7427F17E5}"/>
              </a:ext>
            </a:extLst>
          </p:cNvPr>
          <p:cNvSpPr>
            <a:spLocks noGrp="1"/>
          </p:cNvSpPr>
          <p:nvPr>
            <p:ph type="title"/>
          </p:nvPr>
        </p:nvSpPr>
        <p:spPr>
          <a:xfrm>
            <a:off x="389467" y="452718"/>
            <a:ext cx="11480800" cy="995513"/>
          </a:xfrm>
        </p:spPr>
        <p:txBody>
          <a:bodyPr/>
          <a:lstStyle/>
          <a:p>
            <a:r>
              <a:rPr lang="en-US" dirty="0">
                <a:latin typeface="Arial" panose="020B0604020202020204" pitchFamily="34" charset="0"/>
                <a:cs typeface="Arial" panose="020B0604020202020204" pitchFamily="34" charset="0"/>
              </a:rPr>
              <a:t>Special Thanks Too</a:t>
            </a:r>
            <a:br>
              <a:rPr lang="en-US" dirty="0"/>
            </a:br>
            <a:endParaRPr lang="en-US" sz="3600" dirty="0"/>
          </a:p>
        </p:txBody>
      </p:sp>
      <p:pic>
        <p:nvPicPr>
          <p:cNvPr id="5" name="Picture 4">
            <a:extLst>
              <a:ext uri="{FF2B5EF4-FFF2-40B4-BE49-F238E27FC236}">
                <a16:creationId xmlns:a16="http://schemas.microsoft.com/office/drawing/2014/main" id="{2A0DA5F0-180A-41A4-8CB6-183222C63D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Content Placeholder 8">
            <a:extLst>
              <a:ext uri="{FF2B5EF4-FFF2-40B4-BE49-F238E27FC236}">
                <a16:creationId xmlns:a16="http://schemas.microsoft.com/office/drawing/2014/main" id="{3A174E5F-8691-4CDB-A971-E6C1EC247C9A}"/>
              </a:ext>
            </a:extLst>
          </p:cNvPr>
          <p:cNvSpPr>
            <a:spLocks noGrp="1"/>
          </p:cNvSpPr>
          <p:nvPr>
            <p:ph idx="1"/>
          </p:nvPr>
        </p:nvSpPr>
        <p:spPr>
          <a:xfrm>
            <a:off x="822893" y="1448231"/>
            <a:ext cx="10382136" cy="4957051"/>
          </a:xfrm>
        </p:spPr>
        <p:txBody>
          <a:bodyPr>
            <a:normAutofit fontScale="32500" lnSpcReduction="20000"/>
          </a:bodyPr>
          <a:lstStyle/>
          <a:p>
            <a:pPr marL="0" marR="0" lvl="0" indent="0">
              <a:spcBef>
                <a:spcPts val="0"/>
              </a:spcBef>
              <a:spcAft>
                <a:spcPts val="0"/>
              </a:spcAft>
              <a:buNone/>
            </a:pPr>
            <a:r>
              <a:rPr lang="en-US" sz="11100" b="1" dirty="0">
                <a:latin typeface="Arial" panose="020B0604020202020204" pitchFamily="34" charset="0"/>
                <a:cs typeface="Arial" panose="020B0604020202020204" pitchFamily="34" charset="0"/>
              </a:rPr>
              <a:t>DHS LA County EMS</a:t>
            </a:r>
          </a:p>
          <a:p>
            <a:pPr marL="0" marR="0" lvl="0" indent="0">
              <a:spcBef>
                <a:spcPts val="0"/>
              </a:spcBef>
              <a:spcAft>
                <a:spcPts val="0"/>
              </a:spcAft>
              <a:buNone/>
            </a:pPr>
            <a:r>
              <a:rPr lang="en-US" sz="11100" b="1" dirty="0">
                <a:latin typeface="Arial" panose="020B0604020202020204" pitchFamily="34" charset="0"/>
                <a:cs typeface="Arial" panose="020B0604020202020204" pitchFamily="34" charset="0"/>
              </a:rPr>
              <a:t>LA County Healthcare Coalition</a:t>
            </a:r>
          </a:p>
          <a:p>
            <a:pPr marL="0" marR="0" lvl="0" indent="0">
              <a:spcBef>
                <a:spcPts val="0"/>
              </a:spcBef>
              <a:spcAft>
                <a:spcPts val="0"/>
              </a:spcAft>
              <a:buNone/>
            </a:pPr>
            <a:endParaRPr lang="en-US" sz="8400" dirty="0">
              <a:latin typeface="Arial" panose="020B0604020202020204" pitchFamily="34" charset="0"/>
              <a:cs typeface="Arial" panose="020B0604020202020204" pitchFamily="34" charset="0"/>
            </a:endParaRPr>
          </a:p>
          <a:p>
            <a:pPr marL="0" indent="0">
              <a:spcBef>
                <a:spcPts val="0"/>
              </a:spcBef>
              <a:buNone/>
            </a:pPr>
            <a:r>
              <a:rPr lang="en-US" sz="8400" dirty="0" err="1">
                <a:latin typeface="Arial" panose="020B0604020202020204" pitchFamily="34" charset="0"/>
                <a:cs typeface="Arial" panose="020B0604020202020204" pitchFamily="34" charset="0"/>
              </a:rPr>
              <a:t>Kellyn</a:t>
            </a:r>
            <a:r>
              <a:rPr lang="en-US" sz="8400" dirty="0">
                <a:latin typeface="Arial" panose="020B0604020202020204" pitchFamily="34" charset="0"/>
                <a:cs typeface="Arial" panose="020B0604020202020204" pitchFamily="34" charset="0"/>
              </a:rPr>
              <a:t> Pak (Chief Disaster Services)</a:t>
            </a:r>
          </a:p>
          <a:p>
            <a:pPr>
              <a:spcBef>
                <a:spcPts val="0"/>
              </a:spcBef>
            </a:pPr>
            <a:r>
              <a:rPr lang="en-US" sz="8400" dirty="0">
                <a:latin typeface="Arial" panose="020B0604020202020204" pitchFamily="34" charset="0"/>
                <a:cs typeface="Arial" panose="020B0604020202020204" pitchFamily="34" charset="0"/>
                <a:hlinkClick r:id="rId4"/>
              </a:rPr>
              <a:t>Kpak@dhs.lacounty.gov</a:t>
            </a:r>
            <a:endParaRPr lang="en-US" sz="8400" dirty="0">
              <a:latin typeface="Arial" panose="020B0604020202020204" pitchFamily="34" charset="0"/>
              <a:cs typeface="Arial" panose="020B0604020202020204" pitchFamily="34" charset="0"/>
            </a:endParaRPr>
          </a:p>
          <a:p>
            <a:pPr>
              <a:spcBef>
                <a:spcPts val="0"/>
              </a:spcBef>
            </a:pPr>
            <a:endParaRPr lang="en-US" sz="8400" dirty="0">
              <a:latin typeface="Arial" panose="020B0604020202020204" pitchFamily="34" charset="0"/>
              <a:cs typeface="Arial" panose="020B0604020202020204" pitchFamily="34" charset="0"/>
            </a:endParaRPr>
          </a:p>
          <a:p>
            <a:pPr marL="0" marR="0" lvl="0" indent="0">
              <a:spcBef>
                <a:spcPts val="0"/>
              </a:spcBef>
              <a:spcAft>
                <a:spcPts val="0"/>
              </a:spcAft>
              <a:buNone/>
            </a:pPr>
            <a:r>
              <a:rPr lang="en-US" sz="8400" dirty="0">
                <a:latin typeface="Arial" panose="020B0604020202020204" pitchFamily="34" charset="0"/>
                <a:cs typeface="Arial" panose="020B0604020202020204" pitchFamily="34" charset="0"/>
              </a:rPr>
              <a:t>Darren </a:t>
            </a:r>
            <a:r>
              <a:rPr lang="en-US" sz="8400" dirty="0" err="1">
                <a:latin typeface="Arial" panose="020B0604020202020204" pitchFamily="34" charset="0"/>
                <a:cs typeface="Arial" panose="020B0604020202020204" pitchFamily="34" charset="0"/>
              </a:rPr>
              <a:t>Verrette</a:t>
            </a:r>
            <a:r>
              <a:rPr lang="en-US" sz="8400" dirty="0">
                <a:latin typeface="Arial" panose="020B0604020202020204" pitchFamily="34" charset="0"/>
                <a:cs typeface="Arial" panose="020B0604020202020204" pitchFamily="34" charset="0"/>
              </a:rPr>
              <a:t> (PM Exercise)</a:t>
            </a:r>
          </a:p>
          <a:p>
            <a:pPr>
              <a:spcBef>
                <a:spcPts val="0"/>
              </a:spcBef>
            </a:pPr>
            <a:r>
              <a:rPr lang="en-US" sz="8400" dirty="0">
                <a:latin typeface="Arial" panose="020B0604020202020204" pitchFamily="34" charset="0"/>
                <a:cs typeface="Arial" panose="020B0604020202020204" pitchFamily="34" charset="0"/>
                <a:hlinkClick r:id="rId5"/>
              </a:rPr>
              <a:t>Dverrette@dhs.lacounty.gov</a:t>
            </a:r>
            <a:endParaRPr lang="en-US" sz="8400" dirty="0">
              <a:latin typeface="Arial" panose="020B0604020202020204" pitchFamily="34" charset="0"/>
              <a:cs typeface="Arial" panose="020B0604020202020204" pitchFamily="34" charset="0"/>
            </a:endParaRPr>
          </a:p>
          <a:p>
            <a:pPr>
              <a:spcBef>
                <a:spcPts val="0"/>
              </a:spcBef>
            </a:pPr>
            <a:endParaRPr lang="en-US" sz="8400" dirty="0">
              <a:latin typeface="Arial" panose="020B0604020202020204" pitchFamily="34" charset="0"/>
              <a:cs typeface="Arial" panose="020B0604020202020204" pitchFamily="34" charset="0"/>
            </a:endParaRPr>
          </a:p>
          <a:p>
            <a:pPr marL="0" marR="0" lvl="0" indent="0">
              <a:spcBef>
                <a:spcPts val="0"/>
              </a:spcBef>
              <a:spcAft>
                <a:spcPts val="0"/>
              </a:spcAft>
              <a:buNone/>
            </a:pPr>
            <a:r>
              <a:rPr lang="en-US" sz="8400" dirty="0">
                <a:latin typeface="Arial" panose="020B0604020202020204" pitchFamily="34" charset="0"/>
                <a:cs typeface="Arial" panose="020B0604020202020204" pitchFamily="34" charset="0"/>
              </a:rPr>
              <a:t>Laurie Lee-Brown (PM Post-Acute)</a:t>
            </a:r>
          </a:p>
          <a:p>
            <a:pPr>
              <a:spcBef>
                <a:spcPts val="0"/>
              </a:spcBef>
            </a:pPr>
            <a:r>
              <a:rPr lang="en-US" sz="8400" dirty="0">
                <a:latin typeface="Arial" panose="020B0604020202020204" pitchFamily="34" charset="0"/>
                <a:cs typeface="Arial" panose="020B0604020202020204" pitchFamily="34" charset="0"/>
                <a:hlinkClick r:id="rId6"/>
              </a:rPr>
              <a:t>Llee-Brown6@dhs.lacounty.gov</a:t>
            </a:r>
            <a:endParaRPr lang="en-US" sz="8400" dirty="0">
              <a:latin typeface="Arial" panose="020B0604020202020204" pitchFamily="34" charset="0"/>
              <a:cs typeface="Arial" panose="020B0604020202020204" pitchFamily="34" charset="0"/>
            </a:endParaRPr>
          </a:p>
          <a:p>
            <a:pPr marL="0" indent="0">
              <a:spcBef>
                <a:spcPts val="0"/>
              </a:spcBef>
              <a:buNone/>
            </a:pPr>
            <a:endParaRPr lang="en-US" sz="8400" dirty="0">
              <a:latin typeface="Arial" panose="020B0604020202020204" pitchFamily="34" charset="0"/>
              <a:cs typeface="Arial" panose="020B0604020202020204" pitchFamily="34" charset="0"/>
            </a:endParaRPr>
          </a:p>
          <a:p>
            <a:pPr marL="0" indent="0">
              <a:spcBef>
                <a:spcPts val="0"/>
              </a:spcBef>
              <a:buNone/>
            </a:pPr>
            <a:r>
              <a:rPr lang="en-US" sz="8400" dirty="0" err="1">
                <a:latin typeface="Arial" panose="020B0604020202020204" pitchFamily="34" charset="0"/>
                <a:cs typeface="Arial" panose="020B0604020202020204" pitchFamily="34" charset="0"/>
              </a:rPr>
              <a:t>Nnabuike</a:t>
            </a:r>
            <a:r>
              <a:rPr lang="en-US" sz="8400" dirty="0">
                <a:latin typeface="Arial" panose="020B0604020202020204" pitchFamily="34" charset="0"/>
                <a:cs typeface="Arial" panose="020B0604020202020204" pitchFamily="34" charset="0"/>
              </a:rPr>
              <a:t> </a:t>
            </a:r>
            <a:r>
              <a:rPr lang="en-US" sz="8400" dirty="0" err="1">
                <a:latin typeface="Arial" panose="020B0604020202020204" pitchFamily="34" charset="0"/>
                <a:cs typeface="Arial" panose="020B0604020202020204" pitchFamily="34" charset="0"/>
              </a:rPr>
              <a:t>Nwanonenyi</a:t>
            </a:r>
            <a:r>
              <a:rPr lang="en-US" sz="8400" dirty="0">
                <a:latin typeface="Arial" panose="020B0604020202020204" pitchFamily="34" charset="0"/>
                <a:cs typeface="Arial" panose="020B0604020202020204" pitchFamily="34" charset="0"/>
              </a:rPr>
              <a:t> (PM Website)</a:t>
            </a:r>
          </a:p>
          <a:p>
            <a:pPr>
              <a:spcBef>
                <a:spcPts val="0"/>
              </a:spcBef>
            </a:pPr>
            <a:r>
              <a:rPr lang="en-US" sz="8400" dirty="0">
                <a:latin typeface="Arial" panose="020B0604020202020204" pitchFamily="34" charset="0"/>
                <a:cs typeface="Arial" panose="020B0604020202020204" pitchFamily="34" charset="0"/>
                <a:hlinkClick r:id="rId7"/>
              </a:rPr>
              <a:t>Nwaon@dha.lacounty.gov</a:t>
            </a:r>
            <a:endParaRPr lang="en-US" sz="8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682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0360-4865-431F-8BED-57B7427F17E5}"/>
              </a:ext>
            </a:extLst>
          </p:cNvPr>
          <p:cNvSpPr>
            <a:spLocks noGrp="1"/>
          </p:cNvSpPr>
          <p:nvPr>
            <p:ph type="title"/>
          </p:nvPr>
        </p:nvSpPr>
        <p:spPr>
          <a:xfrm>
            <a:off x="389467" y="452718"/>
            <a:ext cx="11480800" cy="1400530"/>
          </a:xfrm>
        </p:spPr>
        <p:txBody>
          <a:bodyPr/>
          <a:lstStyle/>
          <a:p>
            <a:r>
              <a:rPr lang="en-US" dirty="0">
                <a:latin typeface="Arial" panose="020B0604020202020204" pitchFamily="34" charset="0"/>
                <a:cs typeface="Arial" panose="020B0604020202020204" pitchFamily="34" charset="0"/>
              </a:rPr>
              <a:t>RESOURCES</a:t>
            </a:r>
            <a:br>
              <a:rPr lang="en-US" dirty="0"/>
            </a:br>
            <a:br>
              <a:rPr lang="en-US" dirty="0"/>
            </a:br>
            <a:endParaRPr lang="en-US" sz="3600" dirty="0"/>
          </a:p>
        </p:txBody>
      </p:sp>
      <p:pic>
        <p:nvPicPr>
          <p:cNvPr id="5" name="Picture 4">
            <a:extLst>
              <a:ext uri="{FF2B5EF4-FFF2-40B4-BE49-F238E27FC236}">
                <a16:creationId xmlns:a16="http://schemas.microsoft.com/office/drawing/2014/main" id="{2A0DA5F0-180A-41A4-8CB6-183222C63D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Content Placeholder 8">
            <a:extLst>
              <a:ext uri="{FF2B5EF4-FFF2-40B4-BE49-F238E27FC236}">
                <a16:creationId xmlns:a16="http://schemas.microsoft.com/office/drawing/2014/main" id="{3A174E5F-8691-4CDB-A971-E6C1EC247C9A}"/>
              </a:ext>
            </a:extLst>
          </p:cNvPr>
          <p:cNvSpPr>
            <a:spLocks noGrp="1"/>
          </p:cNvSpPr>
          <p:nvPr>
            <p:ph idx="1"/>
          </p:nvPr>
        </p:nvSpPr>
        <p:spPr>
          <a:xfrm>
            <a:off x="822894" y="1853248"/>
            <a:ext cx="7386386" cy="2750973"/>
          </a:xfrm>
        </p:spPr>
        <p:txBody>
          <a:bodyPr>
            <a:normAutofit fontScale="40000" lnSpcReduction="20000"/>
          </a:bodyPr>
          <a:lstStyle/>
          <a:p>
            <a:pPr marL="0" marR="0" lvl="0" indent="0">
              <a:spcBef>
                <a:spcPts val="0"/>
              </a:spcBef>
              <a:spcAft>
                <a:spcPts val="0"/>
              </a:spcAft>
              <a:buNone/>
            </a:pPr>
            <a:r>
              <a:rPr lang="en-US" sz="11100" dirty="0">
                <a:latin typeface="Arial" panose="020B0604020202020204" pitchFamily="34" charset="0"/>
                <a:cs typeface="Arial" panose="020B0604020202020204" pitchFamily="34" charset="0"/>
              </a:rPr>
              <a:t>Web page:  </a:t>
            </a:r>
          </a:p>
          <a:p>
            <a:pPr marL="0" marR="0" lvl="0" indent="0">
              <a:spcBef>
                <a:spcPts val="0"/>
              </a:spcBef>
              <a:spcAft>
                <a:spcPts val="0"/>
              </a:spcAft>
              <a:buNone/>
            </a:pPr>
            <a:endParaRPr lang="en-US" sz="11100" dirty="0">
              <a:latin typeface="Arial" panose="020B0604020202020204" pitchFamily="34" charset="0"/>
              <a:cs typeface="Arial" panose="020B0604020202020204" pitchFamily="34" charset="0"/>
            </a:endParaRPr>
          </a:p>
          <a:p>
            <a:pPr marL="0" marR="0" lvl="0" indent="0">
              <a:spcBef>
                <a:spcPts val="0"/>
              </a:spcBef>
              <a:spcAft>
                <a:spcPts val="0"/>
              </a:spcAft>
              <a:buNone/>
            </a:pPr>
            <a:r>
              <a:rPr lang="en-US" sz="11100" u="sng" dirty="0">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https://lacountyhcc.org</a:t>
            </a:r>
            <a:r>
              <a:rPr lang="en-US" sz="11100"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spcBef>
                <a:spcPts val="0"/>
              </a:spcBef>
              <a:spcAft>
                <a:spcPts val="0"/>
              </a:spcAft>
              <a:buFont typeface="Symbol" panose="05050102010706020507" pitchFamily="18" charset="2"/>
              <a:buChar char=""/>
            </a:pPr>
            <a:endParaRPr lang="en-US" sz="3600" dirty="0">
              <a:latin typeface="Calibri" panose="020F0502020204030204" pitchFamily="34" charset="0"/>
              <a:ea typeface="Times New Roman" panose="02020603050405020304" pitchFamily="18" charset="0"/>
            </a:endParaRPr>
          </a:p>
          <a:p>
            <a:pPr marL="0" marR="0" lvl="0" indent="0">
              <a:spcBef>
                <a:spcPts val="0"/>
              </a:spcBef>
              <a:spcAft>
                <a:spcPts val="0"/>
              </a:spcAft>
              <a:buNone/>
            </a:pPr>
            <a:endParaRPr lang="en-US" sz="36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3600"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lvl="0" indent="0">
              <a:buNone/>
            </a:pPr>
            <a:r>
              <a:rPr lang="en-US" sz="2800" dirty="0">
                <a:latin typeface="Arial" panose="020B0604020202020204" pitchFamily="34" charset="0"/>
                <a:cs typeface="Arial" panose="020B0604020202020204" pitchFamily="34" charset="0"/>
              </a:rPr>
              <a:t>	</a:t>
            </a:r>
          </a:p>
          <a:p>
            <a:pPr marL="0" indent="0">
              <a:buNone/>
            </a:pPr>
            <a:endParaRPr lang="en-US" dirty="0"/>
          </a:p>
        </p:txBody>
      </p:sp>
      <p:pic>
        <p:nvPicPr>
          <p:cNvPr id="14" name="Picture 13">
            <a:hlinkClick r:id="rId5"/>
            <a:extLst>
              <a:ext uri="{FF2B5EF4-FFF2-40B4-BE49-F238E27FC236}">
                <a16:creationId xmlns:a16="http://schemas.microsoft.com/office/drawing/2014/main" id="{7546903D-63E9-4B7E-B46A-47ED599A1D7D}"/>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49690" b="25000"/>
          <a:stretch>
            <a:fillRect/>
          </a:stretch>
        </p:blipFill>
        <p:spPr bwMode="auto">
          <a:xfrm>
            <a:off x="7918142" y="1773151"/>
            <a:ext cx="2750974" cy="27509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1978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494568" y="5063248"/>
            <a:ext cx="10923638" cy="1317643"/>
          </a:xfrm>
        </p:spPr>
        <p:txBody>
          <a:bodyPr>
            <a:noAutofit/>
          </a:bodyPr>
          <a:lstStyle/>
          <a:p>
            <a:pPr algn="ctr" eaLnBrk="1" hangingPunct="1"/>
            <a:br>
              <a:rPr lang="en-US" altLang="en-US" sz="5400" b="1" dirty="0"/>
            </a:br>
            <a:br>
              <a:rPr lang="en-US" altLang="en-US" sz="5400" b="1" dirty="0"/>
            </a:br>
            <a:r>
              <a:rPr lang="en-US" altLang="en-US" sz="5400" b="1" dirty="0"/>
              <a:t>QUESTIONS</a:t>
            </a:r>
            <a:br>
              <a:rPr lang="en-US" altLang="en-US" sz="5400" b="1" dirty="0"/>
            </a:br>
            <a:r>
              <a:rPr lang="en-US" altLang="en-US" sz="4000" dirty="0"/>
              <a:t>Responses </a:t>
            </a:r>
            <a:br>
              <a:rPr lang="en-US" altLang="en-US" sz="4000" dirty="0"/>
            </a:br>
            <a:r>
              <a:rPr lang="en-US" altLang="en-US" sz="4000" dirty="0"/>
              <a:t>(We want to hear from you)</a:t>
            </a:r>
            <a:endParaRPr lang="en-US" altLang="en-US" sz="5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D5A0418-EAAB-4B80-8ED6-FCFD94E72C1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2" name="Picture 2">
            <a:extLst>
              <a:ext uri="{FF2B5EF4-FFF2-40B4-BE49-F238E27FC236}">
                <a16:creationId xmlns:a16="http://schemas.microsoft.com/office/drawing/2014/main" id="{646997CC-B842-48B4-AF6C-93961B0A3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62" y="223520"/>
            <a:ext cx="7824737" cy="363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4374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D59F161-054F-4ADF-B96B-D5909BF4BA5E}"/>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03532062-7A17-4995-907B-3FA18D5BCC53}"/>
              </a:ext>
            </a:extLst>
          </p:cNvPr>
          <p:cNvSpPr>
            <a:spLocks noGrp="1"/>
          </p:cNvSpPr>
          <p:nvPr>
            <p:ph type="dt" sz="half" idx="10"/>
          </p:nvPr>
        </p:nvSpPr>
        <p:spPr/>
        <p:txBody>
          <a:bodyPr/>
          <a:lstStyle/>
          <a:p>
            <a:fld id="{79BE151B-5A8B-4EEB-B2C5-D68FAE542244}" type="slidenum">
              <a:rPr lang="en-US" altLang="en-US" smtClean="0">
                <a:solidFill>
                  <a:srgbClr val="000000"/>
                </a:solidFill>
              </a:rPr>
              <a:pPr/>
              <a:t>38</a:t>
            </a:fld>
            <a:endParaRPr lang="en-US" altLang="en-US" dirty="0">
              <a:solidFill>
                <a:srgbClr val="000000"/>
              </a:solidFill>
            </a:endParaRPr>
          </a:p>
        </p:txBody>
      </p:sp>
      <p:pic>
        <p:nvPicPr>
          <p:cNvPr id="3082" name="Picture 10">
            <a:extLst>
              <a:ext uri="{FF2B5EF4-FFF2-40B4-BE49-F238E27FC236}">
                <a16:creationId xmlns:a16="http://schemas.microsoft.com/office/drawing/2014/main" id="{1DA73ECC-29BA-4E09-962C-3DA09C63AF9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368374" y="438253"/>
            <a:ext cx="11177515" cy="150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11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AD43-F80A-48C5-A972-94EAD52B10E2}"/>
              </a:ext>
            </a:extLst>
          </p:cNvPr>
          <p:cNvSpPr>
            <a:spLocks noGrp="1"/>
          </p:cNvSpPr>
          <p:nvPr>
            <p:ph type="title"/>
          </p:nvPr>
        </p:nvSpPr>
        <p:spPr/>
        <p:txBody>
          <a:bodyPr/>
          <a:lstStyle/>
          <a:p>
            <a:r>
              <a:rPr lang="en-US" dirty="0"/>
              <a:t> 7:45 am</a:t>
            </a:r>
          </a:p>
        </p:txBody>
      </p:sp>
      <p:sp>
        <p:nvSpPr>
          <p:cNvPr id="4" name="Date Placeholder 3">
            <a:extLst>
              <a:ext uri="{FF2B5EF4-FFF2-40B4-BE49-F238E27FC236}">
                <a16:creationId xmlns:a16="http://schemas.microsoft.com/office/drawing/2014/main" id="{097BE174-3665-4FEA-93C2-92974993046D}"/>
              </a:ext>
            </a:extLst>
          </p:cNvPr>
          <p:cNvSpPr>
            <a:spLocks noGrp="1"/>
          </p:cNvSpPr>
          <p:nvPr>
            <p:ph type="dt" sz="half" idx="10"/>
          </p:nvPr>
        </p:nvSpPr>
        <p:spPr/>
        <p:txBody>
          <a:bodyPr/>
          <a:lstStyle/>
          <a:p>
            <a:fld id="{79BE151B-5A8B-4EEB-B2C5-D68FAE542244}" type="slidenum">
              <a:rPr lang="en-US" altLang="en-US" smtClean="0">
                <a:solidFill>
                  <a:srgbClr val="000000"/>
                </a:solidFill>
              </a:rPr>
              <a:pPr/>
              <a:t>4</a:t>
            </a:fld>
            <a:endParaRPr lang="en-US" altLang="en-US" dirty="0">
              <a:solidFill>
                <a:srgbClr val="000000"/>
              </a:solidFill>
            </a:endParaRPr>
          </a:p>
        </p:txBody>
      </p:sp>
      <p:pic>
        <p:nvPicPr>
          <p:cNvPr id="1026" name="Picture 2" descr="explosive train derailment ...">
            <a:extLst>
              <a:ext uri="{FF2B5EF4-FFF2-40B4-BE49-F238E27FC236}">
                <a16:creationId xmlns:a16="http://schemas.microsoft.com/office/drawing/2014/main" id="{2CC7F89C-9BBA-451A-85DC-6952B92DF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074" y="1447801"/>
            <a:ext cx="8453844" cy="473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45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ReddiNet®</a:t>
            </a:r>
          </a:p>
        </p:txBody>
      </p:sp>
      <p:sp>
        <p:nvSpPr>
          <p:cNvPr id="5124" name="Rectangle 3"/>
          <p:cNvSpPr>
            <a:spLocks noGrp="1" noChangeArrowheads="1"/>
          </p:cNvSpPr>
          <p:nvPr>
            <p:ph idx="1"/>
          </p:nvPr>
        </p:nvSpPr>
        <p:spPr>
          <a:xfrm>
            <a:off x="609600" y="1600201"/>
            <a:ext cx="10934700" cy="4525963"/>
          </a:xfrm>
        </p:spPr>
        <p:txBody>
          <a:bodyPr>
            <a:normAutofit/>
          </a:bodyPr>
          <a:lstStyle/>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Communication Tool</a:t>
            </a:r>
          </a:p>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MCI</a:t>
            </a:r>
          </a:p>
          <a:p>
            <a:pPr lvl="1">
              <a:spcBef>
                <a:spcPct val="50000"/>
              </a:spcBef>
            </a:pPr>
            <a:r>
              <a:rPr lang="en-US" altLang="en-US" sz="2600" dirty="0">
                <a:latin typeface="Arial" panose="020B0604020202020204" pitchFamily="34" charset="0"/>
                <a:cs typeface="Arial" panose="020B0604020202020204" pitchFamily="34" charset="0"/>
              </a:rPr>
              <a:t>General Notifications</a:t>
            </a:r>
            <a:endParaRPr lang="en-US" altLang="en-US" sz="2400" dirty="0">
              <a:solidFill>
                <a:schemeClr val="tx1"/>
              </a:solidFill>
              <a:latin typeface="Arial" panose="020B0604020202020204" pitchFamily="34" charset="0"/>
              <a:cs typeface="Arial" panose="020B0604020202020204" pitchFamily="34" charset="0"/>
            </a:endParaRPr>
          </a:p>
          <a:p>
            <a:pPr eaLnBrk="1" hangingPunct="1">
              <a:spcBef>
                <a:spcPct val="50000"/>
              </a:spcBef>
            </a:pPr>
            <a:r>
              <a:rPr lang="en-US" altLang="en-US" sz="2800" dirty="0">
                <a:latin typeface="Arial" panose="020B0604020202020204" pitchFamily="34" charset="0"/>
                <a:cs typeface="Arial" panose="020B0604020202020204" pitchFamily="34" charset="0"/>
              </a:rPr>
              <a:t>Polls</a:t>
            </a:r>
          </a:p>
          <a:p>
            <a:pPr lvl="1">
              <a:spcBef>
                <a:spcPct val="50000"/>
              </a:spcBef>
            </a:pPr>
            <a:r>
              <a:rPr lang="en-US" altLang="en-US" sz="2600" dirty="0">
                <a:latin typeface="Arial" panose="020B0604020202020204" pitchFamily="34" charset="0"/>
                <a:cs typeface="Arial" panose="020B0604020202020204" pitchFamily="34" charset="0"/>
              </a:rPr>
              <a:t>Assessment Polls</a:t>
            </a:r>
          </a:p>
          <a:p>
            <a:pPr lvl="1">
              <a:spcBef>
                <a:spcPct val="50000"/>
              </a:spcBef>
            </a:pPr>
            <a:r>
              <a:rPr lang="en-US" altLang="en-US" sz="2600" dirty="0">
                <a:latin typeface="Arial" panose="020B0604020202020204" pitchFamily="34" charset="0"/>
                <a:cs typeface="Arial" panose="020B0604020202020204" pitchFamily="34" charset="0"/>
              </a:rPr>
              <a:t>Service Level Polls</a:t>
            </a:r>
          </a:p>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Resource Requests</a:t>
            </a: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9" name="Picture 3" descr="inline1">
            <a:extLst>
              <a:ext uri="{FF2B5EF4-FFF2-40B4-BE49-F238E27FC236}">
                <a16:creationId xmlns:a16="http://schemas.microsoft.com/office/drawing/2014/main" id="{E9D7BA55-E848-4169-8D58-5D3440937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27" y="817477"/>
            <a:ext cx="6008026" cy="372271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782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C713-167D-4591-A386-596B3F22D16D}"/>
              </a:ext>
            </a:extLst>
          </p:cNvPr>
          <p:cNvSpPr>
            <a:spLocks noGrp="1"/>
          </p:cNvSpPr>
          <p:nvPr>
            <p:ph type="title"/>
          </p:nvPr>
        </p:nvSpPr>
        <p:spPr/>
        <p:txBody>
          <a:bodyPr/>
          <a:lstStyle/>
          <a:p>
            <a:r>
              <a:rPr lang="en-US" dirty="0" err="1"/>
              <a:t>MSEL</a:t>
            </a:r>
            <a:r>
              <a:rPr lang="en-US" dirty="0"/>
              <a:t> 8:00-8:05 am</a:t>
            </a:r>
          </a:p>
        </p:txBody>
      </p:sp>
      <p:sp>
        <p:nvSpPr>
          <p:cNvPr id="4" name="Date Placeholder 3">
            <a:extLst>
              <a:ext uri="{FF2B5EF4-FFF2-40B4-BE49-F238E27FC236}">
                <a16:creationId xmlns:a16="http://schemas.microsoft.com/office/drawing/2014/main" id="{3BC5E2A4-764E-46EE-A9D9-F09B35629A97}"/>
              </a:ext>
            </a:extLst>
          </p:cNvPr>
          <p:cNvSpPr>
            <a:spLocks noGrp="1"/>
          </p:cNvSpPr>
          <p:nvPr>
            <p:ph type="dt" sz="half" idx="10"/>
          </p:nvPr>
        </p:nvSpPr>
        <p:spPr/>
        <p:txBody>
          <a:bodyPr/>
          <a:lstStyle/>
          <a:p>
            <a:fld id="{79BE151B-5A8B-4EEB-B2C5-D68FAE542244}" type="slidenum">
              <a:rPr lang="en-US" altLang="en-US" smtClean="0">
                <a:solidFill>
                  <a:srgbClr val="000000"/>
                </a:solidFill>
              </a:rPr>
              <a:pPr/>
              <a:t>6</a:t>
            </a:fld>
            <a:endParaRPr lang="en-US" altLang="en-US" dirty="0">
              <a:solidFill>
                <a:srgbClr val="000000"/>
              </a:solidFill>
            </a:endParaRPr>
          </a:p>
        </p:txBody>
      </p:sp>
      <p:pic>
        <p:nvPicPr>
          <p:cNvPr id="7" name="Picture 3" descr="inline1">
            <a:extLst>
              <a:ext uri="{FF2B5EF4-FFF2-40B4-BE49-F238E27FC236}">
                <a16:creationId xmlns:a16="http://schemas.microsoft.com/office/drawing/2014/main" id="{AF0E9140-FF03-4E72-BA4E-00D53F7E31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3325" y="3198019"/>
            <a:ext cx="3667125" cy="19050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85E678E-7B60-441A-90F4-F70BC83E2EC8}"/>
              </a:ext>
            </a:extLst>
          </p:cNvPr>
          <p:cNvPicPr>
            <a:picLocks noChangeAspect="1"/>
          </p:cNvPicPr>
          <p:nvPr/>
        </p:nvPicPr>
        <p:blipFill>
          <a:blip r:embed="rId4"/>
          <a:stretch>
            <a:fillRect/>
          </a:stretch>
        </p:blipFill>
        <p:spPr>
          <a:xfrm>
            <a:off x="2529955" y="1447801"/>
            <a:ext cx="7520879" cy="4660504"/>
          </a:xfrm>
          <a:prstGeom prst="rect">
            <a:avLst/>
          </a:prstGeom>
        </p:spPr>
      </p:pic>
      <p:sp>
        <p:nvSpPr>
          <p:cNvPr id="9" name="TextBox 8">
            <a:extLst>
              <a:ext uri="{FF2B5EF4-FFF2-40B4-BE49-F238E27FC236}">
                <a16:creationId xmlns:a16="http://schemas.microsoft.com/office/drawing/2014/main" id="{3342B6CA-CAE1-4BDA-A010-635C9D2896A1}"/>
              </a:ext>
            </a:extLst>
          </p:cNvPr>
          <p:cNvSpPr txBox="1"/>
          <p:nvPr/>
        </p:nvSpPr>
        <p:spPr>
          <a:xfrm>
            <a:off x="914400" y="5877472"/>
            <a:ext cx="6746240" cy="461665"/>
          </a:xfrm>
          <a:prstGeom prst="rect">
            <a:avLst/>
          </a:prstGeom>
          <a:noFill/>
        </p:spPr>
        <p:txBody>
          <a:bodyPr wrap="square" rtlCol="0">
            <a:spAutoFit/>
          </a:bodyPr>
          <a:lstStyle/>
          <a:p>
            <a:r>
              <a:rPr lang="en-US" sz="2400" dirty="0"/>
              <a:t>ASC Dialysis and </a:t>
            </a:r>
            <a:r>
              <a:rPr lang="en-US" sz="2400" dirty="0" err="1"/>
              <a:t>HHH</a:t>
            </a:r>
            <a:r>
              <a:rPr lang="en-US" sz="2400" dirty="0"/>
              <a:t> Objective 1</a:t>
            </a:r>
          </a:p>
        </p:txBody>
      </p:sp>
      <p:pic>
        <p:nvPicPr>
          <p:cNvPr id="10" name="Picture 9">
            <a:extLst>
              <a:ext uri="{FF2B5EF4-FFF2-40B4-BE49-F238E27FC236}">
                <a16:creationId xmlns:a16="http://schemas.microsoft.com/office/drawing/2014/main" id="{1415AFB9-6A87-4A4C-A64E-AFDDBCBFE087}"/>
              </a:ext>
            </a:extLst>
          </p:cNvPr>
          <p:cNvPicPr>
            <a:picLocks noChangeAspect="1"/>
          </p:cNvPicPr>
          <p:nvPr/>
        </p:nvPicPr>
        <p:blipFill>
          <a:blip r:embed="rId5"/>
          <a:stretch>
            <a:fillRect/>
          </a:stretch>
        </p:blipFill>
        <p:spPr>
          <a:xfrm>
            <a:off x="706669" y="292336"/>
            <a:ext cx="10778662" cy="6273328"/>
          </a:xfrm>
          <a:prstGeom prst="rect">
            <a:avLst/>
          </a:prstGeom>
        </p:spPr>
      </p:pic>
      <p:sp>
        <p:nvSpPr>
          <p:cNvPr id="3" name="TextBox 2">
            <a:extLst>
              <a:ext uri="{FF2B5EF4-FFF2-40B4-BE49-F238E27FC236}">
                <a16:creationId xmlns:a16="http://schemas.microsoft.com/office/drawing/2014/main" id="{5CB7ACAE-EE95-4640-9C9B-817B7EAA8F73}"/>
              </a:ext>
            </a:extLst>
          </p:cNvPr>
          <p:cNvSpPr txBox="1"/>
          <p:nvPr/>
        </p:nvSpPr>
        <p:spPr>
          <a:xfrm>
            <a:off x="706669" y="518863"/>
            <a:ext cx="2250937" cy="738664"/>
          </a:xfrm>
          <a:prstGeom prst="rect">
            <a:avLst/>
          </a:prstGeom>
          <a:noFill/>
        </p:spPr>
        <p:txBody>
          <a:bodyPr wrap="none" rtlCol="0">
            <a:spAutoFit/>
          </a:bodyPr>
          <a:lstStyle/>
          <a:p>
            <a:r>
              <a:rPr lang="en-US" sz="4200" dirty="0"/>
              <a:t>8:00 am</a:t>
            </a:r>
          </a:p>
        </p:txBody>
      </p:sp>
    </p:spTree>
    <p:extLst>
      <p:ext uri="{BB962C8B-B14F-4D97-AF65-F5344CB8AC3E}">
        <p14:creationId xmlns:p14="http://schemas.microsoft.com/office/powerpoint/2010/main" val="83321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dirty="0"/>
              <a:t>9:00 am SIP &amp; Evacuation Advisory</a:t>
            </a:r>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7</a:t>
            </a:fld>
            <a:endParaRPr lang="en-US" altLang="en-US" dirty="0">
              <a:solidFill>
                <a:srgbClr val="000000"/>
              </a:solidFill>
            </a:endParaRPr>
          </a:p>
        </p:txBody>
      </p:sp>
      <p:sp>
        <p:nvSpPr>
          <p:cNvPr id="5" name="TextBox 4">
            <a:extLst>
              <a:ext uri="{FF2B5EF4-FFF2-40B4-BE49-F238E27FC236}">
                <a16:creationId xmlns:a16="http://schemas.microsoft.com/office/drawing/2014/main" id="{287D17ED-972D-46E0-B93D-E482FC18C50D}"/>
              </a:ext>
            </a:extLst>
          </p:cNvPr>
          <p:cNvSpPr txBox="1"/>
          <p:nvPr/>
        </p:nvSpPr>
        <p:spPr>
          <a:xfrm>
            <a:off x="1431559" y="4835622"/>
            <a:ext cx="9689522" cy="1938992"/>
          </a:xfrm>
          <a:prstGeom prst="rect">
            <a:avLst/>
          </a:prstGeom>
          <a:noFill/>
        </p:spPr>
        <p:txBody>
          <a:bodyPr wrap="square" rtlCol="0">
            <a:spAutoFit/>
          </a:bodyPr>
          <a:lstStyle/>
          <a:p>
            <a:r>
              <a:rPr lang="en-US" sz="2400" b="1" dirty="0"/>
              <a:t>ASC, Dialysis Objective 3:  </a:t>
            </a:r>
          </a:p>
          <a:p>
            <a:r>
              <a:rPr lang="en-US" sz="2400" dirty="0"/>
              <a:t>Determine facility priorities for ensuring key functions are maintained, including provision of care </a:t>
            </a:r>
          </a:p>
          <a:p>
            <a:endParaRPr lang="en-US" sz="2400" dirty="0"/>
          </a:p>
          <a:p>
            <a:r>
              <a:rPr lang="en-US" sz="2400" b="1" dirty="0"/>
              <a:t>HHH Objective 3-4</a:t>
            </a:r>
            <a:r>
              <a:rPr lang="en-US" sz="2400" dirty="0"/>
              <a:t>:  Activate and Implement Surge Plan</a:t>
            </a:r>
          </a:p>
        </p:txBody>
      </p:sp>
      <p:pic>
        <p:nvPicPr>
          <p:cNvPr id="6" name="Picture 4" descr="When to Evacuate and When to Stay">
            <a:extLst>
              <a:ext uri="{FF2B5EF4-FFF2-40B4-BE49-F238E27FC236}">
                <a16:creationId xmlns:a16="http://schemas.microsoft.com/office/drawing/2014/main" id="{B2702E83-B28E-027A-BF6D-15763573DE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111" y="1447801"/>
            <a:ext cx="2962124" cy="2962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elter in Place | Saskatoon.ca">
            <a:extLst>
              <a:ext uri="{FF2B5EF4-FFF2-40B4-BE49-F238E27FC236}">
                <a16:creationId xmlns:a16="http://schemas.microsoft.com/office/drawing/2014/main" id="{E198D5D0-EE9B-A467-FA8E-2676B0F93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151" y="1447801"/>
            <a:ext cx="2830831" cy="29621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 ambulance crew weaves a gurney through the halls of Sparrow Hospital's emergency department in Lansing, Michigan. Overcrowding has forced the staff to triage patients, putting some in the waiting rooms and treating others on stretchers and chairs in the halls.">
            <a:extLst>
              <a:ext uri="{FF2B5EF4-FFF2-40B4-BE49-F238E27FC236}">
                <a16:creationId xmlns:a16="http://schemas.microsoft.com/office/drawing/2014/main" id="{A218966D-D955-0E75-D634-4ED204C0B4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8351" y="1646087"/>
            <a:ext cx="4094309" cy="273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04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dirty="0"/>
              <a:t>What does SIP look like?</a:t>
            </a:r>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8</a:t>
            </a:fld>
            <a:endParaRPr lang="en-US" altLang="en-US" dirty="0">
              <a:solidFill>
                <a:srgbClr val="000000"/>
              </a:solidFill>
            </a:endParaRPr>
          </a:p>
        </p:txBody>
      </p:sp>
      <p:pic>
        <p:nvPicPr>
          <p:cNvPr id="7" name="Picture 6" descr="Shelter in Place | Saskatoon.ca">
            <a:extLst>
              <a:ext uri="{FF2B5EF4-FFF2-40B4-BE49-F238E27FC236}">
                <a16:creationId xmlns:a16="http://schemas.microsoft.com/office/drawing/2014/main" id="{E198D5D0-EE9B-A467-FA8E-2676B0F93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60" y="2236307"/>
            <a:ext cx="3176890" cy="33242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BED887-2883-69F2-BD73-4F3312CD0F64}"/>
              </a:ext>
            </a:extLst>
          </p:cNvPr>
          <p:cNvSpPr txBox="1"/>
          <p:nvPr/>
        </p:nvSpPr>
        <p:spPr>
          <a:xfrm>
            <a:off x="3979095" y="2159543"/>
            <a:ext cx="7985597" cy="3970318"/>
          </a:xfrm>
          <a:prstGeom prst="rect">
            <a:avLst/>
          </a:prstGeom>
          <a:noFill/>
        </p:spPr>
        <p:txBody>
          <a:bodyPr wrap="square" rtlCol="0">
            <a:spAutoFit/>
          </a:bodyPr>
          <a:lstStyle/>
          <a:p>
            <a:r>
              <a:rPr lang="en-US" sz="2400" dirty="0"/>
              <a:t>What is the ideal location to shelter within a home/building?</a:t>
            </a:r>
          </a:p>
          <a:p>
            <a:endParaRPr lang="en-US" sz="2400" dirty="0"/>
          </a:p>
          <a:p>
            <a:r>
              <a:rPr lang="en-US" sz="2400" dirty="0"/>
              <a:t>What supplies are needed?</a:t>
            </a:r>
          </a:p>
          <a:p>
            <a:endParaRPr lang="en-US" sz="2400" dirty="0"/>
          </a:p>
          <a:p>
            <a:r>
              <a:rPr lang="en-US" sz="2400" dirty="0"/>
              <a:t>Is there a protocol to follow for securing the home/building?</a:t>
            </a:r>
          </a:p>
          <a:p>
            <a:endParaRPr lang="en-US" sz="2400" dirty="0"/>
          </a:p>
          <a:p>
            <a:r>
              <a:rPr lang="en-US" sz="2400" dirty="0"/>
              <a:t>What about the ventilation system?</a:t>
            </a:r>
          </a:p>
          <a:p>
            <a:endParaRPr lang="en-US" dirty="0"/>
          </a:p>
          <a:p>
            <a:endParaRPr lang="en-US" dirty="0"/>
          </a:p>
        </p:txBody>
      </p:sp>
    </p:spTree>
    <p:extLst>
      <p:ext uri="{BB962C8B-B14F-4D97-AF65-F5344CB8AC3E}">
        <p14:creationId xmlns:p14="http://schemas.microsoft.com/office/powerpoint/2010/main" val="234913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C4D2-626F-4E9B-93E9-9C8FD5129965}"/>
              </a:ext>
            </a:extLst>
          </p:cNvPr>
          <p:cNvSpPr>
            <a:spLocks noGrp="1"/>
          </p:cNvSpPr>
          <p:nvPr>
            <p:ph type="title"/>
          </p:nvPr>
        </p:nvSpPr>
        <p:spPr/>
        <p:txBody>
          <a:bodyPr/>
          <a:lstStyle/>
          <a:p>
            <a:r>
              <a:rPr lang="en-US" dirty="0"/>
              <a:t>What does Evacuation entail?</a:t>
            </a:r>
          </a:p>
        </p:txBody>
      </p:sp>
      <p:sp>
        <p:nvSpPr>
          <p:cNvPr id="4" name="Date Placeholder 3">
            <a:extLst>
              <a:ext uri="{FF2B5EF4-FFF2-40B4-BE49-F238E27FC236}">
                <a16:creationId xmlns:a16="http://schemas.microsoft.com/office/drawing/2014/main" id="{BBF19377-BA36-4224-97B9-A46E203EA2A9}"/>
              </a:ext>
            </a:extLst>
          </p:cNvPr>
          <p:cNvSpPr>
            <a:spLocks noGrp="1"/>
          </p:cNvSpPr>
          <p:nvPr>
            <p:ph type="dt" sz="half" idx="10"/>
          </p:nvPr>
        </p:nvSpPr>
        <p:spPr/>
        <p:txBody>
          <a:bodyPr/>
          <a:lstStyle/>
          <a:p>
            <a:fld id="{79BE151B-5A8B-4EEB-B2C5-D68FAE542244}" type="slidenum">
              <a:rPr lang="en-US" altLang="en-US" smtClean="0">
                <a:solidFill>
                  <a:srgbClr val="000000"/>
                </a:solidFill>
              </a:rPr>
              <a:pPr/>
              <a:t>9</a:t>
            </a:fld>
            <a:endParaRPr lang="en-US" altLang="en-US" dirty="0">
              <a:solidFill>
                <a:srgbClr val="000000"/>
              </a:solidFill>
            </a:endParaRPr>
          </a:p>
        </p:txBody>
      </p:sp>
      <p:sp>
        <p:nvSpPr>
          <p:cNvPr id="5" name="TextBox 4">
            <a:extLst>
              <a:ext uri="{FF2B5EF4-FFF2-40B4-BE49-F238E27FC236}">
                <a16:creationId xmlns:a16="http://schemas.microsoft.com/office/drawing/2014/main" id="{287D17ED-972D-46E0-B93D-E482FC18C50D}"/>
              </a:ext>
            </a:extLst>
          </p:cNvPr>
          <p:cNvSpPr txBox="1"/>
          <p:nvPr/>
        </p:nvSpPr>
        <p:spPr>
          <a:xfrm>
            <a:off x="5348472" y="2162090"/>
            <a:ext cx="5957782" cy="2677656"/>
          </a:xfrm>
          <a:prstGeom prst="rect">
            <a:avLst/>
          </a:prstGeom>
          <a:noFill/>
        </p:spPr>
        <p:txBody>
          <a:bodyPr wrap="square" rtlCol="0">
            <a:spAutoFit/>
          </a:bodyPr>
          <a:lstStyle/>
          <a:p>
            <a:r>
              <a:rPr lang="en-US" sz="2400" b="1" dirty="0"/>
              <a:t>ASC</a:t>
            </a:r>
          </a:p>
          <a:p>
            <a:endParaRPr lang="en-US" sz="2400" b="1" dirty="0"/>
          </a:p>
          <a:p>
            <a:endParaRPr lang="en-US" sz="2400" b="1" dirty="0"/>
          </a:p>
          <a:p>
            <a:r>
              <a:rPr lang="en-US" sz="2400" b="1" dirty="0"/>
              <a:t>Dialysis</a:t>
            </a:r>
          </a:p>
          <a:p>
            <a:endParaRPr lang="en-US" sz="2400" b="1" dirty="0"/>
          </a:p>
          <a:p>
            <a:endParaRPr lang="en-US" sz="2400" dirty="0"/>
          </a:p>
          <a:p>
            <a:r>
              <a:rPr lang="en-US" sz="2400" b="1" dirty="0"/>
              <a:t>HHH</a:t>
            </a:r>
            <a:endParaRPr lang="en-US" sz="2400" dirty="0"/>
          </a:p>
        </p:txBody>
      </p:sp>
      <p:pic>
        <p:nvPicPr>
          <p:cNvPr id="6" name="Picture 4" descr="When to Evacuate and When to Stay">
            <a:extLst>
              <a:ext uri="{FF2B5EF4-FFF2-40B4-BE49-F238E27FC236}">
                <a16:creationId xmlns:a16="http://schemas.microsoft.com/office/drawing/2014/main" id="{B2702E83-B28E-027A-BF6D-15763573DE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0187" y="2162090"/>
            <a:ext cx="2962124" cy="296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35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emplate>Ion</Template>
  <TotalTime>57664</TotalTime>
  <Words>8314</Words>
  <Application>Microsoft Office PowerPoint</Application>
  <PresentationFormat>Widescreen</PresentationFormat>
  <Paragraphs>879</Paragraphs>
  <Slides>38</Slides>
  <Notes>38</Notes>
  <HiddenSlides>2</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38</vt:i4>
      </vt:variant>
    </vt:vector>
  </HeadingPairs>
  <TitlesOfParts>
    <vt:vector size="56" baseType="lpstr">
      <vt:lpstr>__Inter_5e5a00</vt:lpstr>
      <vt:lpstr>Arial</vt:lpstr>
      <vt:lpstr>Calibri</vt:lpstr>
      <vt:lpstr>Century Gothic</vt:lpstr>
      <vt:lpstr>Constantia</vt:lpstr>
      <vt:lpstr>Courier New</vt:lpstr>
      <vt:lpstr>Franklin Gothic Book</vt:lpstr>
      <vt:lpstr>Georgia</vt:lpstr>
      <vt:lpstr>Google Sans</vt:lpstr>
      <vt:lpstr>Open Sans</vt:lpstr>
      <vt:lpstr>Segoe UI</vt:lpstr>
      <vt:lpstr>Symbol</vt:lpstr>
      <vt:lpstr>Times New Roman</vt:lpstr>
      <vt:lpstr>var(--headings-font-family)</vt:lpstr>
      <vt:lpstr>Wingdings</vt:lpstr>
      <vt:lpstr>Wingdings 2</vt:lpstr>
      <vt:lpstr>Wingdings 3</vt:lpstr>
      <vt:lpstr>Ion</vt:lpstr>
      <vt:lpstr>  Los Angeles County  2024 MRSE Participant Webinar for Non-acute Sectors</vt:lpstr>
      <vt:lpstr>Exercise Overview</vt:lpstr>
      <vt:lpstr>Critical Decisions &amp; Actions for a Toxic Chemical Plume?</vt:lpstr>
      <vt:lpstr> 7:45 am</vt:lpstr>
      <vt:lpstr>ReddiNet®</vt:lpstr>
      <vt:lpstr>MSEL 8:00-8:05 am</vt:lpstr>
      <vt:lpstr>9:00 am SIP &amp; Evacuation Advisory</vt:lpstr>
      <vt:lpstr>What does SIP look like?</vt:lpstr>
      <vt:lpstr>What does Evacuation entail?</vt:lpstr>
      <vt:lpstr>MSEL 8:00-8:05 am</vt:lpstr>
      <vt:lpstr>9:00 ReddiNet® Service Level Poll issued</vt:lpstr>
      <vt:lpstr>Capability 3: Continuity of Health Care Service Delivery  </vt:lpstr>
      <vt:lpstr>9:15 am ReddiNet® Service Level Poll</vt:lpstr>
      <vt:lpstr>ReddiNet ® STATUS</vt:lpstr>
      <vt:lpstr>ReddiNet ® Service Level</vt:lpstr>
      <vt:lpstr>PowerPoint Presentation</vt:lpstr>
      <vt:lpstr>9:30-9:45 MCC polls HHH to determine if able to receive patients to support hospital decompression   </vt:lpstr>
      <vt:lpstr>Capability 4. Medical Surge (HHH)  </vt:lpstr>
      <vt:lpstr>10:30 ALL HCP Submit a Resource Request</vt:lpstr>
      <vt:lpstr>PowerPoint Presentation</vt:lpstr>
      <vt:lpstr>PowerPoint Presentation</vt:lpstr>
      <vt:lpstr>PowerPoint Presentation</vt:lpstr>
      <vt:lpstr>PowerPoint Presentation</vt:lpstr>
      <vt:lpstr>PowerPoint Presentation</vt:lpstr>
      <vt:lpstr>ReddiNet ® STATUS</vt:lpstr>
      <vt:lpstr>ReddiNet ® STATUS</vt:lpstr>
      <vt:lpstr>ReddiNet ® STATUS</vt:lpstr>
      <vt:lpstr>ReddiNet ®</vt:lpstr>
      <vt:lpstr>ReddiNet ®</vt:lpstr>
      <vt:lpstr>Preparing for the Exercise </vt:lpstr>
      <vt:lpstr>Practice </vt:lpstr>
      <vt:lpstr>Requirements for Participation</vt:lpstr>
      <vt:lpstr>Exercise Documents  </vt:lpstr>
      <vt:lpstr>Timelines</vt:lpstr>
      <vt:lpstr>Special Thanks Too </vt:lpstr>
      <vt:lpstr>RESOURCES  </vt:lpstr>
      <vt:lpstr>  QUESTIONS Responses  (We want to hear from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Laurei Lee-Brown</dc:creator>
  <cp:lastModifiedBy>Andrew Pagsisihan</cp:lastModifiedBy>
  <cp:revision>37</cp:revision>
  <cp:lastPrinted>2018-02-26T21:43:48Z</cp:lastPrinted>
  <dcterms:created xsi:type="dcterms:W3CDTF">2018-02-15T00:53:57Z</dcterms:created>
  <dcterms:modified xsi:type="dcterms:W3CDTF">2024-09-25T15:22:38Z</dcterms:modified>
</cp:coreProperties>
</file>