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1.xml" ContentType="application/vnd.openxmlformats-officedocument.presentationml.tags+xml"/>
  <Override PartName="/ppt/notesSlides/notesSlide47.xml" ContentType="application/vnd.openxmlformats-officedocument.presentationml.notesSlide+xml"/>
  <Override PartName="/ppt/tags/tag2.xml" ContentType="application/vnd.openxmlformats-officedocument.presentationml.tags+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507" r:id="rId2"/>
    <p:sldId id="582" r:id="rId3"/>
    <p:sldId id="583" r:id="rId4"/>
    <p:sldId id="584" r:id="rId5"/>
    <p:sldId id="503" r:id="rId6"/>
    <p:sldId id="585" r:id="rId7"/>
    <p:sldId id="586" r:id="rId8"/>
    <p:sldId id="587" r:id="rId9"/>
    <p:sldId id="588" r:id="rId10"/>
    <p:sldId id="589" r:id="rId11"/>
    <p:sldId id="590" r:id="rId12"/>
    <p:sldId id="640" r:id="rId13"/>
    <p:sldId id="608" r:id="rId14"/>
    <p:sldId id="594" r:id="rId15"/>
    <p:sldId id="606" r:id="rId16"/>
    <p:sldId id="641" r:id="rId17"/>
    <p:sldId id="642" r:id="rId18"/>
    <p:sldId id="639" r:id="rId19"/>
    <p:sldId id="636" r:id="rId20"/>
    <p:sldId id="609" r:id="rId21"/>
    <p:sldId id="637" r:id="rId22"/>
    <p:sldId id="596" r:id="rId23"/>
    <p:sldId id="600" r:id="rId24"/>
    <p:sldId id="605" r:id="rId25"/>
    <p:sldId id="638" r:id="rId26"/>
    <p:sldId id="634" r:id="rId27"/>
    <p:sldId id="610" r:id="rId28"/>
    <p:sldId id="643" r:id="rId29"/>
    <p:sldId id="612" r:id="rId30"/>
    <p:sldId id="644" r:id="rId31"/>
    <p:sldId id="613" r:id="rId32"/>
    <p:sldId id="615" r:id="rId33"/>
    <p:sldId id="614" r:id="rId34"/>
    <p:sldId id="592" r:id="rId35"/>
    <p:sldId id="593" r:id="rId36"/>
    <p:sldId id="619" r:id="rId37"/>
    <p:sldId id="616" r:id="rId38"/>
    <p:sldId id="617" r:id="rId39"/>
    <p:sldId id="618" r:id="rId40"/>
    <p:sldId id="620" r:id="rId41"/>
    <p:sldId id="621" r:id="rId42"/>
    <p:sldId id="622" r:id="rId43"/>
    <p:sldId id="623" r:id="rId44"/>
    <p:sldId id="633" r:id="rId45"/>
    <p:sldId id="624" r:id="rId46"/>
    <p:sldId id="645" r:id="rId47"/>
    <p:sldId id="627" r:id="rId48"/>
    <p:sldId id="628" r:id="rId4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84724" autoAdjust="0"/>
  </p:normalViewPr>
  <p:slideViewPr>
    <p:cSldViewPr snapToGrid="0">
      <p:cViewPr>
        <p:scale>
          <a:sx n="82" d="100"/>
          <a:sy n="82" d="100"/>
        </p:scale>
        <p:origin x="1314"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C5DD1D5E-B98A-47BB-BD7D-25D4DED29803}" type="datetimeFigureOut">
              <a:rPr lang="en-US" smtClean="0"/>
              <a:t>9/24/2024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22DBC5E-4EB0-4F3D-A5C4-513D8E63E123}" type="slidenum">
              <a:rPr lang="en-US" smtClean="0"/>
              <a:t>‹#›</a:t>
            </a:fld>
            <a:endParaRPr lang="en-US"/>
          </a:p>
        </p:txBody>
      </p:sp>
    </p:spTree>
    <p:extLst>
      <p:ext uri="{BB962C8B-B14F-4D97-AF65-F5344CB8AC3E}">
        <p14:creationId xmlns:p14="http://schemas.microsoft.com/office/powerpoint/2010/main" val="2391033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rive.google.com/file/d/1Q_cm_MeG06Cfz2ZlfO964noyiarUDyeB/view"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2DBC5E-4EB0-4F3D-A5C4-513D8E63E123}" type="slidenum">
              <a:rPr lang="en-US" smtClean="0"/>
              <a:t>1</a:t>
            </a:fld>
            <a:endParaRPr lang="en-US"/>
          </a:p>
        </p:txBody>
      </p:sp>
    </p:spTree>
    <p:extLst>
      <p:ext uri="{BB962C8B-B14F-4D97-AF65-F5344CB8AC3E}">
        <p14:creationId xmlns:p14="http://schemas.microsoft.com/office/powerpoint/2010/main" val="4270712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2985" rtl="0" eaLnBrk="1" fontAlgn="auto" latinLnBrk="0" hangingPunct="1">
              <a:lnSpc>
                <a:spcPct val="100000"/>
              </a:lnSpc>
              <a:spcBef>
                <a:spcPts val="0"/>
              </a:spcBef>
              <a:spcAft>
                <a:spcPts val="0"/>
              </a:spcAft>
              <a:buClrTx/>
              <a:buSzTx/>
              <a:buFontTx/>
              <a:buNone/>
              <a:tabLst/>
              <a:defRPr/>
            </a:pPr>
            <a:r>
              <a:rPr lang="en-US" sz="1200" dirty="0"/>
              <a:t>Los Angeles County has 3 Burns Centers</a:t>
            </a:r>
          </a:p>
          <a:p>
            <a:pPr marL="228600" marR="0" lvl="0" indent="-228600" algn="l" defTabSz="932985" rtl="0" eaLnBrk="1" fontAlgn="auto" latinLnBrk="0" hangingPunct="1">
              <a:lnSpc>
                <a:spcPct val="100000"/>
              </a:lnSpc>
              <a:spcBef>
                <a:spcPts val="0"/>
              </a:spcBef>
              <a:spcAft>
                <a:spcPts val="0"/>
              </a:spcAft>
              <a:buClrTx/>
              <a:buSzTx/>
              <a:buFont typeface="+mj-lt"/>
              <a:buAutoNum type="arabicPeriod"/>
              <a:tabLst/>
              <a:defRPr/>
            </a:pPr>
            <a:r>
              <a:rPr lang="en-US" sz="1200" dirty="0"/>
              <a:t>Torrance Memorial</a:t>
            </a:r>
          </a:p>
          <a:p>
            <a:pPr marL="228600" marR="0" lvl="0" indent="-228600" algn="l" defTabSz="932985" rtl="0" eaLnBrk="1" fontAlgn="auto" latinLnBrk="0" hangingPunct="1">
              <a:lnSpc>
                <a:spcPct val="100000"/>
              </a:lnSpc>
              <a:spcBef>
                <a:spcPts val="0"/>
              </a:spcBef>
              <a:spcAft>
                <a:spcPts val="0"/>
              </a:spcAft>
              <a:buClrTx/>
              <a:buSzTx/>
              <a:buFont typeface="+mj-lt"/>
              <a:buAutoNum type="arabicPeriod"/>
              <a:tabLst/>
              <a:defRPr/>
            </a:pPr>
            <a:r>
              <a:rPr lang="en-US" sz="1200" dirty="0"/>
              <a:t>LA General </a:t>
            </a:r>
          </a:p>
          <a:p>
            <a:pPr marL="228600" marR="0" lvl="0" indent="-228600" algn="l" defTabSz="932985" rtl="0" eaLnBrk="1" fontAlgn="auto" latinLnBrk="0" hangingPunct="1">
              <a:lnSpc>
                <a:spcPct val="100000"/>
              </a:lnSpc>
              <a:spcBef>
                <a:spcPts val="0"/>
              </a:spcBef>
              <a:spcAft>
                <a:spcPts val="0"/>
              </a:spcAft>
              <a:buClrTx/>
              <a:buSzTx/>
              <a:buFont typeface="+mj-lt"/>
              <a:buAutoNum type="arabicPeriod"/>
              <a:tabLst/>
              <a:defRPr/>
            </a:pPr>
            <a:r>
              <a:rPr lang="en-US" sz="1200" dirty="0"/>
              <a:t>Grossman Burn Center at UCLA Health West Valley</a:t>
            </a:r>
          </a:p>
          <a:p>
            <a:pPr marL="0" marR="0" lvl="0" indent="0" algn="l" defTabSz="932985"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32985" rtl="0" eaLnBrk="1" fontAlgn="auto" latinLnBrk="0" hangingPunct="1">
              <a:lnSpc>
                <a:spcPct val="100000"/>
              </a:lnSpc>
              <a:spcBef>
                <a:spcPts val="0"/>
              </a:spcBef>
              <a:spcAft>
                <a:spcPts val="0"/>
              </a:spcAft>
              <a:buClrTx/>
              <a:buSzTx/>
              <a:buFontTx/>
              <a:buNone/>
              <a:tabLst/>
              <a:defRPr/>
            </a:pPr>
            <a:r>
              <a:rPr lang="en-US" sz="1200" dirty="0"/>
              <a:t>Total capacity 62 beds</a:t>
            </a:r>
          </a:p>
          <a:p>
            <a:pPr marL="0" marR="0" lvl="0" indent="0" algn="l" defTabSz="932985"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32985" rtl="0" eaLnBrk="1" fontAlgn="auto" latinLnBrk="0" hangingPunct="1">
              <a:lnSpc>
                <a:spcPct val="100000"/>
              </a:lnSpc>
              <a:spcBef>
                <a:spcPts val="0"/>
              </a:spcBef>
              <a:spcAft>
                <a:spcPts val="0"/>
              </a:spcAft>
              <a:buClrTx/>
              <a:buSzTx/>
              <a:buFontTx/>
              <a:buNone/>
              <a:tabLst/>
              <a:defRPr/>
            </a:pPr>
            <a:r>
              <a:rPr lang="en-US" sz="1200" dirty="0"/>
              <a:t>The Burn Plan is to expand burn capacity in Los Angeles County in the event of a Burn Mass Casualty incident.</a:t>
            </a:r>
            <a:r>
              <a:rPr lang="en-US" sz="1200" b="1" dirty="0"/>
              <a:t> </a:t>
            </a:r>
          </a:p>
          <a:p>
            <a:pPr defTabSz="932985"/>
            <a:endParaRPr lang="en-US" dirty="0">
              <a:highlight>
                <a:srgbClr val="FFFF00"/>
              </a:highlight>
            </a:endParaRPr>
          </a:p>
          <a:p>
            <a:pPr marL="0" marR="0" lvl="0" indent="0" algn="l" defTabSz="932985" rtl="0" eaLnBrk="1" fontAlgn="auto" latinLnBrk="0" hangingPunct="1">
              <a:lnSpc>
                <a:spcPct val="100000"/>
              </a:lnSpc>
              <a:spcBef>
                <a:spcPts val="0"/>
              </a:spcBef>
              <a:spcAft>
                <a:spcPts val="0"/>
              </a:spcAft>
              <a:buClrTx/>
              <a:buSzTx/>
              <a:buFontTx/>
              <a:buNone/>
              <a:tabLst/>
              <a:defRPr/>
            </a:pPr>
            <a:r>
              <a:rPr lang="en-US" sz="1200" dirty="0">
                <a:hlinkClick r:id="rId3"/>
              </a:rPr>
              <a:t>https://drive.google.com/file/d/1Q_cm_MeG06Cfz2ZlfO964noyiarUDyeB/view - </a:t>
            </a:r>
            <a:endParaRPr lang="en-US" sz="1200" b="1" dirty="0"/>
          </a:p>
          <a:p>
            <a:pPr defTabSz="932985"/>
            <a:endParaRPr lang="en-US"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52212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defTabSz="933172">
              <a:buFont typeface="+mj-lt"/>
              <a:buNone/>
              <a:defRPr/>
            </a:pPr>
            <a:r>
              <a:rPr lang="en-US" dirty="0"/>
              <a:t>Each BRC can take up to 20 critical burn patients for up to 72 hours</a:t>
            </a:r>
          </a:p>
          <a:p>
            <a:pPr marL="0" indent="0" defTabSz="933172">
              <a:buFont typeface="+mj-lt"/>
              <a:buNone/>
              <a:defRPr/>
            </a:pPr>
            <a:endParaRPr lang="en-US" dirty="0"/>
          </a:p>
          <a:p>
            <a:pPr marL="0" indent="0" defTabSz="933172">
              <a:buFont typeface="+mj-lt"/>
              <a:buNone/>
              <a:defRPr/>
            </a:pPr>
            <a:r>
              <a:rPr lang="en-US" dirty="0"/>
              <a:t>20 patients each x 15 BRC’s = Temporary increase in capacity to 300 </a:t>
            </a:r>
          </a:p>
          <a:p>
            <a:pPr marL="0" indent="0" defTabSz="933172">
              <a:buFont typeface="+mj-lt"/>
              <a:buNone/>
              <a:defRPr/>
            </a:pPr>
            <a:endParaRPr lang="en-US" dirty="0"/>
          </a:p>
          <a:p>
            <a:pPr marL="0" indent="0" defTabSz="933172">
              <a:buFont typeface="+mj-lt"/>
              <a:buNone/>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C84FED-3F94-4C44-A9A4-BE018A5079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8002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25190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lnSpc>
                <a:spcPct val="90000"/>
              </a:lnSpc>
              <a:spcBef>
                <a:spcPts val="300"/>
              </a:spcBef>
              <a:spcAft>
                <a:spcPts val="300"/>
              </a:spcAft>
              <a:buFont typeface="Arial" panose="020B0604020202020204" pitchFamily="34" charset="0"/>
              <a:buNone/>
            </a:pPr>
            <a:r>
              <a:rPr lang="en-US" sz="1200" dirty="0"/>
              <a:t>69 9-1-1 receiving</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4256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6755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Hospital decompression survey is intended facilitate discussion with Command Staff to identify gaps and barriers to rapid discharge from Hospitals into HHH and LTC facilities. Your D/C planners and others know process perhaps can develop strategies to expedite process during a surge incident.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04684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lnSpc>
                <a:spcPct val="90000"/>
              </a:lnSpc>
              <a:spcBef>
                <a:spcPts val="300"/>
              </a:spcBef>
              <a:spcAft>
                <a:spcPts val="300"/>
              </a:spcAft>
              <a:buFont typeface="Arial" panose="020B0604020202020204" pitchFamily="34" charset="0"/>
              <a:buNone/>
            </a:pPr>
            <a:r>
              <a:rPr lang="en-US" sz="1200" dirty="0"/>
              <a:t>11 hospitals without Emergency Departments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378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83629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4986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4562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solidFill>
                <a:schemeClr val="tx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2DBC5E-4EB0-4F3D-A5C4-513D8E63E1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0700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30955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9771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Patient Allocation Table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5112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224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6661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00914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4861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57594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rPr>
              <a:t>An Assessment Poll titled; “</a:t>
            </a:r>
            <a:r>
              <a:rPr kumimoji="0" lang="en-US" sz="1200" b="1" i="1" u="none" strike="noStrike" kern="1200" cap="none" spc="0" normalizeH="0" baseline="0" noProof="0" dirty="0">
                <a:ln>
                  <a:noFill/>
                </a:ln>
                <a:solidFill>
                  <a:srgbClr val="FF0000"/>
                </a:solidFill>
                <a:effectLst/>
                <a:uLnTx/>
                <a:uFillTx/>
                <a:latin typeface="Franklin Gothic Book" panose="020B0503020102020204" pitchFamily="34" charset="0"/>
              </a:rPr>
              <a:t>Hospital Capacity Survey</a:t>
            </a:r>
            <a:r>
              <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rPr>
              <a:t>” will go out via ReddiNet to all participating hospitals at the beginning of the exercise</a:t>
            </a:r>
          </a:p>
          <a:p>
            <a:pPr marL="2286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1200" dirty="0">
                <a:solidFill>
                  <a:prstClr val="black"/>
                </a:solidFill>
                <a:latin typeface="Franklin Gothic Book" panose="020B0503020102020204" pitchFamily="34" charset="0"/>
              </a:rPr>
              <a:t>A survey titled “</a:t>
            </a:r>
            <a:r>
              <a:rPr lang="en-US" sz="1200" b="1" i="1" dirty="0">
                <a:solidFill>
                  <a:srgbClr val="FF0000"/>
                </a:solidFill>
                <a:latin typeface="Franklin Gothic Book" panose="020B0503020102020204" pitchFamily="34" charset="0"/>
              </a:rPr>
              <a:t>Hospital Decompression Survey</a:t>
            </a:r>
            <a:r>
              <a:rPr lang="en-US" sz="1200" b="1" dirty="0">
                <a:solidFill>
                  <a:srgbClr val="FF0000"/>
                </a:solidFill>
                <a:latin typeface="Franklin Gothic Book" panose="020B0503020102020204" pitchFamily="34" charset="0"/>
              </a:rPr>
              <a:t>”</a:t>
            </a:r>
            <a:r>
              <a:rPr lang="en-US" sz="1200" b="1" dirty="0">
                <a:solidFill>
                  <a:prstClr val="black"/>
                </a:solidFill>
                <a:latin typeface="Franklin Gothic Book" panose="020B0503020102020204" pitchFamily="34" charset="0"/>
              </a:rPr>
              <a:t> </a:t>
            </a:r>
            <a:r>
              <a:rPr lang="en-US" sz="1200" dirty="0">
                <a:solidFill>
                  <a:prstClr val="black"/>
                </a:solidFill>
                <a:latin typeface="Franklin Gothic Book" panose="020B0503020102020204" pitchFamily="34" charset="0"/>
              </a:rPr>
              <a:t>developed for Hospitals, Long Term Care, and Home Health Hospice entities. Download hardcopy from website and enter responses into Survey Monkey.</a:t>
            </a:r>
            <a:endParaRPr kumimoji="0" lang="en-US" sz="12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00689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highlight>
                  <a:srgbClr val="FFFF00"/>
                </a:highlight>
              </a:rPr>
              <a:t>Information needed to fulfill ASPR performance measure</a:t>
            </a:r>
          </a:p>
          <a:p>
            <a:endParaRPr lang="en-US" sz="1100" dirty="0">
              <a:highlight>
                <a:srgbClr val="FFFF00"/>
              </a:highlight>
            </a:endParaRPr>
          </a:p>
          <a:p>
            <a:r>
              <a:rPr lang="en-US" sz="1100" dirty="0">
                <a:highlight>
                  <a:srgbClr val="FFFF00"/>
                </a:highlight>
              </a:rPr>
              <a:t>Questions number 4 and 5 – Hospitals with Burn Centers (LA General, Torrance Memorial</a:t>
            </a:r>
          </a:p>
          <a:p>
            <a:endParaRPr lang="en-US" sz="1100" dirty="0">
              <a:highlight>
                <a:srgbClr val="FFFF00"/>
              </a:highlight>
            </a:endParaRPr>
          </a:p>
          <a:p>
            <a:r>
              <a:rPr lang="en-US" sz="1100" dirty="0">
                <a:highlight>
                  <a:srgbClr val="FFFF00"/>
                </a:highlight>
              </a:rPr>
              <a:t>Important to distinguish between Burn Surge patients and Surge Patients without Burns</a:t>
            </a:r>
          </a:p>
          <a:p>
            <a:endParaRPr lang="en-US" sz="1100" dirty="0">
              <a:highlight>
                <a:srgbClr val="FFFF00"/>
              </a:highlight>
            </a:endParaRPr>
          </a:p>
          <a:p>
            <a:r>
              <a:rPr lang="en-US" sz="1100" dirty="0">
                <a:highlight>
                  <a:srgbClr val="FFFF00"/>
                </a:highlight>
              </a:rPr>
              <a:t>Have until close of business day to complete survey</a:t>
            </a:r>
          </a:p>
          <a:p>
            <a:endParaRPr lang="en-US" sz="1100"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0272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82463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highlight>
                  <a:srgbClr val="FFFF00"/>
                </a:highlight>
              </a:rPr>
              <a:t>Hospital decompression survey is intended facilitate discussion with Command Staff to identify gaps and barriers to rapid discharge from Hospitals into HHH and LTC facilities. Your D/C planners and others know process perhaps can develop strategies to expedite process during a surge incident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36680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06757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24624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latin typeface="Franklin Gothic Book" panose="020B0503020102020204" pitchFamily="34" charset="0"/>
                <a:ea typeface="Times New Roman" panose="02020603050405020304" pitchFamily="18" charset="0"/>
              </a:rPr>
              <a:t>East Palestine, Ohio Train Derailment on 2/3/2023: NTSB [https://www.ntsb.gov/investigations/Pages/RRD23MR005.aspx]  “Overhead view of derailment and early fire. (Courtesy of Eric’s Train Yard.)”)</a:t>
            </a:r>
            <a:endParaRPr lang="en-US" sz="2400" dirty="0">
              <a:latin typeface="Times New Roman" panose="02020603050405020304" pitchFamily="18" charset="0"/>
              <a:ea typeface="Times New Roman" panose="02020603050405020304" pitchFamily="18" charset="0"/>
            </a:endParaRPr>
          </a:p>
          <a:p>
            <a:endParaRPr lang="en-US" b="1" dirty="0">
              <a:solidFill>
                <a:schemeClr val="tx1"/>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2DBC5E-4EB0-4F3D-A5C4-513D8E63E1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37681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8272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96181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Acknowledge message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2084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985"/>
            <a:endParaRPr lang="en-US"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1285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985"/>
            <a:endParaRPr lang="en-US"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94057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985"/>
            <a:endParaRPr lang="en-US"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51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55641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985"/>
            <a:endParaRPr lang="en-US"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09974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985"/>
            <a:endParaRPr lang="en-US"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15779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985"/>
            <a:endParaRPr lang="en-US"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85201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985"/>
            <a:endParaRPr lang="en-US"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108264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985"/>
            <a:endParaRPr lang="en-US" dirty="0">
              <a:highlight>
                <a:srgbClr val="FFFF00"/>
              </a:highlight>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34656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985"/>
            <a:endParaRPr lang="en-US" dirty="0"/>
          </a:p>
          <a:p>
            <a:pPr defTabSz="932985"/>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09300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985"/>
            <a:r>
              <a:rPr lang="en-US" dirty="0"/>
              <a:t>*Mandatory Field:</a:t>
            </a:r>
          </a:p>
          <a:p>
            <a:pPr defTabSz="932985"/>
            <a:endParaRPr lang="en-US" dirty="0"/>
          </a:p>
          <a:p>
            <a:pPr defTabSz="932985"/>
            <a:r>
              <a:rPr lang="en-US" dirty="0"/>
              <a:t>Clinic and Urgent Care Sectors option to test and receive minor burn patients / walk-in patients</a:t>
            </a:r>
          </a:p>
          <a:p>
            <a:pPr defTabSz="932985"/>
            <a:r>
              <a:rPr lang="en-US" dirty="0"/>
              <a:t>HHH and LTC Sectors have option to test and receive Hospital decompression patients</a:t>
            </a:r>
          </a:p>
          <a:p>
            <a:pPr defTabSz="932985"/>
            <a:r>
              <a:rPr lang="en-US" dirty="0"/>
              <a:t>All non-hospital sectors have option of Evacuation or Shelter-in-Place</a:t>
            </a:r>
          </a:p>
          <a:p>
            <a:pPr defTabSz="932985"/>
            <a:endParaRPr lang="en-US" dirty="0"/>
          </a:p>
          <a:p>
            <a:pPr defTabSz="932985"/>
            <a:r>
              <a:rPr lang="en-US" dirty="0"/>
              <a:t>Please indicate which plan or threat you are testing</a:t>
            </a:r>
          </a:p>
          <a:p>
            <a:pPr defTabSz="932985"/>
            <a:endParaRPr lang="en-US" dirty="0"/>
          </a:p>
          <a:p>
            <a:pPr defTabSz="932985"/>
            <a:r>
              <a:rPr lang="en-US" dirty="0"/>
              <a:t>Hospital sector select N/A – we know you are testing Burn Surge and Hospital Decompression</a:t>
            </a:r>
          </a:p>
          <a:p>
            <a:pPr defTabSz="932985"/>
            <a:endParaRPr lang="en-US" dirty="0"/>
          </a:p>
          <a:p>
            <a:pPr defTabSz="932985"/>
            <a:endParaRPr lang="en-US" dirty="0"/>
          </a:p>
          <a:p>
            <a:pPr defTabSz="932985"/>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10413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89929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7532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985"/>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4114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a:p>
            <a:pPr defTabSz="932985"/>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9813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6471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26C48B-9ED4-412D-84A9-3D58CC208C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5038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Bridge Fire</a:t>
            </a:r>
          </a:p>
          <a:p>
            <a:r>
              <a:rPr lang="en-US" dirty="0"/>
              <a:t>Airport Fire</a:t>
            </a:r>
          </a:p>
          <a:p>
            <a:r>
              <a:rPr lang="en-US" dirty="0"/>
              <a:t>Line Fire</a:t>
            </a:r>
          </a:p>
          <a:p>
            <a:endParaRPr lang="en-US" dirty="0"/>
          </a:p>
          <a:p>
            <a:r>
              <a:rPr lang="en-US" dirty="0"/>
              <a:t>Potential for fire not just from brush fires but all around</a:t>
            </a:r>
          </a:p>
          <a:p>
            <a:pPr marL="171450" indent="-171450">
              <a:buFont typeface="Arial" panose="020B0604020202020204" pitchFamily="34" charset="0"/>
              <a:buChar char="•"/>
            </a:pPr>
            <a:r>
              <a:rPr lang="en-US" dirty="0"/>
              <a:t>Port of Los Angeles and Port of Long Beach</a:t>
            </a:r>
          </a:p>
          <a:p>
            <a:pPr marL="171450" indent="-171450">
              <a:buFont typeface="Arial" panose="020B0604020202020204" pitchFamily="34" charset="0"/>
              <a:buChar char="•"/>
            </a:pPr>
            <a:r>
              <a:rPr lang="en-US" dirty="0"/>
              <a:t>Train with tanker cars</a:t>
            </a:r>
          </a:p>
          <a:p>
            <a:pPr marL="171450" indent="-171450">
              <a:buFont typeface="Arial" panose="020B0604020202020204" pitchFamily="34" charset="0"/>
              <a:buChar char="•"/>
            </a:pPr>
            <a:r>
              <a:rPr lang="en-US" dirty="0"/>
              <a:t>Airports</a:t>
            </a:r>
          </a:p>
          <a:p>
            <a:pPr marL="171450" indent="-171450">
              <a:buFont typeface="Arial" panose="020B0604020202020204" pitchFamily="34" charset="0"/>
              <a:buChar char="•"/>
            </a:pPr>
            <a:r>
              <a:rPr lang="en-US" dirty="0"/>
              <a:t>Refineries</a:t>
            </a:r>
          </a:p>
          <a:p>
            <a:pPr marL="171450" indent="-171450">
              <a:buFont typeface="Arial" panose="020B0604020202020204" pitchFamily="34" charset="0"/>
              <a:buChar char="•"/>
            </a:pPr>
            <a:r>
              <a:rPr lang="en-US" dirty="0"/>
              <a:t>Industrial Plants</a:t>
            </a:r>
          </a:p>
          <a:p>
            <a:pPr marL="171450" indent="-171450">
              <a:buFont typeface="Arial" panose="020B0604020202020204" pitchFamily="34" charset="0"/>
              <a:buChar char="•"/>
            </a:pPr>
            <a:r>
              <a:rPr lang="en-US" dirty="0"/>
              <a:t>Structure Fires: Business and Residential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2DBC5E-4EB0-4F3D-A5C4-513D8E63E1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5641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E443A-8331-4D91-877C-28A20987FB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747D89-E58F-4ADB-9E8A-FD28F96CC3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51C3C1-78D4-4BE0-BA98-EB04A977E036}"/>
              </a:ext>
            </a:extLst>
          </p:cNvPr>
          <p:cNvSpPr>
            <a:spLocks noGrp="1"/>
          </p:cNvSpPr>
          <p:nvPr>
            <p:ph type="dt" sz="half" idx="10"/>
          </p:nvPr>
        </p:nvSpPr>
        <p:spPr/>
        <p:txBody>
          <a:bodyPr/>
          <a:lstStyle/>
          <a:p>
            <a:fld id="{3E186A67-1A6E-40CF-A2BC-F77B870229F8}" type="datetimeFigureOut">
              <a:rPr lang="en-US" smtClean="0"/>
              <a:t>9/24/2024</a:t>
            </a:fld>
            <a:endParaRPr lang="en-US"/>
          </a:p>
        </p:txBody>
      </p:sp>
      <p:sp>
        <p:nvSpPr>
          <p:cNvPr id="5" name="Footer Placeholder 4">
            <a:extLst>
              <a:ext uri="{FF2B5EF4-FFF2-40B4-BE49-F238E27FC236}">
                <a16:creationId xmlns:a16="http://schemas.microsoft.com/office/drawing/2014/main" id="{68635DBA-60C4-4CF4-9ECA-00505B8A7E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6948C6-33BD-4108-A01A-1FF80AB73913}"/>
              </a:ext>
            </a:extLst>
          </p:cNvPr>
          <p:cNvSpPr>
            <a:spLocks noGrp="1"/>
          </p:cNvSpPr>
          <p:nvPr>
            <p:ph type="sldNum" sz="quarter" idx="12"/>
          </p:nvPr>
        </p:nvSpPr>
        <p:spPr/>
        <p:txBody>
          <a:bodyPr/>
          <a:lstStyle/>
          <a:p>
            <a:fld id="{FC6798A7-A85D-4821-84F8-680E70AE77A2}" type="slidenum">
              <a:rPr lang="en-US" smtClean="0"/>
              <a:t>‹#›</a:t>
            </a:fld>
            <a:endParaRPr lang="en-US"/>
          </a:p>
        </p:txBody>
      </p:sp>
    </p:spTree>
    <p:extLst>
      <p:ext uri="{BB962C8B-B14F-4D97-AF65-F5344CB8AC3E}">
        <p14:creationId xmlns:p14="http://schemas.microsoft.com/office/powerpoint/2010/main" val="152202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02902-A65F-4423-B780-819B924ED2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55DCD5-C6CC-4E9B-83A2-8DE83F3F1D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996F94-074D-4123-8379-488F42404551}"/>
              </a:ext>
            </a:extLst>
          </p:cNvPr>
          <p:cNvSpPr>
            <a:spLocks noGrp="1"/>
          </p:cNvSpPr>
          <p:nvPr>
            <p:ph type="dt" sz="half" idx="10"/>
          </p:nvPr>
        </p:nvSpPr>
        <p:spPr/>
        <p:txBody>
          <a:bodyPr/>
          <a:lstStyle/>
          <a:p>
            <a:fld id="{3E186A67-1A6E-40CF-A2BC-F77B870229F8}" type="datetimeFigureOut">
              <a:rPr lang="en-US" smtClean="0"/>
              <a:t>9/24/2024</a:t>
            </a:fld>
            <a:endParaRPr lang="en-US"/>
          </a:p>
        </p:txBody>
      </p:sp>
      <p:sp>
        <p:nvSpPr>
          <p:cNvPr id="5" name="Footer Placeholder 4">
            <a:extLst>
              <a:ext uri="{FF2B5EF4-FFF2-40B4-BE49-F238E27FC236}">
                <a16:creationId xmlns:a16="http://schemas.microsoft.com/office/drawing/2014/main" id="{2E2BAFF4-8DC3-431C-8309-62B378692B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E58439-64F1-4C1E-B8D2-8781A4943438}"/>
              </a:ext>
            </a:extLst>
          </p:cNvPr>
          <p:cNvSpPr>
            <a:spLocks noGrp="1"/>
          </p:cNvSpPr>
          <p:nvPr>
            <p:ph type="sldNum" sz="quarter" idx="12"/>
          </p:nvPr>
        </p:nvSpPr>
        <p:spPr/>
        <p:txBody>
          <a:bodyPr/>
          <a:lstStyle/>
          <a:p>
            <a:fld id="{FC6798A7-A85D-4821-84F8-680E70AE77A2}" type="slidenum">
              <a:rPr lang="en-US" smtClean="0"/>
              <a:t>‹#›</a:t>
            </a:fld>
            <a:endParaRPr lang="en-US"/>
          </a:p>
        </p:txBody>
      </p:sp>
    </p:spTree>
    <p:extLst>
      <p:ext uri="{BB962C8B-B14F-4D97-AF65-F5344CB8AC3E}">
        <p14:creationId xmlns:p14="http://schemas.microsoft.com/office/powerpoint/2010/main" val="2462127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72D68B-5C07-43BE-AEC1-C38ECC991E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A6D714-AEAC-4B00-9B69-10552DC1F4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B4A08E-74AE-408F-98A0-F597B2A7D5B3}"/>
              </a:ext>
            </a:extLst>
          </p:cNvPr>
          <p:cNvSpPr>
            <a:spLocks noGrp="1"/>
          </p:cNvSpPr>
          <p:nvPr>
            <p:ph type="dt" sz="half" idx="10"/>
          </p:nvPr>
        </p:nvSpPr>
        <p:spPr/>
        <p:txBody>
          <a:bodyPr/>
          <a:lstStyle/>
          <a:p>
            <a:fld id="{3E186A67-1A6E-40CF-A2BC-F77B870229F8}" type="datetimeFigureOut">
              <a:rPr lang="en-US" smtClean="0"/>
              <a:t>9/24/2024</a:t>
            </a:fld>
            <a:endParaRPr lang="en-US"/>
          </a:p>
        </p:txBody>
      </p:sp>
      <p:sp>
        <p:nvSpPr>
          <p:cNvPr id="5" name="Footer Placeholder 4">
            <a:extLst>
              <a:ext uri="{FF2B5EF4-FFF2-40B4-BE49-F238E27FC236}">
                <a16:creationId xmlns:a16="http://schemas.microsoft.com/office/drawing/2014/main" id="{3D7F46CC-374A-4580-A476-B7A0741A7C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0B7360-FD3C-45BE-88B4-B1A64C1B5308}"/>
              </a:ext>
            </a:extLst>
          </p:cNvPr>
          <p:cNvSpPr>
            <a:spLocks noGrp="1"/>
          </p:cNvSpPr>
          <p:nvPr>
            <p:ph type="sldNum" sz="quarter" idx="12"/>
          </p:nvPr>
        </p:nvSpPr>
        <p:spPr/>
        <p:txBody>
          <a:bodyPr/>
          <a:lstStyle/>
          <a:p>
            <a:fld id="{FC6798A7-A85D-4821-84F8-680E70AE77A2}" type="slidenum">
              <a:rPr lang="en-US" smtClean="0"/>
              <a:t>‹#›</a:t>
            </a:fld>
            <a:endParaRPr lang="en-US"/>
          </a:p>
        </p:txBody>
      </p:sp>
    </p:spTree>
    <p:extLst>
      <p:ext uri="{BB962C8B-B14F-4D97-AF65-F5344CB8AC3E}">
        <p14:creationId xmlns:p14="http://schemas.microsoft.com/office/powerpoint/2010/main" val="4098329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6B5C6-304C-43F1-ADC6-EF89C7BCF2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58DDDB-0AF0-476E-8259-27D88188A7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2E06E3-CC03-443F-AFEA-D01A3FDDDCA3}"/>
              </a:ext>
            </a:extLst>
          </p:cNvPr>
          <p:cNvSpPr>
            <a:spLocks noGrp="1"/>
          </p:cNvSpPr>
          <p:nvPr>
            <p:ph type="dt" sz="half" idx="10"/>
          </p:nvPr>
        </p:nvSpPr>
        <p:spPr/>
        <p:txBody>
          <a:bodyPr/>
          <a:lstStyle/>
          <a:p>
            <a:fld id="{3E186A67-1A6E-40CF-A2BC-F77B870229F8}" type="datetimeFigureOut">
              <a:rPr lang="en-US" smtClean="0"/>
              <a:t>9/24/2024</a:t>
            </a:fld>
            <a:endParaRPr lang="en-US"/>
          </a:p>
        </p:txBody>
      </p:sp>
      <p:sp>
        <p:nvSpPr>
          <p:cNvPr id="5" name="Footer Placeholder 4">
            <a:extLst>
              <a:ext uri="{FF2B5EF4-FFF2-40B4-BE49-F238E27FC236}">
                <a16:creationId xmlns:a16="http://schemas.microsoft.com/office/drawing/2014/main" id="{E679B7B8-1DA0-4D13-9BCF-5EEB9AB3AC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001BDA-6883-4973-B84C-F021628E40BA}"/>
              </a:ext>
            </a:extLst>
          </p:cNvPr>
          <p:cNvSpPr>
            <a:spLocks noGrp="1"/>
          </p:cNvSpPr>
          <p:nvPr>
            <p:ph type="sldNum" sz="quarter" idx="12"/>
          </p:nvPr>
        </p:nvSpPr>
        <p:spPr/>
        <p:txBody>
          <a:bodyPr/>
          <a:lstStyle/>
          <a:p>
            <a:fld id="{FC6798A7-A85D-4821-84F8-680E70AE77A2}" type="slidenum">
              <a:rPr lang="en-US" smtClean="0"/>
              <a:t>‹#›</a:t>
            </a:fld>
            <a:endParaRPr lang="en-US"/>
          </a:p>
        </p:txBody>
      </p:sp>
    </p:spTree>
    <p:extLst>
      <p:ext uri="{BB962C8B-B14F-4D97-AF65-F5344CB8AC3E}">
        <p14:creationId xmlns:p14="http://schemas.microsoft.com/office/powerpoint/2010/main" val="3322558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AA416-FDD5-4822-A977-5E993B8CB9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6AE4B12-F2A7-4C0B-B6EF-F20728AEF3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571891-6634-4688-968F-B8D5A4FF21AA}"/>
              </a:ext>
            </a:extLst>
          </p:cNvPr>
          <p:cNvSpPr>
            <a:spLocks noGrp="1"/>
          </p:cNvSpPr>
          <p:nvPr>
            <p:ph type="dt" sz="half" idx="10"/>
          </p:nvPr>
        </p:nvSpPr>
        <p:spPr/>
        <p:txBody>
          <a:bodyPr/>
          <a:lstStyle/>
          <a:p>
            <a:fld id="{3E186A67-1A6E-40CF-A2BC-F77B870229F8}" type="datetimeFigureOut">
              <a:rPr lang="en-US" smtClean="0"/>
              <a:t>9/24/2024</a:t>
            </a:fld>
            <a:endParaRPr lang="en-US"/>
          </a:p>
        </p:txBody>
      </p:sp>
      <p:sp>
        <p:nvSpPr>
          <p:cNvPr id="5" name="Footer Placeholder 4">
            <a:extLst>
              <a:ext uri="{FF2B5EF4-FFF2-40B4-BE49-F238E27FC236}">
                <a16:creationId xmlns:a16="http://schemas.microsoft.com/office/drawing/2014/main" id="{DCD0C848-CE40-43FC-B8B2-5576D741F2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A7427C-A40C-465E-9283-E401967C054F}"/>
              </a:ext>
            </a:extLst>
          </p:cNvPr>
          <p:cNvSpPr>
            <a:spLocks noGrp="1"/>
          </p:cNvSpPr>
          <p:nvPr>
            <p:ph type="sldNum" sz="quarter" idx="12"/>
          </p:nvPr>
        </p:nvSpPr>
        <p:spPr/>
        <p:txBody>
          <a:bodyPr/>
          <a:lstStyle/>
          <a:p>
            <a:fld id="{FC6798A7-A85D-4821-84F8-680E70AE77A2}" type="slidenum">
              <a:rPr lang="en-US" smtClean="0"/>
              <a:t>‹#›</a:t>
            </a:fld>
            <a:endParaRPr lang="en-US"/>
          </a:p>
        </p:txBody>
      </p:sp>
    </p:spTree>
    <p:extLst>
      <p:ext uri="{BB962C8B-B14F-4D97-AF65-F5344CB8AC3E}">
        <p14:creationId xmlns:p14="http://schemas.microsoft.com/office/powerpoint/2010/main" val="1798919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81723-7F12-4193-BB6E-384598E6FE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36750B-978A-4B1C-9C17-6B15C2D983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ECB632-A59E-4723-8E46-F5883228F6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B480C9-6879-43D2-B503-FA7858839083}"/>
              </a:ext>
            </a:extLst>
          </p:cNvPr>
          <p:cNvSpPr>
            <a:spLocks noGrp="1"/>
          </p:cNvSpPr>
          <p:nvPr>
            <p:ph type="dt" sz="half" idx="10"/>
          </p:nvPr>
        </p:nvSpPr>
        <p:spPr/>
        <p:txBody>
          <a:bodyPr/>
          <a:lstStyle/>
          <a:p>
            <a:fld id="{3E186A67-1A6E-40CF-A2BC-F77B870229F8}" type="datetimeFigureOut">
              <a:rPr lang="en-US" smtClean="0"/>
              <a:t>9/24/2024</a:t>
            </a:fld>
            <a:endParaRPr lang="en-US"/>
          </a:p>
        </p:txBody>
      </p:sp>
      <p:sp>
        <p:nvSpPr>
          <p:cNvPr id="6" name="Footer Placeholder 5">
            <a:extLst>
              <a:ext uri="{FF2B5EF4-FFF2-40B4-BE49-F238E27FC236}">
                <a16:creationId xmlns:a16="http://schemas.microsoft.com/office/drawing/2014/main" id="{551C3246-E306-46E7-B40C-270074FED7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EDE1F9-C800-4D62-882F-6CCEA3E60D83}"/>
              </a:ext>
            </a:extLst>
          </p:cNvPr>
          <p:cNvSpPr>
            <a:spLocks noGrp="1"/>
          </p:cNvSpPr>
          <p:nvPr>
            <p:ph type="sldNum" sz="quarter" idx="12"/>
          </p:nvPr>
        </p:nvSpPr>
        <p:spPr/>
        <p:txBody>
          <a:bodyPr/>
          <a:lstStyle/>
          <a:p>
            <a:fld id="{FC6798A7-A85D-4821-84F8-680E70AE77A2}" type="slidenum">
              <a:rPr lang="en-US" smtClean="0"/>
              <a:t>‹#›</a:t>
            </a:fld>
            <a:endParaRPr lang="en-US"/>
          </a:p>
        </p:txBody>
      </p:sp>
    </p:spTree>
    <p:extLst>
      <p:ext uri="{BB962C8B-B14F-4D97-AF65-F5344CB8AC3E}">
        <p14:creationId xmlns:p14="http://schemas.microsoft.com/office/powerpoint/2010/main" val="3492755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D5E03-BCD2-47BD-80B9-5D65EA1C23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B44EE9-158E-4B9F-8C78-CE59277E27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B0CB83-F407-48CC-A662-2E5FF6F835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71F595-33F9-4AC9-AEAD-764D7C8BF0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351DF5-2D01-49C6-8D8F-AAE229EE510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946564-FDF2-401B-9572-DC27C260D2C2}"/>
              </a:ext>
            </a:extLst>
          </p:cNvPr>
          <p:cNvSpPr>
            <a:spLocks noGrp="1"/>
          </p:cNvSpPr>
          <p:nvPr>
            <p:ph type="dt" sz="half" idx="10"/>
          </p:nvPr>
        </p:nvSpPr>
        <p:spPr/>
        <p:txBody>
          <a:bodyPr/>
          <a:lstStyle/>
          <a:p>
            <a:fld id="{3E186A67-1A6E-40CF-A2BC-F77B870229F8}" type="datetimeFigureOut">
              <a:rPr lang="en-US" smtClean="0"/>
              <a:t>9/24/2024</a:t>
            </a:fld>
            <a:endParaRPr lang="en-US"/>
          </a:p>
        </p:txBody>
      </p:sp>
      <p:sp>
        <p:nvSpPr>
          <p:cNvPr id="8" name="Footer Placeholder 7">
            <a:extLst>
              <a:ext uri="{FF2B5EF4-FFF2-40B4-BE49-F238E27FC236}">
                <a16:creationId xmlns:a16="http://schemas.microsoft.com/office/drawing/2014/main" id="{B6A2FCA6-8DE1-4161-98AA-D8F67CEF5A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C6BEBE-3EA8-46F7-AA78-B13711302D67}"/>
              </a:ext>
            </a:extLst>
          </p:cNvPr>
          <p:cNvSpPr>
            <a:spLocks noGrp="1"/>
          </p:cNvSpPr>
          <p:nvPr>
            <p:ph type="sldNum" sz="quarter" idx="12"/>
          </p:nvPr>
        </p:nvSpPr>
        <p:spPr/>
        <p:txBody>
          <a:bodyPr/>
          <a:lstStyle/>
          <a:p>
            <a:fld id="{FC6798A7-A85D-4821-84F8-680E70AE77A2}" type="slidenum">
              <a:rPr lang="en-US" smtClean="0"/>
              <a:t>‹#›</a:t>
            </a:fld>
            <a:endParaRPr lang="en-US"/>
          </a:p>
        </p:txBody>
      </p:sp>
    </p:spTree>
    <p:extLst>
      <p:ext uri="{BB962C8B-B14F-4D97-AF65-F5344CB8AC3E}">
        <p14:creationId xmlns:p14="http://schemas.microsoft.com/office/powerpoint/2010/main" val="1421150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706A9-BAC5-42AE-9513-9E5FD7B5E6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C85F10-0CB1-44AA-89BC-2ACCA8B57634}"/>
              </a:ext>
            </a:extLst>
          </p:cNvPr>
          <p:cNvSpPr>
            <a:spLocks noGrp="1"/>
          </p:cNvSpPr>
          <p:nvPr>
            <p:ph type="dt" sz="half" idx="10"/>
          </p:nvPr>
        </p:nvSpPr>
        <p:spPr/>
        <p:txBody>
          <a:bodyPr/>
          <a:lstStyle/>
          <a:p>
            <a:fld id="{3E186A67-1A6E-40CF-A2BC-F77B870229F8}" type="datetimeFigureOut">
              <a:rPr lang="en-US" smtClean="0"/>
              <a:t>9/24/2024</a:t>
            </a:fld>
            <a:endParaRPr lang="en-US"/>
          </a:p>
        </p:txBody>
      </p:sp>
      <p:sp>
        <p:nvSpPr>
          <p:cNvPr id="4" name="Footer Placeholder 3">
            <a:extLst>
              <a:ext uri="{FF2B5EF4-FFF2-40B4-BE49-F238E27FC236}">
                <a16:creationId xmlns:a16="http://schemas.microsoft.com/office/drawing/2014/main" id="{7611BFAF-0610-4E0B-8DE8-62AE8E45F6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54BBB2-79D5-4752-91BA-6B372A36D458}"/>
              </a:ext>
            </a:extLst>
          </p:cNvPr>
          <p:cNvSpPr>
            <a:spLocks noGrp="1"/>
          </p:cNvSpPr>
          <p:nvPr>
            <p:ph type="sldNum" sz="quarter" idx="12"/>
          </p:nvPr>
        </p:nvSpPr>
        <p:spPr/>
        <p:txBody>
          <a:bodyPr/>
          <a:lstStyle/>
          <a:p>
            <a:fld id="{FC6798A7-A85D-4821-84F8-680E70AE77A2}" type="slidenum">
              <a:rPr lang="en-US" smtClean="0"/>
              <a:t>‹#›</a:t>
            </a:fld>
            <a:endParaRPr lang="en-US"/>
          </a:p>
        </p:txBody>
      </p:sp>
    </p:spTree>
    <p:extLst>
      <p:ext uri="{BB962C8B-B14F-4D97-AF65-F5344CB8AC3E}">
        <p14:creationId xmlns:p14="http://schemas.microsoft.com/office/powerpoint/2010/main" val="2039053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4A8D17-78CA-4DAA-8C33-E299E3F716DB}"/>
              </a:ext>
            </a:extLst>
          </p:cNvPr>
          <p:cNvSpPr>
            <a:spLocks noGrp="1"/>
          </p:cNvSpPr>
          <p:nvPr>
            <p:ph type="dt" sz="half" idx="10"/>
          </p:nvPr>
        </p:nvSpPr>
        <p:spPr/>
        <p:txBody>
          <a:bodyPr/>
          <a:lstStyle/>
          <a:p>
            <a:fld id="{3E186A67-1A6E-40CF-A2BC-F77B870229F8}" type="datetimeFigureOut">
              <a:rPr lang="en-US" smtClean="0"/>
              <a:t>9/24/2024</a:t>
            </a:fld>
            <a:endParaRPr lang="en-US"/>
          </a:p>
        </p:txBody>
      </p:sp>
      <p:sp>
        <p:nvSpPr>
          <p:cNvPr id="3" name="Footer Placeholder 2">
            <a:extLst>
              <a:ext uri="{FF2B5EF4-FFF2-40B4-BE49-F238E27FC236}">
                <a16:creationId xmlns:a16="http://schemas.microsoft.com/office/drawing/2014/main" id="{7707C7CD-1209-4759-A79A-F3B9D7E878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28CD9D-13A6-40D5-A220-B29A16031722}"/>
              </a:ext>
            </a:extLst>
          </p:cNvPr>
          <p:cNvSpPr>
            <a:spLocks noGrp="1"/>
          </p:cNvSpPr>
          <p:nvPr>
            <p:ph type="sldNum" sz="quarter" idx="12"/>
          </p:nvPr>
        </p:nvSpPr>
        <p:spPr/>
        <p:txBody>
          <a:bodyPr/>
          <a:lstStyle/>
          <a:p>
            <a:fld id="{FC6798A7-A85D-4821-84F8-680E70AE77A2}" type="slidenum">
              <a:rPr lang="en-US" smtClean="0"/>
              <a:t>‹#›</a:t>
            </a:fld>
            <a:endParaRPr lang="en-US"/>
          </a:p>
        </p:txBody>
      </p:sp>
    </p:spTree>
    <p:extLst>
      <p:ext uri="{BB962C8B-B14F-4D97-AF65-F5344CB8AC3E}">
        <p14:creationId xmlns:p14="http://schemas.microsoft.com/office/powerpoint/2010/main" val="914908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A3C1A-683B-4960-A7AD-8765842FD8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9495916-6382-4AC7-9E07-D8B6F4CD01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54A914-133C-4202-9742-3DC41182BD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7F7BF5-66DE-4E5C-8ADF-B65BC802C837}"/>
              </a:ext>
            </a:extLst>
          </p:cNvPr>
          <p:cNvSpPr>
            <a:spLocks noGrp="1"/>
          </p:cNvSpPr>
          <p:nvPr>
            <p:ph type="dt" sz="half" idx="10"/>
          </p:nvPr>
        </p:nvSpPr>
        <p:spPr/>
        <p:txBody>
          <a:bodyPr/>
          <a:lstStyle/>
          <a:p>
            <a:fld id="{3E186A67-1A6E-40CF-A2BC-F77B870229F8}" type="datetimeFigureOut">
              <a:rPr lang="en-US" smtClean="0"/>
              <a:t>9/24/2024</a:t>
            </a:fld>
            <a:endParaRPr lang="en-US"/>
          </a:p>
        </p:txBody>
      </p:sp>
      <p:sp>
        <p:nvSpPr>
          <p:cNvPr id="6" name="Footer Placeholder 5">
            <a:extLst>
              <a:ext uri="{FF2B5EF4-FFF2-40B4-BE49-F238E27FC236}">
                <a16:creationId xmlns:a16="http://schemas.microsoft.com/office/drawing/2014/main" id="{56D7509A-B82C-4471-AAF2-459D40FFF1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6FD21D-7D74-4293-AC3B-053D24AB75E8}"/>
              </a:ext>
            </a:extLst>
          </p:cNvPr>
          <p:cNvSpPr>
            <a:spLocks noGrp="1"/>
          </p:cNvSpPr>
          <p:nvPr>
            <p:ph type="sldNum" sz="quarter" idx="12"/>
          </p:nvPr>
        </p:nvSpPr>
        <p:spPr/>
        <p:txBody>
          <a:bodyPr/>
          <a:lstStyle/>
          <a:p>
            <a:fld id="{FC6798A7-A85D-4821-84F8-680E70AE77A2}" type="slidenum">
              <a:rPr lang="en-US" smtClean="0"/>
              <a:t>‹#›</a:t>
            </a:fld>
            <a:endParaRPr lang="en-US"/>
          </a:p>
        </p:txBody>
      </p:sp>
    </p:spTree>
    <p:extLst>
      <p:ext uri="{BB962C8B-B14F-4D97-AF65-F5344CB8AC3E}">
        <p14:creationId xmlns:p14="http://schemas.microsoft.com/office/powerpoint/2010/main" val="532740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C5B69-B75D-42A0-9F4A-5F2725FBF7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0BCC86-994B-482B-B5F3-DBD7830FBD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BB4175-466E-4837-B7BD-2C6A06820C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9D182FE-BD0A-49E6-99B1-6C90DE331FB3}"/>
              </a:ext>
            </a:extLst>
          </p:cNvPr>
          <p:cNvSpPr>
            <a:spLocks noGrp="1"/>
          </p:cNvSpPr>
          <p:nvPr>
            <p:ph type="dt" sz="half" idx="10"/>
          </p:nvPr>
        </p:nvSpPr>
        <p:spPr/>
        <p:txBody>
          <a:bodyPr/>
          <a:lstStyle/>
          <a:p>
            <a:fld id="{3E186A67-1A6E-40CF-A2BC-F77B870229F8}" type="datetimeFigureOut">
              <a:rPr lang="en-US" smtClean="0"/>
              <a:t>9/24/2024</a:t>
            </a:fld>
            <a:endParaRPr lang="en-US"/>
          </a:p>
        </p:txBody>
      </p:sp>
      <p:sp>
        <p:nvSpPr>
          <p:cNvPr id="6" name="Footer Placeholder 5">
            <a:extLst>
              <a:ext uri="{FF2B5EF4-FFF2-40B4-BE49-F238E27FC236}">
                <a16:creationId xmlns:a16="http://schemas.microsoft.com/office/drawing/2014/main" id="{4407B59E-F274-4597-8176-CA6D4178A8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5EA42C-63FD-450C-8257-BBA23CE0AD2B}"/>
              </a:ext>
            </a:extLst>
          </p:cNvPr>
          <p:cNvSpPr>
            <a:spLocks noGrp="1"/>
          </p:cNvSpPr>
          <p:nvPr>
            <p:ph type="sldNum" sz="quarter" idx="12"/>
          </p:nvPr>
        </p:nvSpPr>
        <p:spPr/>
        <p:txBody>
          <a:bodyPr/>
          <a:lstStyle/>
          <a:p>
            <a:fld id="{FC6798A7-A85D-4821-84F8-680E70AE77A2}" type="slidenum">
              <a:rPr lang="en-US" smtClean="0"/>
              <a:t>‹#›</a:t>
            </a:fld>
            <a:endParaRPr lang="en-US"/>
          </a:p>
        </p:txBody>
      </p:sp>
    </p:spTree>
    <p:extLst>
      <p:ext uri="{BB962C8B-B14F-4D97-AF65-F5344CB8AC3E}">
        <p14:creationId xmlns:p14="http://schemas.microsoft.com/office/powerpoint/2010/main" val="91288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299914-E1F8-4D38-8613-A2467F7631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85003F-D642-4295-8231-E97E6B25FA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952BE6-AFFD-488B-B903-EAD7AB688D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186A67-1A6E-40CF-A2BC-F77B870229F8}" type="datetimeFigureOut">
              <a:rPr lang="en-US" smtClean="0"/>
              <a:t>9/24/2024</a:t>
            </a:fld>
            <a:endParaRPr lang="en-US"/>
          </a:p>
        </p:txBody>
      </p:sp>
      <p:sp>
        <p:nvSpPr>
          <p:cNvPr id="5" name="Footer Placeholder 4">
            <a:extLst>
              <a:ext uri="{FF2B5EF4-FFF2-40B4-BE49-F238E27FC236}">
                <a16:creationId xmlns:a16="http://schemas.microsoft.com/office/drawing/2014/main" id="{1DAA5D7C-5D36-46FC-B526-A8F18F8348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BDDA80-FE58-475C-8D08-4BB53359D3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6798A7-A85D-4821-84F8-680E70AE77A2}" type="slidenum">
              <a:rPr lang="en-US" smtClean="0"/>
              <a:t>‹#›</a:t>
            </a:fld>
            <a:endParaRPr lang="en-US"/>
          </a:p>
        </p:txBody>
      </p:sp>
    </p:spTree>
    <p:extLst>
      <p:ext uri="{BB962C8B-B14F-4D97-AF65-F5344CB8AC3E}">
        <p14:creationId xmlns:p14="http://schemas.microsoft.com/office/powerpoint/2010/main" val="2492273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ideo" Target="https://www.youtube.com/embed/nJyHH8TiKCo?feature=oembed" TargetMode="External"/><Relationship Id="rId4" Type="http://schemas.openxmlformats.org/officeDocument/2006/relationships/image" Target="../media/image6.jpeg"/></Relationships>
</file>

<file path=ppt/slides/_rels/slide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s://www.lacountyhcc.org/trainings-exercises-drills/mrse-medical-response-surge-exercise/2024-mrse" TargetMode="External"/><Relationship Id="rId2" Type="http://schemas.openxmlformats.org/officeDocument/2006/relationships/notesSlide" Target="../notesSlides/notesSlide44.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hyperlink" Target="https://dhs.lacounty.gov/emergency-medical-services-agency/home/disaster-programs/exercise-drills/#1687377561836-cb2bc8fd-14c2" TargetMode="External"/><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hyperlink" Target="mailto:dverrette@dhs.lacounty.gov" TargetMode="Externa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F-JlHPoKc2g?feature=oembed" TargetMode="Externa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CBA26-1E4E-4240-AA82-65773C0DF0BE}"/>
              </a:ext>
            </a:extLst>
          </p:cNvPr>
          <p:cNvSpPr>
            <a:spLocks noGrp="1"/>
          </p:cNvSpPr>
          <p:nvPr>
            <p:ph type="title"/>
          </p:nvPr>
        </p:nvSpPr>
        <p:spPr/>
        <p:txBody>
          <a:bodyPr>
            <a:normAutofit fontScale="90000"/>
          </a:bodyPr>
          <a:lstStyle/>
          <a:p>
            <a:pPr algn="ctr"/>
            <a:r>
              <a:rPr lang="en-US" sz="7200" b="1" dirty="0">
                <a:solidFill>
                  <a:srgbClr val="FF0000"/>
                </a:solidFill>
                <a:latin typeface="Franklin Gothic Book" panose="020B0503020102020204" pitchFamily="34" charset="0"/>
              </a:rPr>
              <a:t>Participant Webinar</a:t>
            </a:r>
            <a:br>
              <a:rPr lang="en-US" b="1" dirty="0"/>
            </a:br>
            <a:endParaRPr lang="en-US" dirty="0"/>
          </a:p>
        </p:txBody>
      </p:sp>
      <p:sp>
        <p:nvSpPr>
          <p:cNvPr id="7" name="Subtitle 2">
            <a:extLst>
              <a:ext uri="{FF2B5EF4-FFF2-40B4-BE49-F238E27FC236}">
                <a16:creationId xmlns:a16="http://schemas.microsoft.com/office/drawing/2014/main" id="{1A80A045-40EB-4E23-843C-3F2D3CEB61CB}"/>
              </a:ext>
            </a:extLst>
          </p:cNvPr>
          <p:cNvSpPr txBox="1">
            <a:spLocks/>
          </p:cNvSpPr>
          <p:nvPr/>
        </p:nvSpPr>
        <p:spPr>
          <a:xfrm>
            <a:off x="0" y="6362845"/>
            <a:ext cx="12051587" cy="443037"/>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dirty="0">
                <a:latin typeface="Franklin Gothic Book" panose="020B0503020102020204" pitchFamily="34" charset="0"/>
              </a:rPr>
              <a:t>This project was sponsored by the Los Angeles County Emergency Medical Services Agency and funded in part by the Hospital Preparedness Program, U.S. Department  of Health and Human Services (HHS), Administration of Strategic Preparedness and Response (ASPR) grant funding. This award has been assigned the Federal Award Identification Number (FAIN) U3REP240735.</a:t>
            </a:r>
          </a:p>
        </p:txBody>
      </p:sp>
      <p:pic>
        <p:nvPicPr>
          <p:cNvPr id="8" name="Content Placeholder 7" descr="A picture containing nature, sunset&#10;&#10;Description automatically generated">
            <a:extLst>
              <a:ext uri="{FF2B5EF4-FFF2-40B4-BE49-F238E27FC236}">
                <a16:creationId xmlns:a16="http://schemas.microsoft.com/office/drawing/2014/main" id="{AC1C73F9-4335-427A-868D-1EE51FC9AF6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35362" y="1424933"/>
            <a:ext cx="8977438" cy="4351338"/>
          </a:xfrm>
        </p:spPr>
      </p:pic>
      <p:sp>
        <p:nvSpPr>
          <p:cNvPr id="9" name="Rectangle 8">
            <a:extLst>
              <a:ext uri="{FF2B5EF4-FFF2-40B4-BE49-F238E27FC236}">
                <a16:creationId xmlns:a16="http://schemas.microsoft.com/office/drawing/2014/main" id="{2B634522-0CE5-493A-887C-12A8EB7BDC86}"/>
              </a:ext>
            </a:extLst>
          </p:cNvPr>
          <p:cNvSpPr/>
          <p:nvPr/>
        </p:nvSpPr>
        <p:spPr>
          <a:xfrm>
            <a:off x="1535362" y="5746392"/>
            <a:ext cx="8977438" cy="215444"/>
          </a:xfrm>
          <a:prstGeom prst="rect">
            <a:avLst/>
          </a:prstGeom>
        </p:spPr>
        <p:txBody>
          <a:bodyPr wrap="square">
            <a:spAutoFit/>
          </a:bodyPr>
          <a:lstStyle/>
          <a:p>
            <a:pPr algn="ctr"/>
            <a:r>
              <a:rPr lang="en-US" sz="800" i="1" dirty="0">
                <a:latin typeface="Franklin Gothic Book" panose="020B0503020102020204" pitchFamily="34" charset="0"/>
                <a:ea typeface="Times New Roman" panose="02020603050405020304" pitchFamily="18" charset="0"/>
              </a:rPr>
              <a:t>East Palestine, Ohio Train Derailment on 2/3/2023: NTSB [https://www.ntsb.gov/investigations/Pages/RRD23MR005.aspx]  “Overhead view of derailment and early fire. (Courtesy of Eric’s Train Yard.)”)</a:t>
            </a:r>
            <a:endParaRPr lang="en-US" sz="12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76960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389278" y="1233241"/>
            <a:ext cx="3240506" cy="4064628"/>
          </a:xfrm>
        </p:spPr>
        <p:txBody>
          <a:bodyPr vert="horz" lIns="91440" tIns="45720" rIns="91440" bIns="45720" rtlCol="0" anchor="ctr">
            <a:normAutofit fontScale="90000"/>
          </a:bodyPr>
          <a:lstStyle/>
          <a:p>
            <a:br>
              <a:rPr lang="en-US" b="1" kern="1200" dirty="0">
                <a:solidFill>
                  <a:srgbClr val="FFFFFF"/>
                </a:solidFill>
                <a:latin typeface="Franklin Gothic Book" panose="020B0503020102020204" pitchFamily="34" charset="0"/>
              </a:rPr>
            </a:br>
            <a:r>
              <a:rPr lang="en-US" b="1" dirty="0">
                <a:solidFill>
                  <a:srgbClr val="FFFFFF"/>
                </a:solidFill>
                <a:latin typeface="Franklin Gothic Book" panose="020B0503020102020204" pitchFamily="34" charset="0"/>
              </a:rPr>
              <a:t>Burn</a:t>
            </a:r>
            <a:r>
              <a:rPr lang="en-US" b="1" kern="1200" dirty="0">
                <a:solidFill>
                  <a:srgbClr val="FFFFFF"/>
                </a:solidFill>
                <a:latin typeface="Franklin Gothic Book" panose="020B0503020102020204" pitchFamily="34" charset="0"/>
              </a:rPr>
              <a:t> Resource Manual (Burn Surge Plan)</a:t>
            </a:r>
            <a:br>
              <a:rPr lang="en-US" b="1" kern="1200" dirty="0">
                <a:solidFill>
                  <a:srgbClr val="FFFFFF"/>
                </a:solidFill>
                <a:latin typeface="+mj-lt"/>
                <a:ea typeface="+mj-ea"/>
                <a:cs typeface="+mj-cs"/>
              </a:rPr>
            </a:b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42" name="Freeform: Shape 4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3" name="Object 2">
            <a:extLst>
              <a:ext uri="{FF2B5EF4-FFF2-40B4-BE49-F238E27FC236}">
                <a16:creationId xmlns:a16="http://schemas.microsoft.com/office/drawing/2014/main" id="{EA655454-6E9E-4B37-AF96-B86999D0F404}"/>
              </a:ext>
            </a:extLst>
          </p:cNvPr>
          <p:cNvGraphicFramePr>
            <a:graphicFrameLocks noChangeAspect="1"/>
          </p:cNvGraphicFramePr>
          <p:nvPr/>
        </p:nvGraphicFramePr>
        <p:xfrm>
          <a:off x="6741879" y="719931"/>
          <a:ext cx="4186238" cy="5418138"/>
        </p:xfrm>
        <a:graphic>
          <a:graphicData uri="http://schemas.openxmlformats.org/presentationml/2006/ole">
            <mc:AlternateContent xmlns:mc="http://schemas.openxmlformats.org/markup-compatibility/2006">
              <mc:Choice xmlns:v="urn:schemas-microsoft-com:vml" Requires="v">
                <p:oleObj spid="_x0000_s3142" name="Acrobat Document" r:id="rId4" imgW="5829165" imgH="7543680" progId="Acrobat.Document.DC">
                  <p:embed/>
                </p:oleObj>
              </mc:Choice>
              <mc:Fallback>
                <p:oleObj name="Acrobat Document" r:id="rId4" imgW="5829165" imgH="7543680" progId="Acrobat.Document.DC">
                  <p:embed/>
                  <p:pic>
                    <p:nvPicPr>
                      <p:cNvPr id="3" name="Object 2">
                        <a:extLst>
                          <a:ext uri="{FF2B5EF4-FFF2-40B4-BE49-F238E27FC236}">
                            <a16:creationId xmlns:a16="http://schemas.microsoft.com/office/drawing/2014/main" id="{EA655454-6E9E-4B37-AF96-B86999D0F404}"/>
                          </a:ext>
                        </a:extLst>
                      </p:cNvPr>
                      <p:cNvPicPr/>
                      <p:nvPr/>
                    </p:nvPicPr>
                    <p:blipFill>
                      <a:blip r:embed="rId5"/>
                      <a:stretch>
                        <a:fillRect/>
                      </a:stretch>
                    </p:blipFill>
                    <p:spPr>
                      <a:xfrm>
                        <a:off x="6741879" y="719931"/>
                        <a:ext cx="4186238" cy="5418138"/>
                      </a:xfrm>
                      <a:prstGeom prst="rect">
                        <a:avLst/>
                      </a:prstGeom>
                      <a:solidFill>
                        <a:schemeClr val="tx1"/>
                      </a:solidFill>
                      <a:ln>
                        <a:solidFill>
                          <a:schemeClr val="accent1"/>
                        </a:solidFill>
                      </a:ln>
                    </p:spPr>
                  </p:pic>
                </p:oleObj>
              </mc:Fallback>
            </mc:AlternateContent>
          </a:graphicData>
        </a:graphic>
      </p:graphicFrame>
    </p:spTree>
    <p:extLst>
      <p:ext uri="{BB962C8B-B14F-4D97-AF65-F5344CB8AC3E}">
        <p14:creationId xmlns:p14="http://schemas.microsoft.com/office/powerpoint/2010/main" val="3495392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4">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38200" y="365125"/>
            <a:ext cx="10515600" cy="1828444"/>
          </a:xfrm>
        </p:spPr>
        <p:txBody>
          <a:bodyPr>
            <a:normAutofit/>
          </a:bodyPr>
          <a:lstStyle/>
          <a:p>
            <a:pPr defTabSz="933172">
              <a:spcBef>
                <a:spcPct val="20000"/>
              </a:spcBef>
              <a:defRPr/>
            </a:pPr>
            <a:r>
              <a:rPr lang="en-US" sz="2900" dirty="0">
                <a:latin typeface="Franklin Gothic Book" panose="020B0503020102020204" pitchFamily="34" charset="0"/>
                <a:ea typeface="+mn-ea"/>
                <a:cs typeface="Arial" pitchFamily="34" charset="0"/>
              </a:rPr>
              <a:t>Burn plan utilizes the LA County trauma program.</a:t>
            </a:r>
            <a:br>
              <a:rPr lang="en-US" sz="2900" dirty="0">
                <a:latin typeface="Franklin Gothic Book" panose="020B0503020102020204" pitchFamily="34" charset="0"/>
                <a:ea typeface="+mn-ea"/>
                <a:cs typeface="Arial" pitchFamily="34" charset="0"/>
              </a:rPr>
            </a:br>
            <a:br>
              <a:rPr lang="en-US" sz="2900" dirty="0">
                <a:latin typeface="Franklin Gothic Book" panose="020B0503020102020204" pitchFamily="34" charset="0"/>
                <a:ea typeface="+mn-ea"/>
                <a:cs typeface="Arial" pitchFamily="34" charset="0"/>
              </a:rPr>
            </a:br>
            <a:r>
              <a:rPr lang="en-US" sz="2900" dirty="0">
                <a:latin typeface="Franklin Gothic Book" panose="020B0503020102020204" pitchFamily="34" charset="0"/>
                <a:ea typeface="+mn-ea"/>
                <a:cs typeface="Arial" pitchFamily="34" charset="0"/>
              </a:rPr>
              <a:t>15 trauma centers are designated as Burn Resource Centers (BRC):</a:t>
            </a:r>
            <a:endParaRPr lang="en-US" sz="2900" dirty="0">
              <a:latin typeface="Franklin Gothic Book" panose="020B0503020102020204" pitchFamily="34" charset="0"/>
            </a:endParaRPr>
          </a:p>
        </p:txBody>
      </p:sp>
      <p:sp>
        <p:nvSpPr>
          <p:cNvPr id="3" name="Content Placeholder 2"/>
          <p:cNvSpPr>
            <a:spLocks noGrp="1"/>
          </p:cNvSpPr>
          <p:nvPr>
            <p:ph sz="half" idx="1"/>
          </p:nvPr>
        </p:nvSpPr>
        <p:spPr>
          <a:xfrm>
            <a:off x="838200" y="2398626"/>
            <a:ext cx="5158427" cy="3730460"/>
          </a:xfrm>
        </p:spPr>
        <p:txBody>
          <a:bodyPr>
            <a:normAutofit/>
          </a:bodyPr>
          <a:lstStyle/>
          <a:p>
            <a:pPr defTabSz="933172">
              <a:defRPr/>
            </a:pPr>
            <a:r>
              <a:rPr lang="en-US" sz="2000" dirty="0">
                <a:latin typeface="Franklin Gothic Book" panose="020B0503020102020204" pitchFamily="34" charset="0"/>
              </a:rPr>
              <a:t>Antelope Valley</a:t>
            </a:r>
          </a:p>
          <a:p>
            <a:pPr defTabSz="933172">
              <a:defRPr/>
            </a:pPr>
            <a:r>
              <a:rPr lang="en-US" sz="2000" dirty="0">
                <a:latin typeface="Franklin Gothic Book" panose="020B0503020102020204" pitchFamily="34" charset="0"/>
              </a:rPr>
              <a:t>Cedars Sinai</a:t>
            </a:r>
          </a:p>
          <a:p>
            <a:pPr defTabSz="933172">
              <a:defRPr/>
            </a:pPr>
            <a:r>
              <a:rPr lang="en-US" sz="2000" dirty="0">
                <a:latin typeface="Franklin Gothic Book" panose="020B0503020102020204" pitchFamily="34" charset="0"/>
              </a:rPr>
              <a:t>CHLA</a:t>
            </a:r>
          </a:p>
          <a:p>
            <a:pPr defTabSz="933172">
              <a:defRPr/>
            </a:pPr>
            <a:r>
              <a:rPr lang="en-US" sz="2000" dirty="0">
                <a:latin typeface="Franklin Gothic Book" panose="020B0503020102020204" pitchFamily="34" charset="0"/>
              </a:rPr>
              <a:t>California Hospital</a:t>
            </a:r>
          </a:p>
          <a:p>
            <a:pPr defTabSz="933172">
              <a:defRPr/>
            </a:pPr>
            <a:r>
              <a:rPr lang="en-US" sz="2000" dirty="0">
                <a:latin typeface="Franklin Gothic Book" panose="020B0503020102020204" pitchFamily="34" charset="0"/>
              </a:rPr>
              <a:t>Northridge</a:t>
            </a:r>
          </a:p>
          <a:p>
            <a:pPr defTabSz="933172">
              <a:defRPr/>
            </a:pPr>
            <a:r>
              <a:rPr lang="en-US" sz="2000" dirty="0">
                <a:latin typeface="Franklin Gothic Book" panose="020B0503020102020204" pitchFamily="34" charset="0"/>
              </a:rPr>
              <a:t>St. Mary’s</a:t>
            </a:r>
          </a:p>
          <a:p>
            <a:pPr defTabSz="933172">
              <a:defRPr/>
            </a:pPr>
            <a:r>
              <a:rPr lang="en-US" sz="2000" dirty="0">
                <a:latin typeface="Franklin Gothic Book" panose="020B0503020102020204" pitchFamily="34" charset="0"/>
              </a:rPr>
              <a:t>Henry Mayo</a:t>
            </a:r>
          </a:p>
          <a:p>
            <a:pPr defTabSz="933172">
              <a:defRPr/>
            </a:pPr>
            <a:r>
              <a:rPr lang="en-US" sz="2000" dirty="0">
                <a:latin typeface="Franklin Gothic Book" panose="020B0503020102020204" pitchFamily="34" charset="0"/>
              </a:rPr>
              <a:t>Huntington Hospital </a:t>
            </a:r>
          </a:p>
        </p:txBody>
      </p:sp>
      <p:sp>
        <p:nvSpPr>
          <p:cNvPr id="4" name="Content Placeholder 3">
            <a:extLst>
              <a:ext uri="{FF2B5EF4-FFF2-40B4-BE49-F238E27FC236}">
                <a16:creationId xmlns:a16="http://schemas.microsoft.com/office/drawing/2014/main" id="{D93D0047-D715-4AD4-B076-D518465BB459}"/>
              </a:ext>
            </a:extLst>
          </p:cNvPr>
          <p:cNvSpPr>
            <a:spLocks noGrp="1"/>
          </p:cNvSpPr>
          <p:nvPr>
            <p:ph sz="half" idx="2"/>
          </p:nvPr>
        </p:nvSpPr>
        <p:spPr>
          <a:xfrm>
            <a:off x="6189154" y="2398626"/>
            <a:ext cx="5164645" cy="3730460"/>
          </a:xfrm>
        </p:spPr>
        <p:txBody>
          <a:bodyPr>
            <a:normAutofit/>
          </a:bodyPr>
          <a:lstStyle/>
          <a:p>
            <a:pPr defTabSz="933172">
              <a:defRPr/>
            </a:pPr>
            <a:r>
              <a:rPr lang="en-US" sz="2000" dirty="0">
                <a:latin typeface="Franklin Gothic Book" panose="020B0503020102020204" pitchFamily="34" charset="0"/>
              </a:rPr>
              <a:t>Harbor UCLA</a:t>
            </a:r>
          </a:p>
          <a:p>
            <a:pPr defTabSz="933172">
              <a:defRPr/>
            </a:pPr>
            <a:r>
              <a:rPr lang="en-US" sz="2000" dirty="0">
                <a:latin typeface="Franklin Gothic Book" panose="020B0503020102020204" pitchFamily="34" charset="0"/>
              </a:rPr>
              <a:t>LA General</a:t>
            </a:r>
          </a:p>
          <a:p>
            <a:pPr defTabSz="933172">
              <a:defRPr/>
            </a:pPr>
            <a:r>
              <a:rPr lang="en-US" sz="2000" dirty="0">
                <a:latin typeface="Franklin Gothic Book" panose="020B0503020102020204" pitchFamily="34" charset="0"/>
              </a:rPr>
              <a:t>Long Beach Memorial</a:t>
            </a:r>
          </a:p>
          <a:p>
            <a:pPr defTabSz="933172">
              <a:defRPr/>
            </a:pPr>
            <a:r>
              <a:rPr lang="en-US" sz="2000" dirty="0">
                <a:latin typeface="Franklin Gothic Book" panose="020B0503020102020204" pitchFamily="34" charset="0"/>
              </a:rPr>
              <a:t>Pomona Valley</a:t>
            </a:r>
          </a:p>
          <a:p>
            <a:pPr defTabSz="933172">
              <a:defRPr/>
            </a:pPr>
            <a:r>
              <a:rPr lang="en-US" sz="2000" dirty="0">
                <a:latin typeface="Franklin Gothic Book" panose="020B0503020102020204" pitchFamily="34" charset="0"/>
              </a:rPr>
              <a:t>Holy Cross</a:t>
            </a:r>
          </a:p>
          <a:p>
            <a:pPr defTabSz="933172">
              <a:defRPr/>
            </a:pPr>
            <a:r>
              <a:rPr lang="en-US" sz="2000" dirty="0">
                <a:latin typeface="Franklin Gothic Book" panose="020B0503020102020204" pitchFamily="34" charset="0"/>
              </a:rPr>
              <a:t>Ronald Reagan UCLA</a:t>
            </a:r>
          </a:p>
          <a:p>
            <a:pPr defTabSz="933172">
              <a:defRPr/>
            </a:pPr>
            <a:r>
              <a:rPr lang="en-US" sz="2000" dirty="0">
                <a:latin typeface="Franklin Gothic Book" panose="020B0503020102020204" pitchFamily="34" charset="0"/>
              </a:rPr>
              <a:t>St. Francis</a:t>
            </a:r>
          </a:p>
          <a:p>
            <a:endParaRPr lang="en-US" sz="2000" dirty="0"/>
          </a:p>
        </p:txBody>
      </p:sp>
      <p:sp>
        <p:nvSpPr>
          <p:cNvPr id="6" name="Slide Number Placeholder 5"/>
          <p:cNvSpPr>
            <a:spLocks noGrp="1"/>
          </p:cNvSpPr>
          <p:nvPr>
            <p:ph type="sldNum" sz="quarter" idx="12"/>
          </p:nvPr>
        </p:nvSpPr>
        <p:spPr>
          <a:xfrm>
            <a:off x="8610600" y="6356350"/>
            <a:ext cx="2743200" cy="365125"/>
          </a:xfrm>
          <a:prstGeom prst="ellipse">
            <a:avLst/>
          </a:prstGeom>
        </p:spPr>
        <p:txBody>
          <a:bodyPr>
            <a:normAutofit/>
          </a:bodyPr>
          <a:lstStyle/>
          <a:p>
            <a:pPr marL="0" marR="0" lvl="0" indent="0" algn="r" defTabSz="914400" rtl="0" eaLnBrk="1" fontAlgn="base" latinLnBrk="0" hangingPunct="1">
              <a:lnSpc>
                <a:spcPct val="90000"/>
              </a:lnSpc>
              <a:spcBef>
                <a:spcPct val="0"/>
              </a:spcBef>
              <a:spcAft>
                <a:spcPts val="600"/>
              </a:spcAft>
              <a:buClrTx/>
              <a:buSzTx/>
              <a:buFontTx/>
              <a:buNone/>
              <a:tabLst/>
              <a:defRPr/>
            </a:pPr>
            <a:fld id="{5DFF13A9-1037-4D5A-A349-B944681F0EB5}" type="slidenum">
              <a:rPr kumimoji="0" lang="en-US" sz="1200" b="1" i="0" u="none" strike="noStrike" kern="1200" cap="none" spc="0" normalizeH="0" baseline="0" noProof="0">
                <a:ln>
                  <a:noFill/>
                </a:ln>
                <a:solidFill>
                  <a:prstClr val="black">
                    <a:tint val="75000"/>
                  </a:prstClr>
                </a:solidFill>
                <a:effectLst/>
                <a:uLnTx/>
                <a:uFillTx/>
                <a:latin typeface="Arial" pitchFamily="34" charset="0"/>
                <a:ea typeface="+mn-ea"/>
                <a:cs typeface="Arial" pitchFamily="34" charset="0"/>
              </a:rPr>
              <a:pPr marL="0" marR="0" lvl="0" indent="0" algn="r" defTabSz="914400" rtl="0" eaLnBrk="1" fontAlgn="base" latinLnBrk="0" hangingPunct="1">
                <a:lnSpc>
                  <a:spcPct val="90000"/>
                </a:lnSpc>
                <a:spcBef>
                  <a:spcPct val="0"/>
                </a:spcBef>
                <a:spcAft>
                  <a:spcPts val="600"/>
                </a:spcAft>
                <a:buClrTx/>
                <a:buSzTx/>
                <a:buFontTx/>
                <a:buNone/>
                <a:tabLst/>
                <a:defRPr/>
              </a:pPr>
              <a:t>11</a:t>
            </a:fld>
            <a:endParaRPr kumimoji="0" lang="en-US" sz="1200" b="1" i="0" u="none" strike="noStrike" kern="1200" cap="none" spc="0" normalizeH="0" baseline="0" noProof="0">
              <a:ln>
                <a:noFill/>
              </a:ln>
              <a:solidFill>
                <a:prstClr val="black">
                  <a:tint val="75000"/>
                </a:prstClr>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452480965"/>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b="1" dirty="0">
                <a:solidFill>
                  <a:srgbClr val="FFFFFF"/>
                </a:solidFill>
                <a:latin typeface="Franklin Gothic Book" panose="020B0503020102020204" pitchFamily="34" charset="0"/>
              </a:rPr>
              <a:t>Participation by Sector and Patient Allocation</a:t>
            </a:r>
            <a:br>
              <a:rPr lang="en-US" b="1" kern="1200" dirty="0">
                <a:solidFill>
                  <a:srgbClr val="FFFFFF"/>
                </a:solidFill>
                <a:latin typeface="+mj-lt"/>
                <a:ea typeface="+mj-ea"/>
                <a:cs typeface="+mj-cs"/>
              </a:rPr>
            </a:b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prstClr val="black"/>
                </a:solidFill>
                <a:effectLst/>
                <a:uLnTx/>
                <a:uFillTx/>
                <a:latin typeface="Franklin Gothic Book" panose="020B0503020102020204" pitchFamily="34" charset="0"/>
              </a:rPr>
              <a:t>9-1-1 Receiving Hospitals (69)</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prstClr val="black"/>
                </a:solidFill>
                <a:effectLst/>
                <a:uLnTx/>
                <a:uFillTx/>
                <a:latin typeface="Franklin Gothic Book" panose="020B0503020102020204" pitchFamily="34" charset="0"/>
              </a:rPr>
              <a:t>Hospitals without Emergency</a:t>
            </a:r>
            <a:r>
              <a:rPr kumimoji="0" lang="en-US" sz="2700" b="0" i="0" u="none" strike="noStrike" kern="1200" cap="none" spc="0" normalizeH="0" noProof="0" dirty="0">
                <a:ln>
                  <a:noFill/>
                </a:ln>
                <a:solidFill>
                  <a:prstClr val="black"/>
                </a:solidFill>
                <a:effectLst/>
                <a:uLnTx/>
                <a:uFillTx/>
                <a:latin typeface="Franklin Gothic Book" panose="020B0503020102020204" pitchFamily="34" charset="0"/>
              </a:rPr>
              <a:t> Departments (11)</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700" b="0" i="0" u="none" strike="noStrike" kern="1200" cap="none" spc="0" normalizeH="0" baseline="0" noProof="0" dirty="0">
                <a:ln>
                  <a:noFill/>
                </a:ln>
                <a:solidFill>
                  <a:prstClr val="black"/>
                </a:solidFill>
                <a:effectLst/>
                <a:uLnTx/>
                <a:uFillTx/>
                <a:latin typeface="Franklin Gothic Book" panose="020B0503020102020204" pitchFamily="34" charset="0"/>
              </a:rPr>
              <a:t>Clinic </a:t>
            </a:r>
            <a:r>
              <a:rPr kumimoji="0" lang="en-US" sz="2700" b="0" i="0" u="none" strike="noStrike" kern="1200" cap="none" spc="0" normalizeH="0" baseline="0" noProof="0" dirty="0">
                <a:ln>
                  <a:noFill/>
                </a:ln>
                <a:solidFill>
                  <a:srgbClr val="FF0000"/>
                </a:solidFill>
                <a:effectLst/>
                <a:uLnTx/>
                <a:uFillTx/>
                <a:latin typeface="Franklin Gothic Book" panose="020B0503020102020204" pitchFamily="34" charset="0"/>
              </a:rPr>
              <a:t>and </a:t>
            </a:r>
            <a:r>
              <a:rPr kumimoji="0" lang="en-US" sz="2700" b="0" i="0" u="none" strike="noStrike" kern="1200" cap="none" spc="0" normalizeH="0" baseline="0" noProof="0" dirty="0">
                <a:ln>
                  <a:noFill/>
                </a:ln>
                <a:solidFill>
                  <a:prstClr val="black"/>
                </a:solidFill>
                <a:effectLst/>
                <a:uLnTx/>
                <a:uFillTx/>
                <a:latin typeface="Franklin Gothic Book" panose="020B0503020102020204" pitchFamily="34" charset="0"/>
              </a:rPr>
              <a:t>Urgent Car</a:t>
            </a:r>
            <a:r>
              <a:rPr lang="en-US" sz="2700" dirty="0">
                <a:solidFill>
                  <a:prstClr val="black"/>
                </a:solidFill>
                <a:latin typeface="Franklin Gothic Book" panose="020B0503020102020204" pitchFamily="34" charset="0"/>
              </a:rPr>
              <a:t>e Sectors</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2700" dirty="0">
                <a:solidFill>
                  <a:prstClr val="black"/>
                </a:solidFill>
                <a:latin typeface="Franklin Gothic Book" panose="020B0503020102020204" pitchFamily="34" charset="0"/>
              </a:rPr>
              <a:t>Home Health Hospice </a:t>
            </a:r>
            <a:r>
              <a:rPr lang="en-US" sz="2700" dirty="0">
                <a:solidFill>
                  <a:srgbClr val="FF0000"/>
                </a:solidFill>
                <a:latin typeface="Franklin Gothic Book" panose="020B0503020102020204" pitchFamily="34" charset="0"/>
              </a:rPr>
              <a:t>and </a:t>
            </a:r>
            <a:r>
              <a:rPr lang="en-US" sz="2700" dirty="0">
                <a:solidFill>
                  <a:prstClr val="black"/>
                </a:solidFill>
                <a:latin typeface="Franklin Gothic Book" panose="020B0503020102020204" pitchFamily="34" charset="0"/>
              </a:rPr>
              <a:t>Long-Term Care Sectors</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2700" dirty="0">
                <a:solidFill>
                  <a:prstClr val="black"/>
                </a:solidFill>
                <a:latin typeface="Franklin Gothic Book" panose="020B0503020102020204" pitchFamily="34" charset="0"/>
              </a:rPr>
              <a:t>Ambulatory Surgery Center </a:t>
            </a:r>
            <a:r>
              <a:rPr lang="en-US" sz="2700" dirty="0">
                <a:solidFill>
                  <a:srgbClr val="FF0000"/>
                </a:solidFill>
                <a:latin typeface="Franklin Gothic Book" panose="020B0503020102020204" pitchFamily="34" charset="0"/>
              </a:rPr>
              <a:t>and</a:t>
            </a:r>
            <a:r>
              <a:rPr lang="en-US" sz="2700" dirty="0">
                <a:solidFill>
                  <a:prstClr val="black"/>
                </a:solidFill>
                <a:latin typeface="Franklin Gothic Book" panose="020B0503020102020204" pitchFamily="34" charset="0"/>
              </a:rPr>
              <a:t> Dialysis Sectors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29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ight Triangle 5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075766" y="1188637"/>
            <a:ext cx="3372939" cy="4480726"/>
          </a:xfrm>
        </p:spPr>
        <p:txBody>
          <a:bodyPr vert="horz" lIns="91440" tIns="45720" rIns="91440" bIns="45720" rtlCol="0" anchor="ctr">
            <a:normAutofit/>
          </a:bodyPr>
          <a:lstStyle/>
          <a:p>
            <a:r>
              <a:rPr lang="en-US" sz="6600" b="1" kern="1200" dirty="0">
                <a:solidFill>
                  <a:schemeClr val="tx1"/>
                </a:solidFill>
                <a:latin typeface="Franklin Gothic Book" panose="020B0503020102020204" pitchFamily="34" charset="0"/>
              </a:rPr>
              <a:t>Hospital</a:t>
            </a:r>
            <a:br>
              <a:rPr lang="en-US" sz="6600" b="1" kern="1200" dirty="0">
                <a:solidFill>
                  <a:schemeClr val="tx1"/>
                </a:solidFill>
                <a:latin typeface="Franklin Gothic Book" panose="020B0503020102020204" pitchFamily="34" charset="0"/>
              </a:rPr>
            </a:br>
            <a:r>
              <a:rPr lang="en-US" sz="6600" b="1" kern="1200" dirty="0">
                <a:solidFill>
                  <a:schemeClr val="tx1"/>
                </a:solidFill>
                <a:latin typeface="Franklin Gothic Book" panose="020B0503020102020204" pitchFamily="34" charset="0"/>
              </a:rPr>
              <a:t>Sector:</a:t>
            </a:r>
            <a:br>
              <a:rPr lang="en-US" sz="6600" b="1" kern="1200" dirty="0">
                <a:solidFill>
                  <a:schemeClr val="tx1"/>
                </a:solidFill>
                <a:latin typeface="Franklin Gothic Book" panose="020B0503020102020204" pitchFamily="34" charset="0"/>
              </a:rPr>
            </a:br>
            <a:endParaRPr lang="en-US" sz="4500" kern="1200" dirty="0">
              <a:solidFill>
                <a:schemeClr val="tx1"/>
              </a:solidFill>
              <a:latin typeface="Franklin Gothic Book" panose="020B0503020102020204" pitchFamily="34" charset="0"/>
            </a:endParaRPr>
          </a:p>
        </p:txBody>
      </p:sp>
      <p:cxnSp>
        <p:nvCxnSpPr>
          <p:cNvPr id="55" name="Straight Connector 5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416B4A1-0FE8-4730-A476-FFFBA909FC8B}"/>
              </a:ext>
            </a:extLst>
          </p:cNvPr>
          <p:cNvSpPr txBox="1"/>
          <p:nvPr/>
        </p:nvSpPr>
        <p:spPr>
          <a:xfrm>
            <a:off x="5255260" y="1648870"/>
            <a:ext cx="4702848" cy="3560260"/>
          </a:xfrm>
          <a:prstGeom prst="rect">
            <a:avLst/>
          </a:prstGeom>
        </p:spPr>
        <p:txBody>
          <a:bodyPr vert="horz" lIns="91440" tIns="45720" rIns="91440" bIns="45720" rtlCol="0" anchor="ctr">
            <a:noAutofit/>
          </a:bodyPr>
          <a:lstStyle/>
          <a:p>
            <a:pPr marL="342900" marR="191770" lvl="0" indent="-342900">
              <a:spcAft>
                <a:spcPts val="1440"/>
              </a:spcAft>
              <a:buFont typeface="Arial" panose="020B0604020202020204" pitchFamily="34" charset="0"/>
              <a:buChar char="•"/>
              <a:defRPr/>
            </a:pPr>
            <a:r>
              <a:rPr lang="en-US" sz="2400" dirty="0">
                <a:solidFill>
                  <a:srgbClr val="FF0000"/>
                </a:solidFill>
                <a:latin typeface="Franklin Gothic Book" panose="020B0503020102020204" pitchFamily="34" charset="0"/>
                <a:ea typeface="Times New Roman" panose="02020603050405020304" pitchFamily="18" charset="0"/>
              </a:rPr>
              <a:t>9-1-1 Receiving Hospitals </a:t>
            </a:r>
            <a:r>
              <a:rPr lang="en-US" sz="2400" dirty="0">
                <a:solidFill>
                  <a:prstClr val="black"/>
                </a:solidFill>
                <a:latin typeface="Franklin Gothic Book" panose="020B0503020102020204" pitchFamily="34" charset="0"/>
                <a:ea typeface="Times New Roman" panose="02020603050405020304" pitchFamily="18" charset="0"/>
              </a:rPr>
              <a:t>will test Burn Surge</a:t>
            </a:r>
          </a:p>
          <a:p>
            <a:pPr marL="342900" marR="191770" lvl="0" indent="-342900">
              <a:spcAft>
                <a:spcPts val="1440"/>
              </a:spcAft>
              <a:buFont typeface="Arial" panose="020B0604020202020204" pitchFamily="34" charset="0"/>
              <a:buChar char="•"/>
              <a:defRPr/>
            </a:pPr>
            <a:endParaRPr lang="en-US" sz="24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6037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b="1" dirty="0">
                <a:solidFill>
                  <a:srgbClr val="FFFFFF"/>
                </a:solidFill>
                <a:latin typeface="Franklin Gothic Book" panose="020B0503020102020204" pitchFamily="34" charset="0"/>
              </a:rPr>
              <a:t>Patient Allocation: Hospitals</a:t>
            </a: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5370153" y="1526033"/>
            <a:ext cx="5536397" cy="3935281"/>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244DEB3-8206-4609-95F9-E2948E4A58C1}"/>
              </a:ext>
            </a:extLst>
          </p:cNvPr>
          <p:cNvSpPr/>
          <p:nvPr/>
        </p:nvSpPr>
        <p:spPr>
          <a:xfrm>
            <a:off x="5268146" y="1867004"/>
            <a:ext cx="6096000" cy="4466864"/>
          </a:xfrm>
          <a:prstGeom prst="rect">
            <a:avLst/>
          </a:prstGeom>
        </p:spPr>
        <p:txBody>
          <a:bodyPr>
            <a:spAutoFit/>
          </a:bodyPr>
          <a:lstStyle/>
          <a:p>
            <a:pPr marL="342900" marR="191770" lvl="0" indent="-342900" algn="l" defTabSz="914400" rtl="0" eaLnBrk="1" fontAlgn="auto" latinLnBrk="0" hangingPunct="1">
              <a:lnSpc>
                <a:spcPct val="100000"/>
              </a:lnSpc>
              <a:spcBef>
                <a:spcPts val="0"/>
              </a:spcBef>
              <a:spcAft>
                <a:spcPts val="144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0000"/>
                </a:solidFill>
                <a:effectLst/>
                <a:uLnTx/>
                <a:uFillTx/>
                <a:latin typeface="Franklin Gothic Book" panose="020B0503020102020204" pitchFamily="34" charset="0"/>
                <a:ea typeface="Times New Roman" panose="02020603050405020304" pitchFamily="18" charset="0"/>
                <a:cs typeface="+mn-cs"/>
              </a:rPr>
              <a:t>9-1-1 Receiving Hospitals </a:t>
            </a:r>
            <a:r>
              <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ea typeface="Times New Roman" panose="02020603050405020304" pitchFamily="18" charset="0"/>
                <a:cs typeface="+mn-cs"/>
              </a:rPr>
              <a:t>(except Catalina Island) will receive a total of 25 victims</a:t>
            </a:r>
          </a:p>
          <a:p>
            <a:pPr marL="342900" marR="191770" lvl="0" indent="-342900" algn="l" defTabSz="914400" rtl="0" eaLnBrk="1" fontAlgn="auto" latinLnBrk="0" hangingPunct="1">
              <a:lnSpc>
                <a:spcPct val="100000"/>
              </a:lnSpc>
              <a:spcBef>
                <a:spcPts val="0"/>
              </a:spcBef>
              <a:spcAft>
                <a:spcPts val="144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0000"/>
                </a:solidFill>
                <a:effectLst/>
                <a:uLnTx/>
                <a:uFillTx/>
                <a:latin typeface="Franklin Gothic Book" panose="020B0503020102020204" pitchFamily="34" charset="0"/>
                <a:ea typeface="Times New Roman" panose="02020603050405020304" pitchFamily="18" charset="0"/>
                <a:cs typeface="+mn-cs"/>
              </a:rPr>
              <a:t>Twenty (20) </a:t>
            </a:r>
            <a:r>
              <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ea typeface="Times New Roman" panose="02020603050405020304" pitchFamily="18" charset="0"/>
                <a:cs typeface="+mn-cs"/>
              </a:rPr>
              <a:t>will arrive by EMS (ReddiNet MCI Module)</a:t>
            </a:r>
          </a:p>
          <a:p>
            <a:pPr marL="342900" marR="191770" lvl="0" indent="-342900" algn="l" defTabSz="914400" rtl="0" eaLnBrk="1" fontAlgn="auto" latinLnBrk="0" hangingPunct="1">
              <a:lnSpc>
                <a:spcPct val="100000"/>
              </a:lnSpc>
              <a:spcBef>
                <a:spcPts val="0"/>
              </a:spcBef>
              <a:spcAft>
                <a:spcPts val="144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0000"/>
                </a:solidFill>
                <a:effectLst/>
                <a:uLnTx/>
                <a:uFillTx/>
                <a:latin typeface="Franklin Gothic Book" panose="020B0503020102020204" pitchFamily="34" charset="0"/>
                <a:ea typeface="Times New Roman" panose="02020603050405020304" pitchFamily="18" charset="0"/>
                <a:cs typeface="+mn-cs"/>
              </a:rPr>
              <a:t>Five (5)</a:t>
            </a:r>
            <a:r>
              <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ea typeface="Times New Roman" panose="02020603050405020304" pitchFamily="18" charset="0"/>
                <a:cs typeface="+mn-cs"/>
              </a:rPr>
              <a:t> will walk-in </a:t>
            </a:r>
          </a:p>
          <a:p>
            <a:pPr marL="342900" marR="191770" lvl="0" indent="-342900" algn="l" defTabSz="914400" rtl="0" eaLnBrk="1" fontAlgn="auto" latinLnBrk="0" hangingPunct="1">
              <a:lnSpc>
                <a:spcPct val="100000"/>
              </a:lnSpc>
              <a:spcBef>
                <a:spcPts val="0"/>
              </a:spcBef>
              <a:spcAft>
                <a:spcPts val="144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ea typeface="Times New Roman" panose="02020603050405020304" pitchFamily="18" charset="0"/>
                <a:cs typeface="+mn-cs"/>
              </a:rPr>
              <a:t>Catalina Island Medical Center will receive </a:t>
            </a:r>
            <a:r>
              <a:rPr lang="en-US" sz="2400" dirty="0">
                <a:solidFill>
                  <a:srgbClr val="FF0000"/>
                </a:solidFill>
                <a:latin typeface="Franklin Gothic Book" panose="020B0503020102020204" pitchFamily="34" charset="0"/>
                <a:ea typeface="Times New Roman" panose="02020603050405020304" pitchFamily="18" charset="0"/>
              </a:rPr>
              <a:t>(ten) </a:t>
            </a:r>
            <a:r>
              <a:rPr kumimoji="0" lang="en-US" sz="2400" b="0" i="0" u="none" strike="noStrike" kern="1200" cap="none" spc="0" normalizeH="0" baseline="0" noProof="0" dirty="0">
                <a:ln>
                  <a:noFill/>
                </a:ln>
                <a:solidFill>
                  <a:srgbClr val="FF0000"/>
                </a:solidFill>
                <a:effectLst/>
                <a:uLnTx/>
                <a:uFillTx/>
                <a:latin typeface="Franklin Gothic Book" panose="020B0503020102020204" pitchFamily="34" charset="0"/>
                <a:ea typeface="Times New Roman" panose="02020603050405020304" pitchFamily="18" charset="0"/>
                <a:cs typeface="+mn-cs"/>
              </a:rPr>
              <a:t>10</a:t>
            </a:r>
            <a:r>
              <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ea typeface="Times New Roman" panose="02020603050405020304" pitchFamily="18" charset="0"/>
                <a:cs typeface="+mn-cs"/>
              </a:rPr>
              <a:t> victims in total by EMS (ReddiNet MCI Module)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2286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ea typeface="Calibri" panose="020F0502020204030204" pitchFamily="34" charset="0"/>
              <a:cs typeface="+mn-cs"/>
            </a:endParaRPr>
          </a:p>
        </p:txBody>
      </p:sp>
    </p:spTree>
    <p:extLst>
      <p:ext uri="{BB962C8B-B14F-4D97-AF65-F5344CB8AC3E}">
        <p14:creationId xmlns:p14="http://schemas.microsoft.com/office/powerpoint/2010/main" val="150407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171073" y="1396686"/>
            <a:ext cx="3863263" cy="4064628"/>
          </a:xfrm>
        </p:spPr>
        <p:txBody>
          <a:bodyPr vert="horz" lIns="91440" tIns="45720" rIns="91440" bIns="45720" rtlCol="0" anchor="ctr">
            <a:normAutofit/>
          </a:bodyPr>
          <a:lstStyle/>
          <a:p>
            <a:r>
              <a:rPr lang="en-US" sz="4100" b="1" dirty="0">
                <a:solidFill>
                  <a:srgbClr val="FFFFFF"/>
                </a:solidFill>
                <a:latin typeface="Franklin Gothic Book" panose="020B0503020102020204" pitchFamily="34" charset="0"/>
              </a:rPr>
              <a:t>Hospital Decompression</a:t>
            </a:r>
            <a:br>
              <a:rPr lang="en-US" sz="4100" b="1" kern="1200" dirty="0">
                <a:solidFill>
                  <a:srgbClr val="FFFFFF"/>
                </a:solidFill>
                <a:latin typeface="+mj-lt"/>
                <a:ea typeface="+mj-ea"/>
                <a:cs typeface="+mj-cs"/>
              </a:rPr>
            </a:br>
            <a:endParaRPr lang="en-US" sz="4100"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5676499" y="1225053"/>
            <a:ext cx="5536397" cy="3935281"/>
          </a:xfrm>
          <a:prstGeom prst="rect">
            <a:avLst/>
          </a:prstGeom>
        </p:spPr>
        <p:txBody>
          <a:bodyPr vert="horz" lIns="91440" tIns="45720" rIns="91440" bIns="45720" rtlCol="0">
            <a:noAutofit/>
          </a:bodyPr>
          <a:lstStyle/>
          <a:p>
            <a:pPr marL="342900" lvl="0" indent="-342900">
              <a:buFont typeface="Arial" panose="020B0604020202020204" pitchFamily="34" charset="0"/>
              <a:buChar char="•"/>
              <a:defRPr/>
            </a:pPr>
            <a:r>
              <a:rPr lang="en-US" sz="2400" i="1" dirty="0">
                <a:latin typeface="Franklin Gothic Book" panose="020B0503020102020204" pitchFamily="34" charset="0"/>
                <a:ea typeface="Times New Roman" panose="02020603050405020304" pitchFamily="18" charset="0"/>
              </a:rPr>
              <a:t>9-1-1 Receiving Hospitals will decompress to increase surge capacity.</a:t>
            </a:r>
          </a:p>
          <a:p>
            <a:pPr marL="342900" lvl="0" indent="-342900">
              <a:buFont typeface="Arial" panose="020B0604020202020204" pitchFamily="34" charset="0"/>
              <a:buChar char="•"/>
              <a:defRPr/>
            </a:pPr>
            <a:r>
              <a:rPr lang="en-US" sz="2400" i="1" dirty="0">
                <a:latin typeface="Franklin Gothic Book" panose="020B0503020102020204" pitchFamily="34" charset="0"/>
                <a:ea typeface="Times New Roman" panose="02020603050405020304" pitchFamily="18" charset="0"/>
              </a:rPr>
              <a:t>No Actual Movement of Patients</a:t>
            </a:r>
          </a:p>
          <a:p>
            <a:pPr marL="342900" lvl="0" indent="-342900">
              <a:buFont typeface="Arial" panose="020B0604020202020204" pitchFamily="34" charset="0"/>
              <a:buChar char="•"/>
              <a:defRPr/>
            </a:pPr>
            <a:r>
              <a:rPr lang="en-US" sz="2400" i="1" dirty="0">
                <a:latin typeface="Franklin Gothic Book" panose="020B0503020102020204" pitchFamily="34" charset="0"/>
                <a:ea typeface="Times New Roman" panose="02020603050405020304" pitchFamily="18" charset="0"/>
              </a:rPr>
              <a:t>Hospitals without Emergency Departments will receive decompression patients to support surge.</a:t>
            </a:r>
          </a:p>
          <a:p>
            <a:pPr marL="342900" lvl="0" indent="-342900">
              <a:buFont typeface="Arial" panose="020B0604020202020204" pitchFamily="34" charset="0"/>
              <a:buChar char="•"/>
              <a:defRPr/>
            </a:pPr>
            <a:r>
              <a:rPr lang="en-US" sz="2400" i="1" dirty="0">
                <a:latin typeface="Franklin Gothic Book" panose="020B0503020102020204" pitchFamily="34" charset="0"/>
                <a:ea typeface="Times New Roman" panose="02020603050405020304" pitchFamily="18" charset="0"/>
              </a:rPr>
              <a:t>Participating HHH and LTC Sector facilities will receive decompression patients to support surge.</a:t>
            </a:r>
          </a:p>
          <a:p>
            <a:pPr lvl="0">
              <a:defRPr/>
            </a:pPr>
            <a:endParaRPr lang="en-US" sz="2400" i="1" dirty="0">
              <a:latin typeface="Franklin Gothic Book" panose="020B0503020102020204" pitchFamily="34" charset="0"/>
              <a:ea typeface="Times New Roman" panose="02020603050405020304" pitchFamily="18" charset="0"/>
            </a:endParaRPr>
          </a:p>
          <a:p>
            <a:pPr>
              <a:defRPr/>
            </a:pPr>
            <a:r>
              <a:rPr lang="en-US" sz="2400" b="1" dirty="0">
                <a:solidFill>
                  <a:srgbClr val="FF0000"/>
                </a:solidFill>
                <a:latin typeface="Franklin Gothic Book" panose="020B0503020102020204" pitchFamily="34" charset="0"/>
                <a:ea typeface="Times New Roman" panose="02020603050405020304" pitchFamily="18" charset="0"/>
              </a:rPr>
              <a:t>NOTE: </a:t>
            </a:r>
            <a:r>
              <a:rPr lang="en-US" sz="2400" dirty="0">
                <a:latin typeface="Franklin Gothic Book" panose="020B0503020102020204" pitchFamily="34" charset="0"/>
                <a:ea typeface="Times New Roman" panose="02020603050405020304" pitchFamily="18" charset="0"/>
              </a:rPr>
              <a:t>9-1-1 Receiving Hospitals, HHH, and LTC facilities to complete </a:t>
            </a:r>
            <a:r>
              <a:rPr lang="en-US" sz="2400" dirty="0">
                <a:solidFill>
                  <a:srgbClr val="FF0000"/>
                </a:solidFill>
                <a:latin typeface="Franklin Gothic Book" panose="020B0503020102020204" pitchFamily="34" charset="0"/>
                <a:ea typeface="Times New Roman" panose="02020603050405020304" pitchFamily="18" charset="0"/>
              </a:rPr>
              <a:t>Hospital Decompression Survey.</a:t>
            </a:r>
          </a:p>
          <a:p>
            <a:pPr marL="342900" lvl="0" indent="-342900">
              <a:buFont typeface="Arial" panose="020B0604020202020204" pitchFamily="34" charset="0"/>
              <a:buChar char="•"/>
              <a:defRPr/>
            </a:pPr>
            <a:endParaRPr lang="en-US" sz="2400" i="1" dirty="0">
              <a:latin typeface="Franklin Gothic Book" panose="020B0503020102020204" pitchFamily="34" charset="0"/>
              <a:ea typeface="Times New Roman" panose="02020603050405020304" pitchFamily="18" charset="0"/>
            </a:endParaRPr>
          </a:p>
          <a:p>
            <a:pPr lvl="0">
              <a:spcBef>
                <a:spcPts val="300"/>
              </a:spcBef>
              <a:spcAft>
                <a:spcPts val="300"/>
              </a:spcAft>
            </a:pPr>
            <a:endParaRPr kumimoji="0" lang="en-US" sz="2400" b="0" i="0" u="none" strike="noStrike" kern="1200" cap="none" spc="0" normalizeH="0" noProof="0" dirty="0">
              <a:ln>
                <a:noFill/>
              </a:ln>
              <a:solidFill>
                <a:prstClr val="black"/>
              </a:solidFill>
              <a:effectLst/>
              <a:uLnTx/>
              <a:uFillTx/>
              <a:latin typeface="Franklin Gothic Book" panose="020B0503020102020204" pitchFamily="34" charset="0"/>
              <a:ea typeface="Times New Roman" panose="02020603050405020304" pitchFamily="18" charset="0"/>
            </a:endParaRPr>
          </a:p>
        </p:txBody>
      </p:sp>
    </p:spTree>
    <p:extLst>
      <p:ext uri="{BB962C8B-B14F-4D97-AF65-F5344CB8AC3E}">
        <p14:creationId xmlns:p14="http://schemas.microsoft.com/office/powerpoint/2010/main" val="189285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ight Triangle 5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075766" y="1188637"/>
            <a:ext cx="3372939" cy="4480726"/>
          </a:xfrm>
        </p:spPr>
        <p:txBody>
          <a:bodyPr vert="horz" lIns="91440" tIns="45720" rIns="91440" bIns="45720" rtlCol="0" anchor="ctr">
            <a:normAutofit/>
          </a:bodyPr>
          <a:lstStyle/>
          <a:p>
            <a:r>
              <a:rPr lang="en-US" sz="6600" b="1" kern="1200" dirty="0">
                <a:solidFill>
                  <a:schemeClr val="tx1"/>
                </a:solidFill>
                <a:latin typeface="Franklin Gothic Book" panose="020B0503020102020204" pitchFamily="34" charset="0"/>
              </a:rPr>
              <a:t>Hospital</a:t>
            </a:r>
            <a:br>
              <a:rPr lang="en-US" sz="6600" b="1" kern="1200" dirty="0">
                <a:solidFill>
                  <a:schemeClr val="tx1"/>
                </a:solidFill>
                <a:latin typeface="Franklin Gothic Book" panose="020B0503020102020204" pitchFamily="34" charset="0"/>
              </a:rPr>
            </a:br>
            <a:r>
              <a:rPr lang="en-US" sz="6600" b="1" kern="1200" dirty="0">
                <a:solidFill>
                  <a:schemeClr val="tx1"/>
                </a:solidFill>
                <a:latin typeface="Franklin Gothic Book" panose="020B0503020102020204" pitchFamily="34" charset="0"/>
              </a:rPr>
              <a:t>Sector:</a:t>
            </a:r>
            <a:br>
              <a:rPr lang="en-US" sz="6600" b="1" kern="1200" dirty="0">
                <a:solidFill>
                  <a:schemeClr val="tx1"/>
                </a:solidFill>
                <a:latin typeface="Franklin Gothic Book" panose="020B0503020102020204" pitchFamily="34" charset="0"/>
              </a:rPr>
            </a:br>
            <a:endParaRPr lang="en-US" sz="4500" kern="1200" dirty="0">
              <a:solidFill>
                <a:schemeClr val="tx1"/>
              </a:solidFill>
              <a:latin typeface="Franklin Gothic Book" panose="020B0503020102020204" pitchFamily="34" charset="0"/>
            </a:endParaRPr>
          </a:p>
        </p:txBody>
      </p:sp>
      <p:cxnSp>
        <p:nvCxnSpPr>
          <p:cNvPr id="55" name="Straight Connector 5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416B4A1-0FE8-4730-A476-FFFBA909FC8B}"/>
              </a:ext>
            </a:extLst>
          </p:cNvPr>
          <p:cNvSpPr txBox="1"/>
          <p:nvPr/>
        </p:nvSpPr>
        <p:spPr>
          <a:xfrm>
            <a:off x="5255260" y="1648870"/>
            <a:ext cx="4702848" cy="3560260"/>
          </a:xfrm>
          <a:prstGeom prst="rect">
            <a:avLst/>
          </a:prstGeom>
        </p:spPr>
        <p:txBody>
          <a:bodyPr vert="horz" lIns="91440" tIns="45720" rIns="91440" bIns="45720" rtlCol="0" anchor="ctr">
            <a:noAutofit/>
          </a:bodyPr>
          <a:lstStyle/>
          <a:p>
            <a:pPr marL="342900" marR="191770" lvl="0" indent="-342900">
              <a:spcAft>
                <a:spcPts val="1440"/>
              </a:spcAft>
              <a:buFont typeface="Arial" panose="020B0604020202020204" pitchFamily="34" charset="0"/>
              <a:buChar char="•"/>
              <a:defRPr/>
            </a:pPr>
            <a:r>
              <a:rPr lang="en-US" sz="2400" dirty="0">
                <a:solidFill>
                  <a:srgbClr val="FF0000"/>
                </a:solidFill>
                <a:latin typeface="Franklin Gothic Book" panose="020B0503020102020204" pitchFamily="34" charset="0"/>
                <a:ea typeface="Times New Roman" panose="02020603050405020304" pitchFamily="18" charset="0"/>
              </a:rPr>
              <a:t>Hospitals without Emergency Departments </a:t>
            </a:r>
            <a:r>
              <a:rPr lang="en-US" sz="2400" dirty="0">
                <a:solidFill>
                  <a:prstClr val="black"/>
                </a:solidFill>
                <a:latin typeface="Franklin Gothic Book" panose="020B0503020102020204" pitchFamily="34" charset="0"/>
                <a:ea typeface="Times New Roman" panose="02020603050405020304" pitchFamily="18" charset="0"/>
              </a:rPr>
              <a:t>will test Burn Surge</a:t>
            </a:r>
          </a:p>
          <a:p>
            <a:pPr marL="342900" marR="191770" lvl="0" indent="-342900">
              <a:spcAft>
                <a:spcPts val="1440"/>
              </a:spcAft>
              <a:buFont typeface="Arial" panose="020B0604020202020204" pitchFamily="34" charset="0"/>
              <a:buChar char="•"/>
              <a:defRPr/>
            </a:pPr>
            <a:r>
              <a:rPr lang="en-US" sz="2400" dirty="0">
                <a:solidFill>
                  <a:prstClr val="black"/>
                </a:solidFill>
                <a:latin typeface="Franklin Gothic Book" panose="020B0503020102020204" pitchFamily="34" charset="0"/>
                <a:ea typeface="Times New Roman" panose="02020603050405020304" pitchFamily="18" charset="0"/>
              </a:rPr>
              <a:t>Test and support receiving decompression patients </a:t>
            </a:r>
          </a:p>
          <a:p>
            <a:pPr marL="342900" marR="191770" lvl="0" indent="-342900">
              <a:spcAft>
                <a:spcPts val="1440"/>
              </a:spcAft>
              <a:buFont typeface="Arial" panose="020B0604020202020204" pitchFamily="34" charset="0"/>
              <a:buChar char="•"/>
              <a:defRPr/>
            </a:pPr>
            <a:endParaRPr lang="en-US" sz="24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7493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b="1" dirty="0">
                <a:solidFill>
                  <a:srgbClr val="FFFFFF"/>
                </a:solidFill>
                <a:latin typeface="Franklin Gothic Book" panose="020B0503020102020204" pitchFamily="34" charset="0"/>
              </a:rPr>
              <a:t>Patient Allocation: Hospitals</a:t>
            </a: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5370153" y="1526033"/>
            <a:ext cx="5536397" cy="3935281"/>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244DEB3-8206-4609-95F9-E2948E4A58C1}"/>
              </a:ext>
            </a:extLst>
          </p:cNvPr>
          <p:cNvSpPr/>
          <p:nvPr/>
        </p:nvSpPr>
        <p:spPr>
          <a:xfrm>
            <a:off x="5370153" y="1119031"/>
            <a:ext cx="6096000" cy="5062924"/>
          </a:xfrm>
          <a:prstGeom prst="rect">
            <a:avLst/>
          </a:prstGeom>
        </p:spPr>
        <p:txBody>
          <a:bodyPr>
            <a:spAutoFit/>
          </a:bodyPr>
          <a:lstStyle/>
          <a:p>
            <a:pPr marL="342900" marR="191770" lvl="0" indent="-342900" algn="l" defTabSz="914400" rtl="0" eaLnBrk="1" fontAlgn="auto" latinLnBrk="0" hangingPunct="1">
              <a:lnSpc>
                <a:spcPct val="100000"/>
              </a:lnSpc>
              <a:spcBef>
                <a:spcPts val="0"/>
              </a:spcBef>
              <a:spcAft>
                <a:spcPts val="1440"/>
              </a:spcAft>
              <a:buClrTx/>
              <a:buSzTx/>
              <a:buFont typeface="Arial" panose="020B0604020202020204" pitchFamily="34" charset="0"/>
              <a:buChar char="•"/>
              <a:tabLst/>
              <a:defRPr/>
            </a:pPr>
            <a:r>
              <a:rPr kumimoji="0" lang="en-US" sz="2400" b="0" u="none" strike="noStrike" kern="1200" cap="none" spc="0" normalizeH="0" baseline="0" noProof="0" dirty="0">
                <a:ln>
                  <a:noFill/>
                </a:ln>
                <a:solidFill>
                  <a:srgbClr val="FF0000"/>
                </a:solidFill>
                <a:effectLst/>
                <a:uLnTx/>
                <a:uFillTx/>
                <a:latin typeface="Franklin Gothic Book" panose="020B0503020102020204" pitchFamily="34" charset="0"/>
                <a:ea typeface="Times New Roman" panose="02020603050405020304" pitchFamily="18" charset="0"/>
              </a:rPr>
              <a:t>Hospitals without Emergency Departments </a:t>
            </a:r>
            <a:r>
              <a:rPr kumimoji="0" lang="en-US" sz="2400" b="0" u="none" strike="noStrike" kern="1200" cap="none" spc="0" normalizeH="0" baseline="0" noProof="0" dirty="0">
                <a:ln>
                  <a:noFill/>
                </a:ln>
                <a:solidFill>
                  <a:prstClr val="black"/>
                </a:solidFill>
                <a:effectLst/>
                <a:uLnTx/>
                <a:uFillTx/>
                <a:latin typeface="Franklin Gothic Book" panose="020B0503020102020204" pitchFamily="34" charset="0"/>
                <a:ea typeface="Times New Roman" panose="02020603050405020304" pitchFamily="18" charset="0"/>
              </a:rPr>
              <a:t>will receive a total of </a:t>
            </a:r>
            <a:r>
              <a:rPr kumimoji="0" lang="en-US" sz="2400" b="0" u="none" strike="noStrike" kern="1200" cap="none" spc="0" normalizeH="0" baseline="0" noProof="0" dirty="0">
                <a:ln>
                  <a:noFill/>
                </a:ln>
                <a:solidFill>
                  <a:srgbClr val="FF0000"/>
                </a:solidFill>
                <a:effectLst/>
                <a:uLnTx/>
                <a:uFillTx/>
                <a:latin typeface="Franklin Gothic Book" panose="020B0503020102020204" pitchFamily="34" charset="0"/>
                <a:ea typeface="Times New Roman" panose="02020603050405020304" pitchFamily="18" charset="0"/>
              </a:rPr>
              <a:t>three (3) </a:t>
            </a:r>
            <a:r>
              <a:rPr kumimoji="0" lang="en-US" sz="2400" b="0" u="none" strike="noStrike" kern="1200" cap="none" spc="0" normalizeH="0" baseline="0" noProof="0" dirty="0">
                <a:ln>
                  <a:noFill/>
                </a:ln>
                <a:effectLst/>
                <a:uLnTx/>
                <a:uFillTx/>
                <a:latin typeface="Franklin Gothic Book" panose="020B0503020102020204" pitchFamily="34" charset="0"/>
                <a:ea typeface="Times New Roman" panose="02020603050405020304" pitchFamily="18" charset="0"/>
              </a:rPr>
              <a:t>to</a:t>
            </a:r>
            <a:r>
              <a:rPr kumimoji="0" lang="en-US" sz="2400" b="0" u="none" strike="noStrike" kern="1200" cap="none" spc="0" normalizeH="0" baseline="0" noProof="0" dirty="0">
                <a:ln>
                  <a:noFill/>
                </a:ln>
                <a:solidFill>
                  <a:srgbClr val="FF0000"/>
                </a:solidFill>
                <a:effectLst/>
                <a:uLnTx/>
                <a:uFillTx/>
                <a:latin typeface="Franklin Gothic Book" panose="020B0503020102020204" pitchFamily="34" charset="0"/>
                <a:ea typeface="Times New Roman" panose="02020603050405020304" pitchFamily="18" charset="0"/>
              </a:rPr>
              <a:t> five (5) </a:t>
            </a:r>
            <a:r>
              <a:rPr kumimoji="0" lang="en-US" sz="2400" b="0" u="none" strike="noStrike" kern="1200" cap="none" spc="0" normalizeH="0" baseline="0" noProof="0" dirty="0">
                <a:ln>
                  <a:noFill/>
                </a:ln>
                <a:solidFill>
                  <a:prstClr val="black"/>
                </a:solidFill>
                <a:effectLst/>
                <a:uLnTx/>
                <a:uFillTx/>
                <a:latin typeface="Franklin Gothic Book" panose="020B0503020102020204" pitchFamily="34" charset="0"/>
                <a:ea typeface="Times New Roman" panose="02020603050405020304" pitchFamily="18" charset="0"/>
              </a:rPr>
              <a:t>walk-in</a:t>
            </a:r>
            <a:r>
              <a:rPr kumimoji="0" lang="en-US" sz="2400" b="0" u="none" strike="noStrike" kern="1200" cap="none" spc="0" normalizeH="0" noProof="0" dirty="0">
                <a:ln>
                  <a:noFill/>
                </a:ln>
                <a:solidFill>
                  <a:prstClr val="black"/>
                </a:solidFill>
                <a:effectLst/>
                <a:uLnTx/>
                <a:uFillTx/>
                <a:latin typeface="Franklin Gothic Book" panose="020B0503020102020204" pitchFamily="34" charset="0"/>
                <a:ea typeface="Times New Roman" panose="02020603050405020304" pitchFamily="18" charset="0"/>
              </a:rPr>
              <a:t> </a:t>
            </a:r>
            <a:r>
              <a:rPr kumimoji="0" lang="en-US" sz="2400" b="0" u="none" strike="noStrike" kern="1200" cap="none" spc="0" normalizeH="0" baseline="0" noProof="0" dirty="0">
                <a:ln>
                  <a:noFill/>
                </a:ln>
                <a:solidFill>
                  <a:prstClr val="black"/>
                </a:solidFill>
                <a:effectLst/>
                <a:uLnTx/>
                <a:uFillTx/>
                <a:latin typeface="Franklin Gothic Book" panose="020B0503020102020204" pitchFamily="34" charset="0"/>
                <a:ea typeface="Times New Roman" panose="02020603050405020304" pitchFamily="18" charset="0"/>
              </a:rPr>
              <a:t>victims from incident</a:t>
            </a:r>
          </a:p>
          <a:p>
            <a:pPr marL="342900" marR="191770" lvl="0" indent="-342900" algn="l" defTabSz="914400" rtl="0" eaLnBrk="1" fontAlgn="auto" latinLnBrk="0" hangingPunct="1">
              <a:lnSpc>
                <a:spcPct val="100000"/>
              </a:lnSpc>
              <a:spcBef>
                <a:spcPts val="0"/>
              </a:spcBef>
              <a:spcAft>
                <a:spcPts val="1440"/>
              </a:spcAft>
              <a:buClrTx/>
              <a:buSzTx/>
              <a:buFont typeface="Arial" panose="020B0604020202020204" pitchFamily="34" charset="0"/>
              <a:buChar char="•"/>
              <a:tabLst/>
              <a:defRPr/>
            </a:pPr>
            <a:r>
              <a:rPr lang="en-US" sz="2400" dirty="0">
                <a:solidFill>
                  <a:srgbClr val="FF0000"/>
                </a:solidFill>
                <a:latin typeface="Franklin Gothic Book" panose="020B0503020102020204" pitchFamily="34" charset="0"/>
                <a:ea typeface="Times New Roman" panose="02020603050405020304" pitchFamily="18" charset="0"/>
              </a:rPr>
              <a:t>Hospitals without Emergency Departments </a:t>
            </a:r>
            <a:r>
              <a:rPr lang="en-US" sz="2400" dirty="0">
                <a:solidFill>
                  <a:prstClr val="black"/>
                </a:solidFill>
                <a:latin typeface="Franklin Gothic Book" panose="020B0503020102020204" pitchFamily="34" charset="0"/>
                <a:ea typeface="Times New Roman" panose="02020603050405020304" pitchFamily="18" charset="0"/>
              </a:rPr>
              <a:t>will simulate receiving </a:t>
            </a:r>
            <a:r>
              <a:rPr lang="en-US" sz="2400" dirty="0">
                <a:solidFill>
                  <a:srgbClr val="FF0000"/>
                </a:solidFill>
                <a:latin typeface="Franklin Gothic Book" panose="020B0503020102020204" pitchFamily="34" charset="0"/>
                <a:ea typeface="Times New Roman" panose="02020603050405020304" pitchFamily="18" charset="0"/>
              </a:rPr>
              <a:t>ten (10)</a:t>
            </a:r>
            <a:r>
              <a:rPr lang="en-US" sz="2400" dirty="0">
                <a:solidFill>
                  <a:prstClr val="black"/>
                </a:solidFill>
                <a:latin typeface="Franklin Gothic Book" panose="020B0503020102020204" pitchFamily="34" charset="0"/>
                <a:ea typeface="Times New Roman" panose="02020603050405020304" pitchFamily="18" charset="0"/>
              </a:rPr>
              <a:t> decompression patients from 9-1-1 receiving Hospitals</a:t>
            </a:r>
          </a:p>
          <a:p>
            <a:pPr marL="342900" marR="191770" indent="-342900">
              <a:spcAft>
                <a:spcPts val="1440"/>
              </a:spcAft>
              <a:buFont typeface="Arial" panose="020B0604020202020204" pitchFamily="34" charset="0"/>
              <a:buChar char="•"/>
            </a:pPr>
            <a:r>
              <a:rPr lang="en-US" sz="2400" dirty="0">
                <a:latin typeface="Franklin Gothic Book" panose="020B0503020102020204" pitchFamily="34" charset="0"/>
              </a:rPr>
              <a:t>These patients will not be assigned via ReddiNet</a:t>
            </a:r>
          </a:p>
          <a:p>
            <a:pPr marL="342900" marR="191770" indent="-342900">
              <a:spcAft>
                <a:spcPts val="1440"/>
              </a:spcAft>
              <a:buFont typeface="Arial" panose="020B0604020202020204" pitchFamily="34" charset="0"/>
              <a:buChar char="•"/>
            </a:pPr>
            <a:r>
              <a:rPr lang="en-US" sz="2400" dirty="0">
                <a:latin typeface="Franklin Gothic Book" panose="020B0503020102020204" pitchFamily="34" charset="0"/>
              </a:rPr>
              <a:t>The person(s) on site preparing for the exercise will create injects to simulate patient arrival.</a:t>
            </a:r>
            <a:endParaRPr kumimoji="0" lang="en-US" sz="2400" b="0" u="none" strike="noStrike" kern="1200" cap="none" spc="0" normalizeH="0" baseline="0" noProof="0" dirty="0">
              <a:ln>
                <a:noFill/>
              </a:ln>
              <a:solidFill>
                <a:prstClr val="black"/>
              </a:solidFill>
              <a:effectLst/>
              <a:uLnTx/>
              <a:uFillTx/>
              <a:latin typeface="Franklin Gothic Book" panose="020B0503020102020204" pitchFamily="34" charset="0"/>
              <a:ea typeface="Times New Roman" panose="02020603050405020304" pitchFamily="18" charset="0"/>
            </a:endParaRPr>
          </a:p>
        </p:txBody>
      </p:sp>
    </p:spTree>
    <p:extLst>
      <p:ext uri="{BB962C8B-B14F-4D97-AF65-F5344CB8AC3E}">
        <p14:creationId xmlns:p14="http://schemas.microsoft.com/office/powerpoint/2010/main" val="15300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ight Triangle 5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075766" y="1188637"/>
            <a:ext cx="3372939" cy="4480726"/>
          </a:xfrm>
        </p:spPr>
        <p:txBody>
          <a:bodyPr vert="horz" lIns="91440" tIns="45720" rIns="91440" bIns="45720" rtlCol="0" anchor="ctr">
            <a:normAutofit fontScale="90000"/>
          </a:bodyPr>
          <a:lstStyle/>
          <a:p>
            <a:r>
              <a:rPr lang="en-US" sz="6600" b="1" kern="1200" dirty="0">
                <a:solidFill>
                  <a:schemeClr val="tx1"/>
                </a:solidFill>
                <a:latin typeface="Franklin Gothic Book" panose="020B0503020102020204" pitchFamily="34" charset="0"/>
              </a:rPr>
              <a:t>Clinic </a:t>
            </a:r>
            <a:r>
              <a:rPr lang="en-US" sz="6600" b="1" kern="1200" dirty="0">
                <a:solidFill>
                  <a:srgbClr val="FF0000"/>
                </a:solidFill>
                <a:latin typeface="Franklin Gothic Book" panose="020B0503020102020204" pitchFamily="34" charset="0"/>
              </a:rPr>
              <a:t>and</a:t>
            </a:r>
            <a:r>
              <a:rPr lang="en-US" sz="6600" b="1" kern="1200" dirty="0">
                <a:solidFill>
                  <a:schemeClr val="tx1"/>
                </a:solidFill>
                <a:latin typeface="Franklin Gothic Book" panose="020B0503020102020204" pitchFamily="34" charset="0"/>
              </a:rPr>
              <a:t> Urgent Care </a:t>
            </a:r>
            <a:r>
              <a:rPr lang="en-US" sz="6600" b="1" kern="1200" dirty="0">
                <a:solidFill>
                  <a:srgbClr val="FF0000"/>
                </a:solidFill>
                <a:latin typeface="Franklin Gothic Book" panose="020B0503020102020204" pitchFamily="34" charset="0"/>
              </a:rPr>
              <a:t>Sectors</a:t>
            </a:r>
            <a:endParaRPr lang="en-US" sz="6600" kern="1200" dirty="0">
              <a:solidFill>
                <a:srgbClr val="FF0000"/>
              </a:solidFill>
              <a:latin typeface="Franklin Gothic Book" panose="020B0503020102020204" pitchFamily="34" charset="0"/>
            </a:endParaRPr>
          </a:p>
        </p:txBody>
      </p:sp>
      <p:cxnSp>
        <p:nvCxnSpPr>
          <p:cNvPr id="55" name="Straight Connector 5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416B4A1-0FE8-4730-A476-FFFBA909FC8B}"/>
              </a:ext>
            </a:extLst>
          </p:cNvPr>
          <p:cNvSpPr txBox="1"/>
          <p:nvPr/>
        </p:nvSpPr>
        <p:spPr>
          <a:xfrm>
            <a:off x="5255260" y="1648870"/>
            <a:ext cx="4702848" cy="3560260"/>
          </a:xfrm>
          <a:prstGeom prst="rect">
            <a:avLst/>
          </a:prstGeom>
        </p:spPr>
        <p:txBody>
          <a:bodyPr vert="horz" lIns="91440" tIns="45720" rIns="91440" bIns="45720" rtlCol="0" anchor="ctr">
            <a:noAutofit/>
          </a:bodyPr>
          <a:lstStyle/>
          <a:p>
            <a:pPr marL="114300" marR="0" lvl="0" indent="0" algn="l" defTabSz="914400" rtl="0" eaLnBrk="1" fontAlgn="auto" latinLnBrk="0" hangingPunct="1">
              <a:lnSpc>
                <a:spcPct val="90000"/>
              </a:lnSpc>
              <a:spcBef>
                <a:spcPts val="300"/>
              </a:spcBef>
              <a:spcAft>
                <a:spcPts val="30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Franklin Gothic Book" panose="020B0503020102020204" pitchFamily="34" charset="0"/>
              </a:rPr>
              <a:t>Clinic </a:t>
            </a:r>
            <a:r>
              <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rPr>
              <a:t>and</a:t>
            </a:r>
            <a:r>
              <a:rPr kumimoji="0" lang="en-US" sz="2400" b="0" i="0" u="none" strike="noStrike" kern="1200" cap="none" spc="0" normalizeH="0" baseline="0" noProof="0" dirty="0">
                <a:ln>
                  <a:noFill/>
                </a:ln>
                <a:solidFill>
                  <a:srgbClr val="FF0000"/>
                </a:solidFill>
                <a:effectLst/>
                <a:uLnTx/>
                <a:uFillTx/>
                <a:latin typeface="Franklin Gothic Book" panose="020B0503020102020204" pitchFamily="34" charset="0"/>
              </a:rPr>
              <a:t> Urgent Care </a:t>
            </a:r>
            <a:r>
              <a:rPr lang="en-US" sz="2400" noProof="0" dirty="0">
                <a:latin typeface="Franklin Gothic Book" panose="020B0503020102020204" pitchFamily="34" charset="0"/>
              </a:rPr>
              <a:t>sectors</a:t>
            </a:r>
            <a:r>
              <a:rPr kumimoji="0" lang="en-US" sz="2400" b="0" i="0" u="none" strike="noStrike" kern="1200" cap="none" spc="0" normalizeH="0" baseline="0" noProof="0" dirty="0">
                <a:ln>
                  <a:noFill/>
                </a:ln>
                <a:effectLst/>
                <a:uLnTx/>
                <a:uFillTx/>
                <a:latin typeface="Franklin Gothic Book" panose="020B0503020102020204" pitchFamily="34" charset="0"/>
              </a:rPr>
              <a:t> </a:t>
            </a:r>
            <a:r>
              <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rPr>
              <a:t>have optional objectives:</a:t>
            </a:r>
          </a:p>
          <a:p>
            <a:pPr marL="3429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rPr>
              <a:t>Test burn plans / procedures </a:t>
            </a:r>
          </a:p>
          <a:p>
            <a:pPr marL="3429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rPr>
              <a:t>Test Shelter-in-Place</a:t>
            </a:r>
          </a:p>
          <a:p>
            <a:pPr marL="3429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lang="en-US" sz="2400" dirty="0">
                <a:solidFill>
                  <a:prstClr val="black"/>
                </a:solidFill>
                <a:latin typeface="Franklin Gothic Book" panose="020B0503020102020204" pitchFamily="34" charset="0"/>
              </a:rPr>
              <a:t>Test</a:t>
            </a:r>
            <a:r>
              <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rPr>
              <a:t> Evacuation Plans</a:t>
            </a:r>
          </a:p>
        </p:txBody>
      </p:sp>
    </p:spTree>
    <p:extLst>
      <p:ext uri="{BB962C8B-B14F-4D97-AF65-F5344CB8AC3E}">
        <p14:creationId xmlns:p14="http://schemas.microsoft.com/office/powerpoint/2010/main" val="347218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b="1" dirty="0">
                <a:solidFill>
                  <a:srgbClr val="FFFFFF"/>
                </a:solidFill>
                <a:latin typeface="Franklin Gothic Book" panose="020B0503020102020204" pitchFamily="34" charset="0"/>
              </a:rPr>
              <a:t>Patient Allocation: Clinics and Urgent Care </a:t>
            </a: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5370153" y="1526033"/>
            <a:ext cx="5536397" cy="3935281"/>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244DEB3-8206-4609-95F9-E2948E4A58C1}"/>
              </a:ext>
            </a:extLst>
          </p:cNvPr>
          <p:cNvSpPr/>
          <p:nvPr/>
        </p:nvSpPr>
        <p:spPr>
          <a:xfrm>
            <a:off x="5370153" y="1526033"/>
            <a:ext cx="6096000" cy="4462760"/>
          </a:xfrm>
          <a:prstGeom prst="rect">
            <a:avLst/>
          </a:prstGeom>
        </p:spPr>
        <p:txBody>
          <a:bodyPr>
            <a:spAutoFit/>
          </a:bodyPr>
          <a:lstStyle/>
          <a:p>
            <a:pPr marL="285750" indent="-285750">
              <a:buFont typeface="Arial" panose="020B0604020202020204" pitchFamily="34" charset="0"/>
              <a:buChar char="•"/>
            </a:pPr>
            <a:r>
              <a:rPr lang="en-US" sz="2200" dirty="0">
                <a:latin typeface="Franklin Gothic Book" panose="020B0503020102020204" pitchFamily="34" charset="0"/>
              </a:rPr>
              <a:t>Any </a:t>
            </a:r>
            <a:r>
              <a:rPr lang="en-US" sz="2200" dirty="0">
                <a:solidFill>
                  <a:srgbClr val="FF0000"/>
                </a:solidFill>
                <a:latin typeface="Franklin Gothic Book" panose="020B0503020102020204" pitchFamily="34" charset="0"/>
              </a:rPr>
              <a:t>Clinic</a:t>
            </a:r>
            <a:r>
              <a:rPr lang="en-US" sz="2200" dirty="0">
                <a:latin typeface="Franklin Gothic Book" panose="020B0503020102020204" pitchFamily="34" charset="0"/>
              </a:rPr>
              <a:t> or </a:t>
            </a:r>
            <a:r>
              <a:rPr lang="en-US" sz="2200" dirty="0">
                <a:solidFill>
                  <a:srgbClr val="FF0000"/>
                </a:solidFill>
                <a:latin typeface="Franklin Gothic Book" panose="020B0503020102020204" pitchFamily="34" charset="0"/>
              </a:rPr>
              <a:t>Urgent Care </a:t>
            </a:r>
            <a:r>
              <a:rPr lang="en-US" sz="2200" dirty="0">
                <a:latin typeface="Franklin Gothic Book" panose="020B0503020102020204" pitchFamily="34" charset="0"/>
              </a:rPr>
              <a:t>facility testing </a:t>
            </a:r>
            <a:r>
              <a:rPr lang="en-US" sz="2200" dirty="0">
                <a:solidFill>
                  <a:srgbClr val="FF0000"/>
                </a:solidFill>
                <a:latin typeface="Franklin Gothic Book" panose="020B0503020102020204" pitchFamily="34" charset="0"/>
              </a:rPr>
              <a:t>burn</a:t>
            </a:r>
            <a:r>
              <a:rPr lang="en-US" sz="2200" dirty="0">
                <a:latin typeface="Franklin Gothic Book" panose="020B0503020102020204" pitchFamily="34" charset="0"/>
              </a:rPr>
              <a:t> </a:t>
            </a:r>
            <a:r>
              <a:rPr lang="en-US" sz="2200" dirty="0">
                <a:solidFill>
                  <a:srgbClr val="FF0000"/>
                </a:solidFill>
                <a:latin typeface="Franklin Gothic Book" panose="020B0503020102020204" pitchFamily="34" charset="0"/>
              </a:rPr>
              <a:t>plans and procedures </a:t>
            </a:r>
            <a:r>
              <a:rPr lang="en-US" sz="2200" dirty="0">
                <a:latin typeface="Franklin Gothic Book" panose="020B0503020102020204" pitchFamily="34" charset="0"/>
              </a:rPr>
              <a:t>have the option to choose the number of walk-in patients they wish to receive to fulfill their objectives. </a:t>
            </a:r>
          </a:p>
          <a:p>
            <a:pPr marL="285750" indent="-285750">
              <a:buFont typeface="Arial" panose="020B0604020202020204" pitchFamily="34" charset="0"/>
              <a:buChar char="•"/>
            </a:pPr>
            <a:r>
              <a:rPr lang="en-US" sz="2200" dirty="0">
                <a:latin typeface="Franklin Gothic Book" panose="020B0503020102020204" pitchFamily="34" charset="0"/>
              </a:rPr>
              <a:t>It is advisable to receive at least </a:t>
            </a:r>
            <a:r>
              <a:rPr lang="en-US" sz="2200" dirty="0">
                <a:solidFill>
                  <a:srgbClr val="FF0000"/>
                </a:solidFill>
                <a:latin typeface="Franklin Gothic Book" panose="020B0503020102020204" pitchFamily="34" charset="0"/>
              </a:rPr>
              <a:t>one (1) walk-in patient </a:t>
            </a:r>
            <a:r>
              <a:rPr lang="en-US" sz="2200" dirty="0">
                <a:latin typeface="Franklin Gothic Book" panose="020B0503020102020204" pitchFamily="34" charset="0"/>
              </a:rPr>
              <a:t>but no more than </a:t>
            </a:r>
            <a:r>
              <a:rPr lang="en-US" sz="2200" dirty="0">
                <a:solidFill>
                  <a:srgbClr val="FF0000"/>
                </a:solidFill>
                <a:latin typeface="Franklin Gothic Book" panose="020B0503020102020204" pitchFamily="34" charset="0"/>
              </a:rPr>
              <a:t>ten (10) walk-in patients </a:t>
            </a:r>
            <a:r>
              <a:rPr lang="en-US" sz="2200" dirty="0">
                <a:latin typeface="Franklin Gothic Book" panose="020B0503020102020204" pitchFamily="34" charset="0"/>
              </a:rPr>
              <a:t>from the incident. </a:t>
            </a:r>
          </a:p>
          <a:p>
            <a:pPr marL="285750" indent="-285750">
              <a:buFont typeface="Arial" panose="020B0604020202020204" pitchFamily="34" charset="0"/>
              <a:buChar char="•"/>
            </a:pPr>
            <a:r>
              <a:rPr lang="en-US" sz="2200" dirty="0">
                <a:latin typeface="Franklin Gothic Book" panose="020B0503020102020204" pitchFamily="34" charset="0"/>
              </a:rPr>
              <a:t>These patients will not be assigned to clinics and urgent care facilities via ReddiNet</a:t>
            </a:r>
          </a:p>
          <a:p>
            <a:pPr marL="285750" indent="-285750">
              <a:buFont typeface="Arial" panose="020B0604020202020204" pitchFamily="34" charset="0"/>
              <a:buChar char="•"/>
            </a:pPr>
            <a:r>
              <a:rPr lang="en-US" sz="2200" dirty="0">
                <a:latin typeface="Franklin Gothic Book" panose="020B0503020102020204" pitchFamily="34" charset="0"/>
              </a:rPr>
              <a:t>The person(s) on site preparing for the exercise will create injects to simulate patient arrival.</a:t>
            </a:r>
          </a:p>
          <a:p>
            <a:pPr marL="285750" indent="-285750">
              <a:buFont typeface="Arial" panose="020B0604020202020204" pitchFamily="34" charset="0"/>
              <a:buChar char="•"/>
            </a:pPr>
            <a:r>
              <a:rPr lang="en-US" sz="2200" dirty="0">
                <a:latin typeface="Franklin Gothic Book" panose="020B0503020102020204" pitchFamily="34" charset="0"/>
              </a:rPr>
              <a:t>We w</a:t>
            </a:r>
            <a:r>
              <a:rPr lang="en-US" sz="2000" dirty="0">
                <a:solidFill>
                  <a:prstClr val="black"/>
                </a:solidFill>
                <a:latin typeface="Franklin Gothic Book" panose="020B0503020102020204" pitchFamily="34" charset="0"/>
                <a:ea typeface="Times New Roman" panose="02020603050405020304" pitchFamily="18" charset="0"/>
              </a:rPr>
              <a:t>ill capture the number of Burn victims your facility selected in the After-Action Report survey</a:t>
            </a:r>
            <a:endParaRPr lang="en-US" sz="2200" dirty="0">
              <a:latin typeface="Franklin Gothic Book" panose="020B0503020102020204" pitchFamily="34" charset="0"/>
            </a:endParaRPr>
          </a:p>
        </p:txBody>
      </p:sp>
    </p:spTree>
    <p:extLst>
      <p:ext uri="{BB962C8B-B14F-4D97-AF65-F5344CB8AC3E}">
        <p14:creationId xmlns:p14="http://schemas.microsoft.com/office/powerpoint/2010/main" val="299458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5CBA26-1E4E-4240-AA82-65773C0DF0BE}"/>
              </a:ext>
            </a:extLst>
          </p:cNvPr>
          <p:cNvSpPr>
            <a:spLocks noGrp="1"/>
          </p:cNvSpPr>
          <p:nvPr>
            <p:ph type="title"/>
          </p:nvPr>
        </p:nvSpPr>
        <p:spPr>
          <a:xfrm>
            <a:off x="1188069" y="381935"/>
            <a:ext cx="4008583" cy="5974414"/>
          </a:xfrm>
        </p:spPr>
        <p:txBody>
          <a:bodyPr anchor="ctr">
            <a:normAutofit/>
          </a:bodyPr>
          <a:lstStyle/>
          <a:p>
            <a:r>
              <a:rPr lang="en-US" sz="5600" b="1" dirty="0">
                <a:solidFill>
                  <a:srgbClr val="FFFFFF"/>
                </a:solidFill>
                <a:latin typeface="Franklin Gothic Book" panose="020B0503020102020204" pitchFamily="34" charset="0"/>
              </a:rPr>
              <a:t>Welcome to the </a:t>
            </a:r>
            <a:r>
              <a:rPr lang="en-US" sz="5600" b="1" dirty="0">
                <a:solidFill>
                  <a:srgbClr val="FF0000"/>
                </a:solidFill>
                <a:latin typeface="Franklin Gothic Book" panose="020B0503020102020204" pitchFamily="34" charset="0"/>
              </a:rPr>
              <a:t>Medical Response </a:t>
            </a:r>
            <a:r>
              <a:rPr lang="en-US" sz="5600" b="1" dirty="0">
                <a:solidFill>
                  <a:schemeClr val="bg1"/>
                </a:solidFill>
                <a:latin typeface="Franklin Gothic Book" panose="020B0503020102020204" pitchFamily="34" charset="0"/>
              </a:rPr>
              <a:t>and</a:t>
            </a:r>
            <a:r>
              <a:rPr lang="en-US" sz="5600" b="1" dirty="0">
                <a:solidFill>
                  <a:srgbClr val="FF0000"/>
                </a:solidFill>
                <a:latin typeface="Franklin Gothic Book" panose="020B0503020102020204" pitchFamily="34" charset="0"/>
              </a:rPr>
              <a:t> Surge Exercise  </a:t>
            </a:r>
            <a:r>
              <a:rPr lang="en-US" sz="5600" b="1" dirty="0">
                <a:solidFill>
                  <a:srgbClr val="FFFFFF"/>
                </a:solidFill>
                <a:latin typeface="Franklin Gothic Book" panose="020B0503020102020204" pitchFamily="34" charset="0"/>
              </a:rPr>
              <a:t>Participant Webinar</a:t>
            </a:r>
            <a:endParaRPr lang="en-US" sz="5600" dirty="0">
              <a:solidFill>
                <a:srgbClr val="FFFFFF"/>
              </a:solidFill>
              <a:latin typeface="Franklin Gothic Book" panose="020B0503020102020204" pitchFamily="34" charset="0"/>
            </a:endParaRPr>
          </a:p>
        </p:txBody>
      </p:sp>
      <p:grpSp>
        <p:nvGrpSpPr>
          <p:cNvPr id="13" name="Group 12">
            <a:extLst>
              <a:ext uri="{FF2B5EF4-FFF2-40B4-BE49-F238E27FC236}">
                <a16:creationId xmlns:a16="http://schemas.microsoft.com/office/drawing/2014/main" id="{0474DF76-993E-44DE-AFB0-C416182ACE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3892" y="554152"/>
            <a:ext cx="574177" cy="1075866"/>
            <a:chOff x="613892" y="554152"/>
            <a:chExt cx="574177" cy="1075866"/>
          </a:xfrm>
          <a:solidFill>
            <a:srgbClr val="FFFFFF"/>
          </a:solidFill>
        </p:grpSpPr>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grpFill/>
            <a:ln w="77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grpFill/>
            <a:ln w="51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grpFill/>
            <a:ln w="75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Content Placeholder 3">
            <a:extLst>
              <a:ext uri="{FF2B5EF4-FFF2-40B4-BE49-F238E27FC236}">
                <a16:creationId xmlns:a16="http://schemas.microsoft.com/office/drawing/2014/main" id="{FF9DDC4F-7E90-4788-9CCC-3DA5A9536C8E}"/>
              </a:ext>
            </a:extLst>
          </p:cNvPr>
          <p:cNvSpPr>
            <a:spLocks noGrp="1"/>
          </p:cNvSpPr>
          <p:nvPr>
            <p:ph idx="1"/>
          </p:nvPr>
        </p:nvSpPr>
        <p:spPr>
          <a:xfrm>
            <a:off x="6297233" y="518400"/>
            <a:ext cx="4771607" cy="5837949"/>
          </a:xfrm>
        </p:spPr>
        <p:txBody>
          <a:bodyPr anchor="ctr">
            <a:normAutofit/>
          </a:bodyPr>
          <a:lstStyle/>
          <a:p>
            <a:pPr marL="0" indent="0">
              <a:buNone/>
            </a:pPr>
            <a:endParaRPr lang="en-US" sz="2000" dirty="0">
              <a:solidFill>
                <a:schemeClr val="tx1">
                  <a:alpha val="80000"/>
                </a:schemeClr>
              </a:solidFill>
            </a:endParaRPr>
          </a:p>
          <a:p>
            <a:pPr marL="0" indent="0">
              <a:buNone/>
            </a:pPr>
            <a:endParaRPr lang="en-US" sz="2000" dirty="0">
              <a:solidFill>
                <a:schemeClr val="tx1">
                  <a:alpha val="80000"/>
                </a:schemeClr>
              </a:solidFill>
            </a:endParaRPr>
          </a:p>
          <a:p>
            <a:pPr marL="0" lvl="0" indent="0">
              <a:lnSpc>
                <a:spcPct val="100000"/>
              </a:lnSpc>
              <a:spcBef>
                <a:spcPts val="0"/>
              </a:spcBef>
              <a:buNone/>
            </a:pPr>
            <a:r>
              <a:rPr lang="en-US" sz="3600" b="1" dirty="0">
                <a:solidFill>
                  <a:srgbClr val="002060"/>
                </a:solidFill>
                <a:latin typeface="Franklin Gothic Book" panose="020B0503020102020204" pitchFamily="34" charset="0"/>
              </a:rPr>
              <a:t>Darren Verrette</a:t>
            </a:r>
          </a:p>
          <a:p>
            <a:pPr marL="0" lvl="0" indent="0">
              <a:lnSpc>
                <a:spcPct val="100000"/>
              </a:lnSpc>
              <a:spcBef>
                <a:spcPts val="0"/>
              </a:spcBef>
              <a:buNone/>
            </a:pPr>
            <a:r>
              <a:rPr lang="en-US" dirty="0">
                <a:solidFill>
                  <a:prstClr val="black"/>
                </a:solidFill>
                <a:latin typeface="Franklin Gothic Book" panose="020B0503020102020204" pitchFamily="34" charset="0"/>
              </a:rPr>
              <a:t>Disaster Program Manager</a:t>
            </a:r>
          </a:p>
          <a:p>
            <a:pPr marL="0" lvl="0" indent="0">
              <a:lnSpc>
                <a:spcPct val="100000"/>
              </a:lnSpc>
              <a:spcBef>
                <a:spcPts val="0"/>
              </a:spcBef>
              <a:buNone/>
            </a:pPr>
            <a:r>
              <a:rPr lang="en-US" dirty="0">
                <a:solidFill>
                  <a:prstClr val="black"/>
                </a:solidFill>
                <a:latin typeface="Franklin Gothic Book" panose="020B0503020102020204" pitchFamily="34" charset="0"/>
              </a:rPr>
              <a:t>Los Angeles County EMS Agency</a:t>
            </a:r>
          </a:p>
          <a:p>
            <a:pPr marL="0" indent="0">
              <a:buNone/>
            </a:pPr>
            <a:endParaRPr lang="en-US" sz="3200" dirty="0">
              <a:solidFill>
                <a:schemeClr val="tx1">
                  <a:alpha val="80000"/>
                </a:schemeClr>
              </a:solidFill>
              <a:latin typeface="Franklin Gothic Book" panose="020B0503020102020204" pitchFamily="34" charset="0"/>
            </a:endParaRPr>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287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ight Triangle 5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075766" y="1188637"/>
            <a:ext cx="3372939" cy="4480726"/>
          </a:xfrm>
        </p:spPr>
        <p:txBody>
          <a:bodyPr vert="horz" lIns="91440" tIns="45720" rIns="91440" bIns="45720" rtlCol="0" anchor="ctr">
            <a:noAutofit/>
          </a:bodyPr>
          <a:lstStyle/>
          <a:p>
            <a:r>
              <a:rPr lang="en-US" sz="5400" b="1" kern="1200" dirty="0">
                <a:solidFill>
                  <a:schemeClr val="tx1"/>
                </a:solidFill>
                <a:latin typeface="Franklin Gothic Book" panose="020B0503020102020204" pitchFamily="34" charset="0"/>
              </a:rPr>
              <a:t>Long Term Care </a:t>
            </a:r>
            <a:r>
              <a:rPr lang="en-US" sz="5400" b="1" kern="1200" dirty="0">
                <a:solidFill>
                  <a:srgbClr val="FF0000"/>
                </a:solidFill>
                <a:latin typeface="Franklin Gothic Book" panose="020B0503020102020204" pitchFamily="34" charset="0"/>
              </a:rPr>
              <a:t>and</a:t>
            </a:r>
            <a:r>
              <a:rPr lang="en-US" sz="5400" b="1" kern="1200" dirty="0">
                <a:solidFill>
                  <a:schemeClr val="tx1"/>
                </a:solidFill>
                <a:latin typeface="Franklin Gothic Book" panose="020B0503020102020204" pitchFamily="34" charset="0"/>
              </a:rPr>
              <a:t> Home Health Hospice </a:t>
            </a:r>
            <a:r>
              <a:rPr lang="en-US" sz="5400" b="1" kern="1200" dirty="0">
                <a:solidFill>
                  <a:srgbClr val="FF0000"/>
                </a:solidFill>
                <a:latin typeface="Franklin Gothic Book" panose="020B0503020102020204" pitchFamily="34" charset="0"/>
              </a:rPr>
              <a:t>Sectors</a:t>
            </a:r>
            <a:r>
              <a:rPr lang="en-US" sz="5400" b="1" kern="1200" dirty="0">
                <a:solidFill>
                  <a:schemeClr val="tx1"/>
                </a:solidFill>
                <a:latin typeface="Franklin Gothic Book" panose="020B0503020102020204" pitchFamily="34" charset="0"/>
              </a:rPr>
              <a:t> </a:t>
            </a:r>
            <a:endParaRPr lang="en-US" sz="5400" kern="1200" dirty="0">
              <a:solidFill>
                <a:schemeClr val="tx1"/>
              </a:solidFill>
              <a:latin typeface="Franklin Gothic Book" panose="020B0503020102020204" pitchFamily="34" charset="0"/>
            </a:endParaRPr>
          </a:p>
        </p:txBody>
      </p:sp>
      <p:cxnSp>
        <p:nvCxnSpPr>
          <p:cNvPr id="55" name="Straight Connector 5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416B4A1-0FE8-4730-A476-FFFBA909FC8B}"/>
              </a:ext>
            </a:extLst>
          </p:cNvPr>
          <p:cNvSpPr txBox="1"/>
          <p:nvPr/>
        </p:nvSpPr>
        <p:spPr>
          <a:xfrm>
            <a:off x="5255260" y="1648870"/>
            <a:ext cx="4702848" cy="3560260"/>
          </a:xfrm>
          <a:prstGeom prst="rect">
            <a:avLst/>
          </a:prstGeom>
        </p:spPr>
        <p:txBody>
          <a:bodyPr vert="horz" lIns="91440" tIns="45720" rIns="91440" bIns="45720" rtlCol="0" anchor="ctr">
            <a:noAutofit/>
          </a:bodyPr>
          <a:lstStyle/>
          <a:p>
            <a:pPr marL="114300" marR="0" lvl="0" indent="0" algn="l" defTabSz="914400" rtl="0" eaLnBrk="1" fontAlgn="auto" latinLnBrk="0" hangingPunct="1">
              <a:lnSpc>
                <a:spcPct val="90000"/>
              </a:lnSpc>
              <a:spcBef>
                <a:spcPts val="300"/>
              </a:spcBef>
              <a:spcAft>
                <a:spcPts val="30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Franklin Gothic Book" panose="020B0503020102020204" pitchFamily="34" charset="0"/>
              </a:rPr>
              <a:t>LTC </a:t>
            </a:r>
            <a:r>
              <a:rPr kumimoji="0" lang="en-US" sz="2800" b="0" i="0" u="none" strike="noStrike" kern="1200" cap="none" spc="0" normalizeH="0" baseline="0" noProof="0" dirty="0">
                <a:ln>
                  <a:noFill/>
                </a:ln>
                <a:solidFill>
                  <a:prstClr val="black"/>
                </a:solidFill>
                <a:effectLst/>
                <a:uLnTx/>
                <a:uFillTx/>
                <a:latin typeface="Franklin Gothic Book" panose="020B0503020102020204" pitchFamily="34" charset="0"/>
              </a:rPr>
              <a:t>and</a:t>
            </a:r>
            <a:r>
              <a:rPr kumimoji="0" lang="en-US" sz="2800" b="0" i="0" u="none" strike="noStrike" kern="1200" cap="none" spc="0" normalizeH="0" baseline="0" noProof="0" dirty="0">
                <a:ln>
                  <a:noFill/>
                </a:ln>
                <a:solidFill>
                  <a:srgbClr val="FF0000"/>
                </a:solidFill>
                <a:effectLst/>
                <a:uLnTx/>
                <a:uFillTx/>
                <a:latin typeface="Franklin Gothic Book" panose="020B0503020102020204" pitchFamily="34" charset="0"/>
              </a:rPr>
              <a:t> HHH </a:t>
            </a:r>
            <a:r>
              <a:rPr kumimoji="0" lang="en-US" sz="2800" b="0" i="0" u="none" strike="noStrike" kern="1200" cap="none" spc="0" normalizeH="0" baseline="0" noProof="0" dirty="0">
                <a:ln>
                  <a:noFill/>
                </a:ln>
                <a:solidFill>
                  <a:prstClr val="black"/>
                </a:solidFill>
                <a:effectLst/>
                <a:uLnTx/>
                <a:uFillTx/>
                <a:latin typeface="Franklin Gothic Book" panose="020B0503020102020204" pitchFamily="34" charset="0"/>
              </a:rPr>
              <a:t>have optional objectives:</a:t>
            </a:r>
          </a:p>
          <a:p>
            <a:pPr marL="3429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Franklin Gothic Book" panose="020B0503020102020204" pitchFamily="34" charset="0"/>
              </a:rPr>
              <a:t>Test and support </a:t>
            </a:r>
            <a:r>
              <a:rPr lang="en-US" sz="2800" dirty="0">
                <a:solidFill>
                  <a:prstClr val="black"/>
                </a:solidFill>
                <a:latin typeface="Franklin Gothic Book" panose="020B0503020102020204" pitchFamily="34" charset="0"/>
              </a:rPr>
              <a:t>Hospital Decompression </a:t>
            </a:r>
            <a:r>
              <a:rPr kumimoji="0" lang="en-US" sz="2800" b="0" i="0" u="none" strike="noStrike" kern="1200" cap="none" spc="0" normalizeH="0" baseline="0" noProof="0" dirty="0">
                <a:ln>
                  <a:noFill/>
                </a:ln>
                <a:solidFill>
                  <a:prstClr val="black"/>
                </a:solidFill>
                <a:effectLst/>
                <a:uLnTx/>
                <a:uFillTx/>
                <a:latin typeface="Franklin Gothic Book" panose="020B0503020102020204" pitchFamily="34" charset="0"/>
              </a:rPr>
              <a:t>efforts</a:t>
            </a:r>
          </a:p>
          <a:p>
            <a:pPr marL="3429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Franklin Gothic Book" panose="020B0503020102020204" pitchFamily="34" charset="0"/>
              </a:rPr>
              <a:t>Test Shelter-in-Place</a:t>
            </a:r>
          </a:p>
          <a:p>
            <a:pPr marL="3429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lang="en-US" sz="2800" dirty="0">
                <a:solidFill>
                  <a:prstClr val="black"/>
                </a:solidFill>
                <a:latin typeface="Franklin Gothic Book" panose="020B0503020102020204" pitchFamily="34" charset="0"/>
              </a:rPr>
              <a:t>Test</a:t>
            </a:r>
            <a:r>
              <a:rPr kumimoji="0" lang="en-US" sz="2800" b="0" i="0" u="none" strike="noStrike" kern="1200" cap="none" spc="0" normalizeH="0" baseline="0" noProof="0" dirty="0">
                <a:ln>
                  <a:noFill/>
                </a:ln>
                <a:solidFill>
                  <a:prstClr val="black"/>
                </a:solidFill>
                <a:effectLst/>
                <a:uLnTx/>
                <a:uFillTx/>
                <a:latin typeface="Franklin Gothic Book" panose="020B0503020102020204" pitchFamily="34" charset="0"/>
              </a:rPr>
              <a:t> Evacuation Plans</a:t>
            </a:r>
          </a:p>
        </p:txBody>
      </p:sp>
    </p:spTree>
    <p:extLst>
      <p:ext uri="{BB962C8B-B14F-4D97-AF65-F5344CB8AC3E}">
        <p14:creationId xmlns:p14="http://schemas.microsoft.com/office/powerpoint/2010/main" val="87617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b="1" dirty="0">
                <a:solidFill>
                  <a:srgbClr val="FFFFFF"/>
                </a:solidFill>
                <a:latin typeface="Franklin Gothic Book" panose="020B0503020102020204" pitchFamily="34" charset="0"/>
              </a:rPr>
              <a:t>Patient Allocation: HHH and LTC Sector</a:t>
            </a:r>
            <a:endParaRPr lang="en-US"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5370153" y="1526033"/>
            <a:ext cx="5536397" cy="3935281"/>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244DEB3-8206-4609-95F9-E2948E4A58C1}"/>
              </a:ext>
            </a:extLst>
          </p:cNvPr>
          <p:cNvSpPr/>
          <p:nvPr/>
        </p:nvSpPr>
        <p:spPr>
          <a:xfrm>
            <a:off x="5370153" y="1526033"/>
            <a:ext cx="6096000" cy="3816429"/>
          </a:xfrm>
          <a:prstGeom prst="rect">
            <a:avLst/>
          </a:prstGeom>
        </p:spPr>
        <p:txBody>
          <a:bodyPr>
            <a:spAutoFit/>
          </a:bodyPr>
          <a:lstStyle/>
          <a:p>
            <a:pPr marL="342900" indent="-342900">
              <a:buFont typeface="Arial" panose="020B0604020202020204" pitchFamily="34" charset="0"/>
              <a:buChar char="•"/>
            </a:pPr>
            <a:r>
              <a:rPr lang="en-US" sz="2200" dirty="0">
                <a:latin typeface="Franklin Gothic Book" panose="020B0503020102020204" pitchFamily="34" charset="0"/>
              </a:rPr>
              <a:t>Any </a:t>
            </a:r>
            <a:r>
              <a:rPr lang="en-US" sz="2200" dirty="0">
                <a:solidFill>
                  <a:srgbClr val="FF0000"/>
                </a:solidFill>
                <a:latin typeface="Franklin Gothic Book" panose="020B0503020102020204" pitchFamily="34" charset="0"/>
              </a:rPr>
              <a:t>LTC</a:t>
            </a:r>
            <a:r>
              <a:rPr lang="en-US" sz="2200" dirty="0">
                <a:latin typeface="Franklin Gothic Book" panose="020B0503020102020204" pitchFamily="34" charset="0"/>
              </a:rPr>
              <a:t> or </a:t>
            </a:r>
            <a:r>
              <a:rPr lang="en-US" sz="2200" dirty="0">
                <a:solidFill>
                  <a:srgbClr val="FF0000"/>
                </a:solidFill>
                <a:latin typeface="Franklin Gothic Book" panose="020B0503020102020204" pitchFamily="34" charset="0"/>
              </a:rPr>
              <a:t>HHH</a:t>
            </a:r>
            <a:r>
              <a:rPr lang="en-US" sz="2200" dirty="0">
                <a:latin typeface="Franklin Gothic Book" panose="020B0503020102020204" pitchFamily="34" charset="0"/>
              </a:rPr>
              <a:t> facility testing and supporting </a:t>
            </a:r>
            <a:r>
              <a:rPr lang="en-US" sz="2200" dirty="0">
                <a:solidFill>
                  <a:srgbClr val="FF0000"/>
                </a:solidFill>
                <a:latin typeface="Franklin Gothic Book" panose="020B0503020102020204" pitchFamily="34" charset="0"/>
              </a:rPr>
              <a:t>hospital decompression </a:t>
            </a:r>
            <a:r>
              <a:rPr lang="en-US" sz="2200" dirty="0">
                <a:latin typeface="Franklin Gothic Book" panose="020B0503020102020204" pitchFamily="34" charset="0"/>
              </a:rPr>
              <a:t>will select </a:t>
            </a:r>
            <a:r>
              <a:rPr lang="en-US" sz="2200" dirty="0">
                <a:solidFill>
                  <a:srgbClr val="FF0000"/>
                </a:solidFill>
                <a:latin typeface="Franklin Gothic Book" panose="020B0503020102020204" pitchFamily="34" charset="0"/>
              </a:rPr>
              <a:t>ten (10) patients </a:t>
            </a:r>
            <a:r>
              <a:rPr lang="en-US" sz="2200" dirty="0">
                <a:latin typeface="Franklin Gothic Book" panose="020B0503020102020204" pitchFamily="34" charset="0"/>
              </a:rPr>
              <a:t>to assist in relieving the pressure on hospitals. </a:t>
            </a:r>
          </a:p>
          <a:p>
            <a:pPr marL="342900" indent="-342900">
              <a:buFont typeface="Arial" panose="020B0604020202020204" pitchFamily="34" charset="0"/>
              <a:buChar char="•"/>
            </a:pPr>
            <a:r>
              <a:rPr lang="en-US" sz="2200" dirty="0">
                <a:latin typeface="Franklin Gothic Book" panose="020B0503020102020204" pitchFamily="34" charset="0"/>
              </a:rPr>
              <a:t>These patients will not be assigned to facilities through ReddiNet</a:t>
            </a:r>
          </a:p>
          <a:p>
            <a:pPr marL="342900" indent="-342900">
              <a:buFont typeface="Arial" panose="020B0604020202020204" pitchFamily="34" charset="0"/>
              <a:buChar char="•"/>
            </a:pPr>
            <a:r>
              <a:rPr lang="en-US" sz="2200" dirty="0">
                <a:latin typeface="Franklin Gothic Book" panose="020B0503020102020204" pitchFamily="34" charset="0"/>
              </a:rPr>
              <a:t>The person on site preparing for the exercise will create injects to simulate patient arrival.  </a:t>
            </a:r>
          </a:p>
          <a:p>
            <a:pPr marL="342900" indent="-342900">
              <a:buFont typeface="Arial" panose="020B0604020202020204" pitchFamily="34" charset="0"/>
              <a:buChar char="•"/>
            </a:pPr>
            <a:r>
              <a:rPr lang="en-US" sz="2200" dirty="0">
                <a:latin typeface="Franklin Gothic Book" panose="020B0503020102020204" pitchFamily="34" charset="0"/>
              </a:rPr>
              <a:t>We w</a:t>
            </a:r>
            <a:r>
              <a:rPr lang="en-US" sz="2200" dirty="0">
                <a:solidFill>
                  <a:prstClr val="black"/>
                </a:solidFill>
                <a:latin typeface="Franklin Gothic Book" panose="020B0503020102020204" pitchFamily="34" charset="0"/>
                <a:ea typeface="Times New Roman" panose="02020603050405020304" pitchFamily="18" charset="0"/>
              </a:rPr>
              <a:t>ill capture the number of decompression patients your facility selected in the After-Action Report survey</a:t>
            </a:r>
            <a:endParaRPr lang="en-US" sz="2200" dirty="0">
              <a:latin typeface="Franklin Gothic Book" panose="020B0503020102020204" pitchFamily="34" charset="0"/>
            </a:endParaRPr>
          </a:p>
        </p:txBody>
      </p:sp>
    </p:spTree>
    <p:extLst>
      <p:ext uri="{BB962C8B-B14F-4D97-AF65-F5344CB8AC3E}">
        <p14:creationId xmlns:p14="http://schemas.microsoft.com/office/powerpoint/2010/main" val="380507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63644BFD-D22E-4019-B666-387DA51AE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71" name="Group 70">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7956356" y="1890469"/>
            <a:ext cx="5860051" cy="2079143"/>
            <a:chOff x="6081624" y="1998368"/>
            <a:chExt cx="5613457" cy="782175"/>
          </a:xfrm>
          <a:solidFill>
            <a:schemeClr val="accent4"/>
          </a:solidFill>
        </p:grpSpPr>
        <p:sp>
          <p:nvSpPr>
            <p:cNvPr id="72" name="Rectangle 71">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0" name="Rectangle 74">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Table&#10;&#10;Description automatically generated">
            <a:extLst>
              <a:ext uri="{FF2B5EF4-FFF2-40B4-BE49-F238E27FC236}">
                <a16:creationId xmlns:a16="http://schemas.microsoft.com/office/drawing/2014/main" id="{6CE936AC-1386-4EF3-B873-22AACA0CB417}"/>
              </a:ext>
            </a:extLst>
          </p:cNvPr>
          <p:cNvPicPr>
            <a:picLocks noChangeAspect="1"/>
          </p:cNvPicPr>
          <p:nvPr/>
        </p:nvPicPr>
        <p:blipFill>
          <a:blip r:embed="rId3">
            <a:extLst>
              <a:ext uri="{28A0092B-C50C-407E-A947-70E740481C1C}">
                <a14:useLocalDpi xmlns:a14="http://schemas.microsoft.com/office/drawing/2010/main" val="0"/>
              </a:ext>
            </a:extLst>
          </a:blip>
          <a:srcRect t="1771" b="6419"/>
          <a:stretch/>
        </p:blipFill>
        <p:spPr>
          <a:xfrm>
            <a:off x="838200" y="704765"/>
            <a:ext cx="10628376" cy="5440003"/>
          </a:xfrm>
          <a:prstGeom prst="rect">
            <a:avLst/>
          </a:prstGeom>
        </p:spPr>
      </p:pic>
      <p:sp>
        <p:nvSpPr>
          <p:cNvPr id="6" name="TextBox 5">
            <a:extLst>
              <a:ext uri="{FF2B5EF4-FFF2-40B4-BE49-F238E27FC236}">
                <a16:creationId xmlns:a16="http://schemas.microsoft.com/office/drawing/2014/main" id="{5416B4A1-0FE8-4730-A476-FFFBA909FC8B}"/>
              </a:ext>
            </a:extLst>
          </p:cNvPr>
          <p:cNvSpPr txBox="1"/>
          <p:nvPr/>
        </p:nvSpPr>
        <p:spPr>
          <a:xfrm>
            <a:off x="5370153" y="1526033"/>
            <a:ext cx="5536397" cy="3935281"/>
          </a:xfrm>
          <a:prstGeom prst="rect">
            <a:avLst/>
          </a:prstGeom>
        </p:spPr>
        <p:txBody>
          <a:bodyPr vert="horz" lIns="91440" tIns="45720" rIns="91440" bIns="45720" rtlCol="0">
            <a:noAutofit/>
          </a:bodyPr>
          <a:lstStyle/>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248094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171074" y="1396686"/>
            <a:ext cx="3647506" cy="4064628"/>
          </a:xfrm>
        </p:spPr>
        <p:txBody>
          <a:bodyPr vert="horz" lIns="91440" tIns="45720" rIns="91440" bIns="45720" rtlCol="0" anchor="ctr">
            <a:normAutofit/>
          </a:bodyPr>
          <a:lstStyle/>
          <a:p>
            <a:r>
              <a:rPr lang="en-US" sz="4100" b="1" dirty="0">
                <a:solidFill>
                  <a:srgbClr val="FFFFFF"/>
                </a:solidFill>
                <a:latin typeface="Franklin Gothic Book" panose="020B0503020102020204" pitchFamily="34" charset="0"/>
              </a:rPr>
              <a:t>Burn Victim List</a:t>
            </a:r>
            <a:endParaRPr lang="en-US" sz="4100"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5484529" y="1526033"/>
            <a:ext cx="5797423" cy="3935281"/>
          </a:xfrm>
          <a:prstGeom prst="rect">
            <a:avLst/>
          </a:prstGeom>
        </p:spPr>
        <p:txBody>
          <a:bodyPr vert="horz" lIns="91440" tIns="45720" rIns="91440" bIns="45720" rtlCol="0">
            <a:no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Franklin Gothic Book" panose="020B0503020102020204" pitchFamily="34" charset="0"/>
                <a:ea typeface="Times New Roman" panose="02020603050405020304" pitchFamily="18" charset="0"/>
                <a:cs typeface="+mn-cs"/>
              </a:rPr>
              <a:t>Before the exercise, each participating facility (</a:t>
            </a:r>
            <a:r>
              <a:rPr lang="en-US" sz="2200" dirty="0">
                <a:solidFill>
                  <a:prstClr val="black"/>
                </a:solidFill>
                <a:latin typeface="Franklin Gothic Book" panose="020B0503020102020204" pitchFamily="34" charset="0"/>
                <a:ea typeface="Times New Roman" panose="02020603050405020304" pitchFamily="18" charset="0"/>
              </a:rPr>
              <a:t>Hospitals, </a:t>
            </a:r>
            <a:r>
              <a:rPr kumimoji="0" lang="en-US" sz="2200" b="0" i="0" u="none" strike="noStrike" kern="1200" cap="none" spc="0" normalizeH="0" baseline="0" noProof="0" dirty="0">
                <a:ln>
                  <a:noFill/>
                </a:ln>
                <a:solidFill>
                  <a:prstClr val="black"/>
                </a:solidFill>
                <a:effectLst/>
                <a:uLnTx/>
                <a:uFillTx/>
                <a:latin typeface="Franklin Gothic Book" panose="020B0503020102020204" pitchFamily="34" charset="0"/>
                <a:ea typeface="Times New Roman" panose="02020603050405020304" pitchFamily="18" charset="0"/>
                <a:cs typeface="+mn-cs"/>
              </a:rPr>
              <a:t>Clinics, and Urgent Care facilities) must</a:t>
            </a:r>
            <a:r>
              <a:rPr lang="en-US" sz="2200" dirty="0">
                <a:solidFill>
                  <a:prstClr val="black"/>
                </a:solidFill>
                <a:latin typeface="Franklin Gothic Book" panose="020B0503020102020204" pitchFamily="34" charset="0"/>
                <a:ea typeface="Times New Roman" panose="02020603050405020304" pitchFamily="18" charset="0"/>
              </a:rPr>
              <a:t> </a:t>
            </a:r>
            <a:r>
              <a:rPr kumimoji="0" lang="en-US" sz="2200" b="0" i="0" u="none" strike="noStrike" kern="1200" cap="none" spc="0" normalizeH="0" baseline="0" noProof="0" dirty="0">
                <a:ln>
                  <a:noFill/>
                </a:ln>
                <a:solidFill>
                  <a:prstClr val="black"/>
                </a:solidFill>
                <a:effectLst/>
                <a:uLnTx/>
                <a:uFillTx/>
                <a:latin typeface="Franklin Gothic Book" panose="020B0503020102020204" pitchFamily="34" charset="0"/>
                <a:ea typeface="Times New Roman" panose="02020603050405020304" pitchFamily="18" charset="0"/>
                <a:cs typeface="+mn-cs"/>
              </a:rPr>
              <a:t>download the </a:t>
            </a:r>
            <a:r>
              <a:rPr kumimoji="0" lang="en-US" sz="2200" b="0" i="1" u="sng" strike="noStrike" kern="1200" cap="none" spc="0" normalizeH="0" baseline="0" noProof="0" dirty="0">
                <a:ln>
                  <a:noFill/>
                </a:ln>
                <a:solidFill>
                  <a:prstClr val="black"/>
                </a:solidFill>
                <a:effectLst/>
                <a:uLnTx/>
                <a:uFillTx/>
                <a:latin typeface="Franklin Gothic Book" panose="020B0503020102020204" pitchFamily="34" charset="0"/>
                <a:ea typeface="Times New Roman" panose="02020603050405020304" pitchFamily="18" charset="0"/>
                <a:cs typeface="+mn-cs"/>
              </a:rPr>
              <a:t>Burn Victim </a:t>
            </a:r>
            <a:r>
              <a:rPr kumimoji="0" lang="en-US" sz="2200" b="0" i="0" u="none" strike="noStrike" kern="1200" cap="none" spc="0" normalizeH="0" baseline="0" noProof="0" dirty="0">
                <a:ln>
                  <a:noFill/>
                </a:ln>
                <a:solidFill>
                  <a:prstClr val="black"/>
                </a:solidFill>
                <a:effectLst/>
                <a:uLnTx/>
                <a:uFillTx/>
                <a:latin typeface="Franklin Gothic Book" panose="020B0503020102020204" pitchFamily="34" charset="0"/>
                <a:ea typeface="Times New Roman" panose="02020603050405020304" pitchFamily="18" charset="0"/>
                <a:cs typeface="+mn-cs"/>
              </a:rPr>
              <a:t>list from the website</a:t>
            </a:r>
            <a:r>
              <a:rPr lang="en-US" sz="2200" dirty="0">
                <a:solidFill>
                  <a:prstClr val="black"/>
                </a:solidFill>
                <a:latin typeface="Franklin Gothic Book" panose="020B0503020102020204" pitchFamily="34" charset="0"/>
                <a:ea typeface="Times New Roman" panose="02020603050405020304" pitchFamily="18" charset="0"/>
              </a:rPr>
              <a:t>.</a:t>
            </a: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2200" b="0" i="0" u="none" strike="noStrike" kern="1200" cap="none" spc="0" normalizeH="0" baseline="0" noProof="0" dirty="0">
              <a:ln>
                <a:noFill/>
              </a:ln>
              <a:solidFill>
                <a:prstClr val="black"/>
              </a:solidFill>
              <a:effectLst/>
              <a:uLnTx/>
              <a:uFillTx/>
              <a:latin typeface="Franklin Gothic Book" panose="020B05030201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2200" dirty="0">
                <a:solidFill>
                  <a:prstClr val="black"/>
                </a:solidFill>
                <a:latin typeface="Franklin Gothic Book" panose="020B0503020102020204" pitchFamily="34" charset="0"/>
                <a:ea typeface="Times New Roman" panose="02020603050405020304" pitchFamily="18" charset="0"/>
              </a:rPr>
              <a:t>Select the number and type of patients according to the patient allocation table. </a:t>
            </a:r>
            <a:endParaRPr kumimoji="0" lang="en-US" sz="2200" b="0" i="0" u="none" strike="noStrike" kern="1200" cap="none" spc="0" normalizeH="0" baseline="0" noProof="0" dirty="0">
              <a:ln>
                <a:noFill/>
              </a:ln>
              <a:solidFill>
                <a:prstClr val="black"/>
              </a:solidFill>
              <a:effectLst/>
              <a:uLnTx/>
              <a:uFillTx/>
              <a:latin typeface="Franklin Gothic Book" panose="020B05030201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2200" b="0" i="0" u="none" strike="noStrike" kern="1200" cap="none" spc="0" normalizeH="0" baseline="0" noProof="0" dirty="0">
              <a:ln>
                <a:noFill/>
              </a:ln>
              <a:solidFill>
                <a:srgbClr val="FF0000"/>
              </a:solidFill>
              <a:effectLst/>
              <a:uLnTx/>
              <a:uFillTx/>
              <a:latin typeface="Franklin Gothic Book" panose="020B0503020102020204" pitchFamily="34" charset="0"/>
              <a:ea typeface="Times New Roman" panose="02020603050405020304" pitchFamily="18" charset="0"/>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2200" dirty="0">
                <a:solidFill>
                  <a:srgbClr val="FF0000"/>
                </a:solidFill>
                <a:latin typeface="Franklin Gothic Book" panose="020B0503020102020204" pitchFamily="34" charset="0"/>
                <a:ea typeface="Times New Roman" panose="02020603050405020304" pitchFamily="18" charset="0"/>
              </a:rPr>
              <a:t>Clinic and Urgent Care facilities d</a:t>
            </a:r>
            <a:r>
              <a:rPr kumimoji="0" lang="en-US" sz="2200" b="0" i="0" u="none" strike="noStrike" kern="1200" cap="none" spc="0" normalizeH="0" baseline="0" noProof="0" dirty="0">
                <a:ln>
                  <a:noFill/>
                </a:ln>
                <a:solidFill>
                  <a:srgbClr val="FF0000"/>
                </a:solidFill>
                <a:effectLst/>
                <a:uLnTx/>
                <a:uFillTx/>
                <a:latin typeface="Franklin Gothic Book" panose="020B0503020102020204" pitchFamily="34" charset="0"/>
                <a:ea typeface="Times New Roman" panose="02020603050405020304" pitchFamily="18" charset="0"/>
                <a:cs typeface="+mn-cs"/>
              </a:rPr>
              <a:t>o NOT select victims off the list that need admission. Select low acuity “</a:t>
            </a:r>
            <a:r>
              <a:rPr kumimoji="0" lang="en-US" sz="2200" b="1" i="0" u="none" strike="noStrike" kern="1200" cap="none" spc="0" normalizeH="0" baseline="0" noProof="0" dirty="0">
                <a:ln>
                  <a:noFill/>
                </a:ln>
                <a:solidFill>
                  <a:srgbClr val="FF0000"/>
                </a:solidFill>
                <a:effectLst/>
                <a:uLnTx/>
                <a:uFillTx/>
                <a:latin typeface="Franklin Gothic Book" panose="020B0503020102020204" pitchFamily="34" charset="0"/>
                <a:ea typeface="Times New Roman" panose="02020603050405020304" pitchFamily="18" charset="0"/>
                <a:cs typeface="+mn-cs"/>
              </a:rPr>
              <a:t>clinic</a:t>
            </a:r>
            <a:r>
              <a:rPr kumimoji="0" lang="en-US" sz="2200" b="0" i="0" u="none" strike="noStrike" kern="1200" cap="none" spc="0" normalizeH="0" baseline="0" noProof="0" dirty="0">
                <a:ln>
                  <a:noFill/>
                </a:ln>
                <a:solidFill>
                  <a:srgbClr val="FF0000"/>
                </a:solidFill>
                <a:effectLst/>
                <a:uLnTx/>
                <a:uFillTx/>
                <a:latin typeface="Franklin Gothic Book" panose="020B0503020102020204" pitchFamily="34" charset="0"/>
                <a:ea typeface="Times New Roman" panose="02020603050405020304" pitchFamily="18" charset="0"/>
                <a:cs typeface="+mn-cs"/>
              </a:rPr>
              <a:t>” victim types</a:t>
            </a:r>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2200" noProof="0" dirty="0">
                <a:solidFill>
                  <a:srgbClr val="FF0000"/>
                </a:solidFill>
                <a:latin typeface="Franklin Gothic Book" panose="020B0503020102020204" pitchFamily="34" charset="0"/>
                <a:ea typeface="Times New Roman" panose="02020603050405020304" pitchFamily="18" charset="0"/>
              </a:rPr>
              <a:t> </a:t>
            </a:r>
            <a:r>
              <a:rPr kumimoji="0" lang="en-US" sz="2000" b="0" i="0" u="none" strike="noStrike" kern="1200" cap="none" spc="0" normalizeH="0" baseline="0" noProof="0" dirty="0">
                <a:ln>
                  <a:noFill/>
                </a:ln>
                <a:solidFill>
                  <a:srgbClr val="FF0000"/>
                </a:solidFill>
                <a:effectLst/>
                <a:uLnTx/>
                <a:uFillTx/>
                <a:latin typeface="Franklin Gothic Book" panose="020B0503020102020204" pitchFamily="34" charset="0"/>
                <a:ea typeface="Times New Roman" panose="02020603050405020304" pitchFamily="18" charset="0"/>
                <a:cs typeface="+mn-cs"/>
              </a:rPr>
              <a:t> </a:t>
            </a:r>
          </a:p>
        </p:txBody>
      </p:sp>
    </p:spTree>
    <p:extLst>
      <p:ext uri="{BB962C8B-B14F-4D97-AF65-F5344CB8AC3E}">
        <p14:creationId xmlns:p14="http://schemas.microsoft.com/office/powerpoint/2010/main" val="253568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171073" y="1396686"/>
            <a:ext cx="3938053" cy="4064628"/>
          </a:xfrm>
        </p:spPr>
        <p:txBody>
          <a:bodyPr vert="horz" lIns="91440" tIns="45720" rIns="91440" bIns="45720" rtlCol="0" anchor="ctr">
            <a:normAutofit/>
          </a:bodyPr>
          <a:lstStyle/>
          <a:p>
            <a:r>
              <a:rPr lang="en-US" sz="4100" b="1" dirty="0">
                <a:solidFill>
                  <a:srgbClr val="FFFFFF"/>
                </a:solidFill>
                <a:latin typeface="Franklin Gothic Book" panose="020B0503020102020204" pitchFamily="34" charset="0"/>
              </a:rPr>
              <a:t>Burn Victims</a:t>
            </a:r>
            <a:endParaRPr lang="en-US" sz="4100"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5529986" y="1391811"/>
            <a:ext cx="5536397" cy="393528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ea typeface="Times New Roman" panose="02020603050405020304" pitchFamily="18" charset="0"/>
                <a:cs typeface="+mn-cs"/>
              </a:rPr>
              <a:t>Clinical personnel can perform patient triage, determine treatment</a:t>
            </a:r>
            <a:r>
              <a:rPr kumimoji="0" lang="en-US" sz="2400" b="0" i="0" u="none" strike="noStrike" kern="1200" cap="none" spc="0" normalizeH="0" noProof="0" dirty="0">
                <a:ln>
                  <a:noFill/>
                </a:ln>
                <a:solidFill>
                  <a:prstClr val="black"/>
                </a:solidFill>
                <a:effectLst/>
                <a:uLnTx/>
                <a:uFillTx/>
                <a:latin typeface="Franklin Gothic Book" panose="020B0503020102020204" pitchFamily="34" charset="0"/>
                <a:ea typeface="Times New Roman" panose="02020603050405020304" pitchFamily="18" charset="0"/>
                <a:cs typeface="+mn-cs"/>
              </a:rPr>
              <a:t>, determine if meets burn center criteria, follow-up needed, etc.</a:t>
            </a:r>
          </a:p>
          <a:p>
            <a:pPr marL="342900" lvl="0" indent="-342900">
              <a:spcBef>
                <a:spcPts val="300"/>
              </a:spcBef>
              <a:spcAft>
                <a:spcPts val="300"/>
              </a:spcAft>
              <a:buFont typeface="Arial" panose="020B0604020202020204" pitchFamily="34" charset="0"/>
              <a:buChar char="•"/>
            </a:pPr>
            <a:r>
              <a:rPr lang="en-US" sz="2400" baseline="0" dirty="0">
                <a:solidFill>
                  <a:prstClr val="black"/>
                </a:solidFill>
                <a:latin typeface="Franklin Gothic Book" panose="020B0503020102020204" pitchFamily="34" charset="0"/>
                <a:ea typeface="Times New Roman" panose="02020603050405020304" pitchFamily="18" charset="0"/>
              </a:rPr>
              <a:t>If</a:t>
            </a:r>
            <a:r>
              <a:rPr lang="en-US" sz="2400" dirty="0">
                <a:solidFill>
                  <a:prstClr val="black"/>
                </a:solidFill>
                <a:latin typeface="Franklin Gothic Book" panose="020B0503020102020204" pitchFamily="34" charset="0"/>
                <a:ea typeface="Times New Roman" panose="02020603050405020304" pitchFamily="18" charset="0"/>
              </a:rPr>
              <a:t> you are a Hospital and you have </a:t>
            </a:r>
            <a:r>
              <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ea typeface="Times New Roman" panose="02020603050405020304" pitchFamily="18" charset="0"/>
                <a:cs typeface="+mn-cs"/>
              </a:rPr>
              <a:t>patients that require transfer to a burn center, then compile a</a:t>
            </a:r>
            <a:r>
              <a:rPr lang="en-US" sz="2400" dirty="0">
                <a:solidFill>
                  <a:prstClr val="black"/>
                </a:solidFill>
                <a:latin typeface="Franklin Gothic Book" panose="020B0503020102020204" pitchFamily="34" charset="0"/>
                <a:ea typeface="Times New Roman" panose="02020603050405020304" pitchFamily="18" charset="0"/>
              </a:rPr>
              <a:t> list</a:t>
            </a:r>
            <a:r>
              <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ea typeface="Times New Roman" panose="02020603050405020304" pitchFamily="18" charset="0"/>
                <a:cs typeface="+mn-cs"/>
              </a:rPr>
              <a:t> and send list </a:t>
            </a:r>
            <a:r>
              <a:rPr lang="en-US" sz="2400" dirty="0">
                <a:solidFill>
                  <a:prstClr val="black"/>
                </a:solidFill>
                <a:latin typeface="Franklin Gothic Book" panose="020B0503020102020204" pitchFamily="34" charset="0"/>
                <a:ea typeface="Times New Roman" panose="02020603050405020304" pitchFamily="18" charset="0"/>
              </a:rPr>
              <a:t>to the MAC for Burn Specialist.  (MSEL Injects #24-27)</a:t>
            </a:r>
            <a:endPar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ea typeface="Times New Roman" panose="02020603050405020304" pitchFamily="18" charset="0"/>
              <a:cs typeface="+mn-cs"/>
            </a:endParaRPr>
          </a:p>
          <a:p>
            <a:pPr marL="342900" marR="0" lvl="0" indent="-3429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2400" dirty="0">
                <a:solidFill>
                  <a:prstClr val="black"/>
                </a:solidFill>
                <a:latin typeface="Franklin Gothic Book" panose="020B0503020102020204" pitchFamily="34" charset="0"/>
                <a:ea typeface="Times New Roman" panose="02020603050405020304" pitchFamily="18" charset="0"/>
              </a:rPr>
              <a:t>The Burn Specialist will prioritize patient transfers into Burn Centers.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361749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171073" y="1396686"/>
            <a:ext cx="3863263" cy="4064628"/>
          </a:xfrm>
        </p:spPr>
        <p:txBody>
          <a:bodyPr vert="horz" lIns="91440" tIns="45720" rIns="91440" bIns="45720" rtlCol="0" anchor="ctr">
            <a:normAutofit/>
          </a:bodyPr>
          <a:lstStyle/>
          <a:p>
            <a:r>
              <a:rPr lang="en-US" sz="4100" b="1" dirty="0">
                <a:solidFill>
                  <a:srgbClr val="FFFFFF"/>
                </a:solidFill>
                <a:latin typeface="Franklin Gothic Book" panose="020B0503020102020204" pitchFamily="34" charset="0"/>
              </a:rPr>
              <a:t>Hospital Decompression Patient List</a:t>
            </a:r>
            <a:br>
              <a:rPr lang="en-US" sz="4100" b="1" kern="1200" dirty="0">
                <a:solidFill>
                  <a:srgbClr val="FFFFFF"/>
                </a:solidFill>
                <a:latin typeface="+mj-lt"/>
                <a:ea typeface="+mj-ea"/>
                <a:cs typeface="+mj-cs"/>
              </a:rPr>
            </a:br>
            <a:endParaRPr lang="en-US" sz="4100"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5484530" y="1461359"/>
            <a:ext cx="5536397" cy="393528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ea typeface="Times New Roman" panose="02020603050405020304" pitchFamily="18" charset="0"/>
              </a:rPr>
              <a:t>Before the exercise</a:t>
            </a:r>
            <a:r>
              <a:rPr kumimoji="0" lang="en-US" sz="2400" b="0" i="0" u="none" strike="noStrike" kern="1200" cap="none" spc="0" normalizeH="0" baseline="0" noProof="0" dirty="0">
                <a:ln>
                  <a:noFill/>
                </a:ln>
                <a:effectLst/>
                <a:uLnTx/>
                <a:uFillTx/>
                <a:latin typeface="Franklin Gothic Book" panose="020B0503020102020204" pitchFamily="34" charset="0"/>
                <a:ea typeface="Times New Roman" panose="02020603050405020304" pitchFamily="18" charset="0"/>
              </a:rPr>
              <a:t>, </a:t>
            </a:r>
            <a:r>
              <a:rPr kumimoji="0" lang="en-US" sz="2400" b="0" i="1" u="none" strike="noStrike" kern="1200" cap="none" spc="0" normalizeH="0" baseline="0" noProof="0" dirty="0">
                <a:ln>
                  <a:noFill/>
                </a:ln>
                <a:effectLst/>
                <a:uLnTx/>
                <a:uFillTx/>
                <a:latin typeface="Franklin Gothic Book" panose="020B0503020102020204" pitchFamily="34" charset="0"/>
                <a:ea typeface="Times New Roman" panose="02020603050405020304" pitchFamily="18" charset="0"/>
              </a:rPr>
              <a:t>Hospitals without Emergency Departments, HHH, and LTC </a:t>
            </a:r>
            <a:r>
              <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ea typeface="Times New Roman" panose="02020603050405020304" pitchFamily="18" charset="0"/>
              </a:rPr>
              <a:t>facilities must download the </a:t>
            </a:r>
            <a:r>
              <a:rPr kumimoji="0" lang="en-US" sz="2400" b="1" i="0" u="none" strike="noStrike" kern="1200" cap="none" spc="0" normalizeH="0" baseline="0" noProof="0" dirty="0">
                <a:ln>
                  <a:noFill/>
                </a:ln>
                <a:solidFill>
                  <a:srgbClr val="FF0000"/>
                </a:solidFill>
                <a:effectLst/>
                <a:uLnTx/>
                <a:uFillTx/>
                <a:latin typeface="Franklin Gothic Book" panose="020B0503020102020204" pitchFamily="34" charset="0"/>
                <a:ea typeface="Times New Roman" panose="02020603050405020304" pitchFamily="18" charset="0"/>
              </a:rPr>
              <a:t>Hospital Decompression Patient List </a:t>
            </a:r>
            <a:r>
              <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ea typeface="Times New Roman" panose="02020603050405020304" pitchFamily="18" charset="0"/>
              </a:rPr>
              <a:t>from the website</a:t>
            </a:r>
            <a:r>
              <a:rPr lang="en-US" sz="2400" dirty="0">
                <a:solidFill>
                  <a:prstClr val="black"/>
                </a:solidFill>
                <a:latin typeface="Franklin Gothic Book" panose="020B0503020102020204" pitchFamily="34" charset="0"/>
                <a:ea typeface="Times New Roman" panose="02020603050405020304" pitchFamily="18" charset="0"/>
              </a:rPr>
              <a:t>.</a:t>
            </a:r>
          </a:p>
          <a:p>
            <a:pPr marL="342900" lvl="0" indent="-342900">
              <a:spcBef>
                <a:spcPts val="300"/>
              </a:spcBef>
              <a:spcAft>
                <a:spcPts val="300"/>
              </a:spcAft>
              <a:buFont typeface="Arial" panose="020B0604020202020204" pitchFamily="34" charset="0"/>
              <a:buChar char="•"/>
              <a:defRPr/>
            </a:pPr>
            <a:r>
              <a:rPr lang="en-US" sz="2400" dirty="0">
                <a:solidFill>
                  <a:prstClr val="black"/>
                </a:solidFill>
                <a:latin typeface="Franklin Gothic Book" panose="020B0503020102020204" pitchFamily="34" charset="0"/>
                <a:ea typeface="Times New Roman" panose="02020603050405020304" pitchFamily="18" charset="0"/>
              </a:rPr>
              <a:t>After downloading the list, the facility </a:t>
            </a:r>
            <a:r>
              <a:rPr lang="en-US" sz="2400" dirty="0">
                <a:solidFill>
                  <a:srgbClr val="FF0000"/>
                </a:solidFill>
                <a:latin typeface="Franklin Gothic Book" panose="020B0503020102020204" pitchFamily="34" charset="0"/>
                <a:ea typeface="Times New Roman" panose="02020603050405020304" pitchFamily="18" charset="0"/>
              </a:rPr>
              <a:t>must select any 10 patients </a:t>
            </a:r>
            <a:r>
              <a:rPr lang="en-US" sz="2400" dirty="0">
                <a:solidFill>
                  <a:prstClr val="black"/>
                </a:solidFill>
                <a:latin typeface="Franklin Gothic Book" panose="020B0503020102020204" pitchFamily="34" charset="0"/>
                <a:ea typeface="Times New Roman" panose="02020603050405020304" pitchFamily="18" charset="0"/>
              </a:rPr>
              <a:t>of their choice to process at their facility</a:t>
            </a:r>
          </a:p>
          <a:p>
            <a:pPr marL="342900" lvl="0" indent="-342900">
              <a:spcBef>
                <a:spcPts val="300"/>
              </a:spcBef>
              <a:spcAft>
                <a:spcPts val="300"/>
              </a:spcAft>
              <a:buFont typeface="Arial" panose="020B0604020202020204" pitchFamily="34" charset="0"/>
              <a:buChar char="•"/>
              <a:defRPr/>
            </a:pPr>
            <a:r>
              <a:rPr lang="en-US" sz="2400" dirty="0">
                <a:solidFill>
                  <a:prstClr val="black"/>
                </a:solidFill>
                <a:latin typeface="Franklin Gothic Book" panose="020B0503020102020204" pitchFamily="34" charset="0"/>
                <a:ea typeface="Times New Roman" panose="02020603050405020304" pitchFamily="18" charset="0"/>
              </a:rPr>
              <a:t>Clinical personnel can perform patient triage or test intake processes.</a:t>
            </a:r>
          </a:p>
        </p:txBody>
      </p:sp>
    </p:spTree>
    <p:extLst>
      <p:ext uri="{BB962C8B-B14F-4D97-AF65-F5344CB8AC3E}">
        <p14:creationId xmlns:p14="http://schemas.microsoft.com/office/powerpoint/2010/main" val="2691329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ight Triangle 5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3" name="Rectangle 5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770572" y="1188637"/>
            <a:ext cx="3678134" cy="4480726"/>
          </a:xfrm>
        </p:spPr>
        <p:txBody>
          <a:bodyPr vert="horz" lIns="91440" tIns="45720" rIns="91440" bIns="45720" rtlCol="0" anchor="ctr">
            <a:normAutofit/>
          </a:bodyPr>
          <a:lstStyle/>
          <a:p>
            <a:r>
              <a:rPr lang="en-US" sz="5500" b="1" kern="1200" dirty="0">
                <a:latin typeface="Franklin Gothic Book" panose="020B0503020102020204" pitchFamily="34" charset="0"/>
              </a:rPr>
              <a:t>Ambulatory Surgery Center </a:t>
            </a:r>
            <a:r>
              <a:rPr lang="en-US" sz="5500" b="1" kern="1200" dirty="0">
                <a:solidFill>
                  <a:srgbClr val="FF0000"/>
                </a:solidFill>
                <a:latin typeface="Franklin Gothic Book" panose="020B0503020102020204" pitchFamily="34" charset="0"/>
              </a:rPr>
              <a:t>and</a:t>
            </a:r>
            <a:r>
              <a:rPr lang="en-US" sz="5500" b="1" kern="1200" dirty="0">
                <a:latin typeface="Franklin Gothic Book" panose="020B0503020102020204" pitchFamily="34" charset="0"/>
              </a:rPr>
              <a:t> Dialysis </a:t>
            </a:r>
            <a:r>
              <a:rPr lang="en-US" sz="5500" b="1" kern="1200" dirty="0">
                <a:solidFill>
                  <a:srgbClr val="FF0000"/>
                </a:solidFill>
                <a:latin typeface="Franklin Gothic Book" panose="020B0503020102020204" pitchFamily="34" charset="0"/>
              </a:rPr>
              <a:t>Sectors </a:t>
            </a:r>
            <a:endParaRPr lang="en-US" sz="5500" kern="1200" dirty="0">
              <a:solidFill>
                <a:srgbClr val="FF0000"/>
              </a:solidFill>
              <a:latin typeface="Franklin Gothic Book" panose="020B0503020102020204" pitchFamily="34" charset="0"/>
            </a:endParaRPr>
          </a:p>
        </p:txBody>
      </p:sp>
      <p:cxnSp>
        <p:nvCxnSpPr>
          <p:cNvPr id="55" name="Straight Connector 5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416B4A1-0FE8-4730-A476-FFFBA909FC8B}"/>
              </a:ext>
            </a:extLst>
          </p:cNvPr>
          <p:cNvSpPr txBox="1"/>
          <p:nvPr/>
        </p:nvSpPr>
        <p:spPr>
          <a:xfrm>
            <a:off x="5255260" y="1648870"/>
            <a:ext cx="4702848" cy="3560260"/>
          </a:xfrm>
          <a:prstGeom prst="rect">
            <a:avLst/>
          </a:prstGeom>
        </p:spPr>
        <p:txBody>
          <a:bodyPr vert="horz" lIns="91440" tIns="45720" rIns="91440" bIns="45720" rtlCol="0" anchor="ctr">
            <a:noAutofit/>
          </a:bodyPr>
          <a:lstStyle/>
          <a:p>
            <a:pPr marL="114300" marR="0" lvl="0" indent="0" algn="l" defTabSz="914400" rtl="0" eaLnBrk="1" fontAlgn="auto" latinLnBrk="0" hangingPunct="1">
              <a:lnSpc>
                <a:spcPct val="90000"/>
              </a:lnSpc>
              <a:spcBef>
                <a:spcPts val="300"/>
              </a:spcBef>
              <a:spcAft>
                <a:spcPts val="300"/>
              </a:spcAft>
              <a:buClrTx/>
              <a:buSzTx/>
              <a:buFontTx/>
              <a:buNone/>
              <a:tabLst/>
              <a:defRPr/>
            </a:pPr>
            <a:r>
              <a:rPr kumimoji="0" lang="en-US" sz="4000" i="0" u="none" strike="noStrike" kern="1200" cap="none" spc="0" normalizeH="0" baseline="0" noProof="0" dirty="0">
                <a:ln>
                  <a:noFill/>
                </a:ln>
                <a:solidFill>
                  <a:srgbClr val="FF0000"/>
                </a:solidFill>
                <a:effectLst/>
                <a:uLnTx/>
                <a:uFillTx/>
                <a:latin typeface="Franklin Gothic Book" panose="020B0503020102020204" pitchFamily="34" charset="0"/>
              </a:rPr>
              <a:t>ASC </a:t>
            </a:r>
            <a:r>
              <a:rPr kumimoji="0" lang="en-US" sz="4000" i="0" u="none" strike="noStrike" kern="1200" cap="none" spc="0" normalizeH="0" baseline="0" noProof="0" dirty="0">
                <a:ln>
                  <a:noFill/>
                </a:ln>
                <a:solidFill>
                  <a:prstClr val="black"/>
                </a:solidFill>
                <a:effectLst/>
                <a:uLnTx/>
                <a:uFillTx/>
                <a:latin typeface="Franklin Gothic Book" panose="020B0503020102020204" pitchFamily="34" charset="0"/>
              </a:rPr>
              <a:t>and</a:t>
            </a:r>
            <a:r>
              <a:rPr kumimoji="0" lang="en-US" sz="4000" i="0" u="none" strike="noStrike" kern="1200" cap="none" spc="0" normalizeH="0" baseline="0" noProof="0" dirty="0">
                <a:ln>
                  <a:noFill/>
                </a:ln>
                <a:solidFill>
                  <a:srgbClr val="FF0000"/>
                </a:solidFill>
                <a:effectLst/>
                <a:uLnTx/>
                <a:uFillTx/>
                <a:latin typeface="Franklin Gothic Book" panose="020B0503020102020204" pitchFamily="34" charset="0"/>
              </a:rPr>
              <a:t> Dialysis </a:t>
            </a:r>
            <a:r>
              <a:rPr kumimoji="0" lang="en-US" sz="4000" i="0" u="none" strike="noStrike" kern="1200" cap="none" spc="0" normalizeH="0" baseline="0" noProof="0" dirty="0">
                <a:ln>
                  <a:noFill/>
                </a:ln>
                <a:solidFill>
                  <a:prstClr val="black"/>
                </a:solidFill>
                <a:effectLst/>
                <a:uLnTx/>
                <a:uFillTx/>
                <a:latin typeface="Franklin Gothic Book" panose="020B0503020102020204" pitchFamily="34" charset="0"/>
              </a:rPr>
              <a:t>have optional objectives:</a:t>
            </a:r>
          </a:p>
          <a:p>
            <a:pPr marL="3429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US" sz="4000" i="0" u="none" strike="noStrike" kern="1200" cap="none" spc="0" normalizeH="0" baseline="0" noProof="0" dirty="0">
                <a:ln>
                  <a:noFill/>
                </a:ln>
                <a:solidFill>
                  <a:prstClr val="black"/>
                </a:solidFill>
                <a:effectLst/>
                <a:uLnTx/>
                <a:uFillTx/>
                <a:latin typeface="Franklin Gothic Book" panose="020B0503020102020204" pitchFamily="34" charset="0"/>
              </a:rPr>
              <a:t>Shelter-in-Place</a:t>
            </a:r>
          </a:p>
          <a:p>
            <a:pPr marL="3429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US" sz="4000" i="0" u="none" strike="noStrike" kern="1200" cap="none" spc="0" normalizeH="0" baseline="0" noProof="0" dirty="0">
                <a:ln>
                  <a:noFill/>
                </a:ln>
                <a:solidFill>
                  <a:prstClr val="black"/>
                </a:solidFill>
                <a:effectLst/>
                <a:uLnTx/>
                <a:uFillTx/>
                <a:latin typeface="Franklin Gothic Book" panose="020B0503020102020204" pitchFamily="34" charset="0"/>
              </a:rPr>
              <a:t>Evacuation Plans</a:t>
            </a:r>
          </a:p>
        </p:txBody>
      </p:sp>
    </p:spTree>
    <p:extLst>
      <p:ext uri="{BB962C8B-B14F-4D97-AF65-F5344CB8AC3E}">
        <p14:creationId xmlns:p14="http://schemas.microsoft.com/office/powerpoint/2010/main" val="350966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171074" y="1396686"/>
            <a:ext cx="3524216" cy="4064628"/>
          </a:xfrm>
        </p:spPr>
        <p:txBody>
          <a:bodyPr vert="horz" lIns="91440" tIns="45720" rIns="91440" bIns="45720" rtlCol="0" anchor="ctr">
            <a:normAutofit/>
          </a:bodyPr>
          <a:lstStyle/>
          <a:p>
            <a:r>
              <a:rPr lang="en-US" sz="4100" b="1" dirty="0">
                <a:solidFill>
                  <a:srgbClr val="FFFFFF"/>
                </a:solidFill>
                <a:latin typeface="Franklin Gothic Book" panose="020B0503020102020204" pitchFamily="34" charset="0"/>
              </a:rPr>
              <a:t>Provider Agencies</a:t>
            </a:r>
            <a:endParaRPr lang="en-US" sz="4100"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5595268" y="1730926"/>
            <a:ext cx="5536397" cy="3935281"/>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Franklin Gothic Book" panose="020B0503020102020204" pitchFamily="34" charset="0"/>
                <a:ea typeface="Times New Roman" panose="02020603050405020304" pitchFamily="18" charset="0"/>
                <a:cs typeface="+mn-cs"/>
              </a:rPr>
              <a:t>Mutual Aid</a:t>
            </a:r>
          </a:p>
          <a:p>
            <a:pPr marL="342900" marR="0" lvl="0" indent="-3429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Franklin Gothic Book" panose="020B0503020102020204" pitchFamily="34" charset="0"/>
                <a:ea typeface="Times New Roman" panose="02020603050405020304" pitchFamily="18" charset="0"/>
                <a:cs typeface="+mn-cs"/>
              </a:rPr>
              <a:t>FOAC</a:t>
            </a:r>
          </a:p>
          <a:p>
            <a:pPr marL="342900" marR="0" lvl="0" indent="-3429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Franklin Gothic Book" panose="020B0503020102020204" pitchFamily="34" charset="0"/>
                <a:ea typeface="Times New Roman" panose="02020603050405020304" pitchFamily="18" charset="0"/>
                <a:cs typeface="+mn-cs"/>
              </a:rPr>
              <a:t>Strike Teams</a:t>
            </a:r>
          </a:p>
          <a:p>
            <a:pPr marL="342900" marR="0" lvl="0" indent="-3429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Franklin Gothic Book" panose="020B0503020102020204" pitchFamily="34" charset="0"/>
                <a:ea typeface="Times New Roman" panose="02020603050405020304" pitchFamily="18" charset="0"/>
                <a:cs typeface="+mn-cs"/>
              </a:rPr>
              <a:t>Types of Units:</a:t>
            </a:r>
          </a:p>
          <a:p>
            <a:pPr marL="800100" marR="0" lvl="1" indent="-3429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Franklin Gothic Book" panose="020B0503020102020204" pitchFamily="34" charset="0"/>
                <a:ea typeface="Times New Roman" panose="02020603050405020304" pitchFamily="18" charset="0"/>
                <a:cs typeface="+mn-cs"/>
              </a:rPr>
              <a:t>BLS</a:t>
            </a:r>
          </a:p>
          <a:p>
            <a:pPr marL="800100" marR="0" lvl="1" indent="-3429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Franklin Gothic Book" panose="020B0503020102020204" pitchFamily="34" charset="0"/>
                <a:ea typeface="Times New Roman" panose="02020603050405020304" pitchFamily="18" charset="0"/>
                <a:cs typeface="+mn-cs"/>
              </a:rPr>
              <a:t>ALS</a:t>
            </a:r>
          </a:p>
          <a:p>
            <a:pPr marL="800100" marR="0" lvl="1" indent="-3429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Franklin Gothic Book" panose="020B0503020102020204" pitchFamily="34" charset="0"/>
                <a:ea typeface="Times New Roman" panose="02020603050405020304" pitchFamily="18" charset="0"/>
                <a:cs typeface="+mn-cs"/>
              </a:rPr>
              <a:t>CCT</a:t>
            </a:r>
          </a:p>
          <a:p>
            <a:pPr marL="800100" marR="0" lvl="1" indent="-3429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Franklin Gothic Book" panose="020B0503020102020204" pitchFamily="34" charset="0"/>
                <a:ea typeface="Times New Roman" panose="02020603050405020304" pitchFamily="18" charset="0"/>
                <a:cs typeface="+mn-cs"/>
              </a:rPr>
              <a:t>Other</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64467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b="1" dirty="0">
                <a:solidFill>
                  <a:srgbClr val="FFFFFF"/>
                </a:solidFill>
                <a:latin typeface="Franklin Gothic Book" panose="020B0503020102020204" pitchFamily="34" charset="0"/>
              </a:rPr>
              <a:t>Surveys and  Polls</a:t>
            </a:r>
            <a:endParaRPr lang="en-US"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marL="2286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Franklin Gothic Book" panose="020B0503020102020204" pitchFamily="34" charset="0"/>
              </a:rPr>
              <a:t>An Assessment Poll titled; “</a:t>
            </a:r>
            <a:r>
              <a:rPr kumimoji="0" lang="en-US" sz="2800" b="1" i="1" u="none" strike="noStrike" kern="1200" cap="none" spc="0" normalizeH="0" baseline="0" noProof="0" dirty="0">
                <a:ln>
                  <a:noFill/>
                </a:ln>
                <a:solidFill>
                  <a:srgbClr val="FF0000"/>
                </a:solidFill>
                <a:effectLst/>
                <a:uLnTx/>
                <a:uFillTx/>
                <a:latin typeface="Franklin Gothic Book" panose="020B0503020102020204" pitchFamily="34" charset="0"/>
              </a:rPr>
              <a:t>Hospital Capacity Survey</a:t>
            </a:r>
            <a:r>
              <a:rPr kumimoji="0" lang="en-US" sz="2800" b="0" i="0" u="none" strike="noStrike" kern="1200" cap="none" spc="0" normalizeH="0" baseline="0" noProof="0" dirty="0">
                <a:ln>
                  <a:noFill/>
                </a:ln>
                <a:solidFill>
                  <a:prstClr val="black"/>
                </a:solidFill>
                <a:effectLst/>
                <a:uLnTx/>
                <a:uFillTx/>
                <a:latin typeface="Franklin Gothic Book" panose="020B0503020102020204" pitchFamily="34" charset="0"/>
              </a:rPr>
              <a:t>” will go out via ReddiNet to all 9-1-1 Receiving Hospitals at the beginning of the exercise</a:t>
            </a:r>
          </a:p>
          <a:p>
            <a:pPr marL="2286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2800" dirty="0">
                <a:solidFill>
                  <a:prstClr val="black"/>
                </a:solidFill>
                <a:latin typeface="Franklin Gothic Book" panose="020B0503020102020204" pitchFamily="34" charset="0"/>
              </a:rPr>
              <a:t>A survey titled “</a:t>
            </a:r>
            <a:r>
              <a:rPr lang="en-US" sz="2800" b="1" i="1" dirty="0">
                <a:solidFill>
                  <a:srgbClr val="FF0000"/>
                </a:solidFill>
                <a:latin typeface="Franklin Gothic Book" panose="020B0503020102020204" pitchFamily="34" charset="0"/>
              </a:rPr>
              <a:t>Hospital Decompression Survey</a:t>
            </a:r>
            <a:r>
              <a:rPr lang="en-US" sz="2800" b="1" dirty="0">
                <a:solidFill>
                  <a:srgbClr val="FF0000"/>
                </a:solidFill>
                <a:latin typeface="Franklin Gothic Book" panose="020B0503020102020204" pitchFamily="34" charset="0"/>
              </a:rPr>
              <a:t>”</a:t>
            </a:r>
            <a:r>
              <a:rPr lang="en-US" sz="2800" b="1" dirty="0">
                <a:solidFill>
                  <a:prstClr val="black"/>
                </a:solidFill>
                <a:latin typeface="Franklin Gothic Book" panose="020B0503020102020204" pitchFamily="34" charset="0"/>
              </a:rPr>
              <a:t> </a:t>
            </a:r>
            <a:r>
              <a:rPr lang="en-US" sz="2800" dirty="0">
                <a:solidFill>
                  <a:prstClr val="black"/>
                </a:solidFill>
                <a:latin typeface="Franklin Gothic Book" panose="020B0503020102020204" pitchFamily="34" charset="0"/>
              </a:rPr>
              <a:t>developed for Hospitals, Long Term Care, and Home Health Hospice entities. Download hardcopy from website and enter responses into Survey Monkey.</a:t>
            </a:r>
            <a:endParaRPr kumimoji="0" lang="en-US" sz="2800" b="0" i="0" u="none" strike="noStrike" kern="1200" cap="none" spc="0" normalizeH="0" baseline="0" noProof="0" dirty="0">
              <a:ln>
                <a:noFill/>
              </a:ln>
              <a:solidFill>
                <a:prstClr val="black"/>
              </a:solidFill>
              <a:effectLst/>
              <a:uLnTx/>
              <a:uFillTx/>
              <a:latin typeface="Franklin Gothic Book" panose="020B0503020102020204" pitchFamily="34" charset="0"/>
            </a:endParaRPr>
          </a:p>
          <a:p>
            <a:pPr marL="2286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Franklin Gothic Book" panose="020B0503020102020204" pitchFamily="34" charset="0"/>
            </a:endParaRPr>
          </a:p>
        </p:txBody>
      </p:sp>
    </p:spTree>
    <p:extLst>
      <p:ext uri="{BB962C8B-B14F-4D97-AF65-F5344CB8AC3E}">
        <p14:creationId xmlns:p14="http://schemas.microsoft.com/office/powerpoint/2010/main" val="200630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7" name="Rectangle 9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Rectangle 9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3" name="Oval 10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5" name="Arc 10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3546488" y="4326702"/>
            <a:ext cx="2220181" cy="1173552"/>
          </a:xfrm>
        </p:spPr>
        <p:txBody>
          <a:bodyPr vert="horz" lIns="91440" tIns="45720" rIns="91440" bIns="45720" rtlCol="0" anchor="b">
            <a:normAutofit fontScale="90000"/>
          </a:bodyPr>
          <a:lstStyle/>
          <a:p>
            <a:r>
              <a:rPr lang="en-US" sz="2400" b="1" u="sng" kern="1200" dirty="0">
                <a:solidFill>
                  <a:schemeClr val="tx1"/>
                </a:solidFill>
                <a:latin typeface="Franklin Gothic Book" panose="020B0503020102020204" pitchFamily="34" charset="0"/>
              </a:rPr>
              <a:t>ReddiNet Assessment Poll:</a:t>
            </a:r>
            <a:br>
              <a:rPr lang="en-US" sz="2400" b="1" u="sng" kern="1200" dirty="0">
                <a:solidFill>
                  <a:schemeClr val="tx1"/>
                </a:solidFill>
                <a:latin typeface="Franklin Gothic Book" panose="020B0503020102020204" pitchFamily="34" charset="0"/>
              </a:rPr>
            </a:br>
            <a:br>
              <a:rPr lang="en-US" sz="2400" b="1" kern="1200" dirty="0">
                <a:solidFill>
                  <a:schemeClr val="tx1"/>
                </a:solidFill>
                <a:latin typeface="Franklin Gothic Book" panose="020B0503020102020204" pitchFamily="34" charset="0"/>
              </a:rPr>
            </a:br>
            <a:r>
              <a:rPr lang="en-US" sz="2400" b="1" kern="1200" dirty="0">
                <a:solidFill>
                  <a:schemeClr val="tx1"/>
                </a:solidFill>
                <a:latin typeface="Franklin Gothic Book" panose="020B0503020102020204" pitchFamily="34" charset="0"/>
              </a:rPr>
              <a:t>Hospital Capacity Survey</a:t>
            </a:r>
            <a:endParaRPr lang="en-US" sz="2400" kern="1200" dirty="0">
              <a:solidFill>
                <a:schemeClr val="tx1"/>
              </a:solidFill>
              <a:latin typeface="+mj-lt"/>
              <a:ea typeface="+mj-ea"/>
              <a:cs typeface="+mj-cs"/>
            </a:endParaRPr>
          </a:p>
        </p:txBody>
      </p:sp>
      <p:graphicFrame>
        <p:nvGraphicFramePr>
          <p:cNvPr id="3" name="Object 2">
            <a:extLst>
              <a:ext uri="{FF2B5EF4-FFF2-40B4-BE49-F238E27FC236}">
                <a16:creationId xmlns:a16="http://schemas.microsoft.com/office/drawing/2014/main" id="{9B9DD197-C0D8-46A1-BF7B-D56ECF8FE5ED}"/>
              </a:ext>
            </a:extLst>
          </p:cNvPr>
          <p:cNvGraphicFramePr>
            <a:graphicFrameLocks noChangeAspect="1"/>
          </p:cNvGraphicFramePr>
          <p:nvPr>
            <p:extLst>
              <p:ext uri="{D42A27DB-BD31-4B8C-83A1-F6EECF244321}">
                <p14:modId xmlns:p14="http://schemas.microsoft.com/office/powerpoint/2010/main" val="250392408"/>
              </p:ext>
            </p:extLst>
          </p:nvPr>
        </p:nvGraphicFramePr>
        <p:xfrm>
          <a:off x="6211175" y="830030"/>
          <a:ext cx="4186237" cy="5418137"/>
        </p:xfrm>
        <a:graphic>
          <a:graphicData uri="http://schemas.openxmlformats.org/presentationml/2006/ole">
            <mc:AlternateContent xmlns:mc="http://schemas.openxmlformats.org/markup-compatibility/2006">
              <mc:Choice xmlns:v="urn:schemas-microsoft-com:vml" Requires="v">
                <p:oleObj spid="_x0000_s5190" name="Acrobat Document" r:id="rId4" imgW="5829165" imgH="7543680" progId="Acrobat.Document.DC">
                  <p:embed/>
                </p:oleObj>
              </mc:Choice>
              <mc:Fallback>
                <p:oleObj name="Acrobat Document" r:id="rId4" imgW="5829165" imgH="7543680" progId="Acrobat.Document.DC">
                  <p:embed/>
                  <p:pic>
                    <p:nvPicPr>
                      <p:cNvPr id="0" name=""/>
                      <p:cNvPicPr/>
                      <p:nvPr/>
                    </p:nvPicPr>
                    <p:blipFill>
                      <a:blip r:embed="rId5"/>
                      <a:stretch>
                        <a:fillRect/>
                      </a:stretch>
                    </p:blipFill>
                    <p:spPr>
                      <a:xfrm>
                        <a:off x="6211175" y="830030"/>
                        <a:ext cx="4186237" cy="5418137"/>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339995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ight Triangle 4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5" name="Rectangle 5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075767" y="1188637"/>
            <a:ext cx="2988234" cy="4480726"/>
          </a:xfrm>
        </p:spPr>
        <p:txBody>
          <a:bodyPr vert="horz" lIns="91440" tIns="45720" rIns="91440" bIns="45720" rtlCol="0" anchor="ctr">
            <a:normAutofit/>
          </a:bodyPr>
          <a:lstStyle/>
          <a:p>
            <a:r>
              <a:rPr lang="en-US" sz="5600" b="1" kern="1200" dirty="0">
                <a:solidFill>
                  <a:srgbClr val="FF0000"/>
                </a:solidFill>
                <a:latin typeface="Franklin Gothic Book" panose="020B0503020102020204" pitchFamily="34" charset="0"/>
              </a:rPr>
              <a:t>Exercise Overview</a:t>
            </a:r>
            <a:endParaRPr lang="en-US" sz="5600" kern="1200" dirty="0">
              <a:solidFill>
                <a:schemeClr val="tx1"/>
              </a:solidFill>
              <a:latin typeface="Franklin Gothic Book" panose="020B0503020102020204" pitchFamily="34" charset="0"/>
            </a:endParaRPr>
          </a:p>
        </p:txBody>
      </p:sp>
      <p:cxnSp>
        <p:nvCxnSpPr>
          <p:cNvPr id="66" name="Straight Connector 52">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416B4A1-0FE8-4730-A476-FFFBA909FC8B}"/>
              </a:ext>
            </a:extLst>
          </p:cNvPr>
          <p:cNvSpPr txBox="1"/>
          <p:nvPr/>
        </p:nvSpPr>
        <p:spPr>
          <a:xfrm>
            <a:off x="5255260" y="1648870"/>
            <a:ext cx="4702848" cy="3560260"/>
          </a:xfrm>
          <a:prstGeom prst="rect">
            <a:avLst/>
          </a:prstGeom>
        </p:spPr>
        <p:txBody>
          <a:bodyPr vert="horz" lIns="91440" tIns="45720" rIns="91440" bIns="45720" rtlCol="0" anchor="ctr">
            <a:noAutofit/>
          </a:bodyPr>
          <a:lstStyle/>
          <a:p>
            <a:pPr marL="342900" lvl="0" indent="-228600">
              <a:lnSpc>
                <a:spcPct val="90000"/>
              </a:lnSpc>
              <a:spcAft>
                <a:spcPts val="600"/>
              </a:spcAft>
              <a:buFont typeface="Arial" panose="020B0604020202020204" pitchFamily="34" charset="0"/>
              <a:buChar char="•"/>
            </a:pPr>
            <a:r>
              <a:rPr lang="en-US" sz="2200" dirty="0"/>
              <a:t>Medical Response and Surge Exercise (MRSE)</a:t>
            </a:r>
          </a:p>
          <a:p>
            <a:pPr marL="342900" lvl="0" indent="-228600">
              <a:lnSpc>
                <a:spcPct val="90000"/>
              </a:lnSpc>
              <a:spcAft>
                <a:spcPts val="600"/>
              </a:spcAft>
              <a:buFont typeface="Arial" panose="020B0604020202020204" pitchFamily="34" charset="0"/>
              <a:buChar char="•"/>
            </a:pPr>
            <a:r>
              <a:rPr lang="en-US" sz="2200" dirty="0"/>
              <a:t>MRSE Requirements</a:t>
            </a:r>
          </a:p>
          <a:p>
            <a:pPr marL="342900" lvl="0" indent="-228600">
              <a:lnSpc>
                <a:spcPct val="90000"/>
              </a:lnSpc>
              <a:spcAft>
                <a:spcPts val="600"/>
              </a:spcAft>
              <a:buFont typeface="Arial" panose="020B0604020202020204" pitchFamily="34" charset="0"/>
              <a:buChar char="•"/>
            </a:pPr>
            <a:r>
              <a:rPr lang="en-US" sz="2200" dirty="0"/>
              <a:t>Threat / Hazard</a:t>
            </a:r>
          </a:p>
          <a:p>
            <a:pPr marL="342900" lvl="0" indent="-228600">
              <a:lnSpc>
                <a:spcPct val="90000"/>
              </a:lnSpc>
              <a:spcAft>
                <a:spcPts val="600"/>
              </a:spcAft>
              <a:buFont typeface="Arial" panose="020B0604020202020204" pitchFamily="34" charset="0"/>
              <a:buChar char="•"/>
            </a:pPr>
            <a:r>
              <a:rPr lang="en-US" sz="2200" dirty="0"/>
              <a:t>Burn Resource Manual</a:t>
            </a:r>
          </a:p>
          <a:p>
            <a:pPr marL="342900" lvl="0" indent="-228600">
              <a:lnSpc>
                <a:spcPct val="90000"/>
              </a:lnSpc>
              <a:spcAft>
                <a:spcPts val="600"/>
              </a:spcAft>
              <a:buFont typeface="Arial" panose="020B0604020202020204" pitchFamily="34" charset="0"/>
              <a:buChar char="•"/>
            </a:pPr>
            <a:r>
              <a:rPr lang="en-US" sz="2200" dirty="0"/>
              <a:t>Participation by Sector and Patient Allocation</a:t>
            </a:r>
          </a:p>
          <a:p>
            <a:pPr marL="342900" lvl="0" indent="-228600">
              <a:lnSpc>
                <a:spcPct val="90000"/>
              </a:lnSpc>
              <a:spcAft>
                <a:spcPts val="600"/>
              </a:spcAft>
              <a:buFont typeface="Arial" panose="020B0604020202020204" pitchFamily="34" charset="0"/>
              <a:buChar char="•"/>
            </a:pPr>
            <a:r>
              <a:rPr lang="en-US" sz="2200" dirty="0"/>
              <a:t>Patient Allocation Table</a:t>
            </a:r>
          </a:p>
          <a:p>
            <a:pPr marL="342900" lvl="0" indent="-228600">
              <a:lnSpc>
                <a:spcPct val="90000"/>
              </a:lnSpc>
              <a:spcAft>
                <a:spcPts val="600"/>
              </a:spcAft>
              <a:buFont typeface="Arial" panose="020B0604020202020204" pitchFamily="34" charset="0"/>
              <a:buChar char="•"/>
            </a:pPr>
            <a:r>
              <a:rPr lang="en-US" sz="2200" dirty="0"/>
              <a:t>Surveys and Polls </a:t>
            </a:r>
          </a:p>
          <a:p>
            <a:pPr marL="342900" lvl="0" indent="-228600">
              <a:lnSpc>
                <a:spcPct val="90000"/>
              </a:lnSpc>
              <a:spcAft>
                <a:spcPts val="600"/>
              </a:spcAft>
              <a:buFont typeface="Arial" panose="020B0604020202020204" pitchFamily="34" charset="0"/>
              <a:buChar char="•"/>
            </a:pPr>
            <a:r>
              <a:rPr lang="en-US" sz="2200" dirty="0"/>
              <a:t>Exercise Essentials</a:t>
            </a:r>
          </a:p>
          <a:p>
            <a:pPr marL="342900" lvl="0" indent="-228600">
              <a:lnSpc>
                <a:spcPct val="90000"/>
              </a:lnSpc>
              <a:spcAft>
                <a:spcPts val="600"/>
              </a:spcAft>
              <a:buFont typeface="Arial" panose="020B0604020202020204" pitchFamily="34" charset="0"/>
              <a:buChar char="•"/>
            </a:pPr>
            <a:r>
              <a:rPr lang="en-US" sz="2200" dirty="0"/>
              <a:t>Sector Specific Break Out Sessions</a:t>
            </a:r>
          </a:p>
        </p:txBody>
      </p:sp>
    </p:spTree>
    <p:extLst>
      <p:ext uri="{BB962C8B-B14F-4D97-AF65-F5344CB8AC3E}">
        <p14:creationId xmlns:p14="http://schemas.microsoft.com/office/powerpoint/2010/main" val="4029261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7" name="Rectangle 96">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Rectangle 98">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3" name="Oval 102">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5" name="Arc 104">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5914287" y="2568007"/>
            <a:ext cx="4575628" cy="2712910"/>
          </a:xfrm>
        </p:spPr>
        <p:txBody>
          <a:bodyPr vert="horz" lIns="91440" tIns="45720" rIns="91440" bIns="45720" rtlCol="0" anchor="b">
            <a:normAutofit/>
          </a:bodyPr>
          <a:lstStyle/>
          <a:p>
            <a:r>
              <a:rPr lang="en-US" sz="2400" b="1" u="sng" kern="1200" dirty="0">
                <a:solidFill>
                  <a:schemeClr val="tx1"/>
                </a:solidFill>
                <a:latin typeface="Franklin Gothic Book" panose="020B0503020102020204" pitchFamily="34" charset="0"/>
              </a:rPr>
              <a:t>Survey Monkey:</a:t>
            </a:r>
            <a:br>
              <a:rPr lang="en-US" sz="2400" b="1" u="sng" kern="1200" dirty="0">
                <a:solidFill>
                  <a:schemeClr val="tx1"/>
                </a:solidFill>
                <a:latin typeface="Franklin Gothic Book" panose="020B0503020102020204" pitchFamily="34" charset="0"/>
              </a:rPr>
            </a:br>
            <a:br>
              <a:rPr lang="en-US" sz="2400" b="1" kern="1200" dirty="0">
                <a:solidFill>
                  <a:schemeClr val="tx1"/>
                </a:solidFill>
                <a:latin typeface="Franklin Gothic Book" panose="020B0503020102020204" pitchFamily="34" charset="0"/>
              </a:rPr>
            </a:br>
            <a:r>
              <a:rPr lang="en-US" sz="2400" b="1" kern="1200" dirty="0">
                <a:solidFill>
                  <a:schemeClr val="tx1"/>
                </a:solidFill>
                <a:latin typeface="Franklin Gothic Book" panose="020B0503020102020204" pitchFamily="34" charset="0"/>
              </a:rPr>
              <a:t>Hospital Decompression Survey</a:t>
            </a:r>
            <a:br>
              <a:rPr lang="en-US" sz="2400" b="1" kern="1200" dirty="0">
                <a:solidFill>
                  <a:schemeClr val="tx1"/>
                </a:solidFill>
                <a:latin typeface="Franklin Gothic Book" panose="020B0503020102020204" pitchFamily="34" charset="0"/>
              </a:rPr>
            </a:br>
            <a:br>
              <a:rPr lang="en-US" sz="2400" b="1" kern="1200" dirty="0">
                <a:solidFill>
                  <a:schemeClr val="tx1"/>
                </a:solidFill>
                <a:latin typeface="Franklin Gothic Book" panose="020B0503020102020204" pitchFamily="34" charset="0"/>
              </a:rPr>
            </a:br>
            <a:br>
              <a:rPr lang="en-US" sz="2400" b="1" kern="1200" dirty="0">
                <a:solidFill>
                  <a:schemeClr val="tx1"/>
                </a:solidFill>
                <a:latin typeface="Franklin Gothic Book" panose="020B0503020102020204" pitchFamily="34" charset="0"/>
              </a:rPr>
            </a:br>
            <a:endParaRPr lang="en-US" sz="2400" kern="1200" dirty="0">
              <a:solidFill>
                <a:schemeClr val="tx1"/>
              </a:solidFill>
              <a:latin typeface="+mj-lt"/>
              <a:ea typeface="+mj-ea"/>
              <a:cs typeface="+mj-cs"/>
            </a:endParaRPr>
          </a:p>
        </p:txBody>
      </p:sp>
    </p:spTree>
    <p:extLst>
      <p:ext uri="{BB962C8B-B14F-4D97-AF65-F5344CB8AC3E}">
        <p14:creationId xmlns:p14="http://schemas.microsoft.com/office/powerpoint/2010/main" val="66880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b="1" dirty="0">
                <a:solidFill>
                  <a:srgbClr val="FFFFFF"/>
                </a:solidFill>
                <a:latin typeface="Franklin Gothic Book" panose="020B0503020102020204" pitchFamily="34" charset="0"/>
              </a:rPr>
              <a:t>Exercise Essentials</a:t>
            </a: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72C30E46-797E-495D-9EA6-796C7121E804}"/>
              </a:ext>
            </a:extLst>
          </p:cNvPr>
          <p:cNvSpPr/>
          <p:nvPr/>
        </p:nvSpPr>
        <p:spPr>
          <a:xfrm>
            <a:off x="5109127" y="1534610"/>
            <a:ext cx="6096000" cy="3699474"/>
          </a:xfrm>
          <a:prstGeom prst="rect">
            <a:avLst/>
          </a:prstGeom>
        </p:spPr>
        <p:txBody>
          <a:bodyPr>
            <a:spAutoFit/>
          </a:bodyPr>
          <a:lstStyle/>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mn-cs"/>
              </a:rPr>
              <a:t>Scenario</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mn-cs"/>
              </a:rPr>
              <a:t>Scope of Exercise</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mn-cs"/>
              </a:rPr>
              <a:t>Assumptions</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mn-cs"/>
              </a:rPr>
              <a:t>MSEL</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mn-cs"/>
              </a:rPr>
              <a:t>Resource Requesting</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mn-cs"/>
              </a:rPr>
              <a:t>ARES</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mn-cs"/>
              </a:rPr>
              <a:t>Conclusion of Exercise</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mn-cs"/>
              </a:rPr>
              <a:t>Documentation</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mn-cs"/>
              </a:rPr>
              <a:t>Registration</a:t>
            </a:r>
            <a:endPar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145732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sz="4100" b="1" dirty="0">
                <a:solidFill>
                  <a:srgbClr val="FFFFFF"/>
                </a:solidFill>
                <a:latin typeface="Franklin Gothic Book" panose="020B0503020102020204" pitchFamily="34" charset="0"/>
              </a:rPr>
              <a:t>Exercise Scenario</a:t>
            </a:r>
            <a:br>
              <a:rPr lang="en-US" sz="4100" b="1" kern="1200" dirty="0">
                <a:solidFill>
                  <a:srgbClr val="FFFFFF"/>
                </a:solidFill>
                <a:latin typeface="+mj-lt"/>
                <a:ea typeface="+mj-ea"/>
                <a:cs typeface="+mj-cs"/>
              </a:rPr>
            </a:br>
            <a:endParaRPr lang="en-US" sz="4100"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5484529" y="1461359"/>
            <a:ext cx="5536397" cy="3935281"/>
          </a:xfrm>
          <a:prstGeom prst="rect">
            <a:avLst/>
          </a:prstGeom>
        </p:spPr>
        <p:txBody>
          <a:bodyPr vert="horz" lIns="91440" tIns="45720" rIns="91440" bIns="45720" rtlCol="0">
            <a:noAutofit/>
          </a:bodyPr>
          <a:lstStyle/>
          <a:p>
            <a:pPr marL="57150" marR="0" lvl="0" indent="0" algn="l" defTabSz="914400" rtl="0" eaLnBrk="1" fontAlgn="auto" latinLnBrk="0" hangingPunct="1">
              <a:lnSpc>
                <a:spcPct val="90000"/>
              </a:lnSpc>
              <a:spcBef>
                <a:spcPts val="0"/>
              </a:spcBef>
              <a:spcAft>
                <a:spcPts val="600"/>
              </a:spcAft>
              <a:buClrTx/>
              <a:buSzTx/>
              <a:buFontTx/>
              <a:buNone/>
              <a:tabLst/>
              <a:defRPr/>
            </a:pPr>
            <a:r>
              <a:rPr kumimoji="0" lang="en-US" sz="2100" b="0" i="1" u="none" strike="noStrike" kern="1200" cap="none" spc="0" normalizeH="0" baseline="0" noProof="0" dirty="0">
                <a:ln>
                  <a:noFill/>
                </a:ln>
                <a:solidFill>
                  <a:prstClr val="black"/>
                </a:solidFill>
                <a:effectLst/>
                <a:uLnTx/>
                <a:uFillTx/>
                <a:latin typeface="Franklin Gothic Book" panose="020B0503020102020204" pitchFamily="34" charset="0"/>
              </a:rPr>
              <a:t>A freight train carrying hazardous material derailed </a:t>
            </a:r>
            <a:r>
              <a:rPr kumimoji="0" lang="en-US" sz="2100" b="0" i="1" u="none" strike="noStrike" kern="1200" cap="none" spc="0" normalizeH="0" baseline="0" noProof="0" dirty="0">
                <a:ln>
                  <a:noFill/>
                </a:ln>
                <a:solidFill>
                  <a:srgbClr val="FF0000"/>
                </a:solidFill>
                <a:effectLst/>
                <a:uLnTx/>
                <a:uFillTx/>
                <a:latin typeface="Franklin Gothic Book" panose="020B0503020102020204" pitchFamily="34" charset="0"/>
              </a:rPr>
              <a:t>at a location near your facility</a:t>
            </a:r>
            <a:r>
              <a:rPr kumimoji="0" lang="en-US" sz="2100" b="0" i="1" u="none" strike="noStrike" kern="1200" cap="none" spc="0" normalizeH="0" baseline="0" noProof="0" dirty="0">
                <a:ln>
                  <a:noFill/>
                </a:ln>
                <a:solidFill>
                  <a:prstClr val="black"/>
                </a:solidFill>
                <a:effectLst/>
                <a:uLnTx/>
                <a:uFillTx/>
                <a:latin typeface="Franklin Gothic Book" panose="020B0503020102020204" pitchFamily="34" charset="0"/>
              </a:rPr>
              <a:t>. Several railcars were damaged and released a gaseous substance into the air. A subsequent explosion occurred with a brief fireball that had a horizontal expansion, approximately two blocks in one direction, that resulted in multiple persons attending a mass gathering event with burn injuries. The </a:t>
            </a:r>
            <a:r>
              <a:rPr kumimoji="0" lang="en-US" sz="2100" b="0" i="1" u="none" strike="noStrike" kern="1200" cap="none" spc="0" normalizeH="0" baseline="0" noProof="0" dirty="0">
                <a:ln>
                  <a:noFill/>
                </a:ln>
                <a:solidFill>
                  <a:srgbClr val="FF0000"/>
                </a:solidFill>
                <a:effectLst/>
                <a:uLnTx/>
                <a:uFillTx/>
                <a:latin typeface="Franklin Gothic Book" panose="020B0503020102020204" pitchFamily="34" charset="0"/>
              </a:rPr>
              <a:t>estimated number of persons </a:t>
            </a:r>
            <a:r>
              <a:rPr kumimoji="0" lang="en-US" sz="2100" b="0" i="1" u="none" strike="noStrike" kern="1200" cap="none" spc="0" normalizeH="0" baseline="0" noProof="0" dirty="0">
                <a:ln>
                  <a:noFill/>
                </a:ln>
                <a:solidFill>
                  <a:prstClr val="black"/>
                </a:solidFill>
                <a:effectLst/>
                <a:uLnTx/>
                <a:uFillTx/>
                <a:latin typeface="Franklin Gothic Book" panose="020B0503020102020204" pitchFamily="34" charset="0"/>
              </a:rPr>
              <a:t>with burns and other </a:t>
            </a:r>
            <a:r>
              <a:rPr kumimoji="0" lang="en-US" sz="2100" b="0" i="1" u="none" strike="noStrike" kern="1200" cap="none" spc="0" normalizeH="0" baseline="0" noProof="0" dirty="0">
                <a:ln>
                  <a:noFill/>
                </a:ln>
                <a:solidFill>
                  <a:srgbClr val="FF0000"/>
                </a:solidFill>
                <a:effectLst/>
                <a:uLnTx/>
                <a:uFillTx/>
                <a:latin typeface="Franklin Gothic Book" panose="020B0503020102020204" pitchFamily="34" charset="0"/>
              </a:rPr>
              <a:t>injuries</a:t>
            </a:r>
            <a:r>
              <a:rPr kumimoji="0" lang="en-US" sz="2100" b="0" i="1" u="none" strike="noStrike" kern="1200" cap="none" spc="0" normalizeH="0" baseline="0" noProof="0" dirty="0">
                <a:ln>
                  <a:noFill/>
                </a:ln>
                <a:solidFill>
                  <a:prstClr val="black"/>
                </a:solidFill>
                <a:effectLst/>
                <a:uLnTx/>
                <a:uFillTx/>
                <a:latin typeface="Franklin Gothic Book" panose="020B0503020102020204" pitchFamily="34" charset="0"/>
              </a:rPr>
              <a:t> is approximately</a:t>
            </a:r>
            <a:r>
              <a:rPr kumimoji="0" lang="en-US" sz="2100" b="0" i="1" u="none" strike="noStrike" kern="1200" cap="none" spc="0" normalizeH="0" baseline="0" noProof="0" dirty="0">
                <a:ln>
                  <a:noFill/>
                </a:ln>
                <a:solidFill>
                  <a:srgbClr val="FF0000"/>
                </a:solidFill>
                <a:effectLst/>
                <a:uLnTx/>
                <a:uFillTx/>
                <a:latin typeface="Franklin Gothic Book" panose="020B0503020102020204" pitchFamily="34" charset="0"/>
              </a:rPr>
              <a:t> 1,700</a:t>
            </a:r>
            <a:r>
              <a:rPr kumimoji="0" lang="en-US" sz="2100" b="0" i="1" u="none" strike="noStrike" kern="1200" cap="none" spc="0" normalizeH="0" baseline="0" noProof="0" dirty="0">
                <a:ln>
                  <a:noFill/>
                </a:ln>
                <a:solidFill>
                  <a:prstClr val="black"/>
                </a:solidFill>
                <a:effectLst/>
                <a:uLnTx/>
                <a:uFillTx/>
                <a:latin typeface="Franklin Gothic Book" panose="020B0503020102020204" pitchFamily="34" charset="0"/>
              </a:rPr>
              <a:t>. Approximately </a:t>
            </a:r>
            <a:r>
              <a:rPr kumimoji="0" lang="en-US" sz="2100" b="0" i="1" u="none" strike="noStrike" kern="1200" cap="none" spc="0" normalizeH="0" baseline="0" noProof="0" dirty="0">
                <a:ln>
                  <a:noFill/>
                </a:ln>
                <a:solidFill>
                  <a:srgbClr val="FF0000"/>
                </a:solidFill>
                <a:effectLst/>
                <a:uLnTx/>
                <a:uFillTx/>
                <a:latin typeface="Franklin Gothic Book" panose="020B0503020102020204" pitchFamily="34" charset="0"/>
              </a:rPr>
              <a:t>800 persons </a:t>
            </a:r>
            <a:r>
              <a:rPr kumimoji="0" lang="en-US" sz="2100" b="0" i="1" u="none" strike="noStrike" kern="1200" cap="none" spc="0" normalizeH="0" baseline="0" noProof="0" dirty="0">
                <a:ln>
                  <a:noFill/>
                </a:ln>
                <a:solidFill>
                  <a:prstClr val="black"/>
                </a:solidFill>
                <a:effectLst/>
                <a:uLnTx/>
                <a:uFillTx/>
                <a:latin typeface="Franklin Gothic Book" panose="020B0503020102020204" pitchFamily="34" charset="0"/>
              </a:rPr>
              <a:t>sustained</a:t>
            </a:r>
            <a:r>
              <a:rPr kumimoji="0" lang="en-US" sz="2100" b="0" i="1" u="none" strike="noStrike" kern="1200" cap="none" spc="0" normalizeH="0" baseline="0" noProof="0" dirty="0">
                <a:ln>
                  <a:noFill/>
                </a:ln>
                <a:solidFill>
                  <a:srgbClr val="FF0000"/>
                </a:solidFill>
                <a:effectLst/>
                <a:uLnTx/>
                <a:uFillTx/>
                <a:latin typeface="Franklin Gothic Book" panose="020B0503020102020204" pitchFamily="34" charset="0"/>
              </a:rPr>
              <a:t> burns </a:t>
            </a:r>
            <a:r>
              <a:rPr kumimoji="0" lang="en-US" sz="2100" b="0" i="1" u="none" strike="noStrike" kern="1200" cap="none" spc="0" normalizeH="0" baseline="0" noProof="0" dirty="0">
                <a:ln>
                  <a:noFill/>
                </a:ln>
                <a:solidFill>
                  <a:prstClr val="black"/>
                </a:solidFill>
                <a:effectLst/>
                <a:uLnTx/>
                <a:uFillTx/>
                <a:latin typeface="Franklin Gothic Book" panose="020B0503020102020204" pitchFamily="34" charset="0"/>
              </a:rPr>
              <a:t>and minor injuries. Several railcars are fully engulfed, and a </a:t>
            </a:r>
            <a:r>
              <a:rPr kumimoji="0" lang="en-US" sz="2100" b="0" i="1" u="none" strike="noStrike" kern="1200" cap="none" spc="0" normalizeH="0" baseline="0" noProof="0" dirty="0">
                <a:ln>
                  <a:noFill/>
                </a:ln>
                <a:solidFill>
                  <a:srgbClr val="FF0000"/>
                </a:solidFill>
                <a:effectLst/>
                <a:uLnTx/>
                <a:uFillTx/>
                <a:latin typeface="Franklin Gothic Book" panose="020B0503020102020204" pitchFamily="34" charset="0"/>
              </a:rPr>
              <a:t>smoke plume</a:t>
            </a:r>
            <a:r>
              <a:rPr kumimoji="0" lang="en-US" sz="2100" b="0" i="1" u="none" strike="noStrike" kern="1200" cap="none" spc="0" normalizeH="0" baseline="0" noProof="0" dirty="0">
                <a:ln>
                  <a:noFill/>
                </a:ln>
                <a:solidFill>
                  <a:prstClr val="black"/>
                </a:solidFill>
                <a:effectLst/>
                <a:uLnTx/>
                <a:uFillTx/>
                <a:latin typeface="Franklin Gothic Book" panose="020B0503020102020204" pitchFamily="34" charset="0"/>
              </a:rPr>
              <a:t>, presumed toxic, is traveling in a North-East direction. </a:t>
            </a:r>
            <a:r>
              <a:rPr kumimoji="0" lang="en-US" sz="2100" b="0" i="1" u="none" strike="noStrike" kern="1200" cap="none" spc="0" normalizeH="0" baseline="0" noProof="0" dirty="0">
                <a:ln>
                  <a:noFill/>
                </a:ln>
                <a:solidFill>
                  <a:srgbClr val="FF0000"/>
                </a:solidFill>
                <a:effectLst/>
                <a:uLnTx/>
                <a:uFillTx/>
                <a:latin typeface="Franklin Gothic Book" panose="020B0503020102020204" pitchFamily="34" charset="0"/>
              </a:rPr>
              <a:t>Evacuation</a:t>
            </a:r>
            <a:r>
              <a:rPr kumimoji="0" lang="en-US" sz="2100" b="0" i="1" u="none" strike="noStrike" kern="1200" cap="none" spc="0" normalizeH="0" baseline="0" noProof="0" dirty="0">
                <a:ln>
                  <a:noFill/>
                </a:ln>
                <a:solidFill>
                  <a:prstClr val="black"/>
                </a:solidFill>
                <a:effectLst/>
                <a:uLnTx/>
                <a:uFillTx/>
                <a:latin typeface="Franklin Gothic Book" panose="020B0503020102020204" pitchFamily="34" charset="0"/>
              </a:rPr>
              <a:t> and </a:t>
            </a:r>
            <a:r>
              <a:rPr kumimoji="0" lang="en-US" sz="2100" b="0" i="1" u="none" strike="noStrike" kern="1200" cap="none" spc="0" normalizeH="0" baseline="0" noProof="0" dirty="0">
                <a:ln>
                  <a:noFill/>
                </a:ln>
                <a:solidFill>
                  <a:srgbClr val="FF0000"/>
                </a:solidFill>
                <a:effectLst/>
                <a:uLnTx/>
                <a:uFillTx/>
                <a:latin typeface="Franklin Gothic Book" panose="020B0503020102020204" pitchFamily="34" charset="0"/>
              </a:rPr>
              <a:t>Shelter-in-Place</a:t>
            </a:r>
            <a:r>
              <a:rPr kumimoji="0" lang="en-US" sz="2100" b="0" i="1" u="none" strike="noStrike" kern="1200" cap="none" spc="0" normalizeH="0" baseline="0" noProof="0" dirty="0">
                <a:ln>
                  <a:noFill/>
                </a:ln>
                <a:solidFill>
                  <a:prstClr val="black"/>
                </a:solidFill>
                <a:effectLst/>
                <a:uLnTx/>
                <a:uFillTx/>
                <a:latin typeface="Franklin Gothic Book" panose="020B0503020102020204" pitchFamily="34" charset="0"/>
              </a:rPr>
              <a:t> advisories are currently in effect. </a:t>
            </a:r>
            <a:endParaRPr kumimoji="0" lang="en-US" sz="2100" b="0" i="0" u="none" strike="noStrike" kern="1200" cap="none" spc="0" normalizeH="0" baseline="0" noProof="0" dirty="0">
              <a:ln>
                <a:noFill/>
              </a:ln>
              <a:solidFill>
                <a:srgbClr val="FF0000"/>
              </a:solidFill>
              <a:effectLst/>
              <a:uLnTx/>
              <a:uFillTx/>
              <a:latin typeface="Franklin Gothic Book" panose="020B0503020102020204" pitchFamily="34" charset="0"/>
            </a:endParaRPr>
          </a:p>
        </p:txBody>
      </p:sp>
    </p:spTree>
    <p:extLst>
      <p:ext uri="{BB962C8B-B14F-4D97-AF65-F5344CB8AC3E}">
        <p14:creationId xmlns:p14="http://schemas.microsoft.com/office/powerpoint/2010/main" val="4121148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CBA26-1E4E-4240-AA82-65773C0DF0BE}"/>
              </a:ext>
            </a:extLst>
          </p:cNvPr>
          <p:cNvSpPr>
            <a:spLocks noGrp="1"/>
          </p:cNvSpPr>
          <p:nvPr>
            <p:ph type="title"/>
          </p:nvPr>
        </p:nvSpPr>
        <p:spPr/>
        <p:txBody>
          <a:bodyPr>
            <a:noAutofit/>
          </a:bodyPr>
          <a:lstStyle/>
          <a:p>
            <a:pPr algn="ctr"/>
            <a:r>
              <a:rPr lang="en-US" sz="5400" b="1" dirty="0">
                <a:solidFill>
                  <a:srgbClr val="FF0000"/>
                </a:solidFill>
                <a:latin typeface="Franklin Gothic Book" panose="020B0503020102020204" pitchFamily="34" charset="0"/>
              </a:rPr>
              <a:t>East Palestine, Ohio Train Derailment and Fire</a:t>
            </a:r>
            <a:endParaRPr lang="en-US" sz="5400" dirty="0">
              <a:latin typeface="Franklin Gothic Book" panose="020B0503020102020204" pitchFamily="34" charset="0"/>
            </a:endParaRPr>
          </a:p>
        </p:txBody>
      </p:sp>
      <p:pic>
        <p:nvPicPr>
          <p:cNvPr id="6" name="Online Media 5" title="Ohio train derailment: Explosion sparks the start of 'controlled release' in East Palestine">
            <a:hlinkClick r:id="" action="ppaction://media"/>
            <a:extLst>
              <a:ext uri="{FF2B5EF4-FFF2-40B4-BE49-F238E27FC236}">
                <a16:creationId xmlns:a16="http://schemas.microsoft.com/office/drawing/2014/main" id="{84F2F06E-A445-4420-A8BB-4BA4B2A13B75}"/>
              </a:ext>
            </a:extLst>
          </p:cNvPr>
          <p:cNvPicPr>
            <a:picLocks noGrp="1" noRot="1" noChangeAspect="1"/>
          </p:cNvPicPr>
          <p:nvPr>
            <p:ph idx="1"/>
            <a:videoFile r:link="rId1"/>
          </p:nvPr>
        </p:nvPicPr>
        <p:blipFill>
          <a:blip r:embed="rId4"/>
          <a:stretch>
            <a:fillRect/>
          </a:stretch>
        </p:blipFill>
        <p:spPr>
          <a:xfrm>
            <a:off x="2246313" y="1825625"/>
            <a:ext cx="7700962" cy="4351338"/>
          </a:xfrm>
          <a:prstGeom prst="rect">
            <a:avLst/>
          </a:prstGeom>
        </p:spPr>
      </p:pic>
    </p:spTree>
    <p:extLst>
      <p:ext uri="{BB962C8B-B14F-4D97-AF65-F5344CB8AC3E}">
        <p14:creationId xmlns:p14="http://schemas.microsoft.com/office/powerpoint/2010/main" val="2252218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46">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48">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0">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2">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699713" y="248038"/>
            <a:ext cx="7063721" cy="1159200"/>
          </a:xfrm>
        </p:spPr>
        <p:txBody>
          <a:bodyPr vert="horz" lIns="91440" tIns="45720" rIns="91440" bIns="45720" rtlCol="0" anchor="ctr">
            <a:normAutofit/>
          </a:bodyPr>
          <a:lstStyle/>
          <a:p>
            <a:r>
              <a:rPr lang="en-US" sz="3700" b="1" kern="1200" dirty="0">
                <a:solidFill>
                  <a:srgbClr val="FFFFFF"/>
                </a:solidFill>
                <a:latin typeface="Franklin Gothic Book" panose="020B0503020102020204" pitchFamily="34" charset="0"/>
              </a:rPr>
              <a:t>MCI</a:t>
            </a:r>
            <a:br>
              <a:rPr lang="en-US" sz="3700" b="1" kern="1200" dirty="0">
                <a:solidFill>
                  <a:srgbClr val="FFFFFF"/>
                </a:solidFill>
                <a:latin typeface="+mj-lt"/>
                <a:ea typeface="+mj-ea"/>
                <a:cs typeface="+mj-cs"/>
              </a:rPr>
            </a:br>
            <a:endParaRPr lang="en-US" sz="3700" kern="1200" dirty="0">
              <a:solidFill>
                <a:srgbClr val="FFFFFF"/>
              </a:solidFill>
              <a:latin typeface="+mj-lt"/>
              <a:ea typeface="+mj-ea"/>
              <a:cs typeface="+mj-cs"/>
            </a:endParaRPr>
          </a:p>
        </p:txBody>
      </p:sp>
      <p:pic>
        <p:nvPicPr>
          <p:cNvPr id="3" name="Picture 2">
            <a:extLst>
              <a:ext uri="{FF2B5EF4-FFF2-40B4-BE49-F238E27FC236}">
                <a16:creationId xmlns:a16="http://schemas.microsoft.com/office/drawing/2014/main" id="{3D56336D-0AB7-4E21-B193-6E8988E6C34C}"/>
              </a:ext>
            </a:extLst>
          </p:cNvPr>
          <p:cNvPicPr>
            <a:picLocks noChangeAspect="1"/>
          </p:cNvPicPr>
          <p:nvPr/>
        </p:nvPicPr>
        <p:blipFill>
          <a:blip r:embed="rId3"/>
          <a:stretch>
            <a:fillRect/>
          </a:stretch>
        </p:blipFill>
        <p:spPr>
          <a:xfrm>
            <a:off x="2013735" y="1640189"/>
            <a:ext cx="8517276" cy="5152011"/>
          </a:xfrm>
          <a:prstGeom prst="rect">
            <a:avLst/>
          </a:prstGeom>
        </p:spPr>
      </p:pic>
      <p:sp>
        <p:nvSpPr>
          <p:cNvPr id="6" name="TextBox 5">
            <a:extLst>
              <a:ext uri="{FF2B5EF4-FFF2-40B4-BE49-F238E27FC236}">
                <a16:creationId xmlns:a16="http://schemas.microsoft.com/office/drawing/2014/main" id="{5416B4A1-0FE8-4730-A476-FFFBA909FC8B}"/>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marL="2286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endParaRPr>
          </a:p>
        </p:txBody>
      </p:sp>
    </p:spTree>
    <p:extLst>
      <p:ext uri="{BB962C8B-B14F-4D97-AF65-F5344CB8AC3E}">
        <p14:creationId xmlns:p14="http://schemas.microsoft.com/office/powerpoint/2010/main" val="3938842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b="1" dirty="0">
                <a:solidFill>
                  <a:srgbClr val="FFFFFF"/>
                </a:solidFill>
                <a:latin typeface="Franklin Gothic Book" panose="020B0503020102020204" pitchFamily="34" charset="0"/>
              </a:rPr>
              <a:t>MCI</a:t>
            </a: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5370153" y="1526033"/>
            <a:ext cx="5536397" cy="3935281"/>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244DEB3-8206-4609-95F9-E2948E4A58C1}"/>
              </a:ext>
            </a:extLst>
          </p:cNvPr>
          <p:cNvSpPr/>
          <p:nvPr/>
        </p:nvSpPr>
        <p:spPr>
          <a:xfrm>
            <a:off x="5278420" y="1281377"/>
            <a:ext cx="6096000" cy="4873129"/>
          </a:xfrm>
          <a:prstGeom prst="rect">
            <a:avLst/>
          </a:prstGeom>
        </p:spPr>
        <p:txBody>
          <a:bodyPr>
            <a:spAutoFit/>
          </a:bodyPr>
          <a:lstStyle/>
          <a:p>
            <a:pPr marL="342900" marR="191770" lvl="0" indent="-342900" algn="l" defTabSz="914400" rtl="0" eaLnBrk="1" fontAlgn="auto" latinLnBrk="0" hangingPunct="1">
              <a:lnSpc>
                <a:spcPct val="100000"/>
              </a:lnSpc>
              <a:spcBef>
                <a:spcPts val="0"/>
              </a:spcBef>
              <a:spcAft>
                <a:spcPts val="144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ea typeface="Times New Roman" panose="02020603050405020304" pitchFamily="18" charset="0"/>
                <a:cs typeface="Arial" panose="020B0604020202020204" pitchFamily="34" charset="0"/>
              </a:rPr>
              <a:t>At 8:00 a.m. the MAC will initiate a ReddiNet MCI poll</a:t>
            </a:r>
          </a:p>
          <a:p>
            <a:pPr marL="342900" marR="191770" lvl="0" indent="-342900" algn="l" defTabSz="914400" rtl="0" eaLnBrk="1" fontAlgn="auto" latinLnBrk="0" hangingPunct="1">
              <a:lnSpc>
                <a:spcPct val="100000"/>
              </a:lnSpc>
              <a:spcBef>
                <a:spcPts val="0"/>
              </a:spcBef>
              <a:spcAft>
                <a:spcPts val="144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ea typeface="Times New Roman" panose="02020603050405020304" pitchFamily="18" charset="0"/>
                <a:cs typeface="Arial" panose="020B0604020202020204" pitchFamily="34" charset="0"/>
              </a:rPr>
              <a:t>All 9-1-1 receiving hospitals respond to the poll and enter their bed availability</a:t>
            </a:r>
          </a:p>
          <a:p>
            <a:pPr marL="342900" marR="191770" lvl="0" indent="-342900" algn="l" defTabSz="914400" rtl="0" eaLnBrk="1" fontAlgn="auto" latinLnBrk="0" hangingPunct="1">
              <a:lnSpc>
                <a:spcPct val="100000"/>
              </a:lnSpc>
              <a:spcBef>
                <a:spcPts val="0"/>
              </a:spcBef>
              <a:spcAft>
                <a:spcPts val="144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ea typeface="Times New Roman" panose="02020603050405020304" pitchFamily="18" charset="0"/>
                <a:cs typeface="Arial" panose="020B0604020202020204" pitchFamily="34" charset="0"/>
              </a:rPr>
              <a:t>The MAC will then assign either one or two ambulances to each facility </a:t>
            </a:r>
          </a:p>
          <a:p>
            <a:pPr marL="342900" marR="191770" lvl="0" indent="-342900" algn="l" defTabSz="914400" rtl="0" eaLnBrk="1" fontAlgn="auto" latinLnBrk="0" hangingPunct="1">
              <a:lnSpc>
                <a:spcPct val="100000"/>
              </a:lnSpc>
              <a:spcBef>
                <a:spcPts val="0"/>
              </a:spcBef>
              <a:spcAft>
                <a:spcPts val="144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ea typeface="Times New Roman" panose="02020603050405020304" pitchFamily="18" charset="0"/>
                <a:cs typeface="Arial" panose="020B0604020202020204" pitchFamily="34" charset="0"/>
              </a:rPr>
              <a:t>Each facility must arrive the ambulance(s)</a:t>
            </a:r>
          </a:p>
          <a:p>
            <a:pPr marL="342900" marR="191770" lvl="0" indent="-342900" algn="l" defTabSz="914400" rtl="0" eaLnBrk="1" fontAlgn="auto" latinLnBrk="0" hangingPunct="1">
              <a:lnSpc>
                <a:spcPct val="100000"/>
              </a:lnSpc>
              <a:spcBef>
                <a:spcPts val="0"/>
              </a:spcBef>
              <a:spcAft>
                <a:spcPts val="1440"/>
              </a:spcAft>
              <a:buClrTx/>
              <a:buSzTx/>
              <a:buFont typeface="Arial" panose="020B0604020202020204" pitchFamily="34" charset="0"/>
              <a:buChar char="•"/>
              <a:tabLst/>
              <a:defRPr/>
            </a:pPr>
            <a:r>
              <a:rPr lang="en-US" sz="2400" dirty="0">
                <a:solidFill>
                  <a:prstClr val="black"/>
                </a:solidFill>
                <a:latin typeface="Franklin Gothic Book" panose="020B0503020102020204" pitchFamily="34" charset="0"/>
                <a:ea typeface="Times New Roman" panose="02020603050405020304" pitchFamily="18" charset="0"/>
                <a:cs typeface="Arial" panose="020B0604020202020204" pitchFamily="34" charset="0"/>
              </a:rPr>
              <a:t>Update </a:t>
            </a:r>
            <a:r>
              <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ea typeface="Times New Roman" panose="02020603050405020304" pitchFamily="18" charset="0"/>
                <a:cs typeface="Arial" panose="020B0604020202020204" pitchFamily="34" charset="0"/>
              </a:rPr>
              <a:t>the MCI victim list in ReddiNet with all patients (EMS and walk-in) from the incident </a:t>
            </a:r>
            <a:endPar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ea typeface="Calibri" panose="020F0502020204030204" pitchFamily="34" charset="0"/>
              <a:cs typeface="+mn-cs"/>
            </a:endParaRPr>
          </a:p>
        </p:txBody>
      </p:sp>
    </p:spTree>
    <p:extLst>
      <p:ext uri="{BB962C8B-B14F-4D97-AF65-F5344CB8AC3E}">
        <p14:creationId xmlns:p14="http://schemas.microsoft.com/office/powerpoint/2010/main" val="12122996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b="1" kern="1200" dirty="0">
                <a:solidFill>
                  <a:srgbClr val="FFFFFF"/>
                </a:solidFill>
                <a:latin typeface="Franklin Gothic Book" panose="020B0503020102020204" pitchFamily="34" charset="0"/>
                <a:ea typeface="+mj-ea"/>
                <a:cs typeface="+mj-cs"/>
              </a:rPr>
              <a:t>HCC ReddiNet</a:t>
            </a:r>
            <a:br>
              <a:rPr lang="en-US" b="1" kern="1200" dirty="0">
                <a:solidFill>
                  <a:srgbClr val="FFFFFF"/>
                </a:solidFill>
                <a:latin typeface="Franklin Gothic Book" panose="020B0503020102020204" pitchFamily="34" charset="0"/>
                <a:ea typeface="+mj-ea"/>
                <a:cs typeface="+mj-cs"/>
              </a:rPr>
            </a:br>
            <a:r>
              <a:rPr lang="en-US" b="1" kern="1200" dirty="0">
                <a:solidFill>
                  <a:srgbClr val="FFFFFF"/>
                </a:solidFill>
                <a:latin typeface="Franklin Gothic Book" panose="020B0503020102020204" pitchFamily="34" charset="0"/>
                <a:ea typeface="+mj-ea"/>
                <a:cs typeface="+mj-cs"/>
              </a:rPr>
              <a:t>Message</a:t>
            </a: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7244DEB3-8206-4609-95F9-E2948E4A58C1}"/>
              </a:ext>
            </a:extLst>
          </p:cNvPr>
          <p:cNvSpPr/>
          <p:nvPr/>
        </p:nvSpPr>
        <p:spPr>
          <a:xfrm>
            <a:off x="4927713" y="1193828"/>
            <a:ext cx="6096000" cy="1963614"/>
          </a:xfrm>
          <a:prstGeom prst="rect">
            <a:avLst/>
          </a:prstGeom>
        </p:spPr>
        <p:txBody>
          <a:bodyPr>
            <a:spAutoFit/>
          </a:bodyPr>
          <a:lstStyle/>
          <a:p>
            <a:pPr marL="57150" marR="0" lvl="0" indent="0" algn="l" defTabSz="914400" rtl="0" eaLnBrk="1" fontAlgn="auto" latinLnBrk="0" hangingPunct="1">
              <a:lnSpc>
                <a:spcPct val="90000"/>
              </a:lnSpc>
              <a:spcBef>
                <a:spcPts val="0"/>
              </a:spcBef>
              <a:spcAft>
                <a:spcPts val="6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mn-cs"/>
              </a:rPr>
              <a:t>MSEL Inject #4:</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mn-cs"/>
              </a:rPr>
              <a:t>At 08:00 hours the MAC will send a message to all Sectors via ReddiNet</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mn-cs"/>
              </a:rPr>
              <a:t>All HCP on ReddiNet acknowledge message by clicking on “</a:t>
            </a:r>
            <a:r>
              <a:rPr kumimoji="0" lang="en-US" sz="2400" b="0" i="0" u="none" strike="noStrike" kern="1200" cap="none" spc="0" normalizeH="0" baseline="0" noProof="0" dirty="0">
                <a:ln>
                  <a:noFill/>
                </a:ln>
                <a:solidFill>
                  <a:srgbClr val="FF0000"/>
                </a:solidFill>
                <a:effectLst/>
                <a:uLnTx/>
                <a:uFillTx/>
                <a:latin typeface="Franklin Gothic Book" panose="020B0503020102020204" pitchFamily="34" charset="0"/>
                <a:ea typeface="+mn-ea"/>
                <a:cs typeface="+mn-cs"/>
              </a:rPr>
              <a:t>Mark as Read</a:t>
            </a:r>
            <a:r>
              <a:rPr kumimoji="0" lang="en-US" sz="24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mn-cs"/>
              </a:rPr>
              <a:t>”</a:t>
            </a:r>
          </a:p>
        </p:txBody>
      </p:sp>
      <p:pic>
        <p:nvPicPr>
          <p:cNvPr id="8" name="Picture 7" descr="Graphical user interface, text, application, email&#10;&#10;Description automatically generated">
            <a:extLst>
              <a:ext uri="{FF2B5EF4-FFF2-40B4-BE49-F238E27FC236}">
                <a16:creationId xmlns:a16="http://schemas.microsoft.com/office/drawing/2014/main" id="{41D7C9B1-0587-408F-9395-564874D097BB}"/>
              </a:ext>
            </a:extLst>
          </p:cNvPr>
          <p:cNvPicPr>
            <a:picLocks noChangeAspect="1"/>
          </p:cNvPicPr>
          <p:nvPr/>
        </p:nvPicPr>
        <p:blipFill rotWithShape="1">
          <a:blip r:embed="rId3">
            <a:extLst>
              <a:ext uri="{28A0092B-C50C-407E-A947-70E740481C1C}">
                <a14:useLocalDpi xmlns:a14="http://schemas.microsoft.com/office/drawing/2010/main" val="0"/>
              </a:ext>
            </a:extLst>
          </a:blip>
          <a:srcRect l="3250" t="6177" r="2936" b="6051"/>
          <a:stretch/>
        </p:blipFill>
        <p:spPr>
          <a:xfrm>
            <a:off x="5181912" y="2730849"/>
            <a:ext cx="6791218" cy="3567635"/>
          </a:xfrm>
          <a:prstGeom prst="rect">
            <a:avLst/>
          </a:prstGeom>
          <a:ln>
            <a:noFill/>
          </a:ln>
          <a:effectLst>
            <a:outerShdw blurRad="292100" dist="139700" dir="2700000" algn="tl" rotWithShape="0">
              <a:srgbClr val="333333">
                <a:alpha val="65000"/>
              </a:srgbClr>
            </a:outerShdw>
          </a:effectLst>
        </p:spPr>
      </p:pic>
      <p:sp>
        <p:nvSpPr>
          <p:cNvPr id="9" name="Arrow: Down 8">
            <a:extLst>
              <a:ext uri="{FF2B5EF4-FFF2-40B4-BE49-F238E27FC236}">
                <a16:creationId xmlns:a16="http://schemas.microsoft.com/office/drawing/2014/main" id="{A43FF7AC-4082-4AD3-94AA-B1CBA8655889}"/>
              </a:ext>
            </a:extLst>
          </p:cNvPr>
          <p:cNvSpPr/>
          <p:nvPr/>
        </p:nvSpPr>
        <p:spPr>
          <a:xfrm>
            <a:off x="11281025" y="4880225"/>
            <a:ext cx="226031" cy="100686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reflection blurRad="6350" stA="55000" endA="300" endPos="45500" dir="5400000" sy="-100000" algn="bl" rotWithShape="0"/>
              </a:effectLst>
              <a:uLnTx/>
              <a:uFillTx/>
              <a:latin typeface="Calibri" panose="020F0502020204030204"/>
              <a:ea typeface="+mn-ea"/>
              <a:cs typeface="+mn-cs"/>
            </a:endParaRPr>
          </a:p>
        </p:txBody>
      </p:sp>
    </p:spTree>
    <p:extLst>
      <p:ext uri="{BB962C8B-B14F-4D97-AF65-F5344CB8AC3E}">
        <p14:creationId xmlns:p14="http://schemas.microsoft.com/office/powerpoint/2010/main" val="742994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171074" y="1396686"/>
            <a:ext cx="3811892" cy="4064628"/>
          </a:xfrm>
        </p:spPr>
        <p:txBody>
          <a:bodyPr vert="horz" lIns="91440" tIns="45720" rIns="91440" bIns="45720" rtlCol="0" anchor="ctr">
            <a:normAutofit/>
          </a:bodyPr>
          <a:lstStyle/>
          <a:p>
            <a:r>
              <a:rPr lang="en-US" b="1" kern="1200" dirty="0">
                <a:solidFill>
                  <a:srgbClr val="FFFFFF"/>
                </a:solidFill>
                <a:latin typeface="Franklin Gothic Book" panose="020B0503020102020204" pitchFamily="34" charset="0"/>
              </a:rPr>
              <a:t>Exercise Scope</a:t>
            </a: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5595268" y="1551398"/>
            <a:ext cx="5536397" cy="4187571"/>
          </a:xfrm>
          <a:prstGeom prst="rect">
            <a:avLst/>
          </a:prstGeom>
        </p:spPr>
        <p:txBody>
          <a:bodyPr vert="horz" lIns="91440" tIns="45720" rIns="91440" bIns="45720" rtlCol="0">
            <a:no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Franklin Gothic Book" panose="020B0503020102020204" pitchFamily="34" charset="0"/>
              </a:rPr>
              <a:t>Command center activation is encouraged.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Franklin Gothic Book" panose="020B0503020102020204" pitchFamily="34" charset="0"/>
              </a:rPr>
              <a:t>There will be no actual movement of patients.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Franklin Gothic Book" panose="020B0503020102020204" pitchFamily="34" charset="0"/>
              </a:rPr>
              <a:t>Play will take place in the live ReddiNet system.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Franklin Gothic Book" panose="020B0503020102020204" pitchFamily="34" charset="0"/>
              </a:rPr>
              <a:t>The exercise will begin at 8:00 a.m. and end at 12:00 p.m. Participating facilities who chose to end sooner than 12:00 p.m. may do so if all objectives and associated tasks are achieved.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Franklin Gothic Book" panose="020B0503020102020204" pitchFamily="34" charset="0"/>
              </a:rPr>
              <a:t>There will be no request for mandatory County wide polls or resource requests after 11:00 a.m. to provide participants the opportunity to end sooner if able.</a:t>
            </a:r>
          </a:p>
        </p:txBody>
      </p:sp>
    </p:spTree>
    <p:extLst>
      <p:ext uri="{BB962C8B-B14F-4D97-AF65-F5344CB8AC3E}">
        <p14:creationId xmlns:p14="http://schemas.microsoft.com/office/powerpoint/2010/main" val="180837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389278" y="1233241"/>
            <a:ext cx="3240506" cy="4064628"/>
          </a:xfrm>
        </p:spPr>
        <p:txBody>
          <a:bodyPr vert="horz" lIns="91440" tIns="45720" rIns="91440" bIns="45720" rtlCol="0" anchor="ctr">
            <a:normAutofit/>
          </a:bodyPr>
          <a:lstStyle/>
          <a:p>
            <a:r>
              <a:rPr lang="en-US" b="1" kern="1200" dirty="0">
                <a:solidFill>
                  <a:srgbClr val="FFFFFF"/>
                </a:solidFill>
                <a:latin typeface="Franklin Gothic Book" panose="020B0503020102020204" pitchFamily="34" charset="0"/>
              </a:rPr>
              <a:t>Exercise Assumption</a:t>
            </a:r>
            <a:r>
              <a:rPr lang="en-US" b="1" dirty="0">
                <a:solidFill>
                  <a:srgbClr val="FFFFFF"/>
                </a:solidFill>
                <a:latin typeface="Franklin Gothic Book" panose="020B0503020102020204" pitchFamily="34" charset="0"/>
              </a:rPr>
              <a:t>s</a:t>
            </a:r>
            <a:br>
              <a:rPr lang="en-US" b="1" kern="1200" dirty="0">
                <a:solidFill>
                  <a:srgbClr val="FFFFFF"/>
                </a:solidFill>
                <a:latin typeface="+mj-lt"/>
                <a:ea typeface="+mj-ea"/>
                <a:cs typeface="+mj-cs"/>
              </a:rPr>
            </a:b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42" name="Freeform: Shape 4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6096000" y="820880"/>
            <a:ext cx="5257799" cy="4889350"/>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The scenario is plausible and meets criteria to activate applicable plans.</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The time during the exercise is not reflective of actual time.</a:t>
            </a:r>
          </a:p>
        </p:txBody>
      </p:sp>
      <p:sp>
        <p:nvSpPr>
          <p:cNvPr id="48" name="Freeform: Shape 4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9148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244867" y="1674341"/>
            <a:ext cx="3240506" cy="4064628"/>
          </a:xfrm>
        </p:spPr>
        <p:txBody>
          <a:bodyPr vert="horz" lIns="91440" tIns="45720" rIns="91440" bIns="45720" rtlCol="0" anchor="ctr">
            <a:normAutofit/>
          </a:bodyPr>
          <a:lstStyle/>
          <a:p>
            <a:r>
              <a:rPr lang="en-US" b="1" kern="1200" dirty="0">
                <a:solidFill>
                  <a:srgbClr val="FFFFFF"/>
                </a:solidFill>
                <a:latin typeface="Franklin Gothic Book" panose="020B0503020102020204" pitchFamily="34" charset="0"/>
              </a:rPr>
              <a:t>Master Scenario Event List (MSEL)</a:t>
            </a:r>
            <a:br>
              <a:rPr lang="en-US" b="1" kern="1200" dirty="0">
                <a:solidFill>
                  <a:srgbClr val="FFFFFF"/>
                </a:solidFill>
                <a:latin typeface="Franklin Gothic Book" panose="020B0503020102020204" pitchFamily="34" charset="0"/>
              </a:rPr>
            </a:b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5370153" y="1526033"/>
            <a:ext cx="5536397" cy="3935281"/>
          </a:xfrm>
          <a:prstGeom prst="rect">
            <a:avLst/>
          </a:prstGeom>
        </p:spPr>
        <p:txBody>
          <a:bodyPr vert="horz" lIns="91440" tIns="45720" rIns="91440" bIns="45720" rtlCol="0">
            <a:noAutofit/>
          </a:bodyPr>
          <a:lstStyle/>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rPr>
              <a:t>MSEL is a chronological list of simulated events (injects) that participants (players) will be asked to respond to during an exercise</a:t>
            </a: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rPr>
              <a:t>Some injects are for all players such as the Service Level Poll</a:t>
            </a: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rPr>
              <a:t>Some injects are for specific sectors and players such as Long-Term Care Bed availability Poll</a:t>
            </a:r>
          </a:p>
          <a:p>
            <a:pPr marL="4572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rPr>
              <a:t>It is okay to remove non-pertinent injects or add additional if needed to meet your objectives</a:t>
            </a:r>
          </a:p>
        </p:txBody>
      </p:sp>
    </p:spTree>
    <p:extLst>
      <p:ext uri="{BB962C8B-B14F-4D97-AF65-F5344CB8AC3E}">
        <p14:creationId xmlns:p14="http://schemas.microsoft.com/office/powerpoint/2010/main" val="3897695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b="1" kern="1200" dirty="0">
                <a:solidFill>
                  <a:srgbClr val="FFFFFF"/>
                </a:solidFill>
                <a:latin typeface="Franklin Gothic Book" panose="020B0503020102020204" pitchFamily="34" charset="0"/>
              </a:rPr>
              <a:t>The MRSE</a:t>
            </a:r>
            <a:br>
              <a:rPr lang="en-US" b="1" kern="1200" dirty="0">
                <a:solidFill>
                  <a:srgbClr val="FFFFFF"/>
                </a:solidFill>
                <a:latin typeface="+mj-lt"/>
                <a:ea typeface="+mj-ea"/>
                <a:cs typeface="+mj-cs"/>
              </a:rPr>
            </a:b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Franklin Gothic Book" panose="020B0503020102020204" pitchFamily="34" charset="0"/>
              </a:rPr>
              <a:t>The </a:t>
            </a:r>
            <a:r>
              <a:rPr kumimoji="0" lang="en-US" sz="4000" b="1" i="0" u="none" strike="noStrike" kern="1200" cap="none" spc="0" normalizeH="0" baseline="0" noProof="0" dirty="0">
                <a:ln>
                  <a:noFill/>
                </a:ln>
                <a:solidFill>
                  <a:prstClr val="black"/>
                </a:solidFill>
                <a:effectLst/>
                <a:uLnTx/>
                <a:uFillTx/>
                <a:latin typeface="Franklin Gothic Book" panose="020B0503020102020204" pitchFamily="34" charset="0"/>
              </a:rPr>
              <a:t>Medical Response </a:t>
            </a:r>
            <a:r>
              <a:rPr kumimoji="0" lang="en-US" sz="4000" i="0" u="none" strike="noStrike" kern="1200" cap="none" spc="0" normalizeH="0" baseline="0" noProof="0" dirty="0">
                <a:ln>
                  <a:noFill/>
                </a:ln>
                <a:solidFill>
                  <a:prstClr val="black"/>
                </a:solidFill>
                <a:effectLst/>
                <a:uLnTx/>
                <a:uFillTx/>
                <a:latin typeface="Franklin Gothic Book" panose="020B0503020102020204" pitchFamily="34" charset="0"/>
              </a:rPr>
              <a:t>and</a:t>
            </a:r>
            <a:r>
              <a:rPr kumimoji="0" lang="en-US" sz="4000" b="1" i="0" u="none" strike="noStrike" kern="1200" cap="none" spc="0" normalizeH="0" baseline="0" noProof="0" dirty="0">
                <a:ln>
                  <a:noFill/>
                </a:ln>
                <a:solidFill>
                  <a:prstClr val="black"/>
                </a:solidFill>
                <a:effectLst/>
                <a:uLnTx/>
                <a:uFillTx/>
                <a:latin typeface="Franklin Gothic Book" panose="020B0503020102020204" pitchFamily="34" charset="0"/>
              </a:rPr>
              <a:t> Surge Exercise (MRSE) </a:t>
            </a:r>
            <a:r>
              <a:rPr kumimoji="0" lang="en-US" sz="3600" b="0" i="0" u="none" strike="noStrike" kern="1200" cap="none" spc="0" normalizeH="0" baseline="0" noProof="0" dirty="0">
                <a:ln>
                  <a:noFill/>
                </a:ln>
                <a:solidFill>
                  <a:prstClr val="black"/>
                </a:solidFill>
                <a:effectLst/>
                <a:uLnTx/>
                <a:uFillTx/>
                <a:latin typeface="Franklin Gothic Book" panose="020B0503020102020204" pitchFamily="34" charset="0"/>
              </a:rPr>
              <a:t>is an </a:t>
            </a:r>
            <a:r>
              <a:rPr kumimoji="0" lang="en-US" sz="3600" b="1" i="0" u="none" strike="noStrike" kern="1200" cap="none" spc="0" normalizeH="0" baseline="0" noProof="0" dirty="0">
                <a:ln>
                  <a:noFill/>
                </a:ln>
                <a:solidFill>
                  <a:srgbClr val="FF0000"/>
                </a:solidFill>
                <a:effectLst/>
                <a:uLnTx/>
                <a:uFillTx/>
                <a:latin typeface="Franklin Gothic Book" panose="020B0503020102020204" pitchFamily="34" charset="0"/>
              </a:rPr>
              <a:t>annual</a:t>
            </a:r>
            <a:r>
              <a:rPr kumimoji="0" lang="en-US" sz="3600" b="0" i="0" u="none" strike="noStrike" kern="1200" cap="none" spc="0" normalizeH="0" baseline="0" noProof="0" dirty="0">
                <a:ln>
                  <a:noFill/>
                </a:ln>
                <a:solidFill>
                  <a:prstClr val="black"/>
                </a:solidFill>
                <a:effectLst/>
                <a:uLnTx/>
                <a:uFillTx/>
                <a:latin typeface="Franklin Gothic Book" panose="020B0503020102020204" pitchFamily="34" charset="0"/>
              </a:rPr>
              <a:t> Hospital Preparedness Program (HPP) Cooperative Agreement requirement.</a:t>
            </a:r>
          </a:p>
        </p:txBody>
      </p:sp>
    </p:spTree>
    <p:extLst>
      <p:ext uri="{BB962C8B-B14F-4D97-AF65-F5344CB8AC3E}">
        <p14:creationId xmlns:p14="http://schemas.microsoft.com/office/powerpoint/2010/main" val="12770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389278" y="1233241"/>
            <a:ext cx="3240506" cy="4064628"/>
          </a:xfrm>
        </p:spPr>
        <p:txBody>
          <a:bodyPr vert="horz" lIns="91440" tIns="45720" rIns="91440" bIns="45720" rtlCol="0" anchor="ctr">
            <a:normAutofit/>
          </a:bodyPr>
          <a:lstStyle/>
          <a:p>
            <a:r>
              <a:rPr lang="en-US" b="1" dirty="0">
                <a:solidFill>
                  <a:srgbClr val="FFFFFF"/>
                </a:solidFill>
                <a:latin typeface="Franklin Gothic Book" panose="020B0503020102020204" pitchFamily="34" charset="0"/>
                <a:ea typeface="+mj-ea"/>
                <a:cs typeface="+mj-cs"/>
              </a:rPr>
              <a:t>Resource Requesting</a:t>
            </a:r>
            <a:br>
              <a:rPr lang="en-US" b="1" kern="1200" dirty="0">
                <a:solidFill>
                  <a:srgbClr val="FFFFFF"/>
                </a:solidFill>
                <a:latin typeface="+mj-lt"/>
                <a:ea typeface="+mj-ea"/>
                <a:cs typeface="+mj-cs"/>
              </a:rPr>
            </a:b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42" name="Freeform: Shape 4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5775022" y="1233241"/>
            <a:ext cx="5969286" cy="4889350"/>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Franklin Gothic Book" panose="020B0503020102020204" pitchFamily="34" charset="0"/>
                <a:ea typeface="+mn-ea"/>
                <a:cs typeface="+mn-cs"/>
              </a:rPr>
              <a:t>MSEL Inject #8 and Inject # 29:</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MCC will open a resource request incident to support the exercise titled:</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a:t>
            </a:r>
            <a:r>
              <a:rPr kumimoji="0" lang="en-US" sz="3200" b="1" i="1" u="none" strike="noStrike" kern="1200" cap="none" spc="0" normalizeH="0" baseline="0" noProof="0" dirty="0">
                <a:ln>
                  <a:noFill/>
                </a:ln>
                <a:solidFill>
                  <a:srgbClr val="FF0000"/>
                </a:solidFill>
                <a:effectLst/>
                <a:uLnTx/>
                <a:uFillTx/>
                <a:latin typeface="Franklin Gothic Book" panose="020B0503020102020204" pitchFamily="34" charset="0"/>
                <a:ea typeface="+mn-ea"/>
                <a:cs typeface="+mn-cs"/>
              </a:rPr>
              <a:t>2024 MRSE Exercise</a:t>
            </a:r>
            <a:r>
              <a:rPr kumimoji="0" lang="en-US" sz="3200" b="1" i="1"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a:t>
            </a:r>
          </a:p>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3200" b="1" i="1"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Use this incident in ReddiNet for exercise related resource requests</a:t>
            </a:r>
          </a:p>
        </p:txBody>
      </p:sp>
      <p:sp>
        <p:nvSpPr>
          <p:cNvPr id="48" name="Freeform: Shape 4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37925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548180" y="1586966"/>
            <a:ext cx="3240506" cy="4064628"/>
          </a:xfrm>
        </p:spPr>
        <p:txBody>
          <a:bodyPr vert="horz" lIns="91440" tIns="45720" rIns="91440" bIns="45720" rtlCol="0" anchor="ctr">
            <a:normAutofit fontScale="90000"/>
          </a:bodyPr>
          <a:lstStyle/>
          <a:p>
            <a:r>
              <a:rPr lang="en-US" b="1" dirty="0">
                <a:solidFill>
                  <a:srgbClr val="FFFFFF"/>
                </a:solidFill>
                <a:latin typeface="Franklin Gothic Book" panose="020B0503020102020204" pitchFamily="34" charset="0"/>
              </a:rPr>
              <a:t>Amateur Radio Emergency Service (ARES)</a:t>
            </a:r>
            <a:br>
              <a:rPr lang="en-US" b="1" kern="1200" dirty="0">
                <a:solidFill>
                  <a:srgbClr val="FFFFFF"/>
                </a:solidFill>
                <a:latin typeface="Franklin Gothic Book" panose="020B0503020102020204" pitchFamily="34" charset="0"/>
              </a:rPr>
            </a:br>
            <a:br>
              <a:rPr lang="en-US" b="1" kern="1200" dirty="0">
                <a:solidFill>
                  <a:srgbClr val="FFFFFF"/>
                </a:solidFill>
                <a:latin typeface="Franklin Gothic Book" panose="020B0503020102020204" pitchFamily="34" charset="0"/>
              </a:rPr>
            </a:br>
            <a:endParaRPr lang="en-US" kern="1200" dirty="0">
              <a:solidFill>
                <a:srgbClr val="FFFFFF"/>
              </a:solidFill>
              <a:latin typeface="Franklin Gothic Book" panose="020B0503020102020204" pitchFamily="34" charset="0"/>
            </a:endParaRPr>
          </a:p>
        </p:txBody>
      </p:sp>
      <p:sp>
        <p:nvSpPr>
          <p:cNvPr id="42" name="Freeform: Shape 4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Shape 4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6096000" y="820880"/>
            <a:ext cx="5257799" cy="4889350"/>
          </a:xfrm>
          <a:prstGeom prst="rect">
            <a:avLst/>
          </a:prstGeom>
        </p:spPr>
        <p:txBody>
          <a:bodyPr vert="horz" lIns="91440" tIns="45720" rIns="91440" bIns="45720" rtlCol="0" anchor="t">
            <a:noAutofit/>
          </a:bodyPr>
          <a:lstStyle/>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Great opportunity to invite ARES to your hospital to test back-up communications</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ARES will setup Net Control at the MAC</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ARES can transmit and receive messages, resource requests, bed availability reports, and more via HAM radio</a:t>
            </a:r>
          </a:p>
        </p:txBody>
      </p:sp>
      <p:sp>
        <p:nvSpPr>
          <p:cNvPr id="48" name="Freeform: Shape 4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318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Freeform: Shape 3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688743" y="1359055"/>
            <a:ext cx="3200400" cy="4461163"/>
          </a:xfrm>
        </p:spPr>
        <p:txBody>
          <a:bodyPr vert="horz" lIns="91440" tIns="45720" rIns="91440" bIns="45720" rtlCol="0" anchor="ctr">
            <a:normAutofit/>
          </a:bodyPr>
          <a:lstStyle/>
          <a:p>
            <a:r>
              <a:rPr lang="en-US" b="1" kern="1200" dirty="0">
                <a:solidFill>
                  <a:srgbClr val="FFFFFF"/>
                </a:solidFill>
                <a:latin typeface="Franklin Gothic Book" panose="020B0503020102020204" pitchFamily="34" charset="0"/>
              </a:rPr>
              <a:t>Conclusion of Exercise</a:t>
            </a:r>
            <a:br>
              <a:rPr lang="en-US" b="1" kern="1200" dirty="0">
                <a:solidFill>
                  <a:srgbClr val="FFFFFF"/>
                </a:solidFill>
                <a:latin typeface="Franklin Gothic Book" panose="020B0503020102020204" pitchFamily="34" charset="0"/>
              </a:rPr>
            </a:b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Hot-wash, Debrief</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Participant Feedback Forms</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60 days to complete and submit AAR/IP </a:t>
            </a:r>
          </a:p>
        </p:txBody>
      </p:sp>
    </p:spTree>
    <p:extLst>
      <p:ext uri="{BB962C8B-B14F-4D97-AF65-F5344CB8AC3E}">
        <p14:creationId xmlns:p14="http://schemas.microsoft.com/office/powerpoint/2010/main" val="374036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46">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4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389278" y="1233241"/>
            <a:ext cx="3240506" cy="4064628"/>
          </a:xfrm>
        </p:spPr>
        <p:txBody>
          <a:bodyPr vert="horz" lIns="91440" tIns="45720" rIns="91440" bIns="45720" rtlCol="0" anchor="ctr">
            <a:normAutofit/>
          </a:bodyPr>
          <a:lstStyle/>
          <a:p>
            <a:r>
              <a:rPr lang="en-US" sz="3700" b="1" kern="1200" dirty="0">
                <a:solidFill>
                  <a:srgbClr val="FFFFFF"/>
                </a:solidFill>
                <a:latin typeface="Franklin Gothic Book" panose="020B0503020102020204" pitchFamily="34" charset="0"/>
              </a:rPr>
              <a:t>Documentation</a:t>
            </a:r>
            <a:br>
              <a:rPr lang="en-US" sz="3700" b="1" kern="1200" dirty="0">
                <a:solidFill>
                  <a:srgbClr val="FFFFFF"/>
                </a:solidFill>
                <a:latin typeface="+mj-lt"/>
                <a:ea typeface="+mj-ea"/>
                <a:cs typeface="+mj-cs"/>
              </a:rPr>
            </a:br>
            <a:br>
              <a:rPr lang="en-US" sz="3700" b="1" kern="1200" dirty="0">
                <a:solidFill>
                  <a:srgbClr val="FFFFFF"/>
                </a:solidFill>
                <a:latin typeface="+mj-lt"/>
                <a:ea typeface="+mj-ea"/>
                <a:cs typeface="+mj-cs"/>
              </a:rPr>
            </a:br>
            <a:endParaRPr lang="en-US" sz="3700" kern="1200" dirty="0">
              <a:solidFill>
                <a:srgbClr val="FFFFFF"/>
              </a:solidFill>
              <a:latin typeface="+mj-lt"/>
              <a:ea typeface="+mj-ea"/>
              <a:cs typeface="+mj-cs"/>
            </a:endParaRPr>
          </a:p>
        </p:txBody>
      </p:sp>
      <p:sp>
        <p:nvSpPr>
          <p:cNvPr id="60" name="Freeform: Shape 50">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Freeform: Shape 52">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5121515-AA4C-48CF-B1A9-9667258107C7}"/>
              </a:ext>
            </a:extLst>
          </p:cNvPr>
          <p:cNvSpPr txBox="1"/>
          <p:nvPr/>
        </p:nvSpPr>
        <p:spPr>
          <a:xfrm>
            <a:off x="6096000" y="820880"/>
            <a:ext cx="5257799" cy="4889350"/>
          </a:xfrm>
          <a:prstGeom prst="rect">
            <a:avLst/>
          </a:prstGeom>
        </p:spPr>
        <p:txBody>
          <a:bodyPr vert="horz" lIns="91440" tIns="45720" rIns="91440" bIns="45720" rtlCol="0" anchor="t">
            <a:normAutofit/>
          </a:bodyPr>
          <a:lstStyle/>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Exercise Objectives (Sector Specific)</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Exercise Plan (</a:t>
            </a:r>
            <a:r>
              <a:rPr kumimoji="0" lang="en-US" sz="2400" b="0" i="0" u="none" strike="noStrike" kern="1200" cap="none" spc="0" normalizeH="0" baseline="0" noProof="0" dirty="0" err="1">
                <a:ln>
                  <a:noFill/>
                </a:ln>
                <a:solidFill>
                  <a:prstClr val="black"/>
                </a:solidFill>
                <a:effectLst/>
                <a:uLnTx/>
                <a:uFillTx/>
                <a:latin typeface="Franklin Gothic Book" panose="020B0503020102020204" pitchFamily="34" charset="0"/>
                <a:ea typeface="+mn-ea"/>
                <a:cs typeface="+mn-cs"/>
              </a:rPr>
              <a:t>ExPlan</a:t>
            </a:r>
            <a:r>
              <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Situation Manual (</a:t>
            </a:r>
            <a:r>
              <a:rPr kumimoji="0" lang="en-US" sz="2400" b="0" i="0" u="none" strike="noStrike" kern="1200" cap="none" spc="0" normalizeH="0" baseline="0" noProof="0" dirty="0" err="1">
                <a:ln>
                  <a:noFill/>
                </a:ln>
                <a:solidFill>
                  <a:prstClr val="black"/>
                </a:solidFill>
                <a:effectLst/>
                <a:uLnTx/>
                <a:uFillTx/>
                <a:latin typeface="Franklin Gothic Book" panose="020B0503020102020204" pitchFamily="34" charset="0"/>
                <a:ea typeface="+mn-ea"/>
                <a:cs typeface="+mn-cs"/>
              </a:rPr>
              <a:t>SitMan</a:t>
            </a:r>
            <a:r>
              <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 </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Controller Evaluator Handbook</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Exercise Evaluation Guide (Sector Specific)</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Victim Cards</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Master Scenario Event List (MSEL)</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Participant Feedback Form</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After-Action Report / Improvement Plan</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711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46">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Oval 4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389278" y="1233241"/>
            <a:ext cx="3240506" cy="4064628"/>
          </a:xfrm>
        </p:spPr>
        <p:txBody>
          <a:bodyPr vert="horz" lIns="91440" tIns="45720" rIns="91440" bIns="45720" rtlCol="0" anchor="ctr">
            <a:normAutofit/>
          </a:bodyPr>
          <a:lstStyle/>
          <a:p>
            <a:r>
              <a:rPr lang="en-US" sz="3700" b="1" kern="1200" dirty="0">
                <a:solidFill>
                  <a:srgbClr val="FFFFFF"/>
                </a:solidFill>
                <a:latin typeface="Franklin Gothic Book" panose="020B0503020102020204" pitchFamily="34" charset="0"/>
              </a:rPr>
              <a:t>Websites</a:t>
            </a:r>
            <a:br>
              <a:rPr lang="en-US" sz="3700" b="1" kern="1200" dirty="0">
                <a:solidFill>
                  <a:srgbClr val="FFFFFF"/>
                </a:solidFill>
                <a:latin typeface="+mj-lt"/>
                <a:ea typeface="+mj-ea"/>
                <a:cs typeface="+mj-cs"/>
              </a:rPr>
            </a:br>
            <a:br>
              <a:rPr lang="en-US" sz="3700" b="1" kern="1200" dirty="0">
                <a:solidFill>
                  <a:srgbClr val="FFFFFF"/>
                </a:solidFill>
                <a:latin typeface="+mj-lt"/>
                <a:ea typeface="+mj-ea"/>
                <a:cs typeface="+mj-cs"/>
              </a:rPr>
            </a:br>
            <a:endParaRPr lang="en-US" sz="3700" kern="1200" dirty="0">
              <a:solidFill>
                <a:srgbClr val="FFFFFF"/>
              </a:solidFill>
              <a:latin typeface="+mj-lt"/>
              <a:ea typeface="+mj-ea"/>
              <a:cs typeface="+mj-cs"/>
            </a:endParaRPr>
          </a:p>
        </p:txBody>
      </p:sp>
      <p:sp>
        <p:nvSpPr>
          <p:cNvPr id="60" name="Freeform: Shape 50">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Freeform: Shape 52">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5121515-AA4C-48CF-B1A9-9667258107C7}"/>
              </a:ext>
            </a:extLst>
          </p:cNvPr>
          <p:cNvSpPr txBox="1"/>
          <p:nvPr/>
        </p:nvSpPr>
        <p:spPr>
          <a:xfrm>
            <a:off x="6096000" y="820880"/>
            <a:ext cx="5257799" cy="4889350"/>
          </a:xfrm>
          <a:prstGeom prst="rect">
            <a:avLst/>
          </a:prstGeom>
        </p:spPr>
        <p:txBody>
          <a:bodyPr vert="horz" lIns="91440" tIns="45720" rIns="91440" bIns="45720" rtlCol="0" anchor="t">
            <a:normAutofit/>
          </a:bodyPr>
          <a:lstStyle/>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559975D-3AF6-4447-8338-D5CAC9A3CF65}"/>
              </a:ext>
            </a:extLst>
          </p:cNvPr>
          <p:cNvSpPr/>
          <p:nvPr/>
        </p:nvSpPr>
        <p:spPr>
          <a:xfrm>
            <a:off x="6215851" y="959535"/>
            <a:ext cx="4763525"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hlinkClick r:id="rId3"/>
              </a:rPr>
              <a:t>https://www.lacountyhcc.org/trainings-exercises-drills/mrse-medical-response-surge-exercise/2024-mrse - </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p:txBody>
      </p:sp>
      <p:pic>
        <p:nvPicPr>
          <p:cNvPr id="4" name="Picture 3">
            <a:extLst>
              <a:ext uri="{FF2B5EF4-FFF2-40B4-BE49-F238E27FC236}">
                <a16:creationId xmlns:a16="http://schemas.microsoft.com/office/drawing/2014/main" id="{2B50B291-000D-44F6-A82A-C51F78589905}"/>
              </a:ext>
            </a:extLst>
          </p:cNvPr>
          <p:cNvPicPr>
            <a:picLocks noChangeAspect="1"/>
          </p:cNvPicPr>
          <p:nvPr/>
        </p:nvPicPr>
        <p:blipFill>
          <a:blip r:embed="rId4"/>
          <a:stretch>
            <a:fillRect/>
          </a:stretch>
        </p:blipFill>
        <p:spPr>
          <a:xfrm>
            <a:off x="8724899" y="1882865"/>
            <a:ext cx="1420777" cy="1455131"/>
          </a:xfrm>
          <a:prstGeom prst="rect">
            <a:avLst/>
          </a:prstGeom>
        </p:spPr>
      </p:pic>
      <p:sp>
        <p:nvSpPr>
          <p:cNvPr id="14" name="Rectangle 13">
            <a:extLst>
              <a:ext uri="{FF2B5EF4-FFF2-40B4-BE49-F238E27FC236}">
                <a16:creationId xmlns:a16="http://schemas.microsoft.com/office/drawing/2014/main" id="{5F1872E0-78EE-4EAD-B0F3-D17F26163176}"/>
              </a:ext>
            </a:extLst>
          </p:cNvPr>
          <p:cNvSpPr/>
          <p:nvPr/>
        </p:nvSpPr>
        <p:spPr>
          <a:xfrm>
            <a:off x="6215851" y="3793434"/>
            <a:ext cx="4763525" cy="923330"/>
          </a:xfrm>
          <a:prstGeom prst="rect">
            <a:avLst/>
          </a:prstGeom>
        </p:spPr>
        <p:txBody>
          <a:bodyPr wrap="square">
            <a:spAutoFit/>
          </a:bodyPr>
          <a:lstStyle/>
          <a:p>
            <a:pPr lvl="0"/>
            <a:r>
              <a:rPr lang="en-US" dirty="0">
                <a:latin typeface="Franklin Gothic Book" panose="020B0503020102020204" pitchFamily="34" charset="0"/>
                <a:hlinkClick r:id="rId5"/>
              </a:rPr>
              <a:t>https://dhs.lacounty.gov/emergency-medical-services-agency/home/disaster-programs/exercise-drills/</a:t>
            </a:r>
            <a:endPar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ndParaRPr>
          </a:p>
        </p:txBody>
      </p:sp>
      <p:pic>
        <p:nvPicPr>
          <p:cNvPr id="6" name="Picture 5" descr="Qr code&#10;&#10;Description automatically generated">
            <a:extLst>
              <a:ext uri="{FF2B5EF4-FFF2-40B4-BE49-F238E27FC236}">
                <a16:creationId xmlns:a16="http://schemas.microsoft.com/office/drawing/2014/main" id="{57EE68F0-61A3-4BAF-9E02-6EFDA7F7ED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24899" y="4716764"/>
            <a:ext cx="1440383" cy="1455131"/>
          </a:xfrm>
          <a:prstGeom prst="rect">
            <a:avLst/>
          </a:prstGeom>
        </p:spPr>
      </p:pic>
    </p:spTree>
    <p:extLst>
      <p:ext uri="{BB962C8B-B14F-4D97-AF65-F5344CB8AC3E}">
        <p14:creationId xmlns:p14="http://schemas.microsoft.com/office/powerpoint/2010/main" val="212861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b="1" kern="1200" dirty="0">
                <a:solidFill>
                  <a:srgbClr val="FFFFFF"/>
                </a:solidFill>
                <a:latin typeface="Franklin Gothic Book" panose="020B0503020102020204" pitchFamily="34" charset="0"/>
              </a:rPr>
              <a:t>Exercise Registration</a:t>
            </a:r>
            <a:br>
              <a:rPr lang="en-US" b="1" kern="1200" dirty="0">
                <a:solidFill>
                  <a:srgbClr val="FFFFFF"/>
                </a:solidFill>
                <a:latin typeface="+mj-lt"/>
                <a:ea typeface="+mj-ea"/>
                <a:cs typeface="+mj-cs"/>
              </a:rPr>
            </a:b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749745EC-74F6-48B4-BB71-6152870275D4}"/>
              </a:ext>
            </a:extLst>
          </p:cNvPr>
          <p:cNvSpPr txBox="1"/>
          <p:nvPr/>
        </p:nvSpPr>
        <p:spPr>
          <a:xfrm>
            <a:off x="5370153" y="1526033"/>
            <a:ext cx="5536397" cy="3935281"/>
          </a:xfrm>
          <a:prstGeom prst="rect">
            <a:avLst/>
          </a:prstGeom>
        </p:spPr>
        <p:txBody>
          <a:bodyPr vert="horz" lIns="91440" tIns="45720" rIns="91440" bIns="45720" rtlCol="0">
            <a:normAutofit/>
          </a:bodyPr>
          <a:lstStyle/>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Please register your facility for the exercise </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Registration will confirm your facility is planning to participate</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Registration will provide point-of-contact information to EMS</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Facility registration not individual players / participants</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17855F4-B527-4FD3-ADF6-1987175B1225}"/>
              </a:ext>
            </a:extLst>
          </p:cNvPr>
          <p:cNvSpPr/>
          <p:nvPr/>
        </p:nvSpPr>
        <p:spPr>
          <a:xfrm>
            <a:off x="4487615" y="6113818"/>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https://www.surveymonkey.com/r/7J9YCTX</a:t>
            </a:r>
          </a:p>
        </p:txBody>
      </p:sp>
      <p:pic>
        <p:nvPicPr>
          <p:cNvPr id="6" name="Picture 5" descr="Qr code&#10;&#10;Description automatically generated">
            <a:extLst>
              <a:ext uri="{FF2B5EF4-FFF2-40B4-BE49-F238E27FC236}">
                <a16:creationId xmlns:a16="http://schemas.microsoft.com/office/drawing/2014/main" id="{87E7E3AF-2870-40A3-BE1E-20E768BBE8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9054" y="4780992"/>
            <a:ext cx="1849123" cy="1849123"/>
          </a:xfrm>
          <a:prstGeom prst="rect">
            <a:avLst/>
          </a:prstGeom>
        </p:spPr>
      </p:pic>
    </p:spTree>
    <p:extLst>
      <p:ext uri="{BB962C8B-B14F-4D97-AF65-F5344CB8AC3E}">
        <p14:creationId xmlns:p14="http://schemas.microsoft.com/office/powerpoint/2010/main" val="173435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b="1" kern="1200" dirty="0">
                <a:solidFill>
                  <a:srgbClr val="FFFFFF"/>
                </a:solidFill>
                <a:latin typeface="Franklin Gothic Book" panose="020B0503020102020204" pitchFamily="34" charset="0"/>
              </a:rPr>
              <a:t>Exercise Registration</a:t>
            </a:r>
            <a:br>
              <a:rPr lang="en-US" b="1" kern="1200" dirty="0">
                <a:solidFill>
                  <a:srgbClr val="FFFFFF"/>
                </a:solidFill>
                <a:latin typeface="+mj-lt"/>
                <a:ea typeface="+mj-ea"/>
                <a:cs typeface="+mj-cs"/>
              </a:rPr>
            </a:b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42"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749745EC-74F6-48B4-BB71-6152870275D4}"/>
              </a:ext>
            </a:extLst>
          </p:cNvPr>
          <p:cNvSpPr txBox="1"/>
          <p:nvPr/>
        </p:nvSpPr>
        <p:spPr>
          <a:xfrm>
            <a:off x="5370153" y="1526033"/>
            <a:ext cx="5536397" cy="3935281"/>
          </a:xfrm>
          <a:prstGeom prst="rect">
            <a:avLst/>
          </a:prstGeom>
        </p:spPr>
        <p:txBody>
          <a:bodyPr vert="horz" lIns="91440" tIns="45720" rIns="91440" bIns="45720" rtlCol="0">
            <a:normAutofit/>
          </a:bodyPr>
          <a:lstStyle/>
          <a:p>
            <a:pPr marL="114300" marR="0" lvl="0" algn="l" defTabSz="914400" rtl="0" eaLnBrk="1" fontAlgn="auto" latinLnBrk="0" hangingPunct="1">
              <a:lnSpc>
                <a:spcPct val="90000"/>
              </a:lnSpc>
              <a:spcBef>
                <a:spcPts val="0"/>
              </a:spcBef>
              <a:spcAft>
                <a:spcPts val="600"/>
              </a:spcAft>
              <a:buClrTx/>
              <a:buSzTx/>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E17855F4-B527-4FD3-ADF6-1987175B1225}"/>
              </a:ext>
            </a:extLst>
          </p:cNvPr>
          <p:cNvSpPr/>
          <p:nvPr/>
        </p:nvSpPr>
        <p:spPr>
          <a:xfrm>
            <a:off x="4487615" y="6113818"/>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https://www.surveymonkey.com/r/7J9YCTX</a:t>
            </a:r>
          </a:p>
        </p:txBody>
      </p:sp>
      <p:pic>
        <p:nvPicPr>
          <p:cNvPr id="2" name="Picture 1">
            <a:extLst>
              <a:ext uri="{FF2B5EF4-FFF2-40B4-BE49-F238E27FC236}">
                <a16:creationId xmlns:a16="http://schemas.microsoft.com/office/drawing/2014/main" id="{612DD5D9-7C25-44EA-84A0-909081A11F34}"/>
              </a:ext>
            </a:extLst>
          </p:cNvPr>
          <p:cNvPicPr>
            <a:picLocks noChangeAspect="1"/>
          </p:cNvPicPr>
          <p:nvPr/>
        </p:nvPicPr>
        <p:blipFill>
          <a:blip r:embed="rId3"/>
          <a:stretch>
            <a:fillRect/>
          </a:stretch>
        </p:blipFill>
        <p:spPr>
          <a:xfrm>
            <a:off x="5245787" y="833430"/>
            <a:ext cx="6262390" cy="4905539"/>
          </a:xfrm>
          <a:prstGeom prst="rect">
            <a:avLst/>
          </a:prstGeom>
        </p:spPr>
      </p:pic>
      <p:pic>
        <p:nvPicPr>
          <p:cNvPr id="6" name="Picture 5" descr="Qr code&#10;&#10;Description automatically generated">
            <a:extLst>
              <a:ext uri="{FF2B5EF4-FFF2-40B4-BE49-F238E27FC236}">
                <a16:creationId xmlns:a16="http://schemas.microsoft.com/office/drawing/2014/main" id="{87E7E3AF-2870-40A3-BE1E-20E768BBE8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9054" y="4780992"/>
            <a:ext cx="1849123" cy="1849123"/>
          </a:xfrm>
          <a:prstGeom prst="rect">
            <a:avLst/>
          </a:prstGeom>
        </p:spPr>
      </p:pic>
    </p:spTree>
    <p:extLst>
      <p:ext uri="{BB962C8B-B14F-4D97-AF65-F5344CB8AC3E}">
        <p14:creationId xmlns:p14="http://schemas.microsoft.com/office/powerpoint/2010/main" val="384831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itle 1"/>
          <p:cNvSpPr>
            <a:spLocks noGrp="1"/>
          </p:cNvSpPr>
          <p:nvPr>
            <p:ph type="title"/>
          </p:nvPr>
        </p:nvSpPr>
        <p:spPr>
          <a:xfrm>
            <a:off x="841246" y="673770"/>
            <a:ext cx="3644489" cy="2414488"/>
          </a:xfrm>
        </p:spPr>
        <p:txBody>
          <a:bodyPr anchor="t">
            <a:normAutofit/>
          </a:bodyPr>
          <a:lstStyle/>
          <a:p>
            <a:r>
              <a:rPr lang="en-US" sz="5400" dirty="0">
                <a:solidFill>
                  <a:srgbClr val="FFFFFF"/>
                </a:solidFill>
                <a:latin typeface="Franklin Gothic Book" panose="020B0503020102020204" pitchFamily="34" charset="0"/>
              </a:rPr>
              <a:t>Questions</a:t>
            </a:r>
          </a:p>
        </p:txBody>
      </p:sp>
      <p:sp>
        <p:nvSpPr>
          <p:cNvPr id="3" name="Content Placeholder 2"/>
          <p:cNvSpPr>
            <a:spLocks noGrp="1"/>
          </p:cNvSpPr>
          <p:nvPr>
            <p:ph idx="1"/>
          </p:nvPr>
        </p:nvSpPr>
        <p:spPr>
          <a:xfrm>
            <a:off x="6095999" y="882315"/>
            <a:ext cx="5254754" cy="5294647"/>
          </a:xfrm>
        </p:spPr>
        <p:txBody>
          <a:bodyPr>
            <a:normAutofit/>
          </a:bodyPr>
          <a:lstStyle/>
          <a:p>
            <a:pPr marL="0" indent="0">
              <a:spcBef>
                <a:spcPts val="0"/>
              </a:spcBef>
              <a:buNone/>
            </a:pPr>
            <a:r>
              <a:rPr lang="en-US" sz="3600" dirty="0">
                <a:latin typeface="Franklin Gothic Book" panose="020B0503020102020204" pitchFamily="34" charset="0"/>
              </a:rPr>
              <a:t>Type questions in chat or unmute</a:t>
            </a:r>
          </a:p>
          <a:p>
            <a:pPr marL="0" indent="0">
              <a:buNone/>
            </a:pPr>
            <a:endParaRPr lang="en-US" sz="2200" dirty="0"/>
          </a:p>
        </p:txBody>
      </p:sp>
    </p:spTree>
    <p:custDataLst>
      <p:tags r:id="rId1"/>
    </p:custDataLst>
    <p:extLst>
      <p:ext uri="{BB962C8B-B14F-4D97-AF65-F5344CB8AC3E}">
        <p14:creationId xmlns:p14="http://schemas.microsoft.com/office/powerpoint/2010/main" val="41064427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0" name="Rectangle 3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Arc 4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5894962" y="479493"/>
            <a:ext cx="5458838" cy="1325563"/>
          </a:xfrm>
        </p:spPr>
        <p:txBody>
          <a:bodyPr>
            <a:normAutofit/>
          </a:bodyPr>
          <a:lstStyle/>
          <a:p>
            <a:r>
              <a:rPr lang="en-US" dirty="0">
                <a:latin typeface="Franklin Gothic Book" panose="020B0503020102020204" pitchFamily="34" charset="0"/>
              </a:rPr>
              <a:t>Thank you!</a:t>
            </a:r>
          </a:p>
        </p:txBody>
      </p:sp>
      <p:sp>
        <p:nvSpPr>
          <p:cNvPr id="44" name="Freeform: Shape 4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15449BD-AC65-47A7-9AE8-5B9AB4820FD7}"/>
              </a:ext>
            </a:extLst>
          </p:cNvPr>
          <p:cNvPicPr>
            <a:picLocks noChangeAspect="1"/>
          </p:cNvPicPr>
          <p:nvPr/>
        </p:nvPicPr>
        <p:blipFill>
          <a:blip r:embed="rId4"/>
          <a:stretch>
            <a:fillRect/>
          </a:stretch>
        </p:blipFill>
        <p:spPr>
          <a:xfrm>
            <a:off x="558791" y="1984442"/>
            <a:ext cx="4777381" cy="108685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Content Placeholder 2"/>
          <p:cNvSpPr>
            <a:spLocks noGrp="1"/>
          </p:cNvSpPr>
          <p:nvPr>
            <p:ph idx="1"/>
          </p:nvPr>
        </p:nvSpPr>
        <p:spPr>
          <a:xfrm>
            <a:off x="5894962" y="2113323"/>
            <a:ext cx="5458838" cy="4192520"/>
          </a:xfrm>
        </p:spPr>
        <p:txBody>
          <a:bodyPr>
            <a:normAutofit/>
          </a:bodyPr>
          <a:lstStyle/>
          <a:p>
            <a:pPr marL="0" indent="0">
              <a:spcBef>
                <a:spcPts val="0"/>
              </a:spcBef>
              <a:buNone/>
            </a:pPr>
            <a:r>
              <a:rPr lang="en-US" dirty="0">
                <a:latin typeface="Franklin Gothic Book" panose="020B0503020102020204" pitchFamily="34" charset="0"/>
              </a:rPr>
              <a:t>Darren Verrette</a:t>
            </a:r>
          </a:p>
          <a:p>
            <a:pPr marL="0" indent="0">
              <a:spcBef>
                <a:spcPts val="0"/>
              </a:spcBef>
              <a:buNone/>
            </a:pPr>
            <a:r>
              <a:rPr lang="en-US" dirty="0">
                <a:latin typeface="Franklin Gothic Book" panose="020B0503020102020204" pitchFamily="34" charset="0"/>
                <a:hlinkClick r:id="rId5"/>
              </a:rPr>
              <a:t>dverrette@dhs.lacounty.gov</a:t>
            </a:r>
            <a:endParaRPr lang="en-US" dirty="0">
              <a:latin typeface="Franklin Gothic Book" panose="020B0503020102020204" pitchFamily="34" charset="0"/>
            </a:endParaRPr>
          </a:p>
          <a:p>
            <a:pPr marL="0" indent="0">
              <a:buNone/>
            </a:pPr>
            <a:endParaRPr lang="en-US" dirty="0"/>
          </a:p>
        </p:txBody>
      </p:sp>
    </p:spTree>
    <p:custDataLst>
      <p:tags r:id="rId1"/>
    </p:custDataLst>
    <p:extLst>
      <p:ext uri="{BB962C8B-B14F-4D97-AF65-F5344CB8AC3E}">
        <p14:creationId xmlns:p14="http://schemas.microsoft.com/office/powerpoint/2010/main" val="2064787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462337" y="1153572"/>
            <a:ext cx="3513762" cy="4461163"/>
          </a:xfrm>
        </p:spPr>
        <p:txBody>
          <a:bodyPr vert="horz" lIns="91440" tIns="45720" rIns="91440" bIns="45720" rtlCol="0" anchor="ctr">
            <a:normAutofit/>
          </a:bodyPr>
          <a:lstStyle/>
          <a:p>
            <a:r>
              <a:rPr lang="en-US" b="1" kern="1200" dirty="0">
                <a:solidFill>
                  <a:srgbClr val="FFFFFF"/>
                </a:solidFill>
                <a:latin typeface="Franklin Gothic Book" panose="020B0503020102020204" pitchFamily="34" charset="0"/>
              </a:rPr>
              <a:t>MRSE Requirements</a:t>
            </a:r>
            <a:endParaRPr lang="en-US" kern="1200" dirty="0">
              <a:solidFill>
                <a:srgbClr val="FFFFFF"/>
              </a:solidFill>
              <a:latin typeface="Franklin Gothic Book" panose="020B0503020102020204" pitchFamily="34" charset="0"/>
            </a:endParaRP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Franklin Gothic Book" panose="020B0503020102020204" pitchFamily="34" charset="0"/>
              </a:rPr>
              <a:t>Surge Capacity Requirements</a:t>
            </a:r>
          </a:p>
          <a:p>
            <a:pPr marL="34290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Franklin Gothic Book" panose="020B0503020102020204" pitchFamily="34" charset="0"/>
              </a:rPr>
              <a:t>Performance Measures  and Data Collection Requirements</a:t>
            </a:r>
          </a:p>
        </p:txBody>
      </p:sp>
    </p:spTree>
    <p:extLst>
      <p:ext uri="{BB962C8B-B14F-4D97-AF65-F5344CB8AC3E}">
        <p14:creationId xmlns:p14="http://schemas.microsoft.com/office/powerpoint/2010/main" val="336703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171073" y="1396686"/>
            <a:ext cx="3938053" cy="4064628"/>
          </a:xfrm>
        </p:spPr>
        <p:txBody>
          <a:bodyPr vert="horz" lIns="91440" tIns="45720" rIns="91440" bIns="45720" rtlCol="0" anchor="ctr">
            <a:normAutofit/>
          </a:bodyPr>
          <a:lstStyle/>
          <a:p>
            <a:r>
              <a:rPr lang="en-US" b="1" kern="1200" dirty="0">
                <a:solidFill>
                  <a:srgbClr val="FFFFFF"/>
                </a:solidFill>
                <a:latin typeface="Franklin Gothic Book" panose="020B0503020102020204" pitchFamily="34" charset="0"/>
              </a:rPr>
              <a:t>Surge Capacity </a:t>
            </a:r>
            <a:br>
              <a:rPr lang="en-US" b="1" kern="1200" dirty="0">
                <a:solidFill>
                  <a:srgbClr val="FFFFFF"/>
                </a:solidFill>
                <a:latin typeface="Franklin Gothic Book" panose="020B0503020102020204" pitchFamily="34" charset="0"/>
              </a:rPr>
            </a:br>
            <a:endParaRPr lang="en-US" kern="1200" dirty="0">
              <a:solidFill>
                <a:srgbClr val="FFFFFF"/>
              </a:solidFill>
              <a:latin typeface="Franklin Gothic Book" panose="020B0503020102020204" pitchFamily="34" charset="0"/>
            </a:endParaRPr>
          </a:p>
        </p:txBody>
      </p:sp>
      <p:sp>
        <p:nvSpPr>
          <p:cNvPr id="42" name="Arc 4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4" name="Oval 4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5370153" y="1526033"/>
            <a:ext cx="5536397" cy="3935281"/>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8004E0E3-D22B-48A0-A51B-1072E6C2E049}"/>
              </a:ext>
            </a:extLst>
          </p:cNvPr>
          <p:cNvSpPr/>
          <p:nvPr/>
        </p:nvSpPr>
        <p:spPr>
          <a:xfrm>
            <a:off x="5370151" y="1647962"/>
            <a:ext cx="6096000" cy="3813352"/>
          </a:xfrm>
          <a:prstGeom prst="rect">
            <a:avLst/>
          </a:prstGeom>
        </p:spPr>
        <p:txBody>
          <a:bodyPr>
            <a:spAutoFit/>
          </a:bodyPr>
          <a:lstStyle/>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The Healthcare Coalition (HCC) must surge to </a:t>
            </a:r>
            <a:r>
              <a:rPr kumimoji="0" lang="en-US" sz="2800" b="0" i="0" u="none" strike="noStrike" kern="1200" cap="none" spc="0" normalizeH="0" baseline="0" noProof="0" dirty="0">
                <a:ln>
                  <a:noFill/>
                </a:ln>
                <a:solidFill>
                  <a:srgbClr val="FF0000"/>
                </a:solidFill>
                <a:effectLst/>
                <a:uLnTx/>
                <a:uFillTx/>
                <a:latin typeface="Franklin Gothic Book" panose="020B0503020102020204" pitchFamily="34" charset="0"/>
                <a:ea typeface="+mn-ea"/>
                <a:cs typeface="+mn-cs"/>
              </a:rPr>
              <a:t>10% </a:t>
            </a:r>
            <a:r>
              <a:rPr kumimoji="0" lang="en-US" sz="2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of its </a:t>
            </a:r>
            <a:r>
              <a:rPr kumimoji="0" lang="en-US" sz="2800" b="0" i="0" u="none" strike="noStrike" kern="1200" cap="none" spc="0" normalizeH="0" baseline="0" noProof="0" dirty="0">
                <a:ln>
                  <a:noFill/>
                </a:ln>
                <a:solidFill>
                  <a:srgbClr val="FF0000"/>
                </a:solidFill>
                <a:effectLst/>
                <a:uLnTx/>
                <a:uFillTx/>
                <a:latin typeface="Franklin Gothic Book" panose="020B0503020102020204" pitchFamily="34" charset="0"/>
                <a:ea typeface="+mn-ea"/>
                <a:cs typeface="+mn-cs"/>
              </a:rPr>
              <a:t>staffed bed capacity</a:t>
            </a:r>
            <a:endParaRPr kumimoji="0" lang="en-US" sz="2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rPr>
              <a:t>Staffed beds means those beds which are equipped and available for patient use</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L.A. County has approx. </a:t>
            </a: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17,000</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staffed beds. </a:t>
            </a: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10% = 1,700 surge patients</a:t>
            </a:r>
          </a:p>
          <a:p>
            <a:pPr marL="28575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Franklin Gothic Book" panose="020B0503020102020204" pitchFamily="34" charset="0"/>
              <a:ea typeface="+mn-ea"/>
              <a:cs typeface="+mn-cs"/>
            </a:endParaRPr>
          </a:p>
        </p:txBody>
      </p:sp>
    </p:spTree>
    <p:extLst>
      <p:ext uri="{BB962C8B-B14F-4D97-AF65-F5344CB8AC3E}">
        <p14:creationId xmlns:p14="http://schemas.microsoft.com/office/powerpoint/2010/main" val="56053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Oval 48">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b="1" kern="1200" dirty="0">
                <a:solidFill>
                  <a:srgbClr val="FFFFFF"/>
                </a:solidFill>
                <a:latin typeface="Franklin Gothic Book" panose="020B0503020102020204" pitchFamily="34" charset="0"/>
              </a:rPr>
              <a:t>MRSE Data Collection</a:t>
            </a:r>
            <a:br>
              <a:rPr lang="en-US" b="1" kern="1200" dirty="0">
                <a:solidFill>
                  <a:srgbClr val="FFFFFF"/>
                </a:solidFill>
                <a:latin typeface="Franklin Gothic Book" panose="020B0503020102020204" pitchFamily="34" charset="0"/>
              </a:rPr>
            </a:br>
            <a:r>
              <a:rPr lang="en-US" b="1" kern="1200" dirty="0">
                <a:solidFill>
                  <a:srgbClr val="FFFFFF"/>
                </a:solidFill>
                <a:latin typeface="Franklin Gothic Book" panose="020B0503020102020204" pitchFamily="34" charset="0"/>
              </a:rPr>
              <a:t>Components</a:t>
            </a: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sp>
        <p:nvSpPr>
          <p:cNvPr id="51" name="Arc 50">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5370153" y="1526033"/>
            <a:ext cx="5536397" cy="3935281"/>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300"/>
              </a:spcBef>
              <a:spcAft>
                <a:spcPts val="3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Franklin Gothic Book" panose="020B0503020102020204" pitchFamily="34" charset="0"/>
              </a:rPr>
              <a:t>The MRSE requires a surge of the following bed types:</a:t>
            </a:r>
          </a:p>
          <a:p>
            <a:pPr marL="3429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0000"/>
                </a:solidFill>
                <a:effectLst/>
                <a:uLnTx/>
                <a:uFillTx/>
                <a:latin typeface="Franklin Gothic Book" panose="020B0503020102020204" pitchFamily="34" charset="0"/>
              </a:rPr>
              <a:t>Emergency Department</a:t>
            </a:r>
          </a:p>
          <a:p>
            <a:pPr marL="3429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0000"/>
                </a:solidFill>
                <a:effectLst/>
                <a:uLnTx/>
                <a:uFillTx/>
                <a:latin typeface="Franklin Gothic Book" panose="020B0503020102020204" pitchFamily="34" charset="0"/>
              </a:rPr>
              <a:t>General Medicine</a:t>
            </a:r>
          </a:p>
          <a:p>
            <a:pPr marL="3429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FF0000"/>
                </a:solidFill>
                <a:effectLst/>
                <a:uLnTx/>
                <a:uFillTx/>
                <a:latin typeface="Franklin Gothic Book" panose="020B0503020102020204" pitchFamily="34" charset="0"/>
              </a:rPr>
              <a:t>Surgical</a:t>
            </a:r>
          </a:p>
          <a:p>
            <a:pPr marL="3429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Franklin Gothic Book" panose="020B0503020102020204" pitchFamily="34" charset="0"/>
              </a:rPr>
              <a:t>Post Critical Care </a:t>
            </a:r>
            <a:r>
              <a:rPr kumimoji="0" lang="en-US" sz="2800" b="0" i="0" u="none" strike="noStrike" kern="1200" cap="none" spc="0" normalizeH="0" baseline="0" noProof="0" dirty="0">
                <a:ln>
                  <a:noFill/>
                </a:ln>
                <a:solidFill>
                  <a:srgbClr val="FF0000"/>
                </a:solidFill>
                <a:effectLst/>
                <a:uLnTx/>
                <a:uFillTx/>
                <a:latin typeface="Franklin Gothic Book" panose="020B0503020102020204" pitchFamily="34" charset="0"/>
              </a:rPr>
              <a:t>(Burn Floor Beds)</a:t>
            </a:r>
          </a:p>
          <a:p>
            <a:pPr marL="342900" marR="0" lvl="0" indent="-228600" algn="l" defTabSz="9144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kumimoji="0" lang="en-US" sz="2800" b="0" i="0" u="none" strike="noStrike" kern="1200" cap="none" spc="0" normalizeH="0" baseline="0" noProof="0" dirty="0">
                <a:ln>
                  <a:noFill/>
                </a:ln>
                <a:effectLst/>
                <a:uLnTx/>
                <a:uFillTx/>
                <a:latin typeface="Franklin Gothic Book" panose="020B0503020102020204" pitchFamily="34" charset="0"/>
              </a:rPr>
              <a:t>ICU</a:t>
            </a:r>
            <a:r>
              <a:rPr kumimoji="0" lang="en-US" sz="2800" b="0" i="0" u="none" strike="noStrike" kern="1200" cap="none" spc="0" normalizeH="0" baseline="0" noProof="0" dirty="0">
                <a:ln>
                  <a:noFill/>
                </a:ln>
                <a:solidFill>
                  <a:srgbClr val="FF0000"/>
                </a:solidFill>
                <a:effectLst/>
                <a:uLnTx/>
                <a:uFillTx/>
                <a:latin typeface="Franklin Gothic Book" panose="020B0503020102020204" pitchFamily="34" charset="0"/>
              </a:rPr>
              <a:t> (Burn ICU)</a:t>
            </a:r>
          </a:p>
        </p:txBody>
      </p:sp>
    </p:spTree>
    <p:extLst>
      <p:ext uri="{BB962C8B-B14F-4D97-AF65-F5344CB8AC3E}">
        <p14:creationId xmlns:p14="http://schemas.microsoft.com/office/powerpoint/2010/main" val="200119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F048CCF0-1076-4DD7-BA17-E96E1DEC7522}"/>
              </a:ext>
            </a:extLst>
          </p:cNvPr>
          <p:cNvSpPr>
            <a:spLocks noGrp="1"/>
          </p:cNvSpPr>
          <p:nvPr>
            <p:ph type="title"/>
          </p:nvPr>
        </p:nvSpPr>
        <p:spPr>
          <a:xfrm>
            <a:off x="686834" y="1153572"/>
            <a:ext cx="3200400" cy="4461163"/>
          </a:xfrm>
        </p:spPr>
        <p:txBody>
          <a:bodyPr vert="horz" lIns="91440" tIns="45720" rIns="91440" bIns="45720" rtlCol="0" anchor="ctr">
            <a:normAutofit/>
          </a:bodyPr>
          <a:lstStyle/>
          <a:p>
            <a:r>
              <a:rPr lang="en-US" sz="4800" b="1" dirty="0">
                <a:solidFill>
                  <a:srgbClr val="FFFFFF"/>
                </a:solidFill>
                <a:latin typeface="Franklin Gothic Book" panose="020B0503020102020204" pitchFamily="34" charset="0"/>
              </a:rPr>
              <a:t>Threat / Hazard</a:t>
            </a:r>
            <a:endParaRPr lang="en-US" sz="4800" kern="1200" dirty="0">
              <a:solidFill>
                <a:srgbClr val="FFFFFF"/>
              </a:solidFill>
              <a:latin typeface="Franklin Gothic Book" panose="020B0503020102020204" pitchFamily="34" charset="0"/>
            </a:endParaRPr>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16B4A1-0FE8-4730-A476-FFFBA909FC8B}"/>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Franklin Gothic Book" panose="020B0503020102020204" pitchFamily="34" charset="0"/>
              </a:rPr>
              <a:t>FIRE</a:t>
            </a:r>
            <a:r>
              <a:rPr kumimoji="0" lang="en-US" sz="4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4400" b="1" i="0" u="none" strike="noStrike" kern="1200" cap="none" spc="0" normalizeH="0" baseline="0" noProof="0" dirty="0">
                <a:ln>
                  <a:noFill/>
                </a:ln>
                <a:solidFill>
                  <a:srgbClr val="FF0000"/>
                </a:solidFill>
                <a:effectLst/>
                <a:uLnTx/>
                <a:uFillTx/>
                <a:latin typeface="Calibri" panose="020F0502020204030204"/>
                <a:ea typeface="+mn-ea"/>
                <a:cs typeface="+mn-cs"/>
              </a:rPr>
              <a:t>BURN SURGE</a:t>
            </a:r>
          </a:p>
        </p:txBody>
      </p:sp>
    </p:spTree>
    <p:extLst>
      <p:ext uri="{BB962C8B-B14F-4D97-AF65-F5344CB8AC3E}">
        <p14:creationId xmlns:p14="http://schemas.microsoft.com/office/powerpoint/2010/main" val="413320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CBA26-1E4E-4240-AA82-65773C0DF0BE}"/>
              </a:ext>
            </a:extLst>
          </p:cNvPr>
          <p:cNvSpPr>
            <a:spLocks noGrp="1"/>
          </p:cNvSpPr>
          <p:nvPr>
            <p:ph type="title"/>
          </p:nvPr>
        </p:nvSpPr>
        <p:spPr/>
        <p:txBody>
          <a:bodyPr>
            <a:normAutofit/>
          </a:bodyPr>
          <a:lstStyle/>
          <a:p>
            <a:r>
              <a:rPr lang="en-US" sz="7200" b="1" dirty="0">
                <a:solidFill>
                  <a:srgbClr val="FF0000"/>
                </a:solidFill>
                <a:latin typeface="Franklin Gothic Book" panose="020B0503020102020204" pitchFamily="34" charset="0"/>
              </a:rPr>
              <a:t>Southern California Fires</a:t>
            </a:r>
            <a:endParaRPr lang="en-US" dirty="0">
              <a:latin typeface="Franklin Gothic Book" panose="020B0503020102020204" pitchFamily="34" charset="0"/>
            </a:endParaRPr>
          </a:p>
        </p:txBody>
      </p:sp>
      <p:pic>
        <p:nvPicPr>
          <p:cNvPr id="5" name="Online Media 4" title="Bridge Fire grows to 46,727 homes destroyed">
            <a:hlinkClick r:id="" action="ppaction://media"/>
            <a:extLst>
              <a:ext uri="{FF2B5EF4-FFF2-40B4-BE49-F238E27FC236}">
                <a16:creationId xmlns:a16="http://schemas.microsoft.com/office/drawing/2014/main" id="{33161FF6-6CEB-44DD-BE1F-7CC52B93A1E5}"/>
              </a:ext>
            </a:extLst>
          </p:cNvPr>
          <p:cNvPicPr>
            <a:picLocks noGrp="1" noRot="1" noChangeAspect="1"/>
          </p:cNvPicPr>
          <p:nvPr>
            <p:ph idx="1"/>
            <a:videoFile r:link="rId1"/>
          </p:nvPr>
        </p:nvPicPr>
        <p:blipFill>
          <a:blip r:embed="rId4"/>
          <a:stretch>
            <a:fillRect/>
          </a:stretch>
        </p:blipFill>
        <p:spPr>
          <a:xfrm>
            <a:off x="2246313" y="1825625"/>
            <a:ext cx="7700962" cy="4351338"/>
          </a:xfrm>
          <a:prstGeom prst="rect">
            <a:avLst/>
          </a:prstGeom>
        </p:spPr>
      </p:pic>
    </p:spTree>
    <p:extLst>
      <p:ext uri="{BB962C8B-B14F-4D97-AF65-F5344CB8AC3E}">
        <p14:creationId xmlns:p14="http://schemas.microsoft.com/office/powerpoint/2010/main" val="146005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IMAGESASSOCIATED" val="No"/>
</p:tagLst>
</file>

<file path=ppt/tags/tag2.xml><?xml version="1.0" encoding="utf-8"?>
<p:tagLst xmlns:a="http://schemas.openxmlformats.org/drawingml/2006/main" xmlns:r="http://schemas.openxmlformats.org/officeDocument/2006/relationships" xmlns:p="http://schemas.openxmlformats.org/presentationml/2006/main">
  <p:tag name="ISIMAGESASSOCIATED" val="No"/>
</p:tagLst>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002060"/>
      </a:accent1>
      <a:accent2>
        <a:srgbClr val="02376C"/>
      </a:accent2>
      <a:accent3>
        <a:srgbClr val="002060"/>
      </a:accent3>
      <a:accent4>
        <a:srgbClr val="002060"/>
      </a:accent4>
      <a:accent5>
        <a:srgbClr val="002060"/>
      </a:accent5>
      <a:accent6>
        <a:srgbClr val="70AD47"/>
      </a:accent6>
      <a:hlink>
        <a:srgbClr val="034A90"/>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7438</TotalTime>
  <Words>2406</Words>
  <Application>Microsoft Office PowerPoint</Application>
  <PresentationFormat>Widescreen</PresentationFormat>
  <Paragraphs>319</Paragraphs>
  <Slides>48</Slides>
  <Notes>48</Notes>
  <HiddenSlides>0</HiddenSlides>
  <MMClips>2</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5" baseType="lpstr">
      <vt:lpstr>Arial</vt:lpstr>
      <vt:lpstr>Calibri</vt:lpstr>
      <vt:lpstr>Calibri Light</vt:lpstr>
      <vt:lpstr>Franklin Gothic Book</vt:lpstr>
      <vt:lpstr>Times New Roman</vt:lpstr>
      <vt:lpstr>Office Theme</vt:lpstr>
      <vt:lpstr>Acrobat Document</vt:lpstr>
      <vt:lpstr>Participant Webinar </vt:lpstr>
      <vt:lpstr>Welcome to the Medical Response and Surge Exercise  Participant Webinar</vt:lpstr>
      <vt:lpstr>Exercise Overview</vt:lpstr>
      <vt:lpstr>The MRSE  </vt:lpstr>
      <vt:lpstr>MRSE Requirements</vt:lpstr>
      <vt:lpstr>Surge Capacity  </vt:lpstr>
      <vt:lpstr>MRSE Data Collection Components </vt:lpstr>
      <vt:lpstr>Threat / Hazard</vt:lpstr>
      <vt:lpstr>Southern California Fires</vt:lpstr>
      <vt:lpstr> Burn Resource Manual (Burn Surge Plan)  </vt:lpstr>
      <vt:lpstr>Burn plan utilizes the LA County trauma program.  15 trauma centers are designated as Burn Resource Centers (BRC):</vt:lpstr>
      <vt:lpstr>Participation by Sector and Patient Allocation  </vt:lpstr>
      <vt:lpstr>Hospital Sector: </vt:lpstr>
      <vt:lpstr>Patient Allocation: Hospitals </vt:lpstr>
      <vt:lpstr>Hospital Decompression </vt:lpstr>
      <vt:lpstr>Hospital Sector: </vt:lpstr>
      <vt:lpstr>Patient Allocation: Hospitals </vt:lpstr>
      <vt:lpstr>Clinic and Urgent Care Sectors</vt:lpstr>
      <vt:lpstr>Patient Allocation: Clinics and Urgent Care  </vt:lpstr>
      <vt:lpstr>Long Term Care and Home Health Hospice Sectors </vt:lpstr>
      <vt:lpstr>Patient Allocation: HHH and LTC Sector</vt:lpstr>
      <vt:lpstr>PowerPoint Presentation</vt:lpstr>
      <vt:lpstr>Burn Victim List</vt:lpstr>
      <vt:lpstr>Burn Victims</vt:lpstr>
      <vt:lpstr>Hospital Decompression Patient List </vt:lpstr>
      <vt:lpstr>Ambulatory Surgery Center and Dialysis Sectors </vt:lpstr>
      <vt:lpstr>Provider Agencies</vt:lpstr>
      <vt:lpstr>Surveys and  Polls</vt:lpstr>
      <vt:lpstr>ReddiNet Assessment Poll:  Hospital Capacity Survey</vt:lpstr>
      <vt:lpstr>Survey Monkey:  Hospital Decompression Survey   </vt:lpstr>
      <vt:lpstr>Exercise Essentials </vt:lpstr>
      <vt:lpstr>Exercise Scenario </vt:lpstr>
      <vt:lpstr>East Palestine, Ohio Train Derailment and Fire</vt:lpstr>
      <vt:lpstr>MCI </vt:lpstr>
      <vt:lpstr>MCI </vt:lpstr>
      <vt:lpstr>HCC ReddiNet Message </vt:lpstr>
      <vt:lpstr>Exercise Scope </vt:lpstr>
      <vt:lpstr>Exercise Assumptions  </vt:lpstr>
      <vt:lpstr>Master Scenario Event List (MSEL)  </vt:lpstr>
      <vt:lpstr>Resource Requesting  </vt:lpstr>
      <vt:lpstr>Amateur Radio Emergency Service (ARES)  </vt:lpstr>
      <vt:lpstr>Conclusion of Exercise  </vt:lpstr>
      <vt:lpstr>Documentation  </vt:lpstr>
      <vt:lpstr>Websites  </vt:lpstr>
      <vt:lpstr>Exercise Registration  </vt:lpstr>
      <vt:lpstr>Exercise Registration  </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Participant Webinar</dc:title>
  <dc:creator>Darren Verrette</dc:creator>
  <cp:lastModifiedBy>Darren Verrette</cp:lastModifiedBy>
  <cp:revision>294</cp:revision>
  <cp:lastPrinted>2023-09-14T15:29:12Z</cp:lastPrinted>
  <dcterms:created xsi:type="dcterms:W3CDTF">2022-08-31T15:48:56Z</dcterms:created>
  <dcterms:modified xsi:type="dcterms:W3CDTF">2024-09-24T20:29:20Z</dcterms:modified>
</cp:coreProperties>
</file>