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8" r:id="rId6"/>
    <p:sldId id="269" r:id="rId7"/>
    <p:sldId id="257" r:id="rId8"/>
    <p:sldId id="260" r:id="rId9"/>
    <p:sldId id="259" r:id="rId10"/>
    <p:sldId id="261" r:id="rId11"/>
    <p:sldId id="262" r:id="rId12"/>
    <p:sldId id="263" r:id="rId13"/>
    <p:sldId id="265" r:id="rId14"/>
    <p:sldId id="266" r:id="rId15"/>
    <p:sldId id="267" r:id="rId16"/>
    <p:sldId id="270" r:id="rId17"/>
    <p:sldId id="258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F3"/>
    <a:srgbClr val="595959"/>
    <a:srgbClr val="79797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2"/>
  </p:normalViewPr>
  <p:slideViewPr>
    <p:cSldViewPr snapToGrid="0" snapToObjects="1">
      <p:cViewPr varScale="1">
        <p:scale>
          <a:sx n="60" d="100"/>
          <a:sy n="60" d="100"/>
        </p:scale>
        <p:origin x="67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2966BA-883E-4206-BF16-8D473250F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E9785-1A7C-4D76-9CB3-58A4FC2723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3FA5-8AF1-47E3-9997-9AA04D31990D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BC55D-6815-4D15-903A-70D2BDF13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D0DBB-35B5-49D6-ABFA-28E5032871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EC38-5A7A-4A2B-B1CB-7D5FA6D22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5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3038-43A5-4B32-BA8D-90AACEF3FA8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AFE01-A00B-4D4F-8AF6-37582E88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3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7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 sz="1400">
                <a:solidFill>
                  <a:srgbClr val="898989"/>
                </a:solidFill>
                <a:latin typeface="Outfit SemiBold" pitchFamily="2" charset="0"/>
              </a:defRPr>
            </a:lvl1pPr>
          </a:lstStyle>
          <a:p>
            <a:fld id="{9C700852-2A7A-9D47-89B9-54A0BE64EE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00852-2A7A-9D47-89B9-54A0BE64E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00852-2A7A-9D47-89B9-54A0BE64EE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7J9YC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countyhcc.org/hom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8"/>
            <a:ext cx="1219165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800" y="539644"/>
            <a:ext cx="52978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Outfit ExtraBold" pitchFamily="2" charset="0"/>
                <a:ea typeface="Outfit" charset="0"/>
                <a:cs typeface="Outfit" charset="0"/>
              </a:rPr>
              <a:t>MRSE Participant Webinar</a:t>
            </a:r>
            <a:br>
              <a:rPr lang="en-US" sz="3200" b="1" dirty="0">
                <a:solidFill>
                  <a:schemeClr val="bg1"/>
                </a:solidFill>
                <a:latin typeface="Outfit" charset="0"/>
                <a:ea typeface="Outfit" charset="0"/>
                <a:cs typeface="Outfit" charset="0"/>
              </a:rPr>
            </a:br>
            <a:r>
              <a:rPr lang="en-US" sz="2000" dirty="0">
                <a:solidFill>
                  <a:schemeClr val="bg1"/>
                </a:solidFill>
                <a:latin typeface="Outfit SemiBold" pitchFamily="2" charset="0"/>
                <a:ea typeface="Outfit" charset="0"/>
                <a:cs typeface="Outfit" charset="0"/>
              </a:rPr>
              <a:t>September 24, 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0534" y="2105641"/>
            <a:ext cx="9663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+mj-lt"/>
                <a:ea typeface="Outfit" charset="0"/>
                <a:cs typeface="Arial" panose="020B0604020202020204" pitchFamily="34" charset="0"/>
              </a:rPr>
              <a:t>Clinic &amp; Urgent Care Preparation for the Medical Response and Surge Exercise (MRSE)</a:t>
            </a:r>
          </a:p>
          <a:p>
            <a:endParaRPr lang="en-US" sz="2000" dirty="0">
              <a:solidFill>
                <a:schemeClr val="bg1"/>
              </a:solidFill>
              <a:ea typeface="Outfit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911" y="4341903"/>
            <a:ext cx="11029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ea typeface="Outfit" charset="0"/>
                <a:cs typeface="Arial" panose="020B0604020202020204" pitchFamily="34" charset="0"/>
              </a:rPr>
              <a:t>Presented</a:t>
            </a:r>
            <a:r>
              <a:rPr lang="zh-CN" altLang="en-US" sz="2000" dirty="0">
                <a:solidFill>
                  <a:schemeClr val="bg1"/>
                </a:solidFill>
                <a:ea typeface="Outfit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Outfit" charset="0"/>
                <a:cs typeface="Arial" panose="020B0604020202020204" pitchFamily="34" charset="0"/>
              </a:rPr>
              <a:t>by</a:t>
            </a:r>
          </a:p>
          <a:p>
            <a:r>
              <a:rPr lang="en-US" sz="2000" dirty="0">
                <a:solidFill>
                  <a:schemeClr val="bg1"/>
                </a:solidFill>
                <a:ea typeface="Outfit" charset="0"/>
                <a:cs typeface="Arial" panose="020B0604020202020204" pitchFamily="34" charset="0"/>
              </a:rPr>
              <a:t>Lisa Fisher, Vice President of Member Relations, </a:t>
            </a:r>
          </a:p>
          <a:p>
            <a:r>
              <a:rPr lang="en-US" sz="2000" dirty="0">
                <a:solidFill>
                  <a:schemeClr val="bg1"/>
                </a:solidFill>
                <a:ea typeface="Outfit" charset="0"/>
                <a:cs typeface="Arial" panose="020B0604020202020204" pitchFamily="34" charset="0"/>
              </a:rPr>
              <a:t>Community Clinic Association of Los Angeles County (CCALAC)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800" y="6211669"/>
            <a:ext cx="52978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" y="539644"/>
            <a:ext cx="3495766" cy="8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8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00C2F3"/>
                </a:solidFill>
                <a:latin typeface="Outfit ExtraBold" pitchFamily="2" charset="0"/>
                <a:ea typeface="Outfit" charset="0"/>
                <a:cs typeface="Outfit" charset="0"/>
              </a:rPr>
              <a:t>MRSE Objectives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60" y="6211669"/>
            <a:ext cx="376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497" y="1124419"/>
            <a:ext cx="10944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Los Angeles County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2024 Medical Response and Surge Exercise (MRSE) </a:t>
            </a:r>
          </a:p>
          <a:p>
            <a:pPr algn="ctr"/>
            <a:r>
              <a:rPr lang="en-US" sz="2000" b="1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Exercise Objective Five</a:t>
            </a:r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D948-4192-4BCE-8446-711DD17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10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B8A3A-97C0-4AC4-AD32-602853DB207B}"/>
              </a:ext>
            </a:extLst>
          </p:cNvPr>
          <p:cNvSpPr txBox="1"/>
          <p:nvPr/>
        </p:nvSpPr>
        <p:spPr>
          <a:xfrm>
            <a:off x="1325880" y="2545727"/>
            <a:ext cx="967435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5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Ensure processes and procedures are in place throughout response to provide the following to all clinical and non-clinical staff and their families: appropriate Personal Protective Equipment (PPE), psychological first aid, just-in-time training, and other interventions specific to the emergency to protect health care workers from illness or injury. (Capability 2)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task(s): 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Conduct a safety briefing that addresses the availability and appropriate use of PPE, psychological first aid, and other available resources.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Distribute just-in-time training materials to staff, such as job action sheets FAQs, and recommended PPE guidelines.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Routinely evaluate the facility and workplace environment for any potential hazards or additional resources needs.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4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00C2F3"/>
                </a:solidFill>
                <a:latin typeface="Outfit ExtraBold" pitchFamily="2" charset="0"/>
                <a:ea typeface="Outfit" charset="0"/>
                <a:cs typeface="Outfit" charset="0"/>
              </a:rPr>
              <a:t>MRSE Objectives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60" y="6211669"/>
            <a:ext cx="376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497" y="1124419"/>
            <a:ext cx="10944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Los Angeles County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2024 Medical Response and Surge Exercise (MRSE) </a:t>
            </a:r>
          </a:p>
          <a:p>
            <a:pPr algn="ctr"/>
            <a:r>
              <a:rPr lang="en-US" sz="2000" b="1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Exercise Objective Six</a:t>
            </a:r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D948-4192-4BCE-8446-711DD17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11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B8A3A-97C0-4AC4-AD32-602853DB207B}"/>
              </a:ext>
            </a:extLst>
          </p:cNvPr>
          <p:cNvSpPr txBox="1"/>
          <p:nvPr/>
        </p:nvSpPr>
        <p:spPr>
          <a:xfrm>
            <a:off x="1325880" y="2724857"/>
            <a:ext cx="96743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6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MHOAC Communications and Resource Requesting (Capability 1)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task(s):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Establish access to communication systems (e.g., </a:t>
            </a:r>
            <a:r>
              <a:rPr lang="en-US" sz="1800" b="0" i="0" u="none" strike="noStrike" baseline="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ReddiNet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VMed-28, etc.…)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Respond to pertinent polls and/or surveys received from MHOAC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Identify needs and submit appropriate </a:t>
            </a:r>
            <a:r>
              <a:rPr lang="en-US" sz="1800" b="0" i="0" u="none" strike="noStrike" baseline="0" dirty="0" err="1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ReddiNet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resource request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5E33A-E66B-46C5-8A81-BDAF9B9C1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4756182"/>
            <a:ext cx="31051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1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00C2F3"/>
                </a:solidFill>
                <a:latin typeface="Outfit ExtraBold" pitchFamily="2" charset="0"/>
                <a:ea typeface="Outfit" charset="0"/>
                <a:cs typeface="Outfit" charset="0"/>
              </a:rPr>
              <a:t>Clinic &amp; Urgent Care Injects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60" y="6211669"/>
            <a:ext cx="376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D948-4192-4BCE-8446-711DD17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12</a:t>
            </a:fld>
            <a:endParaRPr lang="en-US" dirty="0">
              <a:solidFill>
                <a:srgbClr val="595959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60E1262-3B5C-4DBA-97B7-63467C817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25035"/>
              </p:ext>
            </p:extLst>
          </p:nvPr>
        </p:nvGraphicFramePr>
        <p:xfrm>
          <a:off x="1188721" y="1626616"/>
          <a:ext cx="10076687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91">
                  <a:extLst>
                    <a:ext uri="{9D8B030D-6E8A-4147-A177-3AD203B41FA5}">
                      <a16:colId xmlns:a16="http://schemas.microsoft.com/office/drawing/2014/main" val="610070438"/>
                    </a:ext>
                  </a:extLst>
                </a:gridCol>
                <a:gridCol w="2203704">
                  <a:extLst>
                    <a:ext uri="{9D8B030D-6E8A-4147-A177-3AD203B41FA5}">
                      <a16:colId xmlns:a16="http://schemas.microsoft.com/office/drawing/2014/main" val="2997000082"/>
                    </a:ext>
                  </a:extLst>
                </a:gridCol>
                <a:gridCol w="4370832">
                  <a:extLst>
                    <a:ext uri="{9D8B030D-6E8A-4147-A177-3AD203B41FA5}">
                      <a16:colId xmlns:a16="http://schemas.microsoft.com/office/drawing/2014/main" val="2686851566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3988036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216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8:00am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Partners with </a:t>
                      </a:r>
                      <a:r>
                        <a:rPr lang="en-US" dirty="0" err="1">
                          <a:solidFill>
                            <a:srgbClr val="595959"/>
                          </a:solidFill>
                        </a:rPr>
                        <a:t>Reddinet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Acknowledge ** Exercise, Exercise, Exercise ** The 2024 Medical Response and Surge Exercise begins. *** Exercise, Exercise…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Objective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71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8:20-9:00am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Clinics &amp; Urgent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Receive 0-10 walk-in patients from incident*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Objective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13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8:25-9:25am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Clinics &amp; Urgent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Activation of the Incident Management Team (IMT)*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Objective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016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8:25-9:25am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Clinics &amp; Urgent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Initial Incident Action Plan (IAP) development*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Objective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70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9:00am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Partners with </a:t>
                      </a:r>
                      <a:r>
                        <a:rPr lang="en-US" dirty="0" err="1">
                          <a:solidFill>
                            <a:srgbClr val="595959"/>
                          </a:solidFill>
                        </a:rPr>
                        <a:t>Reddinet</a:t>
                      </a:r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Shelter-in-Place and Evacuation Advisory*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Objective 3</a:t>
                      </a:r>
                    </a:p>
                    <a:p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432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10:30-11:00am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All Sectors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Enter in one resource request into </a:t>
                      </a:r>
                      <a:r>
                        <a:rPr lang="en-US" dirty="0" err="1">
                          <a:solidFill>
                            <a:srgbClr val="595959"/>
                          </a:solidFill>
                        </a:rPr>
                        <a:t>ReddiNet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595959"/>
                          </a:solidFill>
                        </a:rPr>
                        <a:t>Objective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98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29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C2F3"/>
                </a:solidFill>
                <a:latin typeface="Outfit" charset="0"/>
                <a:ea typeface="Outfit" charset="0"/>
                <a:cs typeface="Outfit" charset="0"/>
              </a:rPr>
              <a:t>Exercise Components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58" y="6211669"/>
            <a:ext cx="3763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 SemiBold" pitchFamily="2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 SemiBold" pitchFamily="2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A1BCB-51BC-4267-8481-A5EBC1C6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13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2" name="AdobeStock_959537305_Video_HD_Preview">
            <a:hlinkClick r:id="" action="ppaction://media"/>
            <a:extLst>
              <a:ext uri="{FF2B5EF4-FFF2-40B4-BE49-F238E27FC236}">
                <a16:creationId xmlns:a16="http://schemas.microsoft.com/office/drawing/2014/main" id="{C6FDCE32-1304-4EF7-83E1-B88A24EB6A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95" y="1627684"/>
            <a:ext cx="7900322" cy="4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C2F3"/>
                </a:solidFill>
                <a:latin typeface="Outfit" charset="0"/>
                <a:ea typeface="Outfit" charset="0"/>
                <a:cs typeface="Outfit" charset="0"/>
              </a:rPr>
              <a:t>End of Exercise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58" y="6211669"/>
            <a:ext cx="3763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 SemiBold" pitchFamily="2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 SemiBold" pitchFamily="2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82283" y="2241113"/>
            <a:ext cx="78459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9400"/>
            <a:r>
              <a:rPr lang="en-US" sz="2000" dirty="0">
                <a:solidFill>
                  <a:srgbClr val="595959"/>
                </a:solidFill>
              </a:rPr>
              <a:t>•  Collect all feedback from participants</a:t>
            </a:r>
          </a:p>
          <a:p>
            <a:pPr marL="342900" indent="-279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Debrief with Team </a:t>
            </a:r>
          </a:p>
          <a:p>
            <a:pPr marL="342900" indent="-279400"/>
            <a:r>
              <a:rPr lang="en-US" sz="2000" dirty="0">
                <a:solidFill>
                  <a:srgbClr val="595959"/>
                </a:solidFill>
              </a:rPr>
              <a:t>•   Adjourn</a:t>
            </a:r>
          </a:p>
          <a:p>
            <a:pPr marL="342900" lvl="1" indent="-279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After Action Report &amp; Survey Monkey (Due Mid January 2025)</a:t>
            </a:r>
          </a:p>
          <a:p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  <a:p>
            <a:r>
              <a:rPr lang="en-US" sz="2000" dirty="0">
                <a:solidFill>
                  <a:srgbClr val="595959"/>
                </a:solidFill>
              </a:rPr>
              <a:t>Next Steps?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hlinkClick r:id="rId3"/>
              </a:rPr>
              <a:t>Register for the MRSE</a:t>
            </a: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Plan for the MRSE – November 21, 2024</a:t>
            </a:r>
          </a:p>
          <a:p>
            <a:endParaRPr lang="en-US" sz="2000" dirty="0">
              <a:solidFill>
                <a:srgbClr val="595959"/>
              </a:solidFill>
            </a:endParaRPr>
          </a:p>
          <a:p>
            <a:r>
              <a:rPr lang="en-US" sz="2000" dirty="0">
                <a:solidFill>
                  <a:srgbClr val="595959"/>
                </a:solidFill>
              </a:rPr>
              <a:t>Resources: </a:t>
            </a:r>
            <a:r>
              <a:rPr lang="en-US" sz="2000" dirty="0">
                <a:hlinkClick r:id="rId4"/>
              </a:rPr>
              <a:t>LA County Healthcare Coalition (lacountyhcc.org)</a:t>
            </a:r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A1BCB-51BC-4267-8481-A5EBC1C6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14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1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5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800" y="539644"/>
            <a:ext cx="52978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Outfit ExtraBold" pitchFamily="2" charset="0"/>
                <a:ea typeface="Outfit" charset="0"/>
                <a:cs typeface="Outfit" charset="0"/>
              </a:rPr>
              <a:t>MRSE Participant Webinar</a:t>
            </a:r>
            <a:br>
              <a:rPr lang="en-US" sz="3200" b="1" dirty="0">
                <a:solidFill>
                  <a:schemeClr val="bg1"/>
                </a:solidFill>
                <a:latin typeface="Outfit" charset="0"/>
                <a:ea typeface="Outfit" charset="0"/>
                <a:cs typeface="Outfit" charset="0"/>
              </a:rPr>
            </a:br>
            <a:r>
              <a:rPr lang="en-US" sz="2000" dirty="0">
                <a:solidFill>
                  <a:schemeClr val="bg1"/>
                </a:solidFill>
                <a:latin typeface="Outfit SemiBold" pitchFamily="2" charset="0"/>
                <a:ea typeface="Outfit" charset="0"/>
                <a:cs typeface="Outfit" charset="0"/>
              </a:rPr>
              <a:t>September 24, 2024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16906" y="2200672"/>
            <a:ext cx="6938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+mj-lt"/>
                <a:ea typeface="Outfit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altLang="zh-CN" sz="4000" dirty="0">
              <a:solidFill>
                <a:schemeClr val="bg1"/>
              </a:solidFill>
              <a:latin typeface="+mj-lt"/>
              <a:ea typeface="Outfit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000" dirty="0">
                <a:solidFill>
                  <a:schemeClr val="bg1"/>
                </a:solidFill>
                <a:latin typeface="+mj-lt"/>
                <a:ea typeface="Outfit" charset="0"/>
                <a:cs typeface="Arial" panose="020B0604020202020204" pitchFamily="34" charset="0"/>
              </a:rPr>
              <a:t>Thank you!</a:t>
            </a:r>
          </a:p>
          <a:p>
            <a:pPr algn="ctr"/>
            <a:endParaRPr lang="en-US" altLang="zh-CN" sz="4000" dirty="0">
              <a:solidFill>
                <a:schemeClr val="bg1"/>
              </a:solidFill>
              <a:latin typeface="+mj-lt"/>
              <a:ea typeface="Outfit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ea typeface="Outfit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6211669"/>
            <a:ext cx="52978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" y="539644"/>
            <a:ext cx="3495766" cy="8868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592E09-E766-4230-8ACE-7C08F68159B2}"/>
              </a:ext>
            </a:extLst>
          </p:cNvPr>
          <p:cNvSpPr/>
          <p:nvPr/>
        </p:nvSpPr>
        <p:spPr>
          <a:xfrm>
            <a:off x="669234" y="5536820"/>
            <a:ext cx="11029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a typeface="Outfit" charset="0"/>
                <a:cs typeface="Arial" panose="020B0604020202020204" pitchFamily="34" charset="0"/>
              </a:rPr>
              <a:t>Lisa Fisher, Vice President of Member Relations,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a typeface="Outfit" charset="0"/>
                <a:cs typeface="Arial" panose="020B0604020202020204" pitchFamily="34" charset="0"/>
              </a:rPr>
              <a:t>Community Clinic Association of Los Angeles County (CCALAC)</a:t>
            </a:r>
          </a:p>
        </p:txBody>
      </p:sp>
    </p:spTree>
    <p:extLst>
      <p:ext uri="{BB962C8B-B14F-4D97-AF65-F5344CB8AC3E}">
        <p14:creationId xmlns:p14="http://schemas.microsoft.com/office/powerpoint/2010/main" val="274939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FA4CF-82BB-4598-ABE2-3BFC6E3C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409" y="1327506"/>
            <a:ext cx="5644896" cy="21172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C2F3"/>
                </a:solidFill>
                <a:latin typeface="Outfit" charset="0"/>
                <a:ea typeface="Outfit" charset="0"/>
                <a:cs typeface="Outfit" charset="0"/>
              </a:rPr>
              <a:t>Welcome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58" y="6211669"/>
            <a:ext cx="3763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 SemiBold" pitchFamily="2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 SemiBold" pitchFamily="2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27199" y="3326984"/>
            <a:ext cx="5974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Welcome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Introductions – Name, organization and Sector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Have you participated in a MRSE Drill?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What are your biggest concerns?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What are you looking forward to?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A1BCB-51BC-4267-8481-A5EBC1C6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2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6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00C2F3"/>
                </a:solidFill>
                <a:latin typeface="Outfit" charset="0"/>
                <a:ea typeface="Outfit" charset="0"/>
                <a:cs typeface="Outfit" charset="0"/>
              </a:rPr>
              <a:t>Agenda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58" y="6211669"/>
            <a:ext cx="3763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 SemiBold" pitchFamily="2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 SemiBold" pitchFamily="2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37359" y="2176445"/>
            <a:ext cx="59740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</a:rPr>
              <a:t>Agenda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Welcome &amp; Introductions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Overview of Objectives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Objectives 1 - 6 and Sample Tasks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Timeline and Injects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Post Drill Activities &amp; Next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A1BCB-51BC-4267-8481-A5EBC1C6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399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3</a:t>
            </a:fld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2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00C2F3"/>
                </a:solidFill>
                <a:latin typeface="Outfit ExtraBold" pitchFamily="2" charset="0"/>
                <a:ea typeface="Outfit" charset="0"/>
                <a:cs typeface="Outfit" charset="0"/>
              </a:rPr>
              <a:t>MRSE Objectives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60" y="6211669"/>
            <a:ext cx="376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497" y="832031"/>
            <a:ext cx="10944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Los Angeles County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2024 Medical Response and Surge Exercise (MRSE)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Exercise Objectives</a:t>
            </a:r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D948-4192-4BCE-8446-711DD17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4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B8A3A-97C0-4AC4-AD32-602853DB207B}"/>
              </a:ext>
            </a:extLst>
          </p:cNvPr>
          <p:cNvSpPr txBox="1"/>
          <p:nvPr/>
        </p:nvSpPr>
        <p:spPr>
          <a:xfrm>
            <a:off x="969264" y="2330449"/>
            <a:ext cx="103784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95959"/>
                </a:solidFill>
              </a:rPr>
              <a:t>Objective 1</a:t>
            </a:r>
            <a:r>
              <a:rPr lang="en-US" sz="1800" b="0" i="0" u="none" strike="noStrike" baseline="0" dirty="0">
                <a:solidFill>
                  <a:srgbClr val="595959"/>
                </a:solidFill>
              </a:rPr>
              <a:t> - Maintain awareness of the common operating picture by gathering and </a:t>
            </a:r>
            <a:r>
              <a:rPr lang="en-US" sz="1800" b="0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sharing real-time information related to the emergency and situational awareness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Objective 2 </a:t>
            </a:r>
            <a:r>
              <a:rPr lang="en-US" sz="1800" b="0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Activate the Incident Command System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</a:rPr>
              <a:t>Objective 3 </a:t>
            </a:r>
            <a:r>
              <a:rPr lang="en-US" sz="1800" b="0" i="0" u="none" strike="noStrike" baseline="0" dirty="0">
                <a:solidFill>
                  <a:srgbClr val="595959"/>
                </a:solidFill>
              </a:rPr>
              <a:t>- Determine the clinic’s priorities for ensuring key functions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</a:rPr>
              <a:t>Objective 4 </a:t>
            </a:r>
            <a:r>
              <a:rPr lang="en-US" sz="1800" b="0" i="0" u="none" strike="noStrike" baseline="0" dirty="0">
                <a:solidFill>
                  <a:srgbClr val="595959"/>
                </a:solidFill>
              </a:rPr>
              <a:t>- Evaluate capabilities and resources for a burn surge incident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Objective 5 </a:t>
            </a:r>
            <a:r>
              <a:rPr lang="en-US" sz="1800" b="0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- Ensure processes and procedures are in place throughout response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6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MHOAC Communications and Resource Requesting </a:t>
            </a:r>
          </a:p>
        </p:txBody>
      </p:sp>
    </p:spTree>
    <p:extLst>
      <p:ext uri="{BB962C8B-B14F-4D97-AF65-F5344CB8AC3E}">
        <p14:creationId xmlns:p14="http://schemas.microsoft.com/office/powerpoint/2010/main" val="55823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00C2F3"/>
                </a:solidFill>
                <a:latin typeface="Outfit ExtraBold" pitchFamily="2" charset="0"/>
                <a:ea typeface="Outfit" charset="0"/>
                <a:cs typeface="Outfit" charset="0"/>
              </a:rPr>
              <a:t>MRSE Objectives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60" y="6211669"/>
            <a:ext cx="376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497" y="1124419"/>
            <a:ext cx="10944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Los Angeles County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2024 Medical Response and Surge Exercise (MRSE)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Exercise Objective One</a:t>
            </a:r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DFC92-5091-4E64-9609-211EEA7356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>
            <a:off x="7797511" y="966937"/>
            <a:ext cx="4038600" cy="2019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D948-4192-4BCE-8446-711DD17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5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B8A3A-97C0-4AC4-AD32-602853DB207B}"/>
              </a:ext>
            </a:extLst>
          </p:cNvPr>
          <p:cNvSpPr txBox="1"/>
          <p:nvPr/>
        </p:nvSpPr>
        <p:spPr>
          <a:xfrm>
            <a:off x="1399032" y="2518350"/>
            <a:ext cx="967435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95959"/>
                </a:solidFill>
              </a:rPr>
              <a:t>Objective 1 </a:t>
            </a:r>
            <a:r>
              <a:rPr lang="en-US" sz="1800" b="0" i="0" u="none" strike="noStrike" baseline="0" dirty="0">
                <a:solidFill>
                  <a:srgbClr val="595959"/>
                </a:solidFill>
              </a:rPr>
              <a:t>- Maintain awareness of the common operating picture by gathering and </a:t>
            </a:r>
            <a:r>
              <a:rPr lang="en-US" sz="1800" b="0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sharing real-time information related to the emergency and situational awareness through coordination with the Medical and Health Operational Area Coordinator (MHOAC) within [20 minutes]. (Capability 2)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</a:rPr>
              <a:t>Sample task(s):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</a:rPr>
              <a:t>• Develop information sharing procedures specific to the incident response and document these procedures for clinic staff within [XX] minutes of incident notification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</a:rPr>
              <a:t>• Identify and document information access and data protection procedures within [XX] minutes of incident notification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</a:rPr>
              <a:t>• Evaluate the ability to receive external communications, disseminate information internally to appropriate parties and response to </a:t>
            </a:r>
            <a:r>
              <a:rPr lang="en-US" sz="1800" b="1" i="0" u="none" strike="noStrike" baseline="0" dirty="0">
                <a:solidFill>
                  <a:srgbClr val="595959"/>
                </a:solidFill>
              </a:rPr>
              <a:t>external communications</a:t>
            </a:r>
            <a:r>
              <a:rPr lang="en-US" sz="1800" b="0" i="0" u="none" strike="noStrike" baseline="0" dirty="0">
                <a:solidFill>
                  <a:srgbClr val="595959"/>
                </a:solidFill>
              </a:rPr>
              <a:t>.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595959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00C2F3"/>
                </a:solidFill>
                <a:latin typeface="Outfit ExtraBold" pitchFamily="2" charset="0"/>
                <a:ea typeface="Outfit" charset="0"/>
                <a:cs typeface="Outfit" charset="0"/>
              </a:rPr>
              <a:t>MRSE Objectives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60" y="6211669"/>
            <a:ext cx="376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3201" y="1226037"/>
            <a:ext cx="10944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Los Angeles County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2024 Medical Response and Surge Exercise (MRSE) </a:t>
            </a:r>
          </a:p>
          <a:p>
            <a:pPr algn="ctr"/>
            <a:r>
              <a:rPr lang="en-US" sz="2000" b="1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Exercise Objective Two</a:t>
            </a:r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D948-4192-4BCE-8446-711DD17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6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B8A3A-97C0-4AC4-AD32-602853DB207B}"/>
              </a:ext>
            </a:extLst>
          </p:cNvPr>
          <p:cNvSpPr txBox="1"/>
          <p:nvPr/>
        </p:nvSpPr>
        <p:spPr>
          <a:xfrm>
            <a:off x="1335024" y="2570443"/>
            <a:ext cx="96743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2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Activate the Incident Command System to provide a structured and successful emergency response. (Capability 2)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task(s):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Complete HICS forms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Review Emergency Operations Plan and Job Action Sheets with staff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Communicate with clinical and non-clinical staff, patients, and visitors to notify them of ICS activation.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0EC1F-3CA2-48B6-8152-B4F7592BF5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1182624" y="1467267"/>
            <a:ext cx="8997696" cy="50477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61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00C2F3"/>
                </a:solidFill>
                <a:latin typeface="Outfit ExtraBold" pitchFamily="2" charset="0"/>
                <a:ea typeface="Outfit" charset="0"/>
                <a:cs typeface="Outfit" charset="0"/>
              </a:rPr>
              <a:t>MRSE Objectives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60" y="6211669"/>
            <a:ext cx="376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497" y="959553"/>
            <a:ext cx="10944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Los Angeles County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2024 Medical Response and Surge Exercise (MRSE) </a:t>
            </a:r>
          </a:p>
          <a:p>
            <a:pPr algn="ctr"/>
            <a:r>
              <a:rPr lang="en-US" sz="2000" b="1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Exercise Objective Three</a:t>
            </a:r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D948-4192-4BCE-8446-711DD17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7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B8A3A-97C0-4AC4-AD32-602853DB207B}"/>
              </a:ext>
            </a:extLst>
          </p:cNvPr>
          <p:cNvSpPr txBox="1"/>
          <p:nvPr/>
        </p:nvSpPr>
        <p:spPr>
          <a:xfrm>
            <a:off x="1188720" y="2386548"/>
            <a:ext cx="967435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3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Determine the clinic’s priorities for ensuring key functions are maintained throughout the emergency, including the provision of care to existing and new patients within a determined time frame. (Capability 2)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task(s):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Determine those services that are critical to patient care and those that could be suspended or transferred to a different facility (e.g., closing a clinic’s school-based site to preserve staff to manage an increased walk-in patient population at a primary site, or reallocating dental suites to accommodate walk-in use) and report back to the Command Center within [insert timeframe]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Activate the facility’s Emergency Operations Plan (EOP) and notify all staff of plan activation within [25 minutes]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nsure the provision of continued staff and resources for Administrative and Finance functions throughout response.</a:t>
            </a:r>
          </a:p>
        </p:txBody>
      </p:sp>
    </p:spTree>
    <p:extLst>
      <p:ext uri="{BB962C8B-B14F-4D97-AF65-F5344CB8AC3E}">
        <p14:creationId xmlns:p14="http://schemas.microsoft.com/office/powerpoint/2010/main" val="345904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00C2F3"/>
                </a:solidFill>
                <a:latin typeface="Outfit ExtraBold" pitchFamily="2" charset="0"/>
                <a:ea typeface="Outfit" charset="0"/>
                <a:cs typeface="Outfit" charset="0"/>
              </a:rPr>
              <a:t>MRSE Objectives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60" y="6211669"/>
            <a:ext cx="376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497" y="1216893"/>
            <a:ext cx="10944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Los Angeles County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2024 Medical Response and Surge Exercise (MRSE) </a:t>
            </a:r>
          </a:p>
          <a:p>
            <a:pPr algn="ctr"/>
            <a:r>
              <a:rPr lang="en-US" sz="2000" b="1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Exercise Objective Three, Continued</a:t>
            </a:r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D948-4192-4BCE-8446-711DD17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8</a:t>
            </a:fld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B8A3A-97C0-4AC4-AD32-602853DB207B}"/>
              </a:ext>
            </a:extLst>
          </p:cNvPr>
          <p:cNvSpPr txBox="1"/>
          <p:nvPr/>
        </p:nvSpPr>
        <p:spPr>
          <a:xfrm>
            <a:off x="1188720" y="2631157"/>
            <a:ext cx="96743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3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Determine the clinic’s priorities for ensuring key functions are maintained throughout the emergency, including the provision of care to existing and new patients within [insert timeframe].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task(s): </a:t>
            </a:r>
          </a:p>
          <a:p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Consider the need for sheltering-in-place, facility lockdown, or evacuation, and notify all internal staff within [insert timeframe] of the decision to initiate any such actions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Activate Continuity of Operations Plans (COOP) where applicable and include COOP status updates within staff briefings and operational objectives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• </a:t>
            </a:r>
            <a:r>
              <a:rPr lang="en-U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place succession planning to maintain operations if primary positions become vacant due to the implications of the event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•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Ensure that business operations are sustainable for a potentially long-term event, and identify strategies for sustainability in a long-term recovery plan and/or objectives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9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00800" y="539644"/>
            <a:ext cx="5297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>
                <a:solidFill>
                  <a:srgbClr val="00C2F3"/>
                </a:solidFill>
                <a:latin typeface="Outfit ExtraBold" pitchFamily="2" charset="0"/>
                <a:ea typeface="Outfit" charset="0"/>
                <a:cs typeface="Outfit" charset="0"/>
              </a:rPr>
              <a:t>MRSE Objectives</a:t>
            </a:r>
            <a:endParaRPr lang="en-US" sz="2000" dirty="0">
              <a:solidFill>
                <a:srgbClr val="00C2F3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4960" y="6211669"/>
            <a:ext cx="376370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Member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Driven.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   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Patient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Focused.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233" y="6211669"/>
            <a:ext cx="35878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utfit SemiBold" pitchFamily="2" charset="0"/>
                <a:ea typeface="Calibri" charset="0"/>
                <a:cs typeface="Calibri" charset="0"/>
              </a:rPr>
              <a:t>MRSE Participant Webinar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Outfit" charset="0"/>
              <a:ea typeface="Outfit" charset="0"/>
              <a:cs typeface="Outfi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5" y="491384"/>
            <a:ext cx="3679246" cy="10005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497" y="1124419"/>
            <a:ext cx="109446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Los Angeles County </a:t>
            </a:r>
          </a:p>
          <a:p>
            <a:pPr algn="ctr"/>
            <a:r>
              <a:rPr lang="en-US" sz="2000" b="1" i="0" u="none" strike="noStrike" baseline="0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2024 Medical Response and Surge Exercise (MRSE) </a:t>
            </a:r>
          </a:p>
          <a:p>
            <a:pPr algn="ctr"/>
            <a:r>
              <a:rPr lang="en-US" sz="2000" b="1" dirty="0">
                <a:solidFill>
                  <a:srgbClr val="595959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Exercise Objective Four</a:t>
            </a:r>
            <a:endParaRPr lang="en-US" sz="2000" b="1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Outfit" charset="0"/>
              <a:ea typeface="Outfit" charset="0"/>
              <a:cs typeface="Outfit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4BD948-4192-4BCE-8446-711DD17E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11669"/>
            <a:ext cx="2743200" cy="365125"/>
          </a:xfrm>
        </p:spPr>
        <p:txBody>
          <a:bodyPr/>
          <a:lstStyle/>
          <a:p>
            <a:fld id="{9C700852-2A7A-9D47-89B9-54A0BE64EEFE}" type="slidenum">
              <a:rPr lang="en-US" smtClean="0">
                <a:solidFill>
                  <a:srgbClr val="595959"/>
                </a:solidFill>
              </a:rPr>
              <a:pPr/>
              <a:t>9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B62E4-34A5-487E-A7B3-6C420046F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266" y="1227828"/>
            <a:ext cx="2329778" cy="1553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9B8A3A-97C0-4AC4-AD32-602853DB207B}"/>
              </a:ext>
            </a:extLst>
          </p:cNvPr>
          <p:cNvSpPr txBox="1"/>
          <p:nvPr/>
        </p:nvSpPr>
        <p:spPr>
          <a:xfrm>
            <a:off x="1325880" y="2838723"/>
            <a:ext cx="99578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 4 </a:t>
            </a: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Evaluate capabilities and resources for a burn surge incident in accordance with the Health Care Coalition (HCC)’s medical surge, burn surge, and resource sharing plans and policies. (Capability 4)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task(s):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any assigned functions for ambulatory surgical centers within the local health care coalition’s burn surge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 1 – 10 walk-in patients with minor </a:t>
            </a:r>
            <a:r>
              <a:rPr lang="en-US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burns/injuries from the incident</a:t>
            </a:r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back any clinical and non-clinical staff who may be used in non-traditional roles to assist in response efforts or to assist at other healthcare locations, and implement any HCC member staff sharing plans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 emergency equipment, supplies, and stocking strategies, and HCC resource sharing agreements </a:t>
            </a:r>
          </a:p>
          <a:p>
            <a:endParaRPr lang="en-US" sz="1800" b="0" i="0" u="none" strike="noStrike" baseline="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6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77BD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C4525F-BCE6-4E8C-809C-8D1F31E0A85E}" vid="{C1C438D4-9836-46B7-B7F0-F8192D5A07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EB7535F80F34F9C230B4F1C25B691" ma:contentTypeVersion="18" ma:contentTypeDescription="Create a new document." ma:contentTypeScope="" ma:versionID="fa434bc351d5f8c21bfec09cc3bd8128">
  <xsd:schema xmlns:xsd="http://www.w3.org/2001/XMLSchema" xmlns:xs="http://www.w3.org/2001/XMLSchema" xmlns:p="http://schemas.microsoft.com/office/2006/metadata/properties" xmlns:ns2="efa1fe23-ee04-4eca-95ad-9821450536bf" xmlns:ns3="4845ac6c-376f-4d44-af9f-9308171d2be0" targetNamespace="http://schemas.microsoft.com/office/2006/metadata/properties" ma:root="true" ma:fieldsID="794f1f134b53c666eb3a1b167e638a81" ns2:_="" ns3:_="">
    <xsd:import namespace="efa1fe23-ee04-4eca-95ad-9821450536bf"/>
    <xsd:import namespace="4845ac6c-376f-4d44-af9f-9308171d2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1fe23-ee04-4eca-95ad-982145053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90defc-c313-43fa-a86a-bb7c3477cf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5ac6c-376f-4d44-af9f-9308171d2b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056477b-74bb-4c8f-b74c-d5494ad52216}" ma:internalName="TaxCatchAll" ma:showField="CatchAllData" ma:web="4845ac6c-376f-4d44-af9f-9308171d2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a1fe23-ee04-4eca-95ad-9821450536bf">
      <Terms xmlns="http://schemas.microsoft.com/office/infopath/2007/PartnerControls"/>
    </lcf76f155ced4ddcb4097134ff3c332f>
    <TaxCatchAll xmlns="4845ac6c-376f-4d44-af9f-9308171d2be0" xsi:nil="true"/>
  </documentManagement>
</p:properties>
</file>

<file path=customXml/itemProps1.xml><?xml version="1.0" encoding="utf-8"?>
<ds:datastoreItem xmlns:ds="http://schemas.openxmlformats.org/officeDocument/2006/customXml" ds:itemID="{728CB146-C1C3-46F0-8269-30D618B5D2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D3FD74-ACA5-492D-8040-1F92B8927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1fe23-ee04-4eca-95ad-9821450536bf"/>
    <ds:schemaRef ds:uri="4845ac6c-376f-4d44-af9f-9308171d2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7D2A63-E034-47FF-B728-388FF752B816}">
  <ds:schemaRefs>
    <ds:schemaRef ds:uri="http://schemas.microsoft.com/office/2006/metadata/properties"/>
    <ds:schemaRef ds:uri="http://schemas.microsoft.com/office/infopath/2007/PartnerControls"/>
    <ds:schemaRef ds:uri="efa1fe23-ee04-4eca-95ad-9821450536bf"/>
    <ds:schemaRef ds:uri="4845ac6c-376f-4d44-af9f-9308171d2b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CCALAC PPT Template FINAL July 2024 (1)</Template>
  <TotalTime>561</TotalTime>
  <Words>1423</Words>
  <Application>Microsoft Office PowerPoint</Application>
  <PresentationFormat>Widescreen</PresentationFormat>
  <Paragraphs>221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Franklin Gothic Book</vt:lpstr>
      <vt:lpstr>Outfit</vt:lpstr>
      <vt:lpstr>Outfit ExtraBold</vt:lpstr>
      <vt:lpstr>Outfit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Fisher</dc:creator>
  <cp:lastModifiedBy>Lisa Fisher</cp:lastModifiedBy>
  <cp:revision>25</cp:revision>
  <dcterms:created xsi:type="dcterms:W3CDTF">2024-09-16T17:19:46Z</dcterms:created>
  <dcterms:modified xsi:type="dcterms:W3CDTF">2024-09-24T18:25:50Z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0x01010059AEB7535F80F34F9C230B4F1C25B691</vt:lpwstr>
  </property>
</Properties>
</file>