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45" r:id="rId1"/>
  </p:sldMasterIdLst>
  <p:notesMasterIdLst>
    <p:notesMasterId r:id="rId34"/>
  </p:notesMasterIdLst>
  <p:handoutMasterIdLst>
    <p:handoutMasterId r:id="rId35"/>
  </p:handoutMasterIdLst>
  <p:sldIdLst>
    <p:sldId id="257" r:id="rId2"/>
    <p:sldId id="291" r:id="rId3"/>
    <p:sldId id="351" r:id="rId4"/>
    <p:sldId id="370" r:id="rId5"/>
    <p:sldId id="386" r:id="rId6"/>
    <p:sldId id="391" r:id="rId7"/>
    <p:sldId id="379" r:id="rId8"/>
    <p:sldId id="372" r:id="rId9"/>
    <p:sldId id="392" r:id="rId10"/>
    <p:sldId id="377" r:id="rId11"/>
    <p:sldId id="393" r:id="rId12"/>
    <p:sldId id="378" r:id="rId13"/>
    <p:sldId id="375" r:id="rId14"/>
    <p:sldId id="374" r:id="rId15"/>
    <p:sldId id="389" r:id="rId16"/>
    <p:sldId id="380" r:id="rId17"/>
    <p:sldId id="381" r:id="rId18"/>
    <p:sldId id="385" r:id="rId19"/>
    <p:sldId id="358" r:id="rId20"/>
    <p:sldId id="287" r:id="rId21"/>
    <p:sldId id="360" r:id="rId22"/>
    <p:sldId id="387" r:id="rId23"/>
    <p:sldId id="388" r:id="rId24"/>
    <p:sldId id="337" r:id="rId25"/>
    <p:sldId id="336" r:id="rId26"/>
    <p:sldId id="365" r:id="rId27"/>
    <p:sldId id="268" r:id="rId28"/>
    <p:sldId id="349" r:id="rId29"/>
    <p:sldId id="259" r:id="rId30"/>
    <p:sldId id="354" r:id="rId31"/>
    <p:sldId id="394" r:id="rId32"/>
    <p:sldId id="395" r:id="rId3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A587C6-B398-43D0-88E7-610247890767}">
          <p14:sldIdLst>
            <p14:sldId id="257"/>
            <p14:sldId id="291"/>
            <p14:sldId id="351"/>
            <p14:sldId id="370"/>
            <p14:sldId id="386"/>
            <p14:sldId id="391"/>
            <p14:sldId id="379"/>
            <p14:sldId id="372"/>
            <p14:sldId id="392"/>
            <p14:sldId id="377"/>
            <p14:sldId id="393"/>
            <p14:sldId id="378"/>
            <p14:sldId id="375"/>
            <p14:sldId id="374"/>
            <p14:sldId id="389"/>
            <p14:sldId id="380"/>
            <p14:sldId id="381"/>
            <p14:sldId id="385"/>
            <p14:sldId id="358"/>
            <p14:sldId id="287"/>
            <p14:sldId id="360"/>
            <p14:sldId id="387"/>
            <p14:sldId id="388"/>
          </p14:sldIdLst>
        </p14:section>
        <p14:section name="Untitled Section" id="{050AE053-2605-4AA6-B4A0-49F89B0C6CD3}">
          <p14:sldIdLst>
            <p14:sldId id="337"/>
            <p14:sldId id="336"/>
            <p14:sldId id="365"/>
            <p14:sldId id="268"/>
            <p14:sldId id="349"/>
            <p14:sldId id="259"/>
            <p14:sldId id="354"/>
            <p14:sldId id="394"/>
            <p14:sldId id="3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e Lee-Brown" initials="LL" lastIdx="1" clrIdx="0">
    <p:extLst>
      <p:ext uri="{19B8F6BF-5375-455C-9EA6-DF929625EA0E}">
        <p15:presenceInfo xmlns:p15="http://schemas.microsoft.com/office/powerpoint/2012/main" userId="S::LLee-Brown6@dhs.lacounty.gov::e34a74f2-0d8d-4e7a-afbc-23f13cc1ac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62324" autoAdjust="0"/>
  </p:normalViewPr>
  <p:slideViewPr>
    <p:cSldViewPr snapToGrid="0">
      <p:cViewPr varScale="1">
        <p:scale>
          <a:sx n="47" d="100"/>
          <a:sy n="47" d="100"/>
        </p:scale>
        <p:origin x="1716"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23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Lee-Brown" userId="e34a74f2-0d8d-4e7a-afbc-23f13cc1ac56" providerId="ADAL" clId="{6088FF7E-A89A-47DB-A60A-0CE647CB4936}"/>
    <pc:docChg chg="delSld modSld modSection">
      <pc:chgData name="Laurie Lee-Brown" userId="e34a74f2-0d8d-4e7a-afbc-23f13cc1ac56" providerId="ADAL" clId="{6088FF7E-A89A-47DB-A60A-0CE647CB4936}" dt="2024-09-24T19:50:36.008" v="118" actId="2696"/>
      <pc:docMkLst>
        <pc:docMk/>
      </pc:docMkLst>
      <pc:sldChg chg="modNotesTx">
        <pc:chgData name="Laurie Lee-Brown" userId="e34a74f2-0d8d-4e7a-afbc-23f13cc1ac56" providerId="ADAL" clId="{6088FF7E-A89A-47DB-A60A-0CE647CB4936}" dt="2024-09-24T19:43:32.688" v="0" actId="6549"/>
        <pc:sldMkLst>
          <pc:docMk/>
          <pc:sldMk cId="1588704328" sldId="257"/>
        </pc:sldMkLst>
      </pc:sldChg>
      <pc:sldChg chg="modNotesTx">
        <pc:chgData name="Laurie Lee-Brown" userId="e34a74f2-0d8d-4e7a-afbc-23f13cc1ac56" providerId="ADAL" clId="{6088FF7E-A89A-47DB-A60A-0CE647CB4936}" dt="2024-09-24T19:44:08.536" v="43" actId="20577"/>
        <pc:sldMkLst>
          <pc:docMk/>
          <pc:sldMk cId="1087826685" sldId="291"/>
        </pc:sldMkLst>
      </pc:sldChg>
      <pc:sldChg chg="del">
        <pc:chgData name="Laurie Lee-Brown" userId="e34a74f2-0d8d-4e7a-afbc-23f13cc1ac56" providerId="ADAL" clId="{6088FF7E-A89A-47DB-A60A-0CE647CB4936}" dt="2024-09-24T19:50:33.557" v="117" actId="2696"/>
        <pc:sldMkLst>
          <pc:docMk/>
          <pc:sldMk cId="2571978434" sldId="327"/>
        </pc:sldMkLst>
      </pc:sldChg>
      <pc:sldChg chg="modNotesTx">
        <pc:chgData name="Laurie Lee-Brown" userId="e34a74f2-0d8d-4e7a-afbc-23f13cc1ac56" providerId="ADAL" clId="{6088FF7E-A89A-47DB-A60A-0CE647CB4936}" dt="2024-09-24T19:45:55.955" v="78" actId="6549"/>
        <pc:sldMkLst>
          <pc:docMk/>
          <pc:sldMk cId="2692845145" sldId="370"/>
        </pc:sldMkLst>
      </pc:sldChg>
      <pc:sldChg chg="del">
        <pc:chgData name="Laurie Lee-Brown" userId="e34a74f2-0d8d-4e7a-afbc-23f13cc1ac56" providerId="ADAL" clId="{6088FF7E-A89A-47DB-A60A-0CE647CB4936}" dt="2024-09-24T19:49:53.807" v="115" actId="2696"/>
        <pc:sldMkLst>
          <pc:docMk/>
          <pc:sldMk cId="924110429" sldId="373"/>
        </pc:sldMkLst>
      </pc:sldChg>
      <pc:sldChg chg="modNotesTx">
        <pc:chgData name="Laurie Lee-Brown" userId="e34a74f2-0d8d-4e7a-afbc-23f13cc1ac56" providerId="ADAL" clId="{6088FF7E-A89A-47DB-A60A-0CE647CB4936}" dt="2024-09-24T19:49:14.671" v="114" actId="20577"/>
        <pc:sldMkLst>
          <pc:docMk/>
          <pc:sldMk cId="2751025564" sldId="375"/>
        </pc:sldMkLst>
      </pc:sldChg>
      <pc:sldChg chg="modNotesTx">
        <pc:chgData name="Laurie Lee-Brown" userId="e34a74f2-0d8d-4e7a-afbc-23f13cc1ac56" providerId="ADAL" clId="{6088FF7E-A89A-47DB-A60A-0CE647CB4936}" dt="2024-09-24T19:47:46.419" v="79" actId="113"/>
        <pc:sldMkLst>
          <pc:docMk/>
          <pc:sldMk cId="2349139046" sldId="377"/>
        </pc:sldMkLst>
      </pc:sldChg>
      <pc:sldChg chg="del">
        <pc:chgData name="Laurie Lee-Brown" userId="e34a74f2-0d8d-4e7a-afbc-23f13cc1ac56" providerId="ADAL" clId="{6088FF7E-A89A-47DB-A60A-0CE647CB4936}" dt="2024-09-24T19:50:36.008" v="118" actId="2696"/>
        <pc:sldMkLst>
          <pc:docMk/>
          <pc:sldMk cId="963116292" sldId="382"/>
        </pc:sldMkLst>
      </pc:sldChg>
      <pc:sldChg chg="del">
        <pc:chgData name="Laurie Lee-Brown" userId="e34a74f2-0d8d-4e7a-afbc-23f13cc1ac56" providerId="ADAL" clId="{6088FF7E-A89A-47DB-A60A-0CE647CB4936}" dt="2024-09-24T19:49:57.098" v="116" actId="2696"/>
        <pc:sldMkLst>
          <pc:docMk/>
          <pc:sldMk cId="4048239804" sldId="384"/>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03263" y="0"/>
            <a:ext cx="3274869" cy="467072"/>
          </a:xfrm>
          <a:prstGeom prst="rect">
            <a:avLst/>
          </a:prstGeom>
        </p:spPr>
        <p:txBody>
          <a:bodyPr vert="horz" lIns="93324" tIns="46662" rIns="93324" bIns="46662" rtlCol="0"/>
          <a:lstStyle>
            <a:lvl1pPr algn="l">
              <a:defRPr sz="1200"/>
            </a:lvl1pPr>
          </a:lstStyle>
          <a:p>
            <a:pPr>
              <a:defRPr/>
            </a:pPr>
            <a:r>
              <a:rPr lang="en-US" dirty="0"/>
              <a:t>HOSPITAL DISASTER MANAGEMENT TRAINING</a:t>
            </a:r>
          </a:p>
          <a:p>
            <a:pPr>
              <a:defRPr/>
            </a:pPr>
            <a:r>
              <a:rPr lang="en-US" dirty="0"/>
              <a:t>Radiological</a:t>
            </a:r>
          </a:p>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r>
              <a:rPr lang="en-US" dirty="0"/>
              <a:t>Jan 2018</a:t>
            </a:r>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304C9B0-9B66-4CAE-A03D-38A2A69C1E96}" type="slidenum">
              <a:rPr lang="en-US" smtClean="0"/>
              <a:t>‹#›</a:t>
            </a:fld>
            <a:endParaRPr lang="en-US" dirty="0"/>
          </a:p>
        </p:txBody>
      </p:sp>
      <p:pic>
        <p:nvPicPr>
          <p:cNvPr id="6" name="Picture 8" descr="hdm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0"/>
            <a:ext cx="46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79183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r>
              <a:rPr lang="en-US" dirty="0"/>
              <a:t>Jan 2018</a:t>
            </a:r>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D8DDB22-F86C-44D1-9AD9-5C76FC77DF75}" type="slidenum">
              <a:rPr lang="en-US" smtClean="0"/>
              <a:t>‹#›</a:t>
            </a:fld>
            <a:endParaRPr lang="en-US" dirty="0"/>
          </a:p>
        </p:txBody>
      </p:sp>
    </p:spTree>
    <p:extLst>
      <p:ext uri="{BB962C8B-B14F-4D97-AF65-F5344CB8AC3E}">
        <p14:creationId xmlns:p14="http://schemas.microsoft.com/office/powerpoint/2010/main" val="66533799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a:ln/>
        </p:spPr>
      </p:sp>
      <p:sp>
        <p:nvSpPr>
          <p:cNvPr id="3789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As Darren said, this is an exercise that is focusing on Burn Surge.  For </a:t>
            </a:r>
            <a:r>
              <a:rPr lang="en-US" altLang="en-US" b="1" dirty="0">
                <a:latin typeface="Arial" panose="020B0604020202020204" pitchFamily="34" charset="0"/>
              </a:rPr>
              <a:t>non-hospital sectors</a:t>
            </a:r>
            <a:r>
              <a:rPr lang="en-US" altLang="en-US" dirty="0">
                <a:latin typeface="Arial" panose="020B0604020202020204" pitchFamily="34" charset="0"/>
              </a:rPr>
              <a:t>, we will focus on </a:t>
            </a:r>
            <a:r>
              <a:rPr lang="en-US" altLang="en-US" b="1" dirty="0">
                <a:latin typeface="Arial" panose="020B0604020202020204" pitchFamily="34" charset="0"/>
              </a:rPr>
              <a:t>SIP/Evacuation </a:t>
            </a:r>
            <a:r>
              <a:rPr lang="en-US" altLang="en-US" dirty="0">
                <a:latin typeface="Arial" panose="020B0604020202020204" pitchFamily="34" charset="0"/>
              </a:rPr>
              <a:t>in response to the toxic smoke plume providing an opportunity to evaluate the ability to continue or modify operations while determining the need to SIP or evacuate.</a:t>
            </a:r>
          </a:p>
          <a:p>
            <a:endParaRPr lang="en-US" altLang="en-US" dirty="0">
              <a:latin typeface="Arial" panose="020B0604020202020204" pitchFamily="34" charset="0"/>
            </a:endParaRPr>
          </a:p>
          <a:p>
            <a:r>
              <a:rPr lang="en-US" altLang="en-US" dirty="0">
                <a:latin typeface="Arial" panose="020B0604020202020204" pitchFamily="34" charset="0"/>
              </a:rPr>
              <a:t>The goal is to exercise your plans, capabilities, and meet the objectives from the following slides.</a:t>
            </a:r>
          </a:p>
          <a:p>
            <a:r>
              <a:rPr lang="en-US" altLang="en-US" dirty="0">
                <a:latin typeface="Arial" panose="020B0604020202020204" pitchFamily="34" charset="0"/>
              </a:rPr>
              <a:t>Consider looking at your previous AAR /Improvement Plan as a guide from your previous drill, exercise or incident to build upon strengths and areas of improvement.</a:t>
            </a:r>
          </a:p>
          <a:p>
            <a:endParaRPr lang="en-US" altLang="en-US" dirty="0">
              <a:latin typeface="Arial" panose="020B0604020202020204" pitchFamily="34" charset="0"/>
            </a:endParaRPr>
          </a:p>
          <a:p>
            <a:pPr marL="0" indent="0">
              <a:buFont typeface="Arial" panose="020B0604020202020204" pitchFamily="34" charset="0"/>
              <a:buNone/>
            </a:pPr>
            <a:r>
              <a:rPr lang="en-US" b="1" dirty="0"/>
              <a:t>ALL</a:t>
            </a:r>
            <a:r>
              <a:rPr lang="en-US" dirty="0"/>
              <a:t> sectors identified the need for ReddiNet training…</a:t>
            </a:r>
            <a:endParaRPr lang="en-US" altLang="en-US" dirty="0">
              <a:latin typeface="Arial" panose="020B0604020202020204" pitchFamily="34" charset="0"/>
            </a:endParaRPr>
          </a:p>
          <a:p>
            <a:r>
              <a:rPr lang="en-US" altLang="en-US" dirty="0">
                <a:latin typeface="Arial" panose="020B0604020202020204" pitchFamily="34" charset="0"/>
              </a:rPr>
              <a:t>No matter what sector you represent, the idea of safety &amp; continuing to care for YOUR patients is paramount, never to just “send them to the hospital”</a:t>
            </a:r>
          </a:p>
          <a:p>
            <a:endParaRPr lang="en-US" altLang="en-US" dirty="0">
              <a:latin typeface="Arial" panose="020B0604020202020204" pitchFamily="34" charset="0"/>
            </a:endParaRPr>
          </a:p>
          <a:p>
            <a:r>
              <a:rPr lang="en-US" altLang="en-US" dirty="0">
                <a:latin typeface="Arial" panose="020B0604020202020204" pitchFamily="34" charset="0"/>
              </a:rPr>
              <a:t>This probably goes without saying, but any real incident takes priority over the exercise.  Make sure during the exercise your staff know the designated word if an emergency arises.  During our HealthCare Disaster Management Training, we use the word “Tinkerbell” in the event someone is really experiencing an emergency to differentiate from exercise play.</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7892"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37893"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F95E8344-D8C8-4738-B77A-D6E199B0416C}" type="slidenum">
              <a:rPr lang="en-US" altLang="en-US" sz="1200">
                <a:solidFill>
                  <a:srgbClr val="000000"/>
                </a:solidFill>
              </a:rPr>
              <a:pPr eaLnBrk="1" hangingPunct="1"/>
              <a:t>1</a:t>
            </a:fld>
            <a:endParaRPr lang="en-US" altLang="en-US" sz="1200" dirty="0">
              <a:solidFill>
                <a:srgbClr val="000000"/>
              </a:solidFill>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283239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chemeClr val="bg1"/>
                </a:solidFill>
                <a:effectLst/>
                <a:latin typeface="var(--headings-font-family)"/>
              </a:rPr>
              <a:t>Shelter-in-Place Hazardous Materials</a:t>
            </a:r>
          </a:p>
          <a:p>
            <a:pPr algn="l"/>
            <a:r>
              <a:rPr lang="en-US" b="0" i="0" dirty="0">
                <a:solidFill>
                  <a:schemeClr val="bg1"/>
                </a:solidFill>
                <a:effectLst/>
                <a:latin typeface="Arial" panose="020B0604020202020204" pitchFamily="34" charset="0"/>
              </a:rPr>
              <a:t>Shelter-In-Place simply means seeking immediate shelter inside a building. This action may be taken during a release of toxic chemicals, biological or radioactive materials to the outside air or other emergency.</a:t>
            </a:r>
          </a:p>
          <a:p>
            <a:pPr algn="l"/>
            <a:r>
              <a:rPr lang="en-US" b="0" i="0" dirty="0">
                <a:solidFill>
                  <a:schemeClr val="bg1"/>
                </a:solidFill>
                <a:effectLst/>
                <a:latin typeface="Arial" panose="020B0604020202020204" pitchFamily="34" charset="0"/>
              </a:rPr>
              <a:t>If the outside air quality is threatened or compromised, sheltering in place keeps you inside an area offering more protection. </a:t>
            </a:r>
          </a:p>
          <a:p>
            <a:pPr algn="l"/>
            <a:r>
              <a:rPr lang="en-US" b="0" i="0" dirty="0">
                <a:solidFill>
                  <a:schemeClr val="bg1"/>
                </a:solidFill>
                <a:effectLst/>
                <a:latin typeface="Arial" panose="020B0604020202020204" pitchFamily="34" charset="0"/>
              </a:rPr>
              <a:t>Although rarely called for, Shelter-In-Place events usually last only a few hours. Emergency supply kits of food, water, and other items can be used during Shelter-In-Place events.</a:t>
            </a:r>
          </a:p>
          <a:p>
            <a:pPr algn="l"/>
            <a:endParaRPr lang="en-US" b="0" i="0" dirty="0">
              <a:solidFill>
                <a:schemeClr val="bg1"/>
              </a:solidFill>
              <a:effectLst/>
              <a:latin typeface="Arial" panose="020B0604020202020204" pitchFamily="34" charset="0"/>
            </a:endParaRPr>
          </a:p>
          <a:p>
            <a:pPr algn="l"/>
            <a:r>
              <a:rPr lang="en-US" b="1" dirty="0"/>
              <a:t>Does anybody know what type of room is ideal in case a Shelter In-Place is activated? </a:t>
            </a:r>
          </a:p>
          <a:p>
            <a:pPr algn="l"/>
            <a:endParaRPr lang="en-US" dirty="0"/>
          </a:p>
          <a:p>
            <a:pPr algn="l"/>
            <a:r>
              <a:rPr lang="en-US" dirty="0"/>
              <a:t>DO NOT GO TO THE BASEMENT! </a:t>
            </a:r>
          </a:p>
          <a:p>
            <a:pPr algn="l">
              <a:buFont typeface="Arial" panose="020B0604020202020204" pitchFamily="34" charset="0"/>
              <a:buChar char="•"/>
            </a:pPr>
            <a:r>
              <a:rPr lang="en-US" b="0" i="0" dirty="0">
                <a:solidFill>
                  <a:schemeClr val="bg1"/>
                </a:solidFill>
                <a:effectLst/>
                <a:latin typeface="Arial" panose="020B0604020202020204" pitchFamily="34" charset="0"/>
              </a:rPr>
              <a:t>Move to floors above ground level. C</a:t>
            </a:r>
            <a:r>
              <a:rPr lang="en-US" dirty="0"/>
              <a:t>hemical agents tend to be heavier than air and settle at ground level</a:t>
            </a:r>
          </a:p>
          <a:p>
            <a:pPr algn="l">
              <a:buFont typeface="Arial" panose="020B0604020202020204" pitchFamily="34" charset="0"/>
              <a:buChar char="•"/>
            </a:pPr>
            <a:r>
              <a:rPr lang="en-US" b="0" i="0" dirty="0">
                <a:solidFill>
                  <a:schemeClr val="bg1"/>
                </a:solidFill>
                <a:effectLst/>
                <a:latin typeface="Arial" panose="020B0604020202020204" pitchFamily="34" charset="0"/>
              </a:rPr>
              <a:t>Shelter-In-Place in an interior room above ground without windows or with the least number of windows.</a:t>
            </a:r>
          </a:p>
          <a:p>
            <a:pPr algn="l"/>
            <a:r>
              <a:rPr lang="en-US" dirty="0"/>
              <a:t>Once you have identified the most appropriate room, what should you next? </a:t>
            </a:r>
          </a:p>
          <a:p>
            <a:pPr algn="l"/>
            <a:r>
              <a:rPr lang="en-US" dirty="0"/>
              <a:t>Shut and lock all windows and interior &amp; exterior doors, this will create a tighter seal reducing the amount of seepage into the room. </a:t>
            </a:r>
          </a:p>
          <a:p>
            <a:pPr algn="l"/>
            <a:r>
              <a:rPr lang="en-US" dirty="0"/>
              <a:t>Turn off all air conditioners and fans; be sure to shut off all heaters as well. </a:t>
            </a:r>
            <a:r>
              <a:rPr lang="en-US" b="0" i="0" dirty="0">
                <a:solidFill>
                  <a:schemeClr val="bg1"/>
                </a:solidFill>
                <a:effectLst/>
                <a:latin typeface="Arial" panose="020B0604020202020204" pitchFamily="34" charset="0"/>
              </a:rPr>
              <a:t>Many buildings’ ventilation systems are remotely controlled by Facilities Management. If necessary, locally turn off heat, fans, air conditioning, or ventilation systems. Close vents as you are able</a:t>
            </a:r>
            <a:endParaRPr lang="en-US" dirty="0"/>
          </a:p>
          <a:p>
            <a:pPr algn="l"/>
            <a:r>
              <a:rPr lang="en-US" dirty="0"/>
              <a:t> If you are able, close or cover all vents in the room for added protection. </a:t>
            </a:r>
          </a:p>
          <a:p>
            <a:pPr algn="l"/>
            <a:r>
              <a:rPr lang="en-US" dirty="0"/>
              <a:t> Make a list of all the people in the room with you; make sure to get all emergency cell numbers as well. Please keep in mind that during an emergency event local phone lines may not work due to damage or a high volume of calls, texting may be a better option at that point</a:t>
            </a:r>
          </a:p>
          <a:p>
            <a:pPr algn="l">
              <a:buFont typeface="Arial" panose="020B0604020202020204" pitchFamily="34" charset="0"/>
              <a:buChar char="•"/>
            </a:pPr>
            <a:endParaRPr lang="en-US" dirty="0"/>
          </a:p>
          <a:p>
            <a:pPr algn="l">
              <a:buFont typeface="Arial" panose="020B0604020202020204" pitchFamily="34" charset="0"/>
              <a:buChar char="•"/>
            </a:pPr>
            <a:r>
              <a:rPr lang="en-US" dirty="0"/>
              <a:t>Do not use the elevator while making your way to the appropriate room, operating elevators can cause outside contaminated air to infiltrate the interior of the building.</a:t>
            </a:r>
          </a:p>
          <a:p>
            <a:pPr algn="l"/>
            <a:endParaRPr lang="en-US" b="0" i="0" dirty="0">
              <a:solidFill>
                <a:schemeClr val="bg1"/>
              </a:solidFill>
              <a:effectLst/>
              <a:latin typeface="Arial" panose="020B0604020202020204" pitchFamily="34" charset="0"/>
            </a:endParaRPr>
          </a:p>
          <a:p>
            <a:pPr algn="l"/>
            <a:r>
              <a:rPr lang="en-US" b="1" dirty="0"/>
              <a:t>What supplies should you grab?</a:t>
            </a:r>
          </a:p>
          <a:p>
            <a:pPr algn="l"/>
            <a:r>
              <a:rPr lang="en-US" dirty="0"/>
              <a:t>If it is safe to do so and time permits, the following items would be very helpful and recommended: </a:t>
            </a:r>
          </a:p>
          <a:p>
            <a:pPr algn="l"/>
            <a:r>
              <a:rPr lang="en-US" dirty="0"/>
              <a:t>Bottled water, juice or any other liquid that will keep your body hydrated. </a:t>
            </a:r>
          </a:p>
          <a:p>
            <a:pPr algn="l"/>
            <a:r>
              <a:rPr lang="en-US" dirty="0"/>
              <a:t>Comfort foods such as candy, chips, gum or anything else you can find along the way. </a:t>
            </a:r>
          </a:p>
          <a:p>
            <a:pPr algn="l"/>
            <a:r>
              <a:rPr lang="en-US" dirty="0"/>
              <a:t> Plastic garbage bags to use as portable bathrooms. </a:t>
            </a:r>
          </a:p>
          <a:p>
            <a:pPr algn="l"/>
            <a:r>
              <a:rPr lang="en-US" dirty="0"/>
              <a:t>Plastic material to cover the doors and windows. </a:t>
            </a:r>
          </a:p>
          <a:p>
            <a:pPr algn="l"/>
            <a:r>
              <a:rPr lang="en-US" dirty="0"/>
              <a:t>Tape of any sort, preferably Duct Tape (silver tape). </a:t>
            </a:r>
          </a:p>
          <a:p>
            <a:pPr algn="l"/>
            <a:r>
              <a:rPr lang="en-US" dirty="0"/>
              <a:t>Medical kit or supplies. </a:t>
            </a:r>
          </a:p>
          <a:p>
            <a:pPr algn="l"/>
            <a:endParaRPr lang="en-US" dirty="0"/>
          </a:p>
          <a:p>
            <a:pPr algn="l"/>
            <a:endParaRPr lang="en-US" dirty="0"/>
          </a:p>
          <a:p>
            <a:pPr algn="l"/>
            <a:r>
              <a:rPr lang="en-US" dirty="0"/>
              <a:t>Call 911 and let them know exactly where you are in the building, when it is safe to do so,. Include floor level and room number when relaying information to emergency personnel.  </a:t>
            </a:r>
          </a:p>
          <a:p>
            <a:pPr algn="l"/>
            <a:endParaRPr lang="en-US" dirty="0"/>
          </a:p>
          <a:p>
            <a:pPr algn="l"/>
            <a:r>
              <a:rPr lang="en-US" dirty="0"/>
              <a:t>If needed, cover mouth and nose with a wet cloth for added protection.  </a:t>
            </a:r>
          </a:p>
          <a:p>
            <a:pPr algn="l"/>
            <a:r>
              <a:rPr lang="en-US" dirty="0"/>
              <a:t>If the room has a radio or TV, please tune into local stations for more details and information. </a:t>
            </a:r>
          </a:p>
          <a:p>
            <a:pPr algn="l"/>
            <a:r>
              <a:rPr lang="en-US" dirty="0"/>
              <a:t>DO NOT DRINK FAUCET OR TOILET WATER! EITHER OR BOTH MAY BE CONTAMINATED.</a:t>
            </a:r>
          </a:p>
          <a:p>
            <a:pPr algn="l"/>
            <a:endParaRPr lang="en-US" dirty="0"/>
          </a:p>
          <a:p>
            <a:pPr algn="l"/>
            <a:r>
              <a:rPr lang="en-US" dirty="0"/>
              <a:t>Is there anything you should not bring into your room during a Shelter In Place? Absolutely. </a:t>
            </a:r>
          </a:p>
          <a:p>
            <a:pPr algn="l"/>
            <a:r>
              <a:rPr lang="en-US" dirty="0"/>
              <a:t>Do not bring in candles, weapons, or any kind of controlled substance unless prescribed by a physician. Do not bring in any items that could create carbon monoxide or release poisonous chemicals or gases. In case of a Shelter In-Place emergency: stay calm and alert to what is going on around you; often times the most useful way for you to help is by calling emergency services during an event.</a:t>
            </a:r>
          </a:p>
          <a:p>
            <a:pPr algn="l"/>
            <a:endParaRPr lang="en-US" b="0" i="0" dirty="0">
              <a:solidFill>
                <a:schemeClr val="bg1"/>
              </a:solidFill>
              <a:effectLst/>
              <a:latin typeface="Arial" panose="020B0604020202020204" pitchFamily="34" charset="0"/>
            </a:endParaRPr>
          </a:p>
          <a:p>
            <a:pPr algn="l"/>
            <a:r>
              <a:rPr lang="en-US" b="1" i="0" dirty="0">
                <a:solidFill>
                  <a:schemeClr val="bg1"/>
                </a:solidFill>
                <a:effectLst/>
                <a:latin typeface="Arial" panose="020B0604020202020204" pitchFamily="34" charset="0"/>
              </a:rPr>
              <a:t>Immediate Shelter-In-Place:</a:t>
            </a:r>
            <a:endParaRPr lang="en-US" b="0" i="0"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When the release is nearby and the need to seek shelter is immediate.</a:t>
            </a:r>
          </a:p>
          <a:p>
            <a:pPr algn="l">
              <a:buFont typeface="Arial" panose="020B0604020202020204" pitchFamily="34" charset="0"/>
              <a:buChar char="•"/>
            </a:pPr>
            <a:r>
              <a:rPr lang="en-US" b="0" i="0" dirty="0">
                <a:solidFill>
                  <a:schemeClr val="bg1"/>
                </a:solidFill>
                <a:effectLst/>
                <a:latin typeface="Arial" panose="020B0604020202020204" pitchFamily="34" charset="0"/>
              </a:rPr>
              <a:t>Stay inside a building.</a:t>
            </a:r>
          </a:p>
          <a:p>
            <a:pPr algn="l">
              <a:buFont typeface="Arial" panose="020B0604020202020204" pitchFamily="34" charset="0"/>
              <a:buChar char="•"/>
            </a:pPr>
            <a:r>
              <a:rPr lang="en-US" b="0" i="0" dirty="0">
                <a:solidFill>
                  <a:schemeClr val="bg1"/>
                </a:solidFill>
                <a:effectLst/>
                <a:latin typeface="Arial" panose="020B0604020202020204" pitchFamily="34" charset="0"/>
              </a:rPr>
              <a:t>If outside, enter nearest building.</a:t>
            </a:r>
          </a:p>
          <a:p>
            <a:pPr algn="l">
              <a:buFont typeface="Arial" panose="020B0604020202020204" pitchFamily="34" charset="0"/>
              <a:buChar char="•"/>
            </a:pPr>
            <a:r>
              <a:rPr lang="en-US" b="0" i="0" dirty="0">
                <a:solidFill>
                  <a:schemeClr val="bg1"/>
                </a:solidFill>
                <a:effectLst/>
                <a:latin typeface="Arial" panose="020B0604020202020204" pitchFamily="34" charset="0"/>
              </a:rPr>
              <a:t>Remain in place until advised by emergency personnel that it is safe to leave.</a:t>
            </a:r>
          </a:p>
          <a:p>
            <a:pPr algn="l">
              <a:buFont typeface="Arial" panose="020B0604020202020204" pitchFamily="34" charset="0"/>
              <a:buChar char="•"/>
            </a:pPr>
            <a:endParaRPr lang="en-US" b="0" i="0" dirty="0">
              <a:solidFill>
                <a:schemeClr val="bg1"/>
              </a:solidFill>
              <a:effectLst/>
              <a:latin typeface="Arial" panose="020B0604020202020204" pitchFamily="34" charset="0"/>
            </a:endParaRPr>
          </a:p>
          <a:p>
            <a:pPr algn="l"/>
            <a:r>
              <a:rPr lang="en-US" b="1" i="0" dirty="0">
                <a:solidFill>
                  <a:schemeClr val="bg1"/>
                </a:solidFill>
                <a:effectLst/>
                <a:latin typeface="Arial" panose="020B0604020202020204" pitchFamily="34" charset="0"/>
              </a:rPr>
              <a:t>Delayed Shelter-In-Place:</a:t>
            </a:r>
            <a:endParaRPr lang="en-US" b="0" i="0"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When a release occurs off campus and there is time (30 minutes or more) to move people to large, enclosed areas.</a:t>
            </a:r>
          </a:p>
          <a:p>
            <a:pPr algn="l">
              <a:buFont typeface="Arial" panose="020B0604020202020204" pitchFamily="34" charset="0"/>
              <a:buChar char="•"/>
            </a:pPr>
            <a:r>
              <a:rPr lang="en-US" b="0" i="0" dirty="0">
                <a:solidFill>
                  <a:schemeClr val="bg1"/>
                </a:solidFill>
                <a:effectLst/>
                <a:latin typeface="Arial" panose="020B0604020202020204" pitchFamily="34" charset="0"/>
              </a:rPr>
              <a:t>Follow directions of emergency personnel to move quickly to a delayed Shelter-In-Place location.</a:t>
            </a:r>
          </a:p>
          <a:p>
            <a:pPr algn="l">
              <a:buFont typeface="Arial" panose="020B0604020202020204" pitchFamily="34" charset="0"/>
              <a:buChar char="•"/>
            </a:pPr>
            <a:r>
              <a:rPr lang="en-US" b="0" i="0" dirty="0">
                <a:solidFill>
                  <a:schemeClr val="bg1"/>
                </a:solidFill>
                <a:effectLst/>
                <a:latin typeface="Arial" panose="020B0604020202020204" pitchFamily="34" charset="0"/>
              </a:rPr>
              <a:t>Remain in place until advised by emergency personnel that it is safe to leave.</a:t>
            </a:r>
          </a:p>
          <a:p>
            <a:pPr algn="l">
              <a:buFont typeface="Arial" panose="020B0604020202020204" pitchFamily="34" charset="0"/>
              <a:buChar char="•"/>
            </a:pPr>
            <a:endParaRPr lang="en-US" b="0" i="0" dirty="0">
              <a:solidFill>
                <a:schemeClr val="bg1"/>
              </a:solidFill>
              <a:effectLst/>
              <a:latin typeface="Arial" panose="020B0604020202020204" pitchFamily="34" charset="0"/>
            </a:endParaRPr>
          </a:p>
          <a:p>
            <a:pPr algn="l">
              <a:buFont typeface="Arial" panose="020B0604020202020204" pitchFamily="34" charset="0"/>
              <a:buChar char="•"/>
            </a:pPr>
            <a:endParaRPr lang="en-US" b="0" i="0"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When advised of the </a:t>
            </a:r>
            <a:r>
              <a:rPr lang="en-US" b="1" i="0" dirty="0">
                <a:solidFill>
                  <a:schemeClr val="bg1"/>
                </a:solidFill>
                <a:effectLst/>
                <a:latin typeface="Arial" panose="020B0604020202020204" pitchFamily="34" charset="0"/>
              </a:rPr>
              <a:t>all-clear:</a:t>
            </a:r>
          </a:p>
          <a:p>
            <a:pPr algn="l">
              <a:buFont typeface="Arial" panose="020B0604020202020204" pitchFamily="34" charset="0"/>
              <a:buChar char="•"/>
            </a:pPr>
            <a:r>
              <a:rPr lang="en-US" b="0" i="0" dirty="0">
                <a:solidFill>
                  <a:schemeClr val="bg1"/>
                </a:solidFill>
                <a:effectLst/>
                <a:latin typeface="Arial" panose="020B0604020202020204" pitchFamily="34" charset="0"/>
              </a:rPr>
              <a:t>Open doors and windows.</a:t>
            </a:r>
          </a:p>
          <a:p>
            <a:pPr algn="l">
              <a:buFont typeface="Arial" panose="020B0604020202020204" pitchFamily="34" charset="0"/>
              <a:buChar char="•"/>
            </a:pPr>
            <a:r>
              <a:rPr lang="en-US" b="0" i="0" dirty="0">
                <a:solidFill>
                  <a:schemeClr val="bg1"/>
                </a:solidFill>
                <a:effectLst/>
                <a:latin typeface="Arial" panose="020B0604020202020204" pitchFamily="34" charset="0"/>
              </a:rPr>
              <a:t>Return ventilation system to normal operations.</a:t>
            </a:r>
          </a:p>
          <a:p>
            <a:pPr algn="l"/>
            <a:br>
              <a:rPr lang="en-US" b="0" i="0" dirty="0">
                <a:solidFill>
                  <a:schemeClr val="bg1"/>
                </a:solidFill>
                <a:effectLst/>
                <a:latin typeface="Arial" panose="020B0604020202020204" pitchFamily="34" charset="0"/>
              </a:rPr>
            </a:b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10</a:t>
            </a:fld>
            <a:endParaRPr lang="en-US" dirty="0"/>
          </a:p>
        </p:txBody>
      </p:sp>
    </p:spTree>
    <p:extLst>
      <p:ext uri="{BB962C8B-B14F-4D97-AF65-F5344CB8AC3E}">
        <p14:creationId xmlns:p14="http://schemas.microsoft.com/office/powerpoint/2010/main" val="4265686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your Business Continuity Plan (</a:t>
            </a:r>
            <a:r>
              <a:rPr lang="en-US" dirty="0" err="1"/>
              <a:t>BCP</a:t>
            </a:r>
            <a:r>
              <a:rPr lang="en-US" dirty="0"/>
              <a:t>)/ Continuity of Operations Plan (COOP)</a:t>
            </a:r>
          </a:p>
          <a:p>
            <a:r>
              <a:rPr lang="en-US" dirty="0"/>
              <a:t>Continuing your business during a shelter-in-place event requires careful planning and adaptability. </a:t>
            </a:r>
          </a:p>
          <a:p>
            <a:endParaRPr lang="en-US" dirty="0"/>
          </a:p>
          <a:p>
            <a:r>
              <a:rPr lang="en-US" dirty="0"/>
              <a:t>Continuing operations at a surgery center during an emergency requiring evacuation is critical for patient safety and care continuity. Here are essential steps to take:</a:t>
            </a:r>
          </a:p>
          <a:p>
            <a:pPr>
              <a:buFont typeface="+mj-lt"/>
              <a:buAutoNum type="arabicPeriod"/>
            </a:pPr>
            <a:r>
              <a:rPr lang="en-US" b="1" dirty="0"/>
              <a:t>Establish an Emergency Response Plan</a:t>
            </a:r>
            <a:r>
              <a:rPr lang="en-US" dirty="0"/>
              <a:t>:</a:t>
            </a:r>
          </a:p>
          <a:p>
            <a:pPr marL="742950" lvl="1" indent="-285750">
              <a:buFont typeface="+mj-lt"/>
              <a:buAutoNum type="arabicPeriod"/>
            </a:pPr>
            <a:r>
              <a:rPr lang="en-US" dirty="0"/>
              <a:t>Develop a comprehensive evacuation plan that includes roles and responsibilities for staff.</a:t>
            </a:r>
          </a:p>
          <a:p>
            <a:pPr marL="742950" lvl="1" indent="-285750">
              <a:buFont typeface="+mj-lt"/>
              <a:buAutoNum type="arabicPeriod"/>
            </a:pPr>
            <a:r>
              <a:rPr lang="en-US" dirty="0"/>
              <a:t>Ensure the plan is regularly reviewed and practiced through drills.</a:t>
            </a:r>
          </a:p>
          <a:p>
            <a:pPr>
              <a:buFont typeface="+mj-lt"/>
              <a:buAutoNum type="arabicPeriod"/>
            </a:pPr>
            <a:r>
              <a:rPr lang="en-US" b="1" dirty="0"/>
              <a:t>Communicate with Staff and Patients</a:t>
            </a:r>
            <a:r>
              <a:rPr lang="en-US" dirty="0"/>
              <a:t>:</a:t>
            </a:r>
          </a:p>
          <a:p>
            <a:pPr marL="742950" lvl="1" indent="-285750">
              <a:buFont typeface="+mj-lt"/>
              <a:buAutoNum type="arabicPeriod"/>
            </a:pPr>
            <a:r>
              <a:rPr lang="en-US" dirty="0"/>
              <a:t>Inform staff of the emergency response plan and evacuation procedures.</a:t>
            </a:r>
          </a:p>
          <a:p>
            <a:pPr marL="742950" lvl="1" indent="-285750">
              <a:buFont typeface="+mj-lt"/>
              <a:buAutoNum type="arabicPeriod"/>
            </a:pPr>
            <a:r>
              <a:rPr lang="en-US" dirty="0"/>
              <a:t>Keep patients informed about potential disruptions and how to reach them for updates.</a:t>
            </a:r>
          </a:p>
          <a:p>
            <a:pPr>
              <a:buFont typeface="+mj-lt"/>
              <a:buAutoNum type="arabicPeriod"/>
            </a:pPr>
            <a:r>
              <a:rPr lang="en-US" b="1" dirty="0"/>
              <a:t>Identify Safe Locations</a:t>
            </a:r>
            <a:r>
              <a:rPr lang="en-US" dirty="0"/>
              <a:t>:</a:t>
            </a:r>
          </a:p>
          <a:p>
            <a:pPr marL="742950" lvl="1" indent="-285750">
              <a:buFont typeface="+mj-lt"/>
              <a:buAutoNum type="arabicPeriod"/>
            </a:pPr>
            <a:r>
              <a:rPr lang="en-US" dirty="0"/>
              <a:t>Designate safe evacuation routes and locations for both staff and patients.</a:t>
            </a:r>
          </a:p>
          <a:p>
            <a:pPr marL="742950" lvl="1" indent="-285750">
              <a:buFont typeface="+mj-lt"/>
              <a:buAutoNum type="arabicPeriod"/>
            </a:pPr>
            <a:r>
              <a:rPr lang="en-US" dirty="0"/>
              <a:t>Ensure these locations are equipped for patient care if needed.</a:t>
            </a:r>
          </a:p>
          <a:p>
            <a:pPr>
              <a:buFont typeface="+mj-lt"/>
              <a:buAutoNum type="arabicPeriod"/>
            </a:pPr>
            <a:r>
              <a:rPr lang="en-US" b="1" dirty="0"/>
              <a:t>Assess Patient Needs</a:t>
            </a:r>
            <a:r>
              <a:rPr lang="en-US" dirty="0"/>
              <a:t>:</a:t>
            </a:r>
          </a:p>
          <a:p>
            <a:pPr marL="742950" lvl="1" indent="-285750">
              <a:buFont typeface="+mj-lt"/>
              <a:buAutoNum type="arabicPeriod"/>
            </a:pPr>
            <a:r>
              <a:rPr lang="en-US" dirty="0"/>
              <a:t>Prioritize the evacuation of patients based on medical urgency and mobility.</a:t>
            </a:r>
          </a:p>
          <a:p>
            <a:pPr marL="742950" lvl="1" indent="-285750">
              <a:buFont typeface="+mj-lt"/>
              <a:buAutoNum type="arabicPeriod"/>
            </a:pPr>
            <a:r>
              <a:rPr lang="en-US" dirty="0"/>
              <a:t>Prepare necessary medical records and medications for patients being evacuated.</a:t>
            </a:r>
          </a:p>
          <a:p>
            <a:pPr>
              <a:buFont typeface="+mj-lt"/>
              <a:buAutoNum type="arabicPeriod"/>
            </a:pPr>
            <a:r>
              <a:rPr lang="en-US" b="1" dirty="0"/>
              <a:t>Organize Transport</a:t>
            </a:r>
            <a:r>
              <a:rPr lang="en-US" dirty="0"/>
              <a:t>:</a:t>
            </a:r>
          </a:p>
          <a:p>
            <a:pPr marL="742950" lvl="1" indent="-285750">
              <a:buFont typeface="+mj-lt"/>
              <a:buAutoNum type="arabicPeriod"/>
            </a:pPr>
            <a:r>
              <a:rPr lang="en-US" dirty="0"/>
              <a:t>Arrange for safe transportation for patients who require assistance.</a:t>
            </a:r>
          </a:p>
          <a:p>
            <a:pPr marL="742950" lvl="1" indent="-285750">
              <a:buFont typeface="+mj-lt"/>
              <a:buAutoNum type="arabicPeriod"/>
            </a:pPr>
            <a:r>
              <a:rPr lang="en-US" dirty="0"/>
              <a:t>Coordinate with local emergency services for transport if necessary.</a:t>
            </a:r>
          </a:p>
          <a:p>
            <a:pPr>
              <a:buFont typeface="+mj-lt"/>
              <a:buAutoNum type="arabicPeriod"/>
            </a:pPr>
            <a:r>
              <a:rPr lang="en-US" b="1" dirty="0"/>
              <a:t>Secure Medical Equipment and Supplies</a:t>
            </a:r>
            <a:r>
              <a:rPr lang="en-US" dirty="0"/>
              <a:t>:</a:t>
            </a:r>
          </a:p>
          <a:p>
            <a:pPr marL="742950" lvl="1" indent="-285750">
              <a:buFont typeface="+mj-lt"/>
              <a:buAutoNum type="arabicPeriod"/>
            </a:pPr>
            <a:r>
              <a:rPr lang="en-US" dirty="0"/>
              <a:t>Identify critical medical equipment that needs to be transported.</a:t>
            </a:r>
          </a:p>
          <a:p>
            <a:pPr marL="742950" lvl="1" indent="-285750">
              <a:buFont typeface="+mj-lt"/>
              <a:buAutoNum type="arabicPeriod"/>
            </a:pPr>
            <a:r>
              <a:rPr lang="en-US" dirty="0"/>
              <a:t>Ensure that essential supplies (medications, PPE) are included in the evacuation.</a:t>
            </a:r>
          </a:p>
          <a:p>
            <a:pPr>
              <a:buFont typeface="+mj-lt"/>
              <a:buAutoNum type="arabicPeriod"/>
            </a:pPr>
            <a:r>
              <a:rPr lang="en-US" b="1" dirty="0"/>
              <a:t>Maintain Communication with Authorities</a:t>
            </a:r>
            <a:r>
              <a:rPr lang="en-US" dirty="0"/>
              <a:t>:</a:t>
            </a:r>
          </a:p>
          <a:p>
            <a:pPr marL="742950" lvl="1" indent="-285750">
              <a:buFont typeface="+mj-lt"/>
              <a:buAutoNum type="arabicPeriod"/>
            </a:pPr>
            <a:r>
              <a:rPr lang="en-US" dirty="0"/>
              <a:t>Stay in contact with local emergency management and health authorities for updates and assistance.</a:t>
            </a:r>
          </a:p>
          <a:p>
            <a:pPr marL="742950" lvl="1" indent="-285750">
              <a:buFont typeface="+mj-lt"/>
              <a:buAutoNum type="arabicPeriod"/>
            </a:pPr>
            <a:r>
              <a:rPr lang="en-US" dirty="0"/>
              <a:t>Report your center's status and needs to ensure support during the evacuation.</a:t>
            </a:r>
          </a:p>
          <a:p>
            <a:pPr>
              <a:buFont typeface="+mj-lt"/>
              <a:buAutoNum type="arabicPeriod"/>
            </a:pPr>
            <a:r>
              <a:rPr lang="en-US" b="1" dirty="0"/>
              <a:t>Implement Continuity of Care Plans</a:t>
            </a:r>
            <a:r>
              <a:rPr lang="en-US" dirty="0"/>
              <a:t>:</a:t>
            </a:r>
          </a:p>
          <a:p>
            <a:pPr marL="742950" lvl="1" indent="-285750">
              <a:buFont typeface="+mj-lt"/>
              <a:buAutoNum type="arabicPeriod"/>
            </a:pPr>
            <a:r>
              <a:rPr lang="en-US" dirty="0"/>
              <a:t>Have a plan for continuity of care for patients' post-evacuation, including referrals to nearby facilities.</a:t>
            </a:r>
          </a:p>
          <a:p>
            <a:pPr marL="742950" lvl="1" indent="-285750">
              <a:buFont typeface="+mj-lt"/>
              <a:buAutoNum type="arabicPeriod"/>
            </a:pPr>
            <a:r>
              <a:rPr lang="en-US" dirty="0"/>
              <a:t>Ensure access to patient medical records for ongoing treatment.</a:t>
            </a:r>
          </a:p>
          <a:p>
            <a:pPr>
              <a:buFont typeface="+mj-lt"/>
              <a:buAutoNum type="arabicPeriod"/>
            </a:pPr>
            <a:r>
              <a:rPr lang="en-US" b="1" dirty="0"/>
              <a:t>Monitor Staff Well-being</a:t>
            </a:r>
            <a:r>
              <a:rPr lang="en-US" dirty="0"/>
              <a:t>:</a:t>
            </a:r>
          </a:p>
          <a:p>
            <a:pPr marL="742950" lvl="1" indent="-285750">
              <a:buFont typeface="+mj-lt"/>
              <a:buAutoNum type="arabicPeriod"/>
            </a:pPr>
            <a:r>
              <a:rPr lang="en-US" dirty="0"/>
              <a:t>Provide support for staff during and after the evacuation process.</a:t>
            </a:r>
          </a:p>
          <a:p>
            <a:pPr marL="742950" lvl="1" indent="-285750">
              <a:buFont typeface="+mj-lt"/>
              <a:buAutoNum type="arabicPeriod"/>
            </a:pPr>
            <a:r>
              <a:rPr lang="en-US" dirty="0"/>
              <a:t>Address mental health needs and ensure staff are informed about the next steps.</a:t>
            </a:r>
          </a:p>
          <a:p>
            <a:pPr>
              <a:buFont typeface="+mj-lt"/>
              <a:buAutoNum type="arabicPeriod"/>
            </a:pPr>
            <a:r>
              <a:rPr lang="en-US" b="1" dirty="0"/>
              <a:t>Debrief After Evacuation</a:t>
            </a:r>
            <a:r>
              <a:rPr lang="en-US" dirty="0"/>
              <a:t>:</a:t>
            </a:r>
          </a:p>
          <a:p>
            <a:pPr marL="742950" lvl="1" indent="-285750">
              <a:buFont typeface="+mj-lt"/>
              <a:buAutoNum type="arabicPeriod"/>
            </a:pPr>
            <a:r>
              <a:rPr lang="en-US" dirty="0"/>
              <a:t>Conduct a debriefing session with staff to review the evacuation process.</a:t>
            </a:r>
          </a:p>
          <a:p>
            <a:pPr marL="742950" lvl="1" indent="-285750">
              <a:buFont typeface="+mj-lt"/>
              <a:buAutoNum type="arabicPeriod"/>
            </a:pPr>
            <a:r>
              <a:rPr lang="en-US" dirty="0"/>
              <a:t>Identify areas for improvement and update the emergency response plan accordingly.</a:t>
            </a:r>
          </a:p>
          <a:p>
            <a:pPr>
              <a:buFont typeface="+mj-lt"/>
              <a:buAutoNum type="arabicPeriod"/>
            </a:pPr>
            <a:r>
              <a:rPr lang="en-US" b="1" dirty="0"/>
              <a:t>Reassess Operations Upon Return</a:t>
            </a:r>
            <a:r>
              <a:rPr lang="en-US" dirty="0"/>
              <a:t>:</a:t>
            </a:r>
          </a:p>
          <a:p>
            <a:pPr marL="742950" lvl="1" indent="-285750">
              <a:buFont typeface="+mj-lt"/>
              <a:buAutoNum type="arabicPeriod"/>
            </a:pPr>
            <a:r>
              <a:rPr lang="en-US" dirty="0"/>
              <a:t>Evaluate the facility for safety and readiness before resuming normal operations.</a:t>
            </a:r>
          </a:p>
          <a:p>
            <a:pPr marL="742950" lvl="1" indent="-285750">
              <a:buFont typeface="+mj-lt"/>
              <a:buAutoNum type="arabicPeriod"/>
            </a:pPr>
            <a:r>
              <a:rPr lang="en-US" dirty="0"/>
              <a:t>Communicate with patients about when services will resume and any changes to procedures.</a:t>
            </a:r>
          </a:p>
          <a:p>
            <a:pPr marL="742950" lvl="1" indent="-285750">
              <a:buFont typeface="+mj-lt"/>
              <a:buAutoNum type="arabicPeriod"/>
            </a:pPr>
            <a:endParaRPr lang="en-US" dirty="0"/>
          </a:p>
          <a:p>
            <a:r>
              <a:rPr lang="en-US" dirty="0"/>
              <a:t>By following these steps, you can help ensure the safety of patients and staff while maintaining continuity of care during an emergency evacuation.</a:t>
            </a:r>
          </a:p>
          <a:p>
            <a:pPr marL="742950" lvl="1" indent="-285750">
              <a:buFont typeface="+mj-lt"/>
              <a:buAutoNum type="arabicPeriod"/>
            </a:pPr>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11</a:t>
            </a:fld>
            <a:endParaRPr lang="en-US" dirty="0"/>
          </a:p>
        </p:txBody>
      </p:sp>
    </p:spTree>
    <p:extLst>
      <p:ext uri="{BB962C8B-B14F-4D97-AF65-F5344CB8AC3E}">
        <p14:creationId xmlns:p14="http://schemas.microsoft.com/office/powerpoint/2010/main" val="10621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31314"/>
                </a:solidFill>
                <a:effectLst/>
                <a:latin typeface="Arial" panose="020B0604020202020204" pitchFamily="34" charset="0"/>
              </a:rPr>
              <a:t>ASC</a:t>
            </a:r>
          </a:p>
          <a:p>
            <a:pPr algn="l"/>
            <a:r>
              <a:rPr lang="en-US" b="0" i="0" dirty="0">
                <a:solidFill>
                  <a:srgbClr val="131314"/>
                </a:solidFill>
                <a:effectLst/>
                <a:latin typeface="Arial" panose="020B0604020202020204" pitchFamily="34" charset="0"/>
              </a:rPr>
              <a:t>Mobility is an important part in effective and timely evacuations, and therefore facilities are expected to properly plan to identify patients who would require additional assistance, ensure that means for transport are accessible and available and that those involved in transport, as well as the patients and staff are made aware of the procedures to evacuate. </a:t>
            </a:r>
          </a:p>
          <a:p>
            <a:pPr algn="l"/>
            <a:endParaRPr lang="en-US" b="0" i="0" dirty="0">
              <a:solidFill>
                <a:srgbClr val="131314"/>
              </a:solidFill>
              <a:effectLst/>
              <a:latin typeface="Arial" panose="020B0604020202020204" pitchFamily="34" charset="0"/>
            </a:endParaRPr>
          </a:p>
          <a:p>
            <a:pPr algn="l"/>
            <a:r>
              <a:rPr lang="en-US" b="0" i="0" dirty="0">
                <a:solidFill>
                  <a:srgbClr val="131314"/>
                </a:solidFill>
                <a:effectLst/>
                <a:latin typeface="Arial" panose="020B0604020202020204" pitchFamily="34" charset="0"/>
              </a:rPr>
              <a:t>For outpatient facilities, such as ASCs and </a:t>
            </a:r>
            <a:r>
              <a:rPr lang="en-US" b="0" i="0" dirty="0" err="1">
                <a:solidFill>
                  <a:srgbClr val="131314"/>
                </a:solidFill>
                <a:effectLst/>
                <a:latin typeface="Arial" panose="020B0604020202020204" pitchFamily="34" charset="0"/>
              </a:rPr>
              <a:t>ESRD</a:t>
            </a:r>
            <a:r>
              <a:rPr lang="en-US" b="0" i="0" dirty="0">
                <a:solidFill>
                  <a:srgbClr val="131314"/>
                </a:solidFill>
                <a:effectLst/>
                <a:latin typeface="Arial" panose="020B0604020202020204" pitchFamily="34" charset="0"/>
              </a:rPr>
              <a:t>, the emergency plan is required to ensure that patients with limited mobility are addressed within the plan. </a:t>
            </a:r>
          </a:p>
          <a:p>
            <a:pPr algn="l"/>
            <a:r>
              <a:rPr lang="en-US" b="0" i="0" dirty="0">
                <a:solidFill>
                  <a:srgbClr val="131314"/>
                </a:solidFill>
                <a:effectLst/>
                <a:latin typeface="Arial" panose="020B0604020202020204" pitchFamily="34" charset="0"/>
              </a:rPr>
              <a:t>The plan should also address ways the facility will address identified patient needs that can’t be addressed by in house services in an emergency, such as just in time contracts or emergency transfers. </a:t>
            </a:r>
          </a:p>
          <a:p>
            <a:pPr algn="l"/>
            <a:r>
              <a:rPr lang="en-US" b="0" i="0" dirty="0">
                <a:solidFill>
                  <a:srgbClr val="131314"/>
                </a:solidFill>
                <a:effectLst/>
                <a:latin typeface="Arial" panose="020B0604020202020204" pitchFamily="34" charset="0"/>
              </a:rPr>
              <a:t>Ultimately, the delegations of authority and succession plans need to include plans on how the facility ensures patient safety is protected and patients will receive care at the facility or if transferred, under what circumstances transfers will occur</a:t>
            </a:r>
          </a:p>
          <a:p>
            <a:pPr algn="l"/>
            <a:endParaRPr lang="en-US" b="0" i="0" dirty="0">
              <a:solidFill>
                <a:srgbClr val="131314"/>
              </a:solidFill>
              <a:effectLst/>
              <a:latin typeface="Arial" panose="020B0604020202020204" pitchFamily="34" charset="0"/>
            </a:endParaRPr>
          </a:p>
          <a:p>
            <a:r>
              <a:rPr lang="en-US" dirty="0"/>
              <a:t>Evacuating a surgery center involves meticulous planning due to the critical nature of the procedures and the need to manage both patients and sensitive medical equipment. Here’s a comprehensive approach to ensure a safe and effective evacuation:</a:t>
            </a:r>
          </a:p>
          <a:p>
            <a:r>
              <a:rPr lang="en-US" b="1" dirty="0"/>
              <a:t>Develop an Evacuation Plan</a:t>
            </a:r>
            <a:r>
              <a:rPr lang="en-US" dirty="0"/>
              <a:t>:</a:t>
            </a:r>
          </a:p>
          <a:p>
            <a:pPr marL="742950" lvl="1" indent="-285750">
              <a:buFont typeface="+mj-lt"/>
              <a:buAutoNum type="arabicPeriod"/>
            </a:pPr>
            <a:r>
              <a:rPr lang="en-US" b="1" dirty="0"/>
              <a:t>Designate Responsibilities</a:t>
            </a:r>
            <a:r>
              <a:rPr lang="en-US" dirty="0"/>
              <a:t>: Assign roles to staff members, including evacuation coordinators, medical personnel, and support staff.</a:t>
            </a:r>
          </a:p>
          <a:p>
            <a:pPr marL="742950" lvl="1" indent="-285750">
              <a:buFont typeface="+mj-lt"/>
              <a:buAutoNum type="arabicPeriod"/>
            </a:pPr>
            <a:r>
              <a:rPr lang="en-US" b="1" dirty="0"/>
              <a:t>Evacuation Routes</a:t>
            </a:r>
            <a:r>
              <a:rPr lang="en-US" dirty="0"/>
              <a:t>: Plan multiple evacuation routes and exits to accommodate different scenarios. Ensure that pathways are clear and accessible for patients, including those with mobility issues.</a:t>
            </a:r>
          </a:p>
          <a:p>
            <a:pPr marL="742950" lvl="1" indent="-285750">
              <a:buFont typeface="+mj-lt"/>
              <a:buAutoNum type="arabicPeriod"/>
            </a:pPr>
            <a:r>
              <a:rPr lang="en-US" b="1" dirty="0"/>
              <a:t>Assembly Points</a:t>
            </a:r>
            <a:r>
              <a:rPr lang="en-US" dirty="0"/>
              <a:t>: Identify safe assembly points outside the facility where patients can be gathered and accounted for.</a:t>
            </a:r>
          </a:p>
          <a:p>
            <a:pPr>
              <a:buFont typeface="+mj-lt"/>
              <a:buAutoNum type="arabicPeriod"/>
            </a:pPr>
            <a:r>
              <a:rPr lang="en-US" b="1" dirty="0"/>
              <a:t>Patient Assessment and Prioritization</a:t>
            </a:r>
            <a:r>
              <a:rPr lang="en-US" dirty="0"/>
              <a:t>:</a:t>
            </a:r>
          </a:p>
          <a:p>
            <a:pPr marL="742950" lvl="1" indent="-285750">
              <a:buFont typeface="+mj-lt"/>
              <a:buAutoNum type="arabicPeriod"/>
            </a:pPr>
            <a:r>
              <a:rPr lang="en-US" b="1" dirty="0"/>
              <a:t>Identify Critical Needs</a:t>
            </a:r>
            <a:r>
              <a:rPr lang="en-US" dirty="0"/>
              <a:t>: Assess patients' medical conditions and prioritize those who are most vulnerable or in need of immediate assistance.</a:t>
            </a:r>
          </a:p>
          <a:p>
            <a:pPr marL="742950" lvl="1" indent="-285750">
              <a:buFont typeface="+mj-lt"/>
              <a:buAutoNum type="arabicPeriod"/>
            </a:pPr>
            <a:r>
              <a:rPr lang="en-US" b="1" dirty="0"/>
              <a:t>Prepare Medical Records</a:t>
            </a:r>
            <a:r>
              <a:rPr lang="en-US" dirty="0"/>
              <a:t>: Ensure that patient medical records, including dialysis treatment schedules and emergency contacts, are readily accessible and can be taken during evacuation.</a:t>
            </a:r>
          </a:p>
          <a:p>
            <a:pPr>
              <a:buFont typeface="+mj-lt"/>
              <a:buAutoNum type="arabicPeriod"/>
            </a:pPr>
            <a:r>
              <a:rPr lang="en-US" b="1" dirty="0"/>
              <a:t>Communication Plan</a:t>
            </a:r>
            <a:r>
              <a:rPr lang="en-US" dirty="0"/>
              <a:t>:</a:t>
            </a:r>
          </a:p>
          <a:p>
            <a:pPr marL="742950" lvl="1" indent="-285750">
              <a:buFont typeface="+mj-lt"/>
              <a:buAutoNum type="arabicPeriod"/>
            </a:pPr>
            <a:r>
              <a:rPr lang="en-US" b="1" dirty="0"/>
              <a:t>Notify Patients</a:t>
            </a:r>
            <a:r>
              <a:rPr lang="en-US" dirty="0"/>
              <a:t>: Communicate clearly with patients about the evacuation process. Use calm and reassuring language.</a:t>
            </a:r>
          </a:p>
          <a:p>
            <a:pPr marL="742950" lvl="1" indent="-285750">
              <a:buFont typeface="+mj-lt"/>
              <a:buAutoNum type="arabicPeriod"/>
            </a:pPr>
            <a:r>
              <a:rPr lang="en-US" b="1" dirty="0"/>
              <a:t>Coordinate with Emergency Services</a:t>
            </a:r>
            <a:r>
              <a:rPr lang="en-US" dirty="0"/>
              <a:t>: Inform local emergency services and provide them with information about the facility, including the number of patients and their needs.</a:t>
            </a:r>
          </a:p>
          <a:p>
            <a:pPr>
              <a:buFont typeface="+mj-lt"/>
              <a:buAutoNum type="arabicPeriod"/>
            </a:pPr>
            <a:r>
              <a:rPr lang="en-US" b="1" dirty="0"/>
              <a:t>Transportation Arrangements</a:t>
            </a:r>
            <a:r>
              <a:rPr lang="en-US" dirty="0"/>
              <a:t>:</a:t>
            </a:r>
          </a:p>
          <a:p>
            <a:pPr marL="742950" lvl="1" indent="-285750">
              <a:buFont typeface="+mj-lt"/>
              <a:buAutoNum type="arabicPeriod"/>
            </a:pPr>
            <a:r>
              <a:rPr lang="en-US" b="1" dirty="0"/>
              <a:t>Secure Transport</a:t>
            </a:r>
            <a:r>
              <a:rPr lang="en-US" dirty="0"/>
              <a:t>: Arrange for appropriate transportation for patients, especially those who require specialized equipment.</a:t>
            </a:r>
          </a:p>
          <a:p>
            <a:pPr marL="742950" lvl="1" indent="-285750">
              <a:buFont typeface="+mj-lt"/>
              <a:buAutoNum type="arabicPeriod"/>
            </a:pPr>
            <a:r>
              <a:rPr lang="en-US" b="1" dirty="0"/>
              <a:t>Medical Equipment</a:t>
            </a:r>
            <a:r>
              <a:rPr lang="en-US" dirty="0"/>
              <a:t>: Ensure that essential medical equipment, such as portable dialysis machines, is transported safely if needed.</a:t>
            </a:r>
          </a:p>
          <a:p>
            <a:pPr>
              <a:buFont typeface="+mj-lt"/>
              <a:buAutoNum type="arabicPeriod"/>
            </a:pPr>
            <a:r>
              <a:rPr lang="en-US" b="1" dirty="0"/>
              <a:t>Staff Training and Drills</a:t>
            </a:r>
            <a:r>
              <a:rPr lang="en-US" dirty="0"/>
              <a:t>:</a:t>
            </a:r>
          </a:p>
          <a:p>
            <a:pPr marL="742950" lvl="1" indent="-285750">
              <a:buFont typeface="+mj-lt"/>
              <a:buAutoNum type="arabicPeriod"/>
            </a:pPr>
            <a:r>
              <a:rPr lang="en-US" b="1" dirty="0"/>
              <a:t>Conduct Drills</a:t>
            </a:r>
            <a:r>
              <a:rPr lang="en-US" dirty="0"/>
              <a:t>: Regularly practice evacuation drills with all staff to ensure they are familiar with procedures and roles.</a:t>
            </a:r>
          </a:p>
          <a:p>
            <a:pPr marL="742950" lvl="1" indent="-285750">
              <a:buFont typeface="+mj-lt"/>
              <a:buAutoNum type="arabicPeriod"/>
            </a:pPr>
            <a:r>
              <a:rPr lang="en-US" b="1" dirty="0"/>
              <a:t>Training</a:t>
            </a:r>
            <a:r>
              <a:rPr lang="en-US" dirty="0"/>
              <a:t>: Train staff on how to assist patients with different needs and how to handle medical equipment during an evacuation.</a:t>
            </a:r>
          </a:p>
          <a:p>
            <a:pPr>
              <a:buFont typeface="+mj-lt"/>
              <a:buAutoNum type="arabicPeriod"/>
            </a:pPr>
            <a:r>
              <a:rPr lang="en-US" b="1" dirty="0"/>
              <a:t>Evacuation Execution</a:t>
            </a:r>
            <a:r>
              <a:rPr lang="en-US" dirty="0"/>
              <a:t>:</a:t>
            </a:r>
          </a:p>
          <a:p>
            <a:pPr marL="742950" lvl="1" indent="-285750">
              <a:buFont typeface="+mj-lt"/>
              <a:buAutoNum type="arabicPeriod"/>
            </a:pPr>
            <a:r>
              <a:rPr lang="en-US" b="1" dirty="0"/>
              <a:t>Assist with Mobility</a:t>
            </a:r>
            <a:r>
              <a:rPr lang="en-US" dirty="0"/>
              <a:t>: Help patients who need assistance moving, including those who use wheelchairs or have other mobility challenges.</a:t>
            </a:r>
          </a:p>
          <a:p>
            <a:pPr marL="742950" lvl="1" indent="-285750">
              <a:buFont typeface="+mj-lt"/>
              <a:buAutoNum type="arabicPeriod"/>
            </a:pPr>
            <a:r>
              <a:rPr lang="en-US" b="1" dirty="0"/>
              <a:t>Monitor Patient Safety</a:t>
            </a:r>
            <a:r>
              <a:rPr lang="en-US" dirty="0"/>
              <a:t>: Continuously monitor patients for any health issues during the evacuation and provide immediate assistance if needed.</a:t>
            </a:r>
          </a:p>
          <a:p>
            <a:pPr>
              <a:buFont typeface="+mj-lt"/>
              <a:buAutoNum type="arabicPeriod"/>
            </a:pPr>
            <a:r>
              <a:rPr lang="en-US" b="1" dirty="0"/>
              <a:t>Post-Evacuation Care</a:t>
            </a:r>
            <a:r>
              <a:rPr lang="en-US" dirty="0"/>
              <a:t>:</a:t>
            </a:r>
          </a:p>
          <a:p>
            <a:pPr marL="742950" lvl="1" indent="-285750">
              <a:buFont typeface="+mj-lt"/>
              <a:buAutoNum type="arabicPeriod"/>
            </a:pPr>
            <a:r>
              <a:rPr lang="en-US" b="1" dirty="0"/>
              <a:t>Provide Continuity of Care</a:t>
            </a:r>
            <a:r>
              <a:rPr lang="en-US" dirty="0"/>
              <a:t>: Ensure that patients receive necessary medical care as soon as possible after evacuation, including any required dialysis treatments.</a:t>
            </a:r>
          </a:p>
          <a:p>
            <a:pPr marL="742950" lvl="1" indent="-285750">
              <a:buFont typeface="+mj-lt"/>
              <a:buAutoNum type="arabicPeriod"/>
            </a:pPr>
            <a:r>
              <a:rPr lang="en-US" b="1" dirty="0"/>
              <a:t>Reunite Patients</a:t>
            </a:r>
            <a:r>
              <a:rPr lang="en-US" dirty="0"/>
              <a:t>: Make sure patients are accounted for and reunited with their families or caregivers.</a:t>
            </a:r>
          </a:p>
          <a:p>
            <a:pPr>
              <a:buFont typeface="+mj-lt"/>
              <a:buAutoNum type="arabicPeriod"/>
            </a:pPr>
            <a:r>
              <a:rPr lang="en-US" b="1" dirty="0"/>
              <a:t>Evaluate and Improve</a:t>
            </a:r>
            <a:r>
              <a:rPr lang="en-US" dirty="0"/>
              <a:t>:</a:t>
            </a:r>
          </a:p>
          <a:p>
            <a:pPr marL="742950" lvl="1" indent="-285750">
              <a:buFont typeface="+mj-lt"/>
              <a:buAutoNum type="arabicPeriod"/>
            </a:pPr>
            <a:r>
              <a:rPr lang="en-US" b="1" dirty="0"/>
              <a:t>Debrief</a:t>
            </a:r>
            <a:r>
              <a:rPr lang="en-US" dirty="0"/>
              <a:t>: After the evacuation, debrief with staff to evaluate the process and identify any issues or areas for improvement.</a:t>
            </a:r>
          </a:p>
          <a:p>
            <a:pPr marL="742950" lvl="1" indent="-285750">
              <a:buFont typeface="+mj-lt"/>
              <a:buAutoNum type="arabicPeriod"/>
            </a:pPr>
            <a:r>
              <a:rPr lang="en-US" b="1" dirty="0"/>
              <a:t>Update Plans</a:t>
            </a:r>
            <a:r>
              <a:rPr lang="en-US" dirty="0"/>
              <a:t>: Revise the evacuation plan based on feedback and lessons learned to enhance preparedness for future emergencies.</a:t>
            </a:r>
          </a:p>
          <a:p>
            <a:pPr algn="l"/>
            <a:endParaRPr lang="en-US" b="0" i="0" dirty="0">
              <a:solidFill>
                <a:srgbClr val="131314"/>
              </a:solidFill>
              <a:effectLst/>
              <a:latin typeface="Arial" panose="020B0604020202020204" pitchFamily="34" charset="0"/>
            </a:endParaRPr>
          </a:p>
          <a:p>
            <a:pPr algn="l"/>
            <a:endParaRPr lang="en-US" b="1" i="0" dirty="0">
              <a:solidFill>
                <a:srgbClr val="131314"/>
              </a:solidFill>
              <a:effectLst/>
              <a:latin typeface="Arial" panose="020B0604020202020204" pitchFamily="34" charset="0"/>
            </a:endParaRPr>
          </a:p>
          <a:p>
            <a:pPr algn="l"/>
            <a:r>
              <a:rPr lang="en-US" b="1" i="0" dirty="0" err="1">
                <a:solidFill>
                  <a:srgbClr val="131314"/>
                </a:solidFill>
                <a:effectLst/>
                <a:latin typeface="Arial" panose="020B0604020202020204" pitchFamily="34" charset="0"/>
              </a:rPr>
              <a:t>DISALYSIS</a:t>
            </a:r>
            <a:endParaRPr lang="en-US" b="1" i="0" dirty="0">
              <a:solidFill>
                <a:srgbClr val="131314"/>
              </a:solidFill>
              <a:effectLst/>
              <a:latin typeface="Arial" panose="020B0604020202020204" pitchFamily="34" charset="0"/>
            </a:endParaRPr>
          </a:p>
          <a:p>
            <a:pPr algn="l"/>
            <a:r>
              <a:rPr lang="en-US" b="0" i="0" dirty="0" err="1">
                <a:solidFill>
                  <a:srgbClr val="131314"/>
                </a:solidFill>
                <a:effectLst/>
                <a:latin typeface="Arial" panose="020B0604020202020204" pitchFamily="34" charset="0"/>
              </a:rPr>
              <a:t>Dialysed</a:t>
            </a:r>
            <a:r>
              <a:rPr lang="en-US" b="0" i="0" dirty="0">
                <a:solidFill>
                  <a:srgbClr val="131314"/>
                </a:solidFill>
                <a:effectLst/>
                <a:latin typeface="Arial" panose="020B0604020202020204" pitchFamily="34" charset="0"/>
              </a:rPr>
              <a:t> patients</a:t>
            </a:r>
            <a:r>
              <a:rPr lang="en-US" b="0" i="0" dirty="0">
                <a:solidFill>
                  <a:srgbClr val="131314"/>
                </a:solidFill>
                <a:effectLst/>
                <a:latin typeface="__Inter_5e5a00"/>
              </a:rPr>
              <a:t> require </a:t>
            </a:r>
            <a:r>
              <a:rPr lang="en-US" b="0" i="0" dirty="0">
                <a:solidFill>
                  <a:srgbClr val="131314"/>
                </a:solidFill>
                <a:effectLst/>
                <a:latin typeface="Arial" panose="020B0604020202020204" pitchFamily="34" charset="0"/>
              </a:rPr>
              <a:t>special attention due to their unique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vulnerabilities that extend beyond their health status.</a:t>
            </a:r>
            <a:br>
              <a:rPr lang="en-US" b="0" i="0" dirty="0">
                <a:solidFill>
                  <a:srgbClr val="131314"/>
                </a:solidFill>
                <a:effectLst/>
                <a:latin typeface="__Inter_5e5a00"/>
              </a:rPr>
            </a:br>
            <a:r>
              <a:rPr lang="en-US" b="0" i="0" dirty="0">
                <a:solidFill>
                  <a:srgbClr val="131314"/>
                </a:solidFill>
                <a:effectLst/>
                <a:latin typeface="Arial" panose="020B0604020202020204" pitchFamily="34" charset="0"/>
              </a:rPr>
              <a:t>Once the dialysis process is initiated, patients</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become immobile and reliant on the machine for a</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duration of 2-6 hours. </a:t>
            </a:r>
          </a:p>
          <a:p>
            <a:pPr algn="l"/>
            <a:r>
              <a:rPr lang="en-US" b="0" i="0" dirty="0">
                <a:solidFill>
                  <a:srgbClr val="131314"/>
                </a:solidFill>
                <a:effectLst/>
                <a:latin typeface="Arial" panose="020B0604020202020204" pitchFamily="34" charset="0"/>
              </a:rPr>
              <a:t>The necessity of a power</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supply, as well as a water source for </a:t>
            </a:r>
            <a:r>
              <a:rPr lang="en-US" b="0" i="0" dirty="0" err="1">
                <a:solidFill>
                  <a:srgbClr val="131314"/>
                </a:solidFill>
                <a:effectLst/>
                <a:latin typeface="Arial" panose="020B0604020202020204" pitchFamily="34" charset="0"/>
              </a:rPr>
              <a:t>haemodialysis</a:t>
            </a:r>
            <a:r>
              <a:rPr lang="en-US" b="0" i="0" dirty="0">
                <a:solidFill>
                  <a:srgbClr val="131314"/>
                </a:solidFill>
                <a:effectLst/>
                <a:latin typeface="Arial" panose="020B0604020202020204" pitchFamily="34" charset="0"/>
              </a:rPr>
              <a:t>,</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further restricts their mobility. </a:t>
            </a:r>
          </a:p>
          <a:p>
            <a:pPr algn="l"/>
            <a:r>
              <a:rPr lang="en-US" b="0" i="0" dirty="0">
                <a:solidFill>
                  <a:srgbClr val="131314"/>
                </a:solidFill>
                <a:effectLst/>
                <a:latin typeface="Arial" panose="020B0604020202020204" pitchFamily="34" charset="0"/>
              </a:rPr>
              <a:t>From a physiological</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standpoint, any sudden interruption of an ongoing</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dialysis procedure can lead to </a:t>
            </a:r>
            <a:r>
              <a:rPr lang="en-US" b="0" i="0" dirty="0" err="1">
                <a:solidFill>
                  <a:srgbClr val="131314"/>
                </a:solidFill>
                <a:effectLst/>
                <a:latin typeface="Arial" panose="020B0604020202020204" pitchFamily="34" charset="0"/>
              </a:rPr>
              <a:t>hypovolaemia</a:t>
            </a:r>
            <a:r>
              <a:rPr lang="en-US" b="0" i="0" dirty="0">
                <a:solidFill>
                  <a:srgbClr val="131314"/>
                </a:solidFill>
                <a:effectLst/>
                <a:latin typeface="Arial" panose="020B0604020202020204" pitchFamily="34" charset="0"/>
              </a:rPr>
              <a:t> as blood</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and fluids have already been transferred from the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patient to the machine </a:t>
            </a:r>
          </a:p>
          <a:p>
            <a:pPr algn="l"/>
            <a:r>
              <a:rPr lang="en-US" b="0" i="0" dirty="0">
                <a:solidFill>
                  <a:srgbClr val="131314"/>
                </a:solidFill>
                <a:effectLst/>
                <a:latin typeface="Arial" panose="020B0604020202020204" pitchFamily="34" charset="0"/>
              </a:rPr>
              <a:t>Given that patients with</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end-stage renal disease frequently experience</a:t>
            </a:r>
            <a:r>
              <a:rPr lang="en-US" b="0" i="0" dirty="0">
                <a:solidFill>
                  <a:srgbClr val="131314"/>
                </a:solidFill>
                <a:effectLst/>
                <a:latin typeface="__Inter_5e5a00"/>
              </a:rPr>
              <a:t> </a:t>
            </a:r>
            <a:r>
              <a:rPr lang="en-US" b="0" i="0" dirty="0" err="1">
                <a:solidFill>
                  <a:srgbClr val="131314"/>
                </a:solidFill>
                <a:effectLst/>
                <a:latin typeface="Arial" panose="020B0604020202020204" pitchFamily="34" charset="0"/>
              </a:rPr>
              <a:t>anaemia</a:t>
            </a:r>
            <a:r>
              <a:rPr lang="en-US" b="0" i="0" dirty="0">
                <a:solidFill>
                  <a:srgbClr val="131314"/>
                </a:solidFill>
                <a:effectLst/>
                <a:latin typeface="Arial" panose="020B0604020202020204" pitchFamily="34" charset="0"/>
              </a:rPr>
              <a:t>, failure to return the blood to the patient</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prior to ending the dialysis session can result in symptomatic anemia.</a:t>
            </a:r>
          </a:p>
          <a:p>
            <a:pPr algn="l"/>
            <a:br>
              <a:rPr lang="en-US" b="0" i="0" dirty="0">
                <a:solidFill>
                  <a:srgbClr val="131314"/>
                </a:solidFill>
                <a:effectLst/>
                <a:latin typeface="__Inter_5e5a00"/>
              </a:rPr>
            </a:br>
            <a:r>
              <a:rPr lang="en-US" b="0" i="0" dirty="0">
                <a:solidFill>
                  <a:srgbClr val="131314"/>
                </a:solidFill>
                <a:effectLst/>
                <a:latin typeface="Arial" panose="020B0604020202020204" pitchFamily="34" charset="0"/>
              </a:rPr>
              <a:t>Effective evacuation planning for such cases requires the consideration of three key factors: </a:t>
            </a:r>
          </a:p>
          <a:p>
            <a:pPr algn="l"/>
            <a:r>
              <a:rPr lang="en-US" b="0" i="0" dirty="0">
                <a:solidFill>
                  <a:srgbClr val="131314"/>
                </a:solidFill>
                <a:effectLst/>
                <a:latin typeface="Arial" panose="020B0604020202020204" pitchFamily="34" charset="0"/>
              </a:rPr>
              <a:t>the patients’ vulnerabilities</a:t>
            </a:r>
          </a:p>
          <a:p>
            <a:pPr algn="l"/>
            <a:r>
              <a:rPr lang="en-US" b="0" i="0" dirty="0">
                <a:solidFill>
                  <a:srgbClr val="131314"/>
                </a:solidFill>
                <a:effectLst/>
                <a:latin typeface="Arial" panose="020B0604020202020204" pitchFamily="34" charset="0"/>
              </a:rPr>
              <a:t>the evacuation setting &amp; </a:t>
            </a:r>
          </a:p>
          <a:p>
            <a:pPr algn="l"/>
            <a:r>
              <a:rPr lang="en-US" b="0" i="0" dirty="0">
                <a:solidFill>
                  <a:srgbClr val="131314"/>
                </a:solidFill>
                <a:effectLst/>
                <a:latin typeface="Arial" panose="020B0604020202020204" pitchFamily="34" charset="0"/>
              </a:rPr>
              <a:t>the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patients’ destination</a:t>
            </a:r>
          </a:p>
          <a:p>
            <a:pPr algn="l"/>
            <a:endParaRPr lang="en-US" b="0" i="0" dirty="0">
              <a:solidFill>
                <a:srgbClr val="131314"/>
              </a:solidFill>
              <a:effectLst/>
              <a:latin typeface="Arial" panose="020B0604020202020204" pitchFamily="34" charset="0"/>
            </a:endParaRPr>
          </a:p>
          <a:p>
            <a:pPr algn="l"/>
            <a:r>
              <a:rPr lang="en-US" b="0" i="0" dirty="0">
                <a:solidFill>
                  <a:srgbClr val="131314"/>
                </a:solidFill>
                <a:effectLst/>
                <a:latin typeface="Arial" panose="020B0604020202020204" pitchFamily="34" charset="0"/>
              </a:rPr>
              <a:t>These factors are connected</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and interdependent, thus requiring a comprehensive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approach involving patients, caregivers, emergency</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medical services, and disaster planners. While discussions have taken place concerning the evacuation</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of various patient groups, there remains a dearth of</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guidance regarding the appropriate course of action</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for patients undergoing dialysis during an evacuation. </a:t>
            </a:r>
          </a:p>
          <a:p>
            <a:pPr algn="l"/>
            <a:endParaRPr lang="en-US" b="0" i="0" dirty="0">
              <a:solidFill>
                <a:srgbClr val="131314"/>
              </a:solidFill>
              <a:effectLst/>
              <a:latin typeface="Arial" panose="020B0604020202020204" pitchFamily="34" charset="0"/>
            </a:endParaRPr>
          </a:p>
          <a:p>
            <a:pPr algn="l"/>
            <a:r>
              <a:rPr lang="en-US" b="0" i="0" dirty="0">
                <a:solidFill>
                  <a:srgbClr val="131314"/>
                </a:solidFill>
                <a:effectLst/>
                <a:latin typeface="Arial" panose="020B0604020202020204" pitchFamily="34" charset="0"/>
              </a:rPr>
              <a:t>The objective of this discussion, therefore, is to</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address the evacuation of </a:t>
            </a:r>
            <a:r>
              <a:rPr lang="en-US" b="0" i="0" dirty="0" err="1">
                <a:solidFill>
                  <a:srgbClr val="131314"/>
                </a:solidFill>
                <a:effectLst/>
                <a:latin typeface="Arial" panose="020B0604020202020204" pitchFamily="34" charset="0"/>
              </a:rPr>
              <a:t>dialysed</a:t>
            </a:r>
            <a:r>
              <a:rPr lang="en-US" b="0" i="0" dirty="0">
                <a:solidFill>
                  <a:srgbClr val="131314"/>
                </a:solidFill>
                <a:effectLst/>
                <a:latin typeface="Arial" panose="020B0604020202020204" pitchFamily="34" charset="0"/>
              </a:rPr>
              <a:t> patients and</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develop evidence-based evacuation plans. By taking</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into account the specific needs and vulnerabilities of</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these patients, we can ensure their safety and well-being in emergency situations.</a:t>
            </a:r>
            <a:endParaRPr lang="en-US" b="0" i="0" dirty="0">
              <a:solidFill>
                <a:srgbClr val="131314"/>
              </a:solidFill>
              <a:effectLst/>
              <a:latin typeface="__Inter_5e5a00"/>
            </a:endParaRPr>
          </a:p>
          <a:p>
            <a:endParaRPr lang="en-US" dirty="0"/>
          </a:p>
          <a:p>
            <a:r>
              <a:rPr lang="en-US" dirty="0"/>
              <a:t>Evacuating a dialysis center requires careful planning due to the medical needs of patients who are dependent on regular dialysis treatments. Here’s a structured approach to ensure a safe and efficient evacuation:</a:t>
            </a:r>
          </a:p>
          <a:p>
            <a:pPr>
              <a:buFont typeface="+mj-lt"/>
              <a:buAutoNum type="arabicPeriod"/>
            </a:pPr>
            <a:r>
              <a:rPr lang="en-US" b="1" dirty="0"/>
              <a:t>Develop an Evacuation Plan</a:t>
            </a:r>
            <a:r>
              <a:rPr lang="en-US" dirty="0"/>
              <a:t>: (you should have one.  Good time to review)</a:t>
            </a:r>
          </a:p>
          <a:p>
            <a:pPr marL="742950" lvl="1" indent="-285750">
              <a:buFont typeface="+mj-lt"/>
              <a:buAutoNum type="arabicPeriod"/>
            </a:pPr>
            <a:r>
              <a:rPr lang="en-US" b="1" dirty="0"/>
              <a:t>Designate Responsibilities</a:t>
            </a:r>
            <a:r>
              <a:rPr lang="en-US" dirty="0"/>
              <a:t>: Assign roles to staff members, including evacuation coordinators, medical personnel, and support staff.</a:t>
            </a:r>
          </a:p>
          <a:p>
            <a:pPr marL="742950" lvl="1" indent="-285750">
              <a:buFont typeface="+mj-lt"/>
              <a:buAutoNum type="arabicPeriod"/>
            </a:pPr>
            <a:r>
              <a:rPr lang="en-US" b="1" dirty="0"/>
              <a:t>Evacuation Routes</a:t>
            </a:r>
            <a:r>
              <a:rPr lang="en-US" dirty="0"/>
              <a:t>: Plan multiple evacuation routes and exits to accommodate different scenarios. Ensure that pathways are clear and accessible for patients, including those with mobility issues.</a:t>
            </a:r>
          </a:p>
          <a:p>
            <a:pPr marL="742950" lvl="1" indent="-285750">
              <a:buFont typeface="+mj-lt"/>
              <a:buAutoNum type="arabicPeriod"/>
            </a:pPr>
            <a:r>
              <a:rPr lang="en-US" b="1" dirty="0"/>
              <a:t>Assembly Points</a:t>
            </a:r>
            <a:r>
              <a:rPr lang="en-US" dirty="0"/>
              <a:t>: Identify safe assembly points outside the facility where patients can be gathered and accounted for.</a:t>
            </a:r>
          </a:p>
          <a:p>
            <a:pPr>
              <a:buFont typeface="+mj-lt"/>
              <a:buAutoNum type="arabicPeriod"/>
            </a:pPr>
            <a:r>
              <a:rPr lang="en-US" b="1" dirty="0"/>
              <a:t>Patient Assessment and Prioritization</a:t>
            </a:r>
            <a:r>
              <a:rPr lang="en-US" dirty="0"/>
              <a:t>:</a:t>
            </a:r>
          </a:p>
          <a:p>
            <a:pPr marL="742950" lvl="1" indent="-285750">
              <a:buFont typeface="+mj-lt"/>
              <a:buAutoNum type="arabicPeriod"/>
            </a:pPr>
            <a:r>
              <a:rPr lang="en-US" b="1" dirty="0"/>
              <a:t>Identify Critical Needs</a:t>
            </a:r>
            <a:r>
              <a:rPr lang="en-US" dirty="0"/>
              <a:t>: Assess patients' medical conditions and prioritize those who are most vulnerable or in need of immediate assistance.</a:t>
            </a:r>
          </a:p>
          <a:p>
            <a:pPr marL="742950" lvl="1" indent="-285750">
              <a:buFont typeface="+mj-lt"/>
              <a:buAutoNum type="arabicPeriod"/>
            </a:pPr>
            <a:r>
              <a:rPr lang="en-US" b="1" dirty="0"/>
              <a:t>Prepare Medical Records</a:t>
            </a:r>
            <a:r>
              <a:rPr lang="en-US" dirty="0"/>
              <a:t>: Ensure that patient medical records, including dialysis treatment schedules and emergency contacts, are readily accessible and can be taken during evacuation.</a:t>
            </a:r>
          </a:p>
          <a:p>
            <a:pPr>
              <a:buFont typeface="+mj-lt"/>
              <a:buAutoNum type="arabicPeriod"/>
            </a:pPr>
            <a:r>
              <a:rPr lang="en-US" b="1" dirty="0"/>
              <a:t>Communication Plan</a:t>
            </a:r>
            <a:r>
              <a:rPr lang="en-US" dirty="0"/>
              <a:t>:</a:t>
            </a:r>
          </a:p>
          <a:p>
            <a:pPr marL="742950" lvl="1" indent="-285750">
              <a:buFont typeface="+mj-lt"/>
              <a:buAutoNum type="arabicPeriod"/>
            </a:pPr>
            <a:r>
              <a:rPr lang="en-US" b="1" dirty="0"/>
              <a:t>Notify Patients</a:t>
            </a:r>
            <a:r>
              <a:rPr lang="en-US" dirty="0"/>
              <a:t>: Communicate clearly with patients about the evacuation process. Use calm and reassuring language.</a:t>
            </a:r>
          </a:p>
          <a:p>
            <a:pPr marL="742950" lvl="1" indent="-285750">
              <a:buFont typeface="+mj-lt"/>
              <a:buAutoNum type="arabicPeriod"/>
            </a:pPr>
            <a:r>
              <a:rPr lang="en-US" b="1" dirty="0"/>
              <a:t>Coordinate with Emergency Services</a:t>
            </a:r>
            <a:r>
              <a:rPr lang="en-US" dirty="0"/>
              <a:t>: Inform local emergency services and provide them with information about the facility, including the number of patients and their needs.</a:t>
            </a:r>
          </a:p>
          <a:p>
            <a:pPr>
              <a:buFont typeface="+mj-lt"/>
              <a:buAutoNum type="arabicPeriod"/>
            </a:pPr>
            <a:r>
              <a:rPr lang="en-US" b="1" dirty="0"/>
              <a:t>Transportation Arrangements</a:t>
            </a:r>
            <a:r>
              <a:rPr lang="en-US" dirty="0"/>
              <a:t>:</a:t>
            </a:r>
          </a:p>
          <a:p>
            <a:pPr marL="742950" lvl="1" indent="-285750">
              <a:buFont typeface="+mj-lt"/>
              <a:buAutoNum type="arabicPeriod"/>
            </a:pPr>
            <a:r>
              <a:rPr lang="en-US" b="1" dirty="0"/>
              <a:t>Secure Transport</a:t>
            </a:r>
            <a:r>
              <a:rPr lang="en-US" dirty="0"/>
              <a:t>: Arrange for appropriate transportation for patients, especially those who are bedridden or require specialized equipment.</a:t>
            </a:r>
          </a:p>
          <a:p>
            <a:pPr marL="742950" lvl="1" indent="-285750">
              <a:buFont typeface="+mj-lt"/>
              <a:buAutoNum type="arabicPeriod"/>
            </a:pPr>
            <a:r>
              <a:rPr lang="en-US" b="1" dirty="0"/>
              <a:t>Medical Equipment</a:t>
            </a:r>
            <a:r>
              <a:rPr lang="en-US" dirty="0"/>
              <a:t>: Ensure that essential medical equipment, such as portable dialysis machines, is transported safely if needed.</a:t>
            </a:r>
          </a:p>
          <a:p>
            <a:pPr>
              <a:buFont typeface="+mj-lt"/>
              <a:buAutoNum type="arabicPeriod"/>
            </a:pPr>
            <a:r>
              <a:rPr lang="en-US" b="1" dirty="0"/>
              <a:t>Staff Training and Drills</a:t>
            </a:r>
            <a:r>
              <a:rPr lang="en-US" dirty="0"/>
              <a:t>:</a:t>
            </a:r>
          </a:p>
          <a:p>
            <a:pPr marL="742950" lvl="1" indent="-285750">
              <a:buFont typeface="+mj-lt"/>
              <a:buAutoNum type="arabicPeriod"/>
            </a:pPr>
            <a:r>
              <a:rPr lang="en-US" b="1" dirty="0"/>
              <a:t>Conduct Drills</a:t>
            </a:r>
            <a:r>
              <a:rPr lang="en-US" dirty="0"/>
              <a:t>: Regularly practice evacuation drills with all staff to ensure they are familiar with procedures and roles.</a:t>
            </a:r>
          </a:p>
          <a:p>
            <a:pPr marL="742950" lvl="1" indent="-285750">
              <a:buFont typeface="+mj-lt"/>
              <a:buAutoNum type="arabicPeriod"/>
            </a:pPr>
            <a:r>
              <a:rPr lang="en-US" b="1" dirty="0"/>
              <a:t>Training</a:t>
            </a:r>
            <a:r>
              <a:rPr lang="en-US" dirty="0"/>
              <a:t>: Train staff on how to assist patients with different needs and how to handle medical equipment during an evacuation.</a:t>
            </a:r>
          </a:p>
          <a:p>
            <a:pPr>
              <a:buFont typeface="+mj-lt"/>
              <a:buAutoNum type="arabicPeriod"/>
            </a:pPr>
            <a:r>
              <a:rPr lang="en-US" b="1" dirty="0"/>
              <a:t>Evacuation Execution</a:t>
            </a:r>
            <a:r>
              <a:rPr lang="en-US" dirty="0"/>
              <a:t>:</a:t>
            </a:r>
          </a:p>
          <a:p>
            <a:pPr marL="742950" lvl="1" indent="-285750">
              <a:buFont typeface="+mj-lt"/>
              <a:buAutoNum type="arabicPeriod"/>
            </a:pPr>
            <a:r>
              <a:rPr lang="en-US" b="1" dirty="0"/>
              <a:t>Assist with Mobility</a:t>
            </a:r>
            <a:r>
              <a:rPr lang="en-US" dirty="0"/>
              <a:t>: Help patients who need assistance moving, including those who use wheelchairs or have other mobility challenges.</a:t>
            </a:r>
          </a:p>
          <a:p>
            <a:pPr marL="742950" lvl="1" indent="-285750">
              <a:buFont typeface="+mj-lt"/>
              <a:buAutoNum type="arabicPeriod"/>
            </a:pPr>
            <a:r>
              <a:rPr lang="en-US" b="1" dirty="0"/>
              <a:t>Monitor Patient Safety</a:t>
            </a:r>
            <a:r>
              <a:rPr lang="en-US" dirty="0"/>
              <a:t>: Continuously monitor patients for any health issues during the evacuation and provide immediate assistance if needed.</a:t>
            </a:r>
          </a:p>
          <a:p>
            <a:pPr>
              <a:buFont typeface="+mj-lt"/>
              <a:buAutoNum type="arabicPeriod"/>
            </a:pPr>
            <a:r>
              <a:rPr lang="en-US" b="1" dirty="0"/>
              <a:t>Post-Evacuation Care</a:t>
            </a:r>
            <a:r>
              <a:rPr lang="en-US" dirty="0"/>
              <a:t>:</a:t>
            </a:r>
          </a:p>
          <a:p>
            <a:pPr marL="742950" lvl="1" indent="-285750">
              <a:buFont typeface="+mj-lt"/>
              <a:buAutoNum type="arabicPeriod"/>
            </a:pPr>
            <a:r>
              <a:rPr lang="en-US" b="1" dirty="0"/>
              <a:t>Provide Continuity of Care</a:t>
            </a:r>
            <a:r>
              <a:rPr lang="en-US" dirty="0"/>
              <a:t>: Ensure that patients receive necessary medical care as soon as possible after evacuation, including any required dialysis treatments.</a:t>
            </a:r>
          </a:p>
          <a:p>
            <a:pPr marL="742950" lvl="1" indent="-285750">
              <a:buFont typeface="+mj-lt"/>
              <a:buAutoNum type="arabicPeriod"/>
            </a:pPr>
            <a:r>
              <a:rPr lang="en-US" b="1" dirty="0"/>
              <a:t>Reunite Patients</a:t>
            </a:r>
            <a:r>
              <a:rPr lang="en-US" dirty="0"/>
              <a:t>: Make sure patients are accounted for and reunited with their families or caregivers.</a:t>
            </a:r>
          </a:p>
          <a:p>
            <a:pPr>
              <a:buFont typeface="+mj-lt"/>
              <a:buAutoNum type="arabicPeriod"/>
            </a:pPr>
            <a:r>
              <a:rPr lang="en-US" b="1" dirty="0"/>
              <a:t>Evaluate and Improve</a:t>
            </a:r>
            <a:r>
              <a:rPr lang="en-US" dirty="0"/>
              <a:t>:</a:t>
            </a:r>
          </a:p>
          <a:p>
            <a:pPr marL="742950" lvl="1" indent="-285750">
              <a:buFont typeface="+mj-lt"/>
              <a:buAutoNum type="arabicPeriod"/>
            </a:pPr>
            <a:r>
              <a:rPr lang="en-US" b="1" dirty="0"/>
              <a:t>Debrief</a:t>
            </a:r>
            <a:r>
              <a:rPr lang="en-US" dirty="0"/>
              <a:t>: After the evacuation, debrief with staff to evaluate the process and identify any issues or areas for improvement.</a:t>
            </a:r>
          </a:p>
          <a:p>
            <a:pPr marL="742950" lvl="1" indent="-285750">
              <a:buFont typeface="+mj-lt"/>
              <a:buAutoNum type="arabicPeriod"/>
            </a:pPr>
            <a:r>
              <a:rPr lang="en-US" b="1" dirty="0"/>
              <a:t>Update Plans</a:t>
            </a:r>
            <a:r>
              <a:rPr lang="en-US" dirty="0"/>
              <a:t>: Revise the evacuation plan based on feedback and lessons learned to enhance preparedness for future emergencies.</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12</a:t>
            </a:fld>
            <a:endParaRPr lang="en-US" dirty="0"/>
          </a:p>
        </p:txBody>
      </p:sp>
    </p:spTree>
    <p:extLst>
      <p:ext uri="{BB962C8B-B14F-4D97-AF65-F5344CB8AC3E}">
        <p14:creationId xmlns:p14="http://schemas.microsoft.com/office/powerpoint/2010/main" val="295089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13</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sz="1200" dirty="0">
                <a:solidFill>
                  <a:schemeClr val="tx1"/>
                </a:solidFill>
              </a:rPr>
              <a:t>ReddiNet is our main communication platform.  It is both Web and Satellite Based</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Objective 6 for ASCs is to send at least one RR with resource needs during the first operational period</a:t>
            </a:r>
          </a:p>
          <a:p>
            <a:r>
              <a:rPr lang="en-US" altLang="en-US" sz="1200" dirty="0">
                <a:solidFill>
                  <a:schemeClr val="tx1"/>
                </a:solidFill>
              </a:rPr>
              <a:t>Objective 5 for Dialysis </a:t>
            </a:r>
            <a:r>
              <a:rPr lang="en-US" sz="1800" b="0" i="0" u="none" strike="noStrike" baseline="0" dirty="0">
                <a:solidFill>
                  <a:srgbClr val="000000"/>
                </a:solidFill>
                <a:latin typeface="Franklin Gothic Book" panose="020B0503020102020204" pitchFamily="34" charset="0"/>
              </a:rPr>
              <a:t>Objective 5 - </a:t>
            </a:r>
            <a:r>
              <a:rPr lang="en-US" sz="1800" b="0" i="0" u="none" strike="noStrike" baseline="0" dirty="0" err="1">
                <a:solidFill>
                  <a:srgbClr val="000000"/>
                </a:solidFill>
                <a:latin typeface="Franklin Gothic Book" panose="020B0503020102020204" pitchFamily="34" charset="0"/>
              </a:rPr>
              <a:t>MHOAC</a:t>
            </a:r>
            <a:r>
              <a:rPr lang="en-US" sz="1800" b="0" i="0" u="none" strike="noStrike" baseline="0" dirty="0">
                <a:solidFill>
                  <a:srgbClr val="000000"/>
                </a:solidFill>
                <a:latin typeface="Franklin Gothic Book" panose="020B0503020102020204" pitchFamily="34" charset="0"/>
              </a:rPr>
              <a:t> Communications and Resource Requesting (Capability 1) </a:t>
            </a:r>
          </a:p>
          <a:p>
            <a:endParaRPr lang="en-US" sz="1800" b="0" i="0" u="none" strike="noStrike" baseline="0" dirty="0">
              <a:solidFill>
                <a:srgbClr val="000000"/>
              </a:solidFill>
              <a:latin typeface="Franklin Gothic Book" panose="020B0503020102020204" pitchFamily="34" charset="0"/>
            </a:endParaRPr>
          </a:p>
          <a:p>
            <a:r>
              <a:rPr lang="en-US" sz="1800" b="0" i="0" u="none" strike="noStrike" baseline="0" dirty="0">
                <a:solidFill>
                  <a:srgbClr val="000000"/>
                </a:solidFill>
                <a:latin typeface="Franklin Gothic Book" panose="020B0503020102020204" pitchFamily="34" charset="0"/>
              </a:rPr>
              <a:t>Sample task(s) to meet this objective: [</a:t>
            </a:r>
            <a:r>
              <a:rPr lang="en-US" sz="1800" b="0" i="1" u="none" strike="noStrike" baseline="0" dirty="0">
                <a:solidFill>
                  <a:srgbClr val="000000"/>
                </a:solidFill>
                <a:latin typeface="Franklin Gothic Book" panose="020B0503020102020204" pitchFamily="34" charset="0"/>
              </a:rPr>
              <a:t>Remove those that you are not testing</a:t>
            </a:r>
            <a:r>
              <a:rPr lang="en-US" sz="1800" b="0" i="0" u="none" strike="noStrike" baseline="0" dirty="0">
                <a:solidFill>
                  <a:srgbClr val="000000"/>
                </a:solidFill>
                <a:latin typeface="Franklin Gothic Book" panose="020B0503020102020204" pitchFamily="34" charset="0"/>
              </a:rPr>
              <a:t>] </a:t>
            </a:r>
          </a:p>
          <a:p>
            <a:r>
              <a:rPr lang="en-US" sz="1800" b="0" i="0" u="none" strike="noStrike" baseline="0" dirty="0">
                <a:solidFill>
                  <a:srgbClr val="000000"/>
                </a:solidFill>
                <a:latin typeface="Franklin Gothic Book" panose="020B0503020102020204" pitchFamily="34" charset="0"/>
              </a:rPr>
              <a:t>• Establish access to communication systems (e.g., ReddiNet, </a:t>
            </a:r>
            <a:r>
              <a:rPr lang="en-US" sz="1800" b="0" i="0" u="none" strike="noStrike" baseline="0" dirty="0" err="1">
                <a:solidFill>
                  <a:srgbClr val="000000"/>
                </a:solidFill>
                <a:latin typeface="Franklin Gothic Book" panose="020B0503020102020204" pitchFamily="34" charset="0"/>
              </a:rPr>
              <a:t>VMed</a:t>
            </a:r>
            <a:r>
              <a:rPr lang="en-US" sz="1800" b="0" i="0" u="none" strike="noStrike" baseline="0" dirty="0">
                <a:solidFill>
                  <a:srgbClr val="000000"/>
                </a:solidFill>
                <a:latin typeface="Franklin Gothic Book" panose="020B0503020102020204" pitchFamily="34" charset="0"/>
              </a:rPr>
              <a:t>-28, etc.…) </a:t>
            </a:r>
          </a:p>
          <a:p>
            <a:r>
              <a:rPr lang="en-US" sz="1800" b="0" i="0" u="none" strike="noStrike" baseline="0" dirty="0">
                <a:solidFill>
                  <a:srgbClr val="000000"/>
                </a:solidFill>
                <a:latin typeface="Franklin Gothic Book" panose="020B0503020102020204" pitchFamily="34" charset="0"/>
              </a:rPr>
              <a:t>• Respond to pertinent polls and/or surveys received from </a:t>
            </a:r>
            <a:r>
              <a:rPr lang="en-US" sz="1800" b="0" i="0" u="none" strike="noStrike" baseline="0" dirty="0" err="1">
                <a:solidFill>
                  <a:srgbClr val="000000"/>
                </a:solidFill>
                <a:latin typeface="Franklin Gothic Book" panose="020B0503020102020204" pitchFamily="34" charset="0"/>
              </a:rPr>
              <a:t>MHOAC</a:t>
            </a:r>
            <a:r>
              <a:rPr lang="en-US" sz="1800" b="0" i="0" u="none" strike="noStrike" baseline="0" dirty="0">
                <a:solidFill>
                  <a:srgbClr val="000000"/>
                </a:solidFill>
                <a:latin typeface="Franklin Gothic Book" panose="020B0503020102020204" pitchFamily="34" charset="0"/>
              </a:rPr>
              <a:t> </a:t>
            </a:r>
          </a:p>
          <a:p>
            <a:r>
              <a:rPr lang="en-US" sz="1800" b="0" i="0" u="none" strike="noStrike" baseline="0" dirty="0">
                <a:solidFill>
                  <a:srgbClr val="000000"/>
                </a:solidFill>
                <a:latin typeface="Franklin Gothic Book" panose="020B0503020102020204" pitchFamily="34" charset="0"/>
              </a:rPr>
              <a:t>• Identify needs and submit appropriate ReddiNet resource request resource</a:t>
            </a:r>
          </a:p>
          <a:p>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poll will come through in the </a:t>
            </a:r>
            <a:r>
              <a:rPr lang="en-US" altLang="en-US" b="1" dirty="0">
                <a:latin typeface="Arial" panose="020B0604020202020204" pitchFamily="34" charset="0"/>
              </a:rPr>
              <a:t>assessment tab</a:t>
            </a:r>
          </a:p>
          <a:p>
            <a:endParaRPr lang="en-US" altLang="en-US" b="1" dirty="0">
              <a:latin typeface="Arial" panose="020B0604020202020204" pitchFamily="34" charset="0"/>
            </a:endParaRPr>
          </a:p>
          <a:p>
            <a:r>
              <a:rPr lang="en-US" altLang="en-US" b="1" dirty="0">
                <a:latin typeface="Arial" panose="020B0604020202020204" pitchFamily="34" charset="0"/>
              </a:rPr>
              <a:t>Hospitals and</a:t>
            </a:r>
            <a:r>
              <a:rPr lang="en-US" altLang="en-US" b="1" baseline="0" dirty="0">
                <a:latin typeface="Arial" panose="020B0604020202020204" pitchFamily="34" charset="0"/>
              </a:rPr>
              <a:t> Long-Term Care facilities; </a:t>
            </a:r>
            <a:r>
              <a:rPr lang="en-US" altLang="en-US" baseline="0" dirty="0">
                <a:latin typeface="Arial" panose="020B0604020202020204" pitchFamily="34" charset="0"/>
              </a:rPr>
              <a:t>Green, Yellow, Orange, </a:t>
            </a:r>
            <a:r>
              <a:rPr lang="en-US" altLang="en-US" b="1" baseline="0" dirty="0">
                <a:latin typeface="Arial" panose="020B0604020202020204" pitchFamily="34" charset="0"/>
              </a:rPr>
              <a:t>Red</a:t>
            </a:r>
            <a:r>
              <a:rPr lang="en-US" altLang="en-US" baseline="0" dirty="0">
                <a:latin typeface="Arial" panose="020B0604020202020204" pitchFamily="34" charset="0"/>
              </a:rPr>
              <a:t> and Black RED means significant assistance from the jurisdiction is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Clinics, Home Health/Hospice, Dialysis and Urgent Care Centers – No Red</a:t>
            </a:r>
            <a:endParaRPr lang="en-US" altLang="en-US" dirty="0">
              <a:latin typeface="Arial" panose="020B0604020202020204" pitchFamily="34" charset="0"/>
            </a:endParaRPr>
          </a:p>
          <a:p>
            <a:r>
              <a:rPr lang="en-US" altLang="en-US" baseline="0" dirty="0">
                <a:latin typeface="Arial" panose="020B0604020202020204" pitchFamily="34" charset="0"/>
              </a:rPr>
              <a:t>Ambulatory Surgery Centers and Psych facilities – No Orange or Red</a:t>
            </a:r>
          </a:p>
          <a:p>
            <a:endParaRPr lang="en-US" altLang="en-US" baseline="0" dirty="0">
              <a:latin typeface="Arial" panose="020B0604020202020204" pitchFamily="34" charset="0"/>
            </a:endParaRPr>
          </a:p>
          <a:p>
            <a:pPr lvl="0"/>
            <a:r>
              <a:rPr lang="en-US" sz="1400" b="1" dirty="0">
                <a:solidFill>
                  <a:schemeClr val="bg1">
                    <a:lumMod val="95000"/>
                  </a:schemeClr>
                </a:solidFill>
                <a:highlight>
                  <a:srgbClr val="008000"/>
                </a:highlight>
                <a:latin typeface="Arial" panose="020B0604020202020204" pitchFamily="34" charset="0"/>
                <a:cs typeface="Arial" panose="020B0604020202020204" pitchFamily="34" charset="0"/>
              </a:rPr>
              <a:t>Green</a:t>
            </a:r>
            <a:r>
              <a:rPr lang="en-US"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(Normal Operations): No assistance from the jurisdiction is required. Agency is operational and is in business-as-usual mode. Can assist with response by accepting early discharged from hospitals</a:t>
            </a:r>
            <a:r>
              <a:rPr lang="en-US" sz="1200" dirty="0">
                <a:latin typeface="Arial" panose="020B0604020202020204" pitchFamily="34" charset="0"/>
                <a:cs typeface="Arial" panose="020B0604020202020204" pitchFamily="34" charset="0"/>
              </a:rPr>
              <a:t>.</a:t>
            </a:r>
          </a:p>
          <a:p>
            <a:pPr lvl="0"/>
            <a:endParaRPr lang="en-US" sz="1200" dirty="0">
              <a:highlight>
                <a:srgbClr val="FFFF00"/>
              </a:highlight>
              <a:latin typeface="Arial" panose="020B0604020202020204" pitchFamily="34" charset="0"/>
              <a:cs typeface="Arial" panose="020B0604020202020204" pitchFamily="34" charset="0"/>
            </a:endParaRPr>
          </a:p>
          <a:p>
            <a:pPr lvl="0"/>
            <a:r>
              <a:rPr lang="en-US" sz="1400" b="1" dirty="0">
                <a:solidFill>
                  <a:schemeClr val="bg1"/>
                </a:solidFill>
                <a:highlight>
                  <a:srgbClr val="FFFF00"/>
                </a:highlight>
                <a:latin typeface="Arial" panose="020B0604020202020204" pitchFamily="34" charset="0"/>
                <a:cs typeface="Arial" panose="020B0604020202020204" pitchFamily="34" charset="0"/>
              </a:rPr>
              <a:t>Yellow</a:t>
            </a:r>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(Under Control): No assistance from the jurisdiction is required. Center is operational and is in business-as-usual mode.  Unable to accept additional patients.</a:t>
            </a:r>
          </a:p>
          <a:p>
            <a:pPr lvl="0"/>
            <a:endParaRPr lang="en-US" sz="1200" dirty="0">
              <a:latin typeface="Arial" panose="020B0604020202020204" pitchFamily="34" charset="0"/>
              <a:cs typeface="Arial" panose="020B0604020202020204" pitchFamily="34" charset="0"/>
            </a:endParaRPr>
          </a:p>
          <a:p>
            <a:pPr lvl="0"/>
            <a:r>
              <a:rPr lang="en-US" sz="1400" b="1" dirty="0">
                <a:solidFill>
                  <a:schemeClr val="bg1">
                    <a:lumMod val="95000"/>
                  </a:schemeClr>
                </a:solidFill>
                <a:highlight>
                  <a:srgbClr val="FF6600"/>
                </a:highlight>
                <a:latin typeface="Arial" panose="020B0604020202020204" pitchFamily="34" charset="0"/>
                <a:cs typeface="Arial" panose="020B0604020202020204" pitchFamily="34" charset="0"/>
              </a:rPr>
              <a:t>Orange</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(Modified Services): Some assistance from the jurisdiction is required.  Agency has begun to modify their services as they are unable to care for and/or reach all patients.</a:t>
            </a:r>
          </a:p>
          <a:p>
            <a:pPr lvl="0"/>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a:latin typeface="Arial" panose="020B0604020202020204" pitchFamily="34" charset="0"/>
              </a:rPr>
              <a:t>RED </a:t>
            </a:r>
            <a:r>
              <a:rPr lang="en-US" altLang="en-US" baseline="0" dirty="0">
                <a:latin typeface="Arial" panose="020B0604020202020204" pitchFamily="34" charset="0"/>
              </a:rPr>
              <a:t>means significant assistance from the jurisdiction is required.</a:t>
            </a:r>
          </a:p>
          <a:p>
            <a:pPr lvl="0"/>
            <a:endParaRPr lang="en-US" sz="1200" dirty="0">
              <a:latin typeface="Arial" panose="020B0604020202020204" pitchFamily="34" charset="0"/>
              <a:cs typeface="Arial" panose="020B0604020202020204" pitchFamily="34" charset="0"/>
            </a:endParaRPr>
          </a:p>
          <a:p>
            <a:pPr lvl="0"/>
            <a:r>
              <a:rPr lang="en-US" sz="1400" b="1" dirty="0">
                <a:highlight>
                  <a:srgbClr val="000000"/>
                </a:highlight>
                <a:latin typeface="Arial" panose="020B0604020202020204" pitchFamily="34" charset="0"/>
                <a:cs typeface="Arial" panose="020B0604020202020204" pitchFamily="34" charset="0"/>
              </a:rPr>
              <a:t>Black</a:t>
            </a:r>
            <a:r>
              <a:rPr lang="en-US" sz="1400" b="1" dirty="0">
                <a:solidFill>
                  <a:schemeClr val="bg1">
                    <a:lumMod val="95000"/>
                  </a:schemeClr>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(No Services): Unable to care for/reach patients.  Assistance from jurisdiction is required to reach patients who have been triaged as high risk.  Should be referred to law enforcement and/or EMS providers in the affected area</a:t>
            </a:r>
            <a:endParaRPr lang="en-US" altLang="en-US" baseline="0"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060318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14</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t>HHH</a:t>
            </a:r>
            <a:r>
              <a:rPr lang="en-US" dirty="0"/>
              <a:t>, ESRD and UCC have the same color codes and definitions</a:t>
            </a:r>
          </a:p>
          <a:p>
            <a:br>
              <a:rPr lang="en-US" dirty="0"/>
            </a:br>
            <a:r>
              <a:rPr lang="en-US" dirty="0"/>
              <a:t>ASC has no Orange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pPr lvl="0"/>
            <a:r>
              <a:rPr lang="en-US" sz="1200" b="1" dirty="0">
                <a:solidFill>
                  <a:srgbClr val="00B050"/>
                </a:solidFill>
                <a:highlight>
                  <a:srgbClr val="008000"/>
                </a:highlight>
              </a:rPr>
              <a:t>Green</a:t>
            </a:r>
            <a:r>
              <a:rPr lang="en-US" sz="1200" b="1" dirty="0">
                <a:solidFill>
                  <a:srgbClr val="00B050"/>
                </a:solidFill>
              </a:rPr>
              <a:t> </a:t>
            </a:r>
            <a:r>
              <a:rPr lang="en-US" sz="1200" dirty="0">
                <a:solidFill>
                  <a:srgbClr val="00B050"/>
                </a:solidFill>
              </a:rPr>
              <a:t>(Normal Operations</a:t>
            </a:r>
            <a:r>
              <a:rPr lang="en-US" sz="1200" dirty="0"/>
              <a:t>): No assistance from the jurisdiction is required. Agency is operational and is in business-as-usual mode. Can assist with response by accepting early discharged from hospitals.</a:t>
            </a:r>
          </a:p>
          <a:p>
            <a:pPr lvl="0"/>
            <a:endParaRPr lang="en-US" sz="1200" dirty="0">
              <a:highlight>
                <a:srgbClr val="FFFF00"/>
              </a:highlight>
            </a:endParaRPr>
          </a:p>
          <a:p>
            <a:pPr lvl="0"/>
            <a:r>
              <a:rPr lang="en-US" sz="1200" b="1" dirty="0">
                <a:solidFill>
                  <a:schemeClr val="bg1"/>
                </a:solidFill>
                <a:highlight>
                  <a:srgbClr val="FFFF00"/>
                </a:highlight>
              </a:rPr>
              <a:t>Yellow</a:t>
            </a:r>
            <a:r>
              <a:rPr lang="en-US" sz="1200" dirty="0"/>
              <a:t> (Under Control): No assistance from the jurisdiction is required. Center is operational and is in business-as-usual mode.  Unable to accept additional patients.</a:t>
            </a:r>
          </a:p>
          <a:p>
            <a:pPr lvl="0"/>
            <a:endParaRPr lang="en-US" sz="1200" dirty="0"/>
          </a:p>
          <a:p>
            <a:pPr lvl="0"/>
            <a:r>
              <a:rPr lang="en-US" sz="1200" b="1" dirty="0">
                <a:solidFill>
                  <a:schemeClr val="bg1">
                    <a:lumMod val="95000"/>
                  </a:schemeClr>
                </a:solidFill>
                <a:highlight>
                  <a:srgbClr val="FF6600"/>
                </a:highlight>
              </a:rPr>
              <a:t>Orange</a:t>
            </a:r>
            <a:r>
              <a:rPr lang="en-US" sz="1200" b="1" dirty="0"/>
              <a:t> </a:t>
            </a:r>
            <a:r>
              <a:rPr lang="en-US" sz="1200" dirty="0"/>
              <a:t> (Modified Services): Some assistance from the jurisdiction is required.  Agency has begun to modify their services as they are unable to care for and/or reach all patients.</a:t>
            </a:r>
          </a:p>
          <a:p>
            <a:pPr lvl="0"/>
            <a:endParaRPr lang="en-US" sz="1200" dirty="0"/>
          </a:p>
          <a:p>
            <a:pPr lvl="0"/>
            <a:r>
              <a:rPr lang="en-US" sz="1200" b="1" dirty="0">
                <a:highlight>
                  <a:srgbClr val="000000"/>
                </a:highlight>
              </a:rPr>
              <a:t>Black</a:t>
            </a:r>
            <a:r>
              <a:rPr lang="en-US" sz="1200" dirty="0">
                <a:solidFill>
                  <a:schemeClr val="bg1">
                    <a:lumMod val="95000"/>
                  </a:schemeClr>
                </a:solidFill>
              </a:rPr>
              <a:t> </a:t>
            </a:r>
            <a:r>
              <a:rPr lang="en-US" sz="1200" dirty="0"/>
              <a:t>(No Services): Unable to care for/reach patients.  Assistance from jurisdiction is required to reach patients who have been triaged as high risk.  Should be referred to law enforcement and/or EMS providers in the affected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endParaRPr lang="en-US" altLang="en-US" sz="1200" dirty="0">
              <a:latin typeface="Arial" panose="020B0604020202020204" pitchFamily="34" charset="0"/>
            </a:endParaRPr>
          </a:p>
          <a:p>
            <a:r>
              <a:rPr lang="en-US" altLang="en-US" sz="1200" dirty="0">
                <a:latin typeface="Arial" panose="020B0604020202020204" pitchFamily="34" charset="0"/>
              </a:rPr>
              <a:t>Hospitals and</a:t>
            </a:r>
            <a:r>
              <a:rPr lang="en-US" altLang="en-US" sz="1200" baseline="0" dirty="0">
                <a:latin typeface="Arial" panose="020B0604020202020204" pitchFamily="34" charset="0"/>
              </a:rPr>
              <a:t> Long Term Care facilities; Green, Yellow, Orange, Red and Black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aseline="0" dirty="0">
                <a:latin typeface="Arial" panose="020B0604020202020204" pitchFamily="34" charset="0"/>
              </a:rPr>
              <a:t>Clinics, Home Health/Hospice, Dialysis and </a:t>
            </a:r>
            <a:r>
              <a:rPr lang="en-US" altLang="en-US" sz="1200" b="1" baseline="0" dirty="0">
                <a:latin typeface="Arial" panose="020B0604020202020204" pitchFamily="34" charset="0"/>
              </a:rPr>
              <a:t>Urgent Care Centers – No Red</a:t>
            </a:r>
            <a:endParaRPr lang="en-US" altLang="en-US" sz="1200" b="1" dirty="0">
              <a:latin typeface="Arial" panose="020B0604020202020204" pitchFamily="34" charset="0"/>
            </a:endParaRPr>
          </a:p>
          <a:p>
            <a:r>
              <a:rPr lang="en-US" altLang="en-US" sz="1200" baseline="0" dirty="0">
                <a:latin typeface="Arial" panose="020B0604020202020204" pitchFamily="34" charset="0"/>
              </a:rPr>
              <a:t>Ambulatory Surgery Centers and Psych facilities – No Orange or Red</a:t>
            </a:r>
          </a:p>
          <a:p>
            <a:pPr eaLnBrk="1" hangingPunct="1">
              <a:spcBef>
                <a:spcPct val="50000"/>
              </a:spcBef>
            </a:pPr>
            <a:endParaRPr lang="en-US" altLang="en-US" sz="1200" dirty="0">
              <a:solidFill>
                <a:schemeClr val="tx1"/>
              </a:solidFill>
            </a:endParaRPr>
          </a:p>
          <a:p>
            <a:pPr eaLnBrk="1" hangingPunct="1">
              <a:spcBef>
                <a:spcPct val="50000"/>
              </a:spcBef>
            </a:pPr>
            <a:endParaRPr lang="en-US" altLang="en-US" sz="1200" dirty="0">
              <a:solidFill>
                <a:schemeClr val="tx1"/>
              </a:solidFill>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84270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on your facility type status page (i.e. "Dialysis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tx1"/>
              </a:solidFill>
            </a:endParaRPr>
          </a:p>
          <a:p>
            <a:r>
              <a:rPr lang="en-US" dirty="0"/>
              <a:t>Circle with lightening bolt means that that facility is not currently logged in to the ReddiNet system</a:t>
            </a:r>
          </a:p>
          <a:p>
            <a:r>
              <a:rPr lang="en-US" dirty="0"/>
              <a:t>Green means the facility is open with no issue</a:t>
            </a:r>
          </a:p>
          <a:p>
            <a:r>
              <a:rPr lang="en-US" dirty="0"/>
              <a:t>We looked at service level colors.  Determine what your status is</a:t>
            </a:r>
          </a:p>
          <a:p>
            <a:endParaRPr lang="en-US" dirty="0"/>
          </a:p>
          <a:p>
            <a:endParaRPr lang="en-US" dirty="0"/>
          </a:p>
          <a:p>
            <a:r>
              <a:rPr lang="en-US" dirty="0"/>
              <a:t>Assessment module</a:t>
            </a:r>
          </a:p>
          <a:p>
            <a:r>
              <a:rPr lang="en-US" dirty="0"/>
              <a:t>Click on Service Level</a:t>
            </a:r>
          </a:p>
          <a:p>
            <a:r>
              <a:rPr lang="en-US" dirty="0"/>
              <a:t>Click on YOUR sector</a:t>
            </a:r>
          </a:p>
          <a:p>
            <a:r>
              <a:rPr lang="en-US" dirty="0"/>
              <a:t>Click on “Update”</a:t>
            </a:r>
          </a:p>
          <a:p>
            <a:br>
              <a:rPr lang="en-US" dirty="0"/>
            </a:br>
            <a:r>
              <a:rPr lang="en-US" dirty="0"/>
              <a:t>Select your current service level and click “Update”</a:t>
            </a:r>
          </a:p>
          <a:p>
            <a:r>
              <a:rPr lang="en-US" dirty="0"/>
              <a:t>Accept when the “Confirm” box appears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15</a:t>
            </a:fld>
            <a:endParaRPr lang="en-US" dirty="0"/>
          </a:p>
        </p:txBody>
      </p:sp>
    </p:spTree>
    <p:extLst>
      <p:ext uri="{BB962C8B-B14F-4D97-AF65-F5344CB8AC3E}">
        <p14:creationId xmlns:p14="http://schemas.microsoft.com/office/powerpoint/2010/main" val="477249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communicate your service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a:t>
            </a:r>
            <a:r>
              <a:rPr lang="en-US" altLang="en-US" sz="1200" dirty="0" err="1">
                <a:solidFill>
                  <a:schemeClr val="tx1"/>
                </a:solidFill>
                <a:hlinkClick r:id="rId3"/>
              </a:rPr>
              <a:t>www.reddinet.net</a:t>
            </a:r>
            <a:r>
              <a:rPr lang="en-US" altLang="en-US" sz="1200" dirty="0">
                <a:solidFill>
                  <a:schemeClr val="tx1"/>
                </a:solidFill>
                <a:hlinkClick r:id="rId3"/>
              </a:rPr>
              <a:t>/support</a:t>
            </a:r>
            <a:endParaRPr lang="en-US" altLang="en-US" sz="1200" dirty="0">
              <a:solidFill>
                <a:schemeClr val="tx1"/>
              </a:solidFill>
            </a:endParaRPr>
          </a:p>
          <a:p>
            <a:endParaRPr lang="en-US" dirty="0"/>
          </a:p>
          <a:p>
            <a:r>
              <a:rPr lang="en-US" dirty="0"/>
              <a:t>Assessment tab</a:t>
            </a:r>
          </a:p>
          <a:p>
            <a:r>
              <a:rPr lang="en-US" dirty="0"/>
              <a:t>Click on Service Level</a:t>
            </a:r>
          </a:p>
          <a:p>
            <a:r>
              <a:rPr lang="en-US" dirty="0"/>
              <a:t>Select your sector</a:t>
            </a:r>
          </a:p>
          <a:p>
            <a:r>
              <a:rPr lang="en-US" dirty="0"/>
              <a:t>Your facility</a:t>
            </a:r>
          </a:p>
          <a:p>
            <a:r>
              <a:rPr lang="en-US" dirty="0"/>
              <a:t>Select your current service level and click “Update”</a:t>
            </a:r>
          </a:p>
          <a:p>
            <a:r>
              <a:rPr lang="en-US" dirty="0"/>
              <a:t>Accept when the “Confirm” box appears</a:t>
            </a: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16</a:t>
            </a:fld>
            <a:endParaRPr lang="en-US" dirty="0"/>
          </a:p>
        </p:txBody>
      </p:sp>
    </p:spTree>
    <p:extLst>
      <p:ext uri="{BB962C8B-B14F-4D97-AF65-F5344CB8AC3E}">
        <p14:creationId xmlns:p14="http://schemas.microsoft.com/office/powerpoint/2010/main" val="3868694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your current service level and click “Update”. a. If a facility is in an emergency and unable to update their service level, county authorities may update them. </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17</a:t>
            </a:fld>
            <a:endParaRPr lang="en-US" dirty="0"/>
          </a:p>
        </p:txBody>
      </p:sp>
    </p:spTree>
    <p:extLst>
      <p:ext uri="{BB962C8B-B14F-4D97-AF65-F5344CB8AC3E}">
        <p14:creationId xmlns:p14="http://schemas.microsoft.com/office/powerpoint/2010/main" val="2071941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on your facility type status page (i.e. "Dialysis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chemeClr val="tx1"/>
              </a:solidFill>
            </a:endParaRPr>
          </a:p>
          <a:p>
            <a:r>
              <a:rPr lang="en-US" b="1" dirty="0"/>
              <a:t>Circle with lightening bolt means that that facility is not currently logged in to the ReddiNet system</a:t>
            </a:r>
          </a:p>
          <a:p>
            <a:r>
              <a:rPr lang="en-US" b="1" dirty="0"/>
              <a:t>Green means the facility is open with no issue</a:t>
            </a:r>
          </a:p>
          <a:p>
            <a:r>
              <a:rPr lang="en-US" b="1" dirty="0"/>
              <a:t>We looked at service level colors.  Determine what your status is</a:t>
            </a:r>
          </a:p>
          <a:p>
            <a:endParaRPr lang="en-US" dirty="0"/>
          </a:p>
          <a:p>
            <a:endParaRPr lang="en-US" dirty="0"/>
          </a:p>
          <a:p>
            <a:r>
              <a:rPr lang="en-US" dirty="0"/>
              <a:t>Assessment module</a:t>
            </a:r>
          </a:p>
          <a:p>
            <a:r>
              <a:rPr lang="en-US" dirty="0"/>
              <a:t>Click on Service Level</a:t>
            </a:r>
          </a:p>
          <a:p>
            <a:r>
              <a:rPr lang="en-US" dirty="0"/>
              <a:t>Click on “Update”</a:t>
            </a:r>
          </a:p>
          <a:p>
            <a:br>
              <a:rPr lang="en-US" dirty="0"/>
            </a:br>
            <a:r>
              <a:rPr lang="en-US" dirty="0"/>
              <a:t>Select your current service level and click “Update”</a:t>
            </a:r>
          </a:p>
          <a:p>
            <a:r>
              <a:rPr lang="en-US" dirty="0"/>
              <a:t>Accept when the “Confirm” box appears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18</a:t>
            </a:fld>
            <a:endParaRPr lang="en-US" dirty="0"/>
          </a:p>
        </p:txBody>
      </p:sp>
    </p:spTree>
    <p:extLst>
      <p:ext uri="{BB962C8B-B14F-4D97-AF65-F5344CB8AC3E}">
        <p14:creationId xmlns:p14="http://schemas.microsoft.com/office/powerpoint/2010/main" val="2485970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supplies are running low and below PAR levels. Assuming all other avenues have been exhausted ( you reached out to sister facilities, contracted vendors, and non-contracted/non-traditional vendors)</a:t>
            </a:r>
          </a:p>
          <a:p>
            <a:r>
              <a:rPr lang="en-US" dirty="0"/>
              <a:t>Inject will come from your </a:t>
            </a:r>
            <a:r>
              <a:rPr lang="en-US" dirty="0" err="1"/>
              <a:t>MSEL</a:t>
            </a:r>
            <a:endParaRPr lang="en-US" dirty="0"/>
          </a:p>
          <a:p>
            <a:endParaRPr lang="en-US" dirty="0"/>
          </a:p>
          <a:p>
            <a:r>
              <a:rPr lang="en-US" b="0" i="0" dirty="0">
                <a:solidFill>
                  <a:srgbClr val="1F1F1F"/>
                </a:solidFill>
                <a:effectLst/>
                <a:latin typeface="Google Sans"/>
              </a:rPr>
              <a:t>Injects are </a:t>
            </a:r>
            <a:r>
              <a:rPr lang="en-US" b="0" i="0" dirty="0">
                <a:solidFill>
                  <a:srgbClr val="040C28"/>
                </a:solidFill>
                <a:effectLst/>
                <a:latin typeface="Google Sans"/>
              </a:rPr>
              <a:t>specific scenario events or messages within the scenario that </a:t>
            </a:r>
            <a:r>
              <a:rPr lang="en-US" b="1" i="0" dirty="0">
                <a:solidFill>
                  <a:srgbClr val="040C28"/>
                </a:solidFill>
                <a:effectLst/>
                <a:latin typeface="Google Sans"/>
              </a:rPr>
              <a:t>prompt players to implement the plans, policies, and/or procedures that require testing during the exercise</a:t>
            </a:r>
            <a:r>
              <a:rPr lang="en-US" b="0" i="0" dirty="0">
                <a:solidFill>
                  <a:srgbClr val="1F1F1F"/>
                </a:solidFill>
                <a:effectLst/>
                <a:latin typeface="Google Sans"/>
              </a:rPr>
              <a:t>. Each inject should be considered its own “event” within the timeline of the scenario.</a:t>
            </a:r>
          </a:p>
          <a:p>
            <a:endParaRPr lang="en-US" dirty="0"/>
          </a:p>
          <a:p>
            <a:r>
              <a:rPr lang="en-US" dirty="0"/>
              <a:t>1 click on the Resource request tab</a:t>
            </a:r>
          </a:p>
          <a:p>
            <a:r>
              <a:rPr lang="en-US" dirty="0"/>
              <a:t>2 pick the correct incident.  For the exercise it will say DRILL or EXERCISE MRSE</a:t>
            </a:r>
          </a:p>
          <a:p>
            <a:r>
              <a:rPr lang="en-US" dirty="0"/>
              <a:t>3</a:t>
            </a:r>
          </a:p>
          <a:p>
            <a:endParaRPr lang="en-US" dirty="0"/>
          </a:p>
          <a:p>
            <a:r>
              <a:rPr lang="en-US" dirty="0"/>
              <a:t>ASC: Objective 6</a:t>
            </a:r>
          </a:p>
          <a:p>
            <a:r>
              <a:rPr lang="en-US" dirty="0"/>
              <a:t>Dialysis: Objective 5</a:t>
            </a:r>
          </a:p>
          <a:p>
            <a:r>
              <a:rPr lang="en-US" dirty="0" err="1"/>
              <a:t>HHH</a:t>
            </a:r>
            <a:r>
              <a:rPr lang="en-US" dirty="0"/>
              <a:t>: Objective 4</a:t>
            </a:r>
          </a:p>
          <a:p>
            <a:r>
              <a:rPr lang="en-US" dirty="0"/>
              <a:t> select new RR</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19</a:t>
            </a:fld>
            <a:endParaRPr lang="en-US" dirty="0"/>
          </a:p>
        </p:txBody>
      </p:sp>
    </p:spTree>
    <p:extLst>
      <p:ext uri="{BB962C8B-B14F-4D97-AF65-F5344CB8AC3E}">
        <p14:creationId xmlns:p14="http://schemas.microsoft.com/office/powerpoint/2010/main" val="2218600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Functional exercise:  </a:t>
            </a:r>
            <a:r>
              <a:rPr lang="en-US" sz="1200" dirty="0"/>
              <a:t>Simulates an emergency in the most realistic manner possible, short of moving resources to an actual site. </a:t>
            </a:r>
          </a:p>
          <a:p>
            <a:r>
              <a:rPr lang="en-US" sz="1200" dirty="0"/>
              <a:t>	            It is conducted in a “real—time” environment in an EOC or Command Post. </a:t>
            </a:r>
          </a:p>
          <a:p>
            <a:r>
              <a:rPr lang="en-US" sz="1200" dirty="0"/>
              <a:t>                                    It is used to test and evaluate the capability of an organization to respond to an emergency using a simulated event</a:t>
            </a:r>
          </a:p>
          <a:p>
            <a:endParaRPr lang="en-US" sz="1200" dirty="0"/>
          </a:p>
          <a:p>
            <a:r>
              <a:rPr lang="en-US" sz="1200" dirty="0"/>
              <a:t>Some of you may choose to do a:</a:t>
            </a:r>
          </a:p>
          <a:p>
            <a:endParaRPr lang="en-US" sz="1200" dirty="0"/>
          </a:p>
          <a:p>
            <a:r>
              <a:rPr lang="en-US" sz="1200" b="1" dirty="0"/>
              <a:t>Tabletop exercise: </a:t>
            </a:r>
            <a:r>
              <a:rPr lang="en-US" sz="1200" b="0" dirty="0"/>
              <a:t>which is a facilitated discussion of a plan in an informal, stress-free environment.  Participants share capabilities and solve problems as a group based on their organizations existing plans and determine the objectives of the exercise</a:t>
            </a:r>
          </a:p>
          <a:p>
            <a:endParaRPr lang="en-US" sz="1200" b="0" dirty="0"/>
          </a:p>
          <a:p>
            <a:r>
              <a:rPr lang="en-US" sz="1200" b="1" dirty="0"/>
              <a:t>Full-scale</a:t>
            </a:r>
            <a:r>
              <a:rPr lang="en-US" sz="1200" b="0" dirty="0"/>
              <a:t> exercise is usually lengthy and utilizes equipment, personnel with total coordination among many </a:t>
            </a:r>
          </a:p>
          <a:p>
            <a:endParaRPr lang="en-US" sz="1200" dirty="0"/>
          </a:p>
          <a:p>
            <a:r>
              <a:rPr lang="en-US" sz="1200" dirty="0"/>
              <a:t>We are going to discuss each capability and what objectives you can consider to meet these goals.  </a:t>
            </a:r>
          </a:p>
          <a:p>
            <a:r>
              <a:rPr lang="en-US" sz="1200" dirty="0"/>
              <a:t>Some activities will overlap and can fulfill more than one capability.</a:t>
            </a:r>
          </a:p>
          <a:p>
            <a:endParaRPr lang="en-US" sz="1200" dirty="0"/>
          </a:p>
          <a:p>
            <a:r>
              <a:rPr lang="en-US" sz="1200" b="0" i="1" u="none" strike="noStrike" kern="1200" baseline="0" dirty="0">
                <a:solidFill>
                  <a:schemeClr val="tx1"/>
                </a:solidFill>
                <a:latin typeface="+mn-lt"/>
                <a:ea typeface="+mn-ea"/>
                <a:cs typeface="+mn-cs"/>
              </a:rPr>
              <a:t>Administration for Strategic Preparedness and Response (ASPR) Health Care Preparedness and Response Capabilities include: </a:t>
            </a:r>
          </a:p>
          <a:p>
            <a:pPr marL="219710" marR="0">
              <a:spcBef>
                <a:spcPts val="0"/>
              </a:spcBef>
              <a:spcAft>
                <a:spcPts val="0"/>
              </a:spcAft>
            </a:pP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Capability 1: Foundation for Health Care and Medical Readiness</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Goal of Capability 1: </a:t>
            </a: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The community has a sustainable Health Care Coalition </a:t>
            </a: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comprised of members with strong relationships – that can identify hazards and risks and prioritize and address gaps through planning, training, exercising, and acquiring resources.</a:t>
            </a:r>
            <a:r>
              <a:rPr lang="en-US" sz="1200" kern="1200" dirty="0">
                <a:effectLst/>
                <a:latin typeface="Franklin Gothic Book" panose="020B0503020102020204" pitchFamily="34" charset="0"/>
                <a:ea typeface="MS Mincho" panose="02020609040205080304" pitchFamily="49" charset="-128"/>
                <a:cs typeface="Arial" panose="020B0604020202020204" pitchFamily="34" charset="0"/>
              </a:rPr>
              <a:t> </a:t>
            </a:r>
          </a:p>
          <a:p>
            <a:pPr marL="219710" marR="0">
              <a:spcBef>
                <a:spcPts val="0"/>
              </a:spcBef>
              <a:spcAft>
                <a:spcPts val="0"/>
              </a:spcAft>
            </a:pPr>
            <a:r>
              <a:rPr lang="en-US" sz="1200" kern="1200" dirty="0">
                <a:effectLst/>
                <a:latin typeface="Franklin Gothic Book" panose="020B0503020102020204" pitchFamily="34" charset="0"/>
                <a:ea typeface="MS Mincho" panose="02020609040205080304" pitchFamily="49" charset="-128"/>
                <a:cs typeface="Arial" panose="020B0604020202020204" pitchFamily="34" charset="0"/>
              </a:rPr>
              <a:t> </a:t>
            </a: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(DRC HVA and </a:t>
            </a:r>
            <a:r>
              <a:rPr lang="en-US" sz="1200" b="1" kern="1200" dirty="0" err="1">
                <a:effectLst/>
                <a:latin typeface="Franklin Gothic Book" panose="020B0503020102020204" pitchFamily="34" charset="0"/>
                <a:ea typeface="MS Mincho" panose="02020609040205080304" pitchFamily="49" charset="-128"/>
                <a:cs typeface="Arial" panose="020B0604020202020204" pitchFamily="34" charset="0"/>
              </a:rPr>
              <a:t>TTX</a:t>
            </a: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 meetings, visiting our HCC website for resources and best practice documents, getting involved in sector specific workgroups)</a:t>
            </a:r>
            <a:endParaRPr lang="en-US" sz="1200" b="1"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Capability 2. Health Care and Medical Response Coordination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2: Health Care and Medical Response Coordination Health care organizations, the HCC, their jurisdiction(s), and the ESF-8 lead agency plan and collaborate to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share and analyze information, manage, and share resources, and coordinate strategies to deliver medical care to all populations during emergencies</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and planned events </a:t>
            </a: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(DRC HVA and </a:t>
            </a:r>
            <a:r>
              <a:rPr lang="en-US" sz="1200" b="1" kern="1200" dirty="0" err="1">
                <a:effectLst/>
                <a:latin typeface="Franklin Gothic Book" panose="020B0503020102020204" pitchFamily="34" charset="0"/>
                <a:ea typeface="MS Mincho" panose="02020609040205080304" pitchFamily="49" charset="-128"/>
                <a:cs typeface="Arial" panose="020B0604020202020204" pitchFamily="34" charset="0"/>
              </a:rPr>
              <a:t>TTX</a:t>
            </a: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 meetings, visiting our HCC website for resources and best practice documents, getting involved in sector specific workgroups)</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3: Continuity of Health Care Service Delivery</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of Capability 3: Health care organizations, with support from the HCC and the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provide uninterrupted, optimal medical care to all populations </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in the face of damaged or disabled health care infrastructure. Health care workers are well-trained, well-educated, and well-equipped to care for patients during emergencies. Simultaneous response and recovery operations result in a return to normal or, ideally, improved operations.</a:t>
            </a: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(Engagement with HCC activities, workgroups,  webinars and exercises)</a:t>
            </a:r>
            <a:endParaRPr lang="en-US" sz="1200" b="1"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4. Medical Surge</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4:  Health care organizations — including hospitals, emergency medical services (EMS), and out-of-hospital providers — deliver timely and efficient care to their patients even when the demand for health care services exceeds available supply. The HCC, in collaboration with the Emergency Support Function-8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coordinates information and available resources for its members to maintain conventional surge response</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When an emergency overwhelms the HCC’s collective resources, the HCC supports the health care delivery system’s transition to contingency and crisis surge response and promotes a timely return to conventional standards of care as soon as possible</a:t>
            </a:r>
            <a:r>
              <a:rPr lang="en-US" sz="1200" dirty="0">
                <a:effectLst/>
                <a:latin typeface="Franklin Gothic Book" panose="020B0503020102020204" pitchFamily="34" charset="0"/>
                <a:ea typeface="Times New Roman" panose="02020603050405020304" pitchFamily="18" charset="0"/>
                <a:cs typeface="Calibri" panose="020F0502020204030204" pitchFamily="34" charset="0"/>
              </a:rPr>
              <a:t>. </a:t>
            </a:r>
          </a:p>
          <a:p>
            <a:pPr marL="219710" marR="0">
              <a:spcBef>
                <a:spcPts val="0"/>
              </a:spcBef>
              <a:spcAft>
                <a:spcPts val="0"/>
              </a:spcAft>
            </a:pPr>
            <a:r>
              <a:rPr lang="en-US" sz="1200" b="1" dirty="0">
                <a:effectLst/>
                <a:latin typeface="Franklin Gothic Book" panose="020B0503020102020204" pitchFamily="34" charset="0"/>
                <a:ea typeface="Times New Roman" panose="02020603050405020304" pitchFamily="18" charset="0"/>
                <a:cs typeface="Calibri" panose="020F0502020204030204" pitchFamily="34" charset="0"/>
              </a:rPr>
              <a:t>(Continuity of care…</a:t>
            </a:r>
            <a:r>
              <a:rPr lang="en-US" sz="1200" b="1" dirty="0" err="1">
                <a:effectLst/>
                <a:latin typeface="Franklin Gothic Book" panose="020B0503020102020204" pitchFamily="34" charset="0"/>
                <a:ea typeface="Times New Roman" panose="02020603050405020304" pitchFamily="18" charset="0"/>
                <a:cs typeface="Calibri" panose="020F0502020204030204" pitchFamily="34" charset="0"/>
              </a:rPr>
              <a:t>BCP</a:t>
            </a:r>
            <a:r>
              <a:rPr lang="en-US" sz="1200" b="1" dirty="0">
                <a:effectLst/>
                <a:latin typeface="Franklin Gothic Book" panose="020B0503020102020204" pitchFamily="34" charset="0"/>
                <a:ea typeface="Times New Roman" panose="02020603050405020304" pitchFamily="18" charset="0"/>
                <a:cs typeface="Calibri" panose="020F0502020204030204" pitchFamily="34" charset="0"/>
              </a:rPr>
              <a:t>/COOP, offered annually by the Disaster Section)</a:t>
            </a:r>
            <a:endParaRPr lang="en-US" sz="1200" b="1" dirty="0">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chemeClr val="tx1"/>
              </a:solidFill>
              <a:latin typeface="+mn-lt"/>
              <a:ea typeface="+mn-ea"/>
              <a:cs typeface="+mn-cs"/>
            </a:endParaRPr>
          </a:p>
          <a:p>
            <a:r>
              <a:rPr lang="en-US" sz="1200" b="1" i="1" u="none" strike="noStrike" kern="1200" baseline="0" dirty="0">
                <a:solidFill>
                  <a:schemeClr val="tx1"/>
                </a:solidFill>
                <a:latin typeface="+mn-lt"/>
                <a:ea typeface="+mn-ea"/>
                <a:cs typeface="+mn-cs"/>
              </a:rPr>
              <a:t>Capabilities and goals are different from the actual objectives, which we will cover as they arise in the </a:t>
            </a:r>
            <a:r>
              <a:rPr lang="en-US" sz="1200" b="1" i="1" u="none" strike="noStrike" kern="1200" baseline="0" dirty="0" err="1">
                <a:solidFill>
                  <a:schemeClr val="tx1"/>
                </a:solidFill>
                <a:latin typeface="+mn-lt"/>
                <a:ea typeface="+mn-ea"/>
                <a:cs typeface="+mn-cs"/>
              </a:rPr>
              <a:t>MSEL</a:t>
            </a:r>
            <a:endParaRPr lang="en-US" sz="1200" b="1" i="1" u="none" strike="noStrike" kern="1200" baseline="0" dirty="0">
              <a:solidFill>
                <a:schemeClr val="tx1"/>
              </a:solidFill>
              <a:latin typeface="+mn-lt"/>
              <a:ea typeface="+mn-ea"/>
              <a:cs typeface="+mn-cs"/>
            </a:endParaRPr>
          </a:p>
          <a:p>
            <a:endParaRPr lang="en-US" sz="2000" dirty="0">
              <a:solidFill>
                <a:schemeClr val="tx1"/>
              </a:solidFill>
              <a:latin typeface="Arial" panose="020B0604020202020204" pitchFamily="34" charset="0"/>
              <a:cs typeface="Arial" panose="020B0604020202020204" pitchFamily="34" charset="0"/>
            </a:endParaRPr>
          </a:p>
          <a:p>
            <a:endParaRPr lang="en-US" dirty="0"/>
          </a:p>
          <a:p>
            <a:r>
              <a:rPr lang="en-US" sz="2000" dirty="0">
                <a:solidFill>
                  <a:schemeClr val="tx1"/>
                </a:solidFill>
                <a:latin typeface="Arial" panose="020B0604020202020204" pitchFamily="34" charset="0"/>
                <a:cs typeface="Arial" panose="020B0604020202020204" pitchFamily="34" charset="0"/>
              </a:rPr>
              <a:t>Things to think about:</a:t>
            </a:r>
          </a:p>
          <a:p>
            <a:r>
              <a:rPr lang="en-US" sz="2000" dirty="0">
                <a:solidFill>
                  <a:schemeClr val="tx1"/>
                </a:solidFill>
                <a:latin typeface="Arial" panose="020B0604020202020204" pitchFamily="34" charset="0"/>
                <a:cs typeface="Arial" panose="020B0604020202020204" pitchFamily="34" charset="0"/>
              </a:rPr>
              <a:t>            What are YOUR plans?</a:t>
            </a:r>
          </a:p>
          <a:p>
            <a:pPr lvl="1"/>
            <a:r>
              <a:rPr lang="en-US" sz="2000" dirty="0">
                <a:solidFill>
                  <a:schemeClr val="tx1"/>
                </a:solidFill>
                <a:latin typeface="Arial" panose="020B0604020202020204" pitchFamily="34" charset="0"/>
                <a:cs typeface="Arial" panose="020B0604020202020204" pitchFamily="34" charset="0"/>
              </a:rPr>
              <a:t>Does your facility/agency have any plans for this type of incident?</a:t>
            </a:r>
          </a:p>
          <a:p>
            <a:pPr lvl="1"/>
            <a:r>
              <a:rPr lang="en-US" sz="2000" dirty="0">
                <a:solidFill>
                  <a:schemeClr val="tx1"/>
                </a:solidFill>
                <a:latin typeface="Arial" panose="020B0604020202020204" pitchFamily="34" charset="0"/>
                <a:cs typeface="Arial" panose="020B0604020202020204" pitchFamily="34" charset="0"/>
              </a:rPr>
              <a:t>Have you coordinated with public safety to identify how to respond to such an incident?    </a:t>
            </a:r>
          </a:p>
          <a:p>
            <a:pPr lvl="1"/>
            <a:r>
              <a:rPr lang="en-US" sz="2000" dirty="0">
                <a:solidFill>
                  <a:schemeClr val="tx1"/>
                </a:solidFill>
                <a:latin typeface="Arial" panose="020B0604020202020204" pitchFamily="34" charset="0"/>
                <a:cs typeface="Arial" panose="020B0604020202020204" pitchFamily="34" charset="0"/>
              </a:rPr>
              <a:t>What are your top 3 concerns of your facility/agency?                                                                                      </a:t>
            </a:r>
          </a:p>
          <a:p>
            <a:pPr lvl="1"/>
            <a:r>
              <a:rPr lang="en-US" sz="2000" dirty="0">
                <a:solidFill>
                  <a:schemeClr val="tx1"/>
                </a:solidFill>
                <a:latin typeface="Arial" panose="020B0604020202020204" pitchFamily="34" charset="0"/>
                <a:cs typeface="Arial" panose="020B0604020202020204" pitchFamily="34" charset="0"/>
              </a:rPr>
              <a:t>What types of information would be released?</a:t>
            </a:r>
          </a:p>
          <a:p>
            <a:pPr lvl="1"/>
            <a:r>
              <a:rPr lang="en-US" sz="2000" dirty="0">
                <a:solidFill>
                  <a:schemeClr val="tx1"/>
                </a:solidFill>
                <a:latin typeface="Arial" panose="020B0604020202020204" pitchFamily="34" charset="0"/>
                <a:cs typeface="Arial" panose="020B0604020202020204" pitchFamily="34" charset="0"/>
              </a:rPr>
              <a:t>How would employees/patients be notified</a:t>
            </a:r>
          </a:p>
          <a:p>
            <a:pPr lvl="1"/>
            <a:r>
              <a:rPr lang="en-US" sz="2000" dirty="0">
                <a:solidFill>
                  <a:schemeClr val="tx1"/>
                </a:solidFill>
                <a:latin typeface="Arial" panose="020B0604020202020204" pitchFamily="34" charset="0"/>
                <a:cs typeface="Arial" panose="020B0604020202020204" pitchFamily="34" charset="0"/>
              </a:rPr>
              <a:t>Who makes the notifications?</a:t>
            </a:r>
          </a:p>
          <a:p>
            <a:pPr lvl="1"/>
            <a:r>
              <a:rPr lang="en-US" sz="2000" dirty="0">
                <a:solidFill>
                  <a:schemeClr val="tx1"/>
                </a:solidFill>
                <a:latin typeface="Arial" panose="020B0604020202020204" pitchFamily="34" charset="0"/>
                <a:cs typeface="Arial" panose="020B0604020202020204" pitchFamily="34" charset="0"/>
              </a:rPr>
              <a:t>Where do you get the information?</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a:t>
            </a:fld>
            <a:endParaRPr lang="en-US" dirty="0"/>
          </a:p>
        </p:txBody>
      </p:sp>
    </p:spTree>
    <p:extLst>
      <p:ext uri="{BB962C8B-B14F-4D97-AF65-F5344CB8AC3E}">
        <p14:creationId xmlns:p14="http://schemas.microsoft.com/office/powerpoint/2010/main" val="3847381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During an MCI, Resource Request forms should be submitted via the ReddiNet utilizing the Resource Request tab.</a:t>
            </a:r>
          </a:p>
          <a:p>
            <a:r>
              <a:rPr lang="en-US" altLang="en-US" dirty="0">
                <a:latin typeface="Arial" panose="020B0604020202020204" pitchFamily="34" charset="0"/>
              </a:rPr>
              <a:t>You can request Supplies, Personnel or Equipment</a:t>
            </a:r>
          </a:p>
          <a:p>
            <a:endParaRPr lang="en-US" altLang="en-US" dirty="0">
              <a:latin typeface="Arial" panose="020B0604020202020204" pitchFamily="34" charset="0"/>
            </a:endParaRPr>
          </a:p>
          <a:p>
            <a:r>
              <a:rPr lang="en-US" altLang="en-US" dirty="0">
                <a:latin typeface="Arial" panose="020B0604020202020204" pitchFamily="34" charset="0"/>
              </a:rPr>
              <a:t>When a RR is submitted via email or fax the MCC will need to complete the form for you which is labor intensive and can create unnecessary delays.  </a:t>
            </a:r>
          </a:p>
          <a:p>
            <a:r>
              <a:rPr lang="en-US" altLang="en-US" dirty="0">
                <a:latin typeface="Arial" panose="020B0604020202020204" pitchFamily="34" charset="0"/>
              </a:rPr>
              <a:t>During the pandemic, due to the overwhelming number of requests, there came a point that resource requests were ONLY via ReddiNet, and facilities were required to open FREE accounts!</a:t>
            </a:r>
          </a:p>
          <a:p>
            <a:endParaRPr lang="en-US" altLang="en-US" dirty="0">
              <a:latin typeface="Arial" panose="020B0604020202020204" pitchFamily="34" charset="0"/>
            </a:endParaRPr>
          </a:p>
          <a:p>
            <a:r>
              <a:rPr lang="en-US" altLang="en-US" dirty="0">
                <a:latin typeface="Arial" panose="020B0604020202020204" pitchFamily="34" charset="0"/>
              </a:rPr>
              <a:t>It needs to be specific.  For example, if you needed personnel, you would need to indicate if a tech, LVN, RN, RT, etc. is needed.  The number of hours/days and duration needed. Ideally indicate if it is a day, mid or night shift request and the shift is 6,8 or 12 hours.</a:t>
            </a:r>
          </a:p>
          <a:p>
            <a:r>
              <a:rPr lang="en-US" altLang="en-US" dirty="0">
                <a:latin typeface="Arial" panose="020B0604020202020204" pitchFamily="34" charset="0"/>
              </a:rPr>
              <a:t>Supplies are disposable, one-time use, like test kits</a:t>
            </a:r>
          </a:p>
          <a:p>
            <a:r>
              <a:rPr lang="en-US" altLang="en-US" dirty="0">
                <a:latin typeface="Arial" panose="020B0604020202020204" pitchFamily="34" charset="0"/>
              </a:rPr>
              <a:t>Equipment is something that would typically be returned. Examples include ventilators, generators, etc.</a:t>
            </a:r>
          </a:p>
          <a:p>
            <a:endParaRPr lang="en-US" altLang="en-US" dirty="0">
              <a:latin typeface="Arial" panose="020B0604020202020204" pitchFamily="34" charset="0"/>
            </a:endParaRPr>
          </a:p>
          <a:p>
            <a:r>
              <a:rPr lang="en-US" altLang="en-US" dirty="0">
                <a:latin typeface="Arial" panose="020B0604020202020204" pitchFamily="34" charset="0"/>
              </a:rPr>
              <a:t>There is a priority code </a:t>
            </a:r>
          </a:p>
          <a:p>
            <a:r>
              <a:rPr lang="en-US" altLang="en-US" dirty="0">
                <a:latin typeface="Arial" panose="020B0604020202020204" pitchFamily="34" charset="0"/>
              </a:rPr>
              <a:t>	E for Emergent, meaning the resource is needed within 12 hours</a:t>
            </a:r>
          </a:p>
          <a:p>
            <a:r>
              <a:rPr lang="en-US" altLang="en-US" dirty="0">
                <a:latin typeface="Arial" panose="020B0604020202020204" pitchFamily="34" charset="0"/>
              </a:rPr>
              <a:t>	U is for Urgent.  Items needed in greater than 12 hours</a:t>
            </a:r>
          </a:p>
          <a:p>
            <a:r>
              <a:rPr lang="en-US" altLang="en-US" dirty="0">
                <a:latin typeface="Arial" panose="020B0604020202020204" pitchFamily="34" charset="0"/>
              </a:rPr>
              <a:t>	S is for Sustainment</a:t>
            </a:r>
          </a:p>
          <a:p>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BEFORE a RR is submitted, you need to confirm 3 things:</a:t>
            </a:r>
          </a:p>
          <a:p>
            <a:r>
              <a:rPr lang="en-US" altLang="en-US" dirty="0">
                <a:latin typeface="Arial" panose="020B0604020202020204" pitchFamily="34" charset="0"/>
              </a:rPr>
              <a:t>	The resource requested is exhausted or nearly exhausted</a:t>
            </a:r>
          </a:p>
          <a:p>
            <a:r>
              <a:rPr lang="en-US" altLang="en-US" dirty="0">
                <a:latin typeface="Arial" panose="020B0604020202020204" pitchFamily="34" charset="0"/>
              </a:rPr>
              <a:t>	Your facility is unable to obtain the resource from vendors, contractors, sister facilities, like facilities</a:t>
            </a:r>
          </a:p>
          <a:p>
            <a:r>
              <a:rPr lang="en-US" altLang="en-US" dirty="0">
                <a:latin typeface="Arial" panose="020B0604020202020204" pitchFamily="34" charset="0"/>
              </a:rPr>
              <a:t>	Facility is unable to obtain the resource from other non-traditional sources (home depot, amazon, </a:t>
            </a:r>
            <a:r>
              <a:rPr lang="en-US" altLang="en-US" dirty="0" err="1">
                <a:latin typeface="Arial" panose="020B0604020202020204" pitchFamily="34" charset="0"/>
              </a:rPr>
              <a:t>etc</a:t>
            </a:r>
            <a:r>
              <a:rPr lang="en-US" altLang="en-US" dirty="0">
                <a:latin typeface="Arial" panose="020B0604020202020204" pitchFamily="34" charset="0"/>
              </a:rPr>
              <a:t>)</a:t>
            </a:r>
          </a:p>
        </p:txBody>
      </p:sp>
      <p:sp>
        <p:nvSpPr>
          <p:cNvPr id="604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39" eaLnBrk="0" hangingPunct="0">
              <a:spcBef>
                <a:spcPct val="30000"/>
              </a:spcBef>
              <a:defRPr sz="1200">
                <a:solidFill>
                  <a:schemeClr val="tx1"/>
                </a:solidFill>
                <a:latin typeface="Arial" panose="020B0604020202020204" pitchFamily="34" charset="0"/>
              </a:defRPr>
            </a:lvl1pPr>
            <a:lvl2pPr marL="756635" indent="-290017" defTabSz="949439" eaLnBrk="0" hangingPunct="0">
              <a:spcBef>
                <a:spcPct val="30000"/>
              </a:spcBef>
              <a:defRPr sz="1200">
                <a:solidFill>
                  <a:schemeClr val="tx1"/>
                </a:solidFill>
                <a:latin typeface="Arial" panose="020B0604020202020204" pitchFamily="34" charset="0"/>
              </a:defRPr>
            </a:lvl2pPr>
            <a:lvl3pPr marL="1164926" indent="-231689" defTabSz="949439" eaLnBrk="0" hangingPunct="0">
              <a:spcBef>
                <a:spcPct val="30000"/>
              </a:spcBef>
              <a:defRPr sz="1200">
                <a:solidFill>
                  <a:schemeClr val="tx1"/>
                </a:solidFill>
                <a:latin typeface="Arial" panose="020B0604020202020204" pitchFamily="34" charset="0"/>
              </a:defRPr>
            </a:lvl3pPr>
            <a:lvl4pPr marL="1631544" indent="-231689" defTabSz="949439" eaLnBrk="0" hangingPunct="0">
              <a:spcBef>
                <a:spcPct val="30000"/>
              </a:spcBef>
              <a:defRPr sz="1200">
                <a:solidFill>
                  <a:schemeClr val="tx1"/>
                </a:solidFill>
                <a:latin typeface="Arial" panose="020B0604020202020204" pitchFamily="34" charset="0"/>
              </a:defRPr>
            </a:lvl4pPr>
            <a:lvl5pPr marL="2098163" indent="-231689" defTabSz="949439" eaLnBrk="0" hangingPunct="0">
              <a:spcBef>
                <a:spcPct val="30000"/>
              </a:spcBef>
              <a:defRPr sz="1200">
                <a:solidFill>
                  <a:schemeClr val="tx1"/>
                </a:solidFill>
                <a:latin typeface="Arial" panose="020B0604020202020204" pitchFamily="34" charset="0"/>
              </a:defRPr>
            </a:lvl5pPr>
            <a:lvl6pPr marL="2564781" indent="-231689" defTabSz="949439" eaLnBrk="0" fontAlgn="base" hangingPunct="0">
              <a:spcBef>
                <a:spcPct val="30000"/>
              </a:spcBef>
              <a:spcAft>
                <a:spcPct val="0"/>
              </a:spcAft>
              <a:defRPr sz="1200">
                <a:solidFill>
                  <a:schemeClr val="tx1"/>
                </a:solidFill>
                <a:latin typeface="Arial" panose="020B0604020202020204" pitchFamily="34" charset="0"/>
              </a:defRPr>
            </a:lvl6pPr>
            <a:lvl7pPr marL="3031399" indent="-231689" defTabSz="949439" eaLnBrk="0" fontAlgn="base" hangingPunct="0">
              <a:spcBef>
                <a:spcPct val="30000"/>
              </a:spcBef>
              <a:spcAft>
                <a:spcPct val="0"/>
              </a:spcAft>
              <a:defRPr sz="1200">
                <a:solidFill>
                  <a:schemeClr val="tx1"/>
                </a:solidFill>
                <a:latin typeface="Arial" panose="020B0604020202020204" pitchFamily="34" charset="0"/>
              </a:defRPr>
            </a:lvl7pPr>
            <a:lvl8pPr marL="3498018" indent="-231689" defTabSz="949439" eaLnBrk="0" fontAlgn="base" hangingPunct="0">
              <a:spcBef>
                <a:spcPct val="30000"/>
              </a:spcBef>
              <a:spcAft>
                <a:spcPct val="0"/>
              </a:spcAft>
              <a:defRPr sz="1200">
                <a:solidFill>
                  <a:schemeClr val="tx1"/>
                </a:solidFill>
                <a:latin typeface="Arial" panose="020B0604020202020204" pitchFamily="34" charset="0"/>
              </a:defRPr>
            </a:lvl8pPr>
            <a:lvl9pPr marL="3964636" indent="-231689" defTabSz="94943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sz="800" dirty="0"/>
              <a:t>Aug 2019</a:t>
            </a:r>
          </a:p>
        </p:txBody>
      </p:sp>
      <p:sp>
        <p:nvSpPr>
          <p:cNvPr id="604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39" eaLnBrk="0" hangingPunct="0">
              <a:spcBef>
                <a:spcPct val="30000"/>
              </a:spcBef>
              <a:defRPr sz="1200">
                <a:solidFill>
                  <a:schemeClr val="tx1"/>
                </a:solidFill>
                <a:latin typeface="Arial" panose="020B0604020202020204" pitchFamily="34" charset="0"/>
              </a:defRPr>
            </a:lvl1pPr>
            <a:lvl2pPr marL="756635" indent="-290017" defTabSz="949439" eaLnBrk="0" hangingPunct="0">
              <a:spcBef>
                <a:spcPct val="30000"/>
              </a:spcBef>
              <a:defRPr sz="1200">
                <a:solidFill>
                  <a:schemeClr val="tx1"/>
                </a:solidFill>
                <a:latin typeface="Arial" panose="020B0604020202020204" pitchFamily="34" charset="0"/>
              </a:defRPr>
            </a:lvl2pPr>
            <a:lvl3pPr marL="1164926" indent="-231689" defTabSz="949439" eaLnBrk="0" hangingPunct="0">
              <a:spcBef>
                <a:spcPct val="30000"/>
              </a:spcBef>
              <a:defRPr sz="1200">
                <a:solidFill>
                  <a:schemeClr val="tx1"/>
                </a:solidFill>
                <a:latin typeface="Arial" panose="020B0604020202020204" pitchFamily="34" charset="0"/>
              </a:defRPr>
            </a:lvl3pPr>
            <a:lvl4pPr marL="1631544" indent="-231689" defTabSz="949439" eaLnBrk="0" hangingPunct="0">
              <a:spcBef>
                <a:spcPct val="30000"/>
              </a:spcBef>
              <a:defRPr sz="1200">
                <a:solidFill>
                  <a:schemeClr val="tx1"/>
                </a:solidFill>
                <a:latin typeface="Arial" panose="020B0604020202020204" pitchFamily="34" charset="0"/>
              </a:defRPr>
            </a:lvl4pPr>
            <a:lvl5pPr marL="2098163" indent="-231689" defTabSz="949439" eaLnBrk="0" hangingPunct="0">
              <a:spcBef>
                <a:spcPct val="30000"/>
              </a:spcBef>
              <a:defRPr sz="1200">
                <a:solidFill>
                  <a:schemeClr val="tx1"/>
                </a:solidFill>
                <a:latin typeface="Arial" panose="020B0604020202020204" pitchFamily="34" charset="0"/>
              </a:defRPr>
            </a:lvl5pPr>
            <a:lvl6pPr marL="2564781" indent="-231689" defTabSz="949439" eaLnBrk="0" fontAlgn="base" hangingPunct="0">
              <a:spcBef>
                <a:spcPct val="30000"/>
              </a:spcBef>
              <a:spcAft>
                <a:spcPct val="0"/>
              </a:spcAft>
              <a:defRPr sz="1200">
                <a:solidFill>
                  <a:schemeClr val="tx1"/>
                </a:solidFill>
                <a:latin typeface="Arial" panose="020B0604020202020204" pitchFamily="34" charset="0"/>
              </a:defRPr>
            </a:lvl6pPr>
            <a:lvl7pPr marL="3031399" indent="-231689" defTabSz="949439" eaLnBrk="0" fontAlgn="base" hangingPunct="0">
              <a:spcBef>
                <a:spcPct val="30000"/>
              </a:spcBef>
              <a:spcAft>
                <a:spcPct val="0"/>
              </a:spcAft>
              <a:defRPr sz="1200">
                <a:solidFill>
                  <a:schemeClr val="tx1"/>
                </a:solidFill>
                <a:latin typeface="Arial" panose="020B0604020202020204" pitchFamily="34" charset="0"/>
              </a:defRPr>
            </a:lvl7pPr>
            <a:lvl8pPr marL="3498018" indent="-231689" defTabSz="949439" eaLnBrk="0" fontAlgn="base" hangingPunct="0">
              <a:spcBef>
                <a:spcPct val="30000"/>
              </a:spcBef>
              <a:spcAft>
                <a:spcPct val="0"/>
              </a:spcAft>
              <a:defRPr sz="1200">
                <a:solidFill>
                  <a:schemeClr val="tx1"/>
                </a:solidFill>
                <a:latin typeface="Arial" panose="020B0604020202020204" pitchFamily="34" charset="0"/>
              </a:defRPr>
            </a:lvl8pPr>
            <a:lvl9pPr marL="3964636" indent="-231689" defTabSz="94943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0E59D50-88E9-4C42-AB29-7987DCCAC4A0}" type="slidenum">
              <a:rPr lang="en-US" altLang="en-US" sz="1300"/>
              <a:pPr eaLnBrk="1" hangingPunct="1">
                <a:spcBef>
                  <a:spcPct val="0"/>
                </a:spcBef>
              </a:pPr>
              <a:t>20</a:t>
            </a:fld>
            <a:endParaRPr lang="en-US" altLang="en-US" sz="1300" dirty="0"/>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10125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of your facility</a:t>
            </a:r>
          </a:p>
          <a:p>
            <a:r>
              <a:rPr lang="en-US" b="1" dirty="0"/>
              <a:t>Facility ID is your facility code in our HCC database and can be found under general information – see next slide</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21</a:t>
            </a:fld>
            <a:endParaRPr lang="en-US" dirty="0"/>
          </a:p>
        </p:txBody>
      </p:sp>
    </p:spTree>
    <p:extLst>
      <p:ext uri="{BB962C8B-B14F-4D97-AF65-F5344CB8AC3E}">
        <p14:creationId xmlns:p14="http://schemas.microsoft.com/office/powerpoint/2010/main" val="3859669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your facility, under general information, you will see the code you will use on the RR form</a:t>
            </a:r>
          </a:p>
          <a:p>
            <a:endParaRPr lang="en-US" dirty="0"/>
          </a:p>
          <a:p>
            <a:r>
              <a:rPr lang="en-US" dirty="0"/>
              <a:t>This is also a good time to review the contact info to ensure it is correct</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22</a:t>
            </a:fld>
            <a:endParaRPr lang="en-US" dirty="0"/>
          </a:p>
        </p:txBody>
      </p:sp>
    </p:spTree>
    <p:extLst>
      <p:ext uri="{BB962C8B-B14F-4D97-AF65-F5344CB8AC3E}">
        <p14:creationId xmlns:p14="http://schemas.microsoft.com/office/powerpoint/2010/main" val="870621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latin typeface="Arial" panose="020B0604020202020204" pitchFamily="34" charset="0"/>
              </a:rPr>
              <a:t>Some of the fields in the resource request will be pre-filled.  However, the fields that are not, must be filled prior to submitting.  </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Many times, during an incident, you will not be at your desk, therefore, it is important to add phone number that you will be able to in the event there is questions from the MHOAC.  </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Describe Mission – in this field, you will describe the purpose and reason for your request.  Why and for what are you requesting </a:t>
            </a:r>
          </a:p>
          <a:p>
            <a:endParaRPr lang="en-US" altLang="en-US" dirty="0">
              <a:latin typeface="Arial" panose="020B0604020202020204" pitchFamily="34" charset="0"/>
            </a:endParaRPr>
          </a:p>
          <a:p>
            <a:r>
              <a:rPr lang="en-US" altLang="en-US" dirty="0">
                <a:latin typeface="Arial" panose="020B0604020202020204" pitchFamily="34" charset="0"/>
              </a:rPr>
              <a:t>During an event, Resource Request forms should be submitted via the ReddiNet utilizing the Resource Request tab.</a:t>
            </a:r>
          </a:p>
          <a:p>
            <a:r>
              <a:rPr lang="en-US" altLang="en-US" dirty="0">
                <a:latin typeface="Arial" panose="020B0604020202020204" pitchFamily="34" charset="0"/>
              </a:rPr>
              <a:t>You can request Supplies, Personnel or Equipment</a:t>
            </a:r>
          </a:p>
          <a:p>
            <a:endParaRPr lang="en-US" altLang="en-US" dirty="0">
              <a:latin typeface="Arial" panose="020B0604020202020204" pitchFamily="34" charset="0"/>
            </a:endParaRPr>
          </a:p>
          <a:p>
            <a:r>
              <a:rPr lang="en-US" altLang="en-US" dirty="0">
                <a:latin typeface="Arial" panose="020B0604020202020204" pitchFamily="34" charset="0"/>
              </a:rPr>
              <a:t>It needs to be specific.  For example if you needed personnel, you would need to indicate if a tech, LVN, RN, RT, </a:t>
            </a:r>
            <a:r>
              <a:rPr lang="en-US" altLang="en-US" dirty="0" err="1">
                <a:latin typeface="Arial" panose="020B0604020202020204" pitchFamily="34" charset="0"/>
              </a:rPr>
              <a:t>etc</a:t>
            </a:r>
            <a:r>
              <a:rPr lang="en-US" altLang="en-US" dirty="0">
                <a:latin typeface="Arial" panose="020B0604020202020204" pitchFamily="34" charset="0"/>
              </a:rPr>
              <a:t> is needed.  The number of hours/days and duration needed. Ideally indicate if it is a day, mid or night shift request and the shift is 6,8 or 12 hours.</a:t>
            </a:r>
          </a:p>
          <a:p>
            <a:endParaRPr lang="en-US" altLang="en-US" dirty="0">
              <a:latin typeface="Arial" panose="020B0604020202020204" pitchFamily="34" charset="0"/>
            </a:endParaRPr>
          </a:p>
          <a:p>
            <a:r>
              <a:rPr lang="en-US" altLang="en-US" dirty="0">
                <a:latin typeface="Arial" panose="020B0604020202020204" pitchFamily="34" charset="0"/>
              </a:rPr>
              <a:t>Supplies are disposable, one time use, like test kits</a:t>
            </a:r>
          </a:p>
          <a:p>
            <a:endParaRPr lang="en-US" altLang="en-US" dirty="0">
              <a:latin typeface="Arial" panose="020B0604020202020204" pitchFamily="34" charset="0"/>
            </a:endParaRPr>
          </a:p>
          <a:p>
            <a:r>
              <a:rPr lang="en-US" altLang="en-US" dirty="0">
                <a:latin typeface="Arial" panose="020B0604020202020204" pitchFamily="34" charset="0"/>
              </a:rPr>
              <a:t>Equipment is something that would typically be returned. Examples include ventilators, generators, </a:t>
            </a:r>
            <a:r>
              <a:rPr lang="en-US" altLang="en-US" dirty="0" err="1">
                <a:latin typeface="Arial" panose="020B0604020202020204" pitchFamily="34" charset="0"/>
              </a:rPr>
              <a:t>etc</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There is a priority code </a:t>
            </a:r>
          </a:p>
          <a:p>
            <a:r>
              <a:rPr lang="en-US" altLang="en-US" dirty="0">
                <a:latin typeface="Arial" panose="020B0604020202020204" pitchFamily="34" charset="0"/>
              </a:rPr>
              <a:t>	E for Emergent, meaning the resource is needed within 12 hours</a:t>
            </a:r>
          </a:p>
          <a:p>
            <a:r>
              <a:rPr lang="en-US" altLang="en-US" dirty="0">
                <a:latin typeface="Arial" panose="020B0604020202020204" pitchFamily="34" charset="0"/>
              </a:rPr>
              <a:t>	U is for Urgent.  Items needed in greater than 12 hours</a:t>
            </a:r>
          </a:p>
          <a:p>
            <a:r>
              <a:rPr lang="en-US" altLang="en-US" dirty="0">
                <a:latin typeface="Arial" panose="020B0604020202020204" pitchFamily="34" charset="0"/>
              </a:rPr>
              <a:t>	S is for Sustainment</a:t>
            </a:r>
          </a:p>
          <a:p>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BEFORE a RR is submitted, you need to confirm 3 things:</a:t>
            </a:r>
          </a:p>
          <a:p>
            <a:r>
              <a:rPr lang="en-US" altLang="en-US" dirty="0">
                <a:latin typeface="Arial" panose="020B0604020202020204" pitchFamily="34" charset="0"/>
              </a:rPr>
              <a:t>	the resource requested is exhausted or nearly exhausted</a:t>
            </a:r>
          </a:p>
          <a:p>
            <a:r>
              <a:rPr lang="en-US" altLang="en-US" dirty="0">
                <a:latin typeface="Arial" panose="020B0604020202020204" pitchFamily="34" charset="0"/>
              </a:rPr>
              <a:t>	Your facility is unable to obtain the resource from vendors, contractors, sister facilities, like facilities</a:t>
            </a:r>
          </a:p>
          <a:p>
            <a:r>
              <a:rPr lang="en-US" altLang="en-US" dirty="0">
                <a:latin typeface="Arial" panose="020B0604020202020204" pitchFamily="34" charset="0"/>
              </a:rPr>
              <a:t>	Facility is unable to obtain the resource from other non-traditional sources (home depot, amazon, </a:t>
            </a:r>
            <a:r>
              <a:rPr lang="en-US" altLang="en-US" dirty="0" err="1">
                <a:latin typeface="Arial" panose="020B0604020202020204" pitchFamily="34" charset="0"/>
              </a:rPr>
              <a:t>etc</a:t>
            </a:r>
            <a:r>
              <a:rPr lang="en-US" altLang="en-US" dirty="0">
                <a:latin typeface="Arial" panose="020B0604020202020204" pitchFamily="34" charset="0"/>
              </a:rPr>
              <a:t>)</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Resource requests are submitted as a last resort.  When you have exhausted all other avenues.  When you’ve reached out to your sister facilities, to your established vendors and non-traditional vendors;                                                    remember to think outside the box.  Once all of these avenues have been exhausted, you may click all 3 check boxes.</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It is  important that management or your command unit review the request.  Once reviewed, add their name and information to the resource request.  </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defRPr>
            </a:lvl1pPr>
            <a:lvl2pPr marL="771216" indent="-296498" defTabSz="951059">
              <a:spcBef>
                <a:spcPct val="30000"/>
              </a:spcBef>
              <a:defRPr sz="1200">
                <a:solidFill>
                  <a:schemeClr val="tx1"/>
                </a:solidFill>
                <a:latin typeface="Arial" panose="020B0604020202020204" pitchFamily="34" charset="0"/>
              </a:defRPr>
            </a:lvl2pPr>
            <a:lvl3pPr marL="1187609" indent="-236550" defTabSz="951059">
              <a:spcBef>
                <a:spcPct val="30000"/>
              </a:spcBef>
              <a:defRPr sz="1200">
                <a:solidFill>
                  <a:schemeClr val="tx1"/>
                </a:solidFill>
                <a:latin typeface="Arial" panose="020B0604020202020204" pitchFamily="34" charset="0"/>
              </a:defRPr>
            </a:lvl3pPr>
            <a:lvl4pPr marL="1663948" indent="-236550" defTabSz="951059">
              <a:spcBef>
                <a:spcPct val="30000"/>
              </a:spcBef>
              <a:defRPr sz="1200">
                <a:solidFill>
                  <a:schemeClr val="tx1"/>
                </a:solidFill>
                <a:latin typeface="Arial" panose="020B0604020202020204" pitchFamily="34" charset="0"/>
              </a:defRPr>
            </a:lvl4pPr>
            <a:lvl5pPr marL="2138667" indent="-236550" defTabSz="951059">
              <a:spcBef>
                <a:spcPct val="30000"/>
              </a:spcBef>
              <a:defRPr sz="1200">
                <a:solidFill>
                  <a:schemeClr val="tx1"/>
                </a:solidFill>
                <a:latin typeface="Arial" panose="020B0604020202020204" pitchFamily="34" charset="0"/>
              </a:defRPr>
            </a:lvl5pPr>
            <a:lvl6pPr marL="2605286" indent="-236550" defTabSz="951059" eaLnBrk="0" fontAlgn="base" hangingPunct="0">
              <a:spcBef>
                <a:spcPct val="30000"/>
              </a:spcBef>
              <a:spcAft>
                <a:spcPct val="0"/>
              </a:spcAft>
              <a:defRPr sz="1200">
                <a:solidFill>
                  <a:schemeClr val="tx1"/>
                </a:solidFill>
                <a:latin typeface="Arial" panose="020B0604020202020204" pitchFamily="34" charset="0"/>
              </a:defRPr>
            </a:lvl6pPr>
            <a:lvl7pPr marL="3071904" indent="-236550" defTabSz="951059" eaLnBrk="0" fontAlgn="base" hangingPunct="0">
              <a:spcBef>
                <a:spcPct val="30000"/>
              </a:spcBef>
              <a:spcAft>
                <a:spcPct val="0"/>
              </a:spcAft>
              <a:defRPr sz="1200">
                <a:solidFill>
                  <a:schemeClr val="tx1"/>
                </a:solidFill>
                <a:latin typeface="Arial" panose="020B0604020202020204" pitchFamily="34" charset="0"/>
              </a:defRPr>
            </a:lvl7pPr>
            <a:lvl8pPr marL="3538522" indent="-236550" defTabSz="951059" eaLnBrk="0" fontAlgn="base" hangingPunct="0">
              <a:spcBef>
                <a:spcPct val="30000"/>
              </a:spcBef>
              <a:spcAft>
                <a:spcPct val="0"/>
              </a:spcAft>
              <a:defRPr sz="1200">
                <a:solidFill>
                  <a:schemeClr val="tx1"/>
                </a:solidFill>
                <a:latin typeface="Arial" panose="020B0604020202020204" pitchFamily="34" charset="0"/>
              </a:defRPr>
            </a:lvl8pPr>
            <a:lvl9pPr marL="4005141" indent="-236550" defTabSz="95105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BA9251-BBFF-4425-AB62-1D7DE0855865}" type="slidenum">
              <a:rPr lang="en-US" altLang="en-US">
                <a:latin typeface="Constantia" panose="02030602050306030303" pitchFamily="18" charset="0"/>
              </a:rPr>
              <a:pPr>
                <a:spcBef>
                  <a:spcPct val="0"/>
                </a:spcBef>
              </a:pPr>
              <a:t>23</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1037679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the Edit button under Hours of Operation.  If you have trouble navigating ReddiNet, there is a training link I encourage you to contact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24</a:t>
            </a:fld>
            <a:endParaRPr lang="en-US" dirty="0"/>
          </a:p>
        </p:txBody>
      </p:sp>
    </p:spTree>
    <p:extLst>
      <p:ext uri="{BB962C8B-B14F-4D97-AF65-F5344CB8AC3E}">
        <p14:creationId xmlns:p14="http://schemas.microsoft.com/office/powerpoint/2010/main" val="767839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a:spcBef>
                <a:spcPts val="0"/>
              </a:spcBef>
              <a:spcAft>
                <a:spcPts val="0"/>
              </a:spcAft>
            </a:pPr>
            <a:r>
              <a:rPr lang="en-US" b="0" i="0" dirty="0">
                <a:solidFill>
                  <a:srgbClr val="000000"/>
                </a:solidFill>
                <a:effectLst/>
                <a:latin typeface="Segoe UI" panose="020B0502040204020203" pitchFamily="34" charset="0"/>
              </a:rPr>
              <a:t>2.</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Select "Specific Hours".</a:t>
            </a:r>
          </a:p>
          <a:p>
            <a:pPr marL="457200" marR="0" indent="-228600" algn="l">
              <a:spcBef>
                <a:spcPts val="0"/>
              </a:spcBef>
              <a:spcAft>
                <a:spcPts val="0"/>
              </a:spcAft>
            </a:pPr>
            <a:r>
              <a:rPr lang="en-US" b="0" i="0" dirty="0">
                <a:solidFill>
                  <a:srgbClr val="000000"/>
                </a:solidFill>
                <a:effectLst/>
                <a:latin typeface="Segoe UI" panose="020B0502040204020203" pitchFamily="34" charset="0"/>
              </a:rPr>
              <a:t>3.</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Select the days that your facility is open.</a:t>
            </a:r>
          </a:p>
          <a:p>
            <a:pPr marL="457200" marR="0" indent="-228600" algn="l">
              <a:spcBef>
                <a:spcPts val="0"/>
              </a:spcBef>
              <a:spcAft>
                <a:spcPts val="0"/>
              </a:spcAft>
            </a:pPr>
            <a:r>
              <a:rPr lang="en-US" b="0" i="0" dirty="0">
                <a:solidFill>
                  <a:srgbClr val="000000"/>
                </a:solidFill>
                <a:effectLst/>
                <a:latin typeface="Segoe UI" panose="020B0502040204020203" pitchFamily="34" charset="0"/>
              </a:rPr>
              <a:t>4.</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Input your opening and closing times.</a:t>
            </a:r>
          </a:p>
          <a:p>
            <a:pPr marL="457200" marR="0" indent="-228600" algn="l">
              <a:spcBef>
                <a:spcPts val="0"/>
              </a:spcBef>
              <a:spcAft>
                <a:spcPts val="0"/>
              </a:spcAft>
            </a:pPr>
            <a:r>
              <a:rPr lang="en-US" b="0" i="0" dirty="0">
                <a:solidFill>
                  <a:srgbClr val="000000"/>
                </a:solidFill>
                <a:effectLst/>
                <a:latin typeface="Segoe UI" panose="020B0502040204020203" pitchFamily="34" charset="0"/>
              </a:rPr>
              <a:t>5.</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Optionally, you may add a second schedule by clicking on the "+".</a:t>
            </a:r>
          </a:p>
          <a:p>
            <a:pPr marL="457200" marR="0" indent="-228600" algn="l">
              <a:spcBef>
                <a:spcPts val="0"/>
              </a:spcBef>
              <a:spcAft>
                <a:spcPts val="0"/>
              </a:spcAft>
            </a:pPr>
            <a:r>
              <a:rPr lang="en-US" b="0" i="0" dirty="0">
                <a:solidFill>
                  <a:srgbClr val="000000"/>
                </a:solidFill>
                <a:effectLst/>
                <a:latin typeface="Segoe UI" panose="020B0502040204020203" pitchFamily="34" charset="0"/>
              </a:rPr>
              <a:t>6.</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Input the authorization.</a:t>
            </a:r>
          </a:p>
          <a:p>
            <a:pPr marL="457200" marR="0" indent="-228600" algn="l">
              <a:spcBef>
                <a:spcPts val="0"/>
              </a:spcBef>
              <a:spcAft>
                <a:spcPts val="1000"/>
              </a:spcAft>
            </a:pPr>
            <a:r>
              <a:rPr lang="en-US" b="0" i="0" dirty="0">
                <a:solidFill>
                  <a:srgbClr val="000000"/>
                </a:solidFill>
                <a:effectLst/>
                <a:latin typeface="Segoe UI" panose="020B0502040204020203" pitchFamily="34" charset="0"/>
              </a:rPr>
              <a:t>7.</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"Submit".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25</a:t>
            </a:fld>
            <a:endParaRPr lang="en-US" dirty="0"/>
          </a:p>
        </p:txBody>
      </p:sp>
    </p:spTree>
    <p:extLst>
      <p:ext uri="{BB962C8B-B14F-4D97-AF65-F5344CB8AC3E}">
        <p14:creationId xmlns:p14="http://schemas.microsoft.com/office/powerpoint/2010/main" val="2545759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non-acute training is scheduled for October 19</a:t>
            </a:r>
            <a:r>
              <a:rPr lang="en-US" baseline="30000" dirty="0"/>
              <a:t>th</a:t>
            </a:r>
            <a:r>
              <a:rPr lang="en-US" dirty="0"/>
              <a:t> at 10:00-11.  You need to register</a:t>
            </a:r>
          </a:p>
          <a:p>
            <a:r>
              <a:rPr lang="en-US" dirty="0"/>
              <a:t>Your name, email and physical address, and organization will be needed to register</a:t>
            </a:r>
          </a:p>
          <a:p>
            <a:endParaRPr lang="en-US" dirty="0"/>
          </a:p>
          <a:p>
            <a:r>
              <a:rPr lang="en-US" dirty="0"/>
              <a:t>We will have a teams meeting with live ReddiNet instruction, tentatively scheduled for October 26</a:t>
            </a:r>
            <a:r>
              <a:rPr lang="en-US" baseline="30000" dirty="0"/>
              <a:t>th</a:t>
            </a:r>
            <a:r>
              <a:rPr lang="en-US" dirty="0"/>
              <a:t>.  I need to confirm with Lewis West.</a:t>
            </a:r>
          </a:p>
          <a:p>
            <a:r>
              <a:rPr lang="en-US" dirty="0"/>
              <a:t>You will need an account and it is best if you have a two screen set up so you can have your screen open on one monitor, while watching the instructor on the second monitor.</a:t>
            </a:r>
          </a:p>
          <a:p>
            <a:endParaRPr lang="en-US" dirty="0"/>
          </a:p>
          <a:p>
            <a:r>
              <a:rPr lang="en-US" dirty="0"/>
              <a:t>November 7</a:t>
            </a:r>
            <a:r>
              <a:rPr lang="en-US" baseline="30000" dirty="0"/>
              <a:t>th</a:t>
            </a:r>
            <a:r>
              <a:rPr lang="en-US" dirty="0"/>
              <a:t> is a Tuesday and we will practice responding to a message, service level assessment and submitting a resource request.</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26</a:t>
            </a:fld>
            <a:endParaRPr lang="en-US" dirty="0"/>
          </a:p>
        </p:txBody>
      </p:sp>
    </p:spTree>
    <p:extLst>
      <p:ext uri="{BB962C8B-B14F-4D97-AF65-F5344CB8AC3E}">
        <p14:creationId xmlns:p14="http://schemas.microsoft.com/office/powerpoint/2010/main" val="650446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 policy or procedure addressing something in particular, reach out to other like facilities.  No need to recreate the wheel!  I am all about working smarter, not harder!!</a:t>
            </a:r>
          </a:p>
          <a:p>
            <a:endParaRPr lang="en-US" dirty="0"/>
          </a:p>
          <a:p>
            <a:r>
              <a:rPr lang="en-US" dirty="0"/>
              <a:t>Disaster start with local response, then county, then state, then feds</a:t>
            </a:r>
          </a:p>
          <a:p>
            <a:endParaRPr lang="en-US" dirty="0"/>
          </a:p>
          <a:p>
            <a:r>
              <a:rPr lang="en-US" dirty="0"/>
              <a:t>Remember disproportionally affected populations.  </a:t>
            </a:r>
            <a:r>
              <a:rPr lang="en-US" dirty="0" err="1"/>
              <a:t>ESRD</a:t>
            </a:r>
            <a:r>
              <a:rPr lang="en-US" dirty="0"/>
              <a:t>  patients are just one of many!  </a:t>
            </a:r>
            <a:br>
              <a:rPr lang="en-US" dirty="0"/>
            </a:br>
            <a:r>
              <a:rPr lang="en-US" dirty="0"/>
              <a:t>The very young and very old, visual/hearing/mobility impaired, language challenged, low socio-economic people, </a:t>
            </a:r>
          </a:p>
          <a:p>
            <a:r>
              <a:rPr lang="en-US" dirty="0"/>
              <a:t>Are there resources you can provide?  Shelters, </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27</a:t>
            </a:fld>
            <a:endParaRPr lang="en-US" dirty="0"/>
          </a:p>
        </p:txBody>
      </p:sp>
    </p:spTree>
    <p:extLst>
      <p:ext uri="{BB962C8B-B14F-4D97-AF65-F5344CB8AC3E}">
        <p14:creationId xmlns:p14="http://schemas.microsoft.com/office/powerpoint/2010/main" val="111595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for signup is available on our HCC website.  The QR code is on the last slide</a:t>
            </a:r>
          </a:p>
        </p:txBody>
      </p:sp>
      <p:sp>
        <p:nvSpPr>
          <p:cNvPr id="4" name="Slide Number Placeholder 3"/>
          <p:cNvSpPr>
            <a:spLocks noGrp="1"/>
          </p:cNvSpPr>
          <p:nvPr>
            <p:ph type="sldNum" sz="quarter" idx="10"/>
          </p:nvPr>
        </p:nvSpPr>
        <p:spPr/>
        <p:txBody>
          <a:bodyPr/>
          <a:lstStyle/>
          <a:p>
            <a:fld id="{8681483C-3CF0-4805-A846-8AF719F89894}" type="slidenum">
              <a:rPr lang="en-US" smtClean="0"/>
              <a:t>28</a:t>
            </a:fld>
            <a:endParaRPr lang="en-US" dirty="0"/>
          </a:p>
        </p:txBody>
      </p:sp>
    </p:spTree>
    <p:extLst>
      <p:ext uri="{BB962C8B-B14F-4D97-AF65-F5344CB8AC3E}">
        <p14:creationId xmlns:p14="http://schemas.microsoft.com/office/powerpoint/2010/main" val="1837909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D1ACB9AD-2224-4CAA-B5C0-6C80EDBAC52C}" type="slidenum">
              <a:rPr lang="en-US" altLang="en-US" sz="1200">
                <a:solidFill>
                  <a:srgbClr val="000000"/>
                </a:solidFill>
              </a:rPr>
              <a:pPr eaLnBrk="1" hangingPunct="1"/>
              <a:t>29</a:t>
            </a:fld>
            <a:endParaRPr lang="en-US" altLang="en-US" sz="1200" dirty="0">
              <a:solidFill>
                <a:srgbClr val="000000"/>
              </a:solidFill>
            </a:endParaRPr>
          </a:p>
        </p:txBody>
      </p:sp>
      <p:sp>
        <p:nvSpPr>
          <p:cNvPr id="39939" name="Rectangle 2"/>
          <p:cNvSpPr>
            <a:spLocks noGrp="1" noRot="1" noChangeAspect="1" noChangeArrowheads="1" noTextEdit="1"/>
          </p:cNvSpPr>
          <p:nvPr>
            <p:ph type="sldImg"/>
          </p:nvPr>
        </p:nvSpPr>
        <p:spPr>
          <a:xfrm>
            <a:off x="438150" y="736600"/>
            <a:ext cx="6303963" cy="3546475"/>
          </a:xfrm>
          <a:ln w="12700" cap="flat">
            <a:solidFill>
              <a:schemeClr val="tx1"/>
            </a:solidFill>
          </a:ln>
        </p:spPr>
      </p:sp>
      <p:sp>
        <p:nvSpPr>
          <p:cNvPr id="39940" name="Rectangle 3"/>
          <p:cNvSpPr>
            <a:spLocks noGrp="1" noChangeArrowheads="1"/>
          </p:cNvSpPr>
          <p:nvPr>
            <p:ph type="body" idx="1"/>
          </p:nvPr>
        </p:nvSpPr>
        <p:spPr>
          <a:xfrm>
            <a:off x="955922" y="4522025"/>
            <a:ext cx="5267325" cy="42068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49" tIns="41275" rIns="82549" bIns="41275"/>
          <a:lstStyle/>
          <a:p>
            <a:r>
              <a:rPr lang="en-US" sz="1200" b="0" i="0" kern="1200" dirty="0">
                <a:solidFill>
                  <a:schemeClr val="tx1"/>
                </a:solidFill>
                <a:effectLst/>
                <a:latin typeface="+mn-lt"/>
                <a:ea typeface="+mn-ea"/>
                <a:cs typeface="+mn-cs"/>
              </a:rPr>
              <a:t>All exercises result in the development of an AAR. </a:t>
            </a:r>
          </a:p>
          <a:p>
            <a:r>
              <a:rPr lang="en-US" sz="1200" b="0" i="0" kern="1200" dirty="0">
                <a:solidFill>
                  <a:schemeClr val="tx1"/>
                </a:solidFill>
                <a:effectLst/>
                <a:latin typeface="+mn-lt"/>
                <a:ea typeface="+mn-ea"/>
                <a:cs typeface="+mn-cs"/>
              </a:rPr>
              <a:t>The AAR is the document that summarizes key information related to evaluation.   It has a line for Objectives you wanted to achieve, and columns next to it with a </a:t>
            </a:r>
          </a:p>
          <a:p>
            <a:r>
              <a:rPr lang="en-US" sz="1200" b="0" i="0" kern="1200" dirty="0">
                <a:solidFill>
                  <a:schemeClr val="tx1"/>
                </a:solidFill>
                <a:effectLst/>
                <a:latin typeface="+mn-lt"/>
                <a:ea typeface="+mn-ea"/>
                <a:cs typeface="+mn-cs"/>
              </a:rPr>
              <a:t>P for performed without challenges,</a:t>
            </a:r>
          </a:p>
          <a:p>
            <a:r>
              <a:rPr lang="en-US" sz="1200" b="0" i="0" kern="1200" dirty="0">
                <a:solidFill>
                  <a:schemeClr val="tx1"/>
                </a:solidFill>
                <a:effectLst/>
                <a:latin typeface="+mn-lt"/>
                <a:ea typeface="+mn-ea"/>
                <a:cs typeface="+mn-cs"/>
              </a:rPr>
              <a:t>S for some challenges encountered</a:t>
            </a:r>
          </a:p>
          <a:p>
            <a:r>
              <a:rPr lang="en-US" sz="1200" b="0" i="0" kern="1200" dirty="0">
                <a:solidFill>
                  <a:schemeClr val="tx1"/>
                </a:solidFill>
                <a:effectLst/>
                <a:latin typeface="+mn-lt"/>
                <a:ea typeface="+mn-ea"/>
                <a:cs typeface="+mn-cs"/>
              </a:rPr>
              <a:t>M Major challenges identified</a:t>
            </a:r>
          </a:p>
          <a:p>
            <a:r>
              <a:rPr lang="en-US" sz="1200" b="0" i="0" kern="1200" dirty="0">
                <a:solidFill>
                  <a:schemeClr val="tx1"/>
                </a:solidFill>
                <a:effectLst/>
                <a:latin typeface="+mn-lt"/>
                <a:ea typeface="+mn-ea"/>
                <a:cs typeface="+mn-cs"/>
              </a:rPr>
              <a:t>U for unable to be performed</a:t>
            </a:r>
          </a:p>
          <a:p>
            <a:r>
              <a:rPr lang="en-US" sz="1200" b="0" i="0" kern="1200" dirty="0">
                <a:solidFill>
                  <a:schemeClr val="tx1"/>
                </a:solidFill>
                <a:effectLst/>
                <a:latin typeface="+mn-lt"/>
                <a:ea typeface="+mn-ea"/>
                <a:cs typeface="+mn-cs"/>
              </a:rPr>
              <a:t>The next section is the strengths identified</a:t>
            </a:r>
          </a:p>
          <a:p>
            <a:r>
              <a:rPr lang="en-US" sz="1200" b="0" i="0" kern="1200" dirty="0">
                <a:solidFill>
                  <a:schemeClr val="tx1"/>
                </a:solidFill>
                <a:effectLst/>
                <a:latin typeface="+mn-lt"/>
                <a:ea typeface="+mn-ea"/>
                <a:cs typeface="+mn-cs"/>
              </a:rPr>
              <a:t>Areas for improvement</a:t>
            </a:r>
          </a:p>
          <a:p>
            <a:r>
              <a:rPr lang="en-US" sz="1200" b="0" i="0" kern="1200" dirty="0">
                <a:solidFill>
                  <a:schemeClr val="tx1"/>
                </a:solidFill>
                <a:effectLst/>
                <a:latin typeface="+mn-lt"/>
                <a:ea typeface="+mn-ea"/>
                <a:cs typeface="+mn-cs"/>
              </a:rPr>
              <a:t>The last section is part of your improvement plan.  Briefly describe the tasks to accomplish, the date you will accomplish them by and the responsible person.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Homeland Security Exercise and Evaluation Program (HSEEP) has defined a standard format for the development of an AAR. </a:t>
            </a:r>
          </a:p>
          <a:p>
            <a:r>
              <a:rPr lang="en-US" sz="1200" b="0" i="0" kern="1200" dirty="0">
                <a:solidFill>
                  <a:schemeClr val="tx1"/>
                </a:solidFill>
                <a:effectLst/>
                <a:latin typeface="+mn-lt"/>
                <a:ea typeface="+mn-ea"/>
                <a:cs typeface="+mn-cs"/>
              </a:rPr>
              <a:t>By using this format, jurisdictions ensure that the style and the level of detail in their AAR is consistent with other jurisdictions. </a:t>
            </a:r>
          </a:p>
          <a:p>
            <a:r>
              <a:rPr lang="en-US" sz="1200" b="0" i="0" kern="1200" dirty="0">
                <a:solidFill>
                  <a:schemeClr val="tx1"/>
                </a:solidFill>
                <a:effectLst/>
                <a:latin typeface="+mn-lt"/>
                <a:ea typeface="+mn-ea"/>
                <a:cs typeface="+mn-cs"/>
              </a:rPr>
              <a:t>Consistency across jurisdictions allows the nation-wide emergency preparedness community to gain a broad view of capabilities.</a:t>
            </a:r>
          </a:p>
          <a:p>
            <a:r>
              <a:rPr lang="en-US" sz="1200" b="0" i="0" kern="1200" dirty="0">
                <a:solidFill>
                  <a:schemeClr val="tx1"/>
                </a:solidFill>
                <a:effectLst/>
                <a:latin typeface="+mn-lt"/>
                <a:ea typeface="+mn-ea"/>
                <a:cs typeface="+mn-cs"/>
              </a:rPr>
              <a:t>The length, format, and development timeframe of the AAR depend on the exercise type and scope. </a:t>
            </a:r>
          </a:p>
          <a:p>
            <a:r>
              <a:rPr lang="en-US" sz="1200" b="0" i="0" kern="1200" dirty="0">
                <a:solidFill>
                  <a:schemeClr val="tx1"/>
                </a:solidFill>
                <a:effectLst/>
                <a:latin typeface="+mn-lt"/>
                <a:ea typeface="+mn-ea"/>
                <a:cs typeface="+mn-cs"/>
              </a:rPr>
              <a:t>These parameters should be determined by the exercise planning team based on the expectations of elected and appointed officials as they develop the evaluation requirements in the design and development process. </a:t>
            </a:r>
          </a:p>
          <a:p>
            <a:r>
              <a:rPr lang="en-US" sz="1200" b="0" i="0" kern="1200" dirty="0">
                <a:solidFill>
                  <a:schemeClr val="tx1"/>
                </a:solidFill>
                <a:effectLst/>
                <a:latin typeface="+mn-lt"/>
                <a:ea typeface="+mn-ea"/>
                <a:cs typeface="+mn-cs"/>
              </a:rPr>
              <a:t>The main focus of the AAR is the analysis of core capabilities. </a:t>
            </a:r>
          </a:p>
          <a:p>
            <a:r>
              <a:rPr lang="en-US" sz="1200" b="0" i="0" kern="1200" dirty="0">
                <a:solidFill>
                  <a:schemeClr val="tx1"/>
                </a:solidFill>
                <a:effectLst/>
                <a:latin typeface="+mn-lt"/>
                <a:ea typeface="+mn-ea"/>
                <a:cs typeface="+mn-cs"/>
              </a:rPr>
              <a:t>Generally, AARs also include basic exercise information, such as the exercise name, type of exercise, dates, location, participating organizations, mission area(s), specific threat or hazard, a brief scenario description, and the name of the exercise sponsor and POC.</a:t>
            </a:r>
          </a:p>
          <a:p>
            <a:r>
              <a:rPr lang="en-US" sz="1200" b="0" i="0" kern="1200" dirty="0">
                <a:solidFill>
                  <a:schemeClr val="tx1"/>
                </a:solidFill>
                <a:effectLst/>
                <a:latin typeface="+mn-lt"/>
                <a:ea typeface="+mn-ea"/>
                <a:cs typeface="+mn-cs"/>
              </a:rPr>
              <a:t>The AAR should include an overview of performance related to each exercise objective and associated core capabilities, while highlighting strengths and areas for improvement.</a:t>
            </a:r>
          </a:p>
          <a:p>
            <a:r>
              <a:rPr lang="en-US" sz="1200" b="0" i="0" kern="1200" dirty="0">
                <a:solidFill>
                  <a:schemeClr val="tx1"/>
                </a:solidFill>
                <a:effectLst/>
                <a:latin typeface="+mn-lt"/>
                <a:ea typeface="+mn-ea"/>
                <a:cs typeface="+mn-cs"/>
              </a:rPr>
              <a:t>Therefore, evaluators should review their evaluation notes and documentation to identify the strengths and areas for improvement relevant to the participating organizations’ ability to meet exercise objectives and demonstrate core capabilities.</a:t>
            </a:r>
          </a:p>
          <a:p>
            <a:pPr>
              <a:lnSpc>
                <a:spcPct val="80000"/>
              </a:lnSpc>
              <a:tabLst>
                <a:tab pos="244651" algn="l"/>
                <a:tab pos="490922" algn="l"/>
              </a:tabLst>
            </a:pPr>
            <a:endParaRPr lang="en-US" altLang="en-US" sz="800" dirty="0">
              <a:latin typeface="Arial" panose="020B0604020202020204" pitchFamily="34" charset="0"/>
            </a:endParaRPr>
          </a:p>
        </p:txBody>
      </p:sp>
      <p:sp>
        <p:nvSpPr>
          <p:cNvPr id="39941" name="Rectangle 4"/>
          <p:cNvSpPr>
            <a:spLocks noChangeArrowheads="1"/>
          </p:cNvSpPr>
          <p:nvPr/>
        </p:nvSpPr>
        <p:spPr bwMode="auto">
          <a:xfrm>
            <a:off x="951046" y="6206067"/>
            <a:ext cx="5359990" cy="22270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5096" tIns="47549" rIns="95096" bIns="47549"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cs typeface="Arial" panose="020B0604020202020204" pitchFamily="34" charset="0"/>
            </a:endParaRPr>
          </a:p>
        </p:txBody>
      </p:sp>
      <p:sp>
        <p:nvSpPr>
          <p:cNvPr id="39942"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93273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6000" b="0" i="0" dirty="0">
                <a:solidFill>
                  <a:srgbClr val="111111"/>
                </a:solidFill>
                <a:effectLst/>
                <a:latin typeface="Georgia" panose="02040502050405020303" pitchFamily="18" charset="0"/>
              </a:rPr>
              <a:t>The goal of this breakout session is to look at the timeline of the </a:t>
            </a:r>
            <a:r>
              <a:rPr lang="en-US" sz="6000" b="0" i="0" dirty="0" err="1">
                <a:solidFill>
                  <a:srgbClr val="111111"/>
                </a:solidFill>
                <a:effectLst/>
                <a:latin typeface="Georgia" panose="02040502050405020303" pitchFamily="18" charset="0"/>
              </a:rPr>
              <a:t>MSEL</a:t>
            </a:r>
            <a:r>
              <a:rPr lang="en-US" sz="6000" b="0" i="0" dirty="0">
                <a:solidFill>
                  <a:srgbClr val="111111"/>
                </a:solidFill>
                <a:effectLst/>
                <a:latin typeface="Georgia" panose="02040502050405020303" pitchFamily="18" charset="0"/>
              </a:rPr>
              <a:t> and objectives and explore the critical decisions and actions you will need to take when faced with a toxic chemical plume near your facility.</a:t>
            </a:r>
          </a:p>
          <a:p>
            <a:pPr algn="l"/>
            <a:r>
              <a:rPr lang="en-US" sz="6000" b="0" i="0" dirty="0">
                <a:solidFill>
                  <a:srgbClr val="111111"/>
                </a:solidFill>
                <a:effectLst/>
                <a:latin typeface="Georgia" panose="02040502050405020303" pitchFamily="18" charset="0"/>
              </a:rPr>
              <a:t>Again, I encourage you to review your facility’s AAR from last year (Power outage) and look at the strengths and gaps, hopefully you can personalize the actions you will need to take to fulfill the objectives.</a:t>
            </a:r>
          </a:p>
          <a:p>
            <a:pPr algn="l"/>
            <a:endParaRPr lang="en-US" sz="6000" b="0" i="0" dirty="0">
              <a:solidFill>
                <a:srgbClr val="111111"/>
              </a:solidFill>
              <a:effectLst/>
              <a:latin typeface="Georgia" panose="02040502050405020303" pitchFamily="18" charset="0"/>
            </a:endParaRPr>
          </a:p>
          <a:p>
            <a:pPr algn="l"/>
            <a:r>
              <a:rPr lang="en-US" sz="6000" b="0" i="0" dirty="0">
                <a:solidFill>
                  <a:srgbClr val="111111"/>
                </a:solidFill>
                <a:effectLst/>
                <a:latin typeface="Georgia" panose="02040502050405020303" pitchFamily="18" charset="0"/>
              </a:rPr>
              <a:t>Start thinking about what information will help guide your decisions throughout this exercise? </a:t>
            </a:r>
          </a:p>
          <a:p>
            <a:pPr algn="l"/>
            <a:r>
              <a:rPr lang="en-US" sz="6000" b="0" i="0" dirty="0">
                <a:solidFill>
                  <a:srgbClr val="111111"/>
                </a:solidFill>
                <a:effectLst/>
                <a:latin typeface="Georgia" panose="02040502050405020303" pitchFamily="18" charset="0"/>
              </a:rPr>
              <a:t>Who makes the decisions?</a:t>
            </a:r>
          </a:p>
          <a:p>
            <a:endParaRPr lang="en-US" sz="6000" b="0" i="0" dirty="0">
              <a:solidFill>
                <a:srgbClr val="111111"/>
              </a:solidFill>
              <a:effectLst/>
              <a:latin typeface="Georgia" panose="02040502050405020303" pitchFamily="18" charset="0"/>
            </a:endParaRPr>
          </a:p>
          <a:p>
            <a:r>
              <a:rPr lang="en-US" sz="6000" dirty="0"/>
              <a:t>At what point do you activate the Command Center?</a:t>
            </a:r>
          </a:p>
          <a:p>
            <a:endParaRPr lang="en-US" sz="6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PLAN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	Who activates this plan?  (should be the incident commander)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	Do you have a decision tree or matrix?  Incident assessment worksheet?</a:t>
            </a:r>
          </a:p>
          <a:p>
            <a:r>
              <a:rPr lang="en-US" sz="6000" dirty="0"/>
              <a:t>INCIDENT MANAGEMENT</a:t>
            </a:r>
          </a:p>
          <a:p>
            <a:r>
              <a:rPr lang="en-US" sz="6000" dirty="0"/>
              <a:t>	Does your </a:t>
            </a:r>
            <a:r>
              <a:rPr lang="en-US" sz="6000" dirty="0" err="1"/>
              <a:t>EOP</a:t>
            </a:r>
            <a:r>
              <a:rPr lang="en-US" sz="6000" dirty="0"/>
              <a:t> identify the designated Incident Commander?  (IC=gathers all information related to the incident and coordinated and released via the command center.  </a:t>
            </a:r>
          </a:p>
          <a:p>
            <a:r>
              <a:rPr lang="en-US" sz="6000" dirty="0"/>
              <a:t>	IC has full authority and responsibility for the decision-making process for this response. </a:t>
            </a:r>
          </a:p>
          <a:p>
            <a:r>
              <a:rPr lang="en-US" sz="6000" dirty="0"/>
              <a:t>	ICS Job Action Sheets #254 victim/patient tracking</a:t>
            </a: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a:t>
            </a:fld>
            <a:endParaRPr lang="en-US" dirty="0"/>
          </a:p>
        </p:txBody>
      </p:sp>
    </p:spTree>
    <p:extLst>
      <p:ext uri="{BB962C8B-B14F-4D97-AF65-F5344CB8AC3E}">
        <p14:creationId xmlns:p14="http://schemas.microsoft.com/office/powerpoint/2010/main" val="3855790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endParaRPr lang="en-US" sz="1200" b="0" i="0" dirty="0">
              <a:solidFill>
                <a:srgbClr val="212529"/>
              </a:solidFill>
              <a:effectLst/>
              <a:latin typeface="Open Sans" panose="020B0606030504020204" pitchFamily="34" charset="0"/>
            </a:endParaRP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30</a:t>
            </a:fld>
            <a:endParaRPr lang="en-US" dirty="0"/>
          </a:p>
        </p:txBody>
      </p:sp>
    </p:spTree>
    <p:extLst>
      <p:ext uri="{BB962C8B-B14F-4D97-AF65-F5344CB8AC3E}">
        <p14:creationId xmlns:p14="http://schemas.microsoft.com/office/powerpoint/2010/main" val="491975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Ready LA County</a:t>
            </a:r>
          </a:p>
          <a:p>
            <a:r>
              <a:rPr lang="en-US" b="0" i="0" dirty="0">
                <a:solidFill>
                  <a:srgbClr val="000000"/>
                </a:solidFill>
                <a:effectLst/>
                <a:latin typeface="Roboto" panose="02000000000000000000" pitchFamily="2" charset="0"/>
              </a:rPr>
              <a:t>The County of Los Angeles uses Alert LA County to contact the public during a Countywide emergency. Additionally, Alert LA County is used in unincorporated communities and certain cities where fire and/or law enforcement services are contracted to the County Fire Department and Sheriff’s Department. Alert LA County sends shelter-in-place instructions, evacuation, and other emergency messages. It has accessibility features for people with disabilities and others with access and functional needs. You can also select your preferred language for notifications.</a:t>
            </a:r>
          </a:p>
          <a:p>
            <a:endParaRPr lang="en-US" b="0" i="0" dirty="0">
              <a:solidFill>
                <a:srgbClr val="000000"/>
              </a:solidFill>
              <a:effectLst/>
              <a:latin typeface="Roboto" panose="02000000000000000000" pitchFamily="2" charset="0"/>
            </a:endParaRPr>
          </a:p>
          <a:p>
            <a:r>
              <a:rPr lang="en-US" b="1" i="0" dirty="0" err="1">
                <a:solidFill>
                  <a:srgbClr val="000000"/>
                </a:solidFill>
                <a:effectLst/>
                <a:latin typeface="Roboto" panose="02000000000000000000" pitchFamily="2" charset="0"/>
              </a:rPr>
              <a:t>MySHake</a:t>
            </a:r>
            <a:r>
              <a:rPr lang="en-US" b="0" i="0" dirty="0">
                <a:solidFill>
                  <a:srgbClr val="000000"/>
                </a:solidFill>
                <a:effectLst/>
                <a:latin typeface="Roboto" panose="02000000000000000000" pitchFamily="2" charset="0"/>
              </a:rPr>
              <a:t> is early warning available for EQ.  Depending on where you are in relation to the epicenter, will determine how early of a warning you will get.</a:t>
            </a:r>
          </a:p>
          <a:p>
            <a:endParaRPr lang="en-US" b="0" i="0" dirty="0">
              <a:solidFill>
                <a:srgbClr val="000000"/>
              </a:solidFill>
              <a:effectLst/>
              <a:latin typeface="Roboto" panose="02000000000000000000" pitchFamily="2" charset="0"/>
            </a:endParaRPr>
          </a:p>
          <a:p>
            <a:r>
              <a:rPr lang="en-US" b="1" i="0" dirty="0">
                <a:solidFill>
                  <a:srgbClr val="000000"/>
                </a:solidFill>
                <a:effectLst/>
                <a:latin typeface="Roboto" panose="02000000000000000000" pitchFamily="2" charset="0"/>
              </a:rPr>
              <a:t>ARC</a:t>
            </a:r>
            <a:r>
              <a:rPr lang="en-US" b="0" i="0" dirty="0">
                <a:solidFill>
                  <a:srgbClr val="000000"/>
                </a:solidFill>
                <a:effectLst/>
                <a:latin typeface="Roboto" panose="02000000000000000000" pitchFamily="2" charset="0"/>
              </a:rPr>
              <a:t> has a lot of resources, including an app that covers 40 different all hazard/sever weather alerts.  Text “</a:t>
            </a:r>
            <a:r>
              <a:rPr lang="en-US" b="0" i="0" dirty="0" err="1">
                <a:solidFill>
                  <a:srgbClr val="000000"/>
                </a:solidFill>
                <a:effectLst/>
                <a:latin typeface="Roboto" panose="02000000000000000000" pitchFamily="2" charset="0"/>
              </a:rPr>
              <a:t>GETEMERGENCY</a:t>
            </a:r>
            <a:r>
              <a:rPr lang="en-US" b="0" i="0" dirty="0">
                <a:solidFill>
                  <a:srgbClr val="000000"/>
                </a:solidFill>
                <a:effectLst/>
                <a:latin typeface="Roboto" panose="02000000000000000000" pitchFamily="2" charset="0"/>
              </a:rPr>
              <a:t>” to 90999</a:t>
            </a:r>
          </a:p>
          <a:p>
            <a:endParaRPr lang="en-US" b="0" i="0" dirty="0">
              <a:solidFill>
                <a:srgbClr val="000000"/>
              </a:solidFill>
              <a:effectLst/>
              <a:latin typeface="Roboto" panose="02000000000000000000" pitchFamily="2" charset="0"/>
            </a:endParaRPr>
          </a:p>
          <a:p>
            <a:r>
              <a:rPr lang="en-US" b="1" i="0" dirty="0" err="1">
                <a:solidFill>
                  <a:srgbClr val="000000"/>
                </a:solidFill>
                <a:effectLst/>
                <a:latin typeface="Roboto" panose="02000000000000000000" pitchFamily="2" charset="0"/>
              </a:rPr>
              <a:t>LAHAN</a:t>
            </a:r>
            <a:r>
              <a:rPr lang="en-US" b="0" i="0" dirty="0">
                <a:solidFill>
                  <a:srgbClr val="000000"/>
                </a:solidFill>
                <a:effectLst/>
                <a:latin typeface="Roboto" panose="02000000000000000000" pitchFamily="2" charset="0"/>
              </a:rPr>
              <a:t> is the </a:t>
            </a:r>
            <a:r>
              <a:rPr lang="en-US" sz="1800" b="0" i="0" dirty="0">
                <a:solidFill>
                  <a:srgbClr val="202020"/>
                </a:solidFill>
                <a:effectLst/>
                <a:latin typeface="source sans pro" panose="020B0503030403020204" pitchFamily="34" charset="0"/>
              </a:rPr>
              <a:t>public health alerts and notifications program for </a:t>
            </a:r>
            <a:r>
              <a:rPr lang="en-US" sz="1800" b="0" i="0" dirty="0">
                <a:solidFill>
                  <a:srgbClr val="000000"/>
                </a:solidFill>
                <a:effectLst/>
                <a:latin typeface="Roboto" panose="02000000000000000000" pitchFamily="2" charset="0"/>
              </a:rPr>
              <a:t>Los Angeles County.</a:t>
            </a:r>
          </a:p>
          <a:p>
            <a:r>
              <a:rPr lang="en-US" sz="1800" b="0" i="0" dirty="0">
                <a:solidFill>
                  <a:srgbClr val="000000"/>
                </a:solidFill>
                <a:effectLst/>
                <a:latin typeface="Roboto" panose="02000000000000000000" pitchFamily="2" charset="0"/>
              </a:rPr>
              <a:t>It is </a:t>
            </a:r>
            <a:r>
              <a:rPr lang="en-US" sz="1800" b="0" i="0" dirty="0">
                <a:solidFill>
                  <a:srgbClr val="202020"/>
                </a:solidFill>
                <a:effectLst/>
                <a:latin typeface="source sans pro" panose="020B0503030403020204" pitchFamily="34" charset="0"/>
              </a:rPr>
              <a:t>designed for emergency preparedness information sharing, distribution of pertinent public health related events and alerting materials, dissemination of treatment and prevention guidelines, coordinated disease investigation efforts, preparedness planning, and other initiatives that strengthen state and local preparedness. </a:t>
            </a:r>
          </a:p>
          <a:p>
            <a:endParaRPr lang="en-US" sz="1800" b="0" i="0" dirty="0">
              <a:solidFill>
                <a:srgbClr val="202020"/>
              </a:solidFill>
              <a:effectLst/>
              <a:latin typeface="source sans pro" panose="020B0503030403020204" pitchFamily="34" charset="0"/>
            </a:endParaRPr>
          </a:p>
          <a:p>
            <a:pPr algn="l" fontAlgn="base"/>
            <a:r>
              <a:rPr lang="en-US" b="1" i="0" dirty="0">
                <a:solidFill>
                  <a:srgbClr val="212121"/>
                </a:solidFill>
                <a:effectLst/>
                <a:latin typeface="inherit"/>
              </a:rPr>
              <a:t>Animal Care &amp; Control</a:t>
            </a:r>
          </a:p>
          <a:p>
            <a:pPr algn="l" fontAlgn="base"/>
            <a:r>
              <a:rPr lang="en-US" b="0" i="1" dirty="0">
                <a:solidFill>
                  <a:srgbClr val="212121"/>
                </a:solidFill>
                <a:effectLst/>
                <a:latin typeface="inherit"/>
              </a:rPr>
              <a:t>Mission is Advancing the well-being of animals and</a:t>
            </a:r>
            <a:r>
              <a:rPr lang="en-US" b="0" i="0" dirty="0">
                <a:solidFill>
                  <a:srgbClr val="212121"/>
                </a:solidFill>
                <a:effectLst/>
                <a:latin typeface="Poppins" panose="00000500000000000000" pitchFamily="2" charset="0"/>
              </a:rPr>
              <a:t> </a:t>
            </a:r>
            <a:r>
              <a:rPr lang="en-US" b="0" i="1" dirty="0">
                <a:solidFill>
                  <a:srgbClr val="212121"/>
                </a:solidFill>
                <a:effectLst/>
                <a:latin typeface="inherit"/>
              </a:rPr>
              <a:t>people in the County of Los Angeles.</a:t>
            </a:r>
            <a:endParaRPr lang="en-US" b="0" i="0" dirty="0">
              <a:solidFill>
                <a:srgbClr val="212121"/>
              </a:solidFill>
              <a:effectLst/>
              <a:latin typeface="Poppins" panose="00000500000000000000" pitchFamily="2" charset="0"/>
            </a:endParaRPr>
          </a:p>
          <a:p>
            <a:pPr algn="l" fontAlgn="base"/>
            <a:r>
              <a:rPr lang="en-US" b="0" i="0" dirty="0">
                <a:solidFill>
                  <a:srgbClr val="212121"/>
                </a:solidFill>
                <a:effectLst/>
                <a:latin typeface="inherit"/>
              </a:rPr>
              <a:t>This is achieved by:</a:t>
            </a:r>
            <a:endParaRPr lang="en-US" b="0" i="0" dirty="0">
              <a:solidFill>
                <a:srgbClr val="212121"/>
              </a:solidFill>
              <a:effectLst/>
              <a:latin typeface="Poppins" panose="00000500000000000000" pitchFamily="2" charset="0"/>
            </a:endParaRPr>
          </a:p>
          <a:p>
            <a:pPr algn="l" fontAlgn="base">
              <a:buFont typeface="Arial" panose="020B0604020202020204" pitchFamily="34" charset="0"/>
              <a:buChar char="•"/>
            </a:pPr>
            <a:r>
              <a:rPr lang="en-US" b="0" i="0" dirty="0">
                <a:solidFill>
                  <a:srgbClr val="212121"/>
                </a:solidFill>
                <a:effectLst/>
                <a:latin typeface="inherit"/>
              </a:rPr>
              <a:t>Protecting people and animals</a:t>
            </a:r>
            <a:r>
              <a:rPr lang="en-US" b="0" i="0" dirty="0">
                <a:solidFill>
                  <a:srgbClr val="212121"/>
                </a:solidFill>
                <a:effectLst/>
                <a:latin typeface="Poppins" panose="00000500000000000000" pitchFamily="2" charset="0"/>
              </a:rPr>
              <a:t> through compassionate care, effective enforcement, education, and intervention.</a:t>
            </a:r>
          </a:p>
          <a:p>
            <a:pPr algn="l" fontAlgn="base">
              <a:buFont typeface="Arial" panose="020B0604020202020204" pitchFamily="34" charset="0"/>
              <a:buChar char="•"/>
            </a:pPr>
            <a:r>
              <a:rPr lang="en-US" b="0" i="0" dirty="0">
                <a:solidFill>
                  <a:srgbClr val="212121"/>
                </a:solidFill>
                <a:effectLst/>
                <a:latin typeface="Poppins" panose="00000500000000000000" pitchFamily="2" charset="0"/>
              </a:rPr>
              <a:t>Partnering with stakeholders, communities, and volunteers to address </a:t>
            </a:r>
            <a:r>
              <a:rPr lang="en-US" b="0" i="0" dirty="0">
                <a:solidFill>
                  <a:srgbClr val="212121"/>
                </a:solidFill>
                <a:effectLst/>
                <a:latin typeface="inherit"/>
              </a:rPr>
              <a:t>community needs</a:t>
            </a:r>
            <a:r>
              <a:rPr lang="en-US" b="0" i="0" dirty="0">
                <a:solidFill>
                  <a:srgbClr val="212121"/>
                </a:solidFill>
                <a:effectLst/>
                <a:latin typeface="Poppins" panose="00000500000000000000" pitchFamily="2" charset="0"/>
              </a:rPr>
              <a:t>.</a:t>
            </a:r>
          </a:p>
          <a:p>
            <a:pPr algn="l" fontAlgn="base">
              <a:buFont typeface="Arial" panose="020B0604020202020204" pitchFamily="34" charset="0"/>
              <a:buChar char="•"/>
            </a:pPr>
            <a:r>
              <a:rPr lang="en-US" b="0" i="0" dirty="0">
                <a:solidFill>
                  <a:srgbClr val="212121"/>
                </a:solidFill>
                <a:effectLst/>
                <a:latin typeface="Poppins" panose="00000500000000000000" pitchFamily="2" charset="0"/>
              </a:rPr>
              <a:t>Providing</a:t>
            </a:r>
            <a:r>
              <a:rPr lang="en-US" b="0" i="0" dirty="0">
                <a:solidFill>
                  <a:srgbClr val="212121"/>
                </a:solidFill>
                <a:effectLst/>
                <a:latin typeface="inherit"/>
              </a:rPr>
              <a:t> expertise, resources, and professional services</a:t>
            </a:r>
            <a:r>
              <a:rPr lang="en-US" b="0" i="0" dirty="0">
                <a:solidFill>
                  <a:srgbClr val="212121"/>
                </a:solidFill>
                <a:effectLst/>
                <a:latin typeface="Poppins" panose="00000500000000000000" pitchFamily="2" charset="0"/>
              </a:rPr>
              <a:t> to promote and inspire humane care of animals and enhance the human/animal bond.</a:t>
            </a:r>
          </a:p>
          <a:p>
            <a:pPr algn="l" fontAlgn="base">
              <a:buFont typeface="Arial" panose="020B0604020202020204" pitchFamily="34" charset="0"/>
              <a:buChar char="•"/>
            </a:pPr>
            <a:r>
              <a:rPr lang="en-US" b="0" i="0" dirty="0">
                <a:solidFill>
                  <a:srgbClr val="212121"/>
                </a:solidFill>
                <a:effectLst/>
                <a:latin typeface="inherit"/>
              </a:rPr>
              <a:t>Professionalizing our workforce</a:t>
            </a:r>
            <a:r>
              <a:rPr lang="en-US" b="0" i="0" dirty="0">
                <a:solidFill>
                  <a:srgbClr val="212121"/>
                </a:solidFill>
                <a:effectLst/>
                <a:latin typeface="Poppins" panose="00000500000000000000" pitchFamily="2" charset="0"/>
              </a:rPr>
              <a:t> through leadership development, ongoing education, and continuous improvement of best practices.</a:t>
            </a:r>
          </a:p>
          <a:p>
            <a:pPr algn="l" fontAlgn="base">
              <a:buFont typeface="Arial" panose="020B0604020202020204" pitchFamily="34" charset="0"/>
              <a:buChar char="•"/>
            </a:pPr>
            <a:r>
              <a:rPr lang="en-US" b="0" i="0" dirty="0">
                <a:solidFill>
                  <a:srgbClr val="212121"/>
                </a:solidFill>
                <a:effectLst/>
                <a:latin typeface="Poppins" panose="00000500000000000000" pitchFamily="2" charset="0"/>
              </a:rPr>
              <a:t>Promoting a </a:t>
            </a:r>
            <a:r>
              <a:rPr lang="en-US" b="0" i="0" dirty="0">
                <a:solidFill>
                  <a:srgbClr val="212121"/>
                </a:solidFill>
                <a:effectLst/>
                <a:latin typeface="inherit"/>
              </a:rPr>
              <a:t>diverse, equitable, and inclusive environment</a:t>
            </a:r>
            <a:r>
              <a:rPr lang="en-US" b="0" i="0" dirty="0">
                <a:solidFill>
                  <a:srgbClr val="212121"/>
                </a:solidFill>
                <a:effectLst/>
                <a:latin typeface="Poppins" panose="00000500000000000000" pitchFamily="2" charset="0"/>
              </a:rPr>
              <a:t> for our workforce and communities.</a:t>
            </a:r>
          </a:p>
          <a:p>
            <a:br>
              <a:rPr lang="en-US" dirty="0"/>
            </a:b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31</a:t>
            </a:fld>
            <a:endParaRPr lang="en-US" dirty="0"/>
          </a:p>
        </p:txBody>
      </p:sp>
    </p:spTree>
    <p:extLst>
      <p:ext uri="{BB962C8B-B14F-4D97-AF65-F5344CB8AC3E}">
        <p14:creationId xmlns:p14="http://schemas.microsoft.com/office/powerpoint/2010/main" val="234890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links to the documents in our website.</a:t>
            </a:r>
          </a:p>
          <a:p>
            <a:r>
              <a:rPr lang="en-US" dirty="0"/>
              <a:t>My contact information is provided.  If I am unavailable, my message will indicate who is covering for me.</a:t>
            </a:r>
          </a:p>
          <a:p>
            <a:r>
              <a:rPr lang="en-US" dirty="0"/>
              <a:t>If you have questions related to the exercise documents, contact our Exercise Coordinator, Darren Verrette  </a:t>
            </a:r>
            <a:r>
              <a:rPr lang="en-US" sz="1800" dirty="0">
                <a:effectLst/>
                <a:latin typeface="Arial" panose="020B0604020202020204" pitchFamily="34" charset="0"/>
                <a:ea typeface="Calibri" panose="020F0502020204030204" pitchFamily="34" charset="0"/>
              </a:rPr>
              <a:t>(562) 378-2451</a:t>
            </a: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32</a:t>
            </a:fld>
            <a:endParaRPr lang="en-US" dirty="0"/>
          </a:p>
        </p:txBody>
      </p:sp>
    </p:spTree>
    <p:extLst>
      <p:ext uri="{BB962C8B-B14F-4D97-AF65-F5344CB8AC3E}">
        <p14:creationId xmlns:p14="http://schemas.microsoft.com/office/powerpoint/2010/main" val="107218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11/21/2024</a:t>
            </a:r>
            <a:r>
              <a:rPr lang="en-US" dirty="0"/>
              <a:t> </a:t>
            </a:r>
            <a:r>
              <a:rPr lang="en-US" sz="1800" b="0" i="0" u="none" strike="noStrike" dirty="0">
                <a:solidFill>
                  <a:srgbClr val="000000"/>
                </a:solidFill>
                <a:effectLst/>
                <a:latin typeface="Arial" panose="020B0604020202020204" pitchFamily="34" charset="0"/>
              </a:rPr>
              <a:t> </a:t>
            </a:r>
            <a:r>
              <a:rPr lang="en-US" dirty="0"/>
              <a:t> </a:t>
            </a:r>
            <a:r>
              <a:rPr lang="en-US" sz="1800" b="0" i="0" u="none" strike="noStrike" dirty="0">
                <a:solidFill>
                  <a:srgbClr val="000000"/>
                </a:solidFill>
                <a:effectLst/>
                <a:latin typeface="Arial" panose="020B0604020202020204" pitchFamily="34" charset="0"/>
              </a:rPr>
              <a:t>train derailment announced</a:t>
            </a:r>
          </a:p>
          <a:p>
            <a:endParaRPr lang="en-US" sz="1800" b="0" i="0" u="none" strike="noStrike" dirty="0">
              <a:solidFill>
                <a:srgbClr val="000000"/>
              </a:solidFill>
              <a:effectLst/>
              <a:latin typeface="Arial" panose="020B0604020202020204" pitchFamily="34" charset="0"/>
            </a:endParaRPr>
          </a:p>
          <a:p>
            <a:r>
              <a:rPr lang="en-US" sz="1800" b="1" i="0" u="none" strike="noStrike" dirty="0">
                <a:solidFill>
                  <a:srgbClr val="000000"/>
                </a:solidFill>
                <a:effectLst/>
                <a:latin typeface="Arial" panose="020B0604020202020204" pitchFamily="34" charset="0"/>
              </a:rPr>
              <a:t>FROM</a:t>
            </a:r>
            <a:r>
              <a:rPr lang="en-US" sz="1800" b="0" i="0" u="none" strike="noStrike" dirty="0">
                <a:solidFill>
                  <a:srgbClr val="000000"/>
                </a:solidFill>
                <a:effectLst/>
                <a:latin typeface="Arial" panose="020B0604020202020204" pitchFamily="34" charset="0"/>
              </a:rPr>
              <a:t>:</a:t>
            </a:r>
            <a:r>
              <a:rPr lang="en-US" dirty="0"/>
              <a:t> </a:t>
            </a:r>
            <a:r>
              <a:rPr lang="en-US" sz="1800" b="0" i="0" u="none" strike="noStrike" dirty="0">
                <a:solidFill>
                  <a:srgbClr val="000000"/>
                </a:solidFill>
                <a:effectLst/>
                <a:latin typeface="Arial" panose="020B0604020202020204" pitchFamily="34" charset="0"/>
              </a:rPr>
              <a:t>Exercise Director for all Sectors</a:t>
            </a:r>
            <a:r>
              <a:rPr lang="en-US" dirty="0"/>
              <a:t> (this is YOU, if you are running the exercise)</a:t>
            </a:r>
          </a:p>
          <a:p>
            <a:r>
              <a:rPr lang="en-US" sz="1800" b="1" i="0" u="none" strike="noStrike" dirty="0">
                <a:solidFill>
                  <a:srgbClr val="000000"/>
                </a:solidFill>
                <a:effectLst/>
                <a:latin typeface="Arial" panose="020B0604020202020204" pitchFamily="34" charset="0"/>
              </a:rPr>
              <a:t>TO</a:t>
            </a:r>
            <a:r>
              <a:rPr lang="en-US" sz="1800" b="0" i="0" u="none" strike="noStrike" dirty="0">
                <a:solidFill>
                  <a:srgbClr val="000000"/>
                </a:solidFill>
                <a:effectLst/>
                <a:latin typeface="Arial" panose="020B0604020202020204" pitchFamily="34" charset="0"/>
              </a:rPr>
              <a:t>: All Participants</a:t>
            </a:r>
            <a:r>
              <a:rPr lang="en-US" dirty="0"/>
              <a:t>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 freight train carrying hazardous material derailed at a location near your facility</a:t>
            </a:r>
          </a:p>
          <a:p>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•Several railcars were damaged and released a gaseous substance into the air.</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•A subsequent explosion occurred with a brief fireball that had a horizontal expansion approximately two blocks in one direction that resulted in multiple persons attending a mass gathering event with burn injuries.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Fire and HAZMAT are on scene of the incident.</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•First responders reported an estimated 1,700 persons injured with approximately 800 with burn injuries.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•Others sustained minor injuries.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•Several railcars are fully engulfed and a smoke plume, presumed toxic, is traveling in a North-East direction.</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•News crews respond to the scene and begin broadcasting.</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•First responders began triaging the victims in the Immediate, Delayed, and Minor categories and are preparing patients for transport to local hospitals.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•HAZMAT considering Evacuation and Shelter-in-Place advisories.</a:t>
            </a:r>
            <a:r>
              <a:rPr lang="en-US" dirty="0"/>
              <a:t> </a:t>
            </a:r>
          </a:p>
          <a:p>
            <a:endParaRPr lang="en-US" dirty="0"/>
          </a:p>
          <a:p>
            <a:endParaRPr lang="en-US" sz="6000" dirty="0"/>
          </a:p>
          <a:p>
            <a:r>
              <a:rPr lang="en-US" sz="6000" b="0" i="0" kern="1200" dirty="0">
                <a:solidFill>
                  <a:schemeClr val="tx1"/>
                </a:solidFill>
                <a:effectLst/>
                <a:latin typeface="+mn-lt"/>
                <a:ea typeface="+mn-ea"/>
                <a:cs typeface="+mn-cs"/>
              </a:rPr>
              <a:t>Are your employees familiar with your policy regarding shelter in place?</a:t>
            </a:r>
          </a:p>
          <a:p>
            <a:r>
              <a:rPr lang="en-US" sz="6000" b="0" i="0" kern="1200" dirty="0">
                <a:solidFill>
                  <a:schemeClr val="tx1"/>
                </a:solidFill>
                <a:effectLst/>
                <a:latin typeface="+mn-lt"/>
                <a:ea typeface="+mn-ea"/>
                <a:cs typeface="+mn-cs"/>
              </a:rPr>
              <a:t>If you are told there is danger of exposure, how versed are you and your staff on evacuation procedures?</a:t>
            </a:r>
          </a:p>
          <a:p>
            <a:endParaRPr lang="en-US" sz="6000" b="0" i="0" kern="1200" dirty="0">
              <a:solidFill>
                <a:schemeClr val="tx1"/>
              </a:solidFill>
              <a:effectLst/>
              <a:latin typeface="+mn-lt"/>
              <a:ea typeface="+mn-ea"/>
              <a:cs typeface="+mn-cs"/>
            </a:endParaRPr>
          </a:p>
          <a:p>
            <a:r>
              <a:rPr lang="en-US" sz="6000" b="0" i="0" kern="1200" dirty="0">
                <a:solidFill>
                  <a:schemeClr val="tx1"/>
                </a:solidFill>
                <a:effectLst/>
                <a:latin typeface="+mn-lt"/>
                <a:ea typeface="+mn-ea"/>
                <a:cs typeface="+mn-cs"/>
              </a:rPr>
              <a:t>When was the last time you exercised to SIP/evacuation?</a:t>
            </a:r>
          </a:p>
          <a:p>
            <a:endParaRPr lang="en-US" sz="6000" dirty="0"/>
          </a:p>
          <a:p>
            <a:r>
              <a:rPr lang="en-US" sz="6000" dirty="0"/>
              <a:t>Again, ask DO YOU KNOW WHEN TO:</a:t>
            </a:r>
          </a:p>
          <a:p>
            <a:r>
              <a:rPr lang="en-US" sz="6000" dirty="0"/>
              <a:t>Activate Incident Command?</a:t>
            </a:r>
          </a:p>
          <a:p>
            <a:r>
              <a:rPr lang="en-US" sz="6000" b="0" i="0" kern="1200" dirty="0">
                <a:solidFill>
                  <a:schemeClr val="tx1"/>
                </a:solidFill>
                <a:effectLst/>
                <a:latin typeface="+mn-lt"/>
                <a:ea typeface="+mn-ea"/>
                <a:cs typeface="+mn-cs"/>
              </a:rPr>
              <a:t>Close the business?</a:t>
            </a:r>
          </a:p>
          <a:p>
            <a:r>
              <a:rPr lang="en-US" sz="6000" b="0" i="0" kern="1200" dirty="0">
                <a:solidFill>
                  <a:schemeClr val="tx1"/>
                </a:solidFill>
                <a:effectLst/>
                <a:latin typeface="+mn-lt"/>
                <a:ea typeface="+mn-ea"/>
                <a:cs typeface="+mn-cs"/>
              </a:rPr>
              <a:t>Are you responsible for the customers, clients, or visitors in the building?</a:t>
            </a:r>
          </a:p>
          <a:p>
            <a:r>
              <a:rPr lang="en-US" sz="6000" b="0" i="0" kern="1200" dirty="0">
                <a:solidFill>
                  <a:schemeClr val="tx1"/>
                </a:solidFill>
                <a:effectLst/>
                <a:latin typeface="+mn-lt"/>
                <a:ea typeface="+mn-ea"/>
                <a:cs typeface="+mn-cs"/>
              </a:rPr>
              <a:t>Should you turn on call-forwarding or alternative telephone answering systems or services? Do you change the recording to indicate that the business is closed and what patients should do if scheduled for say dialysis?</a:t>
            </a:r>
          </a:p>
          <a:p>
            <a:endParaRPr lang="en-US" sz="6000" b="0" i="0" kern="1200" dirty="0">
              <a:solidFill>
                <a:schemeClr val="tx1"/>
              </a:solidFill>
              <a:effectLst/>
              <a:latin typeface="+mn-lt"/>
              <a:ea typeface="+mn-ea"/>
              <a:cs typeface="+mn-cs"/>
            </a:endParaRPr>
          </a:p>
          <a:p>
            <a:r>
              <a:rPr lang="en-US" sz="6000" b="0" i="0" kern="1200" dirty="0">
                <a:solidFill>
                  <a:schemeClr val="tx1"/>
                </a:solidFill>
                <a:effectLst/>
                <a:latin typeface="+mn-lt"/>
                <a:ea typeface="+mn-ea"/>
                <a:cs typeface="+mn-cs"/>
              </a:rPr>
              <a:t>Where are disaster supplies, if needed?</a:t>
            </a:r>
          </a:p>
          <a:p>
            <a:r>
              <a:rPr lang="en-US" sz="6000" b="0" i="0" kern="1200" dirty="0">
                <a:solidFill>
                  <a:schemeClr val="tx1"/>
                </a:solidFill>
                <a:effectLst/>
                <a:latin typeface="+mn-lt"/>
                <a:ea typeface="+mn-ea"/>
                <a:cs typeface="+mn-cs"/>
              </a:rPr>
              <a:t>At what point would you call emergency contacts? </a:t>
            </a:r>
          </a:p>
          <a:p>
            <a:r>
              <a:rPr lang="en-US" sz="6000" b="0" i="0" kern="1200" dirty="0">
                <a:solidFill>
                  <a:schemeClr val="tx1"/>
                </a:solidFill>
                <a:effectLst/>
                <a:latin typeface="+mn-lt"/>
                <a:ea typeface="+mn-ea"/>
                <a:cs typeface="+mn-cs"/>
              </a:rPr>
              <a:t>***Cellular telephone equipment may be overwhelmed or damaged during an emergency.</a:t>
            </a:r>
          </a:p>
          <a:p>
            <a:pPr algn="l"/>
            <a:endParaRPr lang="en-US" sz="6000" b="0" i="0" dirty="0">
              <a:solidFill>
                <a:srgbClr val="111111"/>
              </a:solidFill>
              <a:effectLst/>
              <a:latin typeface="Georgia" panose="02040502050405020303" pitchFamily="18" charset="0"/>
            </a:endParaRPr>
          </a:p>
          <a:p>
            <a:pPr algn="l"/>
            <a:endParaRPr lang="en-US" sz="4400" b="0" i="0" dirty="0">
              <a:solidFill>
                <a:srgbClr val="111111"/>
              </a:solidFill>
              <a:effectLst/>
              <a:latin typeface="Georgia" panose="02040502050405020303" pitchFamily="18" charset="0"/>
            </a:endParaRPr>
          </a:p>
          <a:p>
            <a:pPr lvl="1"/>
            <a:r>
              <a:rPr lang="en-US" sz="2900" b="1" dirty="0"/>
              <a:t>Considerations</a:t>
            </a:r>
            <a:r>
              <a:rPr lang="en-US" sz="2300" b="1" dirty="0"/>
              <a:t>:</a:t>
            </a:r>
          </a:p>
          <a:p>
            <a:pPr lvl="2"/>
            <a:r>
              <a:rPr lang="en-US" sz="2300" dirty="0"/>
              <a:t>Number of people in your facility (staff, patients, visitors)</a:t>
            </a:r>
          </a:p>
          <a:p>
            <a:pPr lvl="2"/>
            <a:r>
              <a:rPr lang="en-US" sz="2300" dirty="0"/>
              <a:t>Can you maintain current operations?</a:t>
            </a:r>
          </a:p>
          <a:p>
            <a:pPr lvl="2"/>
            <a:r>
              <a:rPr lang="en-US" sz="2300" dirty="0"/>
              <a:t>Are there services you should discontinue?</a:t>
            </a:r>
          </a:p>
          <a:p>
            <a:pPr lvl="2"/>
            <a:r>
              <a:rPr lang="en-US" sz="2300" dirty="0"/>
              <a:t>What if staff/patients want to leave?</a:t>
            </a:r>
          </a:p>
          <a:p>
            <a:pPr lvl="2"/>
            <a:r>
              <a:rPr lang="en-US" sz="2300" dirty="0"/>
              <a:t>What resources do you have on hand?</a:t>
            </a:r>
          </a:p>
          <a:p>
            <a:pPr lvl="2"/>
            <a:r>
              <a:rPr lang="en-US" sz="2300" dirty="0"/>
              <a:t>What protective measures need to be implemented?</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2400" dirty="0"/>
              <a:t>Who determines when the facility is safe to resume normal operations?</a:t>
            </a:r>
          </a:p>
          <a:p>
            <a:pPr lvl="2"/>
            <a:endParaRPr lang="en-US" sz="2300" dirty="0"/>
          </a:p>
          <a:p>
            <a:r>
              <a:rPr lang="en-US" dirty="0"/>
              <a:t>	Remain calm</a:t>
            </a:r>
          </a:p>
          <a:p>
            <a:r>
              <a:rPr lang="en-US" dirty="0"/>
              <a:t>	Ensure patients/visitors are aware of the situation</a:t>
            </a:r>
          </a:p>
          <a:p>
            <a:r>
              <a:rPr lang="en-US" dirty="0"/>
              <a:t>	</a:t>
            </a:r>
          </a:p>
          <a:p>
            <a:r>
              <a:rPr lang="en-US" dirty="0"/>
              <a:t>Who does the Assessment:</a:t>
            </a:r>
          </a:p>
          <a:p>
            <a:r>
              <a:rPr lang="en-US" dirty="0"/>
              <a:t>	Contact Building management or which company?</a:t>
            </a:r>
          </a:p>
          <a:p>
            <a:r>
              <a:rPr lang="en-US" dirty="0"/>
              <a:t>	How large of a geographic area is impacted? </a:t>
            </a:r>
          </a:p>
          <a:p>
            <a:r>
              <a:rPr lang="en-US" dirty="0"/>
              <a:t>	Is there a possibility of a need to evacuate?  </a:t>
            </a:r>
          </a:p>
          <a:p>
            <a:r>
              <a:rPr lang="en-US" dirty="0"/>
              <a:t>	What is the availability of other resources (law, fire)</a:t>
            </a:r>
          </a:p>
          <a:p>
            <a:r>
              <a:rPr lang="en-US" dirty="0"/>
              <a:t>	</a:t>
            </a:r>
          </a:p>
          <a:p>
            <a:endParaRPr lang="en-US" dirty="0"/>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4</a:t>
            </a:fld>
            <a:endParaRPr lang="en-US" dirty="0"/>
          </a:p>
        </p:txBody>
      </p:sp>
    </p:spTree>
    <p:extLst>
      <p:ext uri="{BB962C8B-B14F-4D97-AF65-F5344CB8AC3E}">
        <p14:creationId xmlns:p14="http://schemas.microsoft.com/office/powerpoint/2010/main" val="428959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5</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At this point, if you don’t have a ReddiNet account, NOW is the time to sign up for the actual exercise in November!</a:t>
            </a:r>
          </a:p>
          <a:p>
            <a:endParaRPr lang="en-US" dirty="0"/>
          </a:p>
          <a:p>
            <a:r>
              <a:rPr lang="en-US" dirty="0"/>
              <a:t>ReddiNet is our main communication platform, it is paid for by federal dollars and is FREE to you.  </a:t>
            </a:r>
          </a:p>
          <a:p>
            <a:r>
              <a:rPr lang="en-US" dirty="0"/>
              <a:t>During COVID we were able to distribute an enormous amount of PPE, ventilators, monoclonal antibiotics, COVID test kits, and fulfill requests for staff through resource requests submitted via ReddiNet</a:t>
            </a:r>
          </a:p>
          <a:p>
            <a:endParaRPr lang="en-US" dirty="0"/>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Again, ReddiNet is our main communication platform.  It is both Web and Satellite Based</a:t>
            </a:r>
          </a:p>
          <a:p>
            <a:pPr eaLnBrk="1" hangingPunct="1">
              <a:spcBef>
                <a:spcPct val="50000"/>
              </a:spcBef>
            </a:pPr>
            <a:r>
              <a:rPr lang="en-US" altLang="en-US" sz="1200" dirty="0">
                <a:solidFill>
                  <a:schemeClr val="tx1"/>
                </a:solidFill>
              </a:rPr>
              <a:t>ReddiNet is used by MAC, PH, Hospitals, Fire Departments, Police Depts, LTC, ASC, HHH, UCC, ESRD, CCALAC</a:t>
            </a:r>
          </a:p>
          <a:p>
            <a:pPr eaLnBrk="1" hangingPunct="1">
              <a:spcBef>
                <a:spcPct val="50000"/>
              </a:spcBef>
            </a:pPr>
            <a:endParaRPr lang="en-US" altLang="en-US" sz="1200" dirty="0">
              <a:solidFill>
                <a:schemeClr val="tx1"/>
              </a:solidFill>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Think about what triggers activation of your Communication Plan</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What is the expected time frame to notify Internal and external customers? </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What priorities do you have for leadership, staff, patients, sister facilities, geographically close facilities, Local EMS Agency etc.</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When did you last test your communication plan?</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What systems are included in your plan?  Phone, text, email, mass messaging, </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Maintain Communications</a:t>
            </a:r>
            <a:r>
              <a:rPr lang="en-US" altLang="en-US" sz="1200" dirty="0">
                <a:solidFill>
                  <a:schemeClr val="tx1"/>
                </a:solidFill>
              </a:rPr>
              <a:t>:  Initially you may want to review your EOP, specifically your communications plan</a:t>
            </a:r>
          </a:p>
          <a:p>
            <a:pPr eaLnBrk="1" hangingPunct="1">
              <a:spcBef>
                <a:spcPct val="50000"/>
              </a:spcBef>
            </a:pPr>
            <a:r>
              <a:rPr lang="en-US" altLang="en-US" sz="1200" dirty="0">
                <a:solidFill>
                  <a:schemeClr val="tx1"/>
                </a:solidFill>
              </a:rPr>
              <a:t>Determine if you need to activate your incident command system (ICS), consider using a 214 Activity Log</a:t>
            </a:r>
          </a:p>
          <a:p>
            <a:pPr eaLnBrk="1" hangingPunct="1">
              <a:spcBef>
                <a:spcPct val="50000"/>
              </a:spcBef>
            </a:pPr>
            <a:r>
              <a:rPr lang="en-US" altLang="en-US" sz="1200" dirty="0">
                <a:solidFill>
                  <a:schemeClr val="tx1"/>
                </a:solidFill>
              </a:rPr>
              <a:t>Review strategies</a:t>
            </a:r>
          </a:p>
          <a:p>
            <a:pPr eaLnBrk="1" hangingPunct="1"/>
            <a:endParaRPr lang="en-US" altLang="en-US" dirty="0">
              <a:latin typeface="Arial" panose="020B0604020202020204" pitchFamily="34" charset="0"/>
            </a:endParaRPr>
          </a:p>
          <a:p>
            <a:pPr eaLnBrk="1" hangingPunct="1">
              <a:spcBef>
                <a:spcPct val="50000"/>
              </a:spcBef>
            </a:pPr>
            <a:r>
              <a:rPr lang="en-US" altLang="en-US" sz="1200" dirty="0">
                <a:solidFill>
                  <a:schemeClr val="tx1"/>
                </a:solidFill>
              </a:rPr>
              <a:t>Key communications with:</a:t>
            </a:r>
          </a:p>
          <a:p>
            <a:pPr eaLnBrk="1" hangingPunct="1">
              <a:spcBef>
                <a:spcPct val="50000"/>
              </a:spcBef>
            </a:pPr>
            <a:r>
              <a:rPr lang="en-US" altLang="en-US" sz="1200" dirty="0">
                <a:solidFill>
                  <a:schemeClr val="tx1"/>
                </a:solidFill>
              </a:rPr>
              <a:t>	Personnel on duty AND Personnel off duty (instruct to report or not)</a:t>
            </a:r>
          </a:p>
          <a:p>
            <a:pPr eaLnBrk="1" hangingPunct="1">
              <a:spcBef>
                <a:spcPct val="50000"/>
              </a:spcBef>
            </a:pPr>
            <a:r>
              <a:rPr lang="en-US" altLang="en-US" sz="1200" dirty="0">
                <a:solidFill>
                  <a:schemeClr val="tx1"/>
                </a:solidFill>
              </a:rPr>
              <a:t>	Patient families</a:t>
            </a:r>
          </a:p>
          <a:p>
            <a:pPr eaLnBrk="1" hangingPunct="1">
              <a:spcBef>
                <a:spcPct val="50000"/>
              </a:spcBef>
            </a:pPr>
            <a:r>
              <a:rPr lang="en-US" altLang="en-US" sz="1200" dirty="0">
                <a:solidFill>
                  <a:schemeClr val="tx1"/>
                </a:solidFill>
              </a:rPr>
              <a:t>	Medical Providers</a:t>
            </a:r>
          </a:p>
          <a:p>
            <a:pPr eaLnBrk="1" hangingPunct="1">
              <a:spcBef>
                <a:spcPct val="50000"/>
              </a:spcBef>
            </a:pPr>
            <a:r>
              <a:rPr lang="en-US" altLang="en-US" sz="1200" dirty="0">
                <a:solidFill>
                  <a:schemeClr val="tx1"/>
                </a:solidFill>
              </a:rPr>
              <a:t>	Personnel families</a:t>
            </a:r>
          </a:p>
          <a:p>
            <a:pPr eaLnBrk="1" hangingPunct="1">
              <a:spcBef>
                <a:spcPct val="50000"/>
              </a:spcBef>
            </a:pPr>
            <a:r>
              <a:rPr lang="en-US" altLang="en-US" sz="1200" dirty="0">
                <a:solidFill>
                  <a:schemeClr val="tx1"/>
                </a:solidFill>
              </a:rPr>
              <a:t>	Public Safety (EMS, transport providers, buses, etc.)</a:t>
            </a:r>
          </a:p>
          <a:p>
            <a:pPr eaLnBrk="1" hangingPunct="1">
              <a:spcBef>
                <a:spcPct val="50000"/>
              </a:spcBef>
            </a:pPr>
            <a:r>
              <a:rPr lang="en-US" altLang="en-US" sz="1200" dirty="0">
                <a:solidFill>
                  <a:schemeClr val="tx1"/>
                </a:solidFill>
              </a:rPr>
              <a:t>	Media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spcBef>
                <a:spcPct val="50000"/>
              </a:spcBef>
            </a:pPr>
            <a:r>
              <a:rPr lang="en-US" altLang="en-US" sz="1200" dirty="0">
                <a:solidFill>
                  <a:schemeClr val="tx1"/>
                </a:solidFill>
              </a:rPr>
              <a:t>ASC-contact your next surgical case, the physicians performing the surgery, </a:t>
            </a:r>
          </a:p>
          <a:p>
            <a:pPr eaLnBrk="1" hangingPunct="1">
              <a:spcBef>
                <a:spcPct val="50000"/>
              </a:spcBef>
            </a:pPr>
            <a:r>
              <a:rPr lang="en-US" altLang="en-US" sz="1200" dirty="0" err="1">
                <a:solidFill>
                  <a:schemeClr val="tx1"/>
                </a:solidFill>
              </a:rPr>
              <a:t>ESRD</a:t>
            </a:r>
            <a:r>
              <a:rPr lang="en-US" altLang="en-US" sz="1200" dirty="0">
                <a:solidFill>
                  <a:schemeClr val="tx1"/>
                </a:solidFill>
              </a:rPr>
              <a:t>-clamp and disconnect procedures, arrangements for next wave of patients, contact the next shift, is there another Dialysis facility you could refer to?  How do you prioritize patients </a:t>
            </a: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71789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11/21/2024</a:t>
            </a:r>
            <a:r>
              <a:rPr lang="en-US" dirty="0"/>
              <a:t> </a:t>
            </a:r>
            <a:r>
              <a:rPr lang="en-US" sz="1800" b="1" i="0" u="none" strike="noStrike" dirty="0">
                <a:solidFill>
                  <a:srgbClr val="000000"/>
                </a:solidFill>
                <a:effectLst/>
                <a:latin typeface="Arial" panose="020B0604020202020204" pitchFamily="34" charset="0"/>
              </a:rPr>
              <a:t>8:00 am</a:t>
            </a:r>
            <a:r>
              <a:rPr lang="en-US" b="1" dirty="0"/>
              <a:t> </a:t>
            </a:r>
            <a:r>
              <a:rPr lang="en-US" sz="1800" b="1" i="0" u="none" strike="noStrike" dirty="0">
                <a:solidFill>
                  <a:srgbClr val="000000"/>
                </a:solidFill>
                <a:effectLst/>
                <a:latin typeface="Arial" panose="020B0604020202020204" pitchFamily="34" charset="0"/>
              </a:rPr>
              <a:t>Inject</a:t>
            </a:r>
            <a:r>
              <a:rPr lang="en-US" b="1" dirty="0"/>
              <a:t> </a:t>
            </a:r>
            <a:r>
              <a:rPr lang="en-US" sz="1800" b="1" i="0" u="none" strike="noStrike" dirty="0">
                <a:solidFill>
                  <a:srgbClr val="000000"/>
                </a:solidFill>
                <a:effectLst/>
                <a:latin typeface="Arial" panose="020B0604020202020204" pitchFamily="34" charset="0"/>
              </a:rPr>
              <a:t> </a:t>
            </a:r>
            <a:r>
              <a:rPr lang="en-US" b="1" dirty="0"/>
              <a:t> (ignore actual message just an example!)</a:t>
            </a:r>
          </a:p>
          <a:p>
            <a:endParaRPr lang="en-US" b="1" dirty="0"/>
          </a:p>
          <a:p>
            <a:r>
              <a:rPr lang="en-US" b="1" dirty="0"/>
              <a:t>Remember </a:t>
            </a:r>
            <a:r>
              <a:rPr lang="en-US" b="0" i="0" dirty="0">
                <a:solidFill>
                  <a:srgbClr val="1F1F1F"/>
                </a:solidFill>
                <a:effectLst/>
                <a:latin typeface="Google Sans"/>
              </a:rPr>
              <a:t>Injects are </a:t>
            </a:r>
            <a:r>
              <a:rPr lang="en-US" dirty="0"/>
              <a:t>a scripted piece of information or event in an exercise to trigger a response or decision</a:t>
            </a:r>
            <a:endParaRPr lang="en-US" b="1" dirty="0"/>
          </a:p>
          <a:p>
            <a:r>
              <a:rPr lang="en-US" sz="1800" b="1" i="0" u="none" strike="noStrike" dirty="0">
                <a:solidFill>
                  <a:srgbClr val="000000"/>
                </a:solidFill>
                <a:effectLst/>
                <a:latin typeface="Arial" panose="020B0604020202020204" pitchFamily="34" charset="0"/>
              </a:rPr>
              <a:t> </a:t>
            </a:r>
            <a:r>
              <a:rPr lang="en-US" b="1" dirty="0"/>
              <a:t> </a:t>
            </a:r>
          </a:p>
          <a:p>
            <a:r>
              <a:rPr lang="en-US" b="1" dirty="0"/>
              <a:t>Message</a:t>
            </a:r>
            <a:r>
              <a:rPr lang="en-US" dirty="0"/>
              <a:t> comes in</a:t>
            </a:r>
            <a:r>
              <a:rPr lang="en-US" b="1" dirty="0"/>
              <a:t> via ReddiNet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EXERCISE Participants acknowledge message in ReddiNet.  </a:t>
            </a:r>
            <a:r>
              <a:rPr lang="en-US" b="1" dirty="0"/>
              <a:t>Read the message and click on the red box, “Mark as Read”</a:t>
            </a:r>
          </a:p>
          <a:p>
            <a:endParaRPr lang="en-US" dirty="0"/>
          </a:p>
          <a:p>
            <a:pPr marL="0" marR="0">
              <a:lnSpc>
                <a:spcPct val="107000"/>
              </a:lnSpc>
              <a:spcBef>
                <a:spcPts val="0"/>
              </a:spcBef>
              <a:spcAft>
                <a:spcPts val="800"/>
              </a:spcAft>
            </a:pPr>
            <a:r>
              <a:rPr lang="en-US" sz="1800" b="1" kern="1200" dirty="0">
                <a:effectLst/>
                <a:latin typeface="Arial" panose="020B0604020202020204" pitchFamily="34" charset="0"/>
                <a:ea typeface="Calibri" panose="020F0502020204030204" pitchFamily="34" charset="0"/>
                <a:cs typeface="Times New Roman" panose="02020603050405020304" pitchFamily="18" charset="0"/>
              </a:rPr>
              <a:t>From:  MEDICAL ALERT CENTER      11/21/2024 0800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200" dirty="0">
                <a:effectLst/>
                <a:latin typeface="Arial" panose="020B0604020202020204" pitchFamily="34" charset="0"/>
                <a:ea typeface="Calibri" panose="020F0502020204030204" pitchFamily="34" charset="0"/>
                <a:cs typeface="Times New Roman" panose="02020603050405020304" pitchFamily="18" charset="0"/>
              </a:rPr>
              <a:t>Subject:  2024 </a:t>
            </a:r>
            <a:r>
              <a:rPr lang="en-US" sz="1800" b="1" kern="1200" dirty="0" err="1">
                <a:effectLst/>
                <a:latin typeface="Arial" panose="020B0604020202020204" pitchFamily="34" charset="0"/>
                <a:ea typeface="Calibri" panose="020F0502020204030204" pitchFamily="34" charset="0"/>
                <a:cs typeface="Times New Roman" panose="02020603050405020304" pitchFamily="18" charset="0"/>
              </a:rPr>
              <a:t>MRSE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200" dirty="0">
                <a:effectLst/>
                <a:latin typeface="Arial" panose="020B0604020202020204" pitchFamily="34" charset="0"/>
                <a:ea typeface="Calibri" panose="020F0502020204030204" pitchFamily="34" charset="0"/>
                <a:cs typeface="Times New Roman" panose="02020603050405020304" pitchFamily="18" charset="0"/>
              </a:rPr>
              <a:t>*** Exercise </a:t>
            </a:r>
            <a:r>
              <a:rPr lang="en-US" sz="1800" b="0" kern="1200" dirty="0" err="1">
                <a:effectLst/>
                <a:latin typeface="Arial" panose="020B0604020202020204" pitchFamily="34" charset="0"/>
                <a:ea typeface="Calibri" panose="020F0502020204030204" pitchFamily="34" charset="0"/>
                <a:cs typeface="Times New Roman" panose="02020603050405020304" pitchFamily="18" charset="0"/>
              </a:rPr>
              <a:t>Exercise</a:t>
            </a:r>
            <a:r>
              <a:rPr lang="en-US" sz="1800" b="0" kern="1200" dirty="0">
                <a:effectLst/>
                <a:latin typeface="Arial" panose="020B0604020202020204" pitchFamily="34" charset="0"/>
                <a:ea typeface="Calibri" panose="020F0502020204030204" pitchFamily="34" charset="0"/>
                <a:cs typeface="Times New Roman" panose="02020603050405020304" pitchFamily="18" charset="0"/>
              </a:rPr>
              <a:t> Exercise***  The message will read….</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200" dirty="0">
                <a:effectLst/>
                <a:latin typeface="Arial" panose="020B0604020202020204" pitchFamily="34" charset="0"/>
                <a:ea typeface="Calibri" panose="020F0502020204030204" pitchFamily="34" charset="0"/>
                <a:cs typeface="Times New Roman" panose="02020603050405020304" pitchFamily="18" charset="0"/>
              </a:rPr>
              <a:t>“A train derailment occurred at a location near your facility with a subsequent fire resulting in a large-scale multi-casualty incident (MCI) at nearby mass gathering event.  Fire and HAZMAT on scene.  First responders reported approximately 1,700 persons sustained injuries with approximately 800 plus with burn injuries.  HAZMAT is monitoring a smoke plume and </a:t>
            </a:r>
            <a:r>
              <a:rPr lang="en-US" sz="1800" b="1" kern="1200" dirty="0">
                <a:effectLst/>
                <a:latin typeface="Arial" panose="020B0604020202020204" pitchFamily="34" charset="0"/>
                <a:ea typeface="Calibri" panose="020F0502020204030204" pitchFamily="34" charset="0"/>
                <a:cs typeface="Times New Roman" panose="02020603050405020304" pitchFamily="18" charset="0"/>
              </a:rPr>
              <a:t>considering implementing Evacuation and Shelter-in-Place orders downwind</a:t>
            </a:r>
            <a:r>
              <a:rPr lang="en-US" sz="1800" b="0" kern="12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u="sng" kern="1200" dirty="0">
                <a:effectLst/>
                <a:latin typeface="Arial" panose="020B0604020202020204" pitchFamily="34" charset="0"/>
                <a:ea typeface="Calibri" panose="020F0502020204030204" pitchFamily="34" charset="0"/>
                <a:cs typeface="Times New Roman" panose="02020603050405020304" pitchFamily="18" charset="0"/>
              </a:rPr>
              <a:t>All HCC members continue to monitor ReddiNet and respond to polls</a:t>
            </a:r>
            <a:endParaRPr lang="en-US" sz="1800" b="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200" dirty="0">
                <a:effectLst/>
                <a:latin typeface="Arial" panose="020B0604020202020204" pitchFamily="34" charset="0"/>
                <a:ea typeface="Calibri" panose="020F0502020204030204" pitchFamily="34" charset="0"/>
                <a:cs typeface="Times New Roman" panose="02020603050405020304" pitchFamily="18" charset="0"/>
              </a:rPr>
              <a:t>This message is to support the 2024 </a:t>
            </a:r>
            <a:r>
              <a:rPr lang="en-US" sz="1800" b="1" kern="1200" dirty="0" err="1">
                <a:effectLst/>
                <a:latin typeface="Arial" panose="020B0604020202020204" pitchFamily="34" charset="0"/>
                <a:ea typeface="Calibri" panose="020F0502020204030204" pitchFamily="34" charset="0"/>
                <a:cs typeface="Times New Roman" panose="02020603050405020304" pitchFamily="18" charset="0"/>
              </a:rPr>
              <a:t>MRSE</a:t>
            </a:r>
            <a:r>
              <a:rPr lang="en-US" sz="1800" b="1" kern="1200" dirty="0">
                <a:effectLst/>
                <a:latin typeface="Arial" panose="020B0604020202020204" pitchFamily="34" charset="0"/>
                <a:ea typeface="Calibri" panose="020F0502020204030204" pitchFamily="34" charset="0"/>
                <a:cs typeface="Times New Roman" panose="02020603050405020304" pitchFamily="18" charset="0"/>
              </a:rPr>
              <a:t>.  There will be no actual movement of patients”</a:t>
            </a:r>
          </a:p>
          <a:p>
            <a:pPr marL="0" marR="0">
              <a:lnSpc>
                <a:spcPct val="107000"/>
              </a:lnSpc>
              <a:spcBef>
                <a:spcPts val="0"/>
              </a:spcBef>
              <a:spcAft>
                <a:spcPts val="800"/>
              </a:spcAft>
            </a:pPr>
            <a:endParaRPr lang="en-US" sz="1800" b="1" kern="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THIS IS YOUR SITUATIONAL AWARENESS meeting objective 1:  Maintain awareness of the common operating picture by gathering and sharing real time information in coordination with the </a:t>
            </a:r>
            <a:r>
              <a:rPr lang="en-US" sz="1800" dirty="0" err="1"/>
              <a:t>MHOAC</a:t>
            </a:r>
            <a:r>
              <a:rPr lang="en-US" sz="1800" dirty="0"/>
              <a:t> (Medical &amp; Health Operational Area Coordinator)</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t>What are some things you could do to meet this objective?  Anyone want to offer suggestions?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Who will you gather more information from?</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What is the process you use to share information?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p>
          <a:p>
            <a:r>
              <a:rPr lang="en-US" dirty="0"/>
              <a:t>Gaining situational awareness during an emergency is crucial for making informed decisions and ensuring safety. Some strategies to help you stay aware of your surroundings in such situations:</a:t>
            </a:r>
          </a:p>
          <a:p>
            <a:pPr>
              <a:buFont typeface="+mj-lt"/>
              <a:buAutoNum type="arabicPeriod"/>
            </a:pPr>
            <a:r>
              <a:rPr lang="en-US" b="1" dirty="0"/>
              <a:t>Stay Calm</a:t>
            </a:r>
            <a:r>
              <a:rPr lang="en-US" dirty="0"/>
              <a:t>: Panic can cloud your judgment and hinder your ability to assess the situation. Take deep breaths and focus on staying composed.</a:t>
            </a:r>
          </a:p>
          <a:p>
            <a:pPr>
              <a:buFont typeface="+mj-lt"/>
              <a:buAutoNum type="arabicPeriod"/>
            </a:pPr>
            <a:r>
              <a:rPr lang="en-US" b="1" dirty="0"/>
              <a:t>Assess the Situation Quickly</a:t>
            </a:r>
            <a:r>
              <a:rPr lang="en-US" dirty="0"/>
              <a:t>: Evaluate the nature of the emergency. Identify any immediate dangers, such as fire, flooding, or structural damage.</a:t>
            </a:r>
          </a:p>
          <a:p>
            <a:pPr>
              <a:buFont typeface="+mj-lt"/>
              <a:buAutoNum type="arabicPeriod"/>
            </a:pPr>
            <a:r>
              <a:rPr lang="en-US" b="1" dirty="0"/>
              <a:t>Gather Information</a:t>
            </a:r>
            <a:r>
              <a:rPr lang="en-US" dirty="0"/>
              <a:t>:</a:t>
            </a:r>
          </a:p>
          <a:p>
            <a:pPr marL="742950" lvl="1" indent="-285750">
              <a:buFont typeface="+mj-lt"/>
              <a:buAutoNum type="arabicPeriod"/>
            </a:pPr>
            <a:r>
              <a:rPr lang="en-US" b="1" dirty="0"/>
              <a:t>Visual Observation</a:t>
            </a:r>
            <a:r>
              <a:rPr lang="en-US" dirty="0"/>
              <a:t>: Look around for signs of danger, changes in the environment, or any cues from people around you.</a:t>
            </a:r>
          </a:p>
          <a:p>
            <a:pPr marL="742950" lvl="1" indent="-285750">
              <a:buFont typeface="+mj-lt"/>
              <a:buAutoNum type="arabicPeriod"/>
            </a:pPr>
            <a:r>
              <a:rPr lang="en-US" b="1" dirty="0"/>
              <a:t>Auditory Cues</a:t>
            </a:r>
            <a:r>
              <a:rPr lang="en-US" dirty="0"/>
              <a:t>: Listen for alarms, emergency announcements, or unusual sounds that could indicate a problem.</a:t>
            </a:r>
          </a:p>
          <a:p>
            <a:pPr marL="742950" lvl="1" indent="-285750">
              <a:buFont typeface="+mj-lt"/>
              <a:buAutoNum type="arabicPeriod"/>
            </a:pPr>
            <a:r>
              <a:rPr lang="en-US" b="1" dirty="0"/>
              <a:t>Communicate</a:t>
            </a:r>
            <a:r>
              <a:rPr lang="en-US" dirty="0"/>
              <a:t>: Use a phone or radio to receive updates from emergency services or to check in with others.</a:t>
            </a:r>
          </a:p>
          <a:p>
            <a:pPr>
              <a:buFont typeface="+mj-lt"/>
              <a:buAutoNum type="arabicPeriod"/>
            </a:pPr>
            <a:r>
              <a:rPr lang="en-US" b="1" dirty="0"/>
              <a:t>Identify Safe Areas</a:t>
            </a:r>
            <a:r>
              <a:rPr lang="en-US" dirty="0"/>
              <a:t>: Determine if there are safe zones or escape routes. Understand where to go for shelter or evacuation.</a:t>
            </a:r>
          </a:p>
          <a:p>
            <a:pPr>
              <a:buFont typeface="+mj-lt"/>
              <a:buAutoNum type="arabicPeriod"/>
            </a:pPr>
            <a:r>
              <a:rPr lang="en-US" b="1" dirty="0"/>
              <a:t>Monitor News and Alerts</a:t>
            </a:r>
            <a:r>
              <a:rPr lang="en-US" dirty="0"/>
              <a:t>: Keep up with official updates through news channels, emergency alert systems, or social media.</a:t>
            </a:r>
          </a:p>
          <a:p>
            <a:pPr>
              <a:buFont typeface="+mj-lt"/>
              <a:buAutoNum type="arabicPeriod"/>
            </a:pPr>
            <a:r>
              <a:rPr lang="en-US" b="1" dirty="0"/>
              <a:t>Stay Informed about Emergency Procedures</a:t>
            </a:r>
            <a:r>
              <a:rPr lang="en-US" dirty="0"/>
              <a:t>: Familiarize yourself with the emergency protocols for your area or organization. This includes knowing evacuation routes, first aid procedures, and emergency contact numbers.</a:t>
            </a:r>
          </a:p>
          <a:p>
            <a:pPr>
              <a:buFont typeface="+mj-lt"/>
              <a:buAutoNum type="arabicPeriod"/>
            </a:pPr>
            <a:r>
              <a:rPr lang="en-US" b="1" dirty="0"/>
              <a:t>Use Technology</a:t>
            </a:r>
            <a:r>
              <a:rPr lang="en-US" dirty="0"/>
              <a:t>:</a:t>
            </a:r>
          </a:p>
          <a:p>
            <a:pPr marL="742950" lvl="1" indent="-285750">
              <a:buFont typeface="+mj-lt"/>
              <a:buAutoNum type="arabicPeriod"/>
            </a:pPr>
            <a:r>
              <a:rPr lang="en-US" b="1" dirty="0"/>
              <a:t>Emergency Apps</a:t>
            </a:r>
            <a:r>
              <a:rPr lang="en-US" dirty="0"/>
              <a:t>: Download and use emergency apps that provide real-time information and alerts.</a:t>
            </a:r>
          </a:p>
          <a:p>
            <a:pPr marL="742950" lvl="1" indent="-285750">
              <a:buFont typeface="+mj-lt"/>
              <a:buAutoNum type="arabicPeriod"/>
            </a:pPr>
            <a:r>
              <a:rPr lang="en-US" b="1" dirty="0"/>
              <a:t>GPS</a:t>
            </a:r>
            <a:r>
              <a:rPr lang="en-US" dirty="0"/>
              <a:t>: Use GPS to navigate to safety or to assist emergency responders in locating you.</a:t>
            </a:r>
          </a:p>
          <a:p>
            <a:pPr>
              <a:buFont typeface="+mj-lt"/>
              <a:buAutoNum type="arabicPeriod"/>
            </a:pPr>
            <a:r>
              <a:rPr lang="en-US" b="1" dirty="0"/>
              <a:t>Observe Others</a:t>
            </a:r>
            <a:r>
              <a:rPr lang="en-US" dirty="0"/>
              <a:t>: Pay attention to the behavior of others around you. Their actions can provide clues about the severity of the situation and potential responses.</a:t>
            </a:r>
          </a:p>
          <a:p>
            <a:pPr>
              <a:buFont typeface="+mj-lt"/>
              <a:buAutoNum type="arabicPeriod"/>
            </a:pPr>
            <a:r>
              <a:rPr lang="en-US" b="1" dirty="0"/>
              <a:t>Be Aware of Your Environment</a:t>
            </a:r>
            <a:r>
              <a:rPr lang="en-US" dirty="0"/>
              <a:t>: Notice any changes in your surroundings, such as the behavior of people, the condition of infrastructure, or the development of hazards.</a:t>
            </a:r>
          </a:p>
          <a:p>
            <a:pPr>
              <a:buFont typeface="+mj-lt"/>
              <a:buAutoNum type="arabicPeriod"/>
            </a:pPr>
            <a:r>
              <a:rPr lang="en-US" b="1" dirty="0"/>
              <a:t>Keep a Mental Map</a:t>
            </a:r>
            <a:r>
              <a:rPr lang="en-US" dirty="0"/>
              <a:t>: Maintain a mental map of your environment, noting key landmarks, exits, and potential hazards.</a:t>
            </a:r>
          </a:p>
          <a:p>
            <a:pPr>
              <a:buFont typeface="+mj-lt"/>
              <a:buAutoNum type="arabicPeriod"/>
            </a:pPr>
            <a:r>
              <a:rPr lang="en-US" b="1" dirty="0"/>
              <a:t>Prioritize Safety</a:t>
            </a:r>
            <a:r>
              <a:rPr lang="en-US" dirty="0"/>
              <a:t>: Focus on actions that will ensure your safety and the safety of others. Avoid unnecessary risks or distractions.</a:t>
            </a:r>
          </a:p>
          <a:p>
            <a:pPr>
              <a:buFont typeface="+mj-lt"/>
              <a:buAutoNum type="arabicPeriod"/>
            </a:pPr>
            <a:r>
              <a:rPr lang="en-US" b="1" dirty="0"/>
              <a:t>Stay Flexible</a:t>
            </a:r>
            <a:r>
              <a:rPr lang="en-US" dirty="0"/>
              <a:t>: Be prepared to adapt your plans as the situation evolves. New information or changing conditions may require a shift in your approach.</a:t>
            </a:r>
          </a:p>
          <a:p>
            <a:r>
              <a:rPr lang="en-US" dirty="0"/>
              <a:t>By staying observant and using these strategies, you can enhance your situational awareness and improve your ability to respond effectively during an emergency.</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6</a:t>
            </a:fld>
            <a:endParaRPr lang="en-US" dirty="0"/>
          </a:p>
        </p:txBody>
      </p:sp>
    </p:spTree>
    <p:extLst>
      <p:ext uri="{BB962C8B-B14F-4D97-AF65-F5344CB8AC3E}">
        <p14:creationId xmlns:p14="http://schemas.microsoft.com/office/powerpoint/2010/main" val="2641986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11/21/2024</a:t>
            </a:r>
            <a:r>
              <a:rPr lang="en-US" dirty="0"/>
              <a:t> </a:t>
            </a:r>
            <a:r>
              <a:rPr lang="en-US" sz="1800" b="1" i="0" u="none" strike="noStrike" dirty="0" err="1">
                <a:solidFill>
                  <a:srgbClr val="000000"/>
                </a:solidFill>
                <a:effectLst/>
                <a:latin typeface="Arial" panose="020B0604020202020204" pitchFamily="34" charset="0"/>
              </a:rPr>
              <a:t>9:00am</a:t>
            </a:r>
            <a:r>
              <a:rPr lang="en-US" b="1" dirty="0"/>
              <a:t> </a:t>
            </a:r>
            <a:r>
              <a:rPr lang="en-US" sz="1800" b="1" i="0" u="none" strike="noStrike" dirty="0">
                <a:solidFill>
                  <a:srgbClr val="000000"/>
                </a:solidFill>
                <a:effectLst/>
                <a:latin typeface="Arial" panose="020B0604020202020204" pitchFamily="34" charset="0"/>
              </a:rPr>
              <a:t>Inject</a:t>
            </a:r>
            <a:r>
              <a:rPr lang="en-US" b="1" dirty="0"/>
              <a:t> </a:t>
            </a:r>
            <a:r>
              <a:rPr lang="en-US" sz="1800" b="1" i="0" u="none" strike="noStrike" dirty="0">
                <a:solidFill>
                  <a:srgbClr val="000000"/>
                </a:solidFill>
                <a:effectLst/>
                <a:latin typeface="Arial" panose="020B0604020202020204" pitchFamily="34" charset="0"/>
              </a:rPr>
              <a:t> </a:t>
            </a:r>
            <a:r>
              <a:rPr lang="en-US" b="1" dirty="0"/>
              <a:t> </a:t>
            </a:r>
            <a:r>
              <a:rPr lang="en-US" sz="1800" b="1" i="0" u="none" strike="noStrike" dirty="0">
                <a:solidFill>
                  <a:srgbClr val="000000"/>
                </a:solidFill>
                <a:effectLst/>
                <a:latin typeface="Arial" panose="020B0604020202020204" pitchFamily="34" charset="0"/>
              </a:rPr>
              <a:t> </a:t>
            </a:r>
            <a:r>
              <a:rPr lang="en-US" b="1" dirty="0"/>
              <a:t> </a:t>
            </a:r>
          </a:p>
          <a:p>
            <a:r>
              <a:rPr lang="en-US" sz="1800" b="1" i="0" u="none" strike="noStrike" dirty="0">
                <a:solidFill>
                  <a:srgbClr val="000000"/>
                </a:solidFill>
                <a:effectLst/>
                <a:latin typeface="Arial" panose="020B0604020202020204" pitchFamily="34" charset="0"/>
              </a:rPr>
              <a:t>FROM</a:t>
            </a:r>
            <a:r>
              <a:rPr lang="en-US" sz="1800" b="0" i="0" u="none" strike="noStrike" dirty="0">
                <a:solidFill>
                  <a:srgbClr val="000000"/>
                </a:solidFill>
                <a:effectLst/>
                <a:latin typeface="Arial" panose="020B0604020202020204" pitchFamily="34" charset="0"/>
              </a:rPr>
              <a:t>: Medical Coordination Center</a:t>
            </a:r>
          </a:p>
          <a:p>
            <a:r>
              <a:rPr lang="en-US" sz="1800" b="1" i="0" u="none" strike="noStrike" dirty="0">
                <a:solidFill>
                  <a:srgbClr val="000000"/>
                </a:solidFill>
                <a:effectLst/>
                <a:latin typeface="Arial" panose="020B0604020202020204" pitchFamily="34" charset="0"/>
              </a:rPr>
              <a:t>TO</a:t>
            </a:r>
            <a:r>
              <a:rPr lang="en-US" sz="1800" b="0" i="0" u="none" strike="noStrike" dirty="0">
                <a:solidFill>
                  <a:srgbClr val="000000"/>
                </a:solidFill>
                <a:effectLst/>
                <a:latin typeface="Arial" panose="020B0604020202020204" pitchFamily="34" charset="0"/>
              </a:rPr>
              <a:t>: Healthcare Partners who have </a:t>
            </a:r>
            <a:r>
              <a:rPr lang="en-US" sz="1800" b="1" i="0" u="none" strike="noStrike" dirty="0">
                <a:solidFill>
                  <a:srgbClr val="000000"/>
                </a:solidFill>
                <a:effectLst/>
                <a:latin typeface="Arial" panose="020B0604020202020204" pitchFamily="34" charset="0"/>
              </a:rPr>
              <a:t>ReddiNet</a:t>
            </a:r>
          </a:p>
          <a:p>
            <a:r>
              <a:rPr lang="en-US" dirty="0"/>
              <a:t> </a:t>
            </a:r>
            <a:r>
              <a:rPr lang="en-US" sz="1800" b="0" i="0" u="none" strike="noStrike" dirty="0">
                <a:solidFill>
                  <a:srgbClr val="000000"/>
                </a:solidFill>
                <a:effectLst/>
                <a:latin typeface="Arial" panose="020B0604020202020204" pitchFamily="34" charset="0"/>
              </a:rPr>
              <a:t>*** Exercise, Exercise, Exercise *** MCC has been notified by Fire that HAZMAT issued a </a:t>
            </a:r>
            <a:r>
              <a:rPr lang="en-US" sz="1800" b="1" i="0" u="none" strike="noStrike" dirty="0">
                <a:solidFill>
                  <a:srgbClr val="000000"/>
                </a:solidFill>
                <a:effectLst/>
                <a:latin typeface="Arial" panose="020B0604020202020204" pitchFamily="34" charset="0"/>
              </a:rPr>
              <a:t>SIP and Evacuation advisory based upon proximity to the incident</a:t>
            </a:r>
            <a:r>
              <a:rPr lang="en-US" sz="1800" b="0" i="0" u="none" strike="noStrike" dirty="0">
                <a:solidFill>
                  <a:srgbClr val="000000"/>
                </a:solidFill>
                <a:effectLst/>
                <a:latin typeface="Arial" panose="020B0604020202020204" pitchFamily="34" charset="0"/>
              </a:rPr>
              <a:t>.  A presumed toxic smoke plume is traveling in a NE direction from the incident.</a:t>
            </a:r>
          </a:p>
          <a:p>
            <a:r>
              <a:rPr lang="en-US" sz="1800" b="0" i="0" u="none" strike="noStrike" dirty="0">
                <a:solidFill>
                  <a:srgbClr val="000000"/>
                </a:solidFill>
                <a:effectLst/>
                <a:latin typeface="Arial" panose="020B0604020202020204" pitchFamily="34" charset="0"/>
              </a:rPr>
              <a:t>Shelter-in-Place or Evacuation Advisory Message from the MCC via ReddiNet</a:t>
            </a:r>
          </a:p>
          <a:p>
            <a:endParaRPr lang="en-US" dirty="0"/>
          </a:p>
          <a:p>
            <a:r>
              <a:rPr lang="en-US" dirty="0"/>
              <a:t>EXERCISE Participants </a:t>
            </a:r>
            <a:r>
              <a:rPr lang="en-US" b="1" dirty="0"/>
              <a:t>acknowledge message in </a:t>
            </a:r>
            <a:r>
              <a:rPr lang="en-US" b="1" dirty="0" err="1"/>
              <a:t>ReddiNet</a:t>
            </a:r>
            <a:r>
              <a:rPr lang="en-US" dirty="0"/>
              <a:t>.  Read the message and click on the red box, “Mark as Read”</a:t>
            </a:r>
          </a:p>
          <a:p>
            <a:br>
              <a:rPr lang="en-US" dirty="0"/>
            </a:br>
            <a:r>
              <a:rPr lang="en-US" b="1" dirty="0"/>
              <a:t>ASC &amp; </a:t>
            </a:r>
            <a:r>
              <a:rPr lang="en-US" b="1" dirty="0" err="1"/>
              <a:t>ESRD</a:t>
            </a:r>
            <a:r>
              <a:rPr lang="en-US" dirty="0"/>
              <a:t>: Objective 3:  Determine the facility’s priorities for ensuring key functions are maintained during the emergency, including the provision of care to existing and new patients.</a:t>
            </a:r>
          </a:p>
          <a:p>
            <a:endParaRPr lang="en-US" dirty="0"/>
          </a:p>
          <a:p>
            <a:r>
              <a:rPr lang="en-US" dirty="0"/>
              <a:t>What plan or document will you turn to?  </a:t>
            </a:r>
            <a:r>
              <a:rPr lang="en-US" dirty="0" err="1"/>
              <a:t>EOP</a:t>
            </a:r>
            <a:r>
              <a:rPr lang="en-US" dirty="0"/>
              <a:t>, </a:t>
            </a:r>
            <a:r>
              <a:rPr lang="en-US" dirty="0" err="1"/>
              <a:t>P&amp;Ps</a:t>
            </a:r>
            <a:r>
              <a:rPr lang="en-US" dirty="0"/>
              <a:t>, maybe your </a:t>
            </a:r>
            <a:r>
              <a:rPr lang="en-US" dirty="0" err="1"/>
              <a:t>BCP</a:t>
            </a:r>
            <a:r>
              <a:rPr lang="en-US" dirty="0"/>
              <a:t>? COOP?</a:t>
            </a: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7</a:t>
            </a:fld>
            <a:endParaRPr lang="en-US" dirty="0"/>
          </a:p>
        </p:txBody>
      </p:sp>
    </p:spTree>
    <p:extLst>
      <p:ext uri="{BB962C8B-B14F-4D97-AF65-F5344CB8AC3E}">
        <p14:creationId xmlns:p14="http://schemas.microsoft.com/office/powerpoint/2010/main" val="61369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9:00 am MCC sends following message via ReddiNet:</a:t>
            </a:r>
          </a:p>
          <a:p>
            <a:endParaRPr lang="en-US" dirty="0"/>
          </a:p>
          <a:p>
            <a:r>
              <a:rPr lang="en-US" dirty="0"/>
              <a:t>"Fire / HAZMAT recommend </a:t>
            </a:r>
            <a:r>
              <a:rPr lang="en-US" b="1" dirty="0"/>
              <a:t>Shelter-in-Place and Evacuation </a:t>
            </a:r>
            <a:r>
              <a:rPr lang="en-US" dirty="0"/>
              <a:t>due to presumed toxic smoke plume traveling Northeast of incident."</a:t>
            </a:r>
          </a:p>
          <a:p>
            <a:endParaRPr lang="en-US" dirty="0"/>
          </a:p>
          <a:p>
            <a:r>
              <a:rPr lang="en-US" dirty="0"/>
              <a:t>"All HCC members continue to monitor ReddiNet and respond to polls"</a:t>
            </a:r>
          </a:p>
          <a:p>
            <a:endParaRPr lang="en-US" dirty="0"/>
          </a:p>
          <a:p>
            <a:r>
              <a:rPr lang="en-US" dirty="0"/>
              <a:t>"This is an exercise there will be no actual movement of patients.“</a:t>
            </a:r>
          </a:p>
          <a:p>
            <a:r>
              <a:rPr lang="en-US" b="1" dirty="0"/>
              <a:t>Each non-acute care sector site will independently determine if they want to exercise this inject as either Shelter-in Place, or Evacuate, or no action</a:t>
            </a:r>
          </a:p>
          <a:p>
            <a:endParaRPr lang="en-US" b="1" dirty="0"/>
          </a:p>
          <a:p>
            <a:endParaRPr lang="en-US" dirty="0"/>
          </a:p>
          <a:p>
            <a:r>
              <a:rPr lang="en-US" dirty="0"/>
              <a:t>Sample Task(s) associated with this objective include: </a:t>
            </a:r>
            <a:r>
              <a:rPr lang="en-US" sz="1800" b="0" i="0" u="none" strike="noStrike" baseline="0" dirty="0">
                <a:solidFill>
                  <a:srgbClr val="000000"/>
                </a:solidFill>
                <a:latin typeface="Franklin Gothic Book" panose="020B0503020102020204" pitchFamily="34" charset="0"/>
              </a:rPr>
              <a:t>[</a:t>
            </a:r>
            <a:r>
              <a:rPr lang="en-US" sz="1800" b="0" i="1" u="none" strike="noStrike" baseline="0" dirty="0">
                <a:solidFill>
                  <a:srgbClr val="000000"/>
                </a:solidFill>
                <a:latin typeface="Franklin Gothic Book" panose="020B0503020102020204" pitchFamily="34" charset="0"/>
              </a:rPr>
              <a:t>Remove those that you are not testing</a:t>
            </a:r>
            <a:r>
              <a:rPr lang="en-US" sz="1800" b="0" i="0" u="none" strike="noStrike" baseline="0" dirty="0">
                <a:solidFill>
                  <a:srgbClr val="000000"/>
                </a:solidFill>
                <a:latin typeface="Franklin Gothic Book" panose="020B0503020102020204" pitchFamily="34" charset="0"/>
              </a:rPr>
              <a:t>] </a:t>
            </a:r>
          </a:p>
          <a:p>
            <a:endParaRPr lang="en-US" sz="1800" b="0" i="0" u="none" strike="noStrike" baseline="0" dirty="0">
              <a:solidFill>
                <a:srgbClr val="000000"/>
              </a:solidFill>
              <a:latin typeface="Franklin Gothic Book" panose="020B0503020102020204" pitchFamily="34" charset="0"/>
            </a:endParaRPr>
          </a:p>
          <a:p>
            <a:r>
              <a:rPr lang="en-US" sz="1800" b="0" i="0" u="none" strike="noStrike" baseline="0" dirty="0">
                <a:solidFill>
                  <a:srgbClr val="000000"/>
                </a:solidFill>
                <a:latin typeface="Franklin Gothic Book" panose="020B0503020102020204" pitchFamily="34" charset="0"/>
              </a:rPr>
              <a:t>• Determine those services that are critical to patient care and those that could be suspended or transferred to a different facility, and report back to the Command Center </a:t>
            </a:r>
          </a:p>
          <a:p>
            <a:r>
              <a:rPr lang="en-US" sz="1800" b="0" i="0" u="none" strike="noStrike" baseline="0" dirty="0">
                <a:solidFill>
                  <a:srgbClr val="000000"/>
                </a:solidFill>
                <a:latin typeface="Franklin Gothic Book" panose="020B0503020102020204" pitchFamily="34" charset="0"/>
              </a:rPr>
              <a:t>• Coordinate the provision of continued staff and resources for Administrative and Finance functions throughout response </a:t>
            </a:r>
          </a:p>
          <a:p>
            <a:r>
              <a:rPr lang="en-US" sz="1800" b="0" i="0" u="none" strike="noStrike" baseline="0" dirty="0">
                <a:solidFill>
                  <a:srgbClr val="000000"/>
                </a:solidFill>
                <a:latin typeface="Franklin Gothic Book" panose="020B0503020102020204" pitchFamily="34" charset="0"/>
              </a:rPr>
              <a:t>• Activate Continuity of Operations Plans (COOP) where applicable, and include COOP status updates within staff briefings and operational objectives </a:t>
            </a:r>
          </a:p>
          <a:p>
            <a:r>
              <a:rPr lang="en-US" sz="1800" b="0" i="0" u="none" strike="noStrike" baseline="0" dirty="0">
                <a:solidFill>
                  <a:srgbClr val="000000"/>
                </a:solidFill>
                <a:latin typeface="Franklin Gothic Book" panose="020B0503020102020204" pitchFamily="34" charset="0"/>
              </a:rPr>
              <a:t>• Consider the need for sheltering-in-place, facility lockdown, or evacuation, and notify all internal staff within [insert timeframe] of the decision to initiate any such actions. If evacuation is required, hang facility closure signage </a:t>
            </a:r>
          </a:p>
          <a:p>
            <a:r>
              <a:rPr lang="en-US" sz="1800" b="0" i="0" u="none" strike="noStrike" baseline="0" dirty="0">
                <a:solidFill>
                  <a:srgbClr val="000000"/>
                </a:solidFill>
                <a:latin typeface="Franklin Gothic Book" panose="020B0503020102020204" pitchFamily="34" charset="0"/>
              </a:rPr>
              <a:t>• Coordinate so that business operations are sustainable for a potentially long-term event, and identify strategies for sustainability in a long-term recovery plan and/or objectives </a:t>
            </a:r>
          </a:p>
          <a:p>
            <a:endParaRPr lang="en-US" sz="1800" b="0" i="0" u="none" strike="noStrike" baseline="0" dirty="0">
              <a:solidFill>
                <a:srgbClr val="000000"/>
              </a:solidFill>
              <a:latin typeface="Franklin Gothic Book" panose="020B0503020102020204" pitchFamily="34" charset="0"/>
            </a:endParaRPr>
          </a:p>
          <a:p>
            <a:r>
              <a:rPr lang="en-US" sz="1800" dirty="0"/>
              <a:t>Once again, consider:</a:t>
            </a:r>
          </a:p>
          <a:p>
            <a:r>
              <a:rPr lang="en-US" sz="1800" dirty="0"/>
              <a:t>	What criteria are used to determine whether the facility will SIP or evacuate?</a:t>
            </a:r>
          </a:p>
          <a:p>
            <a:r>
              <a:rPr lang="en-US" sz="1800" dirty="0"/>
              <a:t>	Who will make that decision ?</a:t>
            </a:r>
          </a:p>
          <a:p>
            <a:r>
              <a:rPr lang="en-US" sz="1800" dirty="0"/>
              <a:t>	What policy or procedure will you use to determine the next steps?</a:t>
            </a:r>
          </a:p>
          <a:p>
            <a:r>
              <a:rPr lang="en-US" sz="1800" b="0" i="0" u="none" strike="noStrike" baseline="0" dirty="0">
                <a:solidFill>
                  <a:srgbClr val="000000"/>
                </a:solidFill>
                <a:latin typeface="Franklin Gothic Book" panose="020B0503020102020204" pitchFamily="34" charset="0"/>
              </a:rPr>
              <a:t>	Do you have a COOP or </a:t>
            </a:r>
            <a:r>
              <a:rPr lang="en-US" sz="1800" b="0" i="0" u="none" strike="noStrike" baseline="0" dirty="0" err="1">
                <a:solidFill>
                  <a:srgbClr val="000000"/>
                </a:solidFill>
                <a:latin typeface="Franklin Gothic Book" panose="020B0503020102020204" pitchFamily="34" charset="0"/>
              </a:rPr>
              <a:t>BCP</a:t>
            </a:r>
            <a:r>
              <a:rPr lang="en-US" sz="1800" b="0" i="0" u="none" strike="noStrike" baseline="0" dirty="0">
                <a:solidFill>
                  <a:srgbClr val="000000"/>
                </a:solidFill>
                <a:latin typeface="Franklin Gothic Book" panose="020B0503020102020204" pitchFamily="34" charset="0"/>
              </a:rPr>
              <a:t>?</a:t>
            </a:r>
          </a:p>
          <a:p>
            <a:r>
              <a:rPr lang="en-US" sz="1800" b="0" i="0" u="none" strike="noStrike" baseline="0" dirty="0">
                <a:solidFill>
                  <a:srgbClr val="000000"/>
                </a:solidFill>
                <a:latin typeface="Franklin Gothic Book" panose="020B0503020102020204" pitchFamily="34" charset="0"/>
              </a:rPr>
              <a:t>	What about the communication plan with </a:t>
            </a:r>
            <a:r>
              <a:rPr lang="en-US" sz="2800" b="1" dirty="0"/>
              <a:t>Emergency Contacts</a:t>
            </a:r>
            <a:r>
              <a:rPr lang="en-US" sz="2800" dirty="0"/>
              <a:t>, staff, patients, family of patients?</a:t>
            </a:r>
            <a:endParaRPr lang="en-US" sz="1800" b="0" i="0" u="none" strike="noStrike" baseline="0" dirty="0">
              <a:solidFill>
                <a:srgbClr val="000000"/>
              </a:solidFill>
              <a:latin typeface="Franklin Gothic Book" panose="020B0503020102020204" pitchFamily="34" charset="0"/>
            </a:endParaRPr>
          </a:p>
          <a:p>
            <a:r>
              <a:rPr lang="en-US" dirty="0"/>
              <a:t>	</a:t>
            </a:r>
            <a:r>
              <a:rPr lang="en-US" b="1" dirty="0"/>
              <a:t>Chronic Conditions</a:t>
            </a:r>
            <a:r>
              <a:rPr lang="en-US" dirty="0"/>
              <a:t>:</a:t>
            </a:r>
          </a:p>
          <a:p>
            <a:pPr lvl="2">
              <a:buFont typeface="Arial" panose="020B0604020202020204" pitchFamily="34" charset="0"/>
              <a:buChar char="•"/>
            </a:pPr>
            <a:r>
              <a:rPr lang="en-US" b="1" dirty="0"/>
              <a:t>Plan for Management</a:t>
            </a:r>
            <a:r>
              <a:rPr lang="en-US" dirty="0"/>
              <a:t>: </a:t>
            </a:r>
          </a:p>
          <a:p>
            <a:pPr lvl="3">
              <a:buFont typeface="Arial" panose="020B0604020202020204" pitchFamily="34" charset="0"/>
              <a:buChar char="•"/>
            </a:pPr>
            <a:r>
              <a:rPr lang="en-US" dirty="0"/>
              <a:t>ASC will need to communicate to future surgical case and figure out plan for the patients that were ready for discharge</a:t>
            </a:r>
          </a:p>
          <a:p>
            <a:pPr lvl="3">
              <a:buFont typeface="Arial" panose="020B0604020202020204" pitchFamily="34" charset="0"/>
              <a:buChar char="•"/>
            </a:pPr>
            <a:r>
              <a:rPr lang="en-US" dirty="0" err="1"/>
              <a:t>ESRD</a:t>
            </a:r>
            <a:r>
              <a:rPr lang="en-US" dirty="0"/>
              <a:t> should have a dietary plan for patients whose dialysis is going to be delayed or cancelled</a:t>
            </a:r>
          </a:p>
          <a:p>
            <a:pPr lvl="3">
              <a:buFont typeface="Arial" panose="020B0604020202020204" pitchFamily="34" charset="0"/>
              <a:buChar char="•"/>
            </a:pPr>
            <a:r>
              <a:rPr lang="en-US" dirty="0"/>
              <a:t>Let patients/clients know how to monitor symptoms and know when to seek medical help.</a:t>
            </a:r>
          </a:p>
          <a:p>
            <a:pPr lvl="3">
              <a:buFont typeface="Arial" panose="020B0604020202020204" pitchFamily="34" charset="0"/>
              <a:buChar char="•"/>
            </a:pPr>
            <a:r>
              <a:rPr lang="en-US" dirty="0"/>
              <a:t>Share information and Resources</a:t>
            </a:r>
          </a:p>
          <a:p>
            <a:r>
              <a:rPr lang="en-US" b="1" dirty="0"/>
              <a:t>	Stay Informed</a:t>
            </a:r>
            <a:r>
              <a:rPr lang="en-US" dirty="0"/>
              <a:t>:</a:t>
            </a:r>
          </a:p>
          <a:p>
            <a:pPr lvl="2">
              <a:buFont typeface="Arial" panose="020B0604020202020204" pitchFamily="34" charset="0"/>
              <a:buChar char="•"/>
            </a:pPr>
            <a:r>
              <a:rPr lang="en-US" b="1" dirty="0"/>
              <a:t>Health Advisories</a:t>
            </a:r>
            <a:r>
              <a:rPr lang="en-US" dirty="0"/>
              <a:t>: Follow health advisories and updates related to the emergency situation to stay informed about any potential health risks or recommended precautions</a:t>
            </a:r>
          </a:p>
          <a:p>
            <a:pPr lvl="3">
              <a:buFont typeface="Arial" panose="020B0604020202020204" pitchFamily="34" charset="0"/>
              <a:buChar char="•"/>
            </a:pPr>
            <a:endParaRPr lang="en-US" dirty="0"/>
          </a:p>
          <a:p>
            <a:r>
              <a:rPr lang="en-US" dirty="0"/>
              <a:t>	</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8</a:t>
            </a:fld>
            <a:endParaRPr lang="en-US" dirty="0"/>
          </a:p>
        </p:txBody>
      </p:sp>
    </p:spTree>
    <p:extLst>
      <p:ext uri="{BB962C8B-B14F-4D97-AF65-F5344CB8AC3E}">
        <p14:creationId xmlns:p14="http://schemas.microsoft.com/office/powerpoint/2010/main" val="1003393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your Business Continuity Plan (</a:t>
            </a:r>
            <a:r>
              <a:rPr lang="en-US" dirty="0" err="1"/>
              <a:t>BCP</a:t>
            </a:r>
            <a:r>
              <a:rPr lang="en-US" dirty="0"/>
              <a:t>)/ Continuity of Operations Plan (COOP)</a:t>
            </a:r>
          </a:p>
          <a:p>
            <a:r>
              <a:rPr lang="en-US" dirty="0"/>
              <a:t>Continuing your business during a shelter-in-place event requires careful planning and adaptability. </a:t>
            </a:r>
          </a:p>
          <a:p>
            <a:endParaRPr lang="en-US" dirty="0"/>
          </a:p>
          <a:p>
            <a:r>
              <a:rPr lang="en-US" dirty="0"/>
              <a:t>Continuing operations for a dialysis center during a shelter-in-place event requires a focus on patient care, safety, and compliance. Here are key steps to consider:</a:t>
            </a:r>
          </a:p>
          <a:p>
            <a:pPr>
              <a:buFont typeface="+mj-lt"/>
              <a:buAutoNum type="arabicPeriod"/>
            </a:pPr>
            <a:r>
              <a:rPr lang="en-US" b="1" dirty="0"/>
              <a:t>Assess Regulatory Guidelines</a:t>
            </a:r>
            <a:r>
              <a:rPr lang="en-US" dirty="0"/>
              <a:t>:</a:t>
            </a:r>
          </a:p>
          <a:p>
            <a:pPr marL="742950" lvl="1" indent="-285750">
              <a:buFont typeface="+mj-lt"/>
              <a:buAutoNum type="arabicPeriod"/>
            </a:pPr>
            <a:r>
              <a:rPr lang="en-US" dirty="0"/>
              <a:t>Stay updated on local and federal regulations regarding healthcare operations during emergencies.  Who is this for ASC? </a:t>
            </a:r>
            <a:r>
              <a:rPr lang="en-US" dirty="0" err="1"/>
              <a:t>ESRD</a:t>
            </a:r>
            <a:r>
              <a:rPr lang="en-US" dirty="0"/>
              <a:t>?</a:t>
            </a:r>
          </a:p>
          <a:p>
            <a:pPr marL="742950" lvl="1" indent="-285750">
              <a:buFont typeface="+mj-lt"/>
              <a:buAutoNum type="arabicPeriod"/>
            </a:pPr>
            <a:r>
              <a:rPr lang="en-US" dirty="0"/>
              <a:t>Ensure compliance with guidelines from health authorities like the CDC and your state health department.</a:t>
            </a:r>
          </a:p>
          <a:p>
            <a:pPr>
              <a:buFont typeface="+mj-lt"/>
              <a:buAutoNum type="arabicPeriod"/>
            </a:pPr>
            <a:r>
              <a:rPr lang="en-US" b="1" dirty="0"/>
              <a:t>Develop a Communication Plan</a:t>
            </a:r>
            <a:r>
              <a:rPr lang="en-US" dirty="0"/>
              <a:t>:</a:t>
            </a:r>
          </a:p>
          <a:p>
            <a:pPr marL="742950" lvl="1" indent="-285750">
              <a:buFont typeface="+mj-lt"/>
              <a:buAutoNum type="arabicPeriod"/>
            </a:pPr>
            <a:r>
              <a:rPr lang="en-US" dirty="0"/>
              <a:t>Inform patients about any changes to operations, safety protocols, and appointment schedules.</a:t>
            </a:r>
          </a:p>
          <a:p>
            <a:pPr marL="742950" lvl="1" indent="-285750">
              <a:buFont typeface="+mj-lt"/>
              <a:buAutoNum type="arabicPeriod"/>
            </a:pPr>
            <a:r>
              <a:rPr lang="en-US" dirty="0"/>
              <a:t>Use phone calls, texts, or digital platforms to maintain regular communication.</a:t>
            </a:r>
          </a:p>
          <a:p>
            <a:pPr>
              <a:buFont typeface="+mj-lt"/>
              <a:buAutoNum type="arabicPeriod"/>
            </a:pPr>
            <a:r>
              <a:rPr lang="en-US" b="1" dirty="0"/>
              <a:t>Enhance Safety Protocols</a:t>
            </a:r>
            <a:r>
              <a:rPr lang="en-US" dirty="0"/>
              <a:t>:</a:t>
            </a:r>
          </a:p>
          <a:p>
            <a:pPr marL="742950" lvl="1" indent="-285750">
              <a:buFont typeface="+mj-lt"/>
              <a:buAutoNum type="arabicPeriod"/>
            </a:pPr>
            <a:r>
              <a:rPr lang="en-US" dirty="0"/>
              <a:t>Implement strict hygiene practices, including frequent sanitation of equipment and common areas.</a:t>
            </a:r>
          </a:p>
          <a:p>
            <a:pPr marL="742950" lvl="1" indent="-285750">
              <a:buFont typeface="+mj-lt"/>
              <a:buAutoNum type="arabicPeriod"/>
            </a:pPr>
            <a:r>
              <a:rPr lang="en-US" dirty="0"/>
              <a:t>Provide personal protective equipment (PPE) for staff and encourage its use among patients.</a:t>
            </a:r>
          </a:p>
          <a:p>
            <a:pPr>
              <a:buFont typeface="+mj-lt"/>
              <a:buAutoNum type="arabicPeriod"/>
            </a:pPr>
            <a:r>
              <a:rPr lang="en-US" b="1" dirty="0"/>
              <a:t>Evaluate Patient Needs</a:t>
            </a:r>
            <a:r>
              <a:rPr lang="en-US" dirty="0"/>
              <a:t>:</a:t>
            </a:r>
          </a:p>
          <a:p>
            <a:pPr marL="742950" lvl="1" indent="-285750">
              <a:buFont typeface="+mj-lt"/>
              <a:buAutoNum type="arabicPeriod"/>
            </a:pPr>
            <a:r>
              <a:rPr lang="en-US" dirty="0"/>
              <a:t>Prioritize care for patients based on clinical necessity and individual circumstances.</a:t>
            </a:r>
          </a:p>
          <a:p>
            <a:pPr marL="742950" lvl="1" indent="-285750">
              <a:buFont typeface="+mj-lt"/>
              <a:buAutoNum type="arabicPeriod"/>
            </a:pPr>
            <a:r>
              <a:rPr lang="en-US" dirty="0"/>
              <a:t>Identify patients who may need home dialysis or alternative care options.</a:t>
            </a:r>
          </a:p>
          <a:p>
            <a:pPr>
              <a:buFont typeface="+mj-lt"/>
              <a:buAutoNum type="arabicPeriod"/>
            </a:pPr>
            <a:r>
              <a:rPr lang="en-US" b="1" dirty="0"/>
              <a:t>Adjust Staffing Plans</a:t>
            </a:r>
            <a:r>
              <a:rPr lang="en-US" dirty="0"/>
              <a:t>:</a:t>
            </a:r>
          </a:p>
          <a:p>
            <a:pPr marL="742950" lvl="1" indent="-285750">
              <a:buFont typeface="+mj-lt"/>
              <a:buAutoNum type="arabicPeriod"/>
            </a:pPr>
            <a:r>
              <a:rPr lang="en-US" dirty="0"/>
              <a:t>Ensure adequate staffing by cross-training employees and having contingency plans in place.</a:t>
            </a:r>
          </a:p>
          <a:p>
            <a:pPr marL="742950" lvl="1" indent="-285750">
              <a:buFont typeface="+mj-lt"/>
              <a:buAutoNum type="arabicPeriod"/>
            </a:pPr>
            <a:r>
              <a:rPr lang="en-US" dirty="0"/>
              <a:t>Consider flexible work arrangements for staff to minimize exposure.</a:t>
            </a:r>
          </a:p>
          <a:p>
            <a:pPr>
              <a:buFont typeface="+mj-lt"/>
              <a:buAutoNum type="arabicPeriod"/>
            </a:pPr>
            <a:r>
              <a:rPr lang="en-US" b="1" dirty="0"/>
              <a:t>Telehealth Options</a:t>
            </a:r>
            <a:r>
              <a:rPr lang="en-US" dirty="0"/>
              <a:t>:</a:t>
            </a:r>
          </a:p>
          <a:p>
            <a:pPr marL="742950" lvl="1" indent="-285750">
              <a:buFont typeface="+mj-lt"/>
              <a:buAutoNum type="arabicPeriod"/>
            </a:pPr>
            <a:r>
              <a:rPr lang="en-US" dirty="0"/>
              <a:t>Offer virtual consultations for non-emergency follow-ups and patient education.</a:t>
            </a:r>
          </a:p>
          <a:p>
            <a:pPr marL="742950" lvl="1" indent="-285750">
              <a:buFont typeface="+mj-lt"/>
              <a:buAutoNum type="arabicPeriod"/>
            </a:pPr>
            <a:r>
              <a:rPr lang="en-US" dirty="0"/>
              <a:t>Utilize telehealth platforms to maintain regular contact with patients.</a:t>
            </a:r>
          </a:p>
          <a:p>
            <a:pPr>
              <a:buFont typeface="+mj-lt"/>
              <a:buAutoNum type="arabicPeriod"/>
            </a:pPr>
            <a:r>
              <a:rPr lang="en-US" b="1" dirty="0"/>
              <a:t>Manage Transportation</a:t>
            </a:r>
            <a:r>
              <a:rPr lang="en-US" dirty="0"/>
              <a:t>:</a:t>
            </a:r>
          </a:p>
          <a:p>
            <a:pPr marL="742950" lvl="1" indent="-285750">
              <a:buFont typeface="+mj-lt"/>
              <a:buAutoNum type="arabicPeriod"/>
            </a:pPr>
            <a:r>
              <a:rPr lang="en-US" dirty="0"/>
              <a:t>Coordinate transportation services for patients who may have difficulty traveling.</a:t>
            </a:r>
          </a:p>
          <a:p>
            <a:pPr marL="742950" lvl="1" indent="-285750">
              <a:buFont typeface="+mj-lt"/>
              <a:buAutoNum type="arabicPeriod"/>
            </a:pPr>
            <a:r>
              <a:rPr lang="en-US" dirty="0"/>
              <a:t>Explore partnerships with local transportation services to ensure patient access.</a:t>
            </a:r>
          </a:p>
          <a:p>
            <a:pPr>
              <a:buFont typeface="+mj-lt"/>
              <a:buAutoNum type="arabicPeriod"/>
            </a:pPr>
            <a:r>
              <a:rPr lang="en-US" b="1" dirty="0"/>
              <a:t>Monitor Supply Chains</a:t>
            </a:r>
            <a:r>
              <a:rPr lang="en-US" dirty="0"/>
              <a:t>:</a:t>
            </a:r>
          </a:p>
          <a:p>
            <a:pPr marL="742950" lvl="1" indent="-285750">
              <a:buFont typeface="+mj-lt"/>
              <a:buAutoNum type="arabicPeriod"/>
            </a:pPr>
            <a:r>
              <a:rPr lang="en-US" dirty="0"/>
              <a:t>Regularly check inventory levels of essential supplies (dialysis equipment, medications, PPE).</a:t>
            </a:r>
          </a:p>
          <a:p>
            <a:pPr marL="742950" lvl="1" indent="-285750">
              <a:buFont typeface="+mj-lt"/>
              <a:buAutoNum type="arabicPeriod"/>
            </a:pPr>
            <a:r>
              <a:rPr lang="en-US" dirty="0"/>
              <a:t>Establish relationships with alternative suppliers to avoid shortages.</a:t>
            </a:r>
          </a:p>
          <a:p>
            <a:pPr>
              <a:buFont typeface="+mj-lt"/>
              <a:buAutoNum type="arabicPeriod"/>
            </a:pPr>
            <a:r>
              <a:rPr lang="en-US" b="1" dirty="0"/>
              <a:t>Emergency Protocols</a:t>
            </a:r>
            <a:r>
              <a:rPr lang="en-US" dirty="0"/>
              <a:t>:</a:t>
            </a:r>
          </a:p>
          <a:p>
            <a:pPr marL="742950" lvl="1" indent="-285750">
              <a:buFont typeface="+mj-lt"/>
              <a:buAutoNum type="arabicPeriod"/>
            </a:pPr>
            <a:r>
              <a:rPr lang="en-US" dirty="0"/>
              <a:t>Develop and communicate protocols for handling COVID-19 cases among patients or staff.</a:t>
            </a:r>
          </a:p>
          <a:p>
            <a:pPr marL="742950" lvl="1" indent="-285750">
              <a:buFont typeface="+mj-lt"/>
              <a:buAutoNum type="arabicPeriod"/>
            </a:pPr>
            <a:r>
              <a:rPr lang="en-US" dirty="0"/>
              <a:t>Create a contingency plan for temporary closure or relocation if necessary.</a:t>
            </a:r>
          </a:p>
          <a:p>
            <a:pPr>
              <a:buFont typeface="+mj-lt"/>
              <a:buAutoNum type="arabicPeriod"/>
            </a:pPr>
            <a:r>
              <a:rPr lang="en-US" b="1" dirty="0"/>
              <a:t>Mental Health Support</a:t>
            </a:r>
            <a:r>
              <a:rPr lang="en-US" dirty="0"/>
              <a:t>:</a:t>
            </a:r>
          </a:p>
          <a:p>
            <a:pPr marL="742950" lvl="1" indent="-285750">
              <a:buFont typeface="+mj-lt"/>
              <a:buAutoNum type="arabicPeriod"/>
            </a:pPr>
            <a:r>
              <a:rPr lang="en-US" dirty="0"/>
              <a:t>Provide resources for mental health support to both staff and patients during this stressful time.</a:t>
            </a:r>
          </a:p>
          <a:p>
            <a:pPr marL="742950" lvl="1" indent="-285750">
              <a:buFont typeface="+mj-lt"/>
              <a:buAutoNum type="arabicPeriod"/>
            </a:pPr>
            <a:r>
              <a:rPr lang="en-US" dirty="0"/>
              <a:t>Consider virtual support groups or counseling services.</a:t>
            </a:r>
          </a:p>
          <a:p>
            <a:pPr>
              <a:buFont typeface="+mj-lt"/>
              <a:buAutoNum type="arabicPeriod"/>
            </a:pPr>
            <a:r>
              <a:rPr lang="en-US" b="1" dirty="0"/>
              <a:t>Review Financial Management</a:t>
            </a:r>
            <a:r>
              <a:rPr lang="en-US" dirty="0"/>
              <a:t>:</a:t>
            </a:r>
          </a:p>
          <a:p>
            <a:pPr marL="742950" lvl="1" indent="-285750">
              <a:buFont typeface="+mj-lt"/>
              <a:buAutoNum type="arabicPeriod"/>
            </a:pPr>
            <a:r>
              <a:rPr lang="en-US" dirty="0"/>
              <a:t>Assess your financial position and explore relief options (grants, loans) specific to healthcare facilities.</a:t>
            </a:r>
          </a:p>
          <a:p>
            <a:pPr marL="742950" lvl="1" indent="-285750">
              <a:buFont typeface="+mj-lt"/>
              <a:buAutoNum type="arabicPeriod"/>
            </a:pPr>
            <a:r>
              <a:rPr lang="en-US" dirty="0"/>
              <a:t>Monitor billing and reimbursement processes to ensure financial stability.</a:t>
            </a:r>
          </a:p>
          <a:p>
            <a:pPr>
              <a:buFont typeface="+mj-lt"/>
              <a:buAutoNum type="arabicPeriod"/>
            </a:pPr>
            <a:r>
              <a:rPr lang="en-US" b="1" dirty="0"/>
              <a:t>Feedback and Adaptation</a:t>
            </a:r>
            <a:r>
              <a:rPr lang="en-US" dirty="0"/>
              <a:t>:</a:t>
            </a:r>
          </a:p>
          <a:p>
            <a:pPr marL="742950" lvl="1" indent="-285750">
              <a:buFont typeface="+mj-lt"/>
              <a:buAutoNum type="arabicPeriod"/>
            </a:pPr>
            <a:r>
              <a:rPr lang="en-US" dirty="0"/>
              <a:t>Regularly gather input from staff and patients to assess the effectiveness of your protocols.</a:t>
            </a:r>
          </a:p>
          <a:p>
            <a:pPr marL="742950" lvl="1" indent="-285750">
              <a:buFont typeface="+mj-lt"/>
              <a:buAutoNum type="arabicPeriod"/>
            </a:pPr>
            <a:r>
              <a:rPr lang="en-US" dirty="0"/>
              <a:t>Be ready to adjust your plans based on evolving circumstances and guidance.</a:t>
            </a:r>
          </a:p>
          <a:p>
            <a:pPr marL="742950" lvl="1" indent="-285750">
              <a:buFont typeface="+mj-lt"/>
              <a:buAutoNum type="arabicPeriod"/>
            </a:pPr>
            <a:endParaRPr lang="en-US" dirty="0"/>
          </a:p>
          <a:p>
            <a:r>
              <a:rPr lang="en-US" dirty="0"/>
              <a:t>By prioritizing patient care and safety while remaining adaptable, you can effectively continue operations at your ASC/dialysis center during a shelter-in-place event.</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9</a:t>
            </a:fld>
            <a:endParaRPr lang="en-US" dirty="0"/>
          </a:p>
        </p:txBody>
      </p:sp>
    </p:spTree>
    <p:extLst>
      <p:ext uri="{BB962C8B-B14F-4D97-AF65-F5344CB8AC3E}">
        <p14:creationId xmlns:p14="http://schemas.microsoft.com/office/powerpoint/2010/main" val="656221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60108A-DD26-4359-9CA9-C83D2F61C0A8}"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B2511612-C4C8-41C6-AE92-B7A1F837B35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0994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764703824"/>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143093866"/>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7311400"/>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43536712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185880239"/>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092119486"/>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60479-E2E6-49E0-B963-7D7EAE957356}"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017EBB83-1D37-4753-B088-37832E960F2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0554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7AE86-8997-4A57-8CD0-DDAA562776B4}"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6D65C015-BA82-4992-8D3E-E49BA883ECE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100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9BE151B-5A8B-4EEB-B2C5-D68FAE542244}"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982864D6-9C27-4D8C-986F-A49F5D1C0FB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6708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1411DA-12FD-4088-A2ED-E443877A6081}"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4564AB-2537-4735-AB3E-A7EE6AACB63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8922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47F7DC-8CF3-463F-BB3A-21F2AFB25970}" type="slidenum">
              <a:rPr lang="en-US" altLang="en-US" smtClean="0">
                <a:solidFill>
                  <a:srgbClr val="000000"/>
                </a:solidFill>
              </a:rPr>
              <a:pPr/>
              <a:t>‹#›</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fld id="{5D42BD9E-DD71-4597-828F-1B76C47E801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20690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2C1F54-1E2E-473C-A680-E45276D1CD1B}" type="slidenum">
              <a:rPr lang="en-US" altLang="en-US" smtClean="0">
                <a:solidFill>
                  <a:srgbClr val="000000"/>
                </a:solidFill>
              </a:rPr>
              <a:pPr/>
              <a:t>‹#›</a:t>
            </a:fld>
            <a:endParaRPr lang="en-US" alt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fld id="{5808DD2A-5888-49B7-8830-97C9BF4F94B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3168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B5262ED-E749-4FAB-8673-2B92A9A3AF0C}" type="slidenum">
              <a:rPr lang="en-US" altLang="en-US" smtClean="0">
                <a:solidFill>
                  <a:srgbClr val="000000"/>
                </a:solidFill>
              </a:rPr>
              <a:pPr/>
              <a:t>‹#›</a:t>
            </a:fld>
            <a:endParaRPr lang="en-US" altLang="en-US" dirty="0">
              <a:solidFill>
                <a:srgbClr val="000000"/>
              </a:solidFill>
            </a:endParaRPr>
          </a:p>
        </p:txBody>
      </p:sp>
      <p:sp>
        <p:nvSpPr>
          <p:cNvPr id="5" name="Footer Placeholder 3"/>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4"/>
          <p:cNvSpPr>
            <a:spLocks noGrp="1"/>
          </p:cNvSpPr>
          <p:nvPr>
            <p:ph type="sldNum" sz="quarter" idx="12"/>
          </p:nvPr>
        </p:nvSpPr>
        <p:spPr/>
        <p:txBody>
          <a:bodyPr/>
          <a:lstStyle/>
          <a:p>
            <a:fld id="{66F475D2-E415-431B-986A-BDFF7A65FDA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649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64018EB-2C27-4F7C-BE00-20F51BBFB128}" type="slidenum">
              <a:rPr lang="en-US" altLang="en-US" smtClean="0">
                <a:solidFill>
                  <a:srgbClr val="000000"/>
                </a:solidFill>
              </a:rPr>
              <a:pPr/>
              <a:t>‹#›</a:t>
            </a:fld>
            <a:endParaRPr lang="en-US" altLang="en-US" dirty="0">
              <a:solidFill>
                <a:srgbClr val="000000"/>
              </a:solidFill>
            </a:endParaRPr>
          </a:p>
        </p:txBody>
      </p:sp>
      <p:sp>
        <p:nvSpPr>
          <p:cNvPr id="5" name="Footer Placeholder 2"/>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3"/>
          <p:cNvSpPr>
            <a:spLocks noGrp="1"/>
          </p:cNvSpPr>
          <p:nvPr>
            <p:ph type="sldNum" sz="quarter" idx="12"/>
          </p:nvPr>
        </p:nvSpPr>
        <p:spPr/>
        <p:txBody>
          <a:bodyPr/>
          <a:lstStyle/>
          <a:p>
            <a:fld id="{3F0981B5-4C0C-424F-9748-BFAE77E85E4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9987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D29B54E-FF28-4F6E-A9A1-9F55427B9A2D}" type="slidenum">
              <a:rPr lang="en-US" altLang="en-US" smtClean="0">
                <a:solidFill>
                  <a:srgbClr val="000000"/>
                </a:solidFill>
              </a:rPr>
              <a:pPr/>
              <a:t>‹#›</a:t>
            </a:fld>
            <a:endParaRPr lang="en-US" altLang="en-US" dirty="0">
              <a:solidFill>
                <a:srgbClr val="000000"/>
              </a:solidFill>
            </a:endParaRPr>
          </a:p>
        </p:txBody>
      </p:sp>
      <p:sp>
        <p:nvSpPr>
          <p:cNvPr id="5" name="Footer Placeholder 5"/>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6"/>
          <p:cNvSpPr>
            <a:spLocks noGrp="1"/>
          </p:cNvSpPr>
          <p:nvPr>
            <p:ph type="sldNum" sz="quarter" idx="12"/>
          </p:nvPr>
        </p:nvSpPr>
        <p:spPr/>
        <p:txBody>
          <a:bodyPr/>
          <a:lstStyle/>
          <a:p>
            <a:fld id="{F902C210-494E-4836-A804-BFB557EA6D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9071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CC49E8-C8C6-4A80-AEFD-0D650B5C9BC8}" type="slidenum">
              <a:rPr lang="en-US" altLang="en-US" smtClean="0">
                <a:solidFill>
                  <a:srgbClr val="000000"/>
                </a:solidFill>
              </a:rPr>
              <a:pPr/>
              <a:t>‹#›</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fld id="{BD6E52CD-ADD7-4373-BDEA-A6A32019950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10734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977176037"/>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hf sldNum="0"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reddinet.net/suppo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reddinet.net/suppor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hyperlink" Target="https://support.reddinet.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register.gotowebinar.com/rt/1070612491123344912" TargetMode="External"/><Relationship Id="rId4" Type="http://schemas.openxmlformats.org/officeDocument/2006/relationships/hyperlink" Target="https://secure-web.cisco.com/10jcl2vif318wsv1owSogu61LJ9t83SePWidOBINs3xGZ-5RC9Q8UXl9So0AHsogHksYhrbwP3_2hKni_mpctdbiOjNgvxzMAiGBaZnUnOz-GyhjcyTpCQwZ8bM2K5dD2fCh2oluQGYjhKMTECh9QdWtDDRbslBG1_vnyhxX2hXHMhL9CZYdaJolj9zwgIsEbxLj-gquonS9c6BkIb8kuGL-4FbZ8HZwbuLlsWeyksaF8mRjhl2HBHOMQrK1yvZg0OzgorJpZEyjxDmUSo_CvpMRhVbgLgHxY4b9vtQ5okhG1vhccjMVxL6h9wN4nPMOamhOn7UzrrtyhereCg1Gf6KcSE66TL8v7C19O2u1VRh0OXKteUeas49ULEtiyMPvC/https%3A%2F%2Fwww.reddinettraining.net%2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hyperlink" Target="https://www.surveymonkey.com/r/7J9YCTX" TargetMode="External"/><Relationship Id="rId3" Type="http://schemas.openxmlformats.org/officeDocument/2006/relationships/image" Target="../media/image7.png"/><Relationship Id="rId7" Type="http://schemas.openxmlformats.org/officeDocument/2006/relationships/image" Target="cid:image008.png@01D9DA45.6A77E06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lacountyhcc.org" TargetMode="External"/><Relationship Id="rId4" Type="http://schemas.openxmlformats.org/officeDocument/2006/relationships/hyperlink" Target="https://lacountyhcc.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ready.lacounty.gov/" TargetMode="External"/><Relationship Id="rId7" Type="http://schemas.openxmlformats.org/officeDocument/2006/relationships/hyperlink" Target="https://animalcare.lacounty.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publichealth.lacounty.gov/lahan/" TargetMode="External"/><Relationship Id="rId5" Type="http://schemas.openxmlformats.org/officeDocument/2006/relationships/hyperlink" Target="https://www.redcross.org/" TargetMode="External"/><Relationship Id="rId4" Type="http://schemas.openxmlformats.org/officeDocument/2006/relationships/hyperlink" Target="https://myshake.berkeley.edu/"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Llee-brown6@dhs.lacounty.gov" TargetMode="External"/><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cid:image008.png@01D9DA45.6A77E060" TargetMode="External"/><Relationship Id="rId5" Type="http://schemas.openxmlformats.org/officeDocument/2006/relationships/image" Target="../media/image37.png"/><Relationship Id="rId4" Type="http://schemas.openxmlformats.org/officeDocument/2006/relationships/hyperlink" Target="https://lacountyhc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494568" y="5063248"/>
            <a:ext cx="10923638" cy="1317643"/>
          </a:xfrm>
        </p:spPr>
        <p:txBody>
          <a:bodyPr>
            <a:noAutofit/>
          </a:bodyPr>
          <a:lstStyle/>
          <a:p>
            <a:pPr algn="ctr" eaLnBrk="1" hangingPunct="1"/>
            <a:br>
              <a:rPr lang="en-US" altLang="en-US" sz="5400" b="1" dirty="0"/>
            </a:br>
            <a:br>
              <a:rPr lang="en-US" altLang="en-US" sz="5400" b="1" dirty="0"/>
            </a:br>
            <a:r>
              <a:rPr lang="en-US" altLang="en-US" sz="4400" b="1" dirty="0">
                <a:latin typeface="Arial" panose="020B0604020202020204" pitchFamily="34" charset="0"/>
                <a:cs typeface="Arial" panose="020B0604020202020204" pitchFamily="34" charset="0"/>
              </a:rPr>
              <a:t>Los Angeles County </a:t>
            </a:r>
            <a:br>
              <a:rPr lang="en-US" altLang="en-US" sz="4400" b="1" dirty="0">
                <a:latin typeface="Arial" panose="020B0604020202020204" pitchFamily="34" charset="0"/>
                <a:cs typeface="Arial" panose="020B0604020202020204" pitchFamily="34" charset="0"/>
              </a:rPr>
            </a:br>
            <a:r>
              <a:rPr lang="en-US" altLang="en-US" sz="4400" b="1" dirty="0">
                <a:latin typeface="Arial" panose="020B0604020202020204" pitchFamily="34" charset="0"/>
                <a:cs typeface="Arial" panose="020B0604020202020204" pitchFamily="34" charset="0"/>
              </a:rPr>
              <a:t>2024 MRSE Participant Webinar for Non-acute Sectors</a:t>
            </a:r>
          </a:p>
        </p:txBody>
      </p:sp>
      <p:pic>
        <p:nvPicPr>
          <p:cNvPr id="10" name="Picture 9">
            <a:extLst>
              <a:ext uri="{FF2B5EF4-FFF2-40B4-BE49-F238E27FC236}">
                <a16:creationId xmlns:a16="http://schemas.microsoft.com/office/drawing/2014/main" id="{2D5A0418-EAAB-4B80-8ED6-FCFD94E72C1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2" name="Picture 2">
            <a:extLst>
              <a:ext uri="{FF2B5EF4-FFF2-40B4-BE49-F238E27FC236}">
                <a16:creationId xmlns:a16="http://schemas.microsoft.com/office/drawing/2014/main" id="{646997CC-B842-48B4-AF6C-93961B0A3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62" y="223520"/>
            <a:ext cx="7824737" cy="363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043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dirty="0"/>
              <a:t>What does SIP look like?</a:t>
            </a:r>
          </a:p>
        </p:txBody>
      </p:sp>
      <p:sp>
        <p:nvSpPr>
          <p:cNvPr id="4" name="Date Placeholder 3">
            <a:extLst>
              <a:ext uri="{FF2B5EF4-FFF2-40B4-BE49-F238E27FC236}">
                <a16:creationId xmlns:a16="http://schemas.microsoft.com/office/drawing/2014/main" id="{BBF19377-BA36-4224-97B9-A46E203EA2A9}"/>
              </a:ext>
            </a:extLst>
          </p:cNvPr>
          <p:cNvSpPr>
            <a:spLocks noGrp="1"/>
          </p:cNvSpPr>
          <p:nvPr>
            <p:ph type="dt" sz="half" idx="10"/>
          </p:nvPr>
        </p:nvSpPr>
        <p:spPr/>
        <p:txBody>
          <a:bodyPr/>
          <a:lstStyle/>
          <a:p>
            <a:fld id="{79BE151B-5A8B-4EEB-B2C5-D68FAE542244}" type="slidenum">
              <a:rPr lang="en-US" altLang="en-US" smtClean="0">
                <a:solidFill>
                  <a:srgbClr val="000000"/>
                </a:solidFill>
              </a:rPr>
              <a:pPr/>
              <a:t>10</a:t>
            </a:fld>
            <a:endParaRPr lang="en-US" altLang="en-US" dirty="0">
              <a:solidFill>
                <a:srgbClr val="000000"/>
              </a:solidFill>
            </a:endParaRPr>
          </a:p>
        </p:txBody>
      </p:sp>
      <p:pic>
        <p:nvPicPr>
          <p:cNvPr id="7" name="Picture 6" descr="Shelter in Place | Saskatoon.ca">
            <a:extLst>
              <a:ext uri="{FF2B5EF4-FFF2-40B4-BE49-F238E27FC236}">
                <a16:creationId xmlns:a16="http://schemas.microsoft.com/office/drawing/2014/main" id="{E198D5D0-EE9B-A467-FA8E-2676B0F93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60" y="2236307"/>
            <a:ext cx="3176890" cy="33242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BED887-2883-69F2-BD73-4F3312CD0F64}"/>
              </a:ext>
            </a:extLst>
          </p:cNvPr>
          <p:cNvSpPr txBox="1"/>
          <p:nvPr/>
        </p:nvSpPr>
        <p:spPr>
          <a:xfrm>
            <a:off x="3979095" y="2159543"/>
            <a:ext cx="8097088" cy="3231654"/>
          </a:xfrm>
          <a:prstGeom prst="rect">
            <a:avLst/>
          </a:prstGeom>
          <a:noFill/>
        </p:spPr>
        <p:txBody>
          <a:bodyPr wrap="none" rtlCol="0">
            <a:spAutoFit/>
          </a:bodyPr>
          <a:lstStyle/>
          <a:p>
            <a:r>
              <a:rPr lang="en-US" sz="2400" dirty="0"/>
              <a:t>What is the ideal location to shelter within a building?</a:t>
            </a:r>
          </a:p>
          <a:p>
            <a:endParaRPr lang="en-US" sz="2400" dirty="0"/>
          </a:p>
          <a:p>
            <a:r>
              <a:rPr lang="en-US" sz="2400" dirty="0"/>
              <a:t>What supplies would you need?</a:t>
            </a:r>
          </a:p>
          <a:p>
            <a:endParaRPr lang="en-US" sz="2400" dirty="0"/>
          </a:p>
          <a:p>
            <a:r>
              <a:rPr lang="en-US" sz="2400" dirty="0"/>
              <a:t>Is there a protocol to follow for securing the facility?</a:t>
            </a:r>
          </a:p>
          <a:p>
            <a:endParaRPr lang="en-US" sz="2400" dirty="0"/>
          </a:p>
          <a:p>
            <a:r>
              <a:rPr lang="en-US" sz="2400" dirty="0"/>
              <a:t>What about the ventilation system?</a:t>
            </a:r>
          </a:p>
          <a:p>
            <a:endParaRPr lang="en-US" dirty="0"/>
          </a:p>
          <a:p>
            <a:endParaRPr lang="en-US" dirty="0"/>
          </a:p>
        </p:txBody>
      </p:sp>
    </p:spTree>
    <p:extLst>
      <p:ext uri="{BB962C8B-B14F-4D97-AF65-F5344CB8AC3E}">
        <p14:creationId xmlns:p14="http://schemas.microsoft.com/office/powerpoint/2010/main" val="2349139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FB4C-C4F8-4E26-B06F-6D131C7C6423}"/>
              </a:ext>
            </a:extLst>
          </p:cNvPr>
          <p:cNvSpPr>
            <a:spLocks noGrp="1"/>
          </p:cNvSpPr>
          <p:nvPr>
            <p:ph type="title"/>
          </p:nvPr>
        </p:nvSpPr>
        <p:spPr/>
        <p:txBody>
          <a:bodyPr/>
          <a:lstStyle/>
          <a:p>
            <a:r>
              <a:rPr lang="en-US" b="1" dirty="0"/>
              <a:t>Evacuation</a:t>
            </a:r>
            <a:endParaRPr lang="en-US" dirty="0"/>
          </a:p>
        </p:txBody>
      </p:sp>
      <p:sp>
        <p:nvSpPr>
          <p:cNvPr id="3" name="Content Placeholder 2">
            <a:extLst>
              <a:ext uri="{FF2B5EF4-FFF2-40B4-BE49-F238E27FC236}">
                <a16:creationId xmlns:a16="http://schemas.microsoft.com/office/drawing/2014/main" id="{18228842-64FA-4C38-B69C-4AEC7E9CEAA5}"/>
              </a:ext>
            </a:extLst>
          </p:cNvPr>
          <p:cNvSpPr>
            <a:spLocks noGrp="1"/>
          </p:cNvSpPr>
          <p:nvPr>
            <p:ph idx="1"/>
          </p:nvPr>
        </p:nvSpPr>
        <p:spPr/>
        <p:txBody>
          <a:bodyPr>
            <a:normAutofit/>
          </a:bodyPr>
          <a:lstStyle/>
          <a:p>
            <a:r>
              <a:rPr lang="en-US" sz="2400" dirty="0"/>
              <a:t>Objective 3: </a:t>
            </a:r>
          </a:p>
          <a:p>
            <a:pPr marL="0" indent="0">
              <a:buNone/>
            </a:pPr>
            <a:r>
              <a:rPr lang="en-US" sz="2400" dirty="0"/>
              <a:t>	Determine the facility’s priorities for ensuring key 	functions are maintained during the emergency, 	including the provision of care 	to existing and new 	patients.</a:t>
            </a:r>
          </a:p>
          <a:p>
            <a:endParaRPr lang="en-US" sz="2400" dirty="0"/>
          </a:p>
          <a:p>
            <a:r>
              <a:rPr lang="en-US" sz="2400" dirty="0"/>
              <a:t>What plan or document will you turn to for evacuation?  </a:t>
            </a:r>
          </a:p>
          <a:p>
            <a:pPr lvl="1"/>
            <a:r>
              <a:rPr lang="en-US" sz="2400" dirty="0"/>
              <a:t>Key considerations</a:t>
            </a:r>
          </a:p>
        </p:txBody>
      </p:sp>
      <p:sp>
        <p:nvSpPr>
          <p:cNvPr id="4" name="Date Placeholder 3">
            <a:extLst>
              <a:ext uri="{FF2B5EF4-FFF2-40B4-BE49-F238E27FC236}">
                <a16:creationId xmlns:a16="http://schemas.microsoft.com/office/drawing/2014/main" id="{A63A142B-E8C7-4944-B3E8-AB347AA34CF8}"/>
              </a:ext>
            </a:extLst>
          </p:cNvPr>
          <p:cNvSpPr>
            <a:spLocks noGrp="1"/>
          </p:cNvSpPr>
          <p:nvPr>
            <p:ph type="dt" sz="half" idx="10"/>
          </p:nvPr>
        </p:nvSpPr>
        <p:spPr/>
        <p:txBody>
          <a:bodyPr/>
          <a:lstStyle/>
          <a:p>
            <a:fld id="{79BE151B-5A8B-4EEB-B2C5-D68FAE542244}" type="slidenum">
              <a:rPr lang="en-US" altLang="en-US" smtClean="0">
                <a:solidFill>
                  <a:srgbClr val="000000"/>
                </a:solidFill>
              </a:rPr>
              <a:pPr/>
              <a:t>11</a:t>
            </a:fld>
            <a:endParaRPr lang="en-US" altLang="en-US" dirty="0">
              <a:solidFill>
                <a:srgbClr val="000000"/>
              </a:solidFill>
            </a:endParaRPr>
          </a:p>
        </p:txBody>
      </p:sp>
    </p:spTree>
    <p:extLst>
      <p:ext uri="{BB962C8B-B14F-4D97-AF65-F5344CB8AC3E}">
        <p14:creationId xmlns:p14="http://schemas.microsoft.com/office/powerpoint/2010/main" val="60434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dirty="0"/>
              <a:t>What does Evacuation entail?</a:t>
            </a:r>
          </a:p>
        </p:txBody>
      </p:sp>
      <p:sp>
        <p:nvSpPr>
          <p:cNvPr id="4" name="Date Placeholder 3">
            <a:extLst>
              <a:ext uri="{FF2B5EF4-FFF2-40B4-BE49-F238E27FC236}">
                <a16:creationId xmlns:a16="http://schemas.microsoft.com/office/drawing/2014/main" id="{BBF19377-BA36-4224-97B9-A46E203EA2A9}"/>
              </a:ext>
            </a:extLst>
          </p:cNvPr>
          <p:cNvSpPr>
            <a:spLocks noGrp="1"/>
          </p:cNvSpPr>
          <p:nvPr>
            <p:ph type="dt" sz="half" idx="10"/>
          </p:nvPr>
        </p:nvSpPr>
        <p:spPr/>
        <p:txBody>
          <a:bodyPr/>
          <a:lstStyle/>
          <a:p>
            <a:fld id="{79BE151B-5A8B-4EEB-B2C5-D68FAE542244}" type="slidenum">
              <a:rPr lang="en-US" altLang="en-US" smtClean="0">
                <a:solidFill>
                  <a:srgbClr val="000000"/>
                </a:solidFill>
              </a:rPr>
              <a:pPr/>
              <a:t>12</a:t>
            </a:fld>
            <a:endParaRPr lang="en-US" altLang="en-US" dirty="0">
              <a:solidFill>
                <a:srgbClr val="000000"/>
              </a:solidFill>
            </a:endParaRPr>
          </a:p>
        </p:txBody>
      </p:sp>
      <p:sp>
        <p:nvSpPr>
          <p:cNvPr id="5" name="TextBox 4">
            <a:extLst>
              <a:ext uri="{FF2B5EF4-FFF2-40B4-BE49-F238E27FC236}">
                <a16:creationId xmlns:a16="http://schemas.microsoft.com/office/drawing/2014/main" id="{287D17ED-972D-46E0-B93D-E482FC18C50D}"/>
              </a:ext>
            </a:extLst>
          </p:cNvPr>
          <p:cNvSpPr txBox="1"/>
          <p:nvPr/>
        </p:nvSpPr>
        <p:spPr>
          <a:xfrm>
            <a:off x="5223145" y="2721164"/>
            <a:ext cx="5957782" cy="3046988"/>
          </a:xfrm>
          <a:prstGeom prst="rect">
            <a:avLst/>
          </a:prstGeom>
          <a:noFill/>
        </p:spPr>
        <p:txBody>
          <a:bodyPr wrap="square" rtlCol="0">
            <a:spAutoFit/>
          </a:bodyPr>
          <a:lstStyle/>
          <a:p>
            <a:r>
              <a:rPr lang="en-US" sz="2400" b="1" dirty="0"/>
              <a:t>ASC</a:t>
            </a:r>
          </a:p>
          <a:p>
            <a:endParaRPr lang="en-US" sz="2400" b="1" dirty="0"/>
          </a:p>
          <a:p>
            <a:endParaRPr lang="en-US" sz="2400" b="1" dirty="0"/>
          </a:p>
          <a:p>
            <a:endParaRPr lang="en-US" sz="2400" b="1" dirty="0"/>
          </a:p>
          <a:p>
            <a:endParaRPr lang="en-US" sz="2400" b="1" dirty="0"/>
          </a:p>
          <a:p>
            <a:r>
              <a:rPr lang="en-US" sz="2400" b="1" dirty="0"/>
              <a:t>Dialysis</a:t>
            </a:r>
          </a:p>
          <a:p>
            <a:endParaRPr lang="en-US" sz="2400" b="1" dirty="0"/>
          </a:p>
          <a:p>
            <a:endParaRPr lang="en-US" sz="2400" dirty="0"/>
          </a:p>
        </p:txBody>
      </p:sp>
      <p:pic>
        <p:nvPicPr>
          <p:cNvPr id="6" name="Picture 4" descr="When to Evacuate and When to Stay">
            <a:extLst>
              <a:ext uri="{FF2B5EF4-FFF2-40B4-BE49-F238E27FC236}">
                <a16:creationId xmlns:a16="http://schemas.microsoft.com/office/drawing/2014/main" id="{B2702E83-B28E-027A-BF6D-15763573DE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0187" y="2162090"/>
            <a:ext cx="2962124" cy="29621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oadway Dialysis Center - Atlantic ...">
            <a:extLst>
              <a:ext uri="{FF2B5EF4-FFF2-40B4-BE49-F238E27FC236}">
                <a16:creationId xmlns:a16="http://schemas.microsoft.com/office/drawing/2014/main" id="{A0C2D753-B6A5-435E-97E6-E025B2347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344" y="4136836"/>
            <a:ext cx="4220994" cy="2464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bulatory Surgery Center ...">
            <a:extLst>
              <a:ext uri="{FF2B5EF4-FFF2-40B4-BE49-F238E27FC236}">
                <a16:creationId xmlns:a16="http://schemas.microsoft.com/office/drawing/2014/main" id="{5BA82782-8D97-4BE2-AE29-E5622D78F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2344" y="1486506"/>
            <a:ext cx="4220994" cy="236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3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156520" y="199671"/>
            <a:ext cx="9404723" cy="1400530"/>
          </a:xfrm>
        </p:spPr>
        <p:txBody>
          <a:bodyPr/>
          <a:lstStyle/>
          <a:p>
            <a:pPr eaLnBrk="1" hangingPunct="1"/>
            <a:r>
              <a:rPr lang="en-US" altLang="en-US" dirty="0">
                <a:latin typeface="Arial" panose="020B0604020202020204" pitchFamily="34" charset="0"/>
                <a:cs typeface="Arial" panose="020B0604020202020204" pitchFamily="34" charset="0"/>
              </a:rPr>
              <a:t>9:15 ReddiNet® Service Level Poll issued</a:t>
            </a:r>
          </a:p>
        </p:txBody>
      </p:sp>
      <p:sp>
        <p:nvSpPr>
          <p:cNvPr id="5124" name="Rectangle 3"/>
          <p:cNvSpPr>
            <a:spLocks noGrp="1" noChangeArrowheads="1"/>
          </p:cNvSpPr>
          <p:nvPr>
            <p:ph idx="1"/>
          </p:nvPr>
        </p:nvSpPr>
        <p:spPr>
          <a:xfrm>
            <a:off x="628650" y="2121617"/>
            <a:ext cx="10934700" cy="4525963"/>
          </a:xfrm>
        </p:spPr>
        <p:txBody>
          <a:bodyPr>
            <a:normAutofit fontScale="92500" lnSpcReduction="20000"/>
          </a:bodyPr>
          <a:lstStyle/>
          <a:p>
            <a:pPr>
              <a:defRPr/>
            </a:pPr>
            <a:r>
              <a:rPr lang="en-US" altLang="en-US" sz="2800" dirty="0">
                <a:latin typeface="Arial" panose="020B0604020202020204" pitchFamily="34" charset="0"/>
                <a:cs typeface="Arial" panose="020B0604020202020204" pitchFamily="34" charset="0"/>
              </a:rPr>
              <a:t>A Service Level Poll is used to obtain real time facility operational status during an event or incident.</a:t>
            </a:r>
          </a:p>
          <a:p>
            <a:pPr marL="0" indent="0">
              <a:buNone/>
              <a:defRPr/>
            </a:pPr>
            <a:r>
              <a:rPr lang="en-US" altLang="en-US" sz="2800" dirty="0">
                <a:latin typeface="Arial" panose="020B0604020202020204" pitchFamily="34" charset="0"/>
                <a:cs typeface="Arial" panose="020B0604020202020204" pitchFamily="34" charset="0"/>
              </a:rPr>
              <a:t>   </a:t>
            </a:r>
          </a:p>
          <a:p>
            <a:pPr>
              <a:defRPr/>
            </a:pPr>
            <a:r>
              <a:rPr lang="en-US" altLang="en-US" sz="2800" dirty="0">
                <a:latin typeface="Arial" panose="020B0604020202020204" pitchFamily="34" charset="0"/>
                <a:cs typeface="Arial" panose="020B0604020202020204" pitchFamily="34" charset="0"/>
              </a:rPr>
              <a:t>Status is color coded</a:t>
            </a:r>
          </a:p>
          <a:p>
            <a:pPr marL="0" indent="0">
              <a:buNone/>
              <a:defRPr/>
            </a:pPr>
            <a:r>
              <a:rPr lang="en-US" altLang="en-US" sz="2000" dirty="0">
                <a:latin typeface="Segoe UI" panose="020B0502040204020203" pitchFamily="34" charset="0"/>
                <a:cs typeface="Segoe UI" panose="020B0502040204020203" pitchFamily="34" charset="0"/>
              </a:rPr>
              <a:t>       </a:t>
            </a:r>
          </a:p>
          <a:p>
            <a:pPr>
              <a:defRPr/>
            </a:pPr>
            <a:r>
              <a:rPr lang="en-US" altLang="en-US" sz="2800" dirty="0">
                <a:latin typeface="Arial" panose="020B0604020202020204" pitchFamily="34" charset="0"/>
                <a:cs typeface="Arial" panose="020B0604020202020204" pitchFamily="34" charset="0"/>
              </a:rPr>
              <a:t>Respond to Assessment Poll within 60 min</a:t>
            </a:r>
            <a:r>
              <a:rPr lang="en-US" altLang="en-US" sz="2800" dirty="0">
                <a:latin typeface="Segoe UI" panose="020B0502040204020203" pitchFamily="34" charset="0"/>
                <a:cs typeface="Segoe UI" panose="020B0502040204020203" pitchFamily="34" charset="0"/>
              </a:rPr>
              <a:t>.</a:t>
            </a:r>
          </a:p>
          <a:p>
            <a:pPr lvl="1">
              <a:spcBef>
                <a:spcPct val="50000"/>
              </a:spcBef>
            </a:pPr>
            <a:r>
              <a:rPr lang="en-US" altLang="en-US" sz="2600" dirty="0"/>
              <a:t>OBJ 6 (ASC) </a:t>
            </a:r>
          </a:p>
          <a:p>
            <a:pPr lvl="1">
              <a:spcBef>
                <a:spcPct val="50000"/>
              </a:spcBef>
            </a:pPr>
            <a:r>
              <a:rPr lang="en-US" altLang="en-US" sz="2600" dirty="0"/>
              <a:t>OBJ 5 (DIALYSIS)</a:t>
            </a:r>
          </a:p>
          <a:p>
            <a:pPr lvl="1">
              <a:spcBef>
                <a:spcPct val="50000"/>
              </a:spcBef>
            </a:pPr>
            <a:r>
              <a:rPr lang="en-US" altLang="en-US" sz="2600" dirty="0"/>
              <a:t>OBJ 4 (</a:t>
            </a:r>
            <a:r>
              <a:rPr lang="en-US" altLang="en-US" sz="2600" dirty="0" err="1"/>
              <a:t>HHH</a:t>
            </a:r>
            <a:r>
              <a:rPr lang="en-US" altLang="en-US" sz="2600" dirty="0"/>
              <a:t>)</a:t>
            </a:r>
          </a:p>
          <a:p>
            <a:pPr marL="0" indent="0" eaLnBrk="1" hangingPunct="1">
              <a:spcBef>
                <a:spcPct val="50000"/>
              </a:spcBef>
              <a:buNone/>
            </a:pPr>
            <a:r>
              <a:rPr lang="en-US" altLang="en-US" sz="2600" dirty="0">
                <a:solidFill>
                  <a:schemeClr val="tx1"/>
                </a:solidFill>
              </a:rPr>
              <a:t>	</a:t>
            </a: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 name="Picture 6">
            <a:extLst>
              <a:ext uri="{FF2B5EF4-FFF2-40B4-BE49-F238E27FC236}">
                <a16:creationId xmlns:a16="http://schemas.microsoft.com/office/drawing/2014/main" id="{A5A6C3FD-28B4-4138-83AE-D8489FBBAB8A}"/>
              </a:ext>
            </a:extLst>
          </p:cNvPr>
          <p:cNvPicPr>
            <a:picLocks noChangeAspect="1"/>
          </p:cNvPicPr>
          <p:nvPr/>
        </p:nvPicPr>
        <p:blipFill rotWithShape="1">
          <a:blip r:embed="rId4"/>
          <a:srcRect l="18436" t="46836" r="69650" b="40424"/>
          <a:stretch/>
        </p:blipFill>
        <p:spPr bwMode="auto">
          <a:xfrm>
            <a:off x="5504425" y="4736383"/>
            <a:ext cx="6585975" cy="198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102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9:15 am ReddiNet® Service Level Poll</a:t>
            </a: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 name="Picture 7">
            <a:extLst>
              <a:ext uri="{FF2B5EF4-FFF2-40B4-BE49-F238E27FC236}">
                <a16:creationId xmlns:a16="http://schemas.microsoft.com/office/drawing/2014/main" id="{B8FC1E43-980A-4DF6-91BC-D0E9072789D6}"/>
              </a:ext>
            </a:extLst>
          </p:cNvPr>
          <p:cNvPicPr>
            <a:picLocks noChangeAspect="1"/>
          </p:cNvPicPr>
          <p:nvPr/>
        </p:nvPicPr>
        <p:blipFill rotWithShape="1">
          <a:blip r:embed="rId4"/>
          <a:srcRect l="57852" t="12509" r="9775" b="39746"/>
          <a:stretch/>
        </p:blipFill>
        <p:spPr bwMode="auto">
          <a:xfrm>
            <a:off x="1022489" y="1398130"/>
            <a:ext cx="9900838" cy="4107320"/>
          </a:xfrm>
          <a:prstGeom prst="rect">
            <a:avLst/>
          </a:prstGeom>
          <a:ln>
            <a:noFill/>
          </a:ln>
          <a:extLst>
            <a:ext uri="{53640926-AAD7-44D8-BBD7-CCE9431645EC}">
              <a14:shadowObscured xmlns:a14="http://schemas.microsoft.com/office/drawing/2010/main"/>
            </a:ext>
          </a:extLst>
        </p:spPr>
      </p:pic>
      <p:sp>
        <p:nvSpPr>
          <p:cNvPr id="4" name="Flowchart: Connector 3">
            <a:extLst>
              <a:ext uri="{FF2B5EF4-FFF2-40B4-BE49-F238E27FC236}">
                <a16:creationId xmlns:a16="http://schemas.microsoft.com/office/drawing/2014/main" id="{E8223833-AC0F-49AB-8818-2EDB252DD00A}"/>
              </a:ext>
            </a:extLst>
          </p:cNvPr>
          <p:cNvSpPr/>
          <p:nvPr/>
        </p:nvSpPr>
        <p:spPr>
          <a:xfrm>
            <a:off x="6515100" y="3678640"/>
            <a:ext cx="513496" cy="51236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24B9FF42-A939-4657-B051-48C677CE98C8}"/>
              </a:ext>
            </a:extLst>
          </p:cNvPr>
          <p:cNvSpPr/>
          <p:nvPr/>
        </p:nvSpPr>
        <p:spPr>
          <a:xfrm>
            <a:off x="6515099" y="4305300"/>
            <a:ext cx="513497" cy="51236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34D26B84-01C7-480B-80C2-944EC5CB0841}"/>
              </a:ext>
            </a:extLst>
          </p:cNvPr>
          <p:cNvSpPr/>
          <p:nvPr/>
        </p:nvSpPr>
        <p:spPr>
          <a:xfrm>
            <a:off x="6515099" y="4876800"/>
            <a:ext cx="527145" cy="51236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2922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a:xfrm>
            <a:off x="684236" y="181000"/>
            <a:ext cx="10119102" cy="1400530"/>
          </a:xfrm>
        </p:spPr>
        <p:txBody>
          <a:bodyPr/>
          <a:lstStyle/>
          <a:p>
            <a:r>
              <a:rPr lang="en-US" dirty="0">
                <a:latin typeface="Arial" panose="020B0604020202020204" pitchFamily="34" charset="0"/>
                <a:cs typeface="Arial" panose="020B0604020202020204" pitchFamily="34" charset="0"/>
              </a:rPr>
              <a:t>09:15 am 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Service Level Poll</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15</a:t>
            </a:fld>
            <a:endParaRPr lang="en-US" altLang="en-US" dirty="0">
              <a:solidFill>
                <a:srgbClr val="000000"/>
              </a:solidFill>
            </a:endParaRPr>
          </a:p>
        </p:txBody>
      </p:sp>
      <p:sp>
        <p:nvSpPr>
          <p:cNvPr id="8" name="TextBox 7">
            <a:extLst>
              <a:ext uri="{FF2B5EF4-FFF2-40B4-BE49-F238E27FC236}">
                <a16:creationId xmlns:a16="http://schemas.microsoft.com/office/drawing/2014/main" id="{A4DF5D2B-9795-4076-B9DB-C4BC4A5B9A1A}"/>
              </a:ext>
            </a:extLst>
          </p:cNvPr>
          <p:cNvSpPr txBox="1"/>
          <p:nvPr/>
        </p:nvSpPr>
        <p:spPr>
          <a:xfrm>
            <a:off x="2630370" y="6307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3"/>
              </a:rPr>
              <a:t>https://www.reddinet.net/support</a:t>
            </a:r>
            <a:endParaRPr lang="en-US" altLang="en-US" sz="1800" dirty="0">
              <a:solidFill>
                <a:schemeClr val="tx1"/>
              </a:solidFill>
            </a:endParaRPr>
          </a:p>
        </p:txBody>
      </p:sp>
      <p:pic>
        <p:nvPicPr>
          <p:cNvPr id="10" name="Picture 9">
            <a:extLst>
              <a:ext uri="{FF2B5EF4-FFF2-40B4-BE49-F238E27FC236}">
                <a16:creationId xmlns:a16="http://schemas.microsoft.com/office/drawing/2014/main" id="{A4B7D464-BEAC-4195-B900-242FD625DBA6}"/>
              </a:ext>
            </a:extLst>
          </p:cNvPr>
          <p:cNvPicPr>
            <a:picLocks noChangeAspect="1"/>
          </p:cNvPicPr>
          <p:nvPr/>
        </p:nvPicPr>
        <p:blipFill rotWithShape="1">
          <a:blip r:embed="rId4"/>
          <a:srcRect l="50256" t="6563" b="5561"/>
          <a:stretch/>
        </p:blipFill>
        <p:spPr bwMode="auto">
          <a:xfrm>
            <a:off x="535741" y="1232628"/>
            <a:ext cx="10915890" cy="5423943"/>
          </a:xfrm>
          <a:prstGeom prst="rect">
            <a:avLst/>
          </a:prstGeom>
          <a:ln>
            <a:noFill/>
          </a:ln>
          <a:extLst>
            <a:ext uri="{53640926-AAD7-44D8-BBD7-CCE9431645EC}">
              <a14:shadowObscured xmlns:a14="http://schemas.microsoft.com/office/drawing/2010/main"/>
            </a:ext>
          </a:extLst>
        </p:spPr>
      </p:pic>
      <p:sp>
        <p:nvSpPr>
          <p:cNvPr id="11" name="Arrow: Left 10">
            <a:extLst>
              <a:ext uri="{FF2B5EF4-FFF2-40B4-BE49-F238E27FC236}">
                <a16:creationId xmlns:a16="http://schemas.microsoft.com/office/drawing/2014/main" id="{0E6297DA-83D9-43AC-8727-4C7EB10D150A}"/>
              </a:ext>
            </a:extLst>
          </p:cNvPr>
          <p:cNvSpPr/>
          <p:nvPr/>
        </p:nvSpPr>
        <p:spPr>
          <a:xfrm>
            <a:off x="1948012" y="1684454"/>
            <a:ext cx="1108154" cy="369332"/>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F73309F-E2BC-44AF-B0CC-740131E78795}"/>
              </a:ext>
            </a:extLst>
          </p:cNvPr>
          <p:cNvSpPr/>
          <p:nvPr/>
        </p:nvSpPr>
        <p:spPr>
          <a:xfrm rot="10800000">
            <a:off x="873457" y="2053786"/>
            <a:ext cx="1569492" cy="36933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8295AEE5-DAF2-4BD5-BDE3-07862BDBB3A1}"/>
              </a:ext>
            </a:extLst>
          </p:cNvPr>
          <p:cNvSpPr/>
          <p:nvPr/>
        </p:nvSpPr>
        <p:spPr>
          <a:xfrm rot="1891612">
            <a:off x="2223242" y="4071256"/>
            <a:ext cx="1108154" cy="369332"/>
          </a:xfrm>
          <a:prstGeom prst="leftArrow">
            <a:avLst>
              <a:gd name="adj1" fmla="val 59157"/>
              <a:gd name="adj2" fmla="val 5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B105E1A-D6B1-4AE8-ABC6-4C74E449F1B8}"/>
              </a:ext>
            </a:extLst>
          </p:cNvPr>
          <p:cNvSpPr txBox="1"/>
          <p:nvPr/>
        </p:nvSpPr>
        <p:spPr>
          <a:xfrm>
            <a:off x="3245540" y="4255922"/>
            <a:ext cx="2850460" cy="461665"/>
          </a:xfrm>
          <a:prstGeom prst="rect">
            <a:avLst/>
          </a:prstGeom>
          <a:noFill/>
        </p:spPr>
        <p:txBody>
          <a:bodyPr wrap="none" rtlCol="0">
            <a:spAutoFit/>
          </a:bodyPr>
          <a:lstStyle/>
          <a:p>
            <a:r>
              <a:rPr lang="en-US" sz="2400" b="1" dirty="0">
                <a:solidFill>
                  <a:srgbClr val="7030A0"/>
                </a:solidFill>
              </a:rPr>
              <a:t>Select your sector</a:t>
            </a:r>
          </a:p>
        </p:txBody>
      </p:sp>
    </p:spTree>
    <p:extLst>
      <p:ext uri="{BB962C8B-B14F-4D97-AF65-F5344CB8AC3E}">
        <p14:creationId xmlns:p14="http://schemas.microsoft.com/office/powerpoint/2010/main" val="20952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t>ReddiNet</a:t>
            </a:r>
            <a:r>
              <a:rPr lang="en-US" altLang="en-US" dirty="0">
                <a:latin typeface="Arial" panose="020B0604020202020204" pitchFamily="34" charset="0"/>
                <a:cs typeface="Arial" panose="020B0604020202020204" pitchFamily="34" charset="0"/>
              </a:rPr>
              <a:t> ®</a:t>
            </a:r>
            <a:r>
              <a:rPr lang="en-US" dirty="0"/>
              <a:t> Service Level</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16</a:t>
            </a:fld>
            <a:endParaRPr lang="en-US" altLang="en-US" dirty="0">
              <a:solidFill>
                <a:srgbClr val="000000"/>
              </a:solidFill>
            </a:endParaRPr>
          </a:p>
        </p:txBody>
      </p:sp>
      <p:pic>
        <p:nvPicPr>
          <p:cNvPr id="8" name="Content Placeholder 7">
            <a:extLst>
              <a:ext uri="{FF2B5EF4-FFF2-40B4-BE49-F238E27FC236}">
                <a16:creationId xmlns:a16="http://schemas.microsoft.com/office/drawing/2014/main" id="{FDAA5F7B-5440-49DF-AFD5-0B6FDB4E0231}"/>
              </a:ext>
            </a:extLst>
          </p:cNvPr>
          <p:cNvPicPr>
            <a:picLocks noGrp="1" noChangeAspect="1"/>
          </p:cNvPicPr>
          <p:nvPr>
            <p:ph idx="1"/>
          </p:nvPr>
        </p:nvPicPr>
        <p:blipFill rotWithShape="1">
          <a:blip r:embed="rId3"/>
          <a:srcRect l="50160" t="10765" r="25699" b="40612"/>
          <a:stretch/>
        </p:blipFill>
        <p:spPr bwMode="auto">
          <a:xfrm>
            <a:off x="802609" y="1397346"/>
            <a:ext cx="10294080" cy="5370805"/>
          </a:xfrm>
          <a:prstGeom prst="rect">
            <a:avLst/>
          </a:prstGeom>
          <a:ln>
            <a:noFill/>
          </a:ln>
          <a:extLst>
            <a:ext uri="{53640926-AAD7-44D8-BBD7-CCE9431645EC}">
              <a14:shadowObscured xmlns:a14="http://schemas.microsoft.com/office/drawing/2010/main"/>
            </a:ext>
          </a:extLst>
        </p:spPr>
      </p:pic>
      <p:sp>
        <p:nvSpPr>
          <p:cNvPr id="9" name="Arrow: Left 8">
            <a:extLst>
              <a:ext uri="{FF2B5EF4-FFF2-40B4-BE49-F238E27FC236}">
                <a16:creationId xmlns:a16="http://schemas.microsoft.com/office/drawing/2014/main" id="{1E603E09-2D8D-473A-8499-CBFD1024343B}"/>
              </a:ext>
            </a:extLst>
          </p:cNvPr>
          <p:cNvSpPr/>
          <p:nvPr/>
        </p:nvSpPr>
        <p:spPr>
          <a:xfrm rot="539679">
            <a:off x="3585632" y="1983371"/>
            <a:ext cx="12573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2AD2572B-89CB-41F1-8291-92159D344B62}"/>
              </a:ext>
            </a:extLst>
          </p:cNvPr>
          <p:cNvSpPr/>
          <p:nvPr/>
        </p:nvSpPr>
        <p:spPr>
          <a:xfrm rot="636996">
            <a:off x="3997499" y="2680536"/>
            <a:ext cx="13176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1F7D780-EF97-4160-91EB-B422873E8B75}"/>
              </a:ext>
            </a:extLst>
          </p:cNvPr>
          <p:cNvSpPr txBox="1"/>
          <p:nvPr/>
        </p:nvSpPr>
        <p:spPr>
          <a:xfrm>
            <a:off x="4935749" y="2040088"/>
            <a:ext cx="385042" cy="523220"/>
          </a:xfrm>
          <a:prstGeom prst="rect">
            <a:avLst/>
          </a:prstGeom>
          <a:noFill/>
        </p:spPr>
        <p:txBody>
          <a:bodyPr wrap="none" rtlCol="0">
            <a:spAutoFit/>
          </a:bodyPr>
          <a:lstStyle/>
          <a:p>
            <a:r>
              <a:rPr lang="en-US" sz="2800" b="1" dirty="0">
                <a:solidFill>
                  <a:schemeClr val="accent1"/>
                </a:solidFill>
              </a:rPr>
              <a:t>1</a:t>
            </a:r>
          </a:p>
        </p:txBody>
      </p:sp>
      <p:sp>
        <p:nvSpPr>
          <p:cNvPr id="12" name="TextBox 11">
            <a:extLst>
              <a:ext uri="{FF2B5EF4-FFF2-40B4-BE49-F238E27FC236}">
                <a16:creationId xmlns:a16="http://schemas.microsoft.com/office/drawing/2014/main" id="{F5B50F39-DBE4-46AE-B7E0-4BCB090C31F7}"/>
              </a:ext>
            </a:extLst>
          </p:cNvPr>
          <p:cNvSpPr txBox="1"/>
          <p:nvPr/>
        </p:nvSpPr>
        <p:spPr>
          <a:xfrm>
            <a:off x="5372086" y="2759176"/>
            <a:ext cx="385042" cy="523220"/>
          </a:xfrm>
          <a:prstGeom prst="rect">
            <a:avLst/>
          </a:prstGeom>
          <a:noFill/>
        </p:spPr>
        <p:txBody>
          <a:bodyPr wrap="none" rtlCol="0">
            <a:spAutoFit/>
          </a:bodyPr>
          <a:lstStyle/>
          <a:p>
            <a:r>
              <a:rPr lang="en-US" sz="2800" b="1" dirty="0">
                <a:solidFill>
                  <a:schemeClr val="accent1"/>
                </a:solidFill>
              </a:rPr>
              <a:t>2</a:t>
            </a:r>
          </a:p>
        </p:txBody>
      </p:sp>
      <p:sp>
        <p:nvSpPr>
          <p:cNvPr id="14" name="Arrow: Left 13">
            <a:extLst>
              <a:ext uri="{FF2B5EF4-FFF2-40B4-BE49-F238E27FC236}">
                <a16:creationId xmlns:a16="http://schemas.microsoft.com/office/drawing/2014/main" id="{49D66086-093B-40DD-9D9A-7A9F81A66CF1}"/>
              </a:ext>
            </a:extLst>
          </p:cNvPr>
          <p:cNvSpPr/>
          <p:nvPr/>
        </p:nvSpPr>
        <p:spPr>
          <a:xfrm>
            <a:off x="4237308" y="5829007"/>
            <a:ext cx="1390716" cy="4615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B032501-B011-4DB6-AB4B-F791ECA31276}"/>
              </a:ext>
            </a:extLst>
          </p:cNvPr>
          <p:cNvSpPr txBox="1"/>
          <p:nvPr/>
        </p:nvSpPr>
        <p:spPr>
          <a:xfrm>
            <a:off x="5757128" y="5767326"/>
            <a:ext cx="385042" cy="523220"/>
          </a:xfrm>
          <a:prstGeom prst="rect">
            <a:avLst/>
          </a:prstGeom>
          <a:noFill/>
        </p:spPr>
        <p:txBody>
          <a:bodyPr wrap="none" rtlCol="0">
            <a:spAutoFit/>
          </a:bodyPr>
          <a:lstStyle/>
          <a:p>
            <a:r>
              <a:rPr lang="en-US" sz="2800" b="1" dirty="0">
                <a:solidFill>
                  <a:schemeClr val="accent1"/>
                </a:solidFill>
              </a:rPr>
              <a:t>3</a:t>
            </a:r>
          </a:p>
        </p:txBody>
      </p:sp>
      <p:sp>
        <p:nvSpPr>
          <p:cNvPr id="13" name="TextBox 12">
            <a:extLst>
              <a:ext uri="{FF2B5EF4-FFF2-40B4-BE49-F238E27FC236}">
                <a16:creationId xmlns:a16="http://schemas.microsoft.com/office/drawing/2014/main" id="{1B785E7D-35E6-4749-8107-B880A5FF6803}"/>
              </a:ext>
            </a:extLst>
          </p:cNvPr>
          <p:cNvSpPr txBox="1"/>
          <p:nvPr/>
        </p:nvSpPr>
        <p:spPr>
          <a:xfrm>
            <a:off x="9418593" y="5916824"/>
            <a:ext cx="385042" cy="523220"/>
          </a:xfrm>
          <a:prstGeom prst="rect">
            <a:avLst/>
          </a:prstGeom>
          <a:noFill/>
        </p:spPr>
        <p:txBody>
          <a:bodyPr wrap="none" rtlCol="0">
            <a:spAutoFit/>
          </a:bodyPr>
          <a:lstStyle/>
          <a:p>
            <a:r>
              <a:rPr lang="en-US" sz="2800" b="1" dirty="0">
                <a:solidFill>
                  <a:schemeClr val="accent1"/>
                </a:solidFill>
              </a:rPr>
              <a:t>4</a:t>
            </a:r>
          </a:p>
        </p:txBody>
      </p:sp>
      <p:sp>
        <p:nvSpPr>
          <p:cNvPr id="16" name="Arrow: Left 15">
            <a:extLst>
              <a:ext uri="{FF2B5EF4-FFF2-40B4-BE49-F238E27FC236}">
                <a16:creationId xmlns:a16="http://schemas.microsoft.com/office/drawing/2014/main" id="{74267CB2-AC4A-4B35-A2C7-BF5400DA5507}"/>
              </a:ext>
            </a:extLst>
          </p:cNvPr>
          <p:cNvSpPr/>
          <p:nvPr/>
        </p:nvSpPr>
        <p:spPr>
          <a:xfrm rot="5400000">
            <a:off x="8995485" y="4984159"/>
            <a:ext cx="1231259" cy="4615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353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5B00-260F-45B5-B088-222274F09E1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E718471-9377-4031-B519-96D1B1935A62}"/>
              </a:ext>
            </a:extLst>
          </p:cNvPr>
          <p:cNvPicPr>
            <a:picLocks noGrp="1" noChangeAspect="1"/>
          </p:cNvPicPr>
          <p:nvPr>
            <p:ph idx="1"/>
          </p:nvPr>
        </p:nvPicPr>
        <p:blipFill rotWithShape="1">
          <a:blip r:embed="rId3"/>
          <a:srcRect l="65108" t="25577" r="9374" b="31231"/>
          <a:stretch/>
        </p:blipFill>
        <p:spPr>
          <a:xfrm>
            <a:off x="545903" y="452718"/>
            <a:ext cx="10899778" cy="5854950"/>
          </a:xfrm>
        </p:spPr>
      </p:pic>
      <p:sp>
        <p:nvSpPr>
          <p:cNvPr id="4" name="Date Placeholder 3">
            <a:extLst>
              <a:ext uri="{FF2B5EF4-FFF2-40B4-BE49-F238E27FC236}">
                <a16:creationId xmlns:a16="http://schemas.microsoft.com/office/drawing/2014/main" id="{57A98532-4A16-4A9C-9A2E-4B7334BE26EF}"/>
              </a:ext>
            </a:extLst>
          </p:cNvPr>
          <p:cNvSpPr>
            <a:spLocks noGrp="1"/>
          </p:cNvSpPr>
          <p:nvPr>
            <p:ph type="dt" sz="half" idx="10"/>
          </p:nvPr>
        </p:nvSpPr>
        <p:spPr/>
        <p:txBody>
          <a:bodyPr/>
          <a:lstStyle/>
          <a:p>
            <a:fld id="{79BE151B-5A8B-4EEB-B2C5-D68FAE542244}" type="slidenum">
              <a:rPr lang="en-US" altLang="en-US" smtClean="0">
                <a:solidFill>
                  <a:srgbClr val="000000"/>
                </a:solidFill>
              </a:rPr>
              <a:pPr/>
              <a:t>17</a:t>
            </a:fld>
            <a:endParaRPr lang="en-US" altLang="en-US" dirty="0">
              <a:solidFill>
                <a:srgbClr val="000000"/>
              </a:solidFill>
            </a:endParaRPr>
          </a:p>
        </p:txBody>
      </p:sp>
    </p:spTree>
    <p:extLst>
      <p:ext uri="{BB962C8B-B14F-4D97-AF65-F5344CB8AC3E}">
        <p14:creationId xmlns:p14="http://schemas.microsoft.com/office/powerpoint/2010/main" val="2641859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a:xfrm>
            <a:off x="684236" y="181000"/>
            <a:ext cx="9404723" cy="1400530"/>
          </a:xfrm>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18</a:t>
            </a:fld>
            <a:endParaRPr lang="en-US" altLang="en-US" dirty="0">
              <a:solidFill>
                <a:srgbClr val="000000"/>
              </a:solidFill>
            </a:endParaRPr>
          </a:p>
        </p:txBody>
      </p:sp>
      <p:pic>
        <p:nvPicPr>
          <p:cNvPr id="5124" name="Picture 4" descr="A screenshot of a computer&#10;&#10;Description automatically generated">
            <a:extLst>
              <a:ext uri="{FF2B5EF4-FFF2-40B4-BE49-F238E27FC236}">
                <a16:creationId xmlns:a16="http://schemas.microsoft.com/office/drawing/2014/main" id="{C7037BB8-594E-43B1-8F64-B81714549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87"/>
          <a:stretch/>
        </p:blipFill>
        <p:spPr bwMode="auto">
          <a:xfrm>
            <a:off x="948267" y="1316491"/>
            <a:ext cx="9855071" cy="49319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DF5D2B-9795-4076-B9DB-C4BC4A5B9A1A}"/>
              </a:ext>
            </a:extLst>
          </p:cNvPr>
          <p:cNvSpPr txBox="1"/>
          <p:nvPr/>
        </p:nvSpPr>
        <p:spPr>
          <a:xfrm>
            <a:off x="2630370" y="6307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4"/>
              </a:rPr>
              <a:t>https://www.reddinet.net/support</a:t>
            </a:r>
            <a:endParaRPr lang="en-US" altLang="en-US" sz="1800" dirty="0">
              <a:solidFill>
                <a:schemeClr val="tx1"/>
              </a:solidFill>
            </a:endParaRPr>
          </a:p>
        </p:txBody>
      </p:sp>
      <p:pic>
        <p:nvPicPr>
          <p:cNvPr id="7" name="Picture 6">
            <a:extLst>
              <a:ext uri="{FF2B5EF4-FFF2-40B4-BE49-F238E27FC236}">
                <a16:creationId xmlns:a16="http://schemas.microsoft.com/office/drawing/2014/main" id="{13CC5F26-13FB-4F70-A506-C5F2F003913C}"/>
              </a:ext>
            </a:extLst>
          </p:cNvPr>
          <p:cNvPicPr>
            <a:picLocks noChangeAspect="1"/>
          </p:cNvPicPr>
          <p:nvPr/>
        </p:nvPicPr>
        <p:blipFill rotWithShape="1">
          <a:blip r:embed="rId5"/>
          <a:srcRect l="50164" t="9685" r="7571" b="6570"/>
          <a:stretch/>
        </p:blipFill>
        <p:spPr bwMode="auto">
          <a:xfrm>
            <a:off x="684236" y="1009037"/>
            <a:ext cx="10823528" cy="5694230"/>
          </a:xfrm>
          <a:prstGeom prst="rect">
            <a:avLst/>
          </a:prstGeom>
          <a:ln>
            <a:noFill/>
          </a:ln>
          <a:extLst>
            <a:ext uri="{53640926-AAD7-44D8-BBD7-CCE9431645EC}">
              <a14:shadowObscured xmlns:a14="http://schemas.microsoft.com/office/drawing/2010/main"/>
            </a:ext>
          </a:extLst>
        </p:spPr>
      </p:pic>
      <p:sp>
        <p:nvSpPr>
          <p:cNvPr id="9" name="Arrow: Left 8">
            <a:extLst>
              <a:ext uri="{FF2B5EF4-FFF2-40B4-BE49-F238E27FC236}">
                <a16:creationId xmlns:a16="http://schemas.microsoft.com/office/drawing/2014/main" id="{3D37F54D-FA26-43FE-883C-65BD92E44E1A}"/>
              </a:ext>
            </a:extLst>
          </p:cNvPr>
          <p:cNvSpPr/>
          <p:nvPr/>
        </p:nvSpPr>
        <p:spPr>
          <a:xfrm>
            <a:off x="1232256" y="131649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8C28C3A-6CA6-460B-AF87-EF2D72E6F9B2}"/>
              </a:ext>
            </a:extLst>
          </p:cNvPr>
          <p:cNvSpPr/>
          <p:nvPr/>
        </p:nvSpPr>
        <p:spPr>
          <a:xfrm rot="5400000">
            <a:off x="1162549" y="4027229"/>
            <a:ext cx="4051413"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96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21008C-2ACD-4DA1-AA9C-B61AFB913A15}"/>
              </a:ext>
            </a:extLst>
          </p:cNvPr>
          <p:cNvSpPr>
            <a:spLocks noGrp="1"/>
          </p:cNvSpPr>
          <p:nvPr>
            <p:ph type="dt" sz="half" idx="10"/>
          </p:nvPr>
        </p:nvSpPr>
        <p:spPr/>
        <p:txBody>
          <a:bodyPr/>
          <a:lstStyle/>
          <a:p>
            <a:fld id="{79BE151B-5A8B-4EEB-B2C5-D68FAE542244}" type="slidenum">
              <a:rPr lang="en-US" altLang="en-US" smtClean="0">
                <a:solidFill>
                  <a:srgbClr val="000000"/>
                </a:solidFill>
              </a:rPr>
              <a:pPr/>
              <a:t>19</a:t>
            </a:fld>
            <a:endParaRPr lang="en-US" altLang="en-US" dirty="0">
              <a:solidFill>
                <a:srgbClr val="000000"/>
              </a:solidFill>
            </a:endParaRPr>
          </a:p>
        </p:txBody>
      </p:sp>
      <p:pic>
        <p:nvPicPr>
          <p:cNvPr id="5" name="Content Placeholder 4">
            <a:extLst>
              <a:ext uri="{FF2B5EF4-FFF2-40B4-BE49-F238E27FC236}">
                <a16:creationId xmlns:a16="http://schemas.microsoft.com/office/drawing/2014/main" id="{28C9B6BA-AA16-4EA5-9EE6-080ECDAA4F2C}"/>
              </a:ext>
            </a:extLst>
          </p:cNvPr>
          <p:cNvPicPr>
            <a:picLocks noGrp="1" noChangeAspect="1"/>
          </p:cNvPicPr>
          <p:nvPr>
            <p:ph idx="1"/>
          </p:nvPr>
        </p:nvPicPr>
        <p:blipFill rotWithShape="1">
          <a:blip r:embed="rId3"/>
          <a:srcRect l="50115" t="10824" r="27293" b="46596"/>
          <a:stretch/>
        </p:blipFill>
        <p:spPr bwMode="auto">
          <a:xfrm>
            <a:off x="1155672" y="1490060"/>
            <a:ext cx="9647666" cy="5114089"/>
          </a:xfrm>
          <a:prstGeom prst="rect">
            <a:avLst/>
          </a:prstGeom>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FCDC7DE6-4129-4F5C-B998-24605D7B8747}"/>
              </a:ext>
            </a:extLst>
          </p:cNvPr>
          <p:cNvCxnSpPr>
            <a:cxnSpLocks/>
          </p:cNvCxnSpPr>
          <p:nvPr/>
        </p:nvCxnSpPr>
        <p:spPr>
          <a:xfrm flipV="1">
            <a:off x="7924799" y="1303867"/>
            <a:ext cx="0" cy="282786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E53C500-6495-4935-A894-AA77FAD2472D}"/>
              </a:ext>
            </a:extLst>
          </p:cNvPr>
          <p:cNvCxnSpPr>
            <a:cxnSpLocks/>
          </p:cNvCxnSpPr>
          <p:nvPr/>
        </p:nvCxnSpPr>
        <p:spPr>
          <a:xfrm flipH="1" flipV="1">
            <a:off x="3553168" y="2438400"/>
            <a:ext cx="3677365" cy="169333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8C139B-5D46-45FF-B220-D277AF86F796}"/>
              </a:ext>
            </a:extLst>
          </p:cNvPr>
          <p:cNvCxnSpPr>
            <a:cxnSpLocks/>
          </p:cNvCxnSpPr>
          <p:nvPr/>
        </p:nvCxnSpPr>
        <p:spPr>
          <a:xfrm flipH="1">
            <a:off x="4775200" y="5137107"/>
            <a:ext cx="1954383" cy="47121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DD22424-A350-46B4-A54A-6B5E229A2690}"/>
              </a:ext>
            </a:extLst>
          </p:cNvPr>
          <p:cNvSpPr txBox="1"/>
          <p:nvPr/>
        </p:nvSpPr>
        <p:spPr>
          <a:xfrm>
            <a:off x="7966187" y="3900900"/>
            <a:ext cx="356188" cy="461665"/>
          </a:xfrm>
          <a:prstGeom prst="rect">
            <a:avLst/>
          </a:prstGeom>
          <a:noFill/>
        </p:spPr>
        <p:txBody>
          <a:bodyPr wrap="none" rtlCol="0">
            <a:spAutoFit/>
          </a:bodyPr>
          <a:lstStyle/>
          <a:p>
            <a:r>
              <a:rPr lang="en-US" sz="2400" b="1" dirty="0">
                <a:solidFill>
                  <a:srgbClr val="7030A0"/>
                </a:solidFill>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945AE5FC-997D-4B8B-BA7C-9242521D61AF}"/>
              </a:ext>
            </a:extLst>
          </p:cNvPr>
          <p:cNvSpPr txBox="1"/>
          <p:nvPr/>
        </p:nvSpPr>
        <p:spPr>
          <a:xfrm>
            <a:off x="7242172" y="4000342"/>
            <a:ext cx="356188" cy="461665"/>
          </a:xfrm>
          <a:prstGeom prst="rect">
            <a:avLst/>
          </a:prstGeom>
          <a:noFill/>
        </p:spPr>
        <p:txBody>
          <a:bodyPr wrap="none" rtlCol="0">
            <a:spAutoFit/>
          </a:bodyPr>
          <a:lstStyle/>
          <a:p>
            <a:r>
              <a:rPr lang="en-US" sz="2400" b="1" dirty="0">
                <a:solidFill>
                  <a:srgbClr val="7030A0"/>
                </a:solidFill>
                <a:latin typeface="Arial" panose="020B0604020202020204" pitchFamily="34" charset="0"/>
                <a:cs typeface="Arial" panose="020B0604020202020204" pitchFamily="34" charset="0"/>
              </a:rPr>
              <a:t>3</a:t>
            </a:r>
          </a:p>
        </p:txBody>
      </p:sp>
      <p:sp>
        <p:nvSpPr>
          <p:cNvPr id="28" name="TextBox 27">
            <a:extLst>
              <a:ext uri="{FF2B5EF4-FFF2-40B4-BE49-F238E27FC236}">
                <a16:creationId xmlns:a16="http://schemas.microsoft.com/office/drawing/2014/main" id="{CA19C7F9-E6AF-4B81-A33A-45AF966034AD}"/>
              </a:ext>
            </a:extLst>
          </p:cNvPr>
          <p:cNvSpPr txBox="1"/>
          <p:nvPr/>
        </p:nvSpPr>
        <p:spPr>
          <a:xfrm>
            <a:off x="7068784" y="4906275"/>
            <a:ext cx="356188" cy="461665"/>
          </a:xfrm>
          <a:prstGeom prst="rect">
            <a:avLst/>
          </a:prstGeom>
          <a:noFill/>
        </p:spPr>
        <p:txBody>
          <a:bodyPr wrap="none" rtlCol="0">
            <a:spAutoFit/>
          </a:bodyPr>
          <a:lstStyle/>
          <a:p>
            <a:r>
              <a:rPr lang="en-US" sz="2400" b="1" dirty="0">
                <a:solidFill>
                  <a:srgbClr val="7030A0"/>
                </a:solidFill>
                <a:latin typeface="Arial" panose="020B0604020202020204" pitchFamily="34" charset="0"/>
                <a:cs typeface="Arial" panose="020B0604020202020204" pitchFamily="34" charset="0"/>
              </a:rPr>
              <a:t>2</a:t>
            </a:r>
          </a:p>
        </p:txBody>
      </p:sp>
      <p:sp>
        <p:nvSpPr>
          <p:cNvPr id="10" name="Title 1">
            <a:extLst>
              <a:ext uri="{FF2B5EF4-FFF2-40B4-BE49-F238E27FC236}">
                <a16:creationId xmlns:a16="http://schemas.microsoft.com/office/drawing/2014/main" id="{61D6DECF-A295-41F5-8249-AD815B45CC6A}"/>
              </a:ext>
            </a:extLst>
          </p:cNvPr>
          <p:cNvSpPr>
            <a:spLocks noGrp="1"/>
          </p:cNvSpPr>
          <p:nvPr>
            <p:ph type="title"/>
          </p:nvPr>
        </p:nvSpPr>
        <p:spPr>
          <a:xfrm>
            <a:off x="1255233" y="161856"/>
            <a:ext cx="9681533" cy="1400530"/>
          </a:xfrm>
        </p:spPr>
        <p:txBody>
          <a:bodyPr/>
          <a:lstStyle/>
          <a:p>
            <a:r>
              <a:rPr lang="en-US" sz="3600" b="1" dirty="0">
                <a:solidFill>
                  <a:schemeClr val="tx1"/>
                </a:solidFill>
              </a:rPr>
              <a:t>10:30</a:t>
            </a:r>
            <a:r>
              <a:rPr lang="en-US" sz="3600" dirty="0">
                <a:solidFill>
                  <a:schemeClr val="tx1"/>
                </a:solidFill>
              </a:rPr>
              <a:t> ALL HCP Submit a Resource Request </a:t>
            </a:r>
            <a:r>
              <a:rPr lang="en-US" sz="3600" b="1" dirty="0">
                <a:solidFill>
                  <a:schemeClr val="tx1"/>
                </a:solidFill>
              </a:rPr>
              <a:t>(inject)</a:t>
            </a:r>
          </a:p>
        </p:txBody>
      </p:sp>
      <p:sp>
        <p:nvSpPr>
          <p:cNvPr id="12" name="Oval 11">
            <a:extLst>
              <a:ext uri="{FF2B5EF4-FFF2-40B4-BE49-F238E27FC236}">
                <a16:creationId xmlns:a16="http://schemas.microsoft.com/office/drawing/2014/main" id="{895D6386-9CB0-4408-BF28-79D48F492D9F}"/>
              </a:ext>
            </a:extLst>
          </p:cNvPr>
          <p:cNvSpPr/>
          <p:nvPr/>
        </p:nvSpPr>
        <p:spPr>
          <a:xfrm rot="10800000">
            <a:off x="853440" y="4231174"/>
            <a:ext cx="2015770" cy="592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38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Exercise Overview</a:t>
            </a:r>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164351" y="1361234"/>
            <a:ext cx="11599281" cy="6248399"/>
          </a:xfrm>
        </p:spPr>
        <p:txBody>
          <a:bodyPr>
            <a:normAutofit fontScale="62500" lnSpcReduction="20000"/>
          </a:bodyPr>
          <a:lstStyle/>
          <a:p>
            <a:pPr marL="0" indent="0">
              <a:buNone/>
            </a:pPr>
            <a:r>
              <a:rPr lang="en-US" sz="3800" dirty="0">
                <a:latin typeface="Arial" panose="020B0604020202020204" pitchFamily="34" charset="0"/>
                <a:cs typeface="Arial" panose="020B0604020202020204" pitchFamily="34" charset="0"/>
              </a:rPr>
              <a:t>Exercise Name:		Medical Response and Surge  Exercise 													Burn focus</a:t>
            </a:r>
          </a:p>
          <a:p>
            <a:pPr marL="0" indent="0">
              <a:buNone/>
            </a:pPr>
            <a:r>
              <a:rPr lang="en-US" sz="3800" dirty="0">
                <a:latin typeface="Arial" panose="020B0604020202020204" pitchFamily="34" charset="0"/>
                <a:cs typeface="Arial" panose="020B0604020202020204" pitchFamily="34" charset="0"/>
              </a:rPr>
              <a:t>Exercise Date:		November 21, 2024</a:t>
            </a:r>
          </a:p>
          <a:p>
            <a:pPr marL="0" indent="0">
              <a:buNone/>
            </a:pPr>
            <a:r>
              <a:rPr lang="en-US" sz="3800" dirty="0">
                <a:latin typeface="Arial" panose="020B0604020202020204" pitchFamily="34" charset="0"/>
                <a:cs typeface="Arial" panose="020B0604020202020204" pitchFamily="34" charset="0"/>
              </a:rPr>
              <a:t>Exercise Time:		0800-1200 </a:t>
            </a:r>
          </a:p>
          <a:p>
            <a:pPr marL="0" indent="0">
              <a:buNone/>
            </a:pPr>
            <a:r>
              <a:rPr lang="en-US" sz="3800" dirty="0">
                <a:latin typeface="Arial" panose="020B0604020202020204" pitchFamily="34" charset="0"/>
                <a:cs typeface="Arial" panose="020B0604020202020204" pitchFamily="34" charset="0"/>
              </a:rPr>
              <a:t>Exercise Type:		Functional </a:t>
            </a:r>
          </a:p>
          <a:p>
            <a:endParaRPr lang="en-US" sz="3800" dirty="0">
              <a:latin typeface="Arial" panose="020B0604020202020204" pitchFamily="34" charset="0"/>
              <a:cs typeface="Arial" panose="020B0604020202020204" pitchFamily="34" charset="0"/>
            </a:endParaRPr>
          </a:p>
          <a:p>
            <a:pPr marL="0" indent="0">
              <a:buNone/>
            </a:pPr>
            <a:endParaRPr lang="en-US" sz="38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Exercise Goals:	</a:t>
            </a:r>
          </a:p>
          <a:p>
            <a:pPr marL="457200" lvl="1" indent="0">
              <a:lnSpc>
                <a:spcPct val="120000"/>
              </a:lnSpc>
              <a:buNone/>
            </a:pPr>
            <a:r>
              <a:rPr lang="en-US" sz="3600" u="sng" dirty="0">
                <a:latin typeface="Arial" panose="020B0604020202020204" pitchFamily="34" charset="0"/>
                <a:cs typeface="Arial" panose="020B0604020202020204" pitchFamily="34" charset="0"/>
              </a:rPr>
              <a:t>Capability 1</a:t>
            </a:r>
            <a:r>
              <a:rPr lang="en-US" sz="3600" dirty="0">
                <a:latin typeface="Arial" panose="020B0604020202020204" pitchFamily="34" charset="0"/>
                <a:cs typeface="Arial" panose="020B0604020202020204" pitchFamily="34" charset="0"/>
              </a:rPr>
              <a:t>:    Foundation for Healthcare &amp; Medical Readiness					</a:t>
            </a:r>
          </a:p>
          <a:p>
            <a:pPr marL="457200" lvl="1" indent="0">
              <a:lnSpc>
                <a:spcPct val="120000"/>
              </a:lnSpc>
              <a:buNone/>
            </a:pPr>
            <a:r>
              <a:rPr lang="en-US" sz="3800" u="sng" dirty="0">
                <a:latin typeface="Arial" panose="020B0604020202020204" pitchFamily="34" charset="0"/>
                <a:cs typeface="Arial" panose="020B0604020202020204" pitchFamily="34" charset="0"/>
              </a:rPr>
              <a:t>Capability 2</a:t>
            </a:r>
            <a:r>
              <a:rPr lang="en-US" sz="3800" dirty="0">
                <a:latin typeface="Arial" panose="020B0604020202020204" pitchFamily="34" charset="0"/>
                <a:cs typeface="Arial" panose="020B0604020202020204" pitchFamily="34" charset="0"/>
              </a:rPr>
              <a:t>:   Health Care &amp; Medical Response Coordination</a:t>
            </a:r>
          </a:p>
          <a:p>
            <a:pPr marL="457200" lvl="1" indent="0">
              <a:lnSpc>
                <a:spcPct val="120000"/>
              </a:lnSpc>
              <a:buNone/>
            </a:pPr>
            <a:r>
              <a:rPr lang="en-US" sz="3800" u="sng" dirty="0">
                <a:latin typeface="Arial" panose="020B0604020202020204" pitchFamily="34" charset="0"/>
                <a:cs typeface="Arial" panose="020B0604020202020204" pitchFamily="34" charset="0"/>
              </a:rPr>
              <a:t>Capability 3</a:t>
            </a:r>
            <a:r>
              <a:rPr lang="en-US" sz="3800" dirty="0">
                <a:latin typeface="Arial" panose="020B0604020202020204" pitchFamily="34" charset="0"/>
                <a:cs typeface="Arial" panose="020B0604020202020204" pitchFamily="34" charset="0"/>
              </a:rPr>
              <a:t>:   Continuity of Health Care Service Delivery</a:t>
            </a:r>
          </a:p>
          <a:p>
            <a:pPr marL="457200" lvl="1" indent="0">
              <a:lnSpc>
                <a:spcPct val="120000"/>
              </a:lnSpc>
              <a:buNone/>
            </a:pPr>
            <a:r>
              <a:rPr lang="en-US" sz="3800" u="sng" dirty="0">
                <a:latin typeface="Arial" panose="020B0604020202020204" pitchFamily="34" charset="0"/>
                <a:cs typeface="Arial" panose="020B0604020202020204" pitchFamily="34" charset="0"/>
              </a:rPr>
              <a:t>Capability 4</a:t>
            </a:r>
            <a:r>
              <a:rPr lang="en-US" sz="3800" dirty="0">
                <a:latin typeface="Arial" panose="020B0604020202020204" pitchFamily="34" charset="0"/>
                <a:cs typeface="Arial" panose="020B0604020202020204" pitchFamily="34" charset="0"/>
              </a:rPr>
              <a:t>:   Medical Surge</a:t>
            </a:r>
          </a:p>
          <a:p>
            <a:pPr marL="0" indent="0">
              <a:buNone/>
            </a:pPr>
            <a:endParaRPr lang="en-US" sz="3800" dirty="0"/>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 name="Picture 6">
            <a:extLst>
              <a:ext uri="{FF2B5EF4-FFF2-40B4-BE49-F238E27FC236}">
                <a16:creationId xmlns:a16="http://schemas.microsoft.com/office/drawing/2014/main" id="{BE7B63F8-01A4-4403-B1E6-00EC800A6E6F}"/>
              </a:ext>
            </a:extLst>
          </p:cNvPr>
          <p:cNvPicPr>
            <a:picLocks noChangeAspect="1"/>
          </p:cNvPicPr>
          <p:nvPr/>
        </p:nvPicPr>
        <p:blipFill rotWithShape="1">
          <a:blip r:embed="rId4"/>
          <a:srcRect l="71314" t="26206" r="15064" b="12267"/>
          <a:stretch/>
        </p:blipFill>
        <p:spPr bwMode="auto">
          <a:xfrm rot="1460631">
            <a:off x="8307395" y="909971"/>
            <a:ext cx="3055938" cy="38823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782668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3">
            <a:extLst>
              <a:ext uri="{28A0092B-C50C-407E-A947-70E740481C1C}">
                <a14:useLocalDpi xmlns:a14="http://schemas.microsoft.com/office/drawing/2010/main" val="0"/>
              </a:ext>
            </a:extLst>
          </a:blip>
          <a:srcRect l="64021" t="21507" r="14302" b="6982"/>
          <a:stretch>
            <a:fillRect/>
          </a:stretch>
        </p:blipFill>
        <p:spPr bwMode="auto">
          <a:xfrm>
            <a:off x="7880283" y="1486621"/>
            <a:ext cx="3840096" cy="487679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2"/>
          <p:cNvSpPr>
            <a:spLocks noGrp="1"/>
          </p:cNvSpPr>
          <p:nvPr>
            <p:ph idx="1"/>
          </p:nvPr>
        </p:nvSpPr>
        <p:spPr>
          <a:xfrm>
            <a:off x="471621" y="1524000"/>
            <a:ext cx="6595974" cy="4876800"/>
          </a:xfrm>
        </p:spPr>
        <p:txBody>
          <a:bodyPr/>
          <a:lstStyle/>
          <a:p>
            <a:pPr>
              <a:defRPr/>
            </a:pPr>
            <a:r>
              <a:rPr lang="en-US" altLang="en-US" sz="2600" dirty="0">
                <a:latin typeface="Arial" panose="020B0604020202020204" pitchFamily="34" charset="0"/>
                <a:cs typeface="Arial" panose="020B0604020202020204" pitchFamily="34" charset="0"/>
              </a:rPr>
              <a:t>Resource Request forms should be                                          submitted via ReddiNet during an                                                                MCI.  </a:t>
            </a:r>
          </a:p>
          <a:p>
            <a:pPr lvl="1">
              <a:defRPr/>
            </a:pPr>
            <a:r>
              <a:rPr lang="en-US" altLang="en-US" sz="2200" dirty="0">
                <a:latin typeface="Arial" panose="020B0604020202020204" pitchFamily="34" charset="0"/>
                <a:cs typeface="Arial" panose="020B0604020202020204" pitchFamily="34" charset="0"/>
              </a:rPr>
              <a:t>If ReddiNet is not available, RR may                                                                             be submitted via email or fax.</a:t>
            </a:r>
          </a:p>
          <a:p>
            <a:pPr marL="0" indent="0">
              <a:buNone/>
              <a:defRPr/>
            </a:pPr>
            <a:endParaRPr lang="en-US" altLang="en-US" sz="2800" dirty="0"/>
          </a:p>
          <a:p>
            <a:pPr>
              <a:defRPr/>
            </a:pPr>
            <a:endParaRPr lang="en-US" altLang="en-US" sz="2600" dirty="0"/>
          </a:p>
        </p:txBody>
      </p:sp>
      <p:sp>
        <p:nvSpPr>
          <p:cNvPr id="8" name="Title 1"/>
          <p:cNvSpPr txBox="1">
            <a:spLocks/>
          </p:cNvSpPr>
          <p:nvPr/>
        </p:nvSpPr>
        <p:spPr bwMode="auto">
          <a:xfrm>
            <a:off x="1981200" y="457200"/>
            <a:ext cx="8229600" cy="84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altLang="en-US" sz="4000" b="1" kern="0" dirty="0">
                <a:solidFill>
                  <a:schemeClr val="tx1"/>
                </a:solidFill>
                <a:latin typeface="Arial" panose="020B0604020202020204" pitchFamily="34" charset="0"/>
                <a:cs typeface="Arial" panose="020B0604020202020204" pitchFamily="34" charset="0"/>
              </a:rPr>
              <a:t>Resource Request</a:t>
            </a:r>
          </a:p>
        </p:txBody>
      </p:sp>
    </p:spTree>
    <p:extLst>
      <p:ext uri="{BB962C8B-B14F-4D97-AF65-F5344CB8AC3E}">
        <p14:creationId xmlns:p14="http://schemas.microsoft.com/office/powerpoint/2010/main" val="2532970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9D8E82-A8C8-4DE2-8C5A-97525B0ED0C4}"/>
              </a:ext>
            </a:extLst>
          </p:cNvPr>
          <p:cNvPicPr>
            <a:picLocks noGrp="1" noChangeAspect="1"/>
          </p:cNvPicPr>
          <p:nvPr>
            <p:ph idx="1"/>
          </p:nvPr>
        </p:nvPicPr>
        <p:blipFill rotWithShape="1">
          <a:blip r:embed="rId3"/>
          <a:srcRect l="50000" t="9686" b="4861"/>
          <a:stretch/>
        </p:blipFill>
        <p:spPr bwMode="auto">
          <a:xfrm>
            <a:off x="472627" y="491067"/>
            <a:ext cx="11279560" cy="5757333"/>
          </a:xfrm>
          <a:prstGeom prst="rect">
            <a:avLst/>
          </a:prstGeom>
          <a:ln>
            <a:solidFill>
              <a:schemeClr val="accent1"/>
            </a:solid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3D79E6C9-786B-ECEE-5933-2445ACD4D89C}"/>
              </a:ext>
            </a:extLst>
          </p:cNvPr>
          <p:cNvSpPr/>
          <p:nvPr/>
        </p:nvSpPr>
        <p:spPr>
          <a:xfrm>
            <a:off x="2959100" y="2349500"/>
            <a:ext cx="35687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128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960A8C-D8BD-45EB-9A3E-7D77CB2B4CE1}"/>
              </a:ext>
            </a:extLst>
          </p:cNvPr>
          <p:cNvSpPr>
            <a:spLocks noGrp="1"/>
          </p:cNvSpPr>
          <p:nvPr>
            <p:ph type="dt" sz="half" idx="10"/>
          </p:nvPr>
        </p:nvSpPr>
        <p:spPr/>
        <p:txBody>
          <a:bodyPr/>
          <a:lstStyle/>
          <a:p>
            <a:fld id="{79BE151B-5A8B-4EEB-B2C5-D68FAE542244}" type="slidenum">
              <a:rPr lang="en-US" altLang="en-US" smtClean="0">
                <a:solidFill>
                  <a:srgbClr val="000000"/>
                </a:solidFill>
              </a:rPr>
              <a:pPr/>
              <a:t>22</a:t>
            </a:fld>
            <a:endParaRPr lang="en-US" altLang="en-US" dirty="0">
              <a:solidFill>
                <a:srgbClr val="000000"/>
              </a:solidFill>
            </a:endParaRPr>
          </a:p>
        </p:txBody>
      </p:sp>
      <p:pic>
        <p:nvPicPr>
          <p:cNvPr id="5" name="Content Placeholder 4">
            <a:extLst>
              <a:ext uri="{FF2B5EF4-FFF2-40B4-BE49-F238E27FC236}">
                <a16:creationId xmlns:a16="http://schemas.microsoft.com/office/drawing/2014/main" id="{BBABA2F3-545E-4C7C-9015-264BD019A485}"/>
              </a:ext>
            </a:extLst>
          </p:cNvPr>
          <p:cNvPicPr>
            <a:picLocks noGrp="1" noChangeAspect="1"/>
          </p:cNvPicPr>
          <p:nvPr>
            <p:ph idx="1"/>
          </p:nvPr>
        </p:nvPicPr>
        <p:blipFill rotWithShape="1">
          <a:blip r:embed="rId3"/>
          <a:srcRect l="60737" t="11964" r="11058" b="33915"/>
          <a:stretch/>
        </p:blipFill>
        <p:spPr bwMode="auto">
          <a:xfrm>
            <a:off x="528481" y="424349"/>
            <a:ext cx="11135038" cy="6009301"/>
          </a:xfrm>
          <a:prstGeom prst="rect">
            <a:avLst/>
          </a:prstGeom>
          <a:ln>
            <a:noFill/>
          </a:ln>
          <a:extLst>
            <a:ext uri="{53640926-AAD7-44D8-BBD7-CCE9431645EC}">
              <a14:shadowObscured xmlns:a14="http://schemas.microsoft.com/office/drawing/2010/main"/>
            </a:ext>
          </a:extLst>
        </p:spPr>
      </p:pic>
      <p:cxnSp>
        <p:nvCxnSpPr>
          <p:cNvPr id="3" name="Straight Arrow Connector 2">
            <a:extLst>
              <a:ext uri="{FF2B5EF4-FFF2-40B4-BE49-F238E27FC236}">
                <a16:creationId xmlns:a16="http://schemas.microsoft.com/office/drawing/2014/main" id="{8C364F5D-2F20-4830-0191-6E1B6BF5DA19}"/>
              </a:ext>
            </a:extLst>
          </p:cNvPr>
          <p:cNvCxnSpPr>
            <a:cxnSpLocks/>
          </p:cNvCxnSpPr>
          <p:nvPr/>
        </p:nvCxnSpPr>
        <p:spPr>
          <a:xfrm flipH="1" flipV="1">
            <a:off x="1536700" y="2286000"/>
            <a:ext cx="3073400" cy="1600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B1D80D-5F94-8CDE-AD9B-CF714B355F69}"/>
              </a:ext>
            </a:extLst>
          </p:cNvPr>
          <p:cNvSpPr txBox="1"/>
          <p:nvPr/>
        </p:nvSpPr>
        <p:spPr>
          <a:xfrm>
            <a:off x="4610100" y="3701534"/>
            <a:ext cx="5485210" cy="646331"/>
          </a:xfrm>
          <a:prstGeom prst="rect">
            <a:avLst/>
          </a:prstGeom>
          <a:noFill/>
        </p:spPr>
        <p:txBody>
          <a:bodyPr wrap="square" rtlCol="0">
            <a:spAutoFit/>
          </a:bodyPr>
          <a:lstStyle/>
          <a:p>
            <a:r>
              <a:rPr lang="en-US" b="1" dirty="0">
                <a:solidFill>
                  <a:srgbClr val="C00000"/>
                </a:solidFill>
              </a:rPr>
              <a:t>Facility ID is the “CODE” found under General Information for your facility</a:t>
            </a:r>
          </a:p>
        </p:txBody>
      </p:sp>
      <p:sp>
        <p:nvSpPr>
          <p:cNvPr id="6" name="TextBox 5">
            <a:extLst>
              <a:ext uri="{FF2B5EF4-FFF2-40B4-BE49-F238E27FC236}">
                <a16:creationId xmlns:a16="http://schemas.microsoft.com/office/drawing/2014/main" id="{0E037BA0-18E2-4DC9-BFFA-854908712B7C}"/>
              </a:ext>
            </a:extLst>
          </p:cNvPr>
          <p:cNvSpPr txBox="1"/>
          <p:nvPr/>
        </p:nvSpPr>
        <p:spPr>
          <a:xfrm>
            <a:off x="646111" y="6405282"/>
            <a:ext cx="6094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4"/>
              </a:rPr>
              <a:t>https://www.reddinet.net/support</a:t>
            </a:r>
            <a:endParaRPr lang="en-US" altLang="en-US" sz="1800" dirty="0">
              <a:solidFill>
                <a:schemeClr val="tx1"/>
              </a:solidFill>
            </a:endParaRPr>
          </a:p>
        </p:txBody>
      </p:sp>
    </p:spTree>
    <p:extLst>
      <p:ext uri="{BB962C8B-B14F-4D97-AF65-F5344CB8AC3E}">
        <p14:creationId xmlns:p14="http://schemas.microsoft.com/office/powerpoint/2010/main" val="2068330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txBox="1">
            <a:spLocks/>
          </p:cNvSpPr>
          <p:nvPr/>
        </p:nvSpPr>
        <p:spPr bwMode="auto">
          <a:xfrm>
            <a:off x="1785257" y="457200"/>
            <a:ext cx="8737599"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altLang="en-US" sz="4000" b="1" kern="0" dirty="0">
                <a:solidFill>
                  <a:schemeClr val="tx1"/>
                </a:solidFill>
                <a:latin typeface="Arial" panose="020B0604020202020204" pitchFamily="34" charset="0"/>
                <a:cs typeface="Arial" panose="020B0604020202020204" pitchFamily="34" charset="0"/>
              </a:rPr>
              <a:t>Resource Request-Covered </a:t>
            </a:r>
          </a:p>
        </p:txBody>
      </p:sp>
      <p:pic>
        <p:nvPicPr>
          <p:cNvPr id="3" name="Picture 2">
            <a:extLst>
              <a:ext uri="{FF2B5EF4-FFF2-40B4-BE49-F238E27FC236}">
                <a16:creationId xmlns:a16="http://schemas.microsoft.com/office/drawing/2014/main" id="{47995D7C-DA82-EE78-F18F-2839CCE09F3D}"/>
              </a:ext>
            </a:extLst>
          </p:cNvPr>
          <p:cNvPicPr>
            <a:picLocks noChangeAspect="1"/>
          </p:cNvPicPr>
          <p:nvPr/>
        </p:nvPicPr>
        <p:blipFill rotWithShape="1">
          <a:blip r:embed="rId3"/>
          <a:srcRect t="9177" r="50000" b="5062"/>
          <a:stretch/>
        </p:blipFill>
        <p:spPr>
          <a:xfrm>
            <a:off x="1041625" y="1703778"/>
            <a:ext cx="9229725" cy="4630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58EF19B-C376-219D-82C9-46C29FF72367}"/>
              </a:ext>
            </a:extLst>
          </p:cNvPr>
          <p:cNvPicPr>
            <a:picLocks noChangeAspect="1"/>
          </p:cNvPicPr>
          <p:nvPr/>
        </p:nvPicPr>
        <p:blipFill rotWithShape="1">
          <a:blip r:embed="rId4"/>
          <a:srcRect t="8129" r="50000" b="3645"/>
          <a:stretch/>
        </p:blipFill>
        <p:spPr>
          <a:xfrm>
            <a:off x="1891507" y="1863467"/>
            <a:ext cx="10005218" cy="4672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2D6EDD4-D588-F398-3EE3-CA5945222CA7}"/>
              </a:ext>
            </a:extLst>
          </p:cNvPr>
          <p:cNvPicPr>
            <a:picLocks noChangeAspect="1"/>
          </p:cNvPicPr>
          <p:nvPr/>
        </p:nvPicPr>
        <p:blipFill rotWithShape="1">
          <a:blip r:embed="rId5"/>
          <a:srcRect t="9177" r="50000" b="5062"/>
          <a:stretch/>
        </p:blipFill>
        <p:spPr>
          <a:xfrm>
            <a:off x="2785102" y="2092329"/>
            <a:ext cx="9216398" cy="4630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57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24</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5126" name="Picture 6" descr="A screenshot of a computer&#10;&#10;Description automatically generated">
            <a:extLst>
              <a:ext uri="{FF2B5EF4-FFF2-40B4-BE49-F238E27FC236}">
                <a16:creationId xmlns:a16="http://schemas.microsoft.com/office/drawing/2014/main" id="{5982A9F7-3124-484C-93DC-82EB5409C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5" y="1239572"/>
            <a:ext cx="8631638" cy="5380940"/>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Left 13">
            <a:extLst>
              <a:ext uri="{FF2B5EF4-FFF2-40B4-BE49-F238E27FC236}">
                <a16:creationId xmlns:a16="http://schemas.microsoft.com/office/drawing/2014/main" id="{F0337F54-D0E0-4B33-A791-6C5EAC8C025D}"/>
              </a:ext>
            </a:extLst>
          </p:cNvPr>
          <p:cNvSpPr/>
          <p:nvPr/>
        </p:nvSpPr>
        <p:spPr>
          <a:xfrm>
            <a:off x="6096000" y="272377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9948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25</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194" name="Picture 2" descr="Graphical user interface, application&#10;&#10;Description automatically generated">
            <a:extLst>
              <a:ext uri="{FF2B5EF4-FFF2-40B4-BE49-F238E27FC236}">
                <a16:creationId xmlns:a16="http://schemas.microsoft.com/office/drawing/2014/main" id="{3F8BE4DA-22DD-4A83-BA9D-5A2DC5D409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33" b="2410"/>
          <a:stretch/>
        </p:blipFill>
        <p:spPr bwMode="auto">
          <a:xfrm>
            <a:off x="950512" y="1183231"/>
            <a:ext cx="5640995" cy="522205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985F2745-DA11-4984-8533-ED93DC750CFD}"/>
              </a:ext>
            </a:extLst>
          </p:cNvPr>
          <p:cNvSpPr/>
          <p:nvPr/>
        </p:nvSpPr>
        <p:spPr>
          <a:xfrm>
            <a:off x="2792601" y="250222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A83DDA1A-6AB7-4809-904A-FB42442A1F4E}"/>
              </a:ext>
            </a:extLst>
          </p:cNvPr>
          <p:cNvSpPr/>
          <p:nvPr/>
        </p:nvSpPr>
        <p:spPr>
          <a:xfrm>
            <a:off x="5752979" y="31866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4773B3C5-B07E-459D-90EA-AD9D2398BEA7}"/>
              </a:ext>
            </a:extLst>
          </p:cNvPr>
          <p:cNvSpPr/>
          <p:nvPr/>
        </p:nvSpPr>
        <p:spPr>
          <a:xfrm>
            <a:off x="5752979" y="372980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 10">
            <a:extLst>
              <a:ext uri="{FF2B5EF4-FFF2-40B4-BE49-F238E27FC236}">
                <a16:creationId xmlns:a16="http://schemas.microsoft.com/office/drawing/2014/main" id="{FA6CA726-4860-4157-ACA7-6CF0A28BD367}"/>
              </a:ext>
            </a:extLst>
          </p:cNvPr>
          <p:cNvSpPr/>
          <p:nvPr/>
        </p:nvSpPr>
        <p:spPr>
          <a:xfrm>
            <a:off x="6242183" y="482522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DD7A3B5A-ED73-4E62-84AF-81CC3BBA144A}"/>
              </a:ext>
            </a:extLst>
          </p:cNvPr>
          <p:cNvSpPr/>
          <p:nvPr/>
        </p:nvSpPr>
        <p:spPr>
          <a:xfrm>
            <a:off x="6416845" y="579805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8871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10A3-6A3D-4FAF-A0FF-1EF5BF647A5A}"/>
              </a:ext>
            </a:extLst>
          </p:cNvPr>
          <p:cNvSpPr>
            <a:spLocks noGrp="1"/>
          </p:cNvSpPr>
          <p:nvPr>
            <p:ph type="title"/>
          </p:nvPr>
        </p:nvSpPr>
        <p:spPr/>
        <p:txBody>
          <a:bodyPr/>
          <a:lstStyle/>
          <a:p>
            <a:r>
              <a:rPr lang="en-US" dirty="0"/>
              <a:t>ReddiNet</a:t>
            </a:r>
            <a:r>
              <a:rPr lang="en-US" altLang="en-US" dirty="0">
                <a:latin typeface="Arial" panose="020B0604020202020204" pitchFamily="34" charset="0"/>
                <a:cs typeface="Arial" panose="020B0604020202020204" pitchFamily="34" charset="0"/>
              </a:rPr>
              <a:t> ®</a:t>
            </a:r>
            <a:endParaRPr lang="en-US" dirty="0"/>
          </a:p>
        </p:txBody>
      </p:sp>
      <p:sp>
        <p:nvSpPr>
          <p:cNvPr id="3" name="Content Placeholder 2">
            <a:extLst>
              <a:ext uri="{FF2B5EF4-FFF2-40B4-BE49-F238E27FC236}">
                <a16:creationId xmlns:a16="http://schemas.microsoft.com/office/drawing/2014/main" id="{7A64512F-E7E1-4876-B9EA-C2E38CA71CCA}"/>
              </a:ext>
            </a:extLst>
          </p:cNvPr>
          <p:cNvSpPr>
            <a:spLocks noGrp="1"/>
          </p:cNvSpPr>
          <p:nvPr>
            <p:ph idx="1"/>
          </p:nvPr>
        </p:nvSpPr>
        <p:spPr/>
        <p:txBody>
          <a:bodyPr>
            <a:normAutofit/>
          </a:bodyPr>
          <a:lstStyle/>
          <a:p>
            <a:r>
              <a:rPr lang="en-US" sz="2800" dirty="0">
                <a:effectLst/>
                <a:latin typeface="Calibri" panose="020F0502020204030204" pitchFamily="34" charset="0"/>
                <a:ea typeface="Calibri" panose="020F0502020204030204" pitchFamily="34" charset="0"/>
              </a:rPr>
              <a:t>There are training videos and user guides available at </a:t>
            </a:r>
            <a:r>
              <a:rPr lang="en-US" sz="2800" u="sng" dirty="0">
                <a:solidFill>
                  <a:srgbClr val="0000FF"/>
                </a:solidFill>
                <a:effectLst/>
                <a:latin typeface="Calibri" panose="020F0502020204030204" pitchFamily="34" charset="0"/>
                <a:ea typeface="Calibri" panose="020F0502020204030204" pitchFamily="34" charset="0"/>
                <a:hlinkClick r:id="rId3"/>
              </a:rPr>
              <a:t>https://</a:t>
            </a:r>
            <a:r>
              <a:rPr lang="en-US" sz="2800" u="sng" dirty="0" err="1">
                <a:solidFill>
                  <a:srgbClr val="0000FF"/>
                </a:solidFill>
                <a:effectLst/>
                <a:latin typeface="Calibri" panose="020F0502020204030204" pitchFamily="34" charset="0"/>
                <a:ea typeface="Calibri" panose="020F0502020204030204" pitchFamily="34" charset="0"/>
                <a:hlinkClick r:id="rId3"/>
              </a:rPr>
              <a:t>support.reddinet.net</a:t>
            </a:r>
            <a:r>
              <a:rPr lang="en-US" sz="2800" u="sng" dirty="0">
                <a:solidFill>
                  <a:srgbClr val="0000FF"/>
                </a:solidFill>
                <a:effectLst/>
                <a:latin typeface="Calibri" panose="020F0502020204030204" pitchFamily="34" charset="0"/>
                <a:ea typeface="Calibri" panose="020F0502020204030204" pitchFamily="34" charset="0"/>
                <a:hlinkClick r:id="rId3"/>
              </a:rPr>
              <a:t>/</a:t>
            </a:r>
            <a:r>
              <a:rPr lang="en-US" sz="2800" dirty="0">
                <a:solidFill>
                  <a:srgbClr val="000000"/>
                </a:solidFill>
                <a:effectLst/>
                <a:latin typeface="Calibri" panose="020F0502020204030204" pitchFamily="34" charset="0"/>
                <a:ea typeface="Calibri" panose="020F0502020204030204" pitchFamily="34" charset="0"/>
              </a:rPr>
              <a:t> </a:t>
            </a:r>
          </a:p>
          <a:p>
            <a:pPr marL="0" indent="0">
              <a:buNone/>
            </a:pPr>
            <a:r>
              <a:rPr lang="en-US" sz="2800" dirty="0">
                <a:solidFill>
                  <a:srgbClr val="000000"/>
                </a:solidFill>
                <a:effectLst/>
                <a:latin typeface="Calibri" panose="020F0502020204030204" pitchFamily="34" charset="0"/>
                <a:ea typeface="Calibri" panose="020F0502020204030204" pitchFamily="34" charset="0"/>
              </a:rPr>
              <a:t> </a:t>
            </a:r>
          </a:p>
          <a:p>
            <a:r>
              <a:rPr lang="en-US" sz="2800" dirty="0">
                <a:effectLst/>
                <a:latin typeface="Calibri" panose="020F0502020204030204" pitchFamily="34" charset="0"/>
                <a:ea typeface="Calibri" panose="020F0502020204030204" pitchFamily="34" charset="0"/>
              </a:rPr>
              <a:t>The training environments are available for hands-on practice at </a:t>
            </a:r>
            <a:r>
              <a:rPr lang="en-US" sz="2800" u="sng" dirty="0">
                <a:solidFill>
                  <a:srgbClr val="0000FF"/>
                </a:solidFill>
                <a:effectLst/>
                <a:latin typeface="Calibri" panose="020F0502020204030204" pitchFamily="34" charset="0"/>
                <a:ea typeface="Calibri" panose="020F0502020204030204" pitchFamily="34" charset="0"/>
                <a:hlinkClick r:id="rId4"/>
              </a:rPr>
              <a:t>https://</a:t>
            </a:r>
            <a:r>
              <a:rPr lang="en-US" sz="2800" u="sng" dirty="0" err="1">
                <a:solidFill>
                  <a:srgbClr val="0000FF"/>
                </a:solidFill>
                <a:effectLst/>
                <a:latin typeface="Calibri" panose="020F0502020204030204" pitchFamily="34" charset="0"/>
                <a:ea typeface="Calibri" panose="020F0502020204030204" pitchFamily="34" charset="0"/>
                <a:hlinkClick r:id="rId4"/>
              </a:rPr>
              <a:t>www.reddinettraining.net</a:t>
            </a:r>
            <a:r>
              <a:rPr lang="en-US" sz="2800" u="sng" dirty="0">
                <a:solidFill>
                  <a:srgbClr val="0000FF"/>
                </a:solidFill>
                <a:effectLst/>
                <a:latin typeface="Calibri" panose="020F0502020204030204" pitchFamily="34" charset="0"/>
                <a:ea typeface="Calibri" panose="020F0502020204030204" pitchFamily="34" charset="0"/>
                <a:hlinkClick r:id="rId4"/>
              </a:rPr>
              <a:t>/</a:t>
            </a:r>
            <a:r>
              <a:rPr lang="en-US" sz="2800" dirty="0">
                <a:solidFill>
                  <a:srgbClr val="000000"/>
                </a:solidFill>
                <a:effectLst/>
                <a:latin typeface="Calibri" panose="020F0502020204030204" pitchFamily="34" charset="0"/>
                <a:ea typeface="Calibri" panose="020F0502020204030204" pitchFamily="34" charset="0"/>
              </a:rPr>
              <a:t> </a:t>
            </a:r>
          </a:p>
          <a:p>
            <a:pPr marL="0" indent="0">
              <a:buNone/>
            </a:pPr>
            <a:endParaRPr lang="en-US" sz="2800" u="sng" dirty="0">
              <a:solidFill>
                <a:srgbClr val="0000FF"/>
              </a:solidFill>
              <a:effectLst/>
              <a:latin typeface="Calibri" panose="020F0502020204030204" pitchFamily="34" charset="0"/>
              <a:ea typeface="Calibri" panose="020F0502020204030204" pitchFamily="34" charset="0"/>
            </a:endParaRPr>
          </a:p>
          <a:p>
            <a:r>
              <a:rPr lang="en-US" sz="2800" dirty="0">
                <a:hlinkClick r:id="rId5"/>
              </a:rPr>
              <a:t>Registration (</a:t>
            </a:r>
            <a:r>
              <a:rPr lang="en-US" sz="2800" dirty="0" err="1">
                <a:hlinkClick r:id="rId5"/>
              </a:rPr>
              <a:t>gotowebinar.com</a:t>
            </a:r>
            <a:r>
              <a:rPr lang="en-US" sz="2800" dirty="0">
                <a:hlinkClick r:id="rId5"/>
              </a:rPr>
              <a:t>)</a:t>
            </a:r>
            <a:endParaRPr lang="en-US" sz="2800" dirty="0"/>
          </a:p>
        </p:txBody>
      </p:sp>
      <p:sp>
        <p:nvSpPr>
          <p:cNvPr id="4" name="Date Placeholder 3">
            <a:extLst>
              <a:ext uri="{FF2B5EF4-FFF2-40B4-BE49-F238E27FC236}">
                <a16:creationId xmlns:a16="http://schemas.microsoft.com/office/drawing/2014/main" id="{C5C03A6B-0DDB-479A-89E8-540A1F4E6602}"/>
              </a:ext>
            </a:extLst>
          </p:cNvPr>
          <p:cNvSpPr>
            <a:spLocks noGrp="1"/>
          </p:cNvSpPr>
          <p:nvPr>
            <p:ph type="dt" sz="half" idx="10"/>
          </p:nvPr>
        </p:nvSpPr>
        <p:spPr/>
        <p:txBody>
          <a:bodyPr/>
          <a:lstStyle/>
          <a:p>
            <a:fld id="{79BE151B-5A8B-4EEB-B2C5-D68FAE542244}" type="slidenum">
              <a:rPr lang="en-US" altLang="en-US" smtClean="0">
                <a:solidFill>
                  <a:srgbClr val="000000"/>
                </a:solidFill>
              </a:rPr>
              <a:pPr/>
              <a:t>26</a:t>
            </a:fld>
            <a:endParaRPr lang="en-US" altLang="en-US" dirty="0">
              <a:solidFill>
                <a:srgbClr val="000000"/>
              </a:solidFill>
            </a:endParaRPr>
          </a:p>
        </p:txBody>
      </p:sp>
    </p:spTree>
    <p:extLst>
      <p:ext uri="{BB962C8B-B14F-4D97-AF65-F5344CB8AC3E}">
        <p14:creationId xmlns:p14="http://schemas.microsoft.com/office/powerpoint/2010/main" val="428569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1970" y="277906"/>
            <a:ext cx="9404723" cy="1035423"/>
          </a:xfrm>
        </p:spPr>
        <p:txBody>
          <a:bodyPr/>
          <a:lstStyle/>
          <a:p>
            <a:r>
              <a:rPr lang="en-US" dirty="0">
                <a:latin typeface="Arial" panose="020B0604020202020204" pitchFamily="34" charset="0"/>
                <a:cs typeface="Arial" panose="020B0604020202020204" pitchFamily="34" charset="0"/>
              </a:rPr>
              <a:t>Preparing for the Exercise </a:t>
            </a:r>
          </a:p>
        </p:txBody>
      </p:sp>
      <p:sp>
        <p:nvSpPr>
          <p:cNvPr id="3" name="Content Placeholder 2"/>
          <p:cNvSpPr>
            <a:spLocks noGrp="1"/>
          </p:cNvSpPr>
          <p:nvPr>
            <p:ph idx="1"/>
          </p:nvPr>
        </p:nvSpPr>
        <p:spPr>
          <a:xfrm>
            <a:off x="1103311" y="1201271"/>
            <a:ext cx="10169740" cy="5378823"/>
          </a:xfrm>
        </p:spPr>
        <p:txBody>
          <a:bodyPr>
            <a:normAutofit/>
          </a:bodyPr>
          <a:lstStyle/>
          <a:p>
            <a:pPr>
              <a:lnSpc>
                <a:spcPct val="80000"/>
              </a:lnSpc>
            </a:pPr>
            <a:r>
              <a:rPr lang="en-US" sz="2400" b="1" dirty="0">
                <a:latin typeface="Arial" panose="020B0604020202020204" pitchFamily="34" charset="0"/>
                <a:cs typeface="Arial" panose="020B0604020202020204" pitchFamily="34" charset="0"/>
              </a:rPr>
              <a:t>Review your emergency operations plan </a:t>
            </a:r>
            <a:r>
              <a:rPr lang="en-US" sz="2400" dirty="0">
                <a:latin typeface="Arial" panose="020B0604020202020204" pitchFamily="34" charset="0"/>
                <a:cs typeface="Arial" panose="020B0604020202020204" pitchFamily="34" charset="0"/>
              </a:rPr>
              <a:t>and SIP/Evacuation plans</a:t>
            </a:r>
          </a:p>
          <a:p>
            <a:pPr lvl="1">
              <a:lnSpc>
                <a:spcPct val="80000"/>
              </a:lnSpc>
            </a:pPr>
            <a:r>
              <a:rPr lang="en-US" sz="2400" dirty="0">
                <a:latin typeface="Arial" panose="020B0604020202020204" pitchFamily="34" charset="0"/>
                <a:cs typeface="Arial" panose="020B0604020202020204" pitchFamily="34" charset="0"/>
              </a:rPr>
              <a:t>Train/review with your staff </a:t>
            </a:r>
          </a:p>
          <a:p>
            <a:pPr lvl="1">
              <a:lnSpc>
                <a:spcPct val="80000"/>
              </a:lnSpc>
            </a:pPr>
            <a:r>
              <a:rPr lang="en-US" sz="2400" dirty="0">
                <a:latin typeface="Arial" panose="020B0604020202020204" pitchFamily="34" charset="0"/>
                <a:cs typeface="Arial" panose="020B0604020202020204" pitchFamily="34" charset="0"/>
              </a:rPr>
              <a:t>Develop procedures if you don’t have them already </a:t>
            </a:r>
          </a:p>
          <a:p>
            <a:pPr marL="119062" indent="0">
              <a:lnSpc>
                <a:spcPct val="80000"/>
              </a:lnSpc>
              <a:buNone/>
            </a:pPr>
            <a:endParaRPr lang="en-US" sz="2400" dirty="0">
              <a:latin typeface="Arial" panose="020B0604020202020204" pitchFamily="34" charset="0"/>
              <a:cs typeface="Arial" panose="020B0604020202020204" pitchFamily="34" charset="0"/>
            </a:endParaRPr>
          </a:p>
          <a:p>
            <a:pPr>
              <a:lnSpc>
                <a:spcPct val="80000"/>
              </a:lnSpc>
            </a:pPr>
            <a:r>
              <a:rPr lang="en-US" sz="2400" b="1" dirty="0">
                <a:latin typeface="Arial" panose="020B0604020202020204" pitchFamily="34" charset="0"/>
                <a:cs typeface="Arial" panose="020B0604020202020204" pitchFamily="34" charset="0"/>
              </a:rPr>
              <a:t>Develop your Exercise Plan </a:t>
            </a:r>
          </a:p>
          <a:p>
            <a:pPr lvl="1">
              <a:lnSpc>
                <a:spcPct val="80000"/>
              </a:lnSpc>
            </a:pPr>
            <a:r>
              <a:rPr lang="en-US" sz="2400" dirty="0">
                <a:latin typeface="Arial" panose="020B0604020202020204" pitchFamily="34" charset="0"/>
                <a:cs typeface="Arial" panose="020B0604020202020204" pitchFamily="34" charset="0"/>
              </a:rPr>
              <a:t>Determine which facility/agency specific plans/procedures you plan to test</a:t>
            </a:r>
          </a:p>
          <a:p>
            <a:pPr lvl="1">
              <a:lnSpc>
                <a:spcPct val="80000"/>
              </a:lnSpc>
            </a:pPr>
            <a:r>
              <a:rPr lang="en-US" sz="2400" dirty="0">
                <a:latin typeface="Arial" panose="020B0604020202020204" pitchFamily="34" charset="0"/>
                <a:cs typeface="Arial" panose="020B0604020202020204" pitchFamily="34" charset="0"/>
              </a:rPr>
              <a:t>Plan activities to test your procedures </a:t>
            </a:r>
          </a:p>
          <a:p>
            <a:pPr marL="457200" lvl="1" indent="0">
              <a:lnSpc>
                <a:spcPct val="80000"/>
              </a:lnSpc>
              <a:buNone/>
            </a:pPr>
            <a:endParaRPr lang="en-US" sz="2400" dirty="0">
              <a:latin typeface="Arial" panose="020B0604020202020204" pitchFamily="34" charset="0"/>
              <a:cs typeface="Arial" panose="020B0604020202020204" pitchFamily="34" charset="0"/>
            </a:endParaRPr>
          </a:p>
          <a:p>
            <a:pPr>
              <a:lnSpc>
                <a:spcPct val="80000"/>
              </a:lnSpc>
            </a:pPr>
            <a:r>
              <a:rPr lang="en-US" sz="2400" b="1" dirty="0">
                <a:latin typeface="Arial" panose="020B0604020202020204" pitchFamily="34" charset="0"/>
                <a:cs typeface="Arial" panose="020B0604020202020204" pitchFamily="34" charset="0"/>
              </a:rPr>
              <a:t>Review your Communication Plan</a:t>
            </a:r>
          </a:p>
          <a:p>
            <a:pPr lvl="1">
              <a:lnSpc>
                <a:spcPct val="80000"/>
              </a:lnSpc>
            </a:pPr>
            <a:r>
              <a:rPr lang="en-US" sz="2400" dirty="0">
                <a:latin typeface="Arial" panose="020B0604020202020204" pitchFamily="34" charset="0"/>
                <a:cs typeface="Arial" panose="020B0604020202020204" pitchFamily="34" charset="0"/>
              </a:rPr>
              <a:t>Identify the methods your facility would use</a:t>
            </a:r>
          </a:p>
          <a:p>
            <a:pPr lvl="1">
              <a:lnSpc>
                <a:spcPct val="80000"/>
              </a:lnSpc>
            </a:pPr>
            <a:r>
              <a:rPr lang="en-US" sz="2400" dirty="0">
                <a:latin typeface="Arial" panose="020B0604020202020204" pitchFamily="34" charset="0"/>
                <a:cs typeface="Arial" panose="020B0604020202020204" pitchFamily="34" charset="0"/>
              </a:rPr>
              <a:t>Test the plan</a:t>
            </a:r>
          </a:p>
          <a:p>
            <a:endParaRPr lang="en-US" dirty="0"/>
          </a:p>
        </p:txBody>
      </p:sp>
    </p:spTree>
    <p:extLst>
      <p:ext uri="{BB962C8B-B14F-4D97-AF65-F5344CB8AC3E}">
        <p14:creationId xmlns:p14="http://schemas.microsoft.com/office/powerpoint/2010/main" val="795499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rial" panose="020B0604020202020204" pitchFamily="34" charset="0"/>
                <a:cs typeface="Arial" panose="020B0604020202020204" pitchFamily="34" charset="0"/>
              </a:rPr>
              <a:t>Practice</a:t>
            </a:r>
            <a:r>
              <a:rPr lang="en-US" dirty="0"/>
              <a:t> </a:t>
            </a:r>
          </a:p>
        </p:txBody>
      </p:sp>
      <p:sp>
        <p:nvSpPr>
          <p:cNvPr id="6" name="Text Placeholder 5"/>
          <p:cNvSpPr>
            <a:spLocks noGrp="1"/>
          </p:cNvSpPr>
          <p:nvPr>
            <p:ph type="body" idx="1"/>
          </p:nvPr>
        </p:nvSpPr>
        <p:spPr>
          <a:xfrm>
            <a:off x="668249" y="1836820"/>
            <a:ext cx="3057232" cy="576262"/>
          </a:xfr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a:lstStyle/>
          <a:p>
            <a:pPr algn="ctr"/>
            <a:r>
              <a:rPr lang="en-US" b="1" dirty="0">
                <a:solidFill>
                  <a:schemeClr val="bg1"/>
                </a:solidFill>
                <a:latin typeface="Arial" panose="020B0604020202020204" pitchFamily="34" charset="0"/>
                <a:cs typeface="Arial" panose="020B0604020202020204" pitchFamily="34" charset="0"/>
              </a:rPr>
              <a:t>Before the Exercise</a:t>
            </a:r>
          </a:p>
        </p:txBody>
      </p:sp>
      <p:sp>
        <p:nvSpPr>
          <p:cNvPr id="7" name="Content Placeholder 6"/>
          <p:cNvSpPr>
            <a:spLocks noGrp="1"/>
          </p:cNvSpPr>
          <p:nvPr>
            <p:ph sz="half" idx="2"/>
          </p:nvPr>
        </p:nvSpPr>
        <p:spPr>
          <a:xfrm>
            <a:off x="368065" y="2815590"/>
            <a:ext cx="3657600" cy="3190763"/>
          </a:xfrm>
        </p:spPr>
        <p:txBody>
          <a:bodyPr>
            <a:noAutofit/>
          </a:body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Open ReddiNet Account</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Obtain Username and Password</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Practice log in</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Attend training</a:t>
            </a:r>
          </a:p>
          <a:p>
            <a:pPr marL="838962" lvl="1" indent="-320040">
              <a:spcBef>
                <a:spcPts val="0"/>
              </a:spcBef>
              <a:buFont typeface="Wingdings 2"/>
              <a:buChar char=""/>
              <a:defRPr/>
            </a:pPr>
            <a:r>
              <a:rPr lang="en-US" sz="2400" dirty="0">
                <a:latin typeface="Arial" panose="020B0604020202020204" pitchFamily="34" charset="0"/>
                <a:cs typeface="Arial" panose="020B0604020202020204" pitchFamily="34" charset="0"/>
              </a:rPr>
              <a:t>Service Level Poll</a:t>
            </a:r>
          </a:p>
          <a:p>
            <a:pPr marL="838962" lvl="1" indent="-320040">
              <a:spcBef>
                <a:spcPts val="0"/>
              </a:spcBef>
              <a:buFont typeface="Wingdings 2"/>
              <a:buChar char=""/>
              <a:defRPr/>
            </a:pPr>
            <a:r>
              <a:rPr lang="en-US" sz="2400" dirty="0">
                <a:latin typeface="Arial" panose="020B0604020202020204" pitchFamily="34" charset="0"/>
                <a:cs typeface="Arial" panose="020B0604020202020204" pitchFamily="34" charset="0"/>
              </a:rPr>
              <a:t>Resource Request (Optional) </a:t>
            </a:r>
          </a:p>
        </p:txBody>
      </p:sp>
      <p:sp>
        <p:nvSpPr>
          <p:cNvPr id="8" name="Text Placeholder 7"/>
          <p:cNvSpPr>
            <a:spLocks noGrp="1"/>
          </p:cNvSpPr>
          <p:nvPr>
            <p:ph type="body" sz="quarter" idx="3"/>
          </p:nvPr>
        </p:nvSpPr>
        <p:spPr>
          <a:xfrm>
            <a:off x="8466521" y="1824785"/>
            <a:ext cx="3079368" cy="576262"/>
          </a:xfr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lstStyle/>
          <a:p>
            <a:pPr algn="ctr"/>
            <a:r>
              <a:rPr lang="en-US" b="1" dirty="0">
                <a:solidFill>
                  <a:schemeClr val="bg1"/>
                </a:solidFill>
                <a:latin typeface="Arial" panose="020B0604020202020204" pitchFamily="34" charset="0"/>
                <a:cs typeface="Arial" panose="020B0604020202020204" pitchFamily="34" charset="0"/>
              </a:rPr>
              <a:t>After the Exercise </a:t>
            </a:r>
          </a:p>
        </p:txBody>
      </p:sp>
      <p:sp>
        <p:nvSpPr>
          <p:cNvPr id="9" name="Content Placeholder 8"/>
          <p:cNvSpPr>
            <a:spLocks noGrp="1"/>
          </p:cNvSpPr>
          <p:nvPr>
            <p:ph sz="quarter" idx="4"/>
          </p:nvPr>
        </p:nvSpPr>
        <p:spPr>
          <a:xfrm>
            <a:off x="8222034" y="2891790"/>
            <a:ext cx="3657600" cy="4225925"/>
          </a:xfrm>
        </p:spPr>
        <p:txBody>
          <a:bodyPr>
            <a:normAutofit/>
          </a:body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After Action Report &amp; Improvement Plan </a:t>
            </a:r>
          </a:p>
          <a:p>
            <a:pPr marL="731520" lvl="1" indent="-274320">
              <a:buFont typeface="Wingdings"/>
              <a:buChar char=""/>
              <a:defRPr/>
            </a:pPr>
            <a:r>
              <a:rPr lang="en-US" sz="2400" dirty="0">
                <a:latin typeface="Arial" panose="020B0604020202020204" pitchFamily="34" charset="0"/>
                <a:cs typeface="Arial" panose="020B0604020202020204" pitchFamily="34" charset="0"/>
              </a:rPr>
              <a:t>Due 60 days after the exercise for certification of participation</a:t>
            </a:r>
          </a:p>
        </p:txBody>
      </p:sp>
      <p:sp>
        <p:nvSpPr>
          <p:cNvPr id="10" name="Text Placeholder 5">
            <a:extLst>
              <a:ext uri="{FF2B5EF4-FFF2-40B4-BE49-F238E27FC236}">
                <a16:creationId xmlns:a16="http://schemas.microsoft.com/office/drawing/2014/main" id="{46B719D4-B392-4D64-85D8-BD99500736FC}"/>
              </a:ext>
            </a:extLst>
          </p:cNvPr>
          <p:cNvSpPr txBox="1">
            <a:spLocks/>
          </p:cNvSpPr>
          <p:nvPr/>
        </p:nvSpPr>
        <p:spPr>
          <a:xfrm>
            <a:off x="4518211" y="1864659"/>
            <a:ext cx="3079367" cy="575782"/>
          </a:xfrm>
          <a:prstGeom prst="rect">
            <a:avLst/>
          </a:prstGeo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n-lt"/>
                <a:ea typeface="+mn-ea"/>
                <a:cs typeface="+mn-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dk1"/>
                </a:solidFill>
                <a:latin typeface="+mn-lt"/>
                <a:ea typeface="+mn-ea"/>
                <a:cs typeface="+mn-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dk1"/>
                </a:solidFill>
                <a:latin typeface="+mn-lt"/>
                <a:ea typeface="+mn-ea"/>
                <a:cs typeface="+mn-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9pPr>
          </a:lstStyle>
          <a:p>
            <a:pPr algn="ctr"/>
            <a:r>
              <a:rPr lang="en-US" b="1" dirty="0">
                <a:solidFill>
                  <a:schemeClr val="bg1"/>
                </a:solidFill>
                <a:latin typeface="Arial" panose="020B0604020202020204" pitchFamily="34" charset="0"/>
                <a:cs typeface="Arial" panose="020B0604020202020204" pitchFamily="34" charset="0"/>
              </a:rPr>
              <a:t>Day of the Exercise</a:t>
            </a:r>
          </a:p>
        </p:txBody>
      </p:sp>
      <p:sp>
        <p:nvSpPr>
          <p:cNvPr id="11" name="Content Placeholder 8">
            <a:extLst>
              <a:ext uri="{FF2B5EF4-FFF2-40B4-BE49-F238E27FC236}">
                <a16:creationId xmlns:a16="http://schemas.microsoft.com/office/drawing/2014/main" id="{B6903C7B-B3C6-4519-AC7D-FEAAB854F594}"/>
              </a:ext>
            </a:extLst>
          </p:cNvPr>
          <p:cNvSpPr txBox="1">
            <a:spLocks/>
          </p:cNvSpPr>
          <p:nvPr/>
        </p:nvSpPr>
        <p:spPr>
          <a:xfrm>
            <a:off x="4267200" y="2722394"/>
            <a:ext cx="3657600" cy="42259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438912" indent="-320040">
              <a:spcBef>
                <a:spcPts val="0"/>
              </a:spcBef>
              <a:buFont typeface="Wingdings 2"/>
              <a:buChar char=""/>
              <a:defRPr/>
            </a:pPr>
            <a:endParaRPr lang="en-US" dirty="0"/>
          </a:p>
        </p:txBody>
      </p:sp>
      <p:sp>
        <p:nvSpPr>
          <p:cNvPr id="12" name="Content Placeholder 6">
            <a:extLst>
              <a:ext uri="{FF2B5EF4-FFF2-40B4-BE49-F238E27FC236}">
                <a16:creationId xmlns:a16="http://schemas.microsoft.com/office/drawing/2014/main" id="{C201D342-40A4-48BE-A825-AD9036E33A86}"/>
              </a:ext>
            </a:extLst>
          </p:cNvPr>
          <p:cNvSpPr txBox="1">
            <a:spLocks/>
          </p:cNvSpPr>
          <p:nvPr/>
        </p:nvSpPr>
        <p:spPr>
          <a:xfrm>
            <a:off x="4387968" y="2851948"/>
            <a:ext cx="3657600" cy="29571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118872" indent="0">
              <a:spcBef>
                <a:spcPts val="0"/>
              </a:spcBef>
              <a:buNone/>
              <a:defRPr/>
            </a:pPr>
            <a:endParaRPr lang="en-US" sz="2400" dirty="0">
              <a:latin typeface="Arial" panose="020B0604020202020204" pitchFamily="34" charset="0"/>
              <a:cs typeface="Arial" panose="020B0604020202020204" pitchFamily="34" charset="0"/>
            </a:endParaRP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Respond to Message</a:t>
            </a:r>
          </a:p>
          <a:p>
            <a:pPr marL="118872" indent="0">
              <a:spcBef>
                <a:spcPts val="0"/>
              </a:spcBef>
              <a:buNone/>
              <a:defRPr/>
            </a:pPr>
            <a:endParaRPr lang="en-US" sz="2400" dirty="0">
              <a:latin typeface="Arial" panose="020B0604020202020204" pitchFamily="34" charset="0"/>
              <a:cs typeface="Arial" panose="020B0604020202020204" pitchFamily="34" charset="0"/>
            </a:endParaRP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Service Level Poll</a:t>
            </a:r>
          </a:p>
          <a:p>
            <a:pPr marL="118872" indent="0">
              <a:spcBef>
                <a:spcPts val="0"/>
              </a:spcBef>
              <a:buNone/>
              <a:defRPr/>
            </a:pPr>
            <a:endParaRPr lang="en-US" sz="2400" dirty="0">
              <a:latin typeface="Arial" panose="020B0604020202020204" pitchFamily="34" charset="0"/>
              <a:cs typeface="Arial" panose="020B0604020202020204" pitchFamily="34" charset="0"/>
            </a:endParaRP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Submit a Resource Request (Optional) </a:t>
            </a:r>
          </a:p>
        </p:txBody>
      </p:sp>
    </p:spTree>
    <p:extLst>
      <p:ext uri="{BB962C8B-B14F-4D97-AF65-F5344CB8AC3E}">
        <p14:creationId xmlns:p14="http://schemas.microsoft.com/office/powerpoint/2010/main" val="1162856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Requirements for Participation</a:t>
            </a:r>
          </a:p>
        </p:txBody>
      </p:sp>
      <p:sp>
        <p:nvSpPr>
          <p:cNvPr id="6147" name="Content Placeholder 13"/>
          <p:cNvSpPr>
            <a:spLocks noGrp="1"/>
          </p:cNvSpPr>
          <p:nvPr>
            <p:ph idx="1"/>
          </p:nvPr>
        </p:nvSpPr>
        <p:spPr>
          <a:xfrm>
            <a:off x="437832" y="2355197"/>
            <a:ext cx="9404723" cy="4195481"/>
          </a:xfrm>
        </p:spPr>
        <p:txBody>
          <a:bodyPr>
            <a:normAutofit/>
          </a:bodyPr>
          <a:lstStyle/>
          <a:p>
            <a:r>
              <a:rPr lang="en-US" altLang="en-US" sz="2800" dirty="0">
                <a:latin typeface="Arial" panose="020B0604020202020204" pitchFamily="34" charset="0"/>
                <a:cs typeface="Arial" panose="020B0604020202020204" pitchFamily="34" charset="0"/>
              </a:rPr>
              <a:t>Register for the County-wide exercise scheduled for November 21st, 2024</a:t>
            </a:r>
          </a:p>
          <a:p>
            <a:r>
              <a:rPr lang="en-US" altLang="en-US" sz="2800" dirty="0">
                <a:latin typeface="Arial" panose="020B0604020202020204" pitchFamily="34" charset="0"/>
                <a:cs typeface="Arial" panose="020B0604020202020204" pitchFamily="34" charset="0"/>
              </a:rPr>
              <a:t>Participate</a:t>
            </a:r>
          </a:p>
          <a:p>
            <a:r>
              <a:rPr lang="en-US" altLang="en-US" sz="2800" dirty="0">
                <a:latin typeface="Arial" panose="020B0604020202020204" pitchFamily="34" charset="0"/>
                <a:cs typeface="Arial" panose="020B0604020202020204" pitchFamily="34" charset="0"/>
              </a:rPr>
              <a:t>After Action Report within 60 days</a:t>
            </a:r>
          </a:p>
          <a:p>
            <a:r>
              <a:rPr lang="en-US" altLang="en-US" sz="2800" dirty="0">
                <a:latin typeface="Arial" panose="020B0604020202020204" pitchFamily="34" charset="0"/>
                <a:cs typeface="Arial" panose="020B0604020202020204" pitchFamily="34" charset="0"/>
              </a:rPr>
              <a:t>Certificate of participation</a:t>
            </a:r>
          </a:p>
        </p:txBody>
      </p:sp>
      <p:sp>
        <p:nvSpPr>
          <p:cNvPr id="6148" name="Rectangle 5"/>
          <p:cNvSpPr>
            <a:spLocks noChangeArrowheads="1"/>
          </p:cNvSpPr>
          <p:nvPr/>
        </p:nvSpPr>
        <p:spPr bwMode="auto">
          <a:xfrm>
            <a:off x="1905000" y="1828800"/>
            <a:ext cx="373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lnSpc>
                <a:spcPct val="130000"/>
              </a:lnSpc>
              <a:spcBef>
                <a:spcPct val="50000"/>
              </a:spcBef>
              <a:spcAft>
                <a:spcPct val="0"/>
              </a:spcAft>
            </a:pPr>
            <a:endParaRPr lang="en-US" altLang="en-US" sz="3200" dirty="0">
              <a:solidFill>
                <a:srgbClr val="000000"/>
              </a:solidFill>
              <a:cs typeface="Arial" panose="020B0604020202020204" pitchFamily="34" charset="0"/>
            </a:endParaRPr>
          </a:p>
        </p:txBody>
      </p:sp>
      <p:sp>
        <p:nvSpPr>
          <p:cNvPr id="6149" name="Text Box 15"/>
          <p:cNvSpPr txBox="1">
            <a:spLocks noChangeArrowheads="1"/>
          </p:cNvSpPr>
          <p:nvPr/>
        </p:nvSpPr>
        <p:spPr bwMode="auto">
          <a:xfrm>
            <a:off x="1905000" y="4114800"/>
            <a:ext cx="411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50000"/>
              </a:spcBef>
              <a:spcAft>
                <a:spcPct val="0"/>
              </a:spcAft>
              <a:buFontTx/>
              <a:buChar char="•"/>
            </a:pPr>
            <a:endParaRPr lang="en-US" altLang="en-US" dirty="0">
              <a:solidFill>
                <a:srgbClr val="000000"/>
              </a:solidFill>
              <a:cs typeface="Arial" panose="020B0604020202020204" pitchFamily="34" charset="0"/>
            </a:endParaRPr>
          </a:p>
        </p:txBody>
      </p:sp>
      <p:pic>
        <p:nvPicPr>
          <p:cNvPr id="7" name="Picture 6">
            <a:extLst>
              <a:ext uri="{FF2B5EF4-FFF2-40B4-BE49-F238E27FC236}">
                <a16:creationId xmlns:a16="http://schemas.microsoft.com/office/drawing/2014/main" id="{D2F415A2-415D-4772-A7BF-25D1A2EDAC17}"/>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10" name="Picture 9">
            <a:extLst>
              <a:ext uri="{FF2B5EF4-FFF2-40B4-BE49-F238E27FC236}">
                <a16:creationId xmlns:a16="http://schemas.microsoft.com/office/drawing/2014/main" id="{CCBA9CA8-B044-4FD3-BD03-BCF6117EFBAA}"/>
              </a:ext>
            </a:extLst>
          </p:cNvPr>
          <p:cNvPicPr/>
          <p:nvPr/>
        </p:nvPicPr>
        <p:blipFill rotWithShape="1">
          <a:blip r:embed="rId4"/>
          <a:srcRect l="66787" t="9947" r="16945" b="5584"/>
          <a:stretch/>
        </p:blipFill>
        <p:spPr bwMode="auto">
          <a:xfrm>
            <a:off x="9611100" y="3253778"/>
            <a:ext cx="2502909" cy="3463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74039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7DA3-F67B-4EC9-9A77-256D62B9983F}"/>
              </a:ext>
            </a:extLst>
          </p:cNvPr>
          <p:cNvSpPr>
            <a:spLocks noGrp="1"/>
          </p:cNvSpPr>
          <p:nvPr>
            <p:ph type="title"/>
          </p:nvPr>
        </p:nvSpPr>
        <p:spPr>
          <a:xfrm>
            <a:off x="646111" y="452718"/>
            <a:ext cx="10976184" cy="1400530"/>
          </a:xfrm>
        </p:spPr>
        <p:txBody>
          <a:bodyPr/>
          <a:lstStyle/>
          <a:p>
            <a:r>
              <a:rPr lang="en-US" dirty="0">
                <a:latin typeface="Arial" panose="020B0604020202020204" pitchFamily="34" charset="0"/>
                <a:cs typeface="Arial" panose="020B0604020202020204" pitchFamily="34" charset="0"/>
              </a:rPr>
              <a:t>Critical Decisions &amp; Actions for a Toxic Chemical Plume</a:t>
            </a:r>
          </a:p>
        </p:txBody>
      </p:sp>
      <p:sp>
        <p:nvSpPr>
          <p:cNvPr id="3" name="Content Placeholder 2">
            <a:extLst>
              <a:ext uri="{FF2B5EF4-FFF2-40B4-BE49-F238E27FC236}">
                <a16:creationId xmlns:a16="http://schemas.microsoft.com/office/drawing/2014/main" id="{33579D8B-1FA2-4FD7-A981-CEAABE5ACB48}"/>
              </a:ext>
            </a:extLst>
          </p:cNvPr>
          <p:cNvSpPr>
            <a:spLocks noGrp="1"/>
          </p:cNvSpPr>
          <p:nvPr>
            <p:ph idx="1"/>
          </p:nvPr>
        </p:nvSpPr>
        <p:spPr>
          <a:xfrm>
            <a:off x="646111" y="2038928"/>
            <a:ext cx="8811925" cy="3875346"/>
          </a:xfrm>
        </p:spPr>
        <p:txBody>
          <a:bodyPr>
            <a:normAutofit/>
          </a:bodyPr>
          <a:lstStyle/>
          <a:p>
            <a:pPr marL="0" indent="0">
              <a:buNone/>
            </a:pPr>
            <a:endParaRPr lang="en-US" sz="2200" dirty="0"/>
          </a:p>
          <a:p>
            <a:pPr lvl="2"/>
            <a:endParaRPr lang="en-US" dirty="0"/>
          </a:p>
          <a:p>
            <a:endParaRPr lang="en-US" dirty="0"/>
          </a:p>
          <a:p>
            <a:pPr marL="457200" lvl="1" indent="0">
              <a:buNone/>
            </a:pPr>
            <a:r>
              <a:rPr lang="en-US" dirty="0"/>
              <a:t>                                                                                          </a:t>
            </a:r>
          </a:p>
          <a:p>
            <a:endParaRPr lang="en-US" dirty="0"/>
          </a:p>
        </p:txBody>
      </p:sp>
      <p:pic>
        <p:nvPicPr>
          <p:cNvPr id="7" name="Picture 6">
            <a:extLst>
              <a:ext uri="{FF2B5EF4-FFF2-40B4-BE49-F238E27FC236}">
                <a16:creationId xmlns:a16="http://schemas.microsoft.com/office/drawing/2014/main" id="{AB736973-8A71-476A-BC3C-84D510A1543D}"/>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2050" name="Picture 2" descr="Chemical plant fire, smoke plume in ...">
            <a:extLst>
              <a:ext uri="{FF2B5EF4-FFF2-40B4-BE49-F238E27FC236}">
                <a16:creationId xmlns:a16="http://schemas.microsoft.com/office/drawing/2014/main" id="{DF8FB7C7-81EE-4577-A454-E54191FCE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0" y="3003978"/>
            <a:ext cx="6073756" cy="34013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en to Evacuate and When to Stay">
            <a:extLst>
              <a:ext uri="{FF2B5EF4-FFF2-40B4-BE49-F238E27FC236}">
                <a16:creationId xmlns:a16="http://schemas.microsoft.com/office/drawing/2014/main" id="{2877D408-DBAD-4D89-B968-63F146416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0707" y="2783363"/>
            <a:ext cx="2386475" cy="2386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elter in Place | Saskatoon.ca">
            <a:extLst>
              <a:ext uri="{FF2B5EF4-FFF2-40B4-BE49-F238E27FC236}">
                <a16:creationId xmlns:a16="http://schemas.microsoft.com/office/drawing/2014/main" id="{FA1C2A83-6F07-44AC-AF29-7DABA53F7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4525" y="4088826"/>
            <a:ext cx="2143124" cy="26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24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kern="1200" dirty="0">
                <a:effectLst/>
                <a:latin typeface="Arial" panose="020B0604020202020204" pitchFamily="34" charset="0"/>
                <a:ea typeface="Times New Roman" panose="02020603050405020304" pitchFamily="18" charset="0"/>
                <a:cs typeface="Arial" panose="020B0604020202020204" pitchFamily="34" charset="0"/>
              </a:rPr>
              <a:t>Exercise Documents</a:t>
            </a:r>
            <a:br>
              <a:rPr lang="en-US" sz="4400" dirty="0">
                <a:effectLst/>
                <a:latin typeface="Times New Roman" panose="02020603050405020304" pitchFamily="18" charset="0"/>
                <a:ea typeface="Times New Roman" panose="02020603050405020304" pitchFamily="18" charset="0"/>
              </a:rPr>
            </a:b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360899" y="1945286"/>
            <a:ext cx="6094140" cy="4191354"/>
          </a:xfrm>
        </p:spPr>
        <p:txBody>
          <a:bodyPr>
            <a:normAutofit fontScale="85000" lnSpcReduction="20000"/>
          </a:bodyPr>
          <a:lstStyle/>
          <a:p>
            <a:r>
              <a:rPr lang="en-US" sz="3800" dirty="0">
                <a:latin typeface="Arial" panose="020B0604020202020204" pitchFamily="34" charset="0"/>
                <a:cs typeface="Arial" panose="020B0604020202020204" pitchFamily="34" charset="0"/>
              </a:rPr>
              <a:t>	MSEL</a:t>
            </a:r>
          </a:p>
          <a:p>
            <a:r>
              <a:rPr lang="en-US" sz="3800" dirty="0">
                <a:effectLst/>
                <a:latin typeface="Arial" panose="020B0604020202020204" pitchFamily="34" charset="0"/>
                <a:ea typeface="Calibri" panose="020F0502020204030204" pitchFamily="34" charset="0"/>
                <a:cs typeface="Arial" panose="020B0604020202020204" pitchFamily="34" charset="0"/>
              </a:rPr>
              <a:t> Situation Manual</a:t>
            </a:r>
          </a:p>
          <a:p>
            <a:r>
              <a:rPr lang="en-US" sz="3800" dirty="0">
                <a:latin typeface="Arial" panose="020B0604020202020204" pitchFamily="34" charset="0"/>
                <a:ea typeface="Calibri" panose="020F0502020204030204" pitchFamily="34" charset="0"/>
                <a:cs typeface="Arial" panose="020B0604020202020204" pitchFamily="34" charset="0"/>
              </a:rPr>
              <a:t> Controller/Evaluator  	Handbook</a:t>
            </a:r>
          </a:p>
          <a:p>
            <a:r>
              <a:rPr lang="en-US" sz="3800" dirty="0">
                <a:latin typeface="Arial" panose="020B0604020202020204" pitchFamily="34" charset="0"/>
                <a:ea typeface="Calibri" panose="020F0502020204030204" pitchFamily="34" charset="0"/>
                <a:cs typeface="Arial" panose="020B0604020202020204" pitchFamily="34" charset="0"/>
              </a:rPr>
              <a:t> Exercise Plan</a:t>
            </a:r>
          </a:p>
          <a:p>
            <a:r>
              <a:rPr lang="en-US" sz="3800" dirty="0">
                <a:latin typeface="Arial" panose="020B0604020202020204" pitchFamily="34" charset="0"/>
                <a:ea typeface="Calibri" panose="020F0502020204030204" pitchFamily="34" charset="0"/>
                <a:cs typeface="Arial" panose="020B0604020202020204" pitchFamily="34" charset="0"/>
              </a:rPr>
              <a:t> Exercise Evaluation Guide 	(EEG)</a:t>
            </a:r>
          </a:p>
          <a:p>
            <a:pPr marL="0" indent="0">
              <a:buNone/>
            </a:pPr>
            <a:endParaRPr lang="en-US" sz="38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dirty="0"/>
              <a:t>			</a:t>
            </a:r>
          </a:p>
          <a:p>
            <a:pPr marL="0" indent="0">
              <a:buNone/>
            </a:pPr>
            <a:endParaRPr lang="en-US" dirty="0"/>
          </a:p>
          <a:p>
            <a:pPr marL="1828800" lvl="4" indent="0">
              <a:buNone/>
            </a:pPr>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9" name="TextBox 8">
            <a:extLst>
              <a:ext uri="{FF2B5EF4-FFF2-40B4-BE49-F238E27FC236}">
                <a16:creationId xmlns:a16="http://schemas.microsoft.com/office/drawing/2014/main" id="{ADE61961-803D-4573-876B-F627B61726F4}"/>
              </a:ext>
            </a:extLst>
          </p:cNvPr>
          <p:cNvSpPr txBox="1"/>
          <p:nvPr/>
        </p:nvSpPr>
        <p:spPr>
          <a:xfrm>
            <a:off x="7708122" y="3882502"/>
            <a:ext cx="4122979" cy="769441"/>
          </a:xfrm>
          <a:prstGeom prst="rect">
            <a:avLst/>
          </a:prstGeom>
          <a:noFill/>
        </p:spPr>
        <p:txBody>
          <a:bodyPr wrap="square">
            <a:spAutoFit/>
          </a:bodyPr>
          <a:lstStyle/>
          <a:p>
            <a:pPr marL="0" marR="0" lvl="0" indent="0">
              <a:spcBef>
                <a:spcPts val="0"/>
              </a:spcBef>
              <a:spcAft>
                <a:spcPts val="0"/>
              </a:spcAft>
              <a:buNone/>
            </a:pPr>
            <a:r>
              <a:rPr lang="en-US" sz="1600" dirty="0">
                <a:latin typeface="Arial" panose="020B0604020202020204" pitchFamily="34" charset="0"/>
                <a:cs typeface="Arial" panose="020B0604020202020204" pitchFamily="34" charset="0"/>
              </a:rPr>
              <a:t> </a:t>
            </a:r>
          </a:p>
          <a:p>
            <a:pPr marL="0" marR="0" lvl="0" indent="0">
              <a:spcBef>
                <a:spcPts val="0"/>
              </a:spcBef>
              <a:spcAft>
                <a:spcPts val="0"/>
              </a:spcAft>
              <a:buNone/>
            </a:pPr>
            <a:r>
              <a:rPr lang="en-US" sz="2800" u="sng" dirty="0">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https://lacountyhcc.org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7" name="Picture 6">
            <a:hlinkClick r:id="rId5"/>
            <a:extLst>
              <a:ext uri="{FF2B5EF4-FFF2-40B4-BE49-F238E27FC236}">
                <a16:creationId xmlns:a16="http://schemas.microsoft.com/office/drawing/2014/main" id="{E1C3FF46-6B98-4491-B0E6-8FCEB9242DEB}"/>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l="49690" b="25000"/>
          <a:stretch>
            <a:fillRect/>
          </a:stretch>
        </p:blipFill>
        <p:spPr bwMode="auto">
          <a:xfrm>
            <a:off x="8727372" y="2160419"/>
            <a:ext cx="1680752" cy="1680752"/>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FF8E98-5A45-4035-8004-567F342F71F2}"/>
              </a:ext>
            </a:extLst>
          </p:cNvPr>
          <p:cNvSpPr txBox="1"/>
          <p:nvPr/>
        </p:nvSpPr>
        <p:spPr>
          <a:xfrm flipH="1">
            <a:off x="2451099" y="5722070"/>
            <a:ext cx="7289802" cy="166199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Exercise Registration Link:</a:t>
            </a:r>
          </a:p>
          <a:p>
            <a:r>
              <a:rPr lang="en-US" sz="2800" dirty="0">
                <a:latin typeface="Arial" panose="020B0604020202020204" pitchFamily="34" charset="0"/>
                <a:cs typeface="Arial" panose="020B0604020202020204" pitchFamily="34" charset="0"/>
                <a:hlinkClick r:id="rId8"/>
              </a:rPr>
              <a:t>https://</a:t>
            </a:r>
            <a:r>
              <a:rPr lang="en-US" sz="2800" dirty="0" err="1">
                <a:latin typeface="Arial" panose="020B0604020202020204" pitchFamily="34" charset="0"/>
                <a:cs typeface="Arial" panose="020B0604020202020204" pitchFamily="34" charset="0"/>
                <a:hlinkClick r:id="rId8"/>
              </a:rPr>
              <a:t>www.surveymonkey.com</a:t>
            </a:r>
            <a:r>
              <a:rPr lang="en-US" sz="2800" dirty="0">
                <a:latin typeface="Arial" panose="020B0604020202020204" pitchFamily="34" charset="0"/>
                <a:cs typeface="Arial" panose="020B0604020202020204" pitchFamily="34" charset="0"/>
                <a:hlinkClick r:id="rId8"/>
              </a:rPr>
              <a:t>/r/</a:t>
            </a:r>
            <a:r>
              <a:rPr lang="en-US" sz="2800" dirty="0" err="1">
                <a:latin typeface="Arial" panose="020B0604020202020204" pitchFamily="34" charset="0"/>
                <a:cs typeface="Arial" panose="020B0604020202020204" pitchFamily="34" charset="0"/>
                <a:hlinkClick r:id="rId8"/>
              </a:rPr>
              <a:t>7J9YCTX</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5376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C0B8-569D-4D54-B2A1-B1178DC72708}"/>
              </a:ext>
            </a:extLst>
          </p:cNvPr>
          <p:cNvSpPr>
            <a:spLocks noGrp="1"/>
          </p:cNvSpPr>
          <p:nvPr>
            <p:ph type="title"/>
          </p:nvPr>
        </p:nvSpPr>
        <p:spPr>
          <a:xfrm>
            <a:off x="646110" y="168238"/>
            <a:ext cx="9404723" cy="1400530"/>
          </a:xfrm>
        </p:spPr>
        <p:txBody>
          <a:bodyPr/>
          <a:lstStyle/>
          <a:p>
            <a:r>
              <a:rPr lang="en-US" dirty="0"/>
              <a:t>Resources</a:t>
            </a:r>
          </a:p>
        </p:txBody>
      </p:sp>
      <p:sp>
        <p:nvSpPr>
          <p:cNvPr id="3" name="Content Placeholder 2">
            <a:extLst>
              <a:ext uri="{FF2B5EF4-FFF2-40B4-BE49-F238E27FC236}">
                <a16:creationId xmlns:a16="http://schemas.microsoft.com/office/drawing/2014/main" id="{A4A8CD30-8775-4604-814A-3C550EA67C37}"/>
              </a:ext>
            </a:extLst>
          </p:cNvPr>
          <p:cNvSpPr>
            <a:spLocks noGrp="1"/>
          </p:cNvSpPr>
          <p:nvPr>
            <p:ph idx="1"/>
          </p:nvPr>
        </p:nvSpPr>
        <p:spPr>
          <a:xfrm>
            <a:off x="229552" y="1381760"/>
            <a:ext cx="5561648" cy="4866639"/>
          </a:xfrm>
        </p:spPr>
        <p:txBody>
          <a:bodyPr>
            <a:normAutofit fontScale="92500" lnSpcReduction="10000"/>
          </a:bodyPr>
          <a:lstStyle/>
          <a:p>
            <a:pPr marL="0" indent="0">
              <a:buNone/>
            </a:pPr>
            <a:r>
              <a:rPr lang="en-US" sz="2800" dirty="0">
                <a:latin typeface="Arial" panose="020B0604020202020204" pitchFamily="34" charset="0"/>
                <a:cs typeface="Arial" panose="020B0604020202020204" pitchFamily="34" charset="0"/>
              </a:rPr>
              <a:t>Ready LA County</a:t>
            </a:r>
          </a:p>
          <a:p>
            <a:pPr marL="457200" lvl="1" indent="0">
              <a:buNone/>
            </a:pPr>
            <a:r>
              <a:rPr lang="en-US" sz="2800" dirty="0">
                <a:latin typeface="Arial" panose="020B0604020202020204" pitchFamily="34" charset="0"/>
                <a:cs typeface="Arial" panose="020B0604020202020204" pitchFamily="34" charset="0"/>
                <a:hlinkClick r:id="rId3"/>
              </a:rPr>
              <a:t>https://</a:t>
            </a:r>
            <a:r>
              <a:rPr lang="en-US" sz="2800" dirty="0" err="1">
                <a:latin typeface="Arial" panose="020B0604020202020204" pitchFamily="34" charset="0"/>
                <a:cs typeface="Arial" panose="020B0604020202020204" pitchFamily="34" charset="0"/>
                <a:hlinkClick r:id="rId3"/>
              </a:rPr>
              <a:t>ready.lacounty.gov</a:t>
            </a:r>
            <a:r>
              <a:rPr lang="en-US" sz="2800" dirty="0">
                <a:latin typeface="Arial" panose="020B0604020202020204" pitchFamily="34" charset="0"/>
                <a:cs typeface="Arial" panose="020B0604020202020204" pitchFamily="34" charset="0"/>
                <a:hlinkClick r:id="rId3"/>
              </a:rPr>
              <a:t>/</a:t>
            </a:r>
            <a:endParaRPr lang="en-US" sz="2800" dirty="0">
              <a:latin typeface="Arial" panose="020B0604020202020204" pitchFamily="34" charset="0"/>
              <a:cs typeface="Arial" panose="020B0604020202020204" pitchFamily="34" charset="0"/>
            </a:endParaRPr>
          </a:p>
          <a:p>
            <a:pPr marL="457200" lvl="1" indent="0">
              <a:buNone/>
            </a:pPr>
            <a:endParaRPr lang="en-US" sz="2800" dirty="0">
              <a:latin typeface="Arial" panose="020B0604020202020204" pitchFamily="34" charset="0"/>
              <a:cs typeface="Arial" panose="020B0604020202020204" pitchFamily="34" charset="0"/>
            </a:endParaRPr>
          </a:p>
          <a:p>
            <a:pPr marL="0" indent="0">
              <a:buNone/>
            </a:pPr>
            <a:r>
              <a:rPr lang="en-US" sz="2800" dirty="0" err="1">
                <a:latin typeface="Arial" panose="020B0604020202020204" pitchFamily="34" charset="0"/>
                <a:cs typeface="Arial" panose="020B0604020202020204" pitchFamily="34" charset="0"/>
              </a:rPr>
              <a:t>MyShake</a:t>
            </a:r>
            <a:r>
              <a:rPr lang="en-US" sz="2800" dirty="0">
                <a:latin typeface="Arial" panose="020B0604020202020204" pitchFamily="34" charset="0"/>
                <a:cs typeface="Arial" panose="020B0604020202020204" pitchFamily="34" charset="0"/>
              </a:rPr>
              <a:t> early EQ warning</a:t>
            </a:r>
          </a:p>
          <a:p>
            <a:pPr marL="457200" lvl="1" indent="0">
              <a:buNone/>
            </a:pPr>
            <a:r>
              <a:rPr lang="en-US" sz="2800" dirty="0">
                <a:latin typeface="Arial" panose="020B0604020202020204" pitchFamily="34" charset="0"/>
                <a:cs typeface="Arial" panose="020B0604020202020204" pitchFamily="34" charset="0"/>
                <a:hlinkClick r:id="rId4"/>
              </a:rPr>
              <a:t>https://</a:t>
            </a:r>
            <a:r>
              <a:rPr lang="en-US" sz="2800" dirty="0" err="1">
                <a:latin typeface="Arial" panose="020B0604020202020204" pitchFamily="34" charset="0"/>
                <a:cs typeface="Arial" panose="020B0604020202020204" pitchFamily="34" charset="0"/>
                <a:hlinkClick r:id="rId4"/>
              </a:rPr>
              <a:t>myshake.berkeley.edu</a:t>
            </a:r>
            <a:r>
              <a:rPr lang="en-US" sz="2800" dirty="0">
                <a:latin typeface="Arial" panose="020B0604020202020204" pitchFamily="34" charset="0"/>
                <a:cs typeface="Arial" panose="020B0604020202020204" pitchFamily="34" charset="0"/>
                <a:hlinkClick r:id="rId4"/>
              </a:rPr>
              <a:t>/</a:t>
            </a:r>
            <a:endParaRPr lang="en-US" sz="28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American Red Cross</a:t>
            </a:r>
          </a:p>
          <a:p>
            <a:pPr marL="457200" lvl="1" indent="0">
              <a:buNone/>
            </a:pPr>
            <a:r>
              <a:rPr lang="en-US" sz="2800" dirty="0">
                <a:latin typeface="Arial" panose="020B0604020202020204" pitchFamily="34" charset="0"/>
                <a:cs typeface="Arial" panose="020B0604020202020204" pitchFamily="34" charset="0"/>
                <a:hlinkClick r:id="rId5"/>
              </a:rPr>
              <a:t>https://</a:t>
            </a:r>
            <a:r>
              <a:rPr lang="en-US" sz="2800" dirty="0" err="1">
                <a:latin typeface="Arial" panose="020B0604020202020204" pitchFamily="34" charset="0"/>
                <a:cs typeface="Arial" panose="020B0604020202020204" pitchFamily="34" charset="0"/>
                <a:hlinkClick r:id="rId5"/>
              </a:rPr>
              <a:t>www.redcross.org</a:t>
            </a:r>
            <a:r>
              <a:rPr lang="en-US" sz="2800" dirty="0">
                <a:latin typeface="Arial" panose="020B0604020202020204" pitchFamily="34" charset="0"/>
                <a:cs typeface="Arial" panose="020B0604020202020204" pitchFamily="34" charset="0"/>
                <a:hlinkClick r:id="rId5"/>
              </a:rPr>
              <a:t>/</a:t>
            </a:r>
            <a:endParaRPr lang="en-US" sz="2800" dirty="0">
              <a:latin typeface="Arial" panose="020B0604020202020204" pitchFamily="34" charset="0"/>
              <a:cs typeface="Arial" panose="020B0604020202020204" pitchFamily="34" charset="0"/>
            </a:endParaRPr>
          </a:p>
          <a:p>
            <a:pPr marL="457200" lvl="1" indent="0">
              <a:buNone/>
            </a:pPr>
            <a:r>
              <a:rPr lang="en-US" sz="2800" b="0" i="0" dirty="0">
                <a:solidFill>
                  <a:schemeClr val="bg2">
                    <a:lumMod val="60000"/>
                    <a:lumOff val="40000"/>
                  </a:schemeClr>
                </a:solidFill>
                <a:effectLst/>
                <a:latin typeface="Arial" panose="020B0604020202020204" pitchFamily="34" charset="0"/>
                <a:cs typeface="Arial" panose="020B0604020202020204" pitchFamily="34" charset="0"/>
              </a:rPr>
              <a:t>Text “</a:t>
            </a:r>
            <a:r>
              <a:rPr lang="en-US" sz="2800" b="0" i="0" dirty="0" err="1">
                <a:solidFill>
                  <a:schemeClr val="bg2">
                    <a:lumMod val="60000"/>
                    <a:lumOff val="40000"/>
                  </a:schemeClr>
                </a:solidFill>
                <a:effectLst/>
                <a:latin typeface="Arial" panose="020B0604020202020204" pitchFamily="34" charset="0"/>
                <a:cs typeface="Arial" panose="020B0604020202020204" pitchFamily="34" charset="0"/>
              </a:rPr>
              <a:t>GETEMERGENCY</a:t>
            </a:r>
            <a:r>
              <a:rPr lang="en-US" sz="2800" b="0" i="0" dirty="0">
                <a:solidFill>
                  <a:schemeClr val="bg2">
                    <a:lumMod val="60000"/>
                    <a:lumOff val="40000"/>
                  </a:schemeClr>
                </a:solidFill>
                <a:effectLst/>
                <a:latin typeface="Arial" panose="020B0604020202020204" pitchFamily="34" charset="0"/>
                <a:cs typeface="Arial" panose="020B0604020202020204" pitchFamily="34" charset="0"/>
              </a:rPr>
              <a:t>” to 90999</a:t>
            </a:r>
          </a:p>
          <a:p>
            <a:pPr lvl="1"/>
            <a:endParaRPr lang="en-US" sz="2600" dirty="0">
              <a:latin typeface="Arial" panose="020B0604020202020204" pitchFamily="34" charset="0"/>
              <a:cs typeface="Arial" panose="020B0604020202020204" pitchFamily="34" charset="0"/>
            </a:endParaRPr>
          </a:p>
          <a:p>
            <a:pPr lvl="1"/>
            <a:endParaRPr lang="en-US" dirty="0"/>
          </a:p>
        </p:txBody>
      </p:sp>
      <p:sp>
        <p:nvSpPr>
          <p:cNvPr id="5" name="TextBox 4">
            <a:extLst>
              <a:ext uri="{FF2B5EF4-FFF2-40B4-BE49-F238E27FC236}">
                <a16:creationId xmlns:a16="http://schemas.microsoft.com/office/drawing/2014/main" id="{5042B6A3-FB77-45D0-A5E8-9378F41E959D}"/>
              </a:ext>
            </a:extLst>
          </p:cNvPr>
          <p:cNvSpPr txBox="1"/>
          <p:nvPr/>
        </p:nvSpPr>
        <p:spPr>
          <a:xfrm>
            <a:off x="5348472" y="1383644"/>
            <a:ext cx="6638608" cy="2492990"/>
          </a:xfrm>
          <a:prstGeom prst="rect">
            <a:avLst/>
          </a:prstGeom>
          <a:noFill/>
        </p:spPr>
        <p:txBody>
          <a:bodyPr wrap="square" rtlCol="0">
            <a:spAutoFit/>
          </a:bodyPr>
          <a:lstStyle/>
          <a:p>
            <a:pPr marL="0" indent="0">
              <a:buNone/>
            </a:pPr>
            <a:r>
              <a:rPr lang="en-US" sz="2800" dirty="0">
                <a:latin typeface="Arial" panose="020B0604020202020204" pitchFamily="34" charset="0"/>
                <a:cs typeface="Arial" panose="020B0604020202020204" pitchFamily="34" charset="0"/>
              </a:rPr>
              <a:t>Los Angeles Health Alert Network</a:t>
            </a:r>
          </a:p>
          <a:p>
            <a:pPr marL="457200" lvl="1" indent="0">
              <a:buNone/>
            </a:pPr>
            <a:r>
              <a:rPr lang="en-US" sz="2800" dirty="0">
                <a:latin typeface="Arial" panose="020B0604020202020204" pitchFamily="34" charset="0"/>
                <a:cs typeface="Arial" panose="020B0604020202020204" pitchFamily="34" charset="0"/>
                <a:hlinkClick r:id="rId6"/>
              </a:rPr>
              <a:t>http://</a:t>
            </a:r>
            <a:r>
              <a:rPr lang="en-US" sz="2800" dirty="0" err="1">
                <a:latin typeface="Arial" panose="020B0604020202020204" pitchFamily="34" charset="0"/>
                <a:cs typeface="Arial" panose="020B0604020202020204" pitchFamily="34" charset="0"/>
                <a:hlinkClick r:id="rId6"/>
              </a:rPr>
              <a:t>publichealth.lacounty.gov</a:t>
            </a:r>
            <a:r>
              <a:rPr lang="en-US" sz="2800" dirty="0">
                <a:latin typeface="Arial" panose="020B0604020202020204" pitchFamily="34" charset="0"/>
                <a:cs typeface="Arial" panose="020B0604020202020204" pitchFamily="34" charset="0"/>
                <a:hlinkClick r:id="rId6"/>
              </a:rPr>
              <a:t>/</a:t>
            </a:r>
            <a:r>
              <a:rPr lang="en-US" sz="2800" dirty="0" err="1">
                <a:latin typeface="Arial" panose="020B0604020202020204" pitchFamily="34" charset="0"/>
                <a:cs typeface="Arial" panose="020B0604020202020204" pitchFamily="34" charset="0"/>
                <a:hlinkClick r:id="rId6"/>
              </a:rPr>
              <a:t>lahan</a:t>
            </a:r>
            <a:r>
              <a:rPr lang="en-US" sz="2800" dirty="0">
                <a:latin typeface="Arial" panose="020B0604020202020204" pitchFamily="34" charset="0"/>
                <a:cs typeface="Arial" panose="020B0604020202020204" pitchFamily="34" charset="0"/>
                <a:hlinkClick r:id="rId6"/>
              </a:rPr>
              <a:t>/</a:t>
            </a:r>
            <a:endParaRPr lang="en-US" sz="2800" dirty="0">
              <a:latin typeface="Arial" panose="020B0604020202020204" pitchFamily="34" charset="0"/>
              <a:cs typeface="Arial" panose="020B0604020202020204" pitchFamily="34" charset="0"/>
            </a:endParaRPr>
          </a:p>
          <a:p>
            <a:pPr marL="457200" lvl="1"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Animal Care &amp; Control</a:t>
            </a:r>
          </a:p>
          <a:p>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7"/>
              </a:rPr>
              <a:t>https://</a:t>
            </a:r>
            <a:r>
              <a:rPr lang="en-US" sz="2400" dirty="0" err="1">
                <a:latin typeface="Arial" panose="020B0604020202020204" pitchFamily="34" charset="0"/>
                <a:cs typeface="Arial" panose="020B0604020202020204" pitchFamily="34" charset="0"/>
                <a:hlinkClick r:id="rId7"/>
              </a:rPr>
              <a:t>animalcare.lacounty.gov</a:t>
            </a:r>
            <a:r>
              <a:rPr lang="en-US" sz="2400" dirty="0">
                <a:latin typeface="Arial" panose="020B0604020202020204" pitchFamily="34" charset="0"/>
                <a:cs typeface="Arial" panose="020B0604020202020204" pitchFamily="34" charset="0"/>
                <a:hlinkClick r:id="rId7"/>
              </a:rPr>
              <a:t>/</a:t>
            </a:r>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741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0360-4865-431F-8BED-57B7427F17E5}"/>
              </a:ext>
            </a:extLst>
          </p:cNvPr>
          <p:cNvSpPr>
            <a:spLocks noGrp="1"/>
          </p:cNvSpPr>
          <p:nvPr>
            <p:ph type="title"/>
          </p:nvPr>
        </p:nvSpPr>
        <p:spPr>
          <a:xfrm>
            <a:off x="389467" y="452718"/>
            <a:ext cx="11480800" cy="1400530"/>
          </a:xfrm>
        </p:spPr>
        <p:txBody>
          <a:bodyPr/>
          <a:lstStyle/>
          <a:p>
            <a:r>
              <a:rPr lang="en-US" dirty="0">
                <a:latin typeface="Arial" panose="020B0604020202020204" pitchFamily="34" charset="0"/>
                <a:cs typeface="Arial" panose="020B0604020202020204" pitchFamily="34" charset="0"/>
              </a:rPr>
              <a:t>RESOURCES</a:t>
            </a:r>
            <a:br>
              <a:rPr lang="en-US" dirty="0"/>
            </a:br>
            <a:br>
              <a:rPr lang="en-US" dirty="0"/>
            </a:br>
            <a:endParaRPr lang="en-US" sz="3600" dirty="0"/>
          </a:p>
        </p:txBody>
      </p:sp>
      <p:pic>
        <p:nvPicPr>
          <p:cNvPr id="5" name="Picture 4">
            <a:extLst>
              <a:ext uri="{FF2B5EF4-FFF2-40B4-BE49-F238E27FC236}">
                <a16:creationId xmlns:a16="http://schemas.microsoft.com/office/drawing/2014/main" id="{2A0DA5F0-180A-41A4-8CB6-183222C63D60}"/>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9" name="Content Placeholder 8">
            <a:extLst>
              <a:ext uri="{FF2B5EF4-FFF2-40B4-BE49-F238E27FC236}">
                <a16:creationId xmlns:a16="http://schemas.microsoft.com/office/drawing/2014/main" id="{3A174E5F-8691-4CDB-A971-E6C1EC247C9A}"/>
              </a:ext>
            </a:extLst>
          </p:cNvPr>
          <p:cNvSpPr>
            <a:spLocks noGrp="1"/>
          </p:cNvSpPr>
          <p:nvPr>
            <p:ph idx="1"/>
          </p:nvPr>
        </p:nvSpPr>
        <p:spPr>
          <a:xfrm>
            <a:off x="979615" y="1691221"/>
            <a:ext cx="10736135" cy="2083496"/>
          </a:xfrm>
        </p:spPr>
        <p:txBody>
          <a:bodyPr>
            <a:normAutofit fontScale="32500" lnSpcReduction="20000"/>
          </a:bodyPr>
          <a:lstStyle/>
          <a:p>
            <a:pPr marL="0" marR="0" lvl="0" indent="0">
              <a:spcBef>
                <a:spcPts val="0"/>
              </a:spcBef>
              <a:spcAft>
                <a:spcPts val="0"/>
              </a:spcAft>
              <a:buNone/>
            </a:pPr>
            <a:r>
              <a:rPr lang="en-US" sz="7400" b="1" dirty="0">
                <a:latin typeface="Arial" panose="020B0604020202020204" pitchFamily="34" charset="0"/>
                <a:cs typeface="Arial" panose="020B0604020202020204" pitchFamily="34" charset="0"/>
              </a:rPr>
              <a:t>Web page:  </a:t>
            </a:r>
          </a:p>
          <a:p>
            <a:pPr marL="0" marR="0" lvl="0" indent="0">
              <a:spcBef>
                <a:spcPts val="0"/>
              </a:spcBef>
              <a:spcAft>
                <a:spcPts val="0"/>
              </a:spcAft>
              <a:buNone/>
            </a:pPr>
            <a:endParaRPr lang="en-US" sz="7400" dirty="0">
              <a:latin typeface="Arial" panose="020B0604020202020204" pitchFamily="34" charset="0"/>
              <a:cs typeface="Arial" panose="020B0604020202020204" pitchFamily="34" charset="0"/>
            </a:endParaRPr>
          </a:p>
          <a:p>
            <a:pPr marL="0" marR="0" lvl="0" indent="0">
              <a:spcBef>
                <a:spcPts val="0"/>
              </a:spcBef>
              <a:spcAft>
                <a:spcPts val="0"/>
              </a:spcAft>
              <a:buNone/>
            </a:pPr>
            <a:r>
              <a:rPr lang="en-US" sz="7400" u="sng" dirty="0">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https://lacountyhcc.org</a:t>
            </a:r>
            <a:r>
              <a:rPr lang="en-US" sz="7400" dirty="0">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spcBef>
                <a:spcPts val="0"/>
              </a:spcBef>
              <a:spcAft>
                <a:spcPts val="0"/>
              </a:spcAft>
              <a:buFont typeface="Symbol" panose="05050102010706020507" pitchFamily="18" charset="2"/>
              <a:buChar char=""/>
            </a:pPr>
            <a:endParaRPr lang="en-US" sz="7400" dirty="0">
              <a:latin typeface="Calibri" panose="020F0502020204030204" pitchFamily="34" charset="0"/>
              <a:ea typeface="Times New Roman" panose="02020603050405020304" pitchFamily="18" charset="0"/>
            </a:endParaRPr>
          </a:p>
          <a:p>
            <a:pPr marL="0" marR="0" lvl="0" indent="0">
              <a:spcBef>
                <a:spcPts val="0"/>
              </a:spcBef>
              <a:spcAft>
                <a:spcPts val="0"/>
              </a:spcAft>
              <a:buNone/>
            </a:pPr>
            <a:endParaRPr lang="en-US" sz="36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3600" dirty="0">
                <a:latin typeface="Arial" panose="020B0604020202020204" pitchFamily="34" charset="0"/>
                <a:ea typeface="Calibri" panose="020F050202020403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lvl="0" indent="0">
              <a:buNone/>
            </a:pPr>
            <a:r>
              <a:rPr lang="en-US" sz="2800" dirty="0">
                <a:latin typeface="Arial" panose="020B0604020202020204" pitchFamily="34" charset="0"/>
                <a:cs typeface="Arial" panose="020B0604020202020204" pitchFamily="34" charset="0"/>
              </a:rPr>
              <a:t>	</a:t>
            </a:r>
          </a:p>
          <a:p>
            <a:pPr marL="0" indent="0">
              <a:buNone/>
            </a:pPr>
            <a:endParaRPr lang="en-US" dirty="0"/>
          </a:p>
        </p:txBody>
      </p:sp>
      <p:pic>
        <p:nvPicPr>
          <p:cNvPr id="14" name="Picture 13">
            <a:hlinkClick r:id="rId4"/>
            <a:extLst>
              <a:ext uri="{FF2B5EF4-FFF2-40B4-BE49-F238E27FC236}">
                <a16:creationId xmlns:a16="http://schemas.microsoft.com/office/drawing/2014/main" id="{7546903D-63E9-4B7E-B46A-47ED599A1D7D}"/>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l="49690" b="25000"/>
          <a:stretch>
            <a:fillRect/>
          </a:stretch>
        </p:blipFill>
        <p:spPr bwMode="auto">
          <a:xfrm>
            <a:off x="8880491" y="629164"/>
            <a:ext cx="1680752" cy="1680752"/>
          </a:xfrm>
          <a:prstGeom prst="rect">
            <a:avLst/>
          </a:prstGeom>
          <a:noFill/>
          <a:ln>
            <a:noFill/>
          </a:ln>
          <a:extLst>
            <a:ext uri="{53640926-AAD7-44D8-BBD7-CCE9431645EC}">
              <a14:shadowObscured xmlns:a14="http://schemas.microsoft.com/office/drawing/2010/main"/>
            </a:ext>
          </a:extLst>
        </p:spPr>
      </p:pic>
      <p:pic>
        <p:nvPicPr>
          <p:cNvPr id="4" name="Picture 3" descr="A picture containing person, outdoor&#10;&#10;Description automatically generated">
            <a:extLst>
              <a:ext uri="{FF2B5EF4-FFF2-40B4-BE49-F238E27FC236}">
                <a16:creationId xmlns:a16="http://schemas.microsoft.com/office/drawing/2014/main" id="{33340527-DB3F-441F-9C7F-2AFE0E8A96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916"/>
          <a:stretch/>
        </p:blipFill>
        <p:spPr>
          <a:xfrm flipH="1">
            <a:off x="717513" y="4447336"/>
            <a:ext cx="2074303" cy="1761060"/>
          </a:xfrm>
          <a:prstGeom prst="rect">
            <a:avLst/>
          </a:prstGeom>
        </p:spPr>
      </p:pic>
      <p:sp>
        <p:nvSpPr>
          <p:cNvPr id="6" name="TextBox 5">
            <a:extLst>
              <a:ext uri="{FF2B5EF4-FFF2-40B4-BE49-F238E27FC236}">
                <a16:creationId xmlns:a16="http://schemas.microsoft.com/office/drawing/2014/main" id="{1C002F58-706D-4F2B-83AF-0E21FCA57698}"/>
              </a:ext>
            </a:extLst>
          </p:cNvPr>
          <p:cNvSpPr txBox="1"/>
          <p:nvPr/>
        </p:nvSpPr>
        <p:spPr>
          <a:xfrm>
            <a:off x="2669362" y="4445931"/>
            <a:ext cx="8014335" cy="1600438"/>
          </a:xfrm>
          <a:prstGeom prst="rect">
            <a:avLst/>
          </a:prstGeom>
          <a:noFill/>
        </p:spPr>
        <p:txBody>
          <a:bodyPr wrap="square" rtlCol="0">
            <a:spAutoFit/>
          </a:bodyPr>
          <a:lstStyle/>
          <a:p>
            <a:pPr marL="0" marR="0" lvl="0" indent="0">
              <a:spcBef>
                <a:spcPts val="0"/>
              </a:spcBef>
              <a:spcAft>
                <a:spcPts val="0"/>
              </a:spcAft>
              <a:buNone/>
            </a:pPr>
            <a:r>
              <a:rPr lang="en-US" sz="2400" dirty="0">
                <a:latin typeface="Arial" panose="020B0604020202020204" pitchFamily="34" charset="0"/>
                <a:ea typeface="Calibri" panose="020F0502020204030204" pitchFamily="34" charset="0"/>
                <a:cs typeface="Arial" panose="020B0604020202020204" pitchFamily="34" charset="0"/>
              </a:rPr>
              <a:t>		Contact:</a:t>
            </a:r>
          </a:p>
          <a:p>
            <a:pPr marL="0" lvl="0" indent="0">
              <a:buNone/>
            </a:pP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Laurie Lee-Brown, MSN, RN, PHN, </a:t>
            </a:r>
            <a:r>
              <a:rPr lang="en-US" sz="1800" dirty="0" err="1">
                <a:latin typeface="Arial" panose="020B0604020202020204" pitchFamily="34" charset="0"/>
                <a:cs typeface="Arial" panose="020B0604020202020204" pitchFamily="34" charset="0"/>
              </a:rPr>
              <a:t>MICN</a:t>
            </a:r>
            <a:endParaRPr lang="en-US" sz="1800" dirty="0">
              <a:latin typeface="Arial" panose="020B0604020202020204" pitchFamily="34" charset="0"/>
              <a:cs typeface="Arial" panose="020B0604020202020204" pitchFamily="34" charset="0"/>
            </a:endParaRPr>
          </a:p>
          <a:p>
            <a:pPr marL="0" lvl="0" indent="0">
              <a:buNone/>
            </a:pPr>
            <a:r>
              <a:rPr lang="en-US" sz="1800" dirty="0">
                <a:latin typeface="Arial" panose="020B0604020202020204" pitchFamily="34" charset="0"/>
                <a:cs typeface="Arial" panose="020B0604020202020204" pitchFamily="34" charset="0"/>
              </a:rPr>
              <a:t>				Senior Nursing Instructor/Disaster Program Manager</a:t>
            </a:r>
          </a:p>
          <a:p>
            <a:pPr marL="0" lvl="0" indent="0">
              <a:buNone/>
            </a:pPr>
            <a:r>
              <a:rPr lang="en-US" sz="1800" dirty="0">
                <a:latin typeface="Arial" panose="020B0604020202020204" pitchFamily="34" charset="0"/>
                <a:cs typeface="Arial" panose="020B0604020202020204" pitchFamily="34" charset="0"/>
              </a:rPr>
              <a:t>				(562) 378-2459</a:t>
            </a:r>
          </a:p>
          <a:p>
            <a:pPr marL="0" indent="0">
              <a:buNone/>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hlinkClick r:id="rId8"/>
              </a:rPr>
              <a:t>Llee-brown6@dhs.lacounty.gov</a:t>
            </a:r>
            <a:endParaRPr lang="en-US" sz="1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B8B4709-7F3F-4197-A7BF-38AAD0EE7A69}"/>
              </a:ext>
            </a:extLst>
          </p:cNvPr>
          <p:cNvSpPr txBox="1"/>
          <p:nvPr/>
        </p:nvSpPr>
        <p:spPr>
          <a:xfrm>
            <a:off x="979615" y="2967335"/>
            <a:ext cx="279916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Registration Link:</a:t>
            </a:r>
          </a:p>
        </p:txBody>
      </p:sp>
      <p:sp>
        <p:nvSpPr>
          <p:cNvPr id="10" name="TextBox 9">
            <a:extLst>
              <a:ext uri="{FF2B5EF4-FFF2-40B4-BE49-F238E27FC236}">
                <a16:creationId xmlns:a16="http://schemas.microsoft.com/office/drawing/2014/main" id="{B91C9637-DDE4-44EB-B4BB-281CC20B9155}"/>
              </a:ext>
            </a:extLst>
          </p:cNvPr>
          <p:cNvSpPr txBox="1"/>
          <p:nvPr/>
        </p:nvSpPr>
        <p:spPr>
          <a:xfrm>
            <a:off x="1019514" y="3484696"/>
            <a:ext cx="9914714"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https://</a:t>
            </a:r>
            <a:r>
              <a:rPr lang="en-US" sz="2400" dirty="0" err="1">
                <a:latin typeface="Arial" panose="020B0604020202020204" pitchFamily="34" charset="0"/>
                <a:cs typeface="Arial" panose="020B0604020202020204" pitchFamily="34" charset="0"/>
              </a:rPr>
              <a:t>www.surveymonkey.com</a:t>
            </a:r>
            <a:r>
              <a:rPr lang="en-US" sz="2400" dirty="0">
                <a:latin typeface="Arial" panose="020B0604020202020204" pitchFamily="34" charset="0"/>
                <a:cs typeface="Arial" panose="020B0604020202020204" pitchFamily="34" charset="0"/>
              </a:rPr>
              <a:t>/r/</a:t>
            </a:r>
            <a:r>
              <a:rPr lang="en-US" sz="2400" dirty="0" err="1">
                <a:latin typeface="Arial" panose="020B0604020202020204" pitchFamily="34" charset="0"/>
                <a:cs typeface="Arial" panose="020B0604020202020204" pitchFamily="34" charset="0"/>
              </a:rPr>
              <a:t>7J9YCTX</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536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AD43-F80A-48C5-A972-94EAD52B10E2}"/>
              </a:ext>
            </a:extLst>
          </p:cNvPr>
          <p:cNvSpPr>
            <a:spLocks noGrp="1"/>
          </p:cNvSpPr>
          <p:nvPr>
            <p:ph type="title"/>
          </p:nvPr>
        </p:nvSpPr>
        <p:spPr/>
        <p:txBody>
          <a:bodyPr/>
          <a:lstStyle/>
          <a:p>
            <a:r>
              <a:rPr lang="en-US" dirty="0"/>
              <a:t> 7:45 am</a:t>
            </a:r>
          </a:p>
        </p:txBody>
      </p:sp>
      <p:sp>
        <p:nvSpPr>
          <p:cNvPr id="4" name="Date Placeholder 3">
            <a:extLst>
              <a:ext uri="{FF2B5EF4-FFF2-40B4-BE49-F238E27FC236}">
                <a16:creationId xmlns:a16="http://schemas.microsoft.com/office/drawing/2014/main" id="{097BE174-3665-4FEA-93C2-92974993046D}"/>
              </a:ext>
            </a:extLst>
          </p:cNvPr>
          <p:cNvSpPr>
            <a:spLocks noGrp="1"/>
          </p:cNvSpPr>
          <p:nvPr>
            <p:ph type="dt" sz="half" idx="10"/>
          </p:nvPr>
        </p:nvSpPr>
        <p:spPr/>
        <p:txBody>
          <a:bodyPr/>
          <a:lstStyle/>
          <a:p>
            <a:fld id="{79BE151B-5A8B-4EEB-B2C5-D68FAE542244}" type="slidenum">
              <a:rPr lang="en-US" altLang="en-US" smtClean="0">
                <a:solidFill>
                  <a:srgbClr val="000000"/>
                </a:solidFill>
              </a:rPr>
              <a:pPr/>
              <a:t>4</a:t>
            </a:fld>
            <a:endParaRPr lang="en-US" altLang="en-US" dirty="0">
              <a:solidFill>
                <a:srgbClr val="000000"/>
              </a:solidFill>
            </a:endParaRPr>
          </a:p>
        </p:txBody>
      </p:sp>
      <p:pic>
        <p:nvPicPr>
          <p:cNvPr id="1026" name="Picture 2" descr="explosive train derailment ...">
            <a:extLst>
              <a:ext uri="{FF2B5EF4-FFF2-40B4-BE49-F238E27FC236}">
                <a16:creationId xmlns:a16="http://schemas.microsoft.com/office/drawing/2014/main" id="{2CC7F89C-9BBA-451A-85DC-6952B92DF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074" y="1447801"/>
            <a:ext cx="8453844" cy="473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845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ReddiNet®</a:t>
            </a:r>
          </a:p>
        </p:txBody>
      </p:sp>
      <p:sp>
        <p:nvSpPr>
          <p:cNvPr id="5124" name="Rectangle 3"/>
          <p:cNvSpPr>
            <a:spLocks noGrp="1" noChangeArrowheads="1"/>
          </p:cNvSpPr>
          <p:nvPr>
            <p:ph idx="1"/>
          </p:nvPr>
        </p:nvSpPr>
        <p:spPr>
          <a:xfrm>
            <a:off x="609600" y="1600201"/>
            <a:ext cx="10934700" cy="4525963"/>
          </a:xfrm>
        </p:spPr>
        <p:txBody>
          <a:bodyPr>
            <a:normAutofit/>
          </a:bodyPr>
          <a:lstStyle/>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Communication Tool</a:t>
            </a:r>
          </a:p>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MCI</a:t>
            </a:r>
          </a:p>
          <a:p>
            <a:pPr lvl="1">
              <a:spcBef>
                <a:spcPct val="50000"/>
              </a:spcBef>
            </a:pPr>
            <a:r>
              <a:rPr lang="en-US" altLang="en-US" sz="2600" dirty="0">
                <a:latin typeface="Arial" panose="020B0604020202020204" pitchFamily="34" charset="0"/>
                <a:cs typeface="Arial" panose="020B0604020202020204" pitchFamily="34" charset="0"/>
              </a:rPr>
              <a:t>General Notifications</a:t>
            </a:r>
            <a:endParaRPr lang="en-US" altLang="en-US" sz="2400" dirty="0">
              <a:solidFill>
                <a:schemeClr val="tx1"/>
              </a:solidFill>
              <a:latin typeface="Arial" panose="020B0604020202020204" pitchFamily="34" charset="0"/>
              <a:cs typeface="Arial" panose="020B0604020202020204" pitchFamily="34" charset="0"/>
            </a:endParaRPr>
          </a:p>
          <a:p>
            <a:pPr eaLnBrk="1" hangingPunct="1">
              <a:spcBef>
                <a:spcPct val="50000"/>
              </a:spcBef>
            </a:pPr>
            <a:r>
              <a:rPr lang="en-US" altLang="en-US" sz="2800" dirty="0">
                <a:latin typeface="Arial" panose="020B0604020202020204" pitchFamily="34" charset="0"/>
                <a:cs typeface="Arial" panose="020B0604020202020204" pitchFamily="34" charset="0"/>
              </a:rPr>
              <a:t>Polls</a:t>
            </a:r>
          </a:p>
          <a:p>
            <a:pPr lvl="1">
              <a:spcBef>
                <a:spcPct val="50000"/>
              </a:spcBef>
            </a:pPr>
            <a:r>
              <a:rPr lang="en-US" altLang="en-US" sz="2600" dirty="0">
                <a:latin typeface="Arial" panose="020B0604020202020204" pitchFamily="34" charset="0"/>
                <a:cs typeface="Arial" panose="020B0604020202020204" pitchFamily="34" charset="0"/>
              </a:rPr>
              <a:t>Assessment Polls</a:t>
            </a:r>
          </a:p>
          <a:p>
            <a:pPr lvl="2">
              <a:spcBef>
                <a:spcPct val="50000"/>
              </a:spcBef>
            </a:pPr>
            <a:r>
              <a:rPr lang="en-US" altLang="en-US" sz="2400" dirty="0">
                <a:latin typeface="Arial" panose="020B0604020202020204" pitchFamily="34" charset="0"/>
                <a:cs typeface="Arial" panose="020B0604020202020204" pitchFamily="34" charset="0"/>
              </a:rPr>
              <a:t>Service Level Polls</a:t>
            </a:r>
          </a:p>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Resource Requests</a:t>
            </a:r>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9" name="Picture 3" descr="inline1">
            <a:extLst>
              <a:ext uri="{FF2B5EF4-FFF2-40B4-BE49-F238E27FC236}">
                <a16:creationId xmlns:a16="http://schemas.microsoft.com/office/drawing/2014/main" id="{E9D7BA55-E848-4169-8D58-5D3440937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427" y="817477"/>
            <a:ext cx="6008026" cy="3722718"/>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782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C713-167D-4591-A386-596B3F22D16D}"/>
              </a:ext>
            </a:extLst>
          </p:cNvPr>
          <p:cNvSpPr>
            <a:spLocks noGrp="1"/>
          </p:cNvSpPr>
          <p:nvPr>
            <p:ph type="title"/>
          </p:nvPr>
        </p:nvSpPr>
        <p:spPr/>
        <p:txBody>
          <a:bodyPr/>
          <a:lstStyle/>
          <a:p>
            <a:r>
              <a:rPr lang="en-US" dirty="0" err="1"/>
              <a:t>MSEL</a:t>
            </a:r>
            <a:r>
              <a:rPr lang="en-US" dirty="0"/>
              <a:t> 8:00-8:05 am</a:t>
            </a:r>
          </a:p>
        </p:txBody>
      </p:sp>
      <p:sp>
        <p:nvSpPr>
          <p:cNvPr id="4" name="Date Placeholder 3">
            <a:extLst>
              <a:ext uri="{FF2B5EF4-FFF2-40B4-BE49-F238E27FC236}">
                <a16:creationId xmlns:a16="http://schemas.microsoft.com/office/drawing/2014/main" id="{3BC5E2A4-764E-46EE-A9D9-F09B35629A97}"/>
              </a:ext>
            </a:extLst>
          </p:cNvPr>
          <p:cNvSpPr>
            <a:spLocks noGrp="1"/>
          </p:cNvSpPr>
          <p:nvPr>
            <p:ph type="dt" sz="half" idx="10"/>
          </p:nvPr>
        </p:nvSpPr>
        <p:spPr/>
        <p:txBody>
          <a:bodyPr/>
          <a:lstStyle/>
          <a:p>
            <a:fld id="{79BE151B-5A8B-4EEB-B2C5-D68FAE542244}" type="slidenum">
              <a:rPr lang="en-US" altLang="en-US" smtClean="0">
                <a:solidFill>
                  <a:srgbClr val="000000"/>
                </a:solidFill>
              </a:rPr>
              <a:pPr/>
              <a:t>6</a:t>
            </a:fld>
            <a:endParaRPr lang="en-US" altLang="en-US" dirty="0">
              <a:solidFill>
                <a:srgbClr val="000000"/>
              </a:solidFill>
            </a:endParaRPr>
          </a:p>
        </p:txBody>
      </p:sp>
      <p:pic>
        <p:nvPicPr>
          <p:cNvPr id="7" name="Picture 3" descr="inline1">
            <a:extLst>
              <a:ext uri="{FF2B5EF4-FFF2-40B4-BE49-F238E27FC236}">
                <a16:creationId xmlns:a16="http://schemas.microsoft.com/office/drawing/2014/main" id="{AF0E9140-FF03-4E72-BA4E-00D53F7E31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3325" y="3198019"/>
            <a:ext cx="3667125" cy="19050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85E678E-7B60-441A-90F4-F70BC83E2EC8}"/>
              </a:ext>
            </a:extLst>
          </p:cNvPr>
          <p:cNvPicPr>
            <a:picLocks noChangeAspect="1"/>
          </p:cNvPicPr>
          <p:nvPr/>
        </p:nvPicPr>
        <p:blipFill>
          <a:blip r:embed="rId4"/>
          <a:stretch>
            <a:fillRect/>
          </a:stretch>
        </p:blipFill>
        <p:spPr>
          <a:xfrm>
            <a:off x="2529955" y="1447801"/>
            <a:ext cx="7520879" cy="4660504"/>
          </a:xfrm>
          <a:prstGeom prst="rect">
            <a:avLst/>
          </a:prstGeom>
        </p:spPr>
      </p:pic>
      <p:sp>
        <p:nvSpPr>
          <p:cNvPr id="9" name="TextBox 8">
            <a:extLst>
              <a:ext uri="{FF2B5EF4-FFF2-40B4-BE49-F238E27FC236}">
                <a16:creationId xmlns:a16="http://schemas.microsoft.com/office/drawing/2014/main" id="{3342B6CA-CAE1-4BDA-A010-635C9D2896A1}"/>
              </a:ext>
            </a:extLst>
          </p:cNvPr>
          <p:cNvSpPr txBox="1"/>
          <p:nvPr/>
        </p:nvSpPr>
        <p:spPr>
          <a:xfrm>
            <a:off x="914400" y="5877472"/>
            <a:ext cx="6746240" cy="461665"/>
          </a:xfrm>
          <a:prstGeom prst="rect">
            <a:avLst/>
          </a:prstGeom>
          <a:noFill/>
        </p:spPr>
        <p:txBody>
          <a:bodyPr wrap="square" rtlCol="0">
            <a:spAutoFit/>
          </a:bodyPr>
          <a:lstStyle/>
          <a:p>
            <a:r>
              <a:rPr lang="en-US" sz="2400" dirty="0"/>
              <a:t>ASC Dialysis and </a:t>
            </a:r>
            <a:r>
              <a:rPr lang="en-US" sz="2400" dirty="0" err="1"/>
              <a:t>HHH</a:t>
            </a:r>
            <a:r>
              <a:rPr lang="en-US" sz="2400" dirty="0"/>
              <a:t> Objective 1</a:t>
            </a:r>
          </a:p>
        </p:txBody>
      </p:sp>
      <p:pic>
        <p:nvPicPr>
          <p:cNvPr id="10" name="Picture 9">
            <a:extLst>
              <a:ext uri="{FF2B5EF4-FFF2-40B4-BE49-F238E27FC236}">
                <a16:creationId xmlns:a16="http://schemas.microsoft.com/office/drawing/2014/main" id="{1415AFB9-6A87-4A4C-A64E-AFDDBCBFE087}"/>
              </a:ext>
            </a:extLst>
          </p:cNvPr>
          <p:cNvPicPr>
            <a:picLocks noChangeAspect="1"/>
          </p:cNvPicPr>
          <p:nvPr/>
        </p:nvPicPr>
        <p:blipFill>
          <a:blip r:embed="rId5"/>
          <a:stretch>
            <a:fillRect/>
          </a:stretch>
        </p:blipFill>
        <p:spPr>
          <a:xfrm>
            <a:off x="646111" y="292336"/>
            <a:ext cx="10778662" cy="6273328"/>
          </a:xfrm>
          <a:prstGeom prst="rect">
            <a:avLst/>
          </a:prstGeom>
        </p:spPr>
      </p:pic>
      <p:sp>
        <p:nvSpPr>
          <p:cNvPr id="3" name="TextBox 2">
            <a:extLst>
              <a:ext uri="{FF2B5EF4-FFF2-40B4-BE49-F238E27FC236}">
                <a16:creationId xmlns:a16="http://schemas.microsoft.com/office/drawing/2014/main" id="{5CB7ACAE-EE95-4640-9C9B-817B7EAA8F73}"/>
              </a:ext>
            </a:extLst>
          </p:cNvPr>
          <p:cNvSpPr txBox="1"/>
          <p:nvPr/>
        </p:nvSpPr>
        <p:spPr>
          <a:xfrm>
            <a:off x="706669" y="518863"/>
            <a:ext cx="2250937" cy="738664"/>
          </a:xfrm>
          <a:prstGeom prst="rect">
            <a:avLst/>
          </a:prstGeom>
          <a:noFill/>
        </p:spPr>
        <p:txBody>
          <a:bodyPr wrap="none" rtlCol="0">
            <a:spAutoFit/>
          </a:bodyPr>
          <a:lstStyle/>
          <a:p>
            <a:r>
              <a:rPr lang="en-US" sz="4200" dirty="0"/>
              <a:t>8:00 am</a:t>
            </a:r>
          </a:p>
        </p:txBody>
      </p:sp>
      <p:sp>
        <p:nvSpPr>
          <p:cNvPr id="11" name="Arrow: Left 10">
            <a:extLst>
              <a:ext uri="{FF2B5EF4-FFF2-40B4-BE49-F238E27FC236}">
                <a16:creationId xmlns:a16="http://schemas.microsoft.com/office/drawing/2014/main" id="{34FA1E6F-ACE5-436A-9438-C7B198934A1A}"/>
              </a:ext>
            </a:extLst>
          </p:cNvPr>
          <p:cNvSpPr/>
          <p:nvPr/>
        </p:nvSpPr>
        <p:spPr>
          <a:xfrm rot="16200000">
            <a:off x="10277786" y="4458081"/>
            <a:ext cx="980596" cy="365473"/>
          </a:xfrm>
          <a:prstGeom prst="leftArrow">
            <a:avLst>
              <a:gd name="adj1" fmla="val 50000"/>
              <a:gd name="adj2" fmla="val 836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939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C713-167D-4591-A386-596B3F22D16D}"/>
              </a:ext>
            </a:extLst>
          </p:cNvPr>
          <p:cNvSpPr>
            <a:spLocks noGrp="1"/>
          </p:cNvSpPr>
          <p:nvPr>
            <p:ph type="title"/>
          </p:nvPr>
        </p:nvSpPr>
        <p:spPr/>
        <p:txBody>
          <a:bodyPr/>
          <a:lstStyle/>
          <a:p>
            <a:r>
              <a:rPr lang="en-US" dirty="0" err="1"/>
              <a:t>MSEL</a:t>
            </a:r>
            <a:r>
              <a:rPr lang="en-US" dirty="0"/>
              <a:t> 8:00-8:05 am</a:t>
            </a:r>
          </a:p>
        </p:txBody>
      </p:sp>
      <p:sp>
        <p:nvSpPr>
          <p:cNvPr id="4" name="Date Placeholder 3">
            <a:extLst>
              <a:ext uri="{FF2B5EF4-FFF2-40B4-BE49-F238E27FC236}">
                <a16:creationId xmlns:a16="http://schemas.microsoft.com/office/drawing/2014/main" id="{3BC5E2A4-764E-46EE-A9D9-F09B35629A97}"/>
              </a:ext>
            </a:extLst>
          </p:cNvPr>
          <p:cNvSpPr>
            <a:spLocks noGrp="1"/>
          </p:cNvSpPr>
          <p:nvPr>
            <p:ph type="dt" sz="half" idx="10"/>
          </p:nvPr>
        </p:nvSpPr>
        <p:spPr/>
        <p:txBody>
          <a:bodyPr/>
          <a:lstStyle/>
          <a:p>
            <a:fld id="{79BE151B-5A8B-4EEB-B2C5-D68FAE542244}" type="slidenum">
              <a:rPr lang="en-US" altLang="en-US" smtClean="0">
                <a:solidFill>
                  <a:srgbClr val="000000"/>
                </a:solidFill>
              </a:rPr>
              <a:pPr/>
              <a:t>7</a:t>
            </a:fld>
            <a:endParaRPr lang="en-US" altLang="en-US" dirty="0">
              <a:solidFill>
                <a:srgbClr val="000000"/>
              </a:solidFill>
            </a:endParaRPr>
          </a:p>
        </p:txBody>
      </p:sp>
      <p:pic>
        <p:nvPicPr>
          <p:cNvPr id="7" name="Picture 3" descr="inline1">
            <a:extLst>
              <a:ext uri="{FF2B5EF4-FFF2-40B4-BE49-F238E27FC236}">
                <a16:creationId xmlns:a16="http://schemas.microsoft.com/office/drawing/2014/main" id="{AF0E9140-FF03-4E72-BA4E-00D53F7E31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3325" y="3198019"/>
            <a:ext cx="3667125" cy="19050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85E678E-7B60-441A-90F4-F70BC83E2EC8}"/>
              </a:ext>
            </a:extLst>
          </p:cNvPr>
          <p:cNvPicPr>
            <a:picLocks noChangeAspect="1"/>
          </p:cNvPicPr>
          <p:nvPr/>
        </p:nvPicPr>
        <p:blipFill>
          <a:blip r:embed="rId4"/>
          <a:stretch>
            <a:fillRect/>
          </a:stretch>
        </p:blipFill>
        <p:spPr>
          <a:xfrm>
            <a:off x="2529955" y="1447801"/>
            <a:ext cx="7520879" cy="4660504"/>
          </a:xfrm>
          <a:prstGeom prst="rect">
            <a:avLst/>
          </a:prstGeom>
        </p:spPr>
      </p:pic>
      <p:sp>
        <p:nvSpPr>
          <p:cNvPr id="9" name="TextBox 8">
            <a:extLst>
              <a:ext uri="{FF2B5EF4-FFF2-40B4-BE49-F238E27FC236}">
                <a16:creationId xmlns:a16="http://schemas.microsoft.com/office/drawing/2014/main" id="{3342B6CA-CAE1-4BDA-A010-635C9D2896A1}"/>
              </a:ext>
            </a:extLst>
          </p:cNvPr>
          <p:cNvSpPr txBox="1"/>
          <p:nvPr/>
        </p:nvSpPr>
        <p:spPr>
          <a:xfrm>
            <a:off x="914400" y="5877472"/>
            <a:ext cx="6746240" cy="461665"/>
          </a:xfrm>
          <a:prstGeom prst="rect">
            <a:avLst/>
          </a:prstGeom>
          <a:noFill/>
        </p:spPr>
        <p:txBody>
          <a:bodyPr wrap="square" rtlCol="0">
            <a:spAutoFit/>
          </a:bodyPr>
          <a:lstStyle/>
          <a:p>
            <a:r>
              <a:rPr lang="en-US" sz="2400" dirty="0"/>
              <a:t>ASC Dialysis and </a:t>
            </a:r>
            <a:r>
              <a:rPr lang="en-US" sz="2400" dirty="0" err="1"/>
              <a:t>HHH</a:t>
            </a:r>
            <a:r>
              <a:rPr lang="en-US" sz="2400" dirty="0"/>
              <a:t> Objective 1</a:t>
            </a:r>
          </a:p>
        </p:txBody>
      </p:sp>
      <p:pic>
        <p:nvPicPr>
          <p:cNvPr id="10" name="Picture 9">
            <a:extLst>
              <a:ext uri="{FF2B5EF4-FFF2-40B4-BE49-F238E27FC236}">
                <a16:creationId xmlns:a16="http://schemas.microsoft.com/office/drawing/2014/main" id="{1415AFB9-6A87-4A4C-A64E-AFDDBCBFE087}"/>
              </a:ext>
            </a:extLst>
          </p:cNvPr>
          <p:cNvPicPr>
            <a:picLocks noChangeAspect="1"/>
          </p:cNvPicPr>
          <p:nvPr/>
        </p:nvPicPr>
        <p:blipFill>
          <a:blip r:embed="rId5"/>
          <a:stretch>
            <a:fillRect/>
          </a:stretch>
        </p:blipFill>
        <p:spPr>
          <a:xfrm>
            <a:off x="706669" y="292336"/>
            <a:ext cx="10778662" cy="6273328"/>
          </a:xfrm>
          <a:prstGeom prst="rect">
            <a:avLst/>
          </a:prstGeom>
        </p:spPr>
      </p:pic>
      <p:sp>
        <p:nvSpPr>
          <p:cNvPr id="11" name="Arrow: Left 10">
            <a:extLst>
              <a:ext uri="{FF2B5EF4-FFF2-40B4-BE49-F238E27FC236}">
                <a16:creationId xmlns:a16="http://schemas.microsoft.com/office/drawing/2014/main" id="{AA982314-2C16-4805-B8BE-3F7046ADAA55}"/>
              </a:ext>
            </a:extLst>
          </p:cNvPr>
          <p:cNvSpPr/>
          <p:nvPr/>
        </p:nvSpPr>
        <p:spPr>
          <a:xfrm rot="16200000">
            <a:off x="10277786" y="4458081"/>
            <a:ext cx="980596" cy="365473"/>
          </a:xfrm>
          <a:prstGeom prst="leftArrow">
            <a:avLst>
              <a:gd name="adj1" fmla="val 50000"/>
              <a:gd name="adj2" fmla="val 836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775034E-7E09-4BE9-B707-5335A4353F31}"/>
              </a:ext>
            </a:extLst>
          </p:cNvPr>
          <p:cNvSpPr txBox="1"/>
          <p:nvPr/>
        </p:nvSpPr>
        <p:spPr>
          <a:xfrm>
            <a:off x="706669" y="518863"/>
            <a:ext cx="2250937" cy="738664"/>
          </a:xfrm>
          <a:prstGeom prst="rect">
            <a:avLst/>
          </a:prstGeom>
          <a:noFill/>
        </p:spPr>
        <p:txBody>
          <a:bodyPr wrap="none" rtlCol="0">
            <a:spAutoFit/>
          </a:bodyPr>
          <a:lstStyle/>
          <a:p>
            <a:r>
              <a:rPr lang="en-US" sz="4200" dirty="0"/>
              <a:t>9:00 am</a:t>
            </a:r>
          </a:p>
        </p:txBody>
      </p:sp>
    </p:spTree>
    <p:extLst>
      <p:ext uri="{BB962C8B-B14F-4D97-AF65-F5344CB8AC3E}">
        <p14:creationId xmlns:p14="http://schemas.microsoft.com/office/powerpoint/2010/main" val="149870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dirty="0"/>
              <a:t>9:00 am SIP &amp; Evacuation Advisory</a:t>
            </a:r>
          </a:p>
        </p:txBody>
      </p:sp>
      <p:sp>
        <p:nvSpPr>
          <p:cNvPr id="5" name="TextBox 4">
            <a:extLst>
              <a:ext uri="{FF2B5EF4-FFF2-40B4-BE49-F238E27FC236}">
                <a16:creationId xmlns:a16="http://schemas.microsoft.com/office/drawing/2014/main" id="{287D17ED-972D-46E0-B93D-E482FC18C50D}"/>
              </a:ext>
            </a:extLst>
          </p:cNvPr>
          <p:cNvSpPr txBox="1"/>
          <p:nvPr/>
        </p:nvSpPr>
        <p:spPr>
          <a:xfrm>
            <a:off x="1431559" y="4835622"/>
            <a:ext cx="9689522" cy="1938992"/>
          </a:xfrm>
          <a:prstGeom prst="rect">
            <a:avLst/>
          </a:prstGeom>
          <a:noFill/>
        </p:spPr>
        <p:txBody>
          <a:bodyPr wrap="square" rtlCol="0">
            <a:spAutoFit/>
          </a:bodyPr>
          <a:lstStyle/>
          <a:p>
            <a:r>
              <a:rPr lang="en-US" sz="2400" b="1" dirty="0"/>
              <a:t>ASC, Dialysis Objective 3:  </a:t>
            </a:r>
          </a:p>
          <a:p>
            <a:r>
              <a:rPr lang="en-US" sz="2400" dirty="0"/>
              <a:t>Determine facility priorities for ensuring key functions are maintained, including provision of care </a:t>
            </a:r>
          </a:p>
          <a:p>
            <a:endParaRPr lang="en-US" sz="2400" dirty="0"/>
          </a:p>
          <a:p>
            <a:r>
              <a:rPr lang="en-US" sz="2400" b="1" dirty="0"/>
              <a:t>HHH Objective 3</a:t>
            </a:r>
            <a:r>
              <a:rPr lang="en-US" sz="2400" dirty="0"/>
              <a:t>:  Activate and Implement Surge Plan</a:t>
            </a:r>
          </a:p>
        </p:txBody>
      </p:sp>
      <p:pic>
        <p:nvPicPr>
          <p:cNvPr id="6" name="Picture 4" descr="When to Evacuate and When to Stay">
            <a:extLst>
              <a:ext uri="{FF2B5EF4-FFF2-40B4-BE49-F238E27FC236}">
                <a16:creationId xmlns:a16="http://schemas.microsoft.com/office/drawing/2014/main" id="{B2702E83-B28E-027A-BF6D-15763573DE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111" y="1447801"/>
            <a:ext cx="2962124" cy="2962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helter in Place | Saskatoon.ca">
            <a:extLst>
              <a:ext uri="{FF2B5EF4-FFF2-40B4-BE49-F238E27FC236}">
                <a16:creationId xmlns:a16="http://schemas.microsoft.com/office/drawing/2014/main" id="{E198D5D0-EE9B-A467-FA8E-2676B0F93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151" y="1447801"/>
            <a:ext cx="2830831" cy="29621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LOSED OUT OF SERVICE - American Sign ...">
            <a:extLst>
              <a:ext uri="{FF2B5EF4-FFF2-40B4-BE49-F238E27FC236}">
                <a16:creationId xmlns:a16="http://schemas.microsoft.com/office/drawing/2014/main" id="{8C800E10-8E73-4C55-8E69-6075401F02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590" t="43448" r="121341" b="-8799"/>
          <a:stretch/>
        </p:blipFill>
        <p:spPr bwMode="auto">
          <a:xfrm>
            <a:off x="5090615" y="2715905"/>
            <a:ext cx="2019869" cy="14005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losed store signs ...">
            <a:extLst>
              <a:ext uri="{FF2B5EF4-FFF2-40B4-BE49-F238E27FC236}">
                <a16:creationId xmlns:a16="http://schemas.microsoft.com/office/drawing/2014/main" id="{D4F2F61E-7211-4D99-989C-ED3039F9C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898" y="1979586"/>
            <a:ext cx="2600325"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0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FB4C-C4F8-4E26-B06F-6D131C7C6423}"/>
              </a:ext>
            </a:extLst>
          </p:cNvPr>
          <p:cNvSpPr>
            <a:spLocks noGrp="1"/>
          </p:cNvSpPr>
          <p:nvPr>
            <p:ph type="title"/>
          </p:nvPr>
        </p:nvSpPr>
        <p:spPr/>
        <p:txBody>
          <a:bodyPr/>
          <a:lstStyle/>
          <a:p>
            <a:r>
              <a:rPr lang="en-US" b="1" dirty="0"/>
              <a:t>Shelter in Place</a:t>
            </a:r>
          </a:p>
        </p:txBody>
      </p:sp>
      <p:sp>
        <p:nvSpPr>
          <p:cNvPr id="3" name="Content Placeholder 2">
            <a:extLst>
              <a:ext uri="{FF2B5EF4-FFF2-40B4-BE49-F238E27FC236}">
                <a16:creationId xmlns:a16="http://schemas.microsoft.com/office/drawing/2014/main" id="{18228842-64FA-4C38-B69C-4AEC7E9CEAA5}"/>
              </a:ext>
            </a:extLst>
          </p:cNvPr>
          <p:cNvSpPr>
            <a:spLocks noGrp="1"/>
          </p:cNvSpPr>
          <p:nvPr>
            <p:ph idx="1"/>
          </p:nvPr>
        </p:nvSpPr>
        <p:spPr>
          <a:xfrm>
            <a:off x="1103312" y="2052918"/>
            <a:ext cx="9971088" cy="4195481"/>
          </a:xfrm>
        </p:spPr>
        <p:txBody>
          <a:bodyPr>
            <a:normAutofit/>
          </a:bodyPr>
          <a:lstStyle/>
          <a:p>
            <a:r>
              <a:rPr lang="en-US" sz="2800" b="1" dirty="0"/>
              <a:t>Objective 3</a:t>
            </a:r>
            <a:r>
              <a:rPr lang="en-US" sz="2800" dirty="0"/>
              <a:t>: </a:t>
            </a:r>
          </a:p>
          <a:p>
            <a:pPr marL="0" indent="0">
              <a:buNone/>
            </a:pPr>
            <a:r>
              <a:rPr lang="en-US" sz="2800" dirty="0"/>
              <a:t>	Determine the facility’s priorities for ensuring key 	functions are maintained during the emergency, 	including the provision of care to existing and new 	patients.</a:t>
            </a:r>
          </a:p>
          <a:p>
            <a:endParaRPr lang="en-US" sz="2800" dirty="0"/>
          </a:p>
          <a:p>
            <a:pPr lvl="1"/>
            <a:r>
              <a:rPr lang="en-US" sz="2600" dirty="0"/>
              <a:t>What plan or document will you turn to for SIP?  </a:t>
            </a:r>
          </a:p>
          <a:p>
            <a:pPr lvl="1"/>
            <a:r>
              <a:rPr lang="en-US" sz="2800" dirty="0"/>
              <a:t>What are key steps to consider?</a:t>
            </a:r>
          </a:p>
        </p:txBody>
      </p:sp>
      <p:sp>
        <p:nvSpPr>
          <p:cNvPr id="4" name="Date Placeholder 3">
            <a:extLst>
              <a:ext uri="{FF2B5EF4-FFF2-40B4-BE49-F238E27FC236}">
                <a16:creationId xmlns:a16="http://schemas.microsoft.com/office/drawing/2014/main" id="{A63A142B-E8C7-4944-B3E8-AB347AA34CF8}"/>
              </a:ext>
            </a:extLst>
          </p:cNvPr>
          <p:cNvSpPr>
            <a:spLocks noGrp="1"/>
          </p:cNvSpPr>
          <p:nvPr>
            <p:ph type="dt" sz="half" idx="10"/>
          </p:nvPr>
        </p:nvSpPr>
        <p:spPr/>
        <p:txBody>
          <a:bodyPr/>
          <a:lstStyle/>
          <a:p>
            <a:fld id="{79BE151B-5A8B-4EEB-B2C5-D68FAE542244}" type="slidenum">
              <a:rPr lang="en-US" altLang="en-US" smtClean="0">
                <a:solidFill>
                  <a:srgbClr val="000000"/>
                </a:solidFill>
              </a:rPr>
              <a:pPr/>
              <a:t>9</a:t>
            </a:fld>
            <a:endParaRPr lang="en-US" altLang="en-US" dirty="0">
              <a:solidFill>
                <a:srgbClr val="000000"/>
              </a:solidFill>
            </a:endParaRPr>
          </a:p>
        </p:txBody>
      </p:sp>
    </p:spTree>
    <p:extLst>
      <p:ext uri="{BB962C8B-B14F-4D97-AF65-F5344CB8AC3E}">
        <p14:creationId xmlns:p14="http://schemas.microsoft.com/office/powerpoint/2010/main" val="9396069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7597248-ea38-451b-8abe-a638eddbac81}" enabled="0" method="" siteId="{07597248-ea38-451b-8abe-a638eddbac81}" removed="1"/>
</clbl:labelList>
</file>

<file path=docProps/app.xml><?xml version="1.0" encoding="utf-8"?>
<Properties xmlns="http://schemas.openxmlformats.org/officeDocument/2006/extended-properties" xmlns:vt="http://schemas.openxmlformats.org/officeDocument/2006/docPropsVTypes">
  <Template>Ion</Template>
  <TotalTime>56701</TotalTime>
  <Words>9714</Words>
  <Application>Microsoft Office PowerPoint</Application>
  <PresentationFormat>Widescreen</PresentationFormat>
  <Paragraphs>911</Paragraphs>
  <Slides>32</Slides>
  <Notes>32</Notes>
  <HiddenSlides>2</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32</vt:i4>
      </vt:variant>
    </vt:vector>
  </HeadingPairs>
  <TitlesOfParts>
    <vt:vector size="53" baseType="lpstr">
      <vt:lpstr>__Inter_5e5a00</vt:lpstr>
      <vt:lpstr>Arial</vt:lpstr>
      <vt:lpstr>Calibri</vt:lpstr>
      <vt:lpstr>Century Gothic</vt:lpstr>
      <vt:lpstr>Constantia</vt:lpstr>
      <vt:lpstr>Franklin Gothic Book</vt:lpstr>
      <vt:lpstr>Georgia</vt:lpstr>
      <vt:lpstr>Google Sans</vt:lpstr>
      <vt:lpstr>inherit</vt:lpstr>
      <vt:lpstr>Open Sans</vt:lpstr>
      <vt:lpstr>Poppins</vt:lpstr>
      <vt:lpstr>Roboto</vt:lpstr>
      <vt:lpstr>Segoe UI</vt:lpstr>
      <vt:lpstr>source sans pro</vt:lpstr>
      <vt:lpstr>Symbol</vt:lpstr>
      <vt:lpstr>Times New Roman</vt:lpstr>
      <vt:lpstr>var(--headings-font-family)</vt:lpstr>
      <vt:lpstr>Wingdings</vt:lpstr>
      <vt:lpstr>Wingdings 2</vt:lpstr>
      <vt:lpstr>Wingdings 3</vt:lpstr>
      <vt:lpstr>Ion</vt:lpstr>
      <vt:lpstr>  Los Angeles County  2024 MRSE Participant Webinar for Non-acute Sectors</vt:lpstr>
      <vt:lpstr>Exercise Overview</vt:lpstr>
      <vt:lpstr>Critical Decisions &amp; Actions for a Toxic Chemical Plume</vt:lpstr>
      <vt:lpstr> 7:45 am</vt:lpstr>
      <vt:lpstr>ReddiNet®</vt:lpstr>
      <vt:lpstr>MSEL 8:00-8:05 am</vt:lpstr>
      <vt:lpstr>MSEL 8:00-8:05 am</vt:lpstr>
      <vt:lpstr>9:00 am SIP &amp; Evacuation Advisory</vt:lpstr>
      <vt:lpstr>Shelter in Place</vt:lpstr>
      <vt:lpstr>What does SIP look like?</vt:lpstr>
      <vt:lpstr>Evacuation</vt:lpstr>
      <vt:lpstr>What does Evacuation entail?</vt:lpstr>
      <vt:lpstr>9:15 ReddiNet® Service Level Poll issued</vt:lpstr>
      <vt:lpstr>9:15 am ReddiNet® Service Level Poll</vt:lpstr>
      <vt:lpstr>09:15 am ReddiNet ® Service Level Poll</vt:lpstr>
      <vt:lpstr>ReddiNet ® Service Level</vt:lpstr>
      <vt:lpstr>PowerPoint Presentation</vt:lpstr>
      <vt:lpstr>ReddiNet ® STATUS</vt:lpstr>
      <vt:lpstr>10:30 ALL HCP Submit a Resource Request (inject)</vt:lpstr>
      <vt:lpstr>PowerPoint Presentation</vt:lpstr>
      <vt:lpstr>PowerPoint Presentation</vt:lpstr>
      <vt:lpstr>PowerPoint Presentation</vt:lpstr>
      <vt:lpstr>PowerPoint Presentation</vt:lpstr>
      <vt:lpstr>ReddiNet ® STATUS</vt:lpstr>
      <vt:lpstr>ReddiNet ®</vt:lpstr>
      <vt:lpstr>ReddiNet ®</vt:lpstr>
      <vt:lpstr>Preparing for the Exercise </vt:lpstr>
      <vt:lpstr>Practice </vt:lpstr>
      <vt:lpstr>Requirements for Participation</vt:lpstr>
      <vt:lpstr>Exercise Documents  </vt:lpstr>
      <vt:lpstr>Resources</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Laurei Lee-Brown</dc:creator>
  <cp:lastModifiedBy>Laurie Lee-Brown</cp:lastModifiedBy>
  <cp:revision>32</cp:revision>
  <cp:lastPrinted>2018-02-26T21:43:48Z</cp:lastPrinted>
  <dcterms:created xsi:type="dcterms:W3CDTF">2018-02-15T00:53:57Z</dcterms:created>
  <dcterms:modified xsi:type="dcterms:W3CDTF">2024-09-24T19:50:44Z</dcterms:modified>
</cp:coreProperties>
</file>