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0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7" r:id="rId2"/>
    <p:sldId id="354" r:id="rId3"/>
    <p:sldId id="523" r:id="rId4"/>
    <p:sldId id="521" r:id="rId5"/>
    <p:sldId id="519" r:id="rId6"/>
    <p:sldId id="510" r:id="rId7"/>
    <p:sldId id="505" r:id="rId8"/>
    <p:sldId id="528" r:id="rId9"/>
    <p:sldId id="492" r:id="rId10"/>
    <p:sldId id="512" r:id="rId11"/>
    <p:sldId id="503" r:id="rId12"/>
    <p:sldId id="506" r:id="rId13"/>
    <p:sldId id="532" r:id="rId14"/>
    <p:sldId id="533" r:id="rId15"/>
    <p:sldId id="471" r:id="rId16"/>
    <p:sldId id="472" r:id="rId17"/>
    <p:sldId id="488" r:id="rId18"/>
    <p:sldId id="530" r:id="rId19"/>
    <p:sldId id="507" r:id="rId20"/>
    <p:sldId id="529" r:id="rId21"/>
    <p:sldId id="534" r:id="rId22"/>
    <p:sldId id="535" r:id="rId23"/>
    <p:sldId id="536" r:id="rId24"/>
    <p:sldId id="531" r:id="rId25"/>
    <p:sldId id="501" r:id="rId26"/>
    <p:sldId id="516" r:id="rId27"/>
    <p:sldId id="524" r:id="rId28"/>
    <p:sldId id="517" r:id="rId29"/>
    <p:sldId id="518" r:id="rId30"/>
    <p:sldId id="484" r:id="rId31"/>
    <p:sldId id="526" r:id="rId32"/>
    <p:sldId id="527" r:id="rId33"/>
    <p:sldId id="511" r:id="rId34"/>
    <p:sldId id="469" r:id="rId35"/>
    <p:sldId id="509" r:id="rId36"/>
    <p:sldId id="513" r:id="rId37"/>
    <p:sldId id="514" r:id="rId38"/>
    <p:sldId id="515" r:id="rId39"/>
    <p:sldId id="522" r:id="rId40"/>
    <p:sldId id="525" r:id="rId41"/>
    <p:sldId id="358" r:id="rId4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380EE05-1714-4A80-A532-328116C45AE7}">
          <p14:sldIdLst>
            <p14:sldId id="357"/>
            <p14:sldId id="354"/>
            <p14:sldId id="523"/>
            <p14:sldId id="521"/>
            <p14:sldId id="519"/>
            <p14:sldId id="510"/>
            <p14:sldId id="505"/>
            <p14:sldId id="528"/>
            <p14:sldId id="492"/>
            <p14:sldId id="512"/>
            <p14:sldId id="503"/>
            <p14:sldId id="506"/>
            <p14:sldId id="532"/>
            <p14:sldId id="533"/>
            <p14:sldId id="471"/>
            <p14:sldId id="472"/>
            <p14:sldId id="488"/>
            <p14:sldId id="530"/>
            <p14:sldId id="507"/>
            <p14:sldId id="529"/>
            <p14:sldId id="534"/>
            <p14:sldId id="535"/>
            <p14:sldId id="536"/>
            <p14:sldId id="531"/>
            <p14:sldId id="501"/>
            <p14:sldId id="516"/>
            <p14:sldId id="524"/>
            <p14:sldId id="517"/>
            <p14:sldId id="518"/>
            <p14:sldId id="484"/>
            <p14:sldId id="526"/>
            <p14:sldId id="527"/>
            <p14:sldId id="511"/>
            <p14:sldId id="469"/>
            <p14:sldId id="509"/>
            <p14:sldId id="513"/>
            <p14:sldId id="514"/>
            <p14:sldId id="515"/>
            <p14:sldId id="522"/>
            <p14:sldId id="525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479" autoAdjust="0"/>
  </p:normalViewPr>
  <p:slideViewPr>
    <p:cSldViewPr snapToGrid="0">
      <p:cViewPr varScale="1">
        <p:scale>
          <a:sx n="102" d="100"/>
          <a:sy n="102" d="100"/>
        </p:scale>
        <p:origin x="81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299" tIns="46650" rIns="93299" bIns="466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3299" tIns="46650" rIns="93299" bIns="46650" rtlCol="0"/>
          <a:lstStyle>
            <a:lvl1pPr algn="r">
              <a:defRPr sz="1200"/>
            </a:lvl1pPr>
          </a:lstStyle>
          <a:p>
            <a:fld id="{FB560EA0-1F8D-4D13-A7C4-3A0F4658C17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9" tIns="46650" rIns="93299" bIns="466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299" tIns="46650" rIns="93299" bIns="466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3299" tIns="46650" rIns="93299" bIns="466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2"/>
            <a:ext cx="3043343" cy="467071"/>
          </a:xfrm>
          <a:prstGeom prst="rect">
            <a:avLst/>
          </a:prstGeom>
        </p:spPr>
        <p:txBody>
          <a:bodyPr vert="horz" lIns="93299" tIns="46650" rIns="93299" bIns="46650" rtlCol="0" anchor="b"/>
          <a:lstStyle>
            <a:lvl1pPr algn="r">
              <a:defRPr sz="1200"/>
            </a:lvl1pPr>
          </a:lstStyle>
          <a:p>
            <a:fld id="{AC26C48B-9ED4-412D-84A9-3D58CC20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0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75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1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1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1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84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8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Staffed beds mean those beds which are equipped and available for patient use. Staffed beds include those that are occupied and those that are vacant.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53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Completion of the survey was a required component.  </a:t>
            </a:r>
            <a:endParaRPr lang="en-US" b="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5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highlight>
                  <a:srgbClr val="FFFF00"/>
                </a:highlight>
              </a:rPr>
              <a:t>We created an alternative area to capture the data in </a:t>
            </a:r>
            <a:r>
              <a:rPr lang="en-US" sz="1100" dirty="0" err="1">
                <a:highlight>
                  <a:srgbClr val="FFFF00"/>
                </a:highlight>
              </a:rPr>
              <a:t>Jotform</a:t>
            </a:r>
            <a:r>
              <a:rPr lang="en-US" sz="1100" dirty="0">
                <a:highlight>
                  <a:srgbClr val="FFFF00"/>
                </a:highlight>
              </a:rPr>
              <a:t>. The deadline to submit the data is </a:t>
            </a: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December 15, 2023.</a:t>
            </a:r>
            <a:r>
              <a:rPr lang="en-US" sz="11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7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The data is essential to demonstrate compliance with ASPR HPP program requirements.</a:t>
            </a:r>
          </a:p>
          <a:p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6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The data is essential to demonstrate compliance with ASPR HPP program requirements.</a:t>
            </a:r>
          </a:p>
          <a:p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8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1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76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14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35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28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8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0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41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23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4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93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8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84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05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80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9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639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2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4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8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C48B-9ED4-412D-84A9-3D58CC208C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D554-C94B-4059-9B4E-CF7CF2A92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8471C-B1AC-4245-8E49-EDBC80BFB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E5F36-88AA-43F0-B7B4-3CB59D2D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5B8F3-B8EA-471F-9158-4D8ADDA3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116F7-A0C6-4A44-A0AE-6857C99C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9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5D48-44BF-45B0-BD29-FCC09699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7BC7E-7D33-4E5F-9D2B-4ED30C0C4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7EA93-7C08-4476-98CB-A91C3F37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EF5C2-81AE-4110-8F4C-79063B55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E323-32E0-4F09-80E8-C354DD9F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AA258-EC58-4D77-8D92-E04E7A7B4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9A490-5062-458C-A2C4-A23A846FA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C4F58-AC17-4FF5-827B-D0480E8B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3FBD4-5AC0-408E-BE55-952B3E09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362C-0296-45F3-A6B2-8F602A77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9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DCD7-3C43-4D6F-BD1A-21B14BEA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BF6D-6BE9-49BB-9F57-E2FA01EBA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5565D-F51D-45A3-8C69-8AD97B1F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E2215-77DB-49E4-9366-6901ADB4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FF648-CE0E-4B6E-984F-BF34844F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30F6-6557-4302-AF1F-0843567E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25C64-A7CC-441F-8BF8-D1F647F56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C8876-A917-4990-94B9-E6555C13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632C6-DEBA-47C4-8018-CFBE9CB5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4CADA-60D3-45F3-BA1B-186DFB3C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7D96-57E6-4AFF-9EF1-7A83C11E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3C523-0770-432D-B06A-CE5EAA718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0A055-0798-4A36-A7B4-1B6781DF6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06473-A831-42D8-9883-2CDDAFBC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704A8-7B11-432F-96AE-5CACD516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CEAFC-9402-4955-BBD3-27903847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E6E3-B7EA-4C92-8382-36F36E00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16B6B-9F02-426A-BC11-C3ACECDF8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6AC0C-170E-43E8-942C-4508D52B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341E4-8539-4103-9DC0-6CBDA00B7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710A0-A3FA-48BB-95DC-CF087CC8F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F6106-6502-40D7-B55F-E6F9F42A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3FD00-AC05-4928-8E43-5CF4BFF5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FBFF5-C425-4EDF-B2AD-9ED202B0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1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414E-8461-41BD-88BB-C03CBD8C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D9F56-7EF2-4638-91B3-6B0A63AE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31B52-6D62-4023-B373-B0EC706F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CBCA9-D361-4DF0-A872-2E35132B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52312-2A30-4DC0-8D7E-C167DD0E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A5E6C-C1AB-4987-9DFC-F8BA5D47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19AD6-08A1-4229-97DC-03B5F8F9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B3ED-3FB6-4AAF-8977-ED7F8468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1B53D-AE9C-4D8C-AB65-A9F38FCA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2117E-229A-4D84-A672-30D802670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565B-AC4E-49DF-B73D-7CD5B019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AB14E-4487-49EA-9638-1D8FD4CF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9D23-8C7E-4A5D-950F-3A7C89BB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76A0-5FC6-448E-9DEE-D735A912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91731-5B1F-400E-8E78-E63C7213F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7A551-0111-4834-B8DD-6138DE732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13CD7-CCA8-4C54-B685-63640F88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9BE59-4D93-431A-9AF9-4C87DB0F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1C580-EA1E-490A-A077-7715C25F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7144E-F9FE-4BDC-B505-8CFE70B1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361E9-E724-4BAE-8BA3-81AA853D9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90131-9A49-4BF2-941B-B2C2ED5EE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588B-CAC5-4FED-83FE-62DE9E67ECC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E1251-120C-47C1-82E1-74230D5E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39646-F178-4170-ABC6-AC8456BD6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8E55-9D07-4A01-9FDA-870344AC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e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Y8QZCTC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1BEAAC35-E60A-4429-95CD-F395A8F499F9}"/>
              </a:ext>
            </a:extLst>
          </p:cNvPr>
          <p:cNvSpPr txBox="1">
            <a:spLocks/>
          </p:cNvSpPr>
          <p:nvPr/>
        </p:nvSpPr>
        <p:spPr>
          <a:xfrm>
            <a:off x="1081887" y="866661"/>
            <a:ext cx="3611466" cy="4740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Medical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 Response and Surge Exercise  - Pediatric Surge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and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Health Care Coalition Power Outage Exercise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C7C1AE-3327-4E8E-8E42-E1EE06B8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232" y="365125"/>
            <a:ext cx="5346568" cy="1325563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Exercise Evaluation Conference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E8E7F84-49F8-4699-95AB-E88A3D49B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40" y="1976869"/>
            <a:ext cx="5267325" cy="2709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31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Activities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101600" y="2318197"/>
            <a:ext cx="11988799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Participants tested the Pediatric Surge Plan and other surge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Non-acute care facilities tested power outage plans, downtime procedures, continuity of operations activities, and other pertinent plans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ReddiNet and more…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350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Statistics by HCC Sector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92365" y="1708727"/>
            <a:ext cx="11732646" cy="5024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Ambulatory Surgery Centers (ASC) – </a:t>
            </a:r>
            <a:r>
              <a:rPr lang="en-US" sz="2000" dirty="0">
                <a:solidFill>
                  <a:srgbClr val="FF0000"/>
                </a:solidFill>
              </a:rPr>
              <a:t>99</a:t>
            </a:r>
            <a:r>
              <a:rPr lang="en-US" sz="2000" dirty="0"/>
              <a:t> on ReddiNet / </a:t>
            </a:r>
            <a:r>
              <a:rPr lang="en-US" sz="2000" dirty="0">
                <a:solidFill>
                  <a:srgbClr val="FF0000"/>
                </a:solidFill>
              </a:rPr>
              <a:t>41</a:t>
            </a:r>
            <a:r>
              <a:rPr lang="en-US" sz="2000" dirty="0"/>
              <a:t> Registered: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Facilities responded to Service Level Poll: </a:t>
            </a:r>
            <a:r>
              <a:rPr lang="en-US" sz="2000" dirty="0">
                <a:solidFill>
                  <a:srgbClr val="FF0000"/>
                </a:solidFill>
              </a:rPr>
              <a:t>7 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Resource Requests Received: 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Community Clinics – </a:t>
            </a:r>
            <a:r>
              <a:rPr lang="en-US" sz="2000" dirty="0">
                <a:solidFill>
                  <a:srgbClr val="FF0000"/>
                </a:solidFill>
              </a:rPr>
              <a:t>296</a:t>
            </a:r>
            <a:r>
              <a:rPr lang="en-US" sz="2000" dirty="0"/>
              <a:t> on ReddiNet / </a:t>
            </a:r>
            <a:r>
              <a:rPr lang="en-US" sz="2000" dirty="0">
                <a:solidFill>
                  <a:srgbClr val="FF0000"/>
                </a:solidFill>
              </a:rPr>
              <a:t>37</a:t>
            </a:r>
            <a:r>
              <a:rPr lang="en-US" sz="2000" dirty="0"/>
              <a:t> Registered: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Facilities responded to Service Level Poll: </a:t>
            </a:r>
            <a:r>
              <a:rPr lang="en-US" sz="2000" dirty="0">
                <a:solidFill>
                  <a:srgbClr val="FF0000"/>
                </a:solidFill>
              </a:rPr>
              <a:t>19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Resource Requests Received: </a:t>
            </a:r>
            <a:r>
              <a:rPr lang="en-US" sz="2000" dirty="0">
                <a:solidFill>
                  <a:srgbClr val="FF0000"/>
                </a:solidFill>
              </a:rPr>
              <a:t>6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Dialysis Centers – </a:t>
            </a:r>
            <a:r>
              <a:rPr lang="en-US" sz="2000" dirty="0">
                <a:solidFill>
                  <a:srgbClr val="FF0000"/>
                </a:solidFill>
              </a:rPr>
              <a:t>132</a:t>
            </a:r>
            <a:r>
              <a:rPr lang="en-US" sz="2000" dirty="0"/>
              <a:t> on ReddiNet / </a:t>
            </a:r>
            <a:r>
              <a:rPr lang="en-US" sz="2000" dirty="0">
                <a:solidFill>
                  <a:srgbClr val="FF0000"/>
                </a:solidFill>
              </a:rPr>
              <a:t>97</a:t>
            </a:r>
            <a:r>
              <a:rPr lang="en-US" sz="2000" dirty="0"/>
              <a:t> Registered: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Facilities responded to Service Level Poll: </a:t>
            </a:r>
            <a:r>
              <a:rPr lang="en-US" sz="2000" dirty="0">
                <a:solidFill>
                  <a:srgbClr val="FF0000"/>
                </a:solidFill>
              </a:rPr>
              <a:t>34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Resource Requests Received: </a:t>
            </a:r>
            <a:r>
              <a:rPr lang="en-US" sz="2000" dirty="0">
                <a:solidFill>
                  <a:srgbClr val="FF0000"/>
                </a:solidFill>
              </a:rPr>
              <a:t>16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Statistics by HCC Sector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92365" y="1690255"/>
            <a:ext cx="11859490" cy="509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/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Home Health/Hospice (HHH)  – </a:t>
            </a:r>
            <a:r>
              <a:rPr lang="en-US" sz="2400" dirty="0">
                <a:solidFill>
                  <a:srgbClr val="FF0000"/>
                </a:solidFill>
              </a:rPr>
              <a:t>195</a:t>
            </a:r>
            <a:r>
              <a:rPr lang="en-US" sz="2400" dirty="0"/>
              <a:t> on ReddiNet / </a:t>
            </a:r>
            <a:r>
              <a:rPr lang="en-US" sz="2400" dirty="0">
                <a:solidFill>
                  <a:srgbClr val="FF0000"/>
                </a:solidFill>
              </a:rPr>
              <a:t>38</a:t>
            </a:r>
            <a:r>
              <a:rPr lang="en-US" sz="2400" dirty="0"/>
              <a:t> Registered: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Facilities responded to Service Level Poll: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Resource Requests Received: </a:t>
            </a:r>
            <a:r>
              <a:rPr lang="en-US" sz="2400" dirty="0">
                <a:solidFill>
                  <a:srgbClr val="FF0000"/>
                </a:solidFill>
              </a:rPr>
              <a:t>5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Hospitals – </a:t>
            </a:r>
            <a:r>
              <a:rPr lang="en-US" sz="2400" dirty="0">
                <a:solidFill>
                  <a:srgbClr val="FF0000"/>
                </a:solidFill>
              </a:rPr>
              <a:t>90</a:t>
            </a:r>
            <a:r>
              <a:rPr lang="en-US" sz="2400" dirty="0"/>
              <a:t> on ReddiNet / </a:t>
            </a:r>
            <a:r>
              <a:rPr lang="en-US" sz="2400" dirty="0">
                <a:solidFill>
                  <a:srgbClr val="FF0000"/>
                </a:solidFill>
              </a:rPr>
              <a:t>88</a:t>
            </a:r>
            <a:r>
              <a:rPr lang="en-US" sz="2400" dirty="0"/>
              <a:t> Registered: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Facilities responded to Service Level Poll: </a:t>
            </a:r>
            <a:r>
              <a:rPr lang="en-US" sz="2400" dirty="0">
                <a:solidFill>
                  <a:srgbClr val="FF0000"/>
                </a:solidFill>
              </a:rPr>
              <a:t>64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Resource Requests Received: </a:t>
            </a:r>
            <a:r>
              <a:rPr lang="en-US" sz="2400" dirty="0">
                <a:solidFill>
                  <a:srgbClr val="FF0000"/>
                </a:solidFill>
              </a:rPr>
              <a:t>66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Long Term Care (LTC) Facilities – </a:t>
            </a:r>
            <a:r>
              <a:rPr lang="en-US" sz="2400" dirty="0">
                <a:solidFill>
                  <a:srgbClr val="FF0000"/>
                </a:solidFill>
              </a:rPr>
              <a:t>320</a:t>
            </a:r>
            <a:r>
              <a:rPr lang="en-US" sz="2400" dirty="0"/>
              <a:t> on ReddiNet / </a:t>
            </a:r>
            <a:r>
              <a:rPr lang="en-US" sz="2400" dirty="0">
                <a:solidFill>
                  <a:srgbClr val="FF0000"/>
                </a:solidFill>
              </a:rPr>
              <a:t>27</a:t>
            </a:r>
            <a:r>
              <a:rPr lang="en-US" sz="2400" dirty="0"/>
              <a:t> Registered: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Facilities responded to Service Level Poll: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Resource Requests Received: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Facilities responded to LTC Bed Availability Poll: 5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Urgent Care (UC) Facilities –  </a:t>
            </a:r>
            <a:r>
              <a:rPr lang="en-US" sz="2400" dirty="0">
                <a:solidFill>
                  <a:srgbClr val="FF0000"/>
                </a:solidFill>
              </a:rPr>
              <a:t>40 </a:t>
            </a:r>
            <a:r>
              <a:rPr lang="en-US" sz="2400" dirty="0"/>
              <a:t>on ReddiNet /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Registered: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Facilities responded to Service Level Poll: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Resource Requests Received: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Statistics by HCC Sector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92365" y="1690255"/>
            <a:ext cx="11859490" cy="509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dirty="0"/>
              <a:t>Provider Agencies (Public and Private)  –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Registered: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Resource Requests Received: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>
              <a:buClr>
                <a:srgbClr val="E48312"/>
              </a:buClr>
              <a:buSzPct val="100000"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FF0000"/>
                </a:solidFill>
              </a:rPr>
              <a:t>Fire Operational Area Coordinator (FOAC) Activation: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L.A. County Fire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Conference call with Providers (Public and Private)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Requested Ambulances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Location: Children’s Hospital Los Angeles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Number of </a:t>
            </a:r>
            <a:r>
              <a:rPr lang="en-US" sz="2000" dirty="0">
                <a:solidFill>
                  <a:srgbClr val="FF0000"/>
                </a:solidFill>
              </a:rPr>
              <a:t>BLS</a:t>
            </a:r>
            <a:r>
              <a:rPr lang="en-US" sz="2000" dirty="0"/>
              <a:t> ambulances available: </a:t>
            </a:r>
            <a:r>
              <a:rPr lang="en-US" sz="2000" dirty="0">
                <a:solidFill>
                  <a:srgbClr val="FF0000"/>
                </a:solidFill>
              </a:rPr>
              <a:t>51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Number of </a:t>
            </a:r>
            <a:r>
              <a:rPr lang="en-US" sz="2000" dirty="0">
                <a:solidFill>
                  <a:srgbClr val="FF0000"/>
                </a:solidFill>
              </a:rPr>
              <a:t>ALS</a:t>
            </a:r>
            <a:r>
              <a:rPr lang="en-US" sz="2000" dirty="0"/>
              <a:t> ambulances available: </a:t>
            </a:r>
            <a:r>
              <a:rPr lang="en-US" sz="2000" dirty="0">
                <a:solidFill>
                  <a:srgbClr val="FF0000"/>
                </a:solidFill>
              </a:rPr>
              <a:t>15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Number of </a:t>
            </a:r>
            <a:r>
              <a:rPr lang="en-US" sz="2000" dirty="0">
                <a:solidFill>
                  <a:srgbClr val="FF0000"/>
                </a:solidFill>
              </a:rPr>
              <a:t>CCT</a:t>
            </a:r>
            <a:r>
              <a:rPr lang="en-US" sz="2000" dirty="0"/>
              <a:t> ambulances available: </a:t>
            </a:r>
            <a:r>
              <a:rPr lang="en-US" sz="2000" dirty="0">
                <a:solidFill>
                  <a:srgbClr val="FF0000"/>
                </a:solidFill>
              </a:rPr>
              <a:t>6</a:t>
            </a:r>
            <a:endParaRPr lang="en-US" sz="2000" dirty="0"/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Non-HCC Participant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92365" y="1690255"/>
            <a:ext cx="11859490" cy="509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FF0000"/>
                </a:solidFill>
              </a:rPr>
              <a:t>Amateur Radio Emergency Service (ARES) – HAM Radio: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ARES setup Net-Control outside the MAC / MCC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Received Situation Status reports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Received MRSE Assessment Poll report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Resource Request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Great resource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3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 Surge Capacity Requirement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101600" y="2318197"/>
            <a:ext cx="11988799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HCC must surge to </a:t>
            </a:r>
            <a:r>
              <a:rPr lang="en-US" sz="2800" dirty="0">
                <a:solidFill>
                  <a:srgbClr val="FF0000"/>
                </a:solidFill>
              </a:rPr>
              <a:t>20% </a:t>
            </a:r>
            <a:r>
              <a:rPr lang="en-US" sz="2800" dirty="0"/>
              <a:t>of Hospitals </a:t>
            </a:r>
            <a:r>
              <a:rPr lang="en-US" sz="2800" u="sng" dirty="0"/>
              <a:t>staffed pediatric bed </a:t>
            </a:r>
            <a:r>
              <a:rPr lang="en-US" sz="2800" dirty="0"/>
              <a:t>capacity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2,453 </a:t>
            </a:r>
            <a:r>
              <a:rPr lang="en-US" sz="2800" u="sng" dirty="0"/>
              <a:t>staffed pediatric beds </a:t>
            </a:r>
            <a:r>
              <a:rPr lang="en-US" sz="2800" dirty="0"/>
              <a:t>in Los Angeles County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2,453</a:t>
            </a:r>
            <a:r>
              <a:rPr lang="en-US" sz="2800" dirty="0"/>
              <a:t> </a:t>
            </a:r>
            <a:r>
              <a:rPr lang="en-US" sz="2800" u="sng" dirty="0"/>
              <a:t>staffed pediatric beds </a:t>
            </a:r>
            <a:r>
              <a:rPr lang="en-US" sz="2800" dirty="0"/>
              <a:t>multiplied by </a:t>
            </a:r>
            <a:r>
              <a:rPr lang="en-US" sz="2800" dirty="0">
                <a:solidFill>
                  <a:srgbClr val="FF0000"/>
                </a:solidFill>
              </a:rPr>
              <a:t>20% = 490 pediatric surge patients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2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 Data Collection Requirements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83127" y="2318197"/>
            <a:ext cx="11970328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An Assessment Poll titled, “</a:t>
            </a:r>
            <a:r>
              <a:rPr lang="en-US" sz="3200" b="1" i="1" dirty="0"/>
              <a:t>2023 Medical Response and Surge Exercise - Hospital Capacity Survey</a:t>
            </a:r>
            <a:r>
              <a:rPr lang="en-US" sz="3200" dirty="0"/>
              <a:t>” went out to all participating hospitals at the beginning of the exercise.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69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78" y="1215397"/>
            <a:ext cx="2880828" cy="36891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 Poll Results:</a:t>
            </a:r>
            <a:b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Medical Response and Surge Exercise – Hospital Capacity Survey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79AC9-EF68-4482-BEEA-02FB1A49BBF2}"/>
              </a:ext>
            </a:extLst>
          </p:cNvPr>
          <p:cNvSpPr/>
          <p:nvPr/>
        </p:nvSpPr>
        <p:spPr>
          <a:xfrm>
            <a:off x="4266532" y="2835789"/>
            <a:ext cx="7802776" cy="155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ReddiNet Assessment Poll: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Number of HPP Hospitals Polled: </a:t>
            </a:r>
            <a:r>
              <a:rPr lang="en-US" sz="2400" dirty="0">
                <a:solidFill>
                  <a:srgbClr val="FF0000"/>
                </a:solidFill>
              </a:rPr>
              <a:t>66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Number of HPP Facilities Responded to Poll: </a:t>
            </a:r>
            <a:r>
              <a:rPr lang="en-US" sz="2400" dirty="0">
                <a:solidFill>
                  <a:srgbClr val="FF0000"/>
                </a:solidFill>
              </a:rPr>
              <a:t>57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Number of HPP Facilities Did Not Respond to Poll: </a:t>
            </a:r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456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78" y="1215397"/>
            <a:ext cx="2880828" cy="404009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b="1" u="sng" dirty="0">
                <a:solidFill>
                  <a:srgbClr val="FFFFFF"/>
                </a:solidFill>
              </a:rPr>
              <a:t>Assessment Poll Results (Cont.):</a:t>
            </a:r>
            <a:b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Medical Response and Surge Exercise – Hospital Capacity Survey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79AC9-EF68-4482-BEEA-02FB1A49BBF2}"/>
              </a:ext>
            </a:extLst>
          </p:cNvPr>
          <p:cNvSpPr/>
          <p:nvPr/>
        </p:nvSpPr>
        <p:spPr>
          <a:xfrm>
            <a:off x="4250679" y="721922"/>
            <a:ext cx="7802776" cy="647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staffed Emergency Department beds that can be used for Pediatric patients at the beginning of the exercise, prior to receiving patients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819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staffed General Pediatric / Acute Care Pediatric beds at the beginning of the exercise, prior to receiving patients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785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Number of staffed Pediatric ICU beds at the beginning of the exercise, prior to receiving patients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staffed Neonatal ICU beds at the beginning of the exercise, prior to receiving patients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331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staffed Pediatric Dialysis beds at the beginning of the exercise, prior to receiving patient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existing pediatric inpatients at the beginning of the exercise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78" y="1215396"/>
            <a:ext cx="2880828" cy="395696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 Poll Results (Cont.):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Medical Response and Surge Exercise – Hospital Capacity Survey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79AC9-EF68-4482-BEEA-02FB1A49BBF2}"/>
              </a:ext>
            </a:extLst>
          </p:cNvPr>
          <p:cNvSpPr/>
          <p:nvPr/>
        </p:nvSpPr>
        <p:spPr>
          <a:xfrm>
            <a:off x="4239138" y="398649"/>
            <a:ext cx="76180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Font typeface="+mj-lt"/>
              <a:buAutoNum type="arabicPeriod" startAt="7"/>
            </a:pPr>
            <a:r>
              <a:rPr lang="en-US" sz="2000" dirty="0"/>
              <a:t>Number of existing adult inpatient at the beginning of the exercise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9,678</a:t>
            </a:r>
          </a:p>
          <a:p>
            <a:pPr marL="342900" lvl="0" indent="-342900">
              <a:buFont typeface="+mj-lt"/>
              <a:buAutoNum type="arabicPeriod" startAt="7"/>
            </a:pPr>
            <a:endParaRPr lang="en-US" sz="2000" dirty="0"/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/>
              <a:t>Number of existing inpatients (pediatric and adult) who could be discharged to accommodate pediatric surge patients (decompress) = </a:t>
            </a:r>
            <a:r>
              <a:rPr lang="en-US" sz="2000" dirty="0">
                <a:solidFill>
                  <a:srgbClr val="FF0000"/>
                </a:solidFill>
              </a:rPr>
              <a:t>1,447</a:t>
            </a:r>
            <a:endParaRPr lang="en-US" sz="2000" dirty="0"/>
          </a:p>
          <a:p>
            <a:pPr marL="342900" lvl="0" indent="-342900">
              <a:buFont typeface="+mj-lt"/>
              <a:buAutoNum type="arabicPeriod" startAt="7"/>
            </a:pPr>
            <a:endParaRPr lang="en-US" sz="2000" dirty="0"/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</a:rPr>
              <a:t>Number of pediatric surge patients requiring admission for inpatient care based on triage assessment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234</a:t>
            </a:r>
            <a:endParaRPr lang="en-US" sz="2000" dirty="0"/>
          </a:p>
          <a:p>
            <a:pPr marL="342900" lvl="0" indent="-342900">
              <a:buFont typeface="+mj-lt"/>
              <a:buAutoNum type="arabicPeriod" startAt="7"/>
            </a:pPr>
            <a:endParaRPr lang="en-US" sz="2000" dirty="0"/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</a:rPr>
              <a:t>Number of pediatric surge patients that required admission that need transfer to another facility due to no capacity or service not available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72</a:t>
            </a:r>
            <a:endParaRPr lang="en-US" sz="2000" dirty="0"/>
          </a:p>
          <a:p>
            <a:pPr marL="342900" lvl="0" indent="-342900">
              <a:buFont typeface="+mj-lt"/>
              <a:buAutoNum type="arabicPeriod" startAt="7"/>
            </a:pPr>
            <a:endParaRPr lang="en-US" sz="2000" dirty="0"/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/>
              <a:t>Number of pediatric surge patients requiring outpatient care who will not be admitted based on your triage assessment = </a:t>
            </a:r>
            <a:r>
              <a:rPr lang="en-US" sz="2000" dirty="0">
                <a:solidFill>
                  <a:srgbClr val="FF0000"/>
                </a:solidFill>
              </a:rPr>
              <a:t>33</a:t>
            </a:r>
          </a:p>
          <a:p>
            <a:pPr marL="342900" lvl="0" indent="-342900">
              <a:buFont typeface="+mj-lt"/>
              <a:buAutoNum type="arabicPeriod" startAt="7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</a:rPr>
              <a:t>Number of existing pediatric inpatients and pediatric surge patients requiring admission for inpatient care with an appropriate staffed bed and after safe discharge of patients from the original patient census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420</a:t>
            </a:r>
            <a:endParaRPr lang="en-US" sz="2000" dirty="0"/>
          </a:p>
          <a:p>
            <a:pPr lvl="0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5" y="586855"/>
            <a:ext cx="5463361" cy="6174163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Kellyn Pak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HPP Program Manager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EMS Agency</a:t>
            </a: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49480"/>
            <a:ext cx="5269605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Welcome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to the</a:t>
            </a:r>
            <a:r>
              <a:rPr lang="en-US" sz="3200" b="1" dirty="0"/>
              <a:t>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Exercise Evaluation Conference</a:t>
            </a:r>
            <a:endParaRPr lang="en-US" sz="32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863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ReddiNet MCI Victim List: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92365" y="2318197"/>
            <a:ext cx="9661235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/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ReddiNet MCI Data: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Number of Hospitals received MCI poll: </a:t>
            </a:r>
            <a:r>
              <a:rPr lang="en-US" sz="2400" dirty="0">
                <a:solidFill>
                  <a:srgbClr val="FF0000"/>
                </a:solidFill>
              </a:rPr>
              <a:t>68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Number of Patients sent by MAC: </a:t>
            </a:r>
            <a:r>
              <a:rPr lang="en-US" sz="2400" dirty="0">
                <a:solidFill>
                  <a:srgbClr val="FF0000"/>
                </a:solidFill>
              </a:rPr>
              <a:t>73</a:t>
            </a:r>
            <a:endParaRPr lang="en-US" sz="2400" dirty="0"/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Number of Ambulances sent by MAC: </a:t>
            </a:r>
            <a:r>
              <a:rPr lang="en-US" sz="2400" dirty="0">
                <a:solidFill>
                  <a:srgbClr val="FF0000"/>
                </a:solidFill>
              </a:rPr>
              <a:t>73</a:t>
            </a:r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Number of Ambulances “Arrived” by Hospitals: </a:t>
            </a:r>
            <a:r>
              <a:rPr lang="en-US" sz="2400" dirty="0">
                <a:solidFill>
                  <a:srgbClr val="FF0000"/>
                </a:solidFill>
              </a:rPr>
              <a:t>53</a:t>
            </a:r>
            <a:endParaRPr lang="en-US" sz="2400" dirty="0"/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Number of Hospitals entered MCI victim data: </a:t>
            </a:r>
            <a:r>
              <a:rPr lang="en-US" sz="2400" dirty="0">
                <a:solidFill>
                  <a:srgbClr val="FF0000"/>
                </a:solidFill>
              </a:rPr>
              <a:t>54</a:t>
            </a:r>
            <a:endParaRPr lang="en-US" sz="2400" dirty="0"/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Number of Patients entered in MCI Victim List: </a:t>
            </a:r>
            <a:r>
              <a:rPr lang="en-US" sz="2400" dirty="0">
                <a:solidFill>
                  <a:srgbClr val="FF0000"/>
                </a:solidFill>
              </a:rPr>
              <a:t>306</a:t>
            </a:r>
            <a:endParaRPr lang="en-US" sz="2400" dirty="0"/>
          </a:p>
          <a:p>
            <a:pPr marL="800100" lvl="1" indent="-3429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90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78" y="1215396"/>
            <a:ext cx="2880828" cy="3956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</a:t>
            </a:r>
            <a:r>
              <a:rPr lang="en-US" sz="3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Away’s</a:t>
            </a:r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Lessons Learned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79AC9-EF68-4482-BEEA-02FB1A49BBF2}"/>
              </a:ext>
            </a:extLst>
          </p:cNvPr>
          <p:cNvSpPr/>
          <p:nvPr/>
        </p:nvSpPr>
        <p:spPr>
          <a:xfrm>
            <a:off x="4239138" y="398649"/>
            <a:ext cx="7618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EMS Agency Medical Coordinator Center (MCC):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artificialities (</a:t>
            </a:r>
            <a:r>
              <a:rPr lang="en-US" sz="2000" dirty="0" err="1"/>
              <a:t>SimCell</a:t>
            </a:r>
            <a:r>
              <a:rPr lang="en-US" sz="2000" dirty="0"/>
              <a:t>, Patient </a:t>
            </a:r>
            <a:r>
              <a:rPr lang="en-US" sz="2000" dirty="0" err="1"/>
              <a:t>Distrib</a:t>
            </a:r>
            <a:r>
              <a:rPr lang="en-US" sz="2000" dirty="0"/>
              <a:t>., Messages,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Difficult to gauge if adequately tested plans - Peds Surge Plan or Power Outage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Need your feedback: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Peds Surge – Would your facility be able to meet required bed thresholds for Tier level in Peds Surge Plan?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Power Outage – How can we (EMS MCC) better support?</a:t>
            </a:r>
          </a:p>
          <a:p>
            <a:endParaRPr lang="en-US" sz="2000" dirty="0"/>
          </a:p>
          <a:p>
            <a:pPr lvl="0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78" y="1215396"/>
            <a:ext cx="2880828" cy="3956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</a:t>
            </a:r>
            <a:r>
              <a:rPr lang="en-US" sz="3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Away’s</a:t>
            </a:r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Lessons </a:t>
            </a:r>
            <a:r>
              <a:rPr lang="en-US" sz="3600" b="1" u="sng" dirty="0">
                <a:solidFill>
                  <a:srgbClr val="FFFFFF"/>
                </a:solidFill>
              </a:rPr>
              <a:t>Learned</a:t>
            </a:r>
            <a:br>
              <a:rPr lang="en-US" sz="3600" b="1" u="sng" dirty="0">
                <a:solidFill>
                  <a:srgbClr val="FFFFFF"/>
                </a:solidFill>
              </a:rPr>
            </a:br>
            <a:r>
              <a:rPr lang="en-US" sz="3600" b="1" u="sng" dirty="0">
                <a:solidFill>
                  <a:srgbClr val="FFFFFF"/>
                </a:solidFill>
              </a:rPr>
              <a:t>(continued)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79AC9-EF68-4482-BEEA-02FB1A49BBF2}"/>
              </a:ext>
            </a:extLst>
          </p:cNvPr>
          <p:cNvSpPr/>
          <p:nvPr/>
        </p:nvSpPr>
        <p:spPr>
          <a:xfrm>
            <a:off x="4239138" y="398649"/>
            <a:ext cx="761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EMS Agency Medical Coordinator Center (MCC):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ReddiNet worked well as primary communication tool for HCC: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Messaging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MCI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MCI Victim List (FRC Application)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Assessment Poll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HAvBED</a:t>
            </a:r>
            <a:r>
              <a:rPr lang="en-US" sz="2000" dirty="0"/>
              <a:t> Poll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Service Level Poll (color coded)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LTC Bed Availability Poll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Resource Requesting</a:t>
            </a:r>
          </a:p>
          <a:p>
            <a:endParaRPr lang="en-US" sz="2000" dirty="0"/>
          </a:p>
          <a:p>
            <a:pPr lvl="0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78" y="1215396"/>
            <a:ext cx="2880828" cy="3956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</a:t>
            </a:r>
            <a:r>
              <a:rPr lang="en-US" sz="3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Away’s</a:t>
            </a:r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Lessons Learned</a:t>
            </a:r>
            <a:b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(continued)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79AC9-EF68-4482-BEEA-02FB1A49BBF2}"/>
              </a:ext>
            </a:extLst>
          </p:cNvPr>
          <p:cNvSpPr/>
          <p:nvPr/>
        </p:nvSpPr>
        <p:spPr>
          <a:xfrm>
            <a:off x="4239138" y="398649"/>
            <a:ext cx="76180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EMS Agency Medical Coordinator Center (MCC):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SimCell</a:t>
            </a:r>
            <a:r>
              <a:rPr lang="en-US" sz="2000" dirty="0"/>
              <a:t> worked well for outgoing calls to Hospitals: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65 Hospitals to call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35 calls to EMOs – not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30 calls to other staff – engaged staff in intake process,  asked </a:t>
            </a:r>
            <a:r>
              <a:rPr lang="en-US" sz="2000"/>
              <a:t>good questions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10 did not  answer</a:t>
            </a:r>
          </a:p>
          <a:p>
            <a:pPr lvl="1"/>
            <a:endParaRPr lang="en-US" sz="2000" dirty="0"/>
          </a:p>
          <a:p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We (EMS MCC) could have: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Worked on patient distribution based upon </a:t>
            </a:r>
            <a:r>
              <a:rPr lang="en-US" sz="2000" dirty="0" err="1">
                <a:cs typeface="Times New Roman" panose="02020603050405020304" pitchFamily="18" charset="0"/>
              </a:rPr>
              <a:t>HAvBED</a:t>
            </a:r>
            <a:r>
              <a:rPr lang="en-US" sz="2000" dirty="0">
                <a:cs typeface="Times New Roman" panose="02020603050405020304" pitchFamily="18" charset="0"/>
              </a:rPr>
              <a:t> data and Pediatric Surge Plan rather than </a:t>
            </a:r>
            <a:r>
              <a:rPr lang="en-US" sz="2000" dirty="0" err="1">
                <a:cs typeface="Times New Roman" panose="02020603050405020304" pitchFamily="18" charset="0"/>
              </a:rPr>
              <a:t>SimCell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Engage more with non-acute sector with power outage component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Engage more with non-acute sector to promote participation</a:t>
            </a:r>
          </a:p>
          <a:p>
            <a:endParaRPr lang="en-US" sz="2000" dirty="0"/>
          </a:p>
          <a:p>
            <a:pPr lvl="0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48" y="3460362"/>
            <a:ext cx="4230100" cy="338749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Medical Response and Surge Exercise  - Pediatric Surge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and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Health Care Coalition Power Outage Exercise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A4B22-8200-495D-8D9C-54926BE3F24F}"/>
              </a:ext>
            </a:extLst>
          </p:cNvPr>
          <p:cNvSpPr txBox="1"/>
          <p:nvPr/>
        </p:nvSpPr>
        <p:spPr>
          <a:xfrm>
            <a:off x="6096000" y="2721581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11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Breakout Sessions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121515-AA4C-48CF-B1A9-9667258107C7}"/>
              </a:ext>
            </a:extLst>
          </p:cNvPr>
          <p:cNvSpPr txBox="1"/>
          <p:nvPr/>
        </p:nvSpPr>
        <p:spPr>
          <a:xfrm>
            <a:off x="147781" y="1891970"/>
            <a:ext cx="55241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Sector: Hospital by DRC Region: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Region 1 (California/Kaiser)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Region 2 (Cedars/UCLA)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Region 4 (South Bay)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Region 5 (Henry Mayo)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Region 6 (LAC+USC)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Region 7 (Long Beach)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Region 8 (PIH-Whittier)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Region 9 (Pomona)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Region 10 (Saint Joseph)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504EB-D569-4A4F-A010-6110C329B5AC}"/>
              </a:ext>
            </a:extLst>
          </p:cNvPr>
          <p:cNvSpPr txBox="1"/>
          <p:nvPr/>
        </p:nvSpPr>
        <p:spPr>
          <a:xfrm>
            <a:off x="6095998" y="1896046"/>
            <a:ext cx="59482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Sectors: Non-Hospital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ASC, Clinics, Urgent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Home Health / Hospice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Long Term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Dialysis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US" sz="2600" dirty="0"/>
              <a:t>Provider Agencies (Public and Private)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US" sz="2600" dirty="0"/>
              <a:t>EMS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US" sz="2600" dirty="0"/>
              <a:t>Public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US" sz="2600" dirty="0"/>
              <a:t>OEM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US" sz="2600" dirty="0"/>
              <a:t>Others</a:t>
            </a:r>
          </a:p>
          <a:p>
            <a:r>
              <a:rPr lang="en-US" sz="2600" dirty="0"/>
              <a:t>	</a:t>
            </a:r>
          </a:p>
          <a:p>
            <a:r>
              <a:rPr lang="en-US" sz="2600" dirty="0">
                <a:solidFill>
                  <a:srgbClr val="FF0000"/>
                </a:solidFill>
              </a:rPr>
              <a:t>*Stay in main TEAMS room</a:t>
            </a:r>
          </a:p>
        </p:txBody>
      </p:sp>
    </p:spTree>
    <p:extLst>
      <p:ext uri="{BB962C8B-B14F-4D97-AF65-F5344CB8AC3E}">
        <p14:creationId xmlns:p14="http://schemas.microsoft.com/office/powerpoint/2010/main" val="2732250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Breakout sessions are now open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449BD-AC65-47A7-9AE8-5B9AB4820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19" y="2647512"/>
            <a:ext cx="5608806" cy="128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04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1BEAAC35-E60A-4429-95CD-F395A8F499F9}"/>
              </a:ext>
            </a:extLst>
          </p:cNvPr>
          <p:cNvSpPr txBox="1">
            <a:spLocks/>
          </p:cNvSpPr>
          <p:nvPr/>
        </p:nvSpPr>
        <p:spPr>
          <a:xfrm>
            <a:off x="193964" y="866661"/>
            <a:ext cx="5168385" cy="4740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Caitlin Harvey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Disaster Services Analyst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L.A. County Department of Public Health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C7C1AE-3327-4E8E-8E42-E1EE06B8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232" y="365125"/>
            <a:ext cx="5346568" cy="167611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Sectors: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Provider Agencies (Public and Private)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EMS Agency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Public Health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OEM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Others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99AF644-01A4-4B7F-8578-C9BAE9E627EE}"/>
              </a:ext>
            </a:extLst>
          </p:cNvPr>
          <p:cNvSpPr txBox="1">
            <a:spLocks/>
          </p:cNvSpPr>
          <p:nvPr/>
        </p:nvSpPr>
        <p:spPr>
          <a:xfrm>
            <a:off x="6200550" y="5098130"/>
            <a:ext cx="5346568" cy="1258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Breakout Session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BFD398C-0A38-4855-B0E2-DDA22F43E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7" y="2188558"/>
            <a:ext cx="5267325" cy="2762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3306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Breakout Session Facility Questions Survey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92366" y="2318197"/>
            <a:ext cx="6336144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What were the major strengths identified during your exercise?</a:t>
            </a:r>
            <a:br>
              <a:rPr lang="en-US" sz="2400" dirty="0"/>
            </a:b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What were the major gaps (improvement needed) identified during your exercise?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some of the major actions that need to be accomplished over the next year?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 descr="Best Caduceus Stock Photos, Pictures &amp; Royalty-Free Images - iStock">
            <a:extLst>
              <a:ext uri="{FF2B5EF4-FFF2-40B4-BE49-F238E27FC236}">
                <a16:creationId xmlns:a16="http://schemas.microsoft.com/office/drawing/2014/main" id="{12326091-F103-4435-BB25-47690946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891970"/>
            <a:ext cx="3801146" cy="38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Breakout Session Exercise Questions Survey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92366" y="2318197"/>
            <a:ext cx="6336144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</a:rPr>
              <a:t>What were some of the exercise design strengths? (i.e., material, documents, website, participant training, etc.)</a:t>
            </a:r>
          </a:p>
          <a:p>
            <a:pPr marL="457200" lvl="0" indent="-457200">
              <a:buFont typeface="+mj-lt"/>
              <a:buAutoNum type="arabicPeriod"/>
            </a:pPr>
            <a:endParaRPr lang="en-US" sz="2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</a:rPr>
              <a:t>What were some of the exercise design issues? (i.e., documents, website, participant training, etc.)</a:t>
            </a:r>
          </a:p>
          <a:p>
            <a:pPr marL="457200" lvl="0" indent="-457200">
              <a:buFont typeface="+mj-lt"/>
              <a:buAutoNum type="arabicPeriod"/>
            </a:pPr>
            <a:endParaRPr lang="en-US" sz="2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</a:rPr>
              <a:t>What suggestions do you have to help the Exercise Planning Team plan for </a:t>
            </a:r>
            <a:r>
              <a:rPr lang="en-US" sz="2200">
                <a:solidFill>
                  <a:prstClr val="black"/>
                </a:solidFill>
              </a:rPr>
              <a:t>the 2024 </a:t>
            </a:r>
            <a:r>
              <a:rPr lang="en-US" sz="2200" dirty="0">
                <a:solidFill>
                  <a:prstClr val="black"/>
                </a:solidFill>
              </a:rPr>
              <a:t>Exercise?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DC1C66-DED6-4741-9970-EA0CB080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59" y="2352255"/>
            <a:ext cx="4054191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855"/>
            <a:ext cx="5528016" cy="6174163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Darren Verrette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Disaster Program Manager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EMS Agency</a:t>
            </a: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49480"/>
            <a:ext cx="5269605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18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Please turn off your video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Mute microphones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Type questions into chat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7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FF0000"/>
                </a:solidFill>
              </a:rPr>
              <a:t>BREAK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FF0000"/>
                </a:solidFill>
              </a:rPr>
              <a:t>9:00am – 9:20am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Event will resume at 9:20 a.m. in the main TEAMS room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858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Welcome Back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110836" y="2318197"/>
            <a:ext cx="11822545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Sector Brief Outs: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Ambulatory Surgery Centers, Clinics, Urgent Cares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Long Term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Home Health / Hospice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Hospital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4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1BEAAC35-E60A-4429-95CD-F395A8F499F9}"/>
              </a:ext>
            </a:extLst>
          </p:cNvPr>
          <p:cNvSpPr txBox="1">
            <a:spLocks/>
          </p:cNvSpPr>
          <p:nvPr/>
        </p:nvSpPr>
        <p:spPr>
          <a:xfrm>
            <a:off x="262126" y="866661"/>
            <a:ext cx="5100223" cy="4740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Darren Verrette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EMS Agency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C7C1AE-3327-4E8E-8E42-E1EE06B8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232" y="365125"/>
            <a:ext cx="5346568" cy="167611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After-Action Report / Improvement Plan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1C1E419-CB8C-4A13-9461-F1E1A3CCE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40" y="2054515"/>
            <a:ext cx="5267325" cy="2762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9462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What Next? 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110836" y="2318197"/>
            <a:ext cx="11822545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Gather documents and compile data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Prepare a facility level After-Action Report / Improvement Plan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2059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HSEEP Exercise Documents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92365" y="2318197"/>
            <a:ext cx="6915242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3200" dirty="0"/>
              <a:t>Participant Feedback Forms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 dirty="0"/>
              <a:t>Exercise Evaluation Guide (Sector Specific)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 dirty="0"/>
              <a:t>After-Action Report / Improvement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D6542-A002-409D-881A-FB41CC148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07" y="2352081"/>
            <a:ext cx="4057125" cy="36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4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92364"/>
            <a:ext cx="3722255" cy="63989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7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Participant </a:t>
            </a:r>
            <a:br>
              <a:rPr lang="en-US" sz="27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Feedback </a:t>
            </a:r>
            <a:r>
              <a:rPr lang="en-US" sz="2700" b="1" u="sng" dirty="0">
                <a:solidFill>
                  <a:srgbClr val="FFFFFF"/>
                </a:solidFill>
              </a:rPr>
              <a:t>Form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 I: 	General Info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 II: 	Exercise Design 	Feedback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 III:	Capabilities 	Feedback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- </a:t>
            </a: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Strengths</a:t>
            </a:r>
            <a:b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Areas of Improvement</a:t>
            </a:r>
            <a:b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- Training that will help you</a:t>
            </a:r>
            <a:b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- Materials most helpful</a:t>
            </a:r>
            <a:b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- 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Recommendations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80421C8-CA81-4565-A0F0-607B93535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932496"/>
              </p:ext>
            </p:extLst>
          </p:nvPr>
        </p:nvGraphicFramePr>
        <p:xfrm>
          <a:off x="4046669" y="0"/>
          <a:ext cx="3781005" cy="489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" name="Acrobat Document" r:id="rId4" imgW="5829165" imgH="7543680" progId="Acrobat.Document.DC">
                  <p:embed/>
                </p:oleObj>
              </mc:Choice>
              <mc:Fallback>
                <p:oleObj name="Acrobat Document" r:id="rId4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6669" y="0"/>
                        <a:ext cx="3781005" cy="489365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8182A64-75CC-4DCF-A1F7-7F15EC8C0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00346"/>
              </p:ext>
            </p:extLst>
          </p:nvPr>
        </p:nvGraphicFramePr>
        <p:xfrm>
          <a:off x="6126350" y="1073151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" name="Acrobat Document" r:id="rId6" imgW="5829165" imgH="7543680" progId="Acrobat.Document.DC">
                  <p:embed/>
                </p:oleObj>
              </mc:Choice>
              <mc:Fallback>
                <p:oleObj name="Acrobat Document" r:id="rId6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6350" y="1073151"/>
                        <a:ext cx="4186237" cy="541813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FED193-F6B4-43EE-A121-7B96FECC8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60501"/>
              </p:ext>
            </p:extLst>
          </p:nvPr>
        </p:nvGraphicFramePr>
        <p:xfrm>
          <a:off x="8005763" y="1457682"/>
          <a:ext cx="4186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" name="Acrobat Document" r:id="rId8" imgW="5829165" imgH="7543680" progId="Acrobat.Document.DC">
                  <p:embed/>
                </p:oleObj>
              </mc:Choice>
              <mc:Fallback>
                <p:oleObj name="Acrobat Document" r:id="rId8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05763" y="1457682"/>
                        <a:ext cx="4186237" cy="5418137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1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92364"/>
            <a:ext cx="3722255" cy="63989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3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Exercise Evaluation Guide  (Sector Specific)</a:t>
            </a:r>
            <a:br>
              <a:rPr lang="en-US" sz="33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Contains: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Exercise Objectives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Critical Tasks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Evaluator’s Observation Notes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D61402-CA83-4834-897A-CC16739E2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299134"/>
              </p:ext>
            </p:extLst>
          </p:nvPr>
        </p:nvGraphicFramePr>
        <p:xfrm>
          <a:off x="4138902" y="92364"/>
          <a:ext cx="3332014" cy="431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2" name="Acrobat Document" r:id="rId4" imgW="5829165" imgH="7543680" progId="Acrobat.Document.DC">
                  <p:embed/>
                </p:oleObj>
              </mc:Choice>
              <mc:Fallback>
                <p:oleObj name="Acrobat Document" r:id="rId4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8902" y="92364"/>
                        <a:ext cx="3332014" cy="431253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6501735-838D-4071-A440-032F5B973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10930"/>
              </p:ext>
            </p:extLst>
          </p:nvPr>
        </p:nvGraphicFramePr>
        <p:xfrm>
          <a:off x="5724243" y="1154547"/>
          <a:ext cx="3558302" cy="460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" name="Acrobat Document" r:id="rId6" imgW="5829165" imgH="7543680" progId="Acrobat.Document.DC">
                  <p:embed/>
                </p:oleObj>
              </mc:Choice>
              <mc:Fallback>
                <p:oleObj name="Acrobat Document" r:id="rId6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4243" y="1154547"/>
                        <a:ext cx="3558302" cy="460541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CA37FF3-857A-44FE-8627-F33F52D29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689320"/>
              </p:ext>
            </p:extLst>
          </p:nvPr>
        </p:nvGraphicFramePr>
        <p:xfrm>
          <a:off x="8714364" y="2503053"/>
          <a:ext cx="3233879" cy="418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4" name="Acrobat Document" r:id="rId8" imgW="5829165" imgH="7543680" progId="Acrobat.Document.DC">
                  <p:embed/>
                </p:oleObj>
              </mc:Choice>
              <mc:Fallback>
                <p:oleObj name="Acrobat Document" r:id="rId8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14364" y="2503053"/>
                        <a:ext cx="3233879" cy="418552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18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92364"/>
            <a:ext cx="3722255" cy="63989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300" b="1" u="sng" dirty="0">
                <a:solidFill>
                  <a:srgbClr val="FF0000"/>
                </a:solidFill>
              </a:rPr>
              <a:t>Traditional</a:t>
            </a:r>
            <a:r>
              <a:rPr lang="en-US" sz="3300" b="1" u="sng" dirty="0">
                <a:solidFill>
                  <a:srgbClr val="FFFFFF"/>
                </a:solidFill>
              </a:rPr>
              <a:t> After-Action Report / Improvement Plan (AAR/IP) </a:t>
            </a:r>
            <a:br>
              <a:rPr lang="en-US" sz="33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Contains: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Cover Page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Exercise Overview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Analysis of Capabilities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2700" b="1" dirty="0">
                <a:solidFill>
                  <a:srgbClr val="FFFFFF"/>
                </a:solidFill>
              </a:rPr>
              <a:t>Overview of Performance</a:t>
            </a:r>
            <a:br>
              <a:rPr lang="en-US" sz="27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 - Improvement Plan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488AAA-63CF-4FE2-9D30-4D3B2663A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954340"/>
              </p:ext>
            </p:extLst>
          </p:nvPr>
        </p:nvGraphicFramePr>
        <p:xfrm>
          <a:off x="4140204" y="92364"/>
          <a:ext cx="2998324" cy="3880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2" name="Acrobat Document" r:id="rId4" imgW="5829165" imgH="7543680" progId="Acrobat.Document.DC">
                  <p:embed/>
                </p:oleObj>
              </mc:Choice>
              <mc:Fallback>
                <p:oleObj name="Acrobat Document" r:id="rId4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0204" y="92364"/>
                        <a:ext cx="2998324" cy="388065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36749F3-5439-498B-A4CA-B63A2F5CD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507983"/>
              </p:ext>
            </p:extLst>
          </p:nvPr>
        </p:nvGraphicFramePr>
        <p:xfrm>
          <a:off x="4778422" y="609273"/>
          <a:ext cx="2998325" cy="388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3" name="Acrobat Document" r:id="rId6" imgW="5829165" imgH="7543680" progId="Acrobat.Document.DC">
                  <p:embed/>
                </p:oleObj>
              </mc:Choice>
              <mc:Fallback>
                <p:oleObj name="Acrobat Document" r:id="rId6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8422" y="609273"/>
                        <a:ext cx="2998325" cy="388065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00F08B8-416A-4AA2-AAC0-0ADF68EB6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011988"/>
              </p:ext>
            </p:extLst>
          </p:nvPr>
        </p:nvGraphicFramePr>
        <p:xfrm>
          <a:off x="5320721" y="1110603"/>
          <a:ext cx="3391622" cy="438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" name="Acrobat Document" r:id="rId8" imgW="5829165" imgH="7543680" progId="Acrobat.Document.DC">
                  <p:embed/>
                </p:oleObj>
              </mc:Choice>
              <mc:Fallback>
                <p:oleObj name="Acrobat Document" r:id="rId8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0721" y="1110603"/>
                        <a:ext cx="3391622" cy="43896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0145A08-9677-4F50-8F03-BFB467A20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037736"/>
              </p:ext>
            </p:extLst>
          </p:nvPr>
        </p:nvGraphicFramePr>
        <p:xfrm>
          <a:off x="6264175" y="1790761"/>
          <a:ext cx="3567973" cy="461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" name="Acrobat Document" r:id="rId10" imgW="5829165" imgH="7543680" progId="Acrobat.Document.DC">
                  <p:embed/>
                </p:oleObj>
              </mc:Choice>
              <mc:Fallback>
                <p:oleObj name="Acrobat Document" r:id="rId10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64175" y="1790761"/>
                        <a:ext cx="3567973" cy="461793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4EF108F-3973-4797-A027-D0D84C897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35384"/>
              </p:ext>
            </p:extLst>
          </p:nvPr>
        </p:nvGraphicFramePr>
        <p:xfrm>
          <a:off x="6754447" y="2611052"/>
          <a:ext cx="5399031" cy="417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" name="Acrobat Document" r:id="rId12" imgW="7543710" imgH="5829060" progId="Acrobat.Document.DC">
                  <p:embed/>
                </p:oleObj>
              </mc:Choice>
              <mc:Fallback>
                <p:oleObj name="Acrobat Document" r:id="rId12" imgW="7543710" imgH="58290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54447" y="2611052"/>
                        <a:ext cx="5399031" cy="41719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2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92364"/>
            <a:ext cx="3722255" cy="63989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300" b="1" u="sng" dirty="0">
                <a:solidFill>
                  <a:srgbClr val="FF0000"/>
                </a:solidFill>
              </a:rPr>
              <a:t>New Tool:</a:t>
            </a:r>
            <a:br>
              <a:rPr lang="en-US" sz="3300" b="1" u="sng" dirty="0">
                <a:solidFill>
                  <a:srgbClr val="FF0000"/>
                </a:solidFill>
              </a:rPr>
            </a:br>
            <a:br>
              <a:rPr lang="en-US" sz="3300" b="1" u="sng" dirty="0">
                <a:solidFill>
                  <a:srgbClr val="FF0000"/>
                </a:solidFill>
              </a:rPr>
            </a:br>
            <a:br>
              <a:rPr lang="en-US" sz="3300" b="1" u="sng" dirty="0">
                <a:solidFill>
                  <a:srgbClr val="FF0000"/>
                </a:solidFill>
              </a:rPr>
            </a:br>
            <a:br>
              <a:rPr lang="en-US" sz="3300" b="1" u="sng" dirty="0">
                <a:solidFill>
                  <a:srgbClr val="FF0000"/>
                </a:solidFill>
              </a:rPr>
            </a:br>
            <a:br>
              <a:rPr lang="en-US" sz="3300" b="1" u="sng" dirty="0">
                <a:solidFill>
                  <a:srgbClr val="FF0000"/>
                </a:solidFill>
              </a:rPr>
            </a:br>
            <a:r>
              <a:rPr lang="en-US" sz="3300" b="1" u="sng" dirty="0">
                <a:solidFill>
                  <a:srgbClr val="FFFFFF"/>
                </a:solidFill>
              </a:rPr>
              <a:t>MRSE After-Action Reporting Tool </a:t>
            </a:r>
            <a:br>
              <a:rPr lang="en-US" sz="33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https://www.surveymonkey.com/r/Y8QZCTC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sz="2400" b="1" dirty="0">
                <a:solidFill>
                  <a:srgbClr val="FF0000"/>
                </a:solidFill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942DF6-116E-4698-B337-D5BFBD788F52}"/>
              </a:ext>
            </a:extLst>
          </p:cNvPr>
          <p:cNvSpPr txBox="1"/>
          <p:nvPr/>
        </p:nvSpPr>
        <p:spPr>
          <a:xfrm>
            <a:off x="4193310" y="394692"/>
            <a:ext cx="754148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developed a survey in Survey Monkey that we are calling the, “</a:t>
            </a:r>
            <a:r>
              <a:rPr lang="en-US" i="1" dirty="0"/>
              <a:t>2023 Medical Response and Surge Exercise After-Action Report Survey</a:t>
            </a:r>
            <a:r>
              <a:rPr lang="en-US" dirty="0"/>
              <a:t>”. </a:t>
            </a:r>
          </a:p>
          <a:p>
            <a:endParaRPr lang="en-US" dirty="0"/>
          </a:p>
          <a:p>
            <a:r>
              <a:rPr lang="en-US" dirty="0"/>
              <a:t>This tool is intended to  replace the traditional Word or PDF AARs usually submitted to the EMS Agency.</a:t>
            </a:r>
          </a:p>
          <a:p>
            <a:endParaRPr lang="en-US" dirty="0"/>
          </a:p>
          <a:p>
            <a:r>
              <a:rPr lang="en-US" dirty="0"/>
              <a:t>The tool makes it easier to collect and analyze the large volume of data normally submitted.</a:t>
            </a:r>
          </a:p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It is sector specific; participants will only see the objectives pertinent to their sector. Approximately 12 to 15 questions and 15 minutes to complete.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tool will capture participants: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Contact Information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Facility / DRC Region / Sector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Overall Assessment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Strengths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Areas for Improvement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Corrective Action Plan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And other feedback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24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u="sng" dirty="0">
                <a:solidFill>
                  <a:srgbClr val="FFFFFF"/>
                </a:solidFill>
              </a:rPr>
              <a:t>MRSE After-Action Reporting Tool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110836" y="2318197"/>
            <a:ext cx="11822545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You may need a traditional AAR/IP for auditors / surveyors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are asking that you use the AAR tool in SurveyMonkey for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do not have to send us (</a:t>
            </a:r>
            <a:r>
              <a:rPr lang="en-US" sz="3200"/>
              <a:t>EMS Agency) </a:t>
            </a:r>
            <a:r>
              <a:rPr lang="en-US" sz="3200" dirty="0"/>
              <a:t>a Word or PDF 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will meet your AAR submission requirement for EMS Agency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Survey (AAR) is due by </a:t>
            </a:r>
            <a:r>
              <a:rPr lang="en-US" sz="3200" dirty="0">
                <a:solidFill>
                  <a:srgbClr val="FF0000"/>
                </a:solidFill>
              </a:rPr>
              <a:t>January 15,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82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54" y="2038946"/>
            <a:ext cx="4230100" cy="4288321"/>
          </a:xfrm>
        </p:spPr>
        <p:txBody>
          <a:bodyPr anchor="b">
            <a:normAutofit fontScale="90000"/>
          </a:bodyPr>
          <a:lstStyle/>
          <a:p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Exercise Evaluation Webinar</a:t>
            </a: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348" y="129309"/>
            <a:ext cx="6511288" cy="663170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8:00 – 8:05	</a:t>
            </a:r>
            <a:r>
              <a:rPr lang="en-US" sz="2600" b="1" dirty="0"/>
              <a:t>WELCOME &amp; INTRODUCTIONS </a:t>
            </a:r>
          </a:p>
          <a:p>
            <a:pPr marL="0" indent="0">
              <a:buNone/>
            </a:pPr>
            <a:r>
              <a:rPr lang="en-US" sz="2600" dirty="0"/>
              <a:t>8:05 – 8:30	</a:t>
            </a:r>
            <a:r>
              <a:rPr lang="en-US" sz="2600" b="1" dirty="0"/>
              <a:t>EXERCISE EVALUATION OVERVIEW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8:30 – 9:00	</a:t>
            </a:r>
            <a:r>
              <a:rPr lang="en-US" sz="2600" b="1" dirty="0"/>
              <a:t>TEAMS BREAKOUT SESSIONS WITH 		SECTORS:</a:t>
            </a:r>
            <a:endParaRPr lang="en-US" sz="2600" dirty="0"/>
          </a:p>
          <a:p>
            <a:pPr lvl="4"/>
            <a:r>
              <a:rPr lang="en-US" sz="1900" dirty="0"/>
              <a:t>AMBULATORY SURGERY CENTERS / CLINICS / URGENT CARES</a:t>
            </a:r>
          </a:p>
          <a:p>
            <a:pPr lvl="4"/>
            <a:r>
              <a:rPr lang="en-US" sz="1900" dirty="0"/>
              <a:t>DIALYSIS</a:t>
            </a:r>
          </a:p>
          <a:p>
            <a:pPr lvl="4"/>
            <a:r>
              <a:rPr lang="en-US" sz="1900" dirty="0"/>
              <a:t>HOME HEALTH / HOSPICE</a:t>
            </a:r>
          </a:p>
          <a:p>
            <a:pPr lvl="4"/>
            <a:r>
              <a:rPr lang="en-US" sz="1900" dirty="0"/>
              <a:t>HOSPITALS by DRC REGION</a:t>
            </a:r>
          </a:p>
          <a:p>
            <a:pPr lvl="4"/>
            <a:r>
              <a:rPr lang="en-US" sz="1900" dirty="0"/>
              <a:t>LONG TERM CARE</a:t>
            </a:r>
          </a:p>
          <a:p>
            <a:pPr lvl="4"/>
            <a:r>
              <a:rPr lang="en-US" sz="1900" dirty="0"/>
              <a:t>OTHERS</a:t>
            </a:r>
          </a:p>
          <a:p>
            <a:pPr marL="0" indent="0">
              <a:buNone/>
            </a:pPr>
            <a:r>
              <a:rPr lang="en-US" sz="2600" dirty="0"/>
              <a:t>9:00 – 9:20	</a:t>
            </a:r>
            <a:r>
              <a:rPr lang="en-US" sz="2600" b="1" dirty="0"/>
              <a:t>BREAK (DRC COORDINATORS MEET 		FROM 9:00 to 9:10) – BREAKOUT 		ROOM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 </a:t>
            </a:r>
            <a:r>
              <a:rPr lang="en-US" sz="2600" dirty="0"/>
              <a:t>9:20 – 10:10	</a:t>
            </a:r>
            <a:r>
              <a:rPr lang="en-US" sz="2600" b="1" dirty="0"/>
              <a:t>SECTOR PRESENTATIONS / BRIEF 		OUTS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10:10 – 10:25	</a:t>
            </a:r>
            <a:r>
              <a:rPr lang="en-US" sz="2600" b="1" dirty="0"/>
              <a:t>AFTER-ACTION REPORT / 			IMPROVEMENT PLAN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10:25 – 10:30	</a:t>
            </a:r>
            <a:r>
              <a:rPr lang="en-US" sz="2600" b="1" dirty="0"/>
              <a:t>CLOSING REMARKS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559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5" y="235888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500" dirty="0">
                <a:solidFill>
                  <a:srgbClr val="FF0000"/>
                </a:solidFill>
              </a:rPr>
              <a:t>Questions?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449BD-AC65-47A7-9AE8-5B9AB4820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978" y="5076080"/>
            <a:ext cx="5608806" cy="128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0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10151B-2ABD-4EAD-9D19-B686A5769C15}"/>
              </a:ext>
            </a:extLst>
          </p:cNvPr>
          <p:cNvSpPr txBox="1"/>
          <p:nvPr/>
        </p:nvSpPr>
        <p:spPr>
          <a:xfrm>
            <a:off x="3432699" y="3105834"/>
            <a:ext cx="5326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236964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6174163"/>
          </a:xfrm>
        </p:spPr>
        <p:txBody>
          <a:bodyPr anchor="b">
            <a:normAutofit fontScale="90000"/>
          </a:bodyPr>
          <a:lstStyle/>
          <a:p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Medical Response and Surge Exercise  - Pediatric Surge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and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Health Care Coalition Power Outage Exercise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49480"/>
            <a:ext cx="5269605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Exercise Evaluator Overview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endParaRPr lang="en-US" sz="1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12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Exercise Evaluation?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110837" y="2318197"/>
            <a:ext cx="11961090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600" dirty="0"/>
              <a:t>To share the HCC sectors level of participation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600" dirty="0"/>
              <a:t>To share the Facility strengths and gaps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600" dirty="0"/>
              <a:t>To share the Exercise strengths and gaps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3600" dirty="0"/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05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Healthcare Coalition (HCC) Sectors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101601" y="2092478"/>
            <a:ext cx="5403272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Ambulatory Surgery Centers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Community Clinics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Dialysis Centers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Emergency Medical Services (EMS) Agency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A5ED5-F723-4804-A418-3681764F44A5}"/>
              </a:ext>
            </a:extLst>
          </p:cNvPr>
          <p:cNvSpPr txBox="1"/>
          <p:nvPr/>
        </p:nvSpPr>
        <p:spPr>
          <a:xfrm>
            <a:off x="4996873" y="2318197"/>
            <a:ext cx="7195127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Home Health/Hospice Agencies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Hospitals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Long Term Care Centers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Provider Agencies (Private and Public)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Public Health Departments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Urgent Care Centers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4553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HCC Members Registered to Participate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101600" y="2318197"/>
            <a:ext cx="11988799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9BA1A3-B8FE-46ED-B9F6-ED8AD0681467}"/>
              </a:ext>
            </a:extLst>
          </p:cNvPr>
          <p:cNvSpPr/>
          <p:nvPr/>
        </p:nvSpPr>
        <p:spPr>
          <a:xfrm>
            <a:off x="223574" y="1841704"/>
            <a:ext cx="11663626" cy="5557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3200" b="1" dirty="0"/>
              <a:t>Total HCC Members Registered = </a:t>
            </a:r>
            <a:r>
              <a:rPr lang="en-US" sz="3200" b="1" dirty="0">
                <a:solidFill>
                  <a:srgbClr val="FF0000"/>
                </a:solidFill>
              </a:rPr>
              <a:t>332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Ambulatory Surgery Centers (ASC) = </a:t>
            </a:r>
            <a:r>
              <a:rPr lang="en-US" sz="2000" dirty="0">
                <a:solidFill>
                  <a:srgbClr val="FF0000"/>
                </a:solidFill>
              </a:rPr>
              <a:t>41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Community Clinics = </a:t>
            </a:r>
            <a:r>
              <a:rPr lang="en-US" sz="2000" dirty="0">
                <a:solidFill>
                  <a:srgbClr val="FF0000"/>
                </a:solidFill>
              </a:rPr>
              <a:t>37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Dialysis Centers = </a:t>
            </a:r>
            <a:r>
              <a:rPr lang="en-US" sz="2000" dirty="0">
                <a:solidFill>
                  <a:srgbClr val="FF0000"/>
                </a:solidFill>
              </a:rPr>
              <a:t>97 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Home Health/Hospice (HHH)  = </a:t>
            </a:r>
            <a:r>
              <a:rPr lang="en-US" sz="2000" dirty="0">
                <a:solidFill>
                  <a:srgbClr val="FF0000"/>
                </a:solidFill>
              </a:rPr>
              <a:t>38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Hospitals = </a:t>
            </a:r>
            <a:r>
              <a:rPr lang="en-US" sz="2000" dirty="0">
                <a:solidFill>
                  <a:srgbClr val="FF0000"/>
                </a:solidFill>
              </a:rPr>
              <a:t>88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Long Term Care (LTC) Facilities = </a:t>
            </a:r>
            <a:r>
              <a:rPr lang="en-US" sz="2000" dirty="0">
                <a:solidFill>
                  <a:srgbClr val="FF0000"/>
                </a:solidFill>
              </a:rPr>
              <a:t>27 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Provider Agencies = 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Urgent Care (UC) Facilities =  </a:t>
            </a:r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/>
              <a:t>Other =  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>
              <a:solidFill>
                <a:srgbClr val="FF0000"/>
              </a:solidFill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8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CCF0-1076-4DD7-BA17-E96E1DEC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Exercise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B4A1-0FE8-4730-A476-FFFBA909FC8B}"/>
              </a:ext>
            </a:extLst>
          </p:cNvPr>
          <p:cNvSpPr txBox="1"/>
          <p:nvPr/>
        </p:nvSpPr>
        <p:spPr>
          <a:xfrm>
            <a:off x="175491" y="1891970"/>
            <a:ext cx="11877964" cy="4671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sz="3200" dirty="0"/>
              <a:t>Date of Exercise:		Thursday, November 16, 2023</a:t>
            </a:r>
          </a:p>
          <a:p>
            <a:r>
              <a:rPr lang="en-US" sz="3200" dirty="0"/>
              <a:t>				</a:t>
            </a:r>
          </a:p>
          <a:p>
            <a:r>
              <a:rPr lang="en-US" sz="3200" dirty="0"/>
              <a:t>Goal:				Pediatric Patient Surge and Power Outage Exercise</a:t>
            </a:r>
          </a:p>
          <a:p>
            <a:endParaRPr lang="en-US" sz="3200" dirty="0"/>
          </a:p>
          <a:p>
            <a:r>
              <a:rPr lang="en-US" sz="3200" dirty="0"/>
              <a:t>Scenario:			Evacuation of Children's Hospital Los Angeles due to loss of 				water and random power outages occurring throughout 					County for extended periods of time.		</a:t>
            </a:r>
          </a:p>
          <a:p>
            <a:r>
              <a:rPr lang="en-US" sz="3200" dirty="0"/>
              <a:t>				</a:t>
            </a:r>
          </a:p>
          <a:p>
            <a:r>
              <a:rPr lang="en-US" sz="3200" dirty="0"/>
              <a:t>Core Capabilities:		</a:t>
            </a:r>
            <a:r>
              <a:rPr lang="en-US" sz="3000" dirty="0"/>
              <a:t>Office of the Assistant Secretary for Preparedness and 						Response for 2017-2022 Healthcare Preparedness and 						Response:</a:t>
            </a:r>
          </a:p>
          <a:p>
            <a:r>
              <a:rPr lang="en-US" sz="3000" dirty="0"/>
              <a:t>			</a:t>
            </a:r>
          </a:p>
          <a:p>
            <a:pPr marL="4114800" lvl="8" indent="-457200">
              <a:buFont typeface="+mj-lt"/>
              <a:buAutoNum type="arabicPeriod"/>
            </a:pPr>
            <a:r>
              <a:rPr lang="en-US" sz="2400" dirty="0"/>
              <a:t>Capability 1: Foundation for Healthcare and Medical Readiness </a:t>
            </a:r>
          </a:p>
          <a:p>
            <a:pPr marL="4114800" lvl="8" indent="-457200">
              <a:buFont typeface="+mj-lt"/>
              <a:buAutoNum type="arabicPeriod"/>
            </a:pPr>
            <a:r>
              <a:rPr lang="en-US" sz="2400" dirty="0"/>
              <a:t>Capability 2: Healthcare and Medical Response Coordination</a:t>
            </a:r>
          </a:p>
          <a:p>
            <a:pPr marL="4114800" lvl="8" indent="-457200">
              <a:buFont typeface="+mj-lt"/>
              <a:buAutoNum type="arabicPeriod"/>
            </a:pPr>
            <a:r>
              <a:rPr lang="en-US" sz="2400" dirty="0"/>
              <a:t>Capability 3: Continuity of Health Care Service Delivery </a:t>
            </a:r>
          </a:p>
          <a:p>
            <a:pPr marL="4114800" lvl="8" indent="-457200">
              <a:buFont typeface="+mj-lt"/>
              <a:buAutoNum type="arabicPeriod"/>
            </a:pPr>
            <a:r>
              <a:rPr lang="en-US" sz="2400" dirty="0"/>
              <a:t>Capability 4: Medical Surge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2507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9929</TotalTime>
  <Words>2444</Words>
  <Application>Microsoft Office PowerPoint</Application>
  <PresentationFormat>Widescreen</PresentationFormat>
  <Paragraphs>370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Office Theme</vt:lpstr>
      <vt:lpstr>Acrobat Document</vt:lpstr>
      <vt:lpstr> Exercise Evaluation Conference </vt:lpstr>
      <vt:lpstr>  Kellyn Pak HPP Program Manager EMS Agency      </vt:lpstr>
      <vt:lpstr>  Darren Verrette Disaster Program Manager EMS Agency      </vt:lpstr>
      <vt:lpstr>  Exercise Evaluation Webinar         </vt:lpstr>
      <vt:lpstr> Medical Response and Surge Exercise  - Pediatric Surge  and  Health Care Coalition Power Outage Exercise     </vt:lpstr>
      <vt:lpstr>Why Exercise Evaluation?  </vt:lpstr>
      <vt:lpstr>Healthcare Coalition (HCC) Sectors  </vt:lpstr>
      <vt:lpstr>HCC Members Registered to Participate </vt:lpstr>
      <vt:lpstr>Exercise </vt:lpstr>
      <vt:lpstr>Activities </vt:lpstr>
      <vt:lpstr>Statistics by HCC Sector  </vt:lpstr>
      <vt:lpstr>Statistics by HCC Sector  </vt:lpstr>
      <vt:lpstr>Statistics by HCC Sector  </vt:lpstr>
      <vt:lpstr>Non-HCC Participant  </vt:lpstr>
      <vt:lpstr>Hospital Surge Capacity Requirement </vt:lpstr>
      <vt:lpstr>Hospital Data Collection Requirements </vt:lpstr>
      <vt:lpstr>Assessment Poll Results:  2023 Medical Response and Surge Exercise – Hospital Capacity Survey   </vt:lpstr>
      <vt:lpstr>Assessment Poll Results (Cont.):  2023 Medical Response and Surge Exercise – Hospital Capacity Survey   </vt:lpstr>
      <vt:lpstr>Assessment Poll Results (Cont.):  2023 Medical Response and Surge Exercise – Hospital Capacity Survey   </vt:lpstr>
      <vt:lpstr>ReddiNet MCI Victim List:  </vt:lpstr>
      <vt:lpstr>Take Away’s: Lessons Learned   </vt:lpstr>
      <vt:lpstr>Take Away’s: Lessons Learned (continued)   </vt:lpstr>
      <vt:lpstr>Take Away’s: Lessons Learned (continued)   </vt:lpstr>
      <vt:lpstr>Medical Response and Surge Exercise  - Pediatric Surge  and  Health Care Coalition Power Outage Exercise </vt:lpstr>
      <vt:lpstr>Breakout Sessions  </vt:lpstr>
      <vt:lpstr>Breakout sessions are now open</vt:lpstr>
      <vt:lpstr>Sectors: Provider Agencies (Public and Private) EMS Agency Public Health OEM Others </vt:lpstr>
      <vt:lpstr>Breakout Session Facility Questions Survey </vt:lpstr>
      <vt:lpstr>Breakout Session Exercise Questions Survey </vt:lpstr>
      <vt:lpstr>Thank you!</vt:lpstr>
      <vt:lpstr>Welcome Back  </vt:lpstr>
      <vt:lpstr>After-Action Report / Improvement Plan </vt:lpstr>
      <vt:lpstr>What Next?  </vt:lpstr>
      <vt:lpstr>HSEEP Exercise Documents  </vt:lpstr>
      <vt:lpstr>Participant  Feedback Form  Part I:  General Info  Part II:  Exercise Design  Feedback  Part III: Capabilities  Feedback        - Strengths       - Areas of Improvement       - Training that will help you       - Materials most helpful       - Recommendations   </vt:lpstr>
      <vt:lpstr>Exercise Evaluation Guide  (Sector Specific)   Contains:   - Exercise Objectives   - Critical Tasks   - Evaluator’s Observation Notes     </vt:lpstr>
      <vt:lpstr>Traditional After-Action Report / Improvement Plan (AAR/IP)    Contains:   - Cover Page  - Exercise Overview  - Analysis of Capabilities  - Overview of Performance  - Improvement Plan      </vt:lpstr>
      <vt:lpstr>New Tool:     MRSE After-Action Reporting Tool     https://www.surveymonkey.com/r/Y8QZCTC       </vt:lpstr>
      <vt:lpstr>MRSE After-Action Reporting Tool  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CONTINUITY PLAN EVENT</dc:title>
  <dc:creator>Darren Verrette</dc:creator>
  <cp:lastModifiedBy>Darren Verrette</cp:lastModifiedBy>
  <cp:revision>357</cp:revision>
  <cp:lastPrinted>2023-11-29T00:33:12Z</cp:lastPrinted>
  <dcterms:created xsi:type="dcterms:W3CDTF">2022-04-27T23:05:58Z</dcterms:created>
  <dcterms:modified xsi:type="dcterms:W3CDTF">2023-12-12T19:20:09Z</dcterms:modified>
</cp:coreProperties>
</file>