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28"/>
  </p:notesMasterIdLst>
  <p:handoutMasterIdLst>
    <p:handoutMasterId r:id="rId29"/>
  </p:handoutMasterIdLst>
  <p:sldIdLst>
    <p:sldId id="257" r:id="rId2"/>
    <p:sldId id="259" r:id="rId3"/>
    <p:sldId id="260" r:id="rId4"/>
    <p:sldId id="308" r:id="rId5"/>
    <p:sldId id="261" r:id="rId6"/>
    <p:sldId id="293" r:id="rId7"/>
    <p:sldId id="294" r:id="rId8"/>
    <p:sldId id="268" r:id="rId9"/>
    <p:sldId id="269" r:id="rId10"/>
    <p:sldId id="270" r:id="rId11"/>
    <p:sldId id="296" r:id="rId12"/>
    <p:sldId id="271" r:id="rId13"/>
    <p:sldId id="295" r:id="rId14"/>
    <p:sldId id="297" r:id="rId15"/>
    <p:sldId id="298" r:id="rId16"/>
    <p:sldId id="275" r:id="rId17"/>
    <p:sldId id="299" r:id="rId18"/>
    <p:sldId id="309" r:id="rId19"/>
    <p:sldId id="276" r:id="rId20"/>
    <p:sldId id="301" r:id="rId21"/>
    <p:sldId id="280" r:id="rId22"/>
    <p:sldId id="302" r:id="rId23"/>
    <p:sldId id="303" r:id="rId24"/>
    <p:sldId id="287" r:id="rId25"/>
    <p:sldId id="306" r:id="rId26"/>
    <p:sldId id="290" r:id="rId2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86604" autoAdjust="0"/>
  </p:normalViewPr>
  <p:slideViewPr>
    <p:cSldViewPr snapToGrid="0">
      <p:cViewPr varScale="1">
        <p:scale>
          <a:sx n="95" d="100"/>
          <a:sy n="95" d="100"/>
        </p:scale>
        <p:origin x="774" y="84"/>
      </p:cViewPr>
      <p:guideLst/>
    </p:cSldViewPr>
  </p:slideViewPr>
  <p:notesTextViewPr>
    <p:cViewPr>
      <p:scale>
        <a:sx n="1" d="1"/>
        <a:sy n="1" d="1"/>
      </p:scale>
      <p:origin x="0" y="0"/>
    </p:cViewPr>
  </p:notesTextViewPr>
  <p:notesViewPr>
    <p:cSldViewPr snapToGrid="0">
      <p:cViewPr varScale="1">
        <p:scale>
          <a:sx n="61" d="100"/>
          <a:sy n="61" d="100"/>
        </p:scale>
        <p:origin x="23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20193" y="0"/>
            <a:ext cx="3257938" cy="467072"/>
          </a:xfrm>
          <a:prstGeom prst="rect">
            <a:avLst/>
          </a:prstGeom>
        </p:spPr>
        <p:txBody>
          <a:bodyPr vert="horz" lIns="93324" tIns="46662" rIns="93324" bIns="46662" rtlCol="0"/>
          <a:lstStyle>
            <a:lvl1pPr algn="l">
              <a:defRPr sz="1200"/>
            </a:lvl1pPr>
          </a:lstStyle>
          <a:p>
            <a:pPr>
              <a:defRPr/>
            </a:pPr>
            <a:r>
              <a:rPr lang="en-US" dirty="0"/>
              <a:t>HOSPITAL DISASTER MANAGEMENT TRAINING</a:t>
            </a:r>
          </a:p>
          <a:p>
            <a:pPr>
              <a:defRPr/>
            </a:pPr>
            <a:r>
              <a:rPr lang="en-US" dirty="0" err="1"/>
              <a:t>ReddiNet</a:t>
            </a:r>
            <a:endParaRPr lang="en-US" dirty="0"/>
          </a:p>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a:t>Aug 2019</a:t>
            </a: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6B31FB5-29B0-44A7-82BB-B89E44275646}" type="slidenum">
              <a:rPr lang="en-US" smtClean="0"/>
              <a:t>‹#›</a:t>
            </a:fld>
            <a:endParaRPr lang="en-US"/>
          </a:p>
        </p:txBody>
      </p:sp>
      <p:pic>
        <p:nvPicPr>
          <p:cNvPr id="6" name="Picture 8" descr="hdm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81" y="0"/>
            <a:ext cx="481212"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54518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r>
              <a:rPr lang="en-US"/>
              <a:t>Aug 2019</a:t>
            </a:r>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762D262-63CA-47DB-BBBB-2108D1E370A5}" type="slidenum">
              <a:rPr lang="en-US" smtClean="0"/>
              <a:t>‹#›</a:t>
            </a:fld>
            <a:endParaRPr lang="en-US"/>
          </a:p>
        </p:txBody>
      </p:sp>
    </p:spTree>
    <p:extLst>
      <p:ext uri="{BB962C8B-B14F-4D97-AF65-F5344CB8AC3E}">
        <p14:creationId xmlns:p14="http://schemas.microsoft.com/office/powerpoint/2010/main" val="238698853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dirty="0">
                <a:latin typeface="Arial" panose="020B0604020202020204" pitchFamily="34" charset="0"/>
              </a:rPr>
              <a:t>Rapid Emergency Digital Data Information Network</a:t>
            </a:r>
          </a:p>
          <a:p>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u="sng" dirty="0"/>
              <a:t>Isabel Experience Background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i="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u="sng" dirty="0"/>
              <a:t>Cargo Inspections and Logistics </a:t>
            </a:r>
            <a:r>
              <a:rPr lang="en-US" sz="1200" dirty="0"/>
              <a:t>(Import/Export/ Domestic; including HazMat clean up operations; private sector</a:t>
            </a:r>
          </a:p>
          <a:p>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u="sng" dirty="0"/>
              <a:t>Hospital Emergency Management </a:t>
            </a:r>
            <a:r>
              <a:rPr lang="en-US" sz="1200" dirty="0"/>
              <a:t>(including HPP Grant Management; HazMat/</a:t>
            </a:r>
            <a:r>
              <a:rPr lang="en-US" sz="1200" dirty="0" err="1"/>
              <a:t>Decon</a:t>
            </a:r>
            <a:r>
              <a:rPr lang="en-US" sz="1200" dirty="0"/>
              <a:t> operations;  private sector)</a:t>
            </a:r>
          </a:p>
          <a:p>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sng" dirty="0"/>
              <a:t>Los Angeles County EMS Agency </a:t>
            </a:r>
            <a:r>
              <a:rPr lang="en-US" sz="1200" i="1" u="none" dirty="0"/>
              <a:t> </a:t>
            </a:r>
            <a:r>
              <a:rPr lang="en-US" sz="1050" dirty="0"/>
              <a:t>(HPP Compliance program and Logistics) </a:t>
            </a:r>
          </a:p>
          <a:p>
            <a:endParaRPr lang="en-US" altLang="en-US" dirty="0">
              <a:latin typeface="Arial" panose="020B0604020202020204" pitchFamily="34" charset="0"/>
            </a:endParaRPr>
          </a:p>
        </p:txBody>
      </p:sp>
      <p:sp>
        <p:nvSpPr>
          <p:cNvPr id="368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800">
                <a:solidFill>
                  <a:srgbClr val="000000"/>
                </a:solidFill>
              </a:rPr>
              <a:t>Aug 2019</a:t>
            </a:r>
          </a:p>
        </p:txBody>
      </p:sp>
      <p:sp>
        <p:nvSpPr>
          <p:cNvPr id="368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D2B2FED-9F7B-45A9-8E6C-926CFE710E9F}" type="slidenum">
              <a:rPr lang="en-US" altLang="en-US" sz="1300">
                <a:solidFill>
                  <a:srgbClr val="000000"/>
                </a:solidFill>
              </a:rPr>
              <a:pPr eaLnBrk="1" hangingPunct="1">
                <a:spcBef>
                  <a:spcPct val="0"/>
                </a:spcBef>
              </a:pPr>
              <a:t>1</a:t>
            </a:fld>
            <a:endParaRPr lang="en-US" altLang="en-US" sz="1300">
              <a:solidFill>
                <a:srgbClr val="000000"/>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34951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Note:  When messaging is coming in, you cannot exit the screen until you stop the alert or close the window.</a:t>
            </a:r>
          </a:p>
        </p:txBody>
      </p:sp>
      <p:sp>
        <p:nvSpPr>
          <p:cNvPr id="4710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800"/>
              <a:t>Aug 2019</a:t>
            </a:r>
          </a:p>
        </p:txBody>
      </p:sp>
      <p:sp>
        <p:nvSpPr>
          <p:cNvPr id="471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4461C2-78A9-49AB-AF60-B6EE7CA44B70}" type="slidenum">
              <a:rPr lang="en-US" altLang="en-US" sz="1300"/>
              <a:pPr eaLnBrk="1" hangingPunct="1">
                <a:spcBef>
                  <a:spcPct val="0"/>
                </a:spcBef>
              </a:pPr>
              <a:t>10</a:t>
            </a:fld>
            <a:endParaRPr lang="en-US" altLang="en-US" sz="13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532744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a:t>
            </a:r>
            <a:r>
              <a:rPr lang="en-US" baseline="0" dirty="0"/>
              <a:t> facility was assigned an ambulance, when that ambulance arrives at your facility, you will need to arrive that ambulance.  Simply click on the arrive button which will populate a time stamp which you will then click to submit</a:t>
            </a:r>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r>
              <a:rPr lang="en-US"/>
              <a:t>Aug 2019</a:t>
            </a:r>
          </a:p>
        </p:txBody>
      </p:sp>
      <p:sp>
        <p:nvSpPr>
          <p:cNvPr id="6" name="Slide Number Placeholder 5"/>
          <p:cNvSpPr>
            <a:spLocks noGrp="1"/>
          </p:cNvSpPr>
          <p:nvPr>
            <p:ph type="sldNum" sz="quarter" idx="12"/>
          </p:nvPr>
        </p:nvSpPr>
        <p:spPr/>
        <p:txBody>
          <a:bodyPr/>
          <a:lstStyle/>
          <a:p>
            <a:fld id="{B762D262-63CA-47DB-BBBB-2108D1E370A5}" type="slidenum">
              <a:rPr lang="en-US" smtClean="0"/>
              <a:t>11</a:t>
            </a:fld>
            <a:endParaRPr lang="en-US"/>
          </a:p>
        </p:txBody>
      </p:sp>
    </p:spTree>
    <p:extLst>
      <p:ext uri="{BB962C8B-B14F-4D97-AF65-F5344CB8AC3E}">
        <p14:creationId xmlns:p14="http://schemas.microsoft.com/office/powerpoint/2010/main" val="237891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Patient names that are entered into the ‘victim list’, are entered via the “Add Patient” sub-tab.</a:t>
            </a:r>
          </a:p>
        </p:txBody>
      </p:sp>
      <p:sp>
        <p:nvSpPr>
          <p:cNvPr id="4813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800"/>
              <a:t>Aug 2019</a:t>
            </a:r>
          </a:p>
        </p:txBody>
      </p:sp>
      <p:sp>
        <p:nvSpPr>
          <p:cNvPr id="481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89886F5-007A-4A44-B87E-B873045F6A26}" type="slidenum">
              <a:rPr lang="en-US" altLang="en-US" sz="1300"/>
              <a:pPr eaLnBrk="1" hangingPunct="1">
                <a:spcBef>
                  <a:spcPct val="0"/>
                </a:spcBef>
              </a:pPr>
              <a:t>12</a:t>
            </a:fld>
            <a:endParaRPr lang="en-US" altLang="en-US" sz="13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725724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MCI Patient tracking – in this screen you will be able to</a:t>
            </a:r>
            <a:r>
              <a:rPr lang="en-US" baseline="0" dirty="0"/>
              <a:t> see </a:t>
            </a:r>
          </a:p>
          <a:p>
            <a:pPr marL="171450" indent="-171450">
              <a:buFontTx/>
              <a:buChar char="-"/>
            </a:pPr>
            <a:r>
              <a:rPr lang="en-US" dirty="0"/>
              <a:t>how many facilities are receiving</a:t>
            </a:r>
            <a:r>
              <a:rPr lang="en-US" baseline="0" dirty="0"/>
              <a:t> patients </a:t>
            </a:r>
          </a:p>
          <a:p>
            <a:pPr marL="171450" indent="-171450">
              <a:buFontTx/>
              <a:buChar char="-"/>
            </a:pPr>
            <a:r>
              <a:rPr lang="en-US" baseline="0" dirty="0"/>
              <a:t>how many patients are going to each facility </a:t>
            </a:r>
          </a:p>
          <a:p>
            <a:pPr marL="171450" indent="-171450">
              <a:buFontTx/>
              <a:buChar char="-"/>
            </a:pPr>
            <a:r>
              <a:rPr lang="en-US" baseline="0" dirty="0"/>
              <a:t>acuity level of each patient</a:t>
            </a:r>
          </a:p>
          <a:p>
            <a:pPr marL="0" indent="0">
              <a:buFontTx/>
              <a:buNone/>
            </a:pPr>
            <a:endParaRPr lang="en-US" baseline="0" dirty="0"/>
          </a:p>
          <a:p>
            <a:pPr marL="0" indent="0">
              <a:buFontTx/>
              <a:buNone/>
            </a:pPr>
            <a:r>
              <a:rPr lang="en-US" baseline="0" dirty="0"/>
              <a:t>From this screen you can view the ambulances assigned to your facility and you can add patients once the ambulances arrive.  </a:t>
            </a:r>
          </a:p>
          <a:p>
            <a:pPr marL="0" indent="0">
              <a:buFontTx/>
              <a:buNone/>
            </a:pPr>
            <a:r>
              <a:rPr lang="en-US" baseline="0" dirty="0"/>
              <a:t>In the next couple of slides, we will see screen shots of how to arrive those ambulances and how to add a patient</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r>
              <a:rPr lang="en-US"/>
              <a:t>Aug 2019</a:t>
            </a:r>
          </a:p>
        </p:txBody>
      </p:sp>
      <p:sp>
        <p:nvSpPr>
          <p:cNvPr id="6" name="Slide Number Placeholder 5"/>
          <p:cNvSpPr>
            <a:spLocks noGrp="1"/>
          </p:cNvSpPr>
          <p:nvPr>
            <p:ph type="sldNum" sz="quarter" idx="12"/>
          </p:nvPr>
        </p:nvSpPr>
        <p:spPr/>
        <p:txBody>
          <a:bodyPr/>
          <a:lstStyle/>
          <a:p>
            <a:fld id="{B762D262-63CA-47DB-BBBB-2108D1E370A5}" type="slidenum">
              <a:rPr lang="en-US" smtClean="0"/>
              <a:t>13</a:t>
            </a:fld>
            <a:endParaRPr lang="en-US"/>
          </a:p>
        </p:txBody>
      </p:sp>
    </p:spTree>
    <p:extLst>
      <p:ext uri="{BB962C8B-B14F-4D97-AF65-F5344CB8AC3E}">
        <p14:creationId xmlns:p14="http://schemas.microsoft.com/office/powerpoint/2010/main" val="589120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Free text fields can be used to enter descriptive information about a John or Jane Doe patient (i.e. tattoos, birth marks, scars, hair color, clothing)</a:t>
            </a:r>
          </a:p>
        </p:txBody>
      </p:sp>
      <p:sp>
        <p:nvSpPr>
          <p:cNvPr id="317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58255" indent="-291636" defTabSz="951059">
              <a:spcBef>
                <a:spcPct val="30000"/>
              </a:spcBef>
              <a:defRPr sz="1200">
                <a:solidFill>
                  <a:schemeClr val="tx1"/>
                </a:solidFill>
                <a:latin typeface="Arial" panose="020B0604020202020204" pitchFamily="34" charset="0"/>
              </a:defRPr>
            </a:lvl2pPr>
            <a:lvl3pPr marL="1166546" indent="-233309" defTabSz="951059">
              <a:spcBef>
                <a:spcPct val="30000"/>
              </a:spcBef>
              <a:defRPr sz="1200">
                <a:solidFill>
                  <a:schemeClr val="tx1"/>
                </a:solidFill>
                <a:latin typeface="Arial" panose="020B0604020202020204" pitchFamily="34" charset="0"/>
              </a:defRPr>
            </a:lvl3pPr>
            <a:lvl4pPr marL="1633164" indent="-233309" defTabSz="951059">
              <a:spcBef>
                <a:spcPct val="30000"/>
              </a:spcBef>
              <a:defRPr sz="1200">
                <a:solidFill>
                  <a:schemeClr val="tx1"/>
                </a:solidFill>
                <a:latin typeface="Arial" panose="020B0604020202020204" pitchFamily="34" charset="0"/>
              </a:defRPr>
            </a:lvl4pPr>
            <a:lvl5pPr marL="2099782" indent="-233309" defTabSz="951059">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800"/>
              <a:t>Aug 2019</a:t>
            </a:r>
          </a:p>
        </p:txBody>
      </p:sp>
      <p:sp>
        <p:nvSpPr>
          <p:cNvPr id="31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58255" indent="-291636" defTabSz="951059">
              <a:spcBef>
                <a:spcPct val="30000"/>
              </a:spcBef>
              <a:defRPr sz="1200">
                <a:solidFill>
                  <a:schemeClr val="tx1"/>
                </a:solidFill>
                <a:latin typeface="Arial" panose="020B0604020202020204" pitchFamily="34" charset="0"/>
              </a:defRPr>
            </a:lvl2pPr>
            <a:lvl3pPr marL="1166546" indent="-233309" defTabSz="951059">
              <a:spcBef>
                <a:spcPct val="30000"/>
              </a:spcBef>
              <a:defRPr sz="1200">
                <a:solidFill>
                  <a:schemeClr val="tx1"/>
                </a:solidFill>
                <a:latin typeface="Arial" panose="020B0604020202020204" pitchFamily="34" charset="0"/>
              </a:defRPr>
            </a:lvl3pPr>
            <a:lvl4pPr marL="1633164" indent="-233309" defTabSz="951059">
              <a:spcBef>
                <a:spcPct val="30000"/>
              </a:spcBef>
              <a:defRPr sz="1200">
                <a:solidFill>
                  <a:schemeClr val="tx1"/>
                </a:solidFill>
                <a:latin typeface="Arial" panose="020B0604020202020204" pitchFamily="34" charset="0"/>
              </a:defRPr>
            </a:lvl4pPr>
            <a:lvl5pPr marL="2099782" indent="-233309" defTabSz="951059">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CC8ED2-F439-4832-80F1-5FF89CD0F458}" type="slidenum">
              <a:rPr lang="en-US" altLang="en-US" sz="1300"/>
              <a:pPr>
                <a:spcBef>
                  <a:spcPct val="0"/>
                </a:spcBef>
              </a:pPr>
              <a:t>14</a:t>
            </a:fld>
            <a:endParaRPr lang="en-US" altLang="en-US" sz="1300"/>
          </a:p>
        </p:txBody>
      </p:sp>
    </p:spTree>
    <p:extLst>
      <p:ext uri="{BB962C8B-B14F-4D97-AF65-F5344CB8AC3E}">
        <p14:creationId xmlns:p14="http://schemas.microsoft.com/office/powerpoint/2010/main" val="813014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No HIPAA related information!</a:t>
            </a:r>
          </a:p>
        </p:txBody>
      </p:sp>
      <p:sp>
        <p:nvSpPr>
          <p:cNvPr id="3379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58255" indent="-291636" defTabSz="951059">
              <a:spcBef>
                <a:spcPct val="30000"/>
              </a:spcBef>
              <a:defRPr sz="1200">
                <a:solidFill>
                  <a:schemeClr val="tx1"/>
                </a:solidFill>
                <a:latin typeface="Arial" panose="020B0604020202020204" pitchFamily="34" charset="0"/>
              </a:defRPr>
            </a:lvl2pPr>
            <a:lvl3pPr marL="1166546" indent="-233309" defTabSz="951059">
              <a:spcBef>
                <a:spcPct val="30000"/>
              </a:spcBef>
              <a:defRPr sz="1200">
                <a:solidFill>
                  <a:schemeClr val="tx1"/>
                </a:solidFill>
                <a:latin typeface="Arial" panose="020B0604020202020204" pitchFamily="34" charset="0"/>
              </a:defRPr>
            </a:lvl3pPr>
            <a:lvl4pPr marL="1633164" indent="-233309" defTabSz="951059">
              <a:spcBef>
                <a:spcPct val="30000"/>
              </a:spcBef>
              <a:defRPr sz="1200">
                <a:solidFill>
                  <a:schemeClr val="tx1"/>
                </a:solidFill>
                <a:latin typeface="Arial" panose="020B0604020202020204" pitchFamily="34" charset="0"/>
              </a:defRPr>
            </a:lvl4pPr>
            <a:lvl5pPr marL="2099782" indent="-233309" defTabSz="951059">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800"/>
              <a:t>Aug 2019</a:t>
            </a:r>
          </a:p>
        </p:txBody>
      </p:sp>
      <p:sp>
        <p:nvSpPr>
          <p:cNvPr id="337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58255" indent="-291636" defTabSz="951059">
              <a:spcBef>
                <a:spcPct val="30000"/>
              </a:spcBef>
              <a:defRPr sz="1200">
                <a:solidFill>
                  <a:schemeClr val="tx1"/>
                </a:solidFill>
                <a:latin typeface="Arial" panose="020B0604020202020204" pitchFamily="34" charset="0"/>
              </a:defRPr>
            </a:lvl2pPr>
            <a:lvl3pPr marL="1166546" indent="-233309" defTabSz="951059">
              <a:spcBef>
                <a:spcPct val="30000"/>
              </a:spcBef>
              <a:defRPr sz="1200">
                <a:solidFill>
                  <a:schemeClr val="tx1"/>
                </a:solidFill>
                <a:latin typeface="Arial" panose="020B0604020202020204" pitchFamily="34" charset="0"/>
              </a:defRPr>
            </a:lvl3pPr>
            <a:lvl4pPr marL="1633164" indent="-233309" defTabSz="951059">
              <a:spcBef>
                <a:spcPct val="30000"/>
              </a:spcBef>
              <a:defRPr sz="1200">
                <a:solidFill>
                  <a:schemeClr val="tx1"/>
                </a:solidFill>
                <a:latin typeface="Arial" panose="020B0604020202020204" pitchFamily="34" charset="0"/>
              </a:defRPr>
            </a:lvl4pPr>
            <a:lvl5pPr marL="2099782" indent="-233309" defTabSz="951059">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34E67D-9D13-4038-95A4-83A34A7A25EB}" type="slidenum">
              <a:rPr lang="en-US" altLang="en-US" sz="1300"/>
              <a:pPr>
                <a:spcBef>
                  <a:spcPct val="0"/>
                </a:spcBef>
              </a:pPr>
              <a:t>15</a:t>
            </a:fld>
            <a:endParaRPr lang="en-US" altLang="en-US" sz="1300"/>
          </a:p>
        </p:txBody>
      </p:sp>
    </p:spTree>
    <p:extLst>
      <p:ext uri="{BB962C8B-B14F-4D97-AF65-F5344CB8AC3E}">
        <p14:creationId xmlns:p14="http://schemas.microsoft.com/office/powerpoint/2010/main" val="1973230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Summary:  Hospital role slide is specific to the MCI response.</a:t>
            </a:r>
          </a:p>
        </p:txBody>
      </p:sp>
      <p:sp>
        <p:nvSpPr>
          <p:cNvPr id="5120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800"/>
              <a:t>Aug 2019</a:t>
            </a:r>
          </a:p>
        </p:txBody>
      </p:sp>
      <p:sp>
        <p:nvSpPr>
          <p:cNvPr id="5120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5092CC9-C673-4529-B842-809A1CCF1A3F}" type="slidenum">
              <a:rPr lang="en-US" altLang="en-US" sz="1300"/>
              <a:pPr eaLnBrk="1" hangingPunct="1">
                <a:spcBef>
                  <a:spcPct val="0"/>
                </a:spcBef>
              </a:pPr>
              <a:t>16</a:t>
            </a:fld>
            <a:endParaRPr lang="en-US" altLang="en-US" sz="13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174718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This poll will come through in the assessment tab</a:t>
            </a:r>
          </a:p>
          <a:p>
            <a:endParaRPr lang="en-US" altLang="en-US" dirty="0">
              <a:latin typeface="Arial" panose="020B0604020202020204" pitchFamily="34" charset="0"/>
            </a:endParaRPr>
          </a:p>
          <a:p>
            <a:r>
              <a:rPr lang="en-US" altLang="en-US" dirty="0">
                <a:latin typeface="Arial" panose="020B0604020202020204" pitchFamily="34" charset="0"/>
              </a:rPr>
              <a:t>Hospitals and</a:t>
            </a:r>
            <a:r>
              <a:rPr lang="en-US" altLang="en-US" baseline="0" dirty="0">
                <a:latin typeface="Arial" panose="020B0604020202020204" pitchFamily="34" charset="0"/>
              </a:rPr>
              <a:t> Long Term Care facilities; Green, Yellow, Orange, Red and Black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latin typeface="Arial" panose="020B0604020202020204" pitchFamily="34" charset="0"/>
              </a:rPr>
              <a:t>Clinics, Home Health/Hospice, Dialysis and Urgent Care Centers – No Red</a:t>
            </a:r>
            <a:endParaRPr lang="en-US" altLang="en-US" dirty="0">
              <a:latin typeface="Arial" panose="020B0604020202020204" pitchFamily="34" charset="0"/>
            </a:endParaRPr>
          </a:p>
          <a:p>
            <a:r>
              <a:rPr lang="en-US" altLang="en-US" baseline="0" dirty="0">
                <a:latin typeface="Arial" panose="020B0604020202020204" pitchFamily="34" charset="0"/>
              </a:rPr>
              <a:t>Ambulatory Surgery Centers and Psych facilities – No Orange or Red</a:t>
            </a:r>
          </a:p>
        </p:txBody>
      </p:sp>
      <p:sp>
        <p:nvSpPr>
          <p:cNvPr id="378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58255" indent="-291636" defTabSz="951059">
              <a:spcBef>
                <a:spcPct val="30000"/>
              </a:spcBef>
              <a:defRPr sz="1200">
                <a:solidFill>
                  <a:schemeClr val="tx1"/>
                </a:solidFill>
                <a:latin typeface="Arial" panose="020B0604020202020204" pitchFamily="34" charset="0"/>
              </a:defRPr>
            </a:lvl2pPr>
            <a:lvl3pPr marL="1166546" indent="-233309" defTabSz="951059">
              <a:spcBef>
                <a:spcPct val="30000"/>
              </a:spcBef>
              <a:defRPr sz="1200">
                <a:solidFill>
                  <a:schemeClr val="tx1"/>
                </a:solidFill>
                <a:latin typeface="Arial" panose="020B0604020202020204" pitchFamily="34" charset="0"/>
              </a:defRPr>
            </a:lvl3pPr>
            <a:lvl4pPr marL="1633164" indent="-233309" defTabSz="951059">
              <a:spcBef>
                <a:spcPct val="30000"/>
              </a:spcBef>
              <a:defRPr sz="1200">
                <a:solidFill>
                  <a:schemeClr val="tx1"/>
                </a:solidFill>
                <a:latin typeface="Arial" panose="020B0604020202020204" pitchFamily="34" charset="0"/>
              </a:defRPr>
            </a:lvl4pPr>
            <a:lvl5pPr marL="2099782" indent="-233309" defTabSz="951059">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800"/>
              <a:t>Aug 2019</a:t>
            </a:r>
          </a:p>
        </p:txBody>
      </p:sp>
      <p:sp>
        <p:nvSpPr>
          <p:cNvPr id="378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58255" indent="-291636" defTabSz="951059">
              <a:spcBef>
                <a:spcPct val="30000"/>
              </a:spcBef>
              <a:defRPr sz="1200">
                <a:solidFill>
                  <a:schemeClr val="tx1"/>
                </a:solidFill>
                <a:latin typeface="Arial" panose="020B0604020202020204" pitchFamily="34" charset="0"/>
              </a:defRPr>
            </a:lvl2pPr>
            <a:lvl3pPr marL="1166546" indent="-233309" defTabSz="951059">
              <a:spcBef>
                <a:spcPct val="30000"/>
              </a:spcBef>
              <a:defRPr sz="1200">
                <a:solidFill>
                  <a:schemeClr val="tx1"/>
                </a:solidFill>
                <a:latin typeface="Arial" panose="020B0604020202020204" pitchFamily="34" charset="0"/>
              </a:defRPr>
            </a:lvl3pPr>
            <a:lvl4pPr marL="1633164" indent="-233309" defTabSz="951059">
              <a:spcBef>
                <a:spcPct val="30000"/>
              </a:spcBef>
              <a:defRPr sz="1200">
                <a:solidFill>
                  <a:schemeClr val="tx1"/>
                </a:solidFill>
                <a:latin typeface="Arial" panose="020B0604020202020204" pitchFamily="34" charset="0"/>
              </a:defRPr>
            </a:lvl4pPr>
            <a:lvl5pPr marL="2099782" indent="-233309" defTabSz="951059">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5F1327-9C79-44E4-B546-E515F95119E3}" type="slidenum">
              <a:rPr lang="en-US" altLang="en-US" sz="1300"/>
              <a:pPr>
                <a:spcBef>
                  <a:spcPct val="0"/>
                </a:spcBef>
              </a:pPr>
              <a:t>17</a:t>
            </a:fld>
            <a:endParaRPr lang="en-US" altLang="en-US" sz="1300"/>
          </a:p>
        </p:txBody>
      </p:sp>
    </p:spTree>
    <p:extLst>
      <p:ext uri="{BB962C8B-B14F-4D97-AF65-F5344CB8AC3E}">
        <p14:creationId xmlns:p14="http://schemas.microsoft.com/office/powerpoint/2010/main" val="2702230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99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58255" indent="-291636" defTabSz="951059">
              <a:spcBef>
                <a:spcPct val="30000"/>
              </a:spcBef>
              <a:defRPr sz="1200">
                <a:solidFill>
                  <a:schemeClr val="tx1"/>
                </a:solidFill>
                <a:latin typeface="Arial" panose="020B0604020202020204" pitchFamily="34" charset="0"/>
              </a:defRPr>
            </a:lvl2pPr>
            <a:lvl3pPr marL="1166546" indent="-233309" defTabSz="951059">
              <a:spcBef>
                <a:spcPct val="30000"/>
              </a:spcBef>
              <a:defRPr sz="1200">
                <a:solidFill>
                  <a:schemeClr val="tx1"/>
                </a:solidFill>
                <a:latin typeface="Arial" panose="020B0604020202020204" pitchFamily="34" charset="0"/>
              </a:defRPr>
            </a:lvl3pPr>
            <a:lvl4pPr marL="1633164" indent="-233309" defTabSz="951059">
              <a:spcBef>
                <a:spcPct val="30000"/>
              </a:spcBef>
              <a:defRPr sz="1200">
                <a:solidFill>
                  <a:schemeClr val="tx1"/>
                </a:solidFill>
                <a:latin typeface="Arial" panose="020B0604020202020204" pitchFamily="34" charset="0"/>
              </a:defRPr>
            </a:lvl4pPr>
            <a:lvl5pPr marL="2099782" indent="-233309" defTabSz="951059">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800"/>
              <a:t>Aug 2019</a:t>
            </a:r>
          </a:p>
        </p:txBody>
      </p:sp>
      <p:sp>
        <p:nvSpPr>
          <p:cNvPr id="399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58255" indent="-291636" defTabSz="951059">
              <a:spcBef>
                <a:spcPct val="30000"/>
              </a:spcBef>
              <a:defRPr sz="1200">
                <a:solidFill>
                  <a:schemeClr val="tx1"/>
                </a:solidFill>
                <a:latin typeface="Arial" panose="020B0604020202020204" pitchFamily="34" charset="0"/>
              </a:defRPr>
            </a:lvl2pPr>
            <a:lvl3pPr marL="1166546" indent="-233309" defTabSz="951059">
              <a:spcBef>
                <a:spcPct val="30000"/>
              </a:spcBef>
              <a:defRPr sz="1200">
                <a:solidFill>
                  <a:schemeClr val="tx1"/>
                </a:solidFill>
                <a:latin typeface="Arial" panose="020B0604020202020204" pitchFamily="34" charset="0"/>
              </a:defRPr>
            </a:lvl3pPr>
            <a:lvl4pPr marL="1633164" indent="-233309" defTabSz="951059">
              <a:spcBef>
                <a:spcPct val="30000"/>
              </a:spcBef>
              <a:defRPr sz="1200">
                <a:solidFill>
                  <a:schemeClr val="tx1"/>
                </a:solidFill>
                <a:latin typeface="Arial" panose="020B0604020202020204" pitchFamily="34" charset="0"/>
              </a:defRPr>
            </a:lvl4pPr>
            <a:lvl5pPr marL="2099782" indent="-233309" defTabSz="951059">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C48235-C6EA-4592-944E-C192066E1BE4}" type="slidenum">
              <a:rPr lang="en-US" altLang="en-US" sz="1300"/>
              <a:pPr>
                <a:spcBef>
                  <a:spcPct val="0"/>
                </a:spcBef>
              </a:pPr>
              <a:t>18</a:t>
            </a:fld>
            <a:endParaRPr lang="en-US" altLang="en-US" sz="1300"/>
          </a:p>
        </p:txBody>
      </p:sp>
    </p:spTree>
    <p:extLst>
      <p:ext uri="{BB962C8B-B14F-4D97-AF65-F5344CB8AC3E}">
        <p14:creationId xmlns:p14="http://schemas.microsoft.com/office/powerpoint/2010/main" val="1777966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The questions of an assessment poll are dependent on the type of emergency. </a:t>
            </a:r>
          </a:p>
          <a:p>
            <a:pPr marL="175247" indent="-175247">
              <a:buFontTx/>
              <a:buChar char="-"/>
              <a:defRPr/>
            </a:pPr>
            <a:r>
              <a:rPr lang="en-US" dirty="0"/>
              <a:t>Pandemic (N95s, Tents, Gloves, Isolation Gowns, Tamiflu)</a:t>
            </a:r>
          </a:p>
          <a:p>
            <a:pPr marL="175247" indent="-175247">
              <a:buFontTx/>
              <a:buChar char="-"/>
              <a:defRPr/>
            </a:pPr>
            <a:r>
              <a:rPr lang="en-US" dirty="0"/>
              <a:t>Earthquake (facility/structure integrity, water, power:  responses are color coded; colors may vary depending on sector)</a:t>
            </a:r>
          </a:p>
          <a:p>
            <a:pPr marL="175247" indent="-175247">
              <a:buFontTx/>
              <a:buChar char="-"/>
              <a:defRPr/>
            </a:pPr>
            <a:r>
              <a:rPr lang="en-US" dirty="0" err="1"/>
              <a:t>HazMat</a:t>
            </a:r>
            <a:r>
              <a:rPr lang="en-US" dirty="0"/>
              <a:t> (Decon capabilities, PPE, Shelter In Place)</a:t>
            </a:r>
          </a:p>
          <a:p>
            <a:pPr marL="175247" indent="-175247">
              <a:buFontTx/>
              <a:buChar char="-"/>
              <a:defRPr/>
            </a:pPr>
            <a:r>
              <a:rPr lang="en-US" dirty="0"/>
              <a:t>Receipt of patients from incidents outside of our area/county.</a:t>
            </a:r>
          </a:p>
          <a:p>
            <a:pPr>
              <a:defRPr/>
            </a:pPr>
            <a:endParaRPr lang="en-US" dirty="0"/>
          </a:p>
          <a:p>
            <a:pPr>
              <a:defRPr/>
            </a:pPr>
            <a:endParaRPr lang="en-US" dirty="0"/>
          </a:p>
        </p:txBody>
      </p:sp>
      <p:sp>
        <p:nvSpPr>
          <p:cNvPr id="5222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800"/>
              <a:t>Aug 2019</a:t>
            </a:r>
          </a:p>
        </p:txBody>
      </p:sp>
      <p:sp>
        <p:nvSpPr>
          <p:cNvPr id="522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D31A2C9-3212-43DB-AB67-8B4A617CDD5F}" type="slidenum">
              <a:rPr lang="en-US" altLang="en-US" sz="1300"/>
              <a:pPr eaLnBrk="1" hangingPunct="1">
                <a:spcBef>
                  <a:spcPct val="0"/>
                </a:spcBef>
              </a:pPr>
              <a:t>19</a:t>
            </a:fld>
            <a:endParaRPr lang="en-US" altLang="en-US" sz="13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66937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78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800"/>
              <a:t>Aug 2019</a:t>
            </a:r>
          </a:p>
        </p:txBody>
      </p:sp>
      <p:sp>
        <p:nvSpPr>
          <p:cNvPr id="378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CD5393B-F7DF-4212-8E32-4684FD6D1975}" type="slidenum">
              <a:rPr lang="en-US" altLang="en-US" sz="1300"/>
              <a:pPr eaLnBrk="1" hangingPunct="1">
                <a:spcBef>
                  <a:spcPct val="0"/>
                </a:spcBef>
              </a:pPr>
              <a:t>2</a:t>
            </a:fld>
            <a:endParaRPr lang="en-US" altLang="en-US" sz="13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636995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poll will come</a:t>
            </a:r>
            <a:r>
              <a:rPr lang="en-US" altLang="en-US" baseline="0" dirty="0">
                <a:latin typeface="Arial" panose="020B0604020202020204" pitchFamily="34" charset="0"/>
              </a:rPr>
              <a:t> through in the Assessment Tab</a:t>
            </a:r>
            <a:endParaRPr lang="en-US" altLang="en-US" dirty="0">
              <a:latin typeface="Arial" panose="020B0604020202020204" pitchFamily="34" charset="0"/>
            </a:endParaRPr>
          </a:p>
          <a:p>
            <a:r>
              <a:rPr lang="en-US" altLang="en-US" dirty="0">
                <a:latin typeface="Arial" panose="020B0604020202020204" pitchFamily="34" charset="0"/>
              </a:rPr>
              <a:t>Specific to the operational status of your facility. </a:t>
            </a:r>
          </a:p>
          <a:p>
            <a:endParaRPr lang="en-US" altLang="en-US" dirty="0">
              <a:latin typeface="Arial" panose="020B0604020202020204" pitchFamily="34" charset="0"/>
            </a:endParaRPr>
          </a:p>
          <a:p>
            <a:r>
              <a:rPr lang="en-US" altLang="en-US" dirty="0">
                <a:latin typeface="Arial" panose="020B0604020202020204" pitchFamily="34" charset="0"/>
              </a:rPr>
              <a:t>When the facility assessment poll comes in, click on the date on the left side column in the Update History section. Then click Update answers.  See next screen shot</a:t>
            </a:r>
          </a:p>
          <a:p>
            <a:endParaRPr lang="en-US" altLang="en-US" dirty="0">
              <a:latin typeface="Arial" panose="020B0604020202020204" pitchFamily="34" charset="0"/>
            </a:endParaRPr>
          </a:p>
        </p:txBody>
      </p:sp>
      <p:sp>
        <p:nvSpPr>
          <p:cNvPr id="4403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58255" indent="-291636" defTabSz="951059">
              <a:spcBef>
                <a:spcPct val="30000"/>
              </a:spcBef>
              <a:defRPr sz="1200">
                <a:solidFill>
                  <a:schemeClr val="tx1"/>
                </a:solidFill>
                <a:latin typeface="Arial" panose="020B0604020202020204" pitchFamily="34" charset="0"/>
              </a:defRPr>
            </a:lvl2pPr>
            <a:lvl3pPr marL="1166546" indent="-233309" defTabSz="951059">
              <a:spcBef>
                <a:spcPct val="30000"/>
              </a:spcBef>
              <a:defRPr sz="1200">
                <a:solidFill>
                  <a:schemeClr val="tx1"/>
                </a:solidFill>
                <a:latin typeface="Arial" panose="020B0604020202020204" pitchFamily="34" charset="0"/>
              </a:defRPr>
            </a:lvl3pPr>
            <a:lvl4pPr marL="1633164" indent="-233309" defTabSz="951059">
              <a:spcBef>
                <a:spcPct val="30000"/>
              </a:spcBef>
              <a:defRPr sz="1200">
                <a:solidFill>
                  <a:schemeClr val="tx1"/>
                </a:solidFill>
                <a:latin typeface="Arial" panose="020B0604020202020204" pitchFamily="34" charset="0"/>
              </a:defRPr>
            </a:lvl4pPr>
            <a:lvl5pPr marL="2099782" indent="-233309" defTabSz="951059">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800"/>
              <a:t>Aug 2019</a:t>
            </a:r>
          </a:p>
        </p:txBody>
      </p:sp>
      <p:sp>
        <p:nvSpPr>
          <p:cNvPr id="440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58255" indent="-291636" defTabSz="951059">
              <a:spcBef>
                <a:spcPct val="30000"/>
              </a:spcBef>
              <a:defRPr sz="1200">
                <a:solidFill>
                  <a:schemeClr val="tx1"/>
                </a:solidFill>
                <a:latin typeface="Arial" panose="020B0604020202020204" pitchFamily="34" charset="0"/>
              </a:defRPr>
            </a:lvl2pPr>
            <a:lvl3pPr marL="1166546" indent="-233309" defTabSz="951059">
              <a:spcBef>
                <a:spcPct val="30000"/>
              </a:spcBef>
              <a:defRPr sz="1200">
                <a:solidFill>
                  <a:schemeClr val="tx1"/>
                </a:solidFill>
                <a:latin typeface="Arial" panose="020B0604020202020204" pitchFamily="34" charset="0"/>
              </a:defRPr>
            </a:lvl3pPr>
            <a:lvl4pPr marL="1633164" indent="-233309" defTabSz="951059">
              <a:spcBef>
                <a:spcPct val="30000"/>
              </a:spcBef>
              <a:defRPr sz="1200">
                <a:solidFill>
                  <a:schemeClr val="tx1"/>
                </a:solidFill>
                <a:latin typeface="Arial" panose="020B0604020202020204" pitchFamily="34" charset="0"/>
              </a:defRPr>
            </a:lvl4pPr>
            <a:lvl5pPr marL="2099782" indent="-233309" defTabSz="951059">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103BC0-5F18-4761-8F59-7E4D4B6E1759}" type="slidenum">
              <a:rPr lang="en-US" altLang="en-US" sz="1300"/>
              <a:pPr>
                <a:spcBef>
                  <a:spcPct val="0"/>
                </a:spcBef>
              </a:pPr>
              <a:t>20</a:t>
            </a:fld>
            <a:endParaRPr lang="en-US" altLang="en-US" sz="1300"/>
          </a:p>
        </p:txBody>
      </p:sp>
    </p:spTree>
    <p:extLst>
      <p:ext uri="{BB962C8B-B14F-4D97-AF65-F5344CB8AC3E}">
        <p14:creationId xmlns:p14="http://schemas.microsoft.com/office/powerpoint/2010/main" val="121242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39" eaLnBrk="0" hangingPunct="0">
              <a:spcBef>
                <a:spcPct val="30000"/>
              </a:spcBef>
              <a:defRPr sz="1200">
                <a:solidFill>
                  <a:schemeClr val="tx1"/>
                </a:solidFill>
                <a:latin typeface="Arial" panose="020B0604020202020204" pitchFamily="34" charset="0"/>
              </a:defRPr>
            </a:lvl1pPr>
            <a:lvl2pPr marL="756635" indent="-290017" defTabSz="949439" eaLnBrk="0" hangingPunct="0">
              <a:spcBef>
                <a:spcPct val="30000"/>
              </a:spcBef>
              <a:defRPr sz="1200">
                <a:solidFill>
                  <a:schemeClr val="tx1"/>
                </a:solidFill>
                <a:latin typeface="Arial" panose="020B0604020202020204" pitchFamily="34" charset="0"/>
              </a:defRPr>
            </a:lvl2pPr>
            <a:lvl3pPr marL="1164926" indent="-231689" defTabSz="949439" eaLnBrk="0" hangingPunct="0">
              <a:spcBef>
                <a:spcPct val="30000"/>
              </a:spcBef>
              <a:defRPr sz="1200">
                <a:solidFill>
                  <a:schemeClr val="tx1"/>
                </a:solidFill>
                <a:latin typeface="Arial" panose="020B0604020202020204" pitchFamily="34" charset="0"/>
              </a:defRPr>
            </a:lvl3pPr>
            <a:lvl4pPr marL="1631544" indent="-231689" defTabSz="949439" eaLnBrk="0" hangingPunct="0">
              <a:spcBef>
                <a:spcPct val="30000"/>
              </a:spcBef>
              <a:defRPr sz="1200">
                <a:solidFill>
                  <a:schemeClr val="tx1"/>
                </a:solidFill>
                <a:latin typeface="Arial" panose="020B0604020202020204" pitchFamily="34" charset="0"/>
              </a:defRPr>
            </a:lvl4pPr>
            <a:lvl5pPr marL="2098163" indent="-231689" defTabSz="949439" eaLnBrk="0" hangingPunct="0">
              <a:spcBef>
                <a:spcPct val="30000"/>
              </a:spcBef>
              <a:defRPr sz="1200">
                <a:solidFill>
                  <a:schemeClr val="tx1"/>
                </a:solidFill>
                <a:latin typeface="Arial" panose="020B0604020202020204" pitchFamily="34" charset="0"/>
              </a:defRPr>
            </a:lvl5pPr>
            <a:lvl6pPr marL="2564781" indent="-231689" defTabSz="949439" eaLnBrk="0" fontAlgn="base" hangingPunct="0">
              <a:spcBef>
                <a:spcPct val="30000"/>
              </a:spcBef>
              <a:spcAft>
                <a:spcPct val="0"/>
              </a:spcAft>
              <a:defRPr sz="1200">
                <a:solidFill>
                  <a:schemeClr val="tx1"/>
                </a:solidFill>
                <a:latin typeface="Arial" panose="020B0604020202020204" pitchFamily="34" charset="0"/>
              </a:defRPr>
            </a:lvl6pPr>
            <a:lvl7pPr marL="3031399" indent="-231689" defTabSz="949439" eaLnBrk="0" fontAlgn="base" hangingPunct="0">
              <a:spcBef>
                <a:spcPct val="30000"/>
              </a:spcBef>
              <a:spcAft>
                <a:spcPct val="0"/>
              </a:spcAft>
              <a:defRPr sz="1200">
                <a:solidFill>
                  <a:schemeClr val="tx1"/>
                </a:solidFill>
                <a:latin typeface="Arial" panose="020B0604020202020204" pitchFamily="34" charset="0"/>
              </a:defRPr>
            </a:lvl7pPr>
            <a:lvl8pPr marL="3498018" indent="-231689" defTabSz="949439" eaLnBrk="0" fontAlgn="base" hangingPunct="0">
              <a:spcBef>
                <a:spcPct val="30000"/>
              </a:spcBef>
              <a:spcAft>
                <a:spcPct val="0"/>
              </a:spcAft>
              <a:defRPr sz="1200">
                <a:solidFill>
                  <a:schemeClr val="tx1"/>
                </a:solidFill>
                <a:latin typeface="Arial" panose="020B0604020202020204" pitchFamily="34" charset="0"/>
              </a:defRPr>
            </a:lvl8pPr>
            <a:lvl9pPr marL="3964636" indent="-231689" defTabSz="94943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800"/>
              <a:t>Aug 2019</a:t>
            </a:r>
          </a:p>
        </p:txBody>
      </p:sp>
      <p:sp>
        <p:nvSpPr>
          <p:cNvPr id="563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39" eaLnBrk="0" hangingPunct="0">
              <a:spcBef>
                <a:spcPct val="30000"/>
              </a:spcBef>
              <a:defRPr sz="1200">
                <a:solidFill>
                  <a:schemeClr val="tx1"/>
                </a:solidFill>
                <a:latin typeface="Arial" panose="020B0604020202020204" pitchFamily="34" charset="0"/>
              </a:defRPr>
            </a:lvl1pPr>
            <a:lvl2pPr marL="756635" indent="-290017" defTabSz="949439" eaLnBrk="0" hangingPunct="0">
              <a:spcBef>
                <a:spcPct val="30000"/>
              </a:spcBef>
              <a:defRPr sz="1200">
                <a:solidFill>
                  <a:schemeClr val="tx1"/>
                </a:solidFill>
                <a:latin typeface="Arial" panose="020B0604020202020204" pitchFamily="34" charset="0"/>
              </a:defRPr>
            </a:lvl2pPr>
            <a:lvl3pPr marL="1164926" indent="-231689" defTabSz="949439" eaLnBrk="0" hangingPunct="0">
              <a:spcBef>
                <a:spcPct val="30000"/>
              </a:spcBef>
              <a:defRPr sz="1200">
                <a:solidFill>
                  <a:schemeClr val="tx1"/>
                </a:solidFill>
                <a:latin typeface="Arial" panose="020B0604020202020204" pitchFamily="34" charset="0"/>
              </a:defRPr>
            </a:lvl3pPr>
            <a:lvl4pPr marL="1631544" indent="-231689" defTabSz="949439" eaLnBrk="0" hangingPunct="0">
              <a:spcBef>
                <a:spcPct val="30000"/>
              </a:spcBef>
              <a:defRPr sz="1200">
                <a:solidFill>
                  <a:schemeClr val="tx1"/>
                </a:solidFill>
                <a:latin typeface="Arial" panose="020B0604020202020204" pitchFamily="34" charset="0"/>
              </a:defRPr>
            </a:lvl4pPr>
            <a:lvl5pPr marL="2098163" indent="-231689" defTabSz="949439" eaLnBrk="0" hangingPunct="0">
              <a:spcBef>
                <a:spcPct val="30000"/>
              </a:spcBef>
              <a:defRPr sz="1200">
                <a:solidFill>
                  <a:schemeClr val="tx1"/>
                </a:solidFill>
                <a:latin typeface="Arial" panose="020B0604020202020204" pitchFamily="34" charset="0"/>
              </a:defRPr>
            </a:lvl5pPr>
            <a:lvl6pPr marL="2564781" indent="-231689" defTabSz="949439" eaLnBrk="0" fontAlgn="base" hangingPunct="0">
              <a:spcBef>
                <a:spcPct val="30000"/>
              </a:spcBef>
              <a:spcAft>
                <a:spcPct val="0"/>
              </a:spcAft>
              <a:defRPr sz="1200">
                <a:solidFill>
                  <a:schemeClr val="tx1"/>
                </a:solidFill>
                <a:latin typeface="Arial" panose="020B0604020202020204" pitchFamily="34" charset="0"/>
              </a:defRPr>
            </a:lvl6pPr>
            <a:lvl7pPr marL="3031399" indent="-231689" defTabSz="949439" eaLnBrk="0" fontAlgn="base" hangingPunct="0">
              <a:spcBef>
                <a:spcPct val="30000"/>
              </a:spcBef>
              <a:spcAft>
                <a:spcPct val="0"/>
              </a:spcAft>
              <a:defRPr sz="1200">
                <a:solidFill>
                  <a:schemeClr val="tx1"/>
                </a:solidFill>
                <a:latin typeface="Arial" panose="020B0604020202020204" pitchFamily="34" charset="0"/>
              </a:defRPr>
            </a:lvl7pPr>
            <a:lvl8pPr marL="3498018" indent="-231689" defTabSz="949439" eaLnBrk="0" fontAlgn="base" hangingPunct="0">
              <a:spcBef>
                <a:spcPct val="30000"/>
              </a:spcBef>
              <a:spcAft>
                <a:spcPct val="0"/>
              </a:spcAft>
              <a:defRPr sz="1200">
                <a:solidFill>
                  <a:schemeClr val="tx1"/>
                </a:solidFill>
                <a:latin typeface="Arial" panose="020B0604020202020204" pitchFamily="34" charset="0"/>
              </a:defRPr>
            </a:lvl8pPr>
            <a:lvl9pPr marL="3964636" indent="-231689" defTabSz="94943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0146EEA-377E-4E33-83B8-3174CB83C433}" type="slidenum">
              <a:rPr lang="en-US" altLang="en-US" sz="1300"/>
              <a:pPr eaLnBrk="1" hangingPunct="1">
                <a:spcBef>
                  <a:spcPct val="0"/>
                </a:spcBef>
              </a:pPr>
              <a:t>21</a:t>
            </a:fld>
            <a:endParaRPr lang="en-US" altLang="en-US" sz="1300"/>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BURN/PEDS SURGE Activations:  Although a </a:t>
            </a:r>
            <a:r>
              <a:rPr lang="en-US" altLang="en-US" dirty="0" err="1">
                <a:latin typeface="Arial" panose="020B0604020202020204" pitchFamily="34" charset="0"/>
              </a:rPr>
              <a:t>HAvBED</a:t>
            </a:r>
            <a:r>
              <a:rPr lang="en-US" altLang="en-US" dirty="0">
                <a:latin typeface="Arial" panose="020B0604020202020204" pitchFamily="34" charset="0"/>
              </a:rPr>
              <a:t> poll will be received, Trauma/Burn centers and facilities participating in the PEDS surge program will receive the number of patients the agreements indicates, regardless of the number of beds available.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California regions also agreed to add ReddiNet specific bed types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Trauma</a:t>
            </a:r>
          </a:p>
          <a:p>
            <a:pPr eaLnBrk="1" hangingPunct="1"/>
            <a:r>
              <a:rPr lang="en-US" altLang="en-US" dirty="0">
                <a:latin typeface="Arial" panose="020B0604020202020204" pitchFamily="34" charset="0"/>
              </a:rPr>
              <a:t>	NICU</a:t>
            </a:r>
          </a:p>
          <a:p>
            <a:pPr eaLnBrk="1" hangingPunct="1"/>
            <a:r>
              <a:rPr lang="en-US" altLang="en-US" dirty="0">
                <a:latin typeface="Arial" panose="020B0604020202020204" pitchFamily="34" charset="0"/>
              </a:rPr>
              <a:t>	Telemetry</a:t>
            </a:r>
          </a:p>
          <a:p>
            <a:pPr eaLnBrk="1" hangingPunct="1"/>
            <a:r>
              <a:rPr lang="en-US" altLang="en-US" dirty="0">
                <a:latin typeface="Arial" panose="020B0604020202020204" pitchFamily="34" charset="0"/>
              </a:rPr>
              <a:t>	And a few others county specific</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Hospitals may be asked to receive patients from anywhere in the nation that is having a catastrophic disaster. (i.e. during Covid-19 we took patients from Imperial Valley)</a:t>
            </a:r>
          </a:p>
          <a:p>
            <a:pPr eaLnBrk="1" hangingPunct="1"/>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517045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poll will come through in the Message</a:t>
            </a:r>
            <a:r>
              <a:rPr lang="en-US" baseline="0" dirty="0"/>
              <a:t> tab – this poll is sent out at approximately 8:58am and 20:58pm</a:t>
            </a:r>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r>
              <a:rPr lang="en-US"/>
              <a:t>Aug 2019</a:t>
            </a:r>
          </a:p>
        </p:txBody>
      </p:sp>
      <p:sp>
        <p:nvSpPr>
          <p:cNvPr id="6" name="Slide Number Placeholder 5"/>
          <p:cNvSpPr>
            <a:spLocks noGrp="1"/>
          </p:cNvSpPr>
          <p:nvPr>
            <p:ph type="sldNum" sz="quarter" idx="12"/>
          </p:nvPr>
        </p:nvSpPr>
        <p:spPr/>
        <p:txBody>
          <a:bodyPr/>
          <a:lstStyle/>
          <a:p>
            <a:fld id="{B762D262-63CA-47DB-BBBB-2108D1E370A5}" type="slidenum">
              <a:rPr lang="en-US" smtClean="0"/>
              <a:t>22</a:t>
            </a:fld>
            <a:endParaRPr lang="en-US"/>
          </a:p>
        </p:txBody>
      </p:sp>
    </p:spTree>
    <p:extLst>
      <p:ext uri="{BB962C8B-B14F-4D97-AF65-F5344CB8AC3E}">
        <p14:creationId xmlns:p14="http://schemas.microsoft.com/office/powerpoint/2010/main" val="2711916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During an MCI, Resource Request forms should be submitted via the ReddiNet utilizing the Resource Request tab.</a:t>
            </a:r>
          </a:p>
        </p:txBody>
      </p:sp>
      <p:sp>
        <p:nvSpPr>
          <p:cNvPr id="6042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39" eaLnBrk="0" hangingPunct="0">
              <a:spcBef>
                <a:spcPct val="30000"/>
              </a:spcBef>
              <a:defRPr sz="1200">
                <a:solidFill>
                  <a:schemeClr val="tx1"/>
                </a:solidFill>
                <a:latin typeface="Arial" panose="020B0604020202020204" pitchFamily="34" charset="0"/>
              </a:defRPr>
            </a:lvl1pPr>
            <a:lvl2pPr marL="756635" indent="-290017" defTabSz="949439" eaLnBrk="0" hangingPunct="0">
              <a:spcBef>
                <a:spcPct val="30000"/>
              </a:spcBef>
              <a:defRPr sz="1200">
                <a:solidFill>
                  <a:schemeClr val="tx1"/>
                </a:solidFill>
                <a:latin typeface="Arial" panose="020B0604020202020204" pitchFamily="34" charset="0"/>
              </a:defRPr>
            </a:lvl2pPr>
            <a:lvl3pPr marL="1164926" indent="-231689" defTabSz="949439" eaLnBrk="0" hangingPunct="0">
              <a:spcBef>
                <a:spcPct val="30000"/>
              </a:spcBef>
              <a:defRPr sz="1200">
                <a:solidFill>
                  <a:schemeClr val="tx1"/>
                </a:solidFill>
                <a:latin typeface="Arial" panose="020B0604020202020204" pitchFamily="34" charset="0"/>
              </a:defRPr>
            </a:lvl3pPr>
            <a:lvl4pPr marL="1631544" indent="-231689" defTabSz="949439" eaLnBrk="0" hangingPunct="0">
              <a:spcBef>
                <a:spcPct val="30000"/>
              </a:spcBef>
              <a:defRPr sz="1200">
                <a:solidFill>
                  <a:schemeClr val="tx1"/>
                </a:solidFill>
                <a:latin typeface="Arial" panose="020B0604020202020204" pitchFamily="34" charset="0"/>
              </a:defRPr>
            </a:lvl4pPr>
            <a:lvl5pPr marL="2098163" indent="-231689" defTabSz="949439" eaLnBrk="0" hangingPunct="0">
              <a:spcBef>
                <a:spcPct val="30000"/>
              </a:spcBef>
              <a:defRPr sz="1200">
                <a:solidFill>
                  <a:schemeClr val="tx1"/>
                </a:solidFill>
                <a:latin typeface="Arial" panose="020B0604020202020204" pitchFamily="34" charset="0"/>
              </a:defRPr>
            </a:lvl5pPr>
            <a:lvl6pPr marL="2564781" indent="-231689" defTabSz="949439" eaLnBrk="0" fontAlgn="base" hangingPunct="0">
              <a:spcBef>
                <a:spcPct val="30000"/>
              </a:spcBef>
              <a:spcAft>
                <a:spcPct val="0"/>
              </a:spcAft>
              <a:defRPr sz="1200">
                <a:solidFill>
                  <a:schemeClr val="tx1"/>
                </a:solidFill>
                <a:latin typeface="Arial" panose="020B0604020202020204" pitchFamily="34" charset="0"/>
              </a:defRPr>
            </a:lvl6pPr>
            <a:lvl7pPr marL="3031399" indent="-231689" defTabSz="949439" eaLnBrk="0" fontAlgn="base" hangingPunct="0">
              <a:spcBef>
                <a:spcPct val="30000"/>
              </a:spcBef>
              <a:spcAft>
                <a:spcPct val="0"/>
              </a:spcAft>
              <a:defRPr sz="1200">
                <a:solidFill>
                  <a:schemeClr val="tx1"/>
                </a:solidFill>
                <a:latin typeface="Arial" panose="020B0604020202020204" pitchFamily="34" charset="0"/>
              </a:defRPr>
            </a:lvl7pPr>
            <a:lvl8pPr marL="3498018" indent="-231689" defTabSz="949439" eaLnBrk="0" fontAlgn="base" hangingPunct="0">
              <a:spcBef>
                <a:spcPct val="30000"/>
              </a:spcBef>
              <a:spcAft>
                <a:spcPct val="0"/>
              </a:spcAft>
              <a:defRPr sz="1200">
                <a:solidFill>
                  <a:schemeClr val="tx1"/>
                </a:solidFill>
                <a:latin typeface="Arial" panose="020B0604020202020204" pitchFamily="34" charset="0"/>
              </a:defRPr>
            </a:lvl8pPr>
            <a:lvl9pPr marL="3964636" indent="-231689" defTabSz="94943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800"/>
              <a:t>Aug 2019</a:t>
            </a:r>
          </a:p>
        </p:txBody>
      </p:sp>
      <p:sp>
        <p:nvSpPr>
          <p:cNvPr id="604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39" eaLnBrk="0" hangingPunct="0">
              <a:spcBef>
                <a:spcPct val="30000"/>
              </a:spcBef>
              <a:defRPr sz="1200">
                <a:solidFill>
                  <a:schemeClr val="tx1"/>
                </a:solidFill>
                <a:latin typeface="Arial" panose="020B0604020202020204" pitchFamily="34" charset="0"/>
              </a:defRPr>
            </a:lvl1pPr>
            <a:lvl2pPr marL="756635" indent="-290017" defTabSz="949439" eaLnBrk="0" hangingPunct="0">
              <a:spcBef>
                <a:spcPct val="30000"/>
              </a:spcBef>
              <a:defRPr sz="1200">
                <a:solidFill>
                  <a:schemeClr val="tx1"/>
                </a:solidFill>
                <a:latin typeface="Arial" panose="020B0604020202020204" pitchFamily="34" charset="0"/>
              </a:defRPr>
            </a:lvl2pPr>
            <a:lvl3pPr marL="1164926" indent="-231689" defTabSz="949439" eaLnBrk="0" hangingPunct="0">
              <a:spcBef>
                <a:spcPct val="30000"/>
              </a:spcBef>
              <a:defRPr sz="1200">
                <a:solidFill>
                  <a:schemeClr val="tx1"/>
                </a:solidFill>
                <a:latin typeface="Arial" panose="020B0604020202020204" pitchFamily="34" charset="0"/>
              </a:defRPr>
            </a:lvl3pPr>
            <a:lvl4pPr marL="1631544" indent="-231689" defTabSz="949439" eaLnBrk="0" hangingPunct="0">
              <a:spcBef>
                <a:spcPct val="30000"/>
              </a:spcBef>
              <a:defRPr sz="1200">
                <a:solidFill>
                  <a:schemeClr val="tx1"/>
                </a:solidFill>
                <a:latin typeface="Arial" panose="020B0604020202020204" pitchFamily="34" charset="0"/>
              </a:defRPr>
            </a:lvl4pPr>
            <a:lvl5pPr marL="2098163" indent="-231689" defTabSz="949439" eaLnBrk="0" hangingPunct="0">
              <a:spcBef>
                <a:spcPct val="30000"/>
              </a:spcBef>
              <a:defRPr sz="1200">
                <a:solidFill>
                  <a:schemeClr val="tx1"/>
                </a:solidFill>
                <a:latin typeface="Arial" panose="020B0604020202020204" pitchFamily="34" charset="0"/>
              </a:defRPr>
            </a:lvl5pPr>
            <a:lvl6pPr marL="2564781" indent="-231689" defTabSz="949439" eaLnBrk="0" fontAlgn="base" hangingPunct="0">
              <a:spcBef>
                <a:spcPct val="30000"/>
              </a:spcBef>
              <a:spcAft>
                <a:spcPct val="0"/>
              </a:spcAft>
              <a:defRPr sz="1200">
                <a:solidFill>
                  <a:schemeClr val="tx1"/>
                </a:solidFill>
                <a:latin typeface="Arial" panose="020B0604020202020204" pitchFamily="34" charset="0"/>
              </a:defRPr>
            </a:lvl6pPr>
            <a:lvl7pPr marL="3031399" indent="-231689" defTabSz="949439" eaLnBrk="0" fontAlgn="base" hangingPunct="0">
              <a:spcBef>
                <a:spcPct val="30000"/>
              </a:spcBef>
              <a:spcAft>
                <a:spcPct val="0"/>
              </a:spcAft>
              <a:defRPr sz="1200">
                <a:solidFill>
                  <a:schemeClr val="tx1"/>
                </a:solidFill>
                <a:latin typeface="Arial" panose="020B0604020202020204" pitchFamily="34" charset="0"/>
              </a:defRPr>
            </a:lvl7pPr>
            <a:lvl8pPr marL="3498018" indent="-231689" defTabSz="949439" eaLnBrk="0" fontAlgn="base" hangingPunct="0">
              <a:spcBef>
                <a:spcPct val="30000"/>
              </a:spcBef>
              <a:spcAft>
                <a:spcPct val="0"/>
              </a:spcAft>
              <a:defRPr sz="1200">
                <a:solidFill>
                  <a:schemeClr val="tx1"/>
                </a:solidFill>
                <a:latin typeface="Arial" panose="020B0604020202020204" pitchFamily="34" charset="0"/>
              </a:defRPr>
            </a:lvl8pPr>
            <a:lvl9pPr marL="3964636" indent="-231689" defTabSz="94943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0E59D50-88E9-4C42-AB29-7987DCCAC4A0}" type="slidenum">
              <a:rPr lang="en-US" altLang="en-US" sz="1300"/>
              <a:pPr eaLnBrk="1" hangingPunct="1">
                <a:spcBef>
                  <a:spcPct val="0"/>
                </a:spcBef>
              </a:pPr>
              <a:t>24</a:t>
            </a:fld>
            <a:endParaRPr lang="en-US" altLang="en-US" sz="13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101256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latin typeface="Arial" panose="020B0604020202020204" pitchFamily="34" charset="0"/>
              </a:rPr>
              <a:t>Some of the fields in the resource request will be pre-filled.  However, the fields that are not, must be filled prior to submitting.  </a:t>
            </a:r>
          </a:p>
          <a:p>
            <a:pPr marL="171450" indent="-171450">
              <a:buFont typeface="Arial" panose="020B0604020202020204" pitchFamily="34" charset="0"/>
              <a:buChar char="•"/>
            </a:pPr>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Many times, during an incident, you will not be at your desk, therefore, it is important to add phone number that you will be able to in the event there is questions from the MHOAC.  </a:t>
            </a:r>
          </a:p>
          <a:p>
            <a:pPr marL="171450" indent="-171450">
              <a:buFont typeface="Arial" panose="020B0604020202020204" pitchFamily="34" charset="0"/>
              <a:buChar char="•"/>
            </a:pPr>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Describe Mission – in this field, you will describe the purpose and reason for your request.  Why and for what are you requesting </a:t>
            </a:r>
          </a:p>
          <a:p>
            <a:pPr marL="171450" indent="-171450">
              <a:buFont typeface="Arial" panose="020B0604020202020204" pitchFamily="34" charset="0"/>
              <a:buChar char="•"/>
            </a:pPr>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Resource requests are submitted as a last resort.  When you have exhausted all other avenues.  When you’ve reached out to your sister facilities, to your established vendors and non-traditional vendors;                                                    remember to think outside the box.  Once all of these avenues have been exhausted, you may click all 3 check boxes.</a:t>
            </a:r>
          </a:p>
          <a:p>
            <a:pPr marL="171450" indent="-171450">
              <a:buFont typeface="Arial" panose="020B0604020202020204" pitchFamily="34" charset="0"/>
              <a:buChar char="•"/>
            </a:pPr>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It is  important that management or your command unit review the request.  Once reviewed, add their name and information to the resource request.  </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71216" indent="-296498" defTabSz="951059">
              <a:spcBef>
                <a:spcPct val="30000"/>
              </a:spcBef>
              <a:defRPr sz="1200">
                <a:solidFill>
                  <a:schemeClr val="tx1"/>
                </a:solidFill>
                <a:latin typeface="Arial" panose="020B0604020202020204" pitchFamily="34" charset="0"/>
              </a:defRPr>
            </a:lvl2pPr>
            <a:lvl3pPr marL="1187609" indent="-236550" defTabSz="951059">
              <a:spcBef>
                <a:spcPct val="30000"/>
              </a:spcBef>
              <a:defRPr sz="1200">
                <a:solidFill>
                  <a:schemeClr val="tx1"/>
                </a:solidFill>
                <a:latin typeface="Arial" panose="020B0604020202020204" pitchFamily="34" charset="0"/>
              </a:defRPr>
            </a:lvl3pPr>
            <a:lvl4pPr marL="1663948" indent="-236550" defTabSz="951059">
              <a:spcBef>
                <a:spcPct val="30000"/>
              </a:spcBef>
              <a:defRPr sz="1200">
                <a:solidFill>
                  <a:schemeClr val="tx1"/>
                </a:solidFill>
                <a:latin typeface="Arial" panose="020B0604020202020204" pitchFamily="34" charset="0"/>
              </a:defRPr>
            </a:lvl4pPr>
            <a:lvl5pPr marL="2138667" indent="-236550" defTabSz="951059">
              <a:spcBef>
                <a:spcPct val="30000"/>
              </a:spcBef>
              <a:defRPr sz="1200">
                <a:solidFill>
                  <a:schemeClr val="tx1"/>
                </a:solidFill>
                <a:latin typeface="Arial" panose="020B0604020202020204" pitchFamily="34" charset="0"/>
              </a:defRPr>
            </a:lvl5pPr>
            <a:lvl6pPr marL="2605286" indent="-236550" defTabSz="951059" eaLnBrk="0" fontAlgn="base" hangingPunct="0">
              <a:spcBef>
                <a:spcPct val="30000"/>
              </a:spcBef>
              <a:spcAft>
                <a:spcPct val="0"/>
              </a:spcAft>
              <a:defRPr sz="1200">
                <a:solidFill>
                  <a:schemeClr val="tx1"/>
                </a:solidFill>
                <a:latin typeface="Arial" panose="020B0604020202020204" pitchFamily="34" charset="0"/>
              </a:defRPr>
            </a:lvl6pPr>
            <a:lvl7pPr marL="3071904" indent="-236550" defTabSz="951059" eaLnBrk="0" fontAlgn="base" hangingPunct="0">
              <a:spcBef>
                <a:spcPct val="30000"/>
              </a:spcBef>
              <a:spcAft>
                <a:spcPct val="0"/>
              </a:spcAft>
              <a:defRPr sz="1200">
                <a:solidFill>
                  <a:schemeClr val="tx1"/>
                </a:solidFill>
                <a:latin typeface="Arial" panose="020B0604020202020204" pitchFamily="34" charset="0"/>
              </a:defRPr>
            </a:lvl7pPr>
            <a:lvl8pPr marL="3538522" indent="-236550" defTabSz="951059" eaLnBrk="0" fontAlgn="base" hangingPunct="0">
              <a:spcBef>
                <a:spcPct val="30000"/>
              </a:spcBef>
              <a:spcAft>
                <a:spcPct val="0"/>
              </a:spcAft>
              <a:defRPr sz="1200">
                <a:solidFill>
                  <a:schemeClr val="tx1"/>
                </a:solidFill>
                <a:latin typeface="Arial" panose="020B0604020202020204" pitchFamily="34" charset="0"/>
              </a:defRPr>
            </a:lvl8pPr>
            <a:lvl9pPr marL="4005141" indent="-236550"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BA9251-BBFF-4425-AB62-1D7DE0855865}" type="slidenum">
              <a:rPr lang="en-US" altLang="en-US">
                <a:latin typeface="Constantia" panose="02030602050306030303" pitchFamily="18" charset="0"/>
              </a:rPr>
              <a:pPr>
                <a:spcBef>
                  <a:spcPct val="0"/>
                </a:spcBef>
              </a:pPr>
              <a:t>25</a:t>
            </a:fld>
            <a:endParaRPr lang="en-US" altLang="en-US">
              <a:latin typeface="Constantia" panose="02030602050306030303" pitchFamily="18" charset="0"/>
            </a:endParaRPr>
          </a:p>
        </p:txBody>
      </p:sp>
    </p:spTree>
    <p:extLst>
      <p:ext uri="{BB962C8B-B14F-4D97-AF65-F5344CB8AC3E}">
        <p14:creationId xmlns:p14="http://schemas.microsoft.com/office/powerpoint/2010/main" val="1862809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34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800"/>
              <a:t>Aug 2019</a:t>
            </a:r>
          </a:p>
        </p:txBody>
      </p:sp>
      <p:sp>
        <p:nvSpPr>
          <p:cNvPr id="634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CB62B03-93F5-4465-89D0-886D472673B5}" type="slidenum">
              <a:rPr lang="en-US" altLang="en-US" sz="1300"/>
              <a:pPr eaLnBrk="1" hangingPunct="1">
                <a:spcBef>
                  <a:spcPct val="0"/>
                </a:spcBef>
              </a:pPr>
              <a:t>26</a:t>
            </a:fld>
            <a:endParaRPr lang="en-US" altLang="en-US" sz="13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29074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891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800"/>
              <a:t>Aug 2019</a:t>
            </a:r>
          </a:p>
        </p:txBody>
      </p:sp>
      <p:sp>
        <p:nvSpPr>
          <p:cNvPr id="389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D294570-4B5E-405F-A7A4-8D4E68416D62}" type="slidenum">
              <a:rPr lang="en-US" altLang="en-US" sz="1300"/>
              <a:pPr eaLnBrk="1" hangingPunct="1">
                <a:spcBef>
                  <a:spcPct val="0"/>
                </a:spcBef>
              </a:pPr>
              <a:t>3</a:t>
            </a:fld>
            <a:endParaRPr lang="en-US" altLang="en-US" sz="13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19416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Anyone with a username and password can log in from any computer to the web-based system.  If your internet goes down, you can still use the satellite based system, which all Base Station hospitals have. </a:t>
            </a:r>
          </a:p>
        </p:txBody>
      </p:sp>
      <p:sp>
        <p:nvSpPr>
          <p:cNvPr id="3891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800"/>
              <a:t>Aug 2019</a:t>
            </a:r>
          </a:p>
        </p:txBody>
      </p:sp>
      <p:sp>
        <p:nvSpPr>
          <p:cNvPr id="389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D294570-4B5E-405F-A7A4-8D4E68416D62}" type="slidenum">
              <a:rPr lang="en-US" altLang="en-US" sz="1300"/>
              <a:pPr eaLnBrk="1" hangingPunct="1">
                <a:spcBef>
                  <a:spcPct val="0"/>
                </a:spcBef>
              </a:pPr>
              <a:t>4</a:t>
            </a:fld>
            <a:endParaRPr lang="en-US" altLang="en-US" sz="13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64712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2800" b="1" dirty="0"/>
              <a:t>What is MAC?   </a:t>
            </a:r>
          </a:p>
          <a:p>
            <a:pPr lvl="1" eaLnBrk="1" hangingPunct="1">
              <a:defRPr/>
            </a:pPr>
            <a:r>
              <a:rPr lang="en-US" sz="2400" dirty="0"/>
              <a:t>The Operations &amp; Communications arm of Los Angeles County Department of Health Services (DHS).</a:t>
            </a:r>
          </a:p>
          <a:p>
            <a:pPr eaLnBrk="1" hangingPunct="1"/>
            <a:endParaRPr lang="en-US" altLang="en-US" sz="20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Why does MAC use </a:t>
            </a:r>
            <a:r>
              <a:rPr lang="en-US" sz="2000" b="1" dirty="0" err="1"/>
              <a:t>ReddiNet</a:t>
            </a:r>
            <a:r>
              <a:rPr lang="en-US" sz="2000" b="1" dirty="0"/>
              <a:t>?</a:t>
            </a:r>
          </a:p>
          <a:p>
            <a:pPr eaLnBrk="1" hangingPunct="1"/>
            <a:r>
              <a:rPr lang="en-US" altLang="en-US" sz="2000" dirty="0">
                <a:latin typeface="Arial" panose="020B0604020202020204" pitchFamily="34" charset="0"/>
              </a:rPr>
              <a:t>MAC role/responsibility</a:t>
            </a:r>
          </a:p>
          <a:p>
            <a:pPr lvl="1" eaLnBrk="1" hangingPunct="1"/>
            <a:r>
              <a:rPr lang="en-US" altLang="en-US" sz="2000" dirty="0">
                <a:latin typeface="Arial" panose="020B0604020202020204" pitchFamily="34" charset="0"/>
              </a:rPr>
              <a:t>Gather and relay information from </a:t>
            </a:r>
            <a:br>
              <a:rPr lang="en-US" altLang="en-US" sz="2000" dirty="0">
                <a:latin typeface="Arial" panose="020B0604020202020204" pitchFamily="34" charset="0"/>
              </a:rPr>
            </a:br>
            <a:r>
              <a:rPr lang="en-US" altLang="en-US" sz="2000" dirty="0">
                <a:latin typeface="Arial" panose="020B0604020202020204" pitchFamily="34" charset="0"/>
              </a:rPr>
              <a:t>the field and hospitals</a:t>
            </a:r>
          </a:p>
          <a:p>
            <a:pPr lvl="1" eaLnBrk="1" hangingPunct="1"/>
            <a:r>
              <a:rPr lang="en-US" altLang="en-US" sz="2000" dirty="0">
                <a:latin typeface="Arial" panose="020B0604020202020204" pitchFamily="34" charset="0"/>
              </a:rPr>
              <a:t>Obtain the estimated number of patients involved in an MCI and their classification</a:t>
            </a:r>
          </a:p>
          <a:p>
            <a:pPr lvl="2" eaLnBrk="1" hangingPunct="1"/>
            <a:r>
              <a:rPr lang="en-US" altLang="en-US" sz="2000" dirty="0">
                <a:latin typeface="Arial" panose="020B0604020202020204" pitchFamily="34" charset="0"/>
              </a:rPr>
              <a:t>Immediate, Delayed, and </a:t>
            </a:r>
            <a:r>
              <a:rPr lang="en-US" altLang="en-US" sz="2000" dirty="0">
                <a:latin typeface="Arial" panose="020B0604020202020204" pitchFamily="34" charset="0"/>
                <a:cs typeface="Arial" panose="020B0604020202020204" pitchFamily="34" charset="0"/>
              </a:rPr>
              <a:t>Minor</a:t>
            </a:r>
          </a:p>
          <a:p>
            <a:pPr lvl="1" eaLnBrk="1" hangingPunct="1"/>
            <a:r>
              <a:rPr lang="en-US" altLang="en-US" sz="2000" dirty="0">
                <a:latin typeface="Arial" panose="020B0604020202020204" pitchFamily="34" charset="0"/>
                <a:cs typeface="Arial" panose="020B0604020202020204" pitchFamily="34" charset="0"/>
              </a:rPr>
              <a:t>Obtain and communicate bed availability</a:t>
            </a:r>
          </a:p>
          <a:p>
            <a:pPr lvl="1" eaLnBrk="1" hangingPunct="1"/>
            <a:r>
              <a:rPr lang="en-US" altLang="en-US" sz="2000" dirty="0">
                <a:latin typeface="Arial" panose="020B0604020202020204" pitchFamily="34" charset="0"/>
                <a:cs typeface="Arial" panose="020B0604020202020204" pitchFamily="34" charset="0"/>
              </a:rPr>
              <a:t>Assist with patient distribution &amp; notification of incoming patients to hospitals</a:t>
            </a:r>
          </a:p>
          <a:p>
            <a:pPr eaLnBrk="1" hangingPunct="1"/>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638E0E5-2466-4455-A56D-77324467B4E1}" type="slidenum">
              <a:rPr lang="en-US" altLang="en-US" sz="1300"/>
              <a:pPr eaLnBrk="1" hangingPunct="1">
                <a:spcBef>
                  <a:spcPct val="0"/>
                </a:spcBef>
              </a:pPr>
              <a:t>5</a:t>
            </a:fld>
            <a:endParaRPr lang="en-US" altLang="en-US" sz="1300"/>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r>
              <a:rPr lang="en-US"/>
              <a:t>Aug 2019</a:t>
            </a:r>
          </a:p>
        </p:txBody>
      </p:sp>
    </p:spTree>
    <p:extLst>
      <p:ext uri="{BB962C8B-B14F-4D97-AF65-F5344CB8AC3E}">
        <p14:creationId xmlns:p14="http://schemas.microsoft.com/office/powerpoint/2010/main" val="266542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When something happens in</a:t>
            </a:r>
            <a:r>
              <a:rPr lang="en-US" altLang="en-US" baseline="0" dirty="0">
                <a:latin typeface="Arial" panose="020B0604020202020204" pitchFamily="34" charset="0"/>
              </a:rPr>
              <a:t> the community – shooting, vehicle(s) accidents, trail derailments, fires, civil unrest, etc., an MCI may be activated by the MAC by region, county-wide or to specific hospitals in the affected areas.</a:t>
            </a:r>
          </a:p>
          <a:p>
            <a:endParaRPr lang="en-US" altLang="en-US" baseline="0" dirty="0">
              <a:latin typeface="Arial" panose="020B0604020202020204" pitchFamily="34" charset="0"/>
            </a:endParaRPr>
          </a:p>
          <a:p>
            <a:r>
              <a:rPr lang="en-US" altLang="en-US" dirty="0">
                <a:latin typeface="Arial" panose="020B0604020202020204" pitchFamily="34" charset="0"/>
              </a:rPr>
              <a:t>There are two options for MCI activation.  Real events, red banner; and, Drill events, green banner. So you know the difference right away just by looking at the color of the banner.</a:t>
            </a:r>
          </a:p>
        </p:txBody>
      </p:sp>
      <p:sp>
        <p:nvSpPr>
          <p:cNvPr id="174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39">
              <a:spcBef>
                <a:spcPct val="30000"/>
              </a:spcBef>
              <a:defRPr sz="1200">
                <a:solidFill>
                  <a:schemeClr val="tx1"/>
                </a:solidFill>
                <a:latin typeface="Arial" panose="020B0604020202020204" pitchFamily="34" charset="0"/>
              </a:defRPr>
            </a:lvl1pPr>
            <a:lvl2pPr marL="756635" indent="-290017" defTabSz="949439">
              <a:spcBef>
                <a:spcPct val="30000"/>
              </a:spcBef>
              <a:defRPr sz="1200">
                <a:solidFill>
                  <a:schemeClr val="tx1"/>
                </a:solidFill>
                <a:latin typeface="Arial" panose="020B0604020202020204" pitchFamily="34" charset="0"/>
              </a:defRPr>
            </a:lvl2pPr>
            <a:lvl3pPr marL="1164926" indent="-231689" defTabSz="949439">
              <a:spcBef>
                <a:spcPct val="30000"/>
              </a:spcBef>
              <a:defRPr sz="1200">
                <a:solidFill>
                  <a:schemeClr val="tx1"/>
                </a:solidFill>
                <a:latin typeface="Arial" panose="020B0604020202020204" pitchFamily="34" charset="0"/>
              </a:defRPr>
            </a:lvl3pPr>
            <a:lvl4pPr marL="1631544" indent="-231689" defTabSz="949439">
              <a:spcBef>
                <a:spcPct val="30000"/>
              </a:spcBef>
              <a:defRPr sz="1200">
                <a:solidFill>
                  <a:schemeClr val="tx1"/>
                </a:solidFill>
                <a:latin typeface="Arial" panose="020B0604020202020204" pitchFamily="34" charset="0"/>
              </a:defRPr>
            </a:lvl4pPr>
            <a:lvl5pPr marL="2098163" indent="-231689" defTabSz="949439">
              <a:spcBef>
                <a:spcPct val="30000"/>
              </a:spcBef>
              <a:defRPr sz="1200">
                <a:solidFill>
                  <a:schemeClr val="tx1"/>
                </a:solidFill>
                <a:latin typeface="Arial" panose="020B0604020202020204" pitchFamily="34" charset="0"/>
              </a:defRPr>
            </a:lvl5pPr>
            <a:lvl6pPr marL="2564781" indent="-231689" defTabSz="949439" eaLnBrk="0" fontAlgn="base" hangingPunct="0">
              <a:spcBef>
                <a:spcPct val="30000"/>
              </a:spcBef>
              <a:spcAft>
                <a:spcPct val="0"/>
              </a:spcAft>
              <a:defRPr sz="1200">
                <a:solidFill>
                  <a:schemeClr val="tx1"/>
                </a:solidFill>
                <a:latin typeface="Arial" panose="020B0604020202020204" pitchFamily="34" charset="0"/>
              </a:defRPr>
            </a:lvl6pPr>
            <a:lvl7pPr marL="3031399" indent="-231689" defTabSz="949439" eaLnBrk="0" fontAlgn="base" hangingPunct="0">
              <a:spcBef>
                <a:spcPct val="30000"/>
              </a:spcBef>
              <a:spcAft>
                <a:spcPct val="0"/>
              </a:spcAft>
              <a:defRPr sz="1200">
                <a:solidFill>
                  <a:schemeClr val="tx1"/>
                </a:solidFill>
                <a:latin typeface="Arial" panose="020B0604020202020204" pitchFamily="34" charset="0"/>
              </a:defRPr>
            </a:lvl7pPr>
            <a:lvl8pPr marL="3498018" indent="-231689" defTabSz="949439" eaLnBrk="0" fontAlgn="base" hangingPunct="0">
              <a:spcBef>
                <a:spcPct val="30000"/>
              </a:spcBef>
              <a:spcAft>
                <a:spcPct val="0"/>
              </a:spcAft>
              <a:defRPr sz="1200">
                <a:solidFill>
                  <a:schemeClr val="tx1"/>
                </a:solidFill>
                <a:latin typeface="Arial" panose="020B0604020202020204" pitchFamily="34" charset="0"/>
              </a:defRPr>
            </a:lvl8pPr>
            <a:lvl9pPr marL="3964636" indent="-231689" defTabSz="94943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800"/>
              <a:t>Aug 2019</a:t>
            </a:r>
          </a:p>
        </p:txBody>
      </p:sp>
      <p:sp>
        <p:nvSpPr>
          <p:cNvPr id="174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39">
              <a:spcBef>
                <a:spcPct val="30000"/>
              </a:spcBef>
              <a:defRPr sz="1200">
                <a:solidFill>
                  <a:schemeClr val="tx1"/>
                </a:solidFill>
                <a:latin typeface="Arial" panose="020B0604020202020204" pitchFamily="34" charset="0"/>
              </a:defRPr>
            </a:lvl1pPr>
            <a:lvl2pPr marL="756635" indent="-290017" defTabSz="949439">
              <a:spcBef>
                <a:spcPct val="30000"/>
              </a:spcBef>
              <a:defRPr sz="1200">
                <a:solidFill>
                  <a:schemeClr val="tx1"/>
                </a:solidFill>
                <a:latin typeface="Arial" panose="020B0604020202020204" pitchFamily="34" charset="0"/>
              </a:defRPr>
            </a:lvl2pPr>
            <a:lvl3pPr marL="1164926" indent="-231689" defTabSz="949439">
              <a:spcBef>
                <a:spcPct val="30000"/>
              </a:spcBef>
              <a:defRPr sz="1200">
                <a:solidFill>
                  <a:schemeClr val="tx1"/>
                </a:solidFill>
                <a:latin typeface="Arial" panose="020B0604020202020204" pitchFamily="34" charset="0"/>
              </a:defRPr>
            </a:lvl3pPr>
            <a:lvl4pPr marL="1631544" indent="-231689" defTabSz="949439">
              <a:spcBef>
                <a:spcPct val="30000"/>
              </a:spcBef>
              <a:defRPr sz="1200">
                <a:solidFill>
                  <a:schemeClr val="tx1"/>
                </a:solidFill>
                <a:latin typeface="Arial" panose="020B0604020202020204" pitchFamily="34" charset="0"/>
              </a:defRPr>
            </a:lvl4pPr>
            <a:lvl5pPr marL="2098163" indent="-231689" defTabSz="949439">
              <a:spcBef>
                <a:spcPct val="30000"/>
              </a:spcBef>
              <a:defRPr sz="1200">
                <a:solidFill>
                  <a:schemeClr val="tx1"/>
                </a:solidFill>
                <a:latin typeface="Arial" panose="020B0604020202020204" pitchFamily="34" charset="0"/>
              </a:defRPr>
            </a:lvl5pPr>
            <a:lvl6pPr marL="2564781" indent="-231689" defTabSz="949439" eaLnBrk="0" fontAlgn="base" hangingPunct="0">
              <a:spcBef>
                <a:spcPct val="30000"/>
              </a:spcBef>
              <a:spcAft>
                <a:spcPct val="0"/>
              </a:spcAft>
              <a:defRPr sz="1200">
                <a:solidFill>
                  <a:schemeClr val="tx1"/>
                </a:solidFill>
                <a:latin typeface="Arial" panose="020B0604020202020204" pitchFamily="34" charset="0"/>
              </a:defRPr>
            </a:lvl6pPr>
            <a:lvl7pPr marL="3031399" indent="-231689" defTabSz="949439" eaLnBrk="0" fontAlgn="base" hangingPunct="0">
              <a:spcBef>
                <a:spcPct val="30000"/>
              </a:spcBef>
              <a:spcAft>
                <a:spcPct val="0"/>
              </a:spcAft>
              <a:defRPr sz="1200">
                <a:solidFill>
                  <a:schemeClr val="tx1"/>
                </a:solidFill>
                <a:latin typeface="Arial" panose="020B0604020202020204" pitchFamily="34" charset="0"/>
              </a:defRPr>
            </a:lvl7pPr>
            <a:lvl8pPr marL="3498018" indent="-231689" defTabSz="949439" eaLnBrk="0" fontAlgn="base" hangingPunct="0">
              <a:spcBef>
                <a:spcPct val="30000"/>
              </a:spcBef>
              <a:spcAft>
                <a:spcPct val="0"/>
              </a:spcAft>
              <a:defRPr sz="1200">
                <a:solidFill>
                  <a:schemeClr val="tx1"/>
                </a:solidFill>
                <a:latin typeface="Arial" panose="020B0604020202020204" pitchFamily="34" charset="0"/>
              </a:defRPr>
            </a:lvl8pPr>
            <a:lvl9pPr marL="3964636" indent="-231689" defTabSz="94943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F82B65-B222-493C-B558-FD88CECFA6E9}" type="slidenum">
              <a:rPr lang="en-US" altLang="en-US" sz="1300"/>
              <a:pPr>
                <a:spcBef>
                  <a:spcPct val="0"/>
                </a:spcBef>
              </a:pPr>
              <a:t>6</a:t>
            </a:fld>
            <a:endParaRPr lang="en-US" altLang="en-US" sz="1300"/>
          </a:p>
        </p:txBody>
      </p:sp>
    </p:spTree>
    <p:extLst>
      <p:ext uri="{BB962C8B-B14F-4D97-AF65-F5344CB8AC3E}">
        <p14:creationId xmlns:p14="http://schemas.microsoft.com/office/powerpoint/2010/main" val="186834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Once the MCI is activated by MAC, a general notification message goes out to notify of the incident.  Acknowledge message by clicking either button to move on to another screen.</a:t>
            </a:r>
          </a:p>
        </p:txBody>
      </p:sp>
      <p:sp>
        <p:nvSpPr>
          <p:cNvPr id="1946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58255" indent="-291636" defTabSz="951059">
              <a:spcBef>
                <a:spcPct val="30000"/>
              </a:spcBef>
              <a:defRPr sz="1200">
                <a:solidFill>
                  <a:schemeClr val="tx1"/>
                </a:solidFill>
                <a:latin typeface="Arial" panose="020B0604020202020204" pitchFamily="34" charset="0"/>
              </a:defRPr>
            </a:lvl2pPr>
            <a:lvl3pPr marL="1166546" indent="-233309" defTabSz="951059">
              <a:spcBef>
                <a:spcPct val="30000"/>
              </a:spcBef>
              <a:defRPr sz="1200">
                <a:solidFill>
                  <a:schemeClr val="tx1"/>
                </a:solidFill>
                <a:latin typeface="Arial" panose="020B0604020202020204" pitchFamily="34" charset="0"/>
              </a:defRPr>
            </a:lvl3pPr>
            <a:lvl4pPr marL="1633164" indent="-233309" defTabSz="951059">
              <a:spcBef>
                <a:spcPct val="30000"/>
              </a:spcBef>
              <a:defRPr sz="1200">
                <a:solidFill>
                  <a:schemeClr val="tx1"/>
                </a:solidFill>
                <a:latin typeface="Arial" panose="020B0604020202020204" pitchFamily="34" charset="0"/>
              </a:defRPr>
            </a:lvl4pPr>
            <a:lvl5pPr marL="2099782" indent="-233309" defTabSz="951059">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800"/>
              <a:t>Aug 2019</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58255" indent="-291636" defTabSz="951059">
              <a:spcBef>
                <a:spcPct val="30000"/>
              </a:spcBef>
              <a:defRPr sz="1200">
                <a:solidFill>
                  <a:schemeClr val="tx1"/>
                </a:solidFill>
                <a:latin typeface="Arial" panose="020B0604020202020204" pitchFamily="34" charset="0"/>
              </a:defRPr>
            </a:lvl2pPr>
            <a:lvl3pPr marL="1166546" indent="-233309" defTabSz="951059">
              <a:spcBef>
                <a:spcPct val="30000"/>
              </a:spcBef>
              <a:defRPr sz="1200">
                <a:solidFill>
                  <a:schemeClr val="tx1"/>
                </a:solidFill>
                <a:latin typeface="Arial" panose="020B0604020202020204" pitchFamily="34" charset="0"/>
              </a:defRPr>
            </a:lvl3pPr>
            <a:lvl4pPr marL="1633164" indent="-233309" defTabSz="951059">
              <a:spcBef>
                <a:spcPct val="30000"/>
              </a:spcBef>
              <a:defRPr sz="1200">
                <a:solidFill>
                  <a:schemeClr val="tx1"/>
                </a:solidFill>
                <a:latin typeface="Arial" panose="020B0604020202020204" pitchFamily="34" charset="0"/>
              </a:defRPr>
            </a:lvl4pPr>
            <a:lvl5pPr marL="2099782" indent="-233309" defTabSz="951059">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53F6FC-5DF1-41FF-A0BF-FD169FEEEA8A}" type="slidenum">
              <a:rPr lang="en-US" altLang="en-US" sz="1300"/>
              <a:pPr>
                <a:spcBef>
                  <a:spcPct val="0"/>
                </a:spcBef>
              </a:pPr>
              <a:t>7</a:t>
            </a:fld>
            <a:endParaRPr lang="en-US" altLang="en-US" sz="1300"/>
          </a:p>
        </p:txBody>
      </p:sp>
    </p:spTree>
    <p:extLst>
      <p:ext uri="{BB962C8B-B14F-4D97-AF65-F5344CB8AC3E}">
        <p14:creationId xmlns:p14="http://schemas.microsoft.com/office/powerpoint/2010/main" val="2088216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Upon activation of the MCI and general notification being sent out, an ED bed capacity poll is also sent out to hospital in the geographic area of the incident.  There is a very quick turn around time to respond to this poll. (1-2 minutes) – explanation of why the quick turnaround is on the next slide</a:t>
            </a:r>
          </a:p>
        </p:txBody>
      </p:sp>
      <p:sp>
        <p:nvSpPr>
          <p:cNvPr id="4506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800"/>
              <a:t>Aug 2019</a:t>
            </a:r>
          </a:p>
        </p:txBody>
      </p:sp>
      <p:sp>
        <p:nvSpPr>
          <p:cNvPr id="450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3E8E8BC-BBFD-4358-9358-85B1F241B09E}" type="slidenum">
              <a:rPr lang="en-US" altLang="en-US" sz="1300"/>
              <a:pPr eaLnBrk="1" hangingPunct="1">
                <a:spcBef>
                  <a:spcPct val="0"/>
                </a:spcBef>
              </a:pPr>
              <a:t>8</a:t>
            </a:fld>
            <a:endParaRPr lang="en-US" altLang="en-US" sz="13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104798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a disaster situation Involving a ‘surge’, MAC works with EMS personnel to determine patient destination.  This is why we need the results of the ED bed capacity poll quickly.  Field operations needs to know where the patients will be taken once triaged and the hospitals needs to be notified that they’re getting a patient(s).</a:t>
            </a:r>
          </a:p>
        </p:txBody>
      </p:sp>
      <p:sp>
        <p:nvSpPr>
          <p:cNvPr id="4608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800"/>
              <a:t>Aug 2019</a:t>
            </a:r>
          </a:p>
        </p:txBody>
      </p:sp>
      <p:sp>
        <p:nvSpPr>
          <p:cNvPr id="4608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FAC8DD8-4F9A-4E51-B10D-4B694CC32AFA}" type="slidenum">
              <a:rPr lang="en-US" altLang="en-US" sz="1300"/>
              <a:pPr eaLnBrk="1" hangingPunct="1">
                <a:spcBef>
                  <a:spcPct val="0"/>
                </a:spcBef>
              </a:pPr>
              <a:t>9</a:t>
            </a:fld>
            <a:endParaRPr lang="en-US" altLang="en-US" sz="13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71303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ltLang="en-US">
                <a:solidFill>
                  <a:srgbClr val="000000"/>
                </a:solidFill>
              </a:rPr>
              <a:t>‹#›</a:t>
            </a:r>
          </a:p>
        </p:txBody>
      </p:sp>
      <p:sp>
        <p:nvSpPr>
          <p:cNvPr id="5" name="Footer Placeholder 4"/>
          <p:cNvSpPr>
            <a:spLocks noGrp="1"/>
          </p:cNvSpPr>
          <p:nvPr>
            <p:ph type="ftr" sz="quarter" idx="11"/>
          </p:nvPr>
        </p:nvSpPr>
        <p:spPr>
          <a:xfrm>
            <a:off x="5332412" y="5883275"/>
            <a:ext cx="4324044" cy="365125"/>
          </a:xfrm>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197E99B8-C050-4909-97D3-919B439548C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2835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0381431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70763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7043502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490291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061301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189921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72134860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62235729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r>
              <a:rPr lang="en-US" altLang="en-US">
                <a:solidFill>
                  <a:srgbClr val="000000"/>
                </a:solidFill>
              </a:rPr>
              <a: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7DD790B-3D25-4BDB-9C76-08962F271B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988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a:xfrm>
            <a:off x="10951856" y="5867131"/>
            <a:ext cx="551167" cy="365125"/>
          </a:xfrm>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91415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ltLang="en-US">
                <a:solidFill>
                  <a:srgbClr val="000000"/>
                </a:solidFill>
              </a:rPr>
              <a:t>‹#›</a:t>
            </a: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30ECB066-C4B8-4C28-9A3B-647B65C9845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800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79295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9610657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ltLang="en-US">
                <a:solidFill>
                  <a:srgbClr val="000000"/>
                </a:solidFill>
              </a:rPr>
              <a:t>‹#›</a:t>
            </a: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565E0BF2-FC7C-4BFF-9111-1A996723A19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2549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a:solidFill>
                  <a:srgbClr val="000000"/>
                </a:solidFill>
              </a:rPr>
              <a:t>‹#›</a:t>
            </a: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fld id="{2E5D85DE-E114-4D8D-B241-11007FFCAF6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754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1711656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ltLang="en-US">
                <a:solidFill>
                  <a:srgbClr val="000000"/>
                </a:solidFill>
              </a:rPr>
              <a:t>‹#›</a:t>
            </a: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2F4A83C8-861D-4E62-B276-4CF7D38F93D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2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1502047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ISanchez2@dhs.lacounty.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524000" y="304800"/>
            <a:ext cx="9144000" cy="1066800"/>
          </a:xfrm>
        </p:spPr>
        <p:txBody>
          <a:bodyPr/>
          <a:lstStyle/>
          <a:p>
            <a:pPr eaLnBrk="1" hangingPunct="1"/>
            <a:r>
              <a:rPr lang="en-US" altLang="en-US" b="1" dirty="0">
                <a:latin typeface="Segoe UI" panose="020B0502040204020203" pitchFamily="34" charset="0"/>
                <a:cs typeface="Segoe UI" panose="020B0502040204020203" pitchFamily="34" charset="0"/>
              </a:rPr>
              <a:t>ReddiNet</a:t>
            </a:r>
            <a:r>
              <a:rPr lang="en-US" altLang="en-US" b="1" dirty="0">
                <a:latin typeface="Calibri" panose="020F0502020204030204" pitchFamily="34" charset="0"/>
                <a:cs typeface="Calibri" panose="020F0502020204030204" pitchFamily="34" charset="0"/>
              </a:rPr>
              <a:t>®</a:t>
            </a:r>
            <a:endParaRPr lang="en-US" altLang="en-US" b="1" dirty="0">
              <a:latin typeface="Segoe UI" panose="020B0502040204020203" pitchFamily="34" charset="0"/>
              <a:cs typeface="Segoe UI" panose="020B0502040204020203" pitchFamily="34" charset="0"/>
            </a:endParaRPr>
          </a:p>
        </p:txBody>
      </p:sp>
      <p:pic>
        <p:nvPicPr>
          <p:cNvPr id="2052" name="Picture 3" descr="inlin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870" y="1371600"/>
            <a:ext cx="7070259" cy="4380903"/>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3C503F6-63DB-403B-9788-3CDD568DDC0B}"/>
              </a:ext>
            </a:extLst>
          </p:cNvPr>
          <p:cNvSpPr txBox="1"/>
          <p:nvPr/>
        </p:nvSpPr>
        <p:spPr>
          <a:xfrm>
            <a:off x="9170125" y="5282472"/>
            <a:ext cx="2778035" cy="1384995"/>
          </a:xfrm>
          <a:prstGeom prst="rect">
            <a:avLst/>
          </a:prstGeom>
          <a:noFill/>
        </p:spPr>
        <p:txBody>
          <a:bodyPr wrap="square">
            <a:spAutoFit/>
          </a:bodyPr>
          <a:lstStyle/>
          <a:p>
            <a:r>
              <a:rPr lang="en-US" sz="1400" b="1" dirty="0"/>
              <a:t>Isabel Sanchez</a:t>
            </a:r>
          </a:p>
          <a:p>
            <a:r>
              <a:rPr lang="en-US" sz="1400" b="1" dirty="0"/>
              <a:t>Disaster Program Manager</a:t>
            </a:r>
          </a:p>
          <a:p>
            <a:r>
              <a:rPr lang="en-US" sz="1400" b="1" dirty="0"/>
              <a:t>HPP Compliance Program</a:t>
            </a:r>
          </a:p>
          <a:p>
            <a:r>
              <a:rPr lang="en-US" sz="1400" b="1" dirty="0"/>
              <a:t>L.A. County EMS Agency </a:t>
            </a:r>
          </a:p>
          <a:p>
            <a:r>
              <a:rPr lang="en-US" sz="1400" b="1" dirty="0"/>
              <a:t>P: 562-378-1642</a:t>
            </a:r>
          </a:p>
          <a:p>
            <a:r>
              <a:rPr lang="en-US" sz="1400" b="1" dirty="0"/>
              <a:t>E: </a:t>
            </a:r>
            <a:r>
              <a:rPr lang="en-US" sz="1400" b="1" dirty="0">
                <a:solidFill>
                  <a:srgbClr val="0070C0"/>
                </a:solidFill>
                <a:hlinkClick r:id="rId4">
                  <a:extLst>
                    <a:ext uri="{A12FA001-AC4F-418D-AE19-62706E023703}">
                      <ahyp:hlinkClr xmlns:ahyp="http://schemas.microsoft.com/office/drawing/2018/hyperlinkcolor" val="tx"/>
                    </a:ext>
                  </a:extLst>
                </a:hlinkClick>
              </a:rPr>
              <a:t>ISanchez2@dhs.lacounty.gov</a:t>
            </a:r>
            <a:r>
              <a:rPr lang="en-US" sz="1400" b="1" dirty="0">
                <a:solidFill>
                  <a:srgbClr val="0070C0"/>
                </a:solidFill>
              </a:rPr>
              <a:t> </a:t>
            </a:r>
          </a:p>
        </p:txBody>
      </p:sp>
      <p:pic>
        <p:nvPicPr>
          <p:cNvPr id="3" name="Picture 2" descr="A person with long hair&#10;&#10;Description automatically generated with low confidence">
            <a:extLst>
              <a:ext uri="{FF2B5EF4-FFF2-40B4-BE49-F238E27FC236}">
                <a16:creationId xmlns:a16="http://schemas.microsoft.com/office/drawing/2014/main" id="{C072D544-4093-4065-9916-8778F5943E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8219" y="5279541"/>
            <a:ext cx="1341906" cy="1384995"/>
          </a:xfrm>
          <a:prstGeom prst="rect">
            <a:avLst/>
          </a:prstGeom>
          <a:ln>
            <a:noFill/>
          </a:ln>
          <a:effectLst>
            <a:softEdge rad="112500"/>
          </a:effectLst>
        </p:spPr>
      </p:pic>
    </p:spTree>
    <p:extLst>
      <p:ext uri="{BB962C8B-B14F-4D97-AF65-F5344CB8AC3E}">
        <p14:creationId xmlns:p14="http://schemas.microsoft.com/office/powerpoint/2010/main" val="23334518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5" descr="C:\Users\sraby\Desktop\Incoming Patient.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47441" y="2244436"/>
            <a:ext cx="8029168" cy="3550750"/>
          </a:xfrm>
          <a:noFill/>
        </p:spPr>
      </p:pic>
      <p:sp>
        <p:nvSpPr>
          <p:cNvPr id="5" name="Title 1"/>
          <p:cNvSpPr txBox="1">
            <a:spLocks/>
          </p:cNvSpPr>
          <p:nvPr/>
        </p:nvSpPr>
        <p:spPr bwMode="auto">
          <a:xfrm>
            <a:off x="1246909" y="457200"/>
            <a:ext cx="9829800" cy="84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Notification of Incoming Patients</a:t>
            </a:r>
          </a:p>
        </p:txBody>
      </p:sp>
    </p:spTree>
    <p:extLst>
      <p:ext uri="{BB962C8B-B14F-4D97-AF65-F5344CB8AC3E}">
        <p14:creationId xmlns:p14="http://schemas.microsoft.com/office/powerpoint/2010/main" val="3343378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754744" y="457202"/>
            <a:ext cx="10653486" cy="82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Ambulance Arrival</a:t>
            </a:r>
          </a:p>
        </p:txBody>
      </p:sp>
      <p:sp>
        <p:nvSpPr>
          <p:cNvPr id="29700" name="Content Placeholder 1"/>
          <p:cNvSpPr>
            <a:spLocks noGrp="1"/>
          </p:cNvSpPr>
          <p:nvPr>
            <p:ph idx="1"/>
          </p:nvPr>
        </p:nvSpPr>
        <p:spPr/>
        <p:txBody>
          <a:bodyPr/>
          <a:lstStyle/>
          <a:p>
            <a:endParaRPr lang="en-US" altLang="en-US" dirty="0"/>
          </a:p>
        </p:txBody>
      </p:sp>
      <p:pic>
        <p:nvPicPr>
          <p:cNvPr id="29701" name="Picture 2"/>
          <p:cNvPicPr>
            <a:picLocks noChangeAspect="1"/>
          </p:cNvPicPr>
          <p:nvPr/>
        </p:nvPicPr>
        <p:blipFill>
          <a:blip r:embed="rId3">
            <a:extLst>
              <a:ext uri="{28A0092B-C50C-407E-A947-70E740481C1C}">
                <a14:useLocalDpi xmlns:a14="http://schemas.microsoft.com/office/drawing/2010/main" val="0"/>
              </a:ext>
            </a:extLst>
          </a:blip>
          <a:srcRect t="6667" b="4074"/>
          <a:stretch>
            <a:fillRect/>
          </a:stretch>
        </p:blipFill>
        <p:spPr bwMode="auto">
          <a:xfrm>
            <a:off x="1600200" y="1378857"/>
            <a:ext cx="8991600" cy="534261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37500" t="38148" r="37500" b="35185"/>
          <a:stretch/>
        </p:blipFill>
        <p:spPr>
          <a:xfrm>
            <a:off x="6172201" y="4873626"/>
            <a:ext cx="2925763" cy="1755775"/>
          </a:xfrm>
          <a:prstGeom prst="rect">
            <a:avLst/>
          </a:prstGeom>
          <a:ln w="6350" cap="sq">
            <a:solidFill>
              <a:schemeClr val="bg1">
                <a:lumMod val="75000"/>
              </a:schemeClr>
            </a:solidFill>
            <a:prstDash val="solid"/>
            <a:miter lim="800000"/>
          </a:ln>
          <a:effectLst/>
        </p:spPr>
      </p:pic>
      <p:sp>
        <p:nvSpPr>
          <p:cNvPr id="7" name="Arrow: Left 6">
            <a:extLst>
              <a:ext uri="{FF2B5EF4-FFF2-40B4-BE49-F238E27FC236}">
                <a16:creationId xmlns:a16="http://schemas.microsoft.com/office/drawing/2014/main" id="{C302CA4C-7B28-425F-9E7F-441FC62A6D4E}"/>
              </a:ext>
            </a:extLst>
          </p:cNvPr>
          <p:cNvSpPr/>
          <p:nvPr/>
        </p:nvSpPr>
        <p:spPr>
          <a:xfrm rot="19051638">
            <a:off x="5016595" y="3203074"/>
            <a:ext cx="396607" cy="2102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81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1572445" y="2094122"/>
            <a:ext cx="10018713" cy="3124201"/>
          </a:xfrm>
        </p:spPr>
        <p:txBody>
          <a:bodyPr>
            <a:normAutofit/>
          </a:bodyPr>
          <a:lstStyle/>
          <a:p>
            <a:pPr marL="0" indent="0" eaLnBrk="1" hangingPunct="1">
              <a:buNone/>
              <a:defRPr/>
            </a:pPr>
            <a:r>
              <a:rPr lang="en-US" altLang="en-US" sz="2600" dirty="0">
                <a:latin typeface="Segoe UI" panose="020B0502040204020203" pitchFamily="34" charset="0"/>
                <a:cs typeface="Segoe UI" panose="020B0502040204020203" pitchFamily="34" charset="0"/>
              </a:rPr>
              <a:t>Subsequent to the arrival of ambulances, the hospital:</a:t>
            </a:r>
          </a:p>
          <a:p>
            <a:pPr marL="0" indent="0" eaLnBrk="1" hangingPunct="1">
              <a:buNone/>
              <a:defRPr/>
            </a:pPr>
            <a:r>
              <a:rPr lang="en-US" altLang="en-US" sz="800" dirty="0">
                <a:latin typeface="Segoe UI" panose="020B0502040204020203" pitchFamily="34" charset="0"/>
                <a:cs typeface="Segoe UI" panose="020B0502040204020203" pitchFamily="34" charset="0"/>
              </a:rPr>
              <a:t>    </a:t>
            </a:r>
          </a:p>
          <a:p>
            <a:pPr lvl="1">
              <a:defRPr/>
            </a:pPr>
            <a:r>
              <a:rPr lang="en-US" altLang="en-US" sz="2200" dirty="0">
                <a:latin typeface="Segoe UI" panose="020B0502040204020203" pitchFamily="34" charset="0"/>
                <a:cs typeface="Segoe UI" panose="020B0502040204020203" pitchFamily="34" charset="0"/>
              </a:rPr>
              <a:t>Completes the ‘victim list’ using the Add Patient feature</a:t>
            </a:r>
          </a:p>
          <a:p>
            <a:pPr lvl="2">
              <a:defRPr/>
            </a:pPr>
            <a:r>
              <a:rPr lang="en-US" altLang="en-US" sz="2000" dirty="0">
                <a:latin typeface="Segoe UI" panose="020B0502040204020203" pitchFamily="34" charset="0"/>
                <a:cs typeface="Segoe UI" panose="020B0502040204020203" pitchFamily="34" charset="0"/>
              </a:rPr>
              <a:t>Provide patient specific information (HIPAA compliant)</a:t>
            </a:r>
          </a:p>
        </p:txBody>
      </p:sp>
      <p:sp>
        <p:nvSpPr>
          <p:cNvPr id="5" name="Title 1"/>
          <p:cNvSpPr txBox="1">
            <a:spLocks/>
          </p:cNvSpPr>
          <p:nvPr/>
        </p:nvSpPr>
        <p:spPr bwMode="auto">
          <a:xfrm>
            <a:off x="2036619" y="498763"/>
            <a:ext cx="8229600" cy="85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Patient Tracking</a:t>
            </a:r>
          </a:p>
        </p:txBody>
      </p:sp>
    </p:spTree>
    <p:extLst>
      <p:ext uri="{BB962C8B-B14F-4D97-AF65-F5344CB8AC3E}">
        <p14:creationId xmlns:p14="http://schemas.microsoft.com/office/powerpoint/2010/main" val="32719436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057400" y="457199"/>
            <a:ext cx="8229600" cy="84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Patient Tracking</a:t>
            </a:r>
          </a:p>
        </p:txBody>
      </p:sp>
      <p:sp>
        <p:nvSpPr>
          <p:cNvPr id="28676" name="Content Placeholder 1"/>
          <p:cNvSpPr>
            <a:spLocks noGrp="1"/>
          </p:cNvSpPr>
          <p:nvPr>
            <p:ph idx="1"/>
          </p:nvPr>
        </p:nvSpPr>
        <p:spPr/>
        <p:txBody>
          <a:bodyPr/>
          <a:lstStyle/>
          <a:p>
            <a:endParaRPr lang="en-US" altLang="en-US" dirty="0"/>
          </a:p>
        </p:txBody>
      </p:sp>
      <p:pic>
        <p:nvPicPr>
          <p:cNvPr id="28677" name="Picture 6"/>
          <p:cNvPicPr>
            <a:picLocks noChangeAspect="1"/>
          </p:cNvPicPr>
          <p:nvPr/>
        </p:nvPicPr>
        <p:blipFill>
          <a:blip r:embed="rId3">
            <a:extLst>
              <a:ext uri="{28A0092B-C50C-407E-A947-70E740481C1C}">
                <a14:useLocalDpi xmlns:a14="http://schemas.microsoft.com/office/drawing/2010/main" val="0"/>
              </a:ext>
            </a:extLst>
          </a:blip>
          <a:srcRect t="5927" b="3703"/>
          <a:stretch>
            <a:fillRect/>
          </a:stretch>
        </p:blipFill>
        <p:spPr bwMode="auto">
          <a:xfrm>
            <a:off x="1600200" y="1306284"/>
            <a:ext cx="8991600" cy="541519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Arrow: Left 1">
            <a:extLst>
              <a:ext uri="{FF2B5EF4-FFF2-40B4-BE49-F238E27FC236}">
                <a16:creationId xmlns:a16="http://schemas.microsoft.com/office/drawing/2014/main" id="{B35551DE-A421-4F8F-9910-1FEABD19336B}"/>
              </a:ext>
            </a:extLst>
          </p:cNvPr>
          <p:cNvSpPr/>
          <p:nvPr/>
        </p:nvSpPr>
        <p:spPr>
          <a:xfrm rot="19051638">
            <a:off x="7825897" y="2719151"/>
            <a:ext cx="396607" cy="2102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393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057400" y="457199"/>
            <a:ext cx="8229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Patient Tracking – Add Patient</a:t>
            </a:r>
          </a:p>
        </p:txBody>
      </p:sp>
      <p:sp>
        <p:nvSpPr>
          <p:cNvPr id="7" name="Rectangle 3"/>
          <p:cNvSpPr txBox="1">
            <a:spLocks noChangeArrowheads="1"/>
          </p:cNvSpPr>
          <p:nvPr/>
        </p:nvSpPr>
        <p:spPr bwMode="auto">
          <a:xfrm>
            <a:off x="2057400" y="1905000"/>
            <a:ext cx="8229600"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en-US" sz="2800" kern="0" dirty="0"/>
              <a:t>Adding patient information</a:t>
            </a:r>
          </a:p>
          <a:p>
            <a:pPr lvl="1" eaLnBrk="1" hangingPunct="1">
              <a:defRPr/>
            </a:pPr>
            <a:r>
              <a:rPr lang="en-US" altLang="en-US" sz="2400" kern="0" dirty="0"/>
              <a:t>Drop down fields vs. free text fields</a:t>
            </a:r>
          </a:p>
        </p:txBody>
      </p:sp>
      <p:sp>
        <p:nvSpPr>
          <p:cNvPr id="30725" name="Content Placeholder 1"/>
          <p:cNvSpPr>
            <a:spLocks noGrp="1"/>
          </p:cNvSpPr>
          <p:nvPr>
            <p:ph idx="1"/>
          </p:nvPr>
        </p:nvSpPr>
        <p:spPr/>
        <p:txBody>
          <a:bodyPr/>
          <a:lstStyle/>
          <a:p>
            <a:endParaRPr lang="en-US" altLang="en-US" dirty="0"/>
          </a:p>
        </p:txBody>
      </p:sp>
      <p:pic>
        <p:nvPicPr>
          <p:cNvPr id="30726" name="Picture 8"/>
          <p:cNvPicPr>
            <a:picLocks noChangeAspect="1"/>
          </p:cNvPicPr>
          <p:nvPr/>
        </p:nvPicPr>
        <p:blipFill>
          <a:blip r:embed="rId3">
            <a:extLst>
              <a:ext uri="{28A0092B-C50C-407E-A947-70E740481C1C}">
                <a14:useLocalDpi xmlns:a14="http://schemas.microsoft.com/office/drawing/2010/main" val="0"/>
              </a:ext>
            </a:extLst>
          </a:blip>
          <a:srcRect t="7037" b="4074"/>
          <a:stretch>
            <a:fillRect/>
          </a:stretch>
        </p:blipFill>
        <p:spPr bwMode="auto">
          <a:xfrm>
            <a:off x="1600200" y="1364343"/>
            <a:ext cx="8991600" cy="5363483"/>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293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057400" y="457200"/>
            <a:ext cx="8229600" cy="80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Patient Tracking – Victim List</a:t>
            </a:r>
          </a:p>
        </p:txBody>
      </p:sp>
      <p:sp>
        <p:nvSpPr>
          <p:cNvPr id="32772" name="Content Placeholder 1"/>
          <p:cNvSpPr>
            <a:spLocks noGrp="1"/>
          </p:cNvSpPr>
          <p:nvPr>
            <p:ph idx="1"/>
          </p:nvPr>
        </p:nvSpPr>
        <p:spPr/>
        <p:txBody>
          <a:bodyPr/>
          <a:lstStyle/>
          <a:p>
            <a:endParaRPr lang="en-US" altLang="en-US"/>
          </a:p>
        </p:txBody>
      </p:sp>
      <p:pic>
        <p:nvPicPr>
          <p:cNvPr id="32773" name="Picture 5"/>
          <p:cNvPicPr>
            <a:picLocks noChangeAspect="1"/>
          </p:cNvPicPr>
          <p:nvPr/>
        </p:nvPicPr>
        <p:blipFill>
          <a:blip r:embed="rId3">
            <a:extLst>
              <a:ext uri="{28A0092B-C50C-407E-A947-70E740481C1C}">
                <a14:useLocalDpi xmlns:a14="http://schemas.microsoft.com/office/drawing/2010/main" val="0"/>
              </a:ext>
            </a:extLst>
          </a:blip>
          <a:srcRect t="7037" b="4074"/>
          <a:stretch>
            <a:fillRect/>
          </a:stretch>
        </p:blipFill>
        <p:spPr bwMode="auto">
          <a:xfrm>
            <a:off x="1277258" y="1378857"/>
            <a:ext cx="9637484" cy="534261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30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685581" y="1600200"/>
            <a:ext cx="9900283" cy="5029200"/>
          </a:xfrm>
          <a:ln>
            <a:noFill/>
            <a:miter lim="800000"/>
            <a:headEnd/>
            <a:tailEnd/>
          </a:ln>
        </p:spPr>
        <p:txBody>
          <a:bodyPr>
            <a:normAutofit lnSpcReduction="10000"/>
          </a:bodyPr>
          <a:lstStyle/>
          <a:p>
            <a:pPr marL="0" indent="0" eaLnBrk="1" hangingPunct="1">
              <a:buNone/>
            </a:pPr>
            <a:r>
              <a:rPr lang="en-US" altLang="en-US" sz="2600" b="1" u="sng" dirty="0">
                <a:latin typeface="Segoe UI" panose="020B0502040204020203" pitchFamily="34" charset="0"/>
                <a:cs typeface="Segoe UI" panose="020B0502040204020203" pitchFamily="34" charset="0"/>
              </a:rPr>
              <a:t>Recap: </a:t>
            </a:r>
          </a:p>
          <a:p>
            <a:pPr eaLnBrk="1" hangingPunct="1"/>
            <a:r>
              <a:rPr lang="en-US" altLang="en-US" sz="2600" dirty="0">
                <a:latin typeface="Segoe UI" panose="020B0502040204020203" pitchFamily="34" charset="0"/>
                <a:cs typeface="Segoe UI" panose="020B0502040204020203" pitchFamily="34" charset="0"/>
              </a:rPr>
              <a:t>Respond to the ED Bed Capacity poll with the number of Immediate, Delayed, and Minor patients that can be accepted within </a:t>
            </a:r>
            <a:r>
              <a:rPr lang="en-US" altLang="en-US" sz="2600" dirty="0">
                <a:solidFill>
                  <a:srgbClr val="FF0000"/>
                </a:solidFill>
                <a:latin typeface="Segoe UI" panose="020B0502040204020203" pitchFamily="34" charset="0"/>
                <a:cs typeface="Segoe UI" panose="020B0502040204020203" pitchFamily="34" charset="0"/>
              </a:rPr>
              <a:t>1-2 </a:t>
            </a:r>
            <a:r>
              <a:rPr lang="en-US" altLang="en-US" sz="2600" dirty="0">
                <a:latin typeface="Segoe UI" panose="020B0502040204020203" pitchFamily="34" charset="0"/>
                <a:cs typeface="Segoe UI" panose="020B0502040204020203" pitchFamily="34" charset="0"/>
              </a:rPr>
              <a:t>minutes</a:t>
            </a:r>
          </a:p>
          <a:p>
            <a:pPr eaLnBrk="1" hangingPunct="1"/>
            <a:r>
              <a:rPr lang="en-US" altLang="en-US" sz="2600" dirty="0">
                <a:latin typeface="Segoe UI" panose="020B0502040204020203" pitchFamily="34" charset="0"/>
                <a:cs typeface="Segoe UI" panose="020B0502040204020203" pitchFamily="34" charset="0"/>
              </a:rPr>
              <a:t>Monitor ReddiNet for MAC notification of the number of Immediate, Delayed, and Minor  patients assigned that are en route</a:t>
            </a:r>
          </a:p>
          <a:p>
            <a:pPr eaLnBrk="1" hangingPunct="1"/>
            <a:r>
              <a:rPr lang="en-US" altLang="en-US" sz="2600" dirty="0">
                <a:latin typeface="Segoe UI" panose="020B0502040204020203" pitchFamily="34" charset="0"/>
                <a:cs typeface="Segoe UI" panose="020B0502040204020203" pitchFamily="34" charset="0"/>
              </a:rPr>
              <a:t>Notify MAC via the ReddiNet when victims arrive by arriving ambulances</a:t>
            </a:r>
          </a:p>
          <a:p>
            <a:pPr eaLnBrk="1" hangingPunct="1"/>
            <a:r>
              <a:rPr lang="en-US" altLang="en-US" sz="2600" dirty="0">
                <a:latin typeface="Segoe UI" panose="020B0502040204020203" pitchFamily="34" charset="0"/>
                <a:cs typeface="Segoe UI" panose="020B0502040204020203" pitchFamily="34" charset="0"/>
              </a:rPr>
              <a:t>Report victim/patient information to MAC within 72 hours via ReddiNet</a:t>
            </a:r>
          </a:p>
        </p:txBody>
      </p:sp>
      <p:sp>
        <p:nvSpPr>
          <p:cNvPr id="5" name="Title 1"/>
          <p:cNvSpPr txBox="1">
            <a:spLocks/>
          </p:cNvSpPr>
          <p:nvPr/>
        </p:nvSpPr>
        <p:spPr bwMode="auto">
          <a:xfrm>
            <a:off x="2057400" y="228600"/>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Hospital Role during an MCI</a:t>
            </a:r>
          </a:p>
        </p:txBody>
      </p:sp>
    </p:spTree>
    <p:extLst>
      <p:ext uri="{BB962C8B-B14F-4D97-AF65-F5344CB8AC3E}">
        <p14:creationId xmlns:p14="http://schemas.microsoft.com/office/powerpoint/2010/main" val="5997890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057400" y="457200"/>
            <a:ext cx="8229600" cy="84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Service Level Poll</a:t>
            </a:r>
          </a:p>
        </p:txBody>
      </p:sp>
      <p:sp>
        <p:nvSpPr>
          <p:cNvPr id="6" name="Content Placeholder 2"/>
          <p:cNvSpPr>
            <a:spLocks noGrp="1"/>
          </p:cNvSpPr>
          <p:nvPr>
            <p:ph idx="1"/>
          </p:nvPr>
        </p:nvSpPr>
        <p:spPr>
          <a:xfrm>
            <a:off x="1454604" y="2081989"/>
            <a:ext cx="10018713" cy="3984434"/>
          </a:xfrm>
        </p:spPr>
        <p:txBody>
          <a:bodyPr>
            <a:normAutofit fontScale="77500" lnSpcReduction="20000"/>
          </a:bodyPr>
          <a:lstStyle/>
          <a:p>
            <a:pPr>
              <a:defRPr/>
            </a:pPr>
            <a:r>
              <a:rPr lang="en-US" altLang="en-US" sz="3400" dirty="0">
                <a:latin typeface="Segoe UI" panose="020B0502040204020203" pitchFamily="34" charset="0"/>
                <a:cs typeface="Segoe UI" panose="020B0502040204020203" pitchFamily="34" charset="0"/>
              </a:rPr>
              <a:t>A Service Level Poll is used to obtain real time facility operational status during an event or incident.</a:t>
            </a:r>
          </a:p>
          <a:p>
            <a:pPr marL="0" indent="0">
              <a:buNone/>
              <a:defRPr/>
            </a:pPr>
            <a:r>
              <a:rPr lang="en-US" altLang="en-US" sz="3400" dirty="0">
                <a:latin typeface="Segoe UI" panose="020B0502040204020203" pitchFamily="34" charset="0"/>
                <a:cs typeface="Segoe UI" panose="020B0502040204020203" pitchFamily="34" charset="0"/>
              </a:rPr>
              <a:t>   </a:t>
            </a:r>
          </a:p>
          <a:p>
            <a:pPr>
              <a:defRPr/>
            </a:pPr>
            <a:r>
              <a:rPr lang="en-US" altLang="en-US" sz="3400" dirty="0">
                <a:latin typeface="Segoe UI" panose="020B0502040204020203" pitchFamily="34" charset="0"/>
                <a:cs typeface="Segoe UI" panose="020B0502040204020203" pitchFamily="34" charset="0"/>
              </a:rPr>
              <a:t>Status is color coded</a:t>
            </a:r>
          </a:p>
          <a:p>
            <a:pPr marL="0" indent="0">
              <a:buNone/>
              <a:defRPr/>
            </a:pPr>
            <a:r>
              <a:rPr lang="en-US" altLang="en-US" sz="2800" dirty="0">
                <a:latin typeface="Segoe UI" panose="020B0502040204020203" pitchFamily="34" charset="0"/>
                <a:cs typeface="Segoe UI" panose="020B0502040204020203" pitchFamily="34" charset="0"/>
              </a:rPr>
              <a:t>       </a:t>
            </a:r>
          </a:p>
          <a:p>
            <a:pPr>
              <a:defRPr/>
            </a:pPr>
            <a:endParaRPr lang="en-US" altLang="en-US" sz="2800" dirty="0">
              <a:latin typeface="Segoe UI" panose="020B0502040204020203" pitchFamily="34" charset="0"/>
              <a:cs typeface="Segoe UI" panose="020B0502040204020203" pitchFamily="34" charset="0"/>
            </a:endParaRPr>
          </a:p>
          <a:p>
            <a:pPr>
              <a:defRPr/>
            </a:pPr>
            <a:endParaRPr lang="en-US" altLang="en-US" sz="2800" dirty="0">
              <a:latin typeface="Segoe UI" panose="020B0502040204020203" pitchFamily="34" charset="0"/>
              <a:cs typeface="Segoe UI" panose="020B0502040204020203" pitchFamily="34" charset="0"/>
            </a:endParaRPr>
          </a:p>
          <a:p>
            <a:pPr>
              <a:defRPr/>
            </a:pPr>
            <a:endParaRPr lang="en-US" altLang="en-US" sz="2800" dirty="0">
              <a:latin typeface="Segoe UI" panose="020B0502040204020203" pitchFamily="34" charset="0"/>
              <a:cs typeface="Segoe UI" panose="020B0502040204020203" pitchFamily="34" charset="0"/>
            </a:endParaRPr>
          </a:p>
          <a:p>
            <a:pPr>
              <a:defRPr/>
            </a:pPr>
            <a:r>
              <a:rPr lang="en-US" altLang="en-US" sz="3400" dirty="0">
                <a:latin typeface="Segoe UI" panose="020B0502040204020203" pitchFamily="34" charset="0"/>
                <a:cs typeface="Segoe UI" panose="020B0502040204020203" pitchFamily="34" charset="0"/>
              </a:rPr>
              <a:t>Respond to Assessment Poll within 60 min.</a:t>
            </a:r>
          </a:p>
          <a:p>
            <a:pPr>
              <a:defRPr/>
            </a:pPr>
            <a:endParaRPr lang="en-US" altLang="en-US" dirty="0"/>
          </a:p>
        </p:txBody>
      </p:sp>
      <p:sp>
        <p:nvSpPr>
          <p:cNvPr id="11" name="Oval 10"/>
          <p:cNvSpPr/>
          <p:nvPr/>
        </p:nvSpPr>
        <p:spPr>
          <a:xfrm>
            <a:off x="2426651" y="3895017"/>
            <a:ext cx="407305" cy="35837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Oval 11"/>
          <p:cNvSpPr/>
          <p:nvPr/>
        </p:nvSpPr>
        <p:spPr>
          <a:xfrm>
            <a:off x="3132709" y="3895017"/>
            <a:ext cx="407305" cy="35837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Oval 12"/>
          <p:cNvSpPr/>
          <p:nvPr/>
        </p:nvSpPr>
        <p:spPr>
          <a:xfrm>
            <a:off x="3885205" y="3863182"/>
            <a:ext cx="407305" cy="35837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637701" y="3895017"/>
            <a:ext cx="407305" cy="3583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5390198" y="3863182"/>
            <a:ext cx="407305" cy="3583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extBox 1"/>
          <p:cNvSpPr txBox="1"/>
          <p:nvPr/>
        </p:nvSpPr>
        <p:spPr>
          <a:xfrm>
            <a:off x="2299607" y="4435576"/>
            <a:ext cx="4770495" cy="461665"/>
          </a:xfrm>
          <a:prstGeom prst="rect">
            <a:avLst/>
          </a:prstGeom>
          <a:noFill/>
        </p:spPr>
        <p:txBody>
          <a:bodyPr wrap="square" rtlCol="0">
            <a:spAutoFit/>
          </a:bodyPr>
          <a:lstStyle/>
          <a:p>
            <a:r>
              <a:rPr lang="en-US" sz="1200" b="1" dirty="0">
                <a:solidFill>
                  <a:srgbClr val="00B050"/>
                </a:solidFill>
              </a:rPr>
              <a:t>Normal </a:t>
            </a:r>
            <a:r>
              <a:rPr lang="en-US" sz="1200" b="1" dirty="0"/>
              <a:t>      </a:t>
            </a:r>
            <a:r>
              <a:rPr lang="en-US" sz="1200" b="1" dirty="0">
                <a:solidFill>
                  <a:srgbClr val="FFC000"/>
                </a:solidFill>
              </a:rPr>
              <a:t>Under</a:t>
            </a:r>
            <a:r>
              <a:rPr lang="en-US" sz="1200" b="1" dirty="0"/>
              <a:t>           </a:t>
            </a:r>
            <a:r>
              <a:rPr lang="en-US" sz="1200" b="1" dirty="0">
                <a:solidFill>
                  <a:srgbClr val="FF6600"/>
                </a:solidFill>
              </a:rPr>
              <a:t>Modified</a:t>
            </a:r>
            <a:r>
              <a:rPr lang="en-US" sz="1200" b="1" dirty="0"/>
              <a:t>      </a:t>
            </a:r>
            <a:r>
              <a:rPr lang="en-US" sz="1200" b="1" dirty="0">
                <a:solidFill>
                  <a:srgbClr val="FF0000"/>
                </a:solidFill>
              </a:rPr>
              <a:t>Limited</a:t>
            </a:r>
            <a:r>
              <a:rPr lang="en-US" sz="1200" b="1" dirty="0"/>
              <a:t>      No Services</a:t>
            </a:r>
          </a:p>
          <a:p>
            <a:r>
              <a:rPr lang="en-US" sz="1200" b="1" dirty="0"/>
              <a:t>                       </a:t>
            </a:r>
            <a:r>
              <a:rPr lang="en-US" sz="1200" b="1" dirty="0">
                <a:solidFill>
                  <a:srgbClr val="FFC000"/>
                </a:solidFill>
              </a:rPr>
              <a:t>Control </a:t>
            </a:r>
            <a:r>
              <a:rPr lang="en-US" sz="1200" b="1" dirty="0"/>
              <a:t>         </a:t>
            </a:r>
            <a:r>
              <a:rPr lang="en-US" sz="1200" b="1" dirty="0">
                <a:solidFill>
                  <a:srgbClr val="FF6600"/>
                </a:solidFill>
              </a:rPr>
              <a:t>Services</a:t>
            </a:r>
            <a:r>
              <a:rPr lang="en-US" sz="1200" b="1" dirty="0"/>
              <a:t>     </a:t>
            </a:r>
            <a:r>
              <a:rPr lang="en-US" sz="1200" b="1" dirty="0">
                <a:solidFill>
                  <a:srgbClr val="FF0000"/>
                </a:solidFill>
              </a:rPr>
              <a:t>Services</a:t>
            </a:r>
          </a:p>
        </p:txBody>
      </p:sp>
    </p:spTree>
    <p:extLst>
      <p:ext uri="{BB962C8B-B14F-4D97-AF65-F5344CB8AC3E}">
        <p14:creationId xmlns:p14="http://schemas.microsoft.com/office/powerpoint/2010/main" val="852692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64849" y="457199"/>
            <a:ext cx="8722151"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Service Level Poll</a:t>
            </a:r>
          </a:p>
        </p:txBody>
      </p:sp>
      <p:pic>
        <p:nvPicPr>
          <p:cNvPr id="1026" name="Picture 2">
            <a:extLst>
              <a:ext uri="{FF2B5EF4-FFF2-40B4-BE49-F238E27FC236}">
                <a16:creationId xmlns:a16="http://schemas.microsoft.com/office/drawing/2014/main" id="{094FF289-ECB4-4383-F0EB-F56477E67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454" t="8540" b="5441"/>
          <a:stretch>
            <a:fillRect/>
          </a:stretch>
        </p:blipFill>
        <p:spPr bwMode="auto">
          <a:xfrm>
            <a:off x="1318164" y="1580354"/>
            <a:ext cx="9544103" cy="50113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a:extLst>
              <a:ext uri="{FF2B5EF4-FFF2-40B4-BE49-F238E27FC236}">
                <a16:creationId xmlns:a16="http://schemas.microsoft.com/office/drawing/2014/main" id="{F8B3C8DC-F553-E414-53F5-15A759ABB4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78" t="11844" r="67234" b="54103"/>
          <a:stretch/>
        </p:blipFill>
        <p:spPr bwMode="auto">
          <a:xfrm>
            <a:off x="6008914" y="4183964"/>
            <a:ext cx="4708437" cy="21873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Arrow: Right 3">
            <a:extLst>
              <a:ext uri="{FF2B5EF4-FFF2-40B4-BE49-F238E27FC236}">
                <a16:creationId xmlns:a16="http://schemas.microsoft.com/office/drawing/2014/main" id="{C48CFED8-B919-18D7-25CF-D83B4F6C3452}"/>
              </a:ext>
            </a:extLst>
          </p:cNvPr>
          <p:cNvSpPr/>
          <p:nvPr/>
        </p:nvSpPr>
        <p:spPr>
          <a:xfrm>
            <a:off x="904973" y="2620652"/>
            <a:ext cx="413191" cy="12254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72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1487276" y="1600201"/>
            <a:ext cx="10095123" cy="4525963"/>
          </a:xfrm>
        </p:spPr>
        <p:txBody>
          <a:bodyPr/>
          <a:lstStyle/>
          <a:p>
            <a:pPr>
              <a:defRPr/>
            </a:pPr>
            <a:r>
              <a:rPr lang="en-US" altLang="en-US" sz="2600" dirty="0">
                <a:latin typeface="Segoe UI" panose="020B0502040204020203" pitchFamily="34" charset="0"/>
                <a:cs typeface="Segoe UI" panose="020B0502040204020203" pitchFamily="34" charset="0"/>
              </a:rPr>
              <a:t>An Assessment Poll is used to obtain accurate and current estimates of staff, supplies, equipment, patient needs, facility damage, resources needed and available resources.</a:t>
            </a:r>
          </a:p>
          <a:p>
            <a:pPr>
              <a:defRPr/>
            </a:pPr>
            <a:r>
              <a:rPr lang="en-US" altLang="en-US" sz="2600" dirty="0">
                <a:latin typeface="Segoe UI" panose="020B0502040204020203" pitchFamily="34" charset="0"/>
                <a:cs typeface="Segoe UI" panose="020B0502040204020203" pitchFamily="34" charset="0"/>
              </a:rPr>
              <a:t>Assessment Polls are event or incident driven.</a:t>
            </a:r>
          </a:p>
          <a:p>
            <a:pPr>
              <a:defRPr/>
            </a:pPr>
            <a:r>
              <a:rPr lang="en-US" altLang="en-US" sz="2600" dirty="0">
                <a:latin typeface="Segoe UI" panose="020B0502040204020203" pitchFamily="34" charset="0"/>
                <a:cs typeface="Segoe UI" panose="020B0502040204020203" pitchFamily="34" charset="0"/>
              </a:rPr>
              <a:t>Respond to Assessment Polls within </a:t>
            </a:r>
            <a:r>
              <a:rPr lang="en-US" altLang="en-US" sz="2600" b="1" dirty="0">
                <a:solidFill>
                  <a:srgbClr val="FF0000"/>
                </a:solidFill>
                <a:latin typeface="Segoe UI" panose="020B0502040204020203" pitchFamily="34" charset="0"/>
                <a:cs typeface="Segoe UI" panose="020B0502040204020203" pitchFamily="34" charset="0"/>
              </a:rPr>
              <a:t>30</a:t>
            </a:r>
            <a:r>
              <a:rPr lang="en-US" altLang="en-US" sz="2600" dirty="0">
                <a:latin typeface="Segoe UI" panose="020B0502040204020203" pitchFamily="34" charset="0"/>
                <a:cs typeface="Segoe UI" panose="020B0502040204020203" pitchFamily="34" charset="0"/>
              </a:rPr>
              <a:t> min.</a:t>
            </a:r>
          </a:p>
          <a:p>
            <a:pPr>
              <a:defRPr/>
            </a:pPr>
            <a:endParaRPr lang="en-US" altLang="en-US" dirty="0"/>
          </a:p>
        </p:txBody>
      </p:sp>
      <p:sp>
        <p:nvSpPr>
          <p:cNvPr id="5" name="Title 1"/>
          <p:cNvSpPr txBox="1">
            <a:spLocks/>
          </p:cNvSpPr>
          <p:nvPr/>
        </p:nvSpPr>
        <p:spPr bwMode="auto">
          <a:xfrm>
            <a:off x="2057400" y="457199"/>
            <a:ext cx="8229600" cy="83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Assessment Poll</a:t>
            </a:r>
          </a:p>
        </p:txBody>
      </p:sp>
    </p:spTree>
    <p:extLst>
      <p:ext uri="{BB962C8B-B14F-4D97-AF65-F5344CB8AC3E}">
        <p14:creationId xmlns:p14="http://schemas.microsoft.com/office/powerpoint/2010/main" val="162288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533400"/>
            <a:ext cx="8229600" cy="743857"/>
          </a:xfrm>
        </p:spPr>
        <p:txBody>
          <a:bodyPr>
            <a:normAutofit/>
          </a:bodyPr>
          <a:lstStyle/>
          <a:p>
            <a:pPr eaLnBrk="1" hangingPunct="1"/>
            <a:r>
              <a:rPr lang="en-US" altLang="en-US" b="1" dirty="0">
                <a:latin typeface="Segoe UI" panose="020B0502040204020203" pitchFamily="34" charset="0"/>
                <a:cs typeface="Segoe UI" panose="020B0502040204020203" pitchFamily="34" charset="0"/>
              </a:rPr>
              <a:t>Objectives</a:t>
            </a:r>
          </a:p>
        </p:txBody>
      </p:sp>
      <p:pic>
        <p:nvPicPr>
          <p:cNvPr id="30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2475480"/>
            <a:ext cx="6629400" cy="41910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D134D4A-E520-4D17-9595-DFA702C306A3}"/>
              </a:ext>
            </a:extLst>
          </p:cNvPr>
          <p:cNvSpPr txBox="1"/>
          <p:nvPr/>
        </p:nvSpPr>
        <p:spPr>
          <a:xfrm>
            <a:off x="1244906" y="1983037"/>
            <a:ext cx="11039497" cy="492443"/>
          </a:xfrm>
          <a:prstGeom prst="rect">
            <a:avLst/>
          </a:prstGeom>
          <a:noFill/>
        </p:spPr>
        <p:txBody>
          <a:bodyPr wrap="none" rtlCol="0">
            <a:spAutoFit/>
          </a:bodyPr>
          <a:lstStyle/>
          <a:p>
            <a:r>
              <a:rPr lang="en-US" sz="2600" dirty="0">
                <a:latin typeface="Segoe UI" panose="020B0502040204020203" pitchFamily="34" charset="0"/>
                <a:cs typeface="Segoe UI" panose="020B0502040204020203" pitchFamily="34" charset="0"/>
              </a:rPr>
              <a:t>Identify ReddiNet</a:t>
            </a:r>
            <a:r>
              <a:rPr lang="en-US" sz="2600" dirty="0">
                <a:latin typeface="Calibri" panose="020F0502020204030204" pitchFamily="34" charset="0"/>
                <a:cs typeface="Calibri" panose="020F0502020204030204" pitchFamily="34" charset="0"/>
              </a:rPr>
              <a:t>®</a:t>
            </a:r>
            <a:r>
              <a:rPr lang="en-US" sz="2600" dirty="0">
                <a:latin typeface="Segoe UI" panose="020B0502040204020203" pitchFamily="34" charset="0"/>
                <a:cs typeface="Segoe UI" panose="020B0502040204020203" pitchFamily="34" charset="0"/>
              </a:rPr>
              <a:t> functions during a Mass/Multi Casualty Incident (MCI)</a:t>
            </a:r>
          </a:p>
        </p:txBody>
      </p:sp>
    </p:spTree>
    <p:extLst>
      <p:ext uri="{BB962C8B-B14F-4D97-AF65-F5344CB8AC3E}">
        <p14:creationId xmlns:p14="http://schemas.microsoft.com/office/powerpoint/2010/main" val="3311199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057400" y="457199"/>
            <a:ext cx="8229600" cy="80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Facility Assessment Poll</a:t>
            </a:r>
          </a:p>
        </p:txBody>
      </p:sp>
      <p:pic>
        <p:nvPicPr>
          <p:cNvPr id="43012" name="Picture 5"/>
          <p:cNvPicPr>
            <a:picLocks noChangeAspect="1"/>
          </p:cNvPicPr>
          <p:nvPr/>
        </p:nvPicPr>
        <p:blipFill>
          <a:blip r:embed="rId3">
            <a:extLst>
              <a:ext uri="{28A0092B-C50C-407E-A947-70E740481C1C}">
                <a14:useLocalDpi xmlns:a14="http://schemas.microsoft.com/office/drawing/2010/main" val="0"/>
              </a:ext>
            </a:extLst>
          </a:blip>
          <a:srcRect t="7037" b="4074"/>
          <a:stretch>
            <a:fillRect/>
          </a:stretch>
        </p:blipFill>
        <p:spPr bwMode="auto">
          <a:xfrm>
            <a:off x="1280886" y="1393370"/>
            <a:ext cx="9782627" cy="532810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67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1509311" y="1645185"/>
            <a:ext cx="10682689" cy="5526795"/>
          </a:xfrm>
        </p:spPr>
        <p:txBody>
          <a:bodyPr>
            <a:noAutofit/>
          </a:bodyPr>
          <a:lstStyle/>
          <a:p>
            <a:pPr eaLnBrk="1" hangingPunct="1">
              <a:lnSpc>
                <a:spcPct val="90000"/>
              </a:lnSpc>
            </a:pPr>
            <a:r>
              <a:rPr lang="en-US" altLang="en-US" dirty="0">
                <a:latin typeface="Segoe UI" panose="020B0502040204020203" pitchFamily="34" charset="0"/>
                <a:cs typeface="Segoe UI" panose="020B0502040204020203" pitchFamily="34" charset="0"/>
              </a:rPr>
              <a:t>Standardized nationwide system for reporting available ICU, Med/Surg,  Burn, PICU, OR, Isolation, Pediatric, Psychiatric beds, ventilators and               </a:t>
            </a:r>
            <a:r>
              <a:rPr lang="en-US" altLang="en-US" dirty="0" err="1">
                <a:latin typeface="Segoe UI" panose="020B0502040204020203" pitchFamily="34" charset="0"/>
                <a:cs typeface="Segoe UI" panose="020B0502040204020203" pitchFamily="34" charset="0"/>
              </a:rPr>
              <a:t>Decon</a:t>
            </a:r>
            <a:r>
              <a:rPr lang="en-US" altLang="en-US" dirty="0">
                <a:latin typeface="Segoe UI" panose="020B0502040204020203" pitchFamily="34" charset="0"/>
                <a:cs typeface="Segoe UI" panose="020B0502040204020203" pitchFamily="34" charset="0"/>
              </a:rPr>
              <a:t> capabilities</a:t>
            </a:r>
          </a:p>
          <a:p>
            <a:pPr lvl="1" eaLnBrk="1" hangingPunct="1">
              <a:lnSpc>
                <a:spcPct val="90000"/>
              </a:lnSpc>
            </a:pPr>
            <a:r>
              <a:rPr lang="en-US" altLang="en-US" sz="2200" dirty="0">
                <a:latin typeface="Segoe UI" panose="020B0502040204020203" pitchFamily="34" charset="0"/>
                <a:cs typeface="Segoe UI" panose="020B0502040204020203" pitchFamily="34" charset="0"/>
              </a:rPr>
              <a:t>To obtain accurate bed availability data for effective coordination of patient movement or transfer during an incident</a:t>
            </a:r>
          </a:p>
          <a:p>
            <a:pPr lvl="1" eaLnBrk="1" hangingPunct="1">
              <a:lnSpc>
                <a:spcPct val="90000"/>
              </a:lnSpc>
            </a:pPr>
            <a:r>
              <a:rPr lang="en-US" altLang="en-US" dirty="0">
                <a:latin typeface="Segoe UI" panose="020B0502040204020203" pitchFamily="34" charset="0"/>
                <a:cs typeface="Segoe UI" panose="020B0502040204020203" pitchFamily="34" charset="0"/>
              </a:rPr>
              <a:t>“</a:t>
            </a:r>
            <a:r>
              <a:rPr lang="en-US" altLang="en-US" sz="2200" dirty="0">
                <a:latin typeface="Segoe UI" panose="020B0502040204020203" pitchFamily="34" charset="0"/>
                <a:cs typeface="Segoe UI" panose="020B0502040204020203" pitchFamily="34" charset="0"/>
              </a:rPr>
              <a:t>Available Bed” </a:t>
            </a:r>
          </a:p>
          <a:p>
            <a:pPr lvl="2">
              <a:lnSpc>
                <a:spcPct val="90000"/>
              </a:lnSpc>
            </a:pPr>
            <a:r>
              <a:rPr lang="en-US" altLang="en-US" dirty="0">
                <a:latin typeface="Segoe UI" panose="020B0502040204020203" pitchFamily="34" charset="0"/>
                <a:cs typeface="Segoe UI" panose="020B0502040204020203" pitchFamily="34" charset="0"/>
              </a:rPr>
              <a:t>Vacant; Licensed and Supported (space, equipment, staff)</a:t>
            </a:r>
          </a:p>
          <a:p>
            <a:pPr lvl="1">
              <a:lnSpc>
                <a:spcPct val="90000"/>
              </a:lnSpc>
            </a:pPr>
            <a:r>
              <a:rPr lang="en-US" altLang="en-US" sz="2200" dirty="0">
                <a:latin typeface="Segoe UI" panose="020B0502040204020203" pitchFamily="34" charset="0"/>
                <a:cs typeface="Segoe UI" panose="020B0502040204020203" pitchFamily="34" charset="0"/>
              </a:rPr>
              <a:t> Current</a:t>
            </a:r>
          </a:p>
          <a:p>
            <a:pPr lvl="2">
              <a:lnSpc>
                <a:spcPct val="90000"/>
              </a:lnSpc>
            </a:pPr>
            <a:r>
              <a:rPr lang="en-US" altLang="en-US" dirty="0">
                <a:latin typeface="Segoe UI" panose="020B0502040204020203" pitchFamily="34" charset="0"/>
                <a:cs typeface="Segoe UI" panose="020B0502040204020203" pitchFamily="34" charset="0"/>
              </a:rPr>
              <a:t>May include unlicensed beds, i.e., surge cots, etc. </a:t>
            </a:r>
          </a:p>
          <a:p>
            <a:pPr eaLnBrk="1" hangingPunct="1"/>
            <a:r>
              <a:rPr lang="en-US" altLang="en-US" dirty="0">
                <a:latin typeface="Segoe UI" panose="020B0502040204020203" pitchFamily="34" charset="0"/>
                <a:cs typeface="Segoe UI" panose="020B0502040204020203" pitchFamily="34" charset="0"/>
              </a:rPr>
              <a:t>Burn Surge/PEDS Surge activation – </a:t>
            </a:r>
          </a:p>
          <a:p>
            <a:pPr lvl="1" eaLnBrk="1" hangingPunct="1"/>
            <a:r>
              <a:rPr lang="en-US" altLang="en-US" sz="2200" dirty="0">
                <a:latin typeface="Segoe UI" panose="020B0502040204020203" pitchFamily="34" charset="0"/>
                <a:cs typeface="Segoe UI" panose="020B0502040204020203" pitchFamily="34" charset="0"/>
              </a:rPr>
              <a:t>Receive number of patients agreements indicate, regardless of  the number              of beds available</a:t>
            </a:r>
          </a:p>
        </p:txBody>
      </p:sp>
      <p:sp>
        <p:nvSpPr>
          <p:cNvPr id="5" name="Title 1"/>
          <p:cNvSpPr txBox="1">
            <a:spLocks/>
          </p:cNvSpPr>
          <p:nvPr/>
        </p:nvSpPr>
        <p:spPr bwMode="auto">
          <a:xfrm>
            <a:off x="1091046" y="533400"/>
            <a:ext cx="10089572"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Hospital Available Beds for Emergencies and Disasters (HAvBED)</a:t>
            </a:r>
          </a:p>
        </p:txBody>
      </p:sp>
    </p:spTree>
    <p:extLst>
      <p:ext uri="{BB962C8B-B14F-4D97-AF65-F5344CB8AC3E}">
        <p14:creationId xmlns:p14="http://schemas.microsoft.com/office/powerpoint/2010/main" val="1406928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1"/>
          <p:cNvSpPr>
            <a:spLocks noGrp="1"/>
          </p:cNvSpPr>
          <p:nvPr>
            <p:ph idx="1"/>
          </p:nvPr>
        </p:nvSpPr>
        <p:spPr/>
        <p:txBody>
          <a:bodyPr/>
          <a:lstStyle/>
          <a:p>
            <a:endParaRPr lang="en-US" altLang="en-US" dirty="0"/>
          </a:p>
        </p:txBody>
      </p:sp>
      <p:sp>
        <p:nvSpPr>
          <p:cNvPr id="6" name="Title 1"/>
          <p:cNvSpPr txBox="1">
            <a:spLocks/>
          </p:cNvSpPr>
          <p:nvPr/>
        </p:nvSpPr>
        <p:spPr bwMode="auto">
          <a:xfrm>
            <a:off x="2057400" y="457199"/>
            <a:ext cx="8229600"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HAvBED</a:t>
            </a:r>
          </a:p>
        </p:txBody>
      </p:sp>
      <p:pic>
        <p:nvPicPr>
          <p:cNvPr id="47109" name="Picture 6"/>
          <p:cNvPicPr>
            <a:picLocks noChangeAspect="1"/>
          </p:cNvPicPr>
          <p:nvPr/>
        </p:nvPicPr>
        <p:blipFill>
          <a:blip r:embed="rId3">
            <a:extLst>
              <a:ext uri="{28A0092B-C50C-407E-A947-70E740481C1C}">
                <a14:useLocalDpi xmlns:a14="http://schemas.microsoft.com/office/drawing/2010/main" val="0"/>
              </a:ext>
            </a:extLst>
          </a:blip>
          <a:srcRect t="7037" b="4074"/>
          <a:stretch>
            <a:fillRect/>
          </a:stretch>
        </p:blipFill>
        <p:spPr bwMode="auto">
          <a:xfrm>
            <a:off x="1226456" y="1320800"/>
            <a:ext cx="9739087" cy="540067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752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1"/>
          <p:cNvSpPr>
            <a:spLocks noGrp="1"/>
          </p:cNvSpPr>
          <p:nvPr>
            <p:ph idx="1"/>
          </p:nvPr>
        </p:nvSpPr>
        <p:spPr/>
        <p:txBody>
          <a:bodyPr/>
          <a:lstStyle/>
          <a:p>
            <a:endParaRPr lang="en-US" altLang="en-US"/>
          </a:p>
        </p:txBody>
      </p:sp>
      <p:sp>
        <p:nvSpPr>
          <p:cNvPr id="6" name="Title 1"/>
          <p:cNvSpPr txBox="1">
            <a:spLocks/>
          </p:cNvSpPr>
          <p:nvPr/>
        </p:nvSpPr>
        <p:spPr bwMode="auto">
          <a:xfrm>
            <a:off x="2057400" y="457199"/>
            <a:ext cx="8229600" cy="87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HAvBED</a:t>
            </a:r>
          </a:p>
        </p:txBody>
      </p:sp>
      <p:pic>
        <p:nvPicPr>
          <p:cNvPr id="48133" name="Picture 7"/>
          <p:cNvPicPr>
            <a:picLocks noChangeAspect="1"/>
          </p:cNvPicPr>
          <p:nvPr/>
        </p:nvPicPr>
        <p:blipFill>
          <a:blip r:embed="rId2">
            <a:extLst>
              <a:ext uri="{28A0092B-C50C-407E-A947-70E740481C1C}">
                <a14:useLocalDpi xmlns:a14="http://schemas.microsoft.com/office/drawing/2010/main" val="0"/>
              </a:ext>
            </a:extLst>
          </a:blip>
          <a:srcRect t="7037" b="4074"/>
          <a:stretch>
            <a:fillRect/>
          </a:stretch>
        </p:blipFill>
        <p:spPr bwMode="auto">
          <a:xfrm>
            <a:off x="1168400" y="1333046"/>
            <a:ext cx="9855200" cy="535804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642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p:cNvPicPr>
            <a:picLocks noChangeAspect="1" noChangeArrowheads="1"/>
          </p:cNvPicPr>
          <p:nvPr/>
        </p:nvPicPr>
        <p:blipFill>
          <a:blip r:embed="rId3">
            <a:extLst>
              <a:ext uri="{28A0092B-C50C-407E-A947-70E740481C1C}">
                <a14:useLocalDpi xmlns:a14="http://schemas.microsoft.com/office/drawing/2010/main" val="0"/>
              </a:ext>
            </a:extLst>
          </a:blip>
          <a:srcRect l="64021" t="21507" r="14302" b="6982"/>
          <a:stretch>
            <a:fillRect/>
          </a:stretch>
        </p:blipFill>
        <p:spPr bwMode="auto">
          <a:xfrm>
            <a:off x="7170604" y="1486622"/>
            <a:ext cx="4549775" cy="4799156"/>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Content Placeholder 2"/>
          <p:cNvSpPr>
            <a:spLocks noGrp="1"/>
          </p:cNvSpPr>
          <p:nvPr>
            <p:ph idx="1"/>
          </p:nvPr>
        </p:nvSpPr>
        <p:spPr>
          <a:xfrm>
            <a:off x="1435323" y="1756272"/>
            <a:ext cx="6595974" cy="4876800"/>
          </a:xfrm>
        </p:spPr>
        <p:txBody>
          <a:bodyPr/>
          <a:lstStyle/>
          <a:p>
            <a:pPr>
              <a:defRPr/>
            </a:pPr>
            <a:r>
              <a:rPr lang="en-US" altLang="en-US" sz="2600" dirty="0">
                <a:latin typeface="Segoe UI" panose="020B0502040204020203" pitchFamily="34" charset="0"/>
                <a:cs typeface="Segoe UI" panose="020B0502040204020203" pitchFamily="34" charset="0"/>
              </a:rPr>
              <a:t>Resource Request forms should be                                          submitted via ReddiNet during an                                                                MCI.  </a:t>
            </a:r>
          </a:p>
          <a:p>
            <a:pPr lvl="1">
              <a:defRPr/>
            </a:pPr>
            <a:r>
              <a:rPr lang="en-US" altLang="en-US" sz="2200" dirty="0">
                <a:latin typeface="Segoe UI" panose="020B0502040204020203" pitchFamily="34" charset="0"/>
                <a:cs typeface="Segoe UI" panose="020B0502040204020203" pitchFamily="34" charset="0"/>
              </a:rPr>
              <a:t>If ReddiNet is not available, RR may                                                                             be submitted via email or fax.</a:t>
            </a:r>
          </a:p>
          <a:p>
            <a:pPr marL="0" indent="0">
              <a:buNone/>
              <a:defRPr/>
            </a:pPr>
            <a:endParaRPr lang="en-US" altLang="en-US" sz="2800" dirty="0"/>
          </a:p>
          <a:p>
            <a:pPr>
              <a:defRPr/>
            </a:pPr>
            <a:endParaRPr lang="en-US" altLang="en-US" sz="2600" dirty="0"/>
          </a:p>
        </p:txBody>
      </p:sp>
      <p:sp>
        <p:nvSpPr>
          <p:cNvPr id="8" name="Title 1"/>
          <p:cNvSpPr txBox="1">
            <a:spLocks/>
          </p:cNvSpPr>
          <p:nvPr/>
        </p:nvSpPr>
        <p:spPr bwMode="auto">
          <a:xfrm>
            <a:off x="1981200" y="457200"/>
            <a:ext cx="8229600" cy="84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Tree>
    <p:extLst>
      <p:ext uri="{BB962C8B-B14F-4D97-AF65-F5344CB8AC3E}">
        <p14:creationId xmlns:p14="http://schemas.microsoft.com/office/powerpoint/2010/main" val="2532970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785257" y="457200"/>
            <a:ext cx="8737599"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
        <p:nvSpPr>
          <p:cNvPr id="9" name="Rectangle 8"/>
          <p:cNvSpPr/>
          <p:nvPr/>
        </p:nvSpPr>
        <p:spPr>
          <a:xfrm>
            <a:off x="5943600" y="3657600"/>
            <a:ext cx="609600" cy="76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667000" y="4143376"/>
            <a:ext cx="914400" cy="93663"/>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8534400" y="4152901"/>
            <a:ext cx="914400" cy="93663"/>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6535738" y="4132263"/>
            <a:ext cx="914400" cy="95250"/>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4">
            <a:extLst>
              <a:ext uri="{FF2B5EF4-FFF2-40B4-BE49-F238E27FC236}">
                <a16:creationId xmlns:a16="http://schemas.microsoft.com/office/drawing/2014/main" id="{F44E937B-D3EA-44F4-B05C-B233CA93D2C6}"/>
              </a:ext>
            </a:extLst>
          </p:cNvPr>
          <p:cNvPicPr>
            <a:picLocks noChangeAspect="1"/>
          </p:cNvPicPr>
          <p:nvPr/>
        </p:nvPicPr>
        <p:blipFill rotWithShape="1">
          <a:blip r:embed="rId3"/>
          <a:srcRect t="9177" r="50000" b="3494"/>
          <a:stretch/>
        </p:blipFill>
        <p:spPr>
          <a:xfrm>
            <a:off x="295275" y="1551373"/>
            <a:ext cx="9229725" cy="4533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CB9E948E-C3B3-46AD-9683-AC9E8388EEA3}"/>
              </a:ext>
            </a:extLst>
          </p:cNvPr>
          <p:cNvPicPr>
            <a:picLocks noChangeAspect="1"/>
          </p:cNvPicPr>
          <p:nvPr/>
        </p:nvPicPr>
        <p:blipFill rotWithShape="1">
          <a:blip r:embed="rId4"/>
          <a:srcRect t="9177" r="50000" b="5062"/>
          <a:stretch/>
        </p:blipFill>
        <p:spPr>
          <a:xfrm>
            <a:off x="1041625" y="1703778"/>
            <a:ext cx="9229725" cy="4630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id="{8B60FF15-A38D-47EC-AC60-EF0E47E13F81}"/>
              </a:ext>
            </a:extLst>
          </p:cNvPr>
          <p:cNvPicPr>
            <a:picLocks noChangeAspect="1"/>
          </p:cNvPicPr>
          <p:nvPr/>
        </p:nvPicPr>
        <p:blipFill rotWithShape="1">
          <a:blip r:embed="rId5"/>
          <a:srcRect t="8129" r="50000" b="3645"/>
          <a:stretch/>
        </p:blipFill>
        <p:spPr>
          <a:xfrm>
            <a:off x="1891507" y="1863467"/>
            <a:ext cx="10005218" cy="4672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89289371-4410-47BC-913F-E2F76C450CBB}"/>
              </a:ext>
            </a:extLst>
          </p:cNvPr>
          <p:cNvPicPr>
            <a:picLocks noChangeAspect="1"/>
          </p:cNvPicPr>
          <p:nvPr/>
        </p:nvPicPr>
        <p:blipFill rotWithShape="1">
          <a:blip r:embed="rId6"/>
          <a:srcRect t="9177" r="50000" b="5062"/>
          <a:stretch/>
        </p:blipFill>
        <p:spPr>
          <a:xfrm>
            <a:off x="2785102" y="2092329"/>
            <a:ext cx="9216398" cy="4630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8621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057400" y="457200"/>
            <a:ext cx="8229600" cy="87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b="1" kern="0" dirty="0">
                <a:solidFill>
                  <a:schemeClr val="tx1"/>
                </a:solidFill>
                <a:latin typeface="Segoe UI" panose="020B0502040204020203" pitchFamily="34" charset="0"/>
                <a:cs typeface="Segoe UI" panose="020B0502040204020203" pitchFamily="34" charset="0"/>
              </a:rPr>
              <a:t>Questions</a:t>
            </a:r>
          </a:p>
        </p:txBody>
      </p:sp>
      <p:pic>
        <p:nvPicPr>
          <p:cNvPr id="3789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0775" y="1566447"/>
            <a:ext cx="5162849" cy="49301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30503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057400" y="457199"/>
            <a:ext cx="8229600" cy="834571"/>
          </a:xfrm>
        </p:spPr>
        <p:txBody>
          <a:bodyPr/>
          <a:lstStyle/>
          <a:p>
            <a:pPr eaLnBrk="1" hangingPunct="1"/>
            <a:r>
              <a:rPr lang="en-US" altLang="en-US" b="1" dirty="0">
                <a:latin typeface="Segoe UI" panose="020B0502040204020203" pitchFamily="34" charset="0"/>
                <a:cs typeface="Segoe UI" panose="020B0502040204020203" pitchFamily="34" charset="0"/>
              </a:rPr>
              <a:t>Functions</a:t>
            </a:r>
          </a:p>
        </p:txBody>
      </p:sp>
      <p:sp>
        <p:nvSpPr>
          <p:cNvPr id="3" name="Content Placeholder 2"/>
          <p:cNvSpPr>
            <a:spLocks noGrp="1"/>
          </p:cNvSpPr>
          <p:nvPr>
            <p:ph idx="1"/>
          </p:nvPr>
        </p:nvSpPr>
        <p:spPr>
          <a:xfrm>
            <a:off x="2127908" y="1495377"/>
            <a:ext cx="6842727" cy="5052152"/>
          </a:xfrm>
        </p:spPr>
        <p:txBody>
          <a:bodyPr>
            <a:normAutofit/>
          </a:bodyPr>
          <a:lstStyle/>
          <a:p>
            <a:pPr eaLnBrk="1" hangingPunct="1">
              <a:defRPr/>
            </a:pPr>
            <a:r>
              <a:rPr lang="en-US" sz="2600" b="1" dirty="0">
                <a:latin typeface="Segoe UI" panose="020B0502040204020203" pitchFamily="34" charset="0"/>
                <a:cs typeface="Segoe UI" panose="020B0502040204020203" pitchFamily="34" charset="0"/>
              </a:rPr>
              <a:t>MCI </a:t>
            </a:r>
          </a:p>
          <a:p>
            <a:pPr lvl="1" eaLnBrk="1" hangingPunct="1">
              <a:defRPr/>
            </a:pPr>
            <a:r>
              <a:rPr lang="en-US" sz="2200" dirty="0">
                <a:latin typeface="Segoe UI" panose="020B0502040204020203" pitchFamily="34" charset="0"/>
                <a:cs typeface="Segoe UI" panose="020B0502040204020203" pitchFamily="34" charset="0"/>
              </a:rPr>
              <a:t>General Notifications</a:t>
            </a:r>
          </a:p>
          <a:p>
            <a:pPr lvl="1" eaLnBrk="1" hangingPunct="1">
              <a:defRPr/>
            </a:pPr>
            <a:r>
              <a:rPr lang="en-US" sz="2200" dirty="0">
                <a:latin typeface="Segoe UI" panose="020B0502040204020203" pitchFamily="34" charset="0"/>
                <a:cs typeface="Segoe UI" panose="020B0502040204020203" pitchFamily="34" charset="0"/>
              </a:rPr>
              <a:t>Ambulance  Arrivals</a:t>
            </a:r>
          </a:p>
          <a:p>
            <a:pPr lvl="1" eaLnBrk="1" hangingPunct="1">
              <a:defRPr/>
            </a:pPr>
            <a:r>
              <a:rPr lang="en-US" sz="2200" dirty="0">
                <a:latin typeface="Segoe UI" panose="020B0502040204020203" pitchFamily="34" charset="0"/>
                <a:cs typeface="Segoe UI" panose="020B0502040204020203" pitchFamily="34" charset="0"/>
              </a:rPr>
              <a:t>Patient Tracking</a:t>
            </a:r>
          </a:p>
          <a:p>
            <a:pPr eaLnBrk="1" hangingPunct="1">
              <a:defRPr/>
            </a:pPr>
            <a:r>
              <a:rPr lang="en-US" sz="2600" b="1" dirty="0">
                <a:latin typeface="Segoe UI" panose="020B0502040204020203" pitchFamily="34" charset="0"/>
                <a:cs typeface="Segoe UI" panose="020B0502040204020203" pitchFamily="34" charset="0"/>
              </a:rPr>
              <a:t>Polls</a:t>
            </a:r>
          </a:p>
          <a:p>
            <a:pPr lvl="1">
              <a:defRPr/>
            </a:pPr>
            <a:r>
              <a:rPr lang="en-US" sz="2200" dirty="0">
                <a:latin typeface="Segoe UI" panose="020B0502040204020203" pitchFamily="34" charset="0"/>
                <a:cs typeface="Segoe UI" panose="020B0502040204020203" pitchFamily="34" charset="0"/>
              </a:rPr>
              <a:t>ED Capacity </a:t>
            </a:r>
          </a:p>
          <a:p>
            <a:pPr lvl="1">
              <a:defRPr/>
            </a:pPr>
            <a:r>
              <a:rPr lang="en-US" sz="2200" dirty="0" err="1">
                <a:latin typeface="Segoe UI" panose="020B0502040204020203" pitchFamily="34" charset="0"/>
                <a:cs typeface="Segoe UI" panose="020B0502040204020203" pitchFamily="34" charset="0"/>
              </a:rPr>
              <a:t>HAvBED</a:t>
            </a:r>
            <a:endParaRPr lang="en-US" sz="2200" dirty="0">
              <a:latin typeface="Segoe UI" panose="020B0502040204020203" pitchFamily="34" charset="0"/>
              <a:cs typeface="Segoe UI" panose="020B0502040204020203" pitchFamily="34" charset="0"/>
            </a:endParaRPr>
          </a:p>
          <a:p>
            <a:pPr lvl="1">
              <a:defRPr/>
            </a:pPr>
            <a:r>
              <a:rPr lang="en-US" sz="2200" dirty="0">
                <a:latin typeface="Segoe UI" panose="020B0502040204020203" pitchFamily="34" charset="0"/>
                <a:cs typeface="Segoe UI" panose="020B0502040204020203" pitchFamily="34" charset="0"/>
              </a:rPr>
              <a:t>Assessment </a:t>
            </a:r>
          </a:p>
          <a:p>
            <a:pPr lvl="1">
              <a:defRPr/>
            </a:pPr>
            <a:r>
              <a:rPr lang="en-US" sz="2200" dirty="0">
                <a:latin typeface="Segoe UI" panose="020B0502040204020203" pitchFamily="34" charset="0"/>
                <a:cs typeface="Segoe UI" panose="020B0502040204020203" pitchFamily="34" charset="0"/>
              </a:rPr>
              <a:t>Service Level</a:t>
            </a:r>
          </a:p>
          <a:p>
            <a:pPr eaLnBrk="1" hangingPunct="1">
              <a:defRPr/>
            </a:pPr>
            <a:r>
              <a:rPr lang="en-US" sz="2600" b="1" dirty="0">
                <a:latin typeface="Segoe UI" panose="020B0502040204020203" pitchFamily="34" charset="0"/>
                <a:cs typeface="Segoe UI" panose="020B0502040204020203" pitchFamily="34" charset="0"/>
              </a:rPr>
              <a:t>Resource Requests</a:t>
            </a:r>
            <a:r>
              <a:rPr lang="en-US" altLang="en-US" sz="2600"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44485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057400" y="457199"/>
            <a:ext cx="8229600" cy="834571"/>
          </a:xfrm>
        </p:spPr>
        <p:txBody>
          <a:bodyPr/>
          <a:lstStyle/>
          <a:p>
            <a:pPr eaLnBrk="1" hangingPunct="1"/>
            <a:r>
              <a:rPr lang="en-US" altLang="en-US" b="1" dirty="0">
                <a:latin typeface="Segoe UI" panose="020B0502040204020203" pitchFamily="34" charset="0"/>
                <a:cs typeface="Segoe UI" panose="020B0502040204020203" pitchFamily="34" charset="0"/>
              </a:rPr>
              <a:t>About ReddiNet</a:t>
            </a:r>
            <a:r>
              <a:rPr lang="en-US" altLang="en-US" b="1" dirty="0">
                <a:latin typeface="Calibri" panose="020F0502020204030204" pitchFamily="34" charset="0"/>
                <a:cs typeface="Calibri" panose="020F0502020204030204" pitchFamily="34" charset="0"/>
              </a:rPr>
              <a:t>®</a:t>
            </a:r>
            <a:endParaRPr lang="en-US" altLang="en-US" b="1"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1816531" y="1600200"/>
            <a:ext cx="6952896" cy="5257800"/>
          </a:xfrm>
        </p:spPr>
        <p:txBody>
          <a:bodyPr>
            <a:normAutofit fontScale="92500" lnSpcReduction="20000"/>
          </a:bodyPr>
          <a:lstStyle/>
          <a:p>
            <a:pPr eaLnBrk="1" hangingPunct="1">
              <a:defRPr/>
            </a:pPr>
            <a:r>
              <a:rPr lang="en-US" sz="2800" b="1" dirty="0">
                <a:latin typeface="Segoe UI" panose="020B0502040204020203" pitchFamily="34" charset="0"/>
                <a:cs typeface="Segoe UI" panose="020B0502040204020203" pitchFamily="34" charset="0"/>
              </a:rPr>
              <a:t>What is ReddiNet?   </a:t>
            </a:r>
          </a:p>
          <a:p>
            <a:pPr lvl="1" eaLnBrk="1" hangingPunct="1">
              <a:defRPr/>
            </a:pPr>
            <a:r>
              <a:rPr lang="en-US" sz="2400" dirty="0">
                <a:latin typeface="Segoe UI" panose="020B0502040204020203" pitchFamily="34" charset="0"/>
                <a:cs typeface="Segoe UI" panose="020B0502040204020203" pitchFamily="34" charset="0"/>
              </a:rPr>
              <a:t>Communication Tool </a:t>
            </a:r>
          </a:p>
          <a:p>
            <a:pPr lvl="1" eaLnBrk="1" hangingPunct="1">
              <a:defRPr/>
            </a:pPr>
            <a:r>
              <a:rPr lang="en-US" sz="2400" dirty="0">
                <a:latin typeface="Segoe UI" panose="020B0502040204020203" pitchFamily="34" charset="0"/>
                <a:cs typeface="Segoe UI" panose="020B0502040204020203" pitchFamily="34" charset="0"/>
              </a:rPr>
              <a:t>Web &amp; Satellite Based</a:t>
            </a:r>
          </a:p>
          <a:p>
            <a:pPr marL="457200" lvl="1" indent="0" eaLnBrk="1" hangingPunct="1">
              <a:buNone/>
              <a:defRPr/>
            </a:pPr>
            <a:endParaRPr lang="en-US" sz="1400" dirty="0">
              <a:latin typeface="Segoe UI" panose="020B0502040204020203" pitchFamily="34" charset="0"/>
              <a:cs typeface="Segoe UI" panose="020B0502040204020203" pitchFamily="34" charset="0"/>
            </a:endParaRPr>
          </a:p>
          <a:p>
            <a:pPr eaLnBrk="1" hangingPunct="1">
              <a:defRPr/>
            </a:pPr>
            <a:r>
              <a:rPr lang="en-US" sz="2800" b="1" dirty="0">
                <a:latin typeface="Segoe UI" panose="020B0502040204020203" pitchFamily="34" charset="0"/>
                <a:cs typeface="Segoe UI" panose="020B0502040204020203" pitchFamily="34" charset="0"/>
              </a:rPr>
              <a:t>Who uses ReddiNet?</a:t>
            </a:r>
          </a:p>
          <a:p>
            <a:pPr lvl="1" eaLnBrk="1" hangingPunct="1">
              <a:defRPr/>
            </a:pPr>
            <a:r>
              <a:rPr lang="en-US" sz="2400" dirty="0">
                <a:latin typeface="Segoe UI" panose="020B0502040204020203" pitchFamily="34" charset="0"/>
                <a:cs typeface="Segoe UI" panose="020B0502040204020203" pitchFamily="34" charset="0"/>
              </a:rPr>
              <a:t>Medical Alert Center (MAC)</a:t>
            </a:r>
          </a:p>
          <a:p>
            <a:pPr lvl="1" eaLnBrk="1" hangingPunct="1">
              <a:defRPr/>
            </a:pPr>
            <a:r>
              <a:rPr lang="en-US" sz="2400" dirty="0">
                <a:latin typeface="Segoe UI" panose="020B0502040204020203" pitchFamily="34" charset="0"/>
                <a:cs typeface="Segoe UI" panose="020B0502040204020203" pitchFamily="34" charset="0"/>
              </a:rPr>
              <a:t>Public Health</a:t>
            </a:r>
          </a:p>
          <a:p>
            <a:pPr lvl="1" eaLnBrk="1" hangingPunct="1">
              <a:defRPr/>
            </a:pPr>
            <a:r>
              <a:rPr lang="en-US" sz="2400" dirty="0">
                <a:latin typeface="Segoe UI" panose="020B0502040204020203" pitchFamily="34" charset="0"/>
                <a:cs typeface="Segoe UI" panose="020B0502040204020203" pitchFamily="34" charset="0"/>
              </a:rPr>
              <a:t>Hospitals</a:t>
            </a:r>
          </a:p>
          <a:p>
            <a:pPr lvl="1" eaLnBrk="1" hangingPunct="1">
              <a:defRPr/>
            </a:pPr>
            <a:r>
              <a:rPr lang="en-US" sz="2400" dirty="0">
                <a:latin typeface="Segoe UI" panose="020B0502040204020203" pitchFamily="34" charset="0"/>
                <a:cs typeface="Segoe UI" panose="020B0502040204020203" pitchFamily="34" charset="0"/>
              </a:rPr>
              <a:t>Surgical Centers, LTC &amp; Clinics</a:t>
            </a:r>
          </a:p>
          <a:p>
            <a:pPr lvl="1" eaLnBrk="1" hangingPunct="1">
              <a:defRPr/>
            </a:pPr>
            <a:r>
              <a:rPr lang="en-US" sz="2400" dirty="0">
                <a:latin typeface="Segoe UI" panose="020B0502040204020203" pitchFamily="34" charset="0"/>
                <a:cs typeface="Segoe UI" panose="020B0502040204020203" pitchFamily="34" charset="0"/>
              </a:rPr>
              <a:t>Fire Departments </a:t>
            </a:r>
          </a:p>
          <a:p>
            <a:pPr lvl="1" eaLnBrk="1" hangingPunct="1">
              <a:defRPr/>
            </a:pPr>
            <a:r>
              <a:rPr lang="en-US" sz="2400" dirty="0">
                <a:latin typeface="Segoe UI" panose="020B0502040204020203" pitchFamily="34" charset="0"/>
                <a:cs typeface="Segoe UI" panose="020B0502040204020203" pitchFamily="34" charset="0"/>
              </a:rPr>
              <a:t>Police Departments</a:t>
            </a:r>
          </a:p>
          <a:p>
            <a:pPr marL="0" indent="0" eaLnBrk="1" hangingPunct="1">
              <a:buNone/>
              <a:defRPr/>
            </a:pPr>
            <a:r>
              <a:rPr lang="en-US" altLang="en-US" dirty="0">
                <a:latin typeface="Segoe UI" panose="020B0502040204020203" pitchFamily="34" charset="0"/>
                <a:cs typeface="Segoe UI" panose="020B0502040204020203" pitchFamily="34" charset="0"/>
              </a:rPr>
              <a:t>	</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643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057400" y="533399"/>
            <a:ext cx="8229600" cy="714829"/>
          </a:xfrm>
        </p:spPr>
        <p:txBody>
          <a:bodyPr>
            <a:normAutofit/>
          </a:bodyPr>
          <a:lstStyle/>
          <a:p>
            <a:pPr eaLnBrk="1" hangingPunct="1"/>
            <a:r>
              <a:rPr lang="en-US" altLang="en-US" b="1" dirty="0">
                <a:latin typeface="Segoe UI" panose="020B0502040204020203" pitchFamily="34" charset="0"/>
                <a:cs typeface="Segoe UI" panose="020B0502040204020203" pitchFamily="34" charset="0"/>
              </a:rPr>
              <a:t>Medical Alert Center (MAC)</a:t>
            </a:r>
          </a:p>
        </p:txBody>
      </p:sp>
      <p:sp>
        <p:nvSpPr>
          <p:cNvPr id="3" name="Content Placeholder 2"/>
          <p:cNvSpPr>
            <a:spLocks noGrp="1"/>
          </p:cNvSpPr>
          <p:nvPr>
            <p:ph idx="1"/>
          </p:nvPr>
        </p:nvSpPr>
        <p:spPr>
          <a:xfrm>
            <a:off x="1762699" y="1447800"/>
            <a:ext cx="9511437" cy="5519738"/>
          </a:xfrm>
        </p:spPr>
        <p:txBody>
          <a:bodyPr>
            <a:noAutofit/>
          </a:bodyPr>
          <a:lstStyle/>
          <a:p>
            <a:pPr eaLnBrk="1" hangingPunct="1">
              <a:defRPr/>
            </a:pPr>
            <a:r>
              <a:rPr lang="en-US" sz="2600" b="1" dirty="0">
                <a:latin typeface="Segoe UI" panose="020B0502040204020203" pitchFamily="34" charset="0"/>
                <a:cs typeface="Segoe UI" panose="020B0502040204020203" pitchFamily="34" charset="0"/>
              </a:rPr>
              <a:t>What is MAC?   </a:t>
            </a:r>
          </a:p>
          <a:p>
            <a:pPr lvl="1" eaLnBrk="1" hangingPunct="1">
              <a:defRPr/>
            </a:pPr>
            <a:r>
              <a:rPr lang="en-US" sz="2200" dirty="0">
                <a:latin typeface="Segoe UI" panose="020B0502040204020203" pitchFamily="34" charset="0"/>
                <a:cs typeface="Segoe UI" panose="020B0502040204020203" pitchFamily="34" charset="0"/>
              </a:rPr>
              <a:t>The Operations &amp; Communications arm of Los Angeles County Department of Health Services (DHS).</a:t>
            </a:r>
            <a:endParaRPr lang="en-US" sz="2600" dirty="0">
              <a:latin typeface="Segoe UI" panose="020B0502040204020203" pitchFamily="34" charset="0"/>
              <a:cs typeface="Segoe UI" panose="020B0502040204020203" pitchFamily="34" charset="0"/>
            </a:endParaRPr>
          </a:p>
          <a:p>
            <a:pPr eaLnBrk="1" hangingPunct="1">
              <a:defRPr/>
            </a:pPr>
            <a:r>
              <a:rPr lang="en-US" sz="2600" b="1" dirty="0">
                <a:latin typeface="Segoe UI" panose="020B0502040204020203" pitchFamily="34" charset="0"/>
                <a:cs typeface="Segoe UI" panose="020B0502040204020203" pitchFamily="34" charset="0"/>
              </a:rPr>
              <a:t>Why does MAC use ReddiNet</a:t>
            </a:r>
            <a:r>
              <a:rPr lang="en-US" sz="2600" b="1" dirty="0">
                <a:latin typeface="Calibri" panose="020F0502020204030204" pitchFamily="34" charset="0"/>
                <a:cs typeface="Calibri" panose="020F0502020204030204" pitchFamily="34" charset="0"/>
              </a:rPr>
              <a:t>®</a:t>
            </a:r>
            <a:r>
              <a:rPr lang="en-US" sz="2600" b="1" dirty="0">
                <a:latin typeface="Segoe UI" panose="020B0502040204020203" pitchFamily="34" charset="0"/>
                <a:cs typeface="Segoe UI" panose="020B0502040204020203" pitchFamily="34" charset="0"/>
              </a:rPr>
              <a:t>?</a:t>
            </a:r>
          </a:p>
          <a:p>
            <a:pPr lvl="1" eaLnBrk="1" hangingPunct="1">
              <a:defRPr/>
            </a:pPr>
            <a:r>
              <a:rPr lang="en-US" sz="2200" dirty="0">
                <a:latin typeface="Segoe UI" panose="020B0502040204020203" pitchFamily="34" charset="0"/>
                <a:cs typeface="Segoe UI" panose="020B0502040204020203" pitchFamily="34" charset="0"/>
              </a:rPr>
              <a:t>Gather and relay information from field operations to hospitals and vice versa.</a:t>
            </a:r>
          </a:p>
          <a:p>
            <a:pPr lvl="2" eaLnBrk="1" hangingPunct="1">
              <a:defRPr/>
            </a:pPr>
            <a:r>
              <a:rPr lang="en-US" sz="2000" dirty="0">
                <a:latin typeface="Segoe UI" panose="020B0502040204020203" pitchFamily="34" charset="0"/>
                <a:cs typeface="Segoe UI" panose="020B0502040204020203" pitchFamily="34" charset="0"/>
              </a:rPr>
              <a:t>Obtain number of patients involved in MCI and their acuity level.(Immediate, Delayed, Minor)</a:t>
            </a:r>
          </a:p>
          <a:p>
            <a:pPr lvl="2" eaLnBrk="1" hangingPunct="1">
              <a:defRPr/>
            </a:pPr>
            <a:r>
              <a:rPr lang="en-US" sz="2000" dirty="0">
                <a:latin typeface="Segoe UI" panose="020B0502040204020203" pitchFamily="34" charset="0"/>
                <a:cs typeface="Segoe UI" panose="020B0502040204020203" pitchFamily="34" charset="0"/>
              </a:rPr>
              <a:t>Obtain and communicate bed availability</a:t>
            </a:r>
          </a:p>
          <a:p>
            <a:pPr lvl="1" eaLnBrk="1" hangingPunct="1">
              <a:defRPr/>
            </a:pPr>
            <a:r>
              <a:rPr lang="en-US" sz="2200" dirty="0">
                <a:latin typeface="Segoe UI" panose="020B0502040204020203" pitchFamily="34" charset="0"/>
                <a:cs typeface="Segoe UI" panose="020B0502040204020203" pitchFamily="34" charset="0"/>
              </a:rPr>
              <a:t>Assist with patient distribution and notifications of incoming patients to hospitals.</a:t>
            </a:r>
            <a:r>
              <a:rPr lang="en-US" altLang="en-US" sz="2200" dirty="0">
                <a:latin typeface="Segoe UI" panose="020B0502040204020203" pitchFamily="34" charset="0"/>
                <a:cs typeface="Segoe UI" panose="020B0502040204020203" pitchFamily="34" charset="0"/>
              </a:rPr>
              <a:t>	</a:t>
            </a:r>
            <a:endParaRPr lang="en-US" sz="2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0314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057400" y="457200"/>
            <a:ext cx="8229600" cy="623888"/>
          </a:xfrm>
        </p:spPr>
        <p:txBody>
          <a:bodyPr>
            <a:noAutofit/>
          </a:bodyPr>
          <a:lstStyle/>
          <a:p>
            <a:pPr eaLnBrk="1" hangingPunct="1"/>
            <a:r>
              <a:rPr lang="en-US" altLang="en-US" b="1" dirty="0">
                <a:latin typeface="Segoe UI" panose="020B0502040204020203" pitchFamily="34" charset="0"/>
                <a:cs typeface="Segoe UI" panose="020B0502040204020203" pitchFamily="34" charset="0"/>
              </a:rPr>
              <a:t>MCI Activation </a:t>
            </a:r>
          </a:p>
        </p:txBody>
      </p:sp>
      <p:sp>
        <p:nvSpPr>
          <p:cNvPr id="16387" name="Content Placeholder 1"/>
          <p:cNvSpPr>
            <a:spLocks noGrp="1"/>
          </p:cNvSpPr>
          <p:nvPr>
            <p:ph idx="1"/>
          </p:nvPr>
        </p:nvSpPr>
        <p:spPr/>
        <p:txBody>
          <a:bodyPr/>
          <a:lstStyle/>
          <a:p>
            <a:endParaRPr lang="en-US" altLang="en-US" dirty="0"/>
          </a:p>
        </p:txBody>
      </p:sp>
      <p:pic>
        <p:nvPicPr>
          <p:cNvPr id="16389" name="Picture 5"/>
          <p:cNvPicPr>
            <a:picLocks noChangeAspect="1"/>
          </p:cNvPicPr>
          <p:nvPr/>
        </p:nvPicPr>
        <p:blipFill rotWithShape="1">
          <a:blip r:embed="rId3">
            <a:extLst>
              <a:ext uri="{28A0092B-C50C-407E-A947-70E740481C1C}">
                <a14:useLocalDpi xmlns:a14="http://schemas.microsoft.com/office/drawing/2010/main" val="0"/>
              </a:ext>
            </a:extLst>
          </a:blip>
          <a:srcRect l="-2" t="5612" r="444" b="16687"/>
          <a:stretch/>
        </p:blipFill>
        <p:spPr bwMode="auto">
          <a:xfrm>
            <a:off x="1562101" y="1081089"/>
            <a:ext cx="9032875" cy="496717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6"/>
          <p:cNvPicPr>
            <a:picLocks noChangeAspect="1"/>
          </p:cNvPicPr>
          <p:nvPr/>
        </p:nvPicPr>
        <p:blipFill>
          <a:blip r:embed="rId4">
            <a:extLst>
              <a:ext uri="{28A0092B-C50C-407E-A947-70E740481C1C}">
                <a14:useLocalDpi xmlns:a14="http://schemas.microsoft.com/office/drawing/2010/main" val="0"/>
              </a:ext>
            </a:extLst>
          </a:blip>
          <a:srcRect t="6667" b="4753"/>
          <a:stretch>
            <a:fillRect/>
          </a:stretch>
        </p:blipFill>
        <p:spPr bwMode="auto">
          <a:xfrm>
            <a:off x="1562101" y="2202794"/>
            <a:ext cx="9029700" cy="447584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9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a:xfrm>
            <a:off x="2057400" y="457200"/>
            <a:ext cx="8229600" cy="849086"/>
          </a:xfrm>
        </p:spPr>
        <p:txBody>
          <a:bodyPr/>
          <a:lstStyle/>
          <a:p>
            <a:pPr eaLnBrk="1" hangingPunct="1"/>
            <a:r>
              <a:rPr lang="en-US" altLang="en-US" b="1" dirty="0">
                <a:latin typeface="Segoe UI" panose="020B0502040204020203" pitchFamily="34" charset="0"/>
                <a:cs typeface="Segoe UI" panose="020B0502040204020203" pitchFamily="34" charset="0"/>
              </a:rPr>
              <a:t>General Notification</a:t>
            </a:r>
          </a:p>
        </p:txBody>
      </p:sp>
      <p:pic>
        <p:nvPicPr>
          <p:cNvPr id="18435" name="Picture 5" descr="C:\Users\sraby\Desktop\General Notificatio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32000" y="1643856"/>
            <a:ext cx="8279494" cy="4038600"/>
          </a:xfrm>
          <a:noFill/>
        </p:spPr>
      </p:pic>
    </p:spTree>
    <p:extLst>
      <p:ext uri="{BB962C8B-B14F-4D97-AF65-F5344CB8AC3E}">
        <p14:creationId xmlns:p14="http://schemas.microsoft.com/office/powerpoint/2010/main" val="395020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p:nvPr>
        </p:nvSpPr>
        <p:spPr>
          <a:xfrm>
            <a:off x="2057400" y="457199"/>
            <a:ext cx="8229600" cy="805543"/>
          </a:xfrm>
        </p:spPr>
        <p:txBody>
          <a:bodyPr>
            <a:normAutofit/>
          </a:bodyPr>
          <a:lstStyle/>
          <a:p>
            <a:pPr eaLnBrk="1" hangingPunct="1"/>
            <a:r>
              <a:rPr lang="en-US" altLang="en-US" b="1" dirty="0">
                <a:latin typeface="Segoe UI" panose="020B0502040204020203" pitchFamily="34" charset="0"/>
                <a:cs typeface="Segoe UI" panose="020B0502040204020203" pitchFamily="34" charset="0"/>
              </a:rPr>
              <a:t>ED Bed Capacity Poll</a:t>
            </a:r>
          </a:p>
        </p:txBody>
      </p:sp>
      <p:sp>
        <p:nvSpPr>
          <p:cNvPr id="12291" name="Rectangle 3"/>
          <p:cNvSpPr>
            <a:spLocks noGrp="1" noChangeArrowheads="1"/>
          </p:cNvSpPr>
          <p:nvPr>
            <p:ph type="body" sz="half" idx="1"/>
          </p:nvPr>
        </p:nvSpPr>
        <p:spPr>
          <a:xfrm>
            <a:off x="1402815" y="1378095"/>
            <a:ext cx="10972800" cy="2185988"/>
          </a:xfrm>
        </p:spPr>
        <p:txBody>
          <a:bodyPr/>
          <a:lstStyle/>
          <a:p>
            <a:pPr eaLnBrk="1" hangingPunct="1"/>
            <a:r>
              <a:rPr lang="en-US" altLang="en-US" sz="2600" dirty="0">
                <a:latin typeface="Segoe UI" panose="020B0502040204020203" pitchFamily="34" charset="0"/>
                <a:cs typeface="Segoe UI" panose="020B0502040204020203" pitchFamily="34" charset="0"/>
              </a:rPr>
              <a:t>Initial ED Bed Capacity Poll (MCI Poll) is sent to all hospitals within geographic proximity to the incident</a:t>
            </a:r>
          </a:p>
          <a:p>
            <a:pPr lvl="1" eaLnBrk="1" hangingPunct="1"/>
            <a:r>
              <a:rPr lang="en-US" altLang="en-US" sz="2200" dirty="0">
                <a:latin typeface="Segoe UI" panose="020B0502040204020203" pitchFamily="34" charset="0"/>
                <a:cs typeface="Segoe UI" panose="020B0502040204020203" pitchFamily="34" charset="0"/>
              </a:rPr>
              <a:t>Done within minutes of initial notification</a:t>
            </a:r>
          </a:p>
          <a:p>
            <a:pPr lvl="1" eaLnBrk="1" hangingPunct="1"/>
            <a:r>
              <a:rPr lang="en-US" altLang="en-US" sz="2200" dirty="0">
                <a:latin typeface="Segoe UI" panose="020B0502040204020203" pitchFamily="34" charset="0"/>
                <a:cs typeface="Segoe UI" panose="020B0502040204020203" pitchFamily="34" charset="0"/>
              </a:rPr>
              <a:t>Hospitals should respond to the poll as soon as possible</a:t>
            </a:r>
          </a:p>
        </p:txBody>
      </p:sp>
      <p:pic>
        <p:nvPicPr>
          <p:cNvPr id="12293" name="Picture 7" descr="C:\Users\sraby\Desktop\MCI General Notification and ED Capacity.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42142" y="3429000"/>
            <a:ext cx="7924800" cy="3165332"/>
          </a:xfrm>
          <a:noFill/>
        </p:spPr>
      </p:pic>
      <p:sp>
        <p:nvSpPr>
          <p:cNvPr id="12292" name="Rectangle 8"/>
          <p:cNvSpPr>
            <a:spLocks noChangeArrowheads="1"/>
          </p:cNvSpPr>
          <p:nvPr/>
        </p:nvSpPr>
        <p:spPr bwMode="auto">
          <a:xfrm>
            <a:off x="1981200" y="3962401"/>
            <a:ext cx="82296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n-US" altLang="en-US" sz="2800"/>
          </a:p>
        </p:txBody>
      </p:sp>
    </p:spTree>
    <p:extLst>
      <p:ext uri="{BB962C8B-B14F-4D97-AF65-F5344CB8AC3E}">
        <p14:creationId xmlns:p14="http://schemas.microsoft.com/office/powerpoint/2010/main" val="25468328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1527464" y="2215307"/>
            <a:ext cx="10018713" cy="3124201"/>
          </a:xfrm>
        </p:spPr>
        <p:txBody>
          <a:bodyPr>
            <a:normAutofit fontScale="92500" lnSpcReduction="20000"/>
          </a:bodyPr>
          <a:lstStyle/>
          <a:p>
            <a:pPr eaLnBrk="1" hangingPunct="1"/>
            <a:r>
              <a:rPr lang="en-US" altLang="en-US" sz="2800" dirty="0">
                <a:latin typeface="Segoe UI" panose="020B0502040204020203" pitchFamily="34" charset="0"/>
                <a:cs typeface="Segoe UI" panose="020B0502040204020203" pitchFamily="34" charset="0"/>
              </a:rPr>
              <a:t>Results of hospital bed poll given to Field Medical Communications</a:t>
            </a:r>
          </a:p>
          <a:p>
            <a:pPr lvl="1" eaLnBrk="1" hangingPunct="1"/>
            <a:r>
              <a:rPr lang="en-US" altLang="en-US" sz="2400" dirty="0">
                <a:latin typeface="Segoe UI" panose="020B0502040204020203" pitchFamily="34" charset="0"/>
                <a:cs typeface="Segoe UI" panose="020B0502040204020203" pitchFamily="34" charset="0"/>
              </a:rPr>
              <a:t>Victims are triaged for transportation according to acuity, available beds and nearest appropriate facility</a:t>
            </a:r>
          </a:p>
          <a:p>
            <a:pPr lvl="1" eaLnBrk="1" hangingPunct="1"/>
            <a:r>
              <a:rPr lang="en-US" altLang="en-US" sz="2400" dirty="0">
                <a:latin typeface="Segoe UI" panose="020B0502040204020203" pitchFamily="34" charset="0"/>
                <a:cs typeface="Segoe UI" panose="020B0502040204020203" pitchFamily="34" charset="0"/>
              </a:rPr>
              <a:t>Patients are assigned to a specific ambulance/rescue/ squad number</a:t>
            </a:r>
          </a:p>
          <a:p>
            <a:pPr eaLnBrk="1" hangingPunct="1"/>
            <a:r>
              <a:rPr lang="en-US" altLang="en-US" sz="2800" dirty="0">
                <a:latin typeface="Segoe UI" panose="020B0502040204020203" pitchFamily="34" charset="0"/>
                <a:cs typeface="Segoe UI" panose="020B0502040204020203" pitchFamily="34" charset="0"/>
              </a:rPr>
              <a:t>Field Medical Communications notifies MAC of patient destination</a:t>
            </a:r>
          </a:p>
          <a:p>
            <a:pPr eaLnBrk="1" hangingPunct="1"/>
            <a:r>
              <a:rPr lang="en-US" altLang="en-US" sz="2800" dirty="0">
                <a:latin typeface="Segoe UI" panose="020B0502040204020203" pitchFamily="34" charset="0"/>
                <a:cs typeface="Segoe UI" panose="020B0502040204020203" pitchFamily="34" charset="0"/>
              </a:rPr>
              <a:t>MAC then notifies the receiving hospital</a:t>
            </a:r>
          </a:p>
        </p:txBody>
      </p:sp>
      <p:sp>
        <p:nvSpPr>
          <p:cNvPr id="5" name="Title 1"/>
          <p:cNvSpPr txBox="1">
            <a:spLocks/>
          </p:cNvSpPr>
          <p:nvPr/>
        </p:nvSpPr>
        <p:spPr bwMode="auto">
          <a:xfrm>
            <a:off x="1527464" y="457200"/>
            <a:ext cx="8759536" cy="84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Field Medical Communications</a:t>
            </a:r>
          </a:p>
        </p:txBody>
      </p:sp>
    </p:spTree>
    <p:extLst>
      <p:ext uri="{BB962C8B-B14F-4D97-AF65-F5344CB8AC3E}">
        <p14:creationId xmlns:p14="http://schemas.microsoft.com/office/powerpoint/2010/main" val="3674145334"/>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1296</TotalTime>
  <Words>1848</Words>
  <Application>Microsoft Office PowerPoint</Application>
  <PresentationFormat>Widescreen</PresentationFormat>
  <Paragraphs>230</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Constantia</vt:lpstr>
      <vt:lpstr>Corbel</vt:lpstr>
      <vt:lpstr>Segoe UI</vt:lpstr>
      <vt:lpstr>Parallax</vt:lpstr>
      <vt:lpstr>ReddiNet®</vt:lpstr>
      <vt:lpstr>Objectives</vt:lpstr>
      <vt:lpstr>Functions</vt:lpstr>
      <vt:lpstr>About ReddiNet®</vt:lpstr>
      <vt:lpstr>Medical Alert Center (MAC)</vt:lpstr>
      <vt:lpstr>MCI Activation </vt:lpstr>
      <vt:lpstr>General Notification</vt:lpstr>
      <vt:lpstr>ED Bed Capacity Poll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ReddiNet</dc:title>
  <dc:creator>Christopher Sandoval</dc:creator>
  <cp:lastModifiedBy>Isabel Sanchez</cp:lastModifiedBy>
  <cp:revision>70</cp:revision>
  <cp:lastPrinted>2019-09-04T00:03:23Z</cp:lastPrinted>
  <dcterms:created xsi:type="dcterms:W3CDTF">2018-02-13T16:59:14Z</dcterms:created>
  <dcterms:modified xsi:type="dcterms:W3CDTF">2023-09-25T16:46:41Z</dcterms:modified>
</cp:coreProperties>
</file>