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45" r:id="rId1"/>
  </p:sldMasterIdLst>
  <p:notesMasterIdLst>
    <p:notesMasterId r:id="rId39"/>
  </p:notesMasterIdLst>
  <p:handoutMasterIdLst>
    <p:handoutMasterId r:id="rId40"/>
  </p:handoutMasterIdLst>
  <p:sldIdLst>
    <p:sldId id="257" r:id="rId2"/>
    <p:sldId id="291" r:id="rId3"/>
    <p:sldId id="351" r:id="rId4"/>
    <p:sldId id="318" r:id="rId5"/>
    <p:sldId id="346" r:id="rId6"/>
    <p:sldId id="352" r:id="rId7"/>
    <p:sldId id="266" r:id="rId8"/>
    <p:sldId id="339" r:id="rId9"/>
    <p:sldId id="340" r:id="rId10"/>
    <p:sldId id="317" r:id="rId11"/>
    <p:sldId id="343" r:id="rId12"/>
    <p:sldId id="342" r:id="rId13"/>
    <p:sldId id="341" r:id="rId14"/>
    <p:sldId id="354" r:id="rId15"/>
    <p:sldId id="322" r:id="rId16"/>
    <p:sldId id="353" r:id="rId17"/>
    <p:sldId id="368" r:id="rId18"/>
    <p:sldId id="335" r:id="rId19"/>
    <p:sldId id="295" r:id="rId20"/>
    <p:sldId id="337" r:id="rId21"/>
    <p:sldId id="336" r:id="rId22"/>
    <p:sldId id="333" r:id="rId23"/>
    <p:sldId id="334" r:id="rId24"/>
    <p:sldId id="324" r:id="rId25"/>
    <p:sldId id="326" r:id="rId26"/>
    <p:sldId id="355" r:id="rId27"/>
    <p:sldId id="356" r:id="rId28"/>
    <p:sldId id="287" r:id="rId29"/>
    <p:sldId id="358" r:id="rId30"/>
    <p:sldId id="360" r:id="rId31"/>
    <p:sldId id="361" r:id="rId32"/>
    <p:sldId id="362" r:id="rId33"/>
    <p:sldId id="365" r:id="rId34"/>
    <p:sldId id="268" r:id="rId35"/>
    <p:sldId id="349" r:id="rId36"/>
    <p:sldId id="259" r:id="rId37"/>
    <p:sldId id="327" r:id="rId38"/>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A587C6-B398-43D0-88E7-610247890767}">
          <p14:sldIdLst>
            <p14:sldId id="257"/>
            <p14:sldId id="291"/>
            <p14:sldId id="351"/>
            <p14:sldId id="318"/>
            <p14:sldId id="346"/>
            <p14:sldId id="352"/>
            <p14:sldId id="266"/>
            <p14:sldId id="339"/>
            <p14:sldId id="340"/>
            <p14:sldId id="317"/>
            <p14:sldId id="343"/>
            <p14:sldId id="342"/>
            <p14:sldId id="341"/>
            <p14:sldId id="354"/>
            <p14:sldId id="322"/>
            <p14:sldId id="353"/>
          </p14:sldIdLst>
        </p14:section>
        <p14:section name="Untitled Section" id="{050AE053-2605-4AA6-B4A0-49F89B0C6CD3}">
          <p14:sldIdLst>
            <p14:sldId id="368"/>
            <p14:sldId id="335"/>
            <p14:sldId id="295"/>
            <p14:sldId id="337"/>
            <p14:sldId id="336"/>
            <p14:sldId id="333"/>
            <p14:sldId id="334"/>
            <p14:sldId id="324"/>
            <p14:sldId id="326"/>
            <p14:sldId id="355"/>
            <p14:sldId id="356"/>
            <p14:sldId id="287"/>
            <p14:sldId id="358"/>
            <p14:sldId id="360"/>
            <p14:sldId id="361"/>
            <p14:sldId id="362"/>
            <p14:sldId id="365"/>
            <p14:sldId id="268"/>
            <p14:sldId id="349"/>
            <p14:sldId id="259"/>
            <p14:sldId id="32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ie Lee-Brown" initials="LL" lastIdx="1" clrIdx="0">
    <p:extLst>
      <p:ext uri="{19B8F6BF-5375-455C-9EA6-DF929625EA0E}">
        <p15:presenceInfo xmlns:p15="http://schemas.microsoft.com/office/powerpoint/2012/main" userId="S::LLee-Brown6@dhs.lacounty.gov::e34a74f2-0d8d-4e7a-afbc-23f13cc1ac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B107D6-6220-4030-A822-6C1E1986915F}" v="34" dt="2023-09-26T16:18:04.5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1927" autoAdjust="0"/>
  </p:normalViewPr>
  <p:slideViewPr>
    <p:cSldViewPr snapToGrid="0">
      <p:cViewPr varScale="1">
        <p:scale>
          <a:sx n="70" d="100"/>
          <a:sy n="70" d="100"/>
        </p:scale>
        <p:origin x="2040" y="72"/>
      </p:cViewPr>
      <p:guideLst/>
    </p:cSldViewPr>
  </p:slideViewPr>
  <p:outlineViewPr>
    <p:cViewPr>
      <p:scale>
        <a:sx n="33" d="100"/>
        <a:sy n="33" d="100"/>
      </p:scale>
      <p:origin x="0" y="0"/>
    </p:cViewPr>
  </p:outlineViewPr>
  <p:notesTextViewPr>
    <p:cViewPr>
      <p:scale>
        <a:sx n="1" d="1"/>
        <a:sy n="1" d="1"/>
      </p:scale>
      <p:origin x="0" y="-24"/>
    </p:cViewPr>
  </p:notesTextViewPr>
  <p:notesViewPr>
    <p:cSldViewPr snapToGrid="0">
      <p:cViewPr varScale="1">
        <p:scale>
          <a:sx n="60" d="100"/>
          <a:sy n="60" d="100"/>
        </p:scale>
        <p:origin x="231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ie Lee-Brown" userId="e34a74f2-0d8d-4e7a-afbc-23f13cc1ac56" providerId="ADAL" clId="{746302AE-57AF-4BA6-AF48-E7AB8BC9EB89}"/>
    <pc:docChg chg="custSel modSld">
      <pc:chgData name="Laurie Lee-Brown" userId="e34a74f2-0d8d-4e7a-afbc-23f13cc1ac56" providerId="ADAL" clId="{746302AE-57AF-4BA6-AF48-E7AB8BC9EB89}" dt="2023-09-26T22:22:03.073" v="658" actId="6549"/>
      <pc:docMkLst>
        <pc:docMk/>
      </pc:docMkLst>
      <pc:sldChg chg="modNotesTx">
        <pc:chgData name="Laurie Lee-Brown" userId="e34a74f2-0d8d-4e7a-afbc-23f13cc1ac56" providerId="ADAL" clId="{746302AE-57AF-4BA6-AF48-E7AB8BC9EB89}" dt="2023-09-26T21:51:03.224" v="29" actId="6549"/>
        <pc:sldMkLst>
          <pc:docMk/>
          <pc:sldMk cId="1588704328" sldId="257"/>
        </pc:sldMkLst>
      </pc:sldChg>
      <pc:sldChg chg="modNotesTx">
        <pc:chgData name="Laurie Lee-Brown" userId="e34a74f2-0d8d-4e7a-afbc-23f13cc1ac56" providerId="ADAL" clId="{746302AE-57AF-4BA6-AF48-E7AB8BC9EB89}" dt="2023-09-26T22:00:17.549" v="289" actId="33524"/>
        <pc:sldMkLst>
          <pc:docMk/>
          <pc:sldMk cId="3112194841" sldId="266"/>
        </pc:sldMkLst>
      </pc:sldChg>
      <pc:sldChg chg="modNotesTx">
        <pc:chgData name="Laurie Lee-Brown" userId="e34a74f2-0d8d-4e7a-afbc-23f13cc1ac56" providerId="ADAL" clId="{746302AE-57AF-4BA6-AF48-E7AB8BC9EB89}" dt="2023-09-26T22:17:38.877" v="655" actId="20577"/>
        <pc:sldMkLst>
          <pc:docMk/>
          <pc:sldMk cId="795499379" sldId="268"/>
        </pc:sldMkLst>
      </pc:sldChg>
      <pc:sldChg chg="modNotesTx">
        <pc:chgData name="Laurie Lee-Brown" userId="e34a74f2-0d8d-4e7a-afbc-23f13cc1ac56" providerId="ADAL" clId="{746302AE-57AF-4BA6-AF48-E7AB8BC9EB89}" dt="2023-09-26T22:16:15.060" v="635" actId="20577"/>
        <pc:sldMkLst>
          <pc:docMk/>
          <pc:sldMk cId="2532970434" sldId="287"/>
        </pc:sldMkLst>
      </pc:sldChg>
      <pc:sldChg chg="modNotesTx">
        <pc:chgData name="Laurie Lee-Brown" userId="e34a74f2-0d8d-4e7a-afbc-23f13cc1ac56" providerId="ADAL" clId="{746302AE-57AF-4BA6-AF48-E7AB8BC9EB89}" dt="2023-09-26T22:20:56.282" v="656" actId="6549"/>
        <pc:sldMkLst>
          <pc:docMk/>
          <pc:sldMk cId="2686588733" sldId="295"/>
        </pc:sldMkLst>
      </pc:sldChg>
      <pc:sldChg chg="modNotesTx">
        <pc:chgData name="Laurie Lee-Brown" userId="e34a74f2-0d8d-4e7a-afbc-23f13cc1ac56" providerId="ADAL" clId="{746302AE-57AF-4BA6-AF48-E7AB8BC9EB89}" dt="2023-09-26T22:03:50.755" v="310" actId="6549"/>
        <pc:sldMkLst>
          <pc:docMk/>
          <pc:sldMk cId="1965388596" sldId="317"/>
        </pc:sldMkLst>
      </pc:sldChg>
      <pc:sldChg chg="modNotesTx">
        <pc:chgData name="Laurie Lee-Brown" userId="e34a74f2-0d8d-4e7a-afbc-23f13cc1ac56" providerId="ADAL" clId="{746302AE-57AF-4BA6-AF48-E7AB8BC9EB89}" dt="2023-09-26T21:57:58.743" v="253" actId="20577"/>
        <pc:sldMkLst>
          <pc:docMk/>
          <pc:sldMk cId="4004674187" sldId="318"/>
        </pc:sldMkLst>
      </pc:sldChg>
      <pc:sldChg chg="modNotesTx">
        <pc:chgData name="Laurie Lee-Brown" userId="e34a74f2-0d8d-4e7a-afbc-23f13cc1ac56" providerId="ADAL" clId="{746302AE-57AF-4BA6-AF48-E7AB8BC9EB89}" dt="2023-09-26T22:09:50.532" v="356" actId="6549"/>
        <pc:sldMkLst>
          <pc:docMk/>
          <pc:sldMk cId="1964891424" sldId="322"/>
        </pc:sldMkLst>
      </pc:sldChg>
      <pc:sldChg chg="modNotesTx">
        <pc:chgData name="Laurie Lee-Brown" userId="e34a74f2-0d8d-4e7a-afbc-23f13cc1ac56" providerId="ADAL" clId="{746302AE-57AF-4BA6-AF48-E7AB8BC9EB89}" dt="2023-09-26T22:14:22.750" v="617" actId="6549"/>
        <pc:sldMkLst>
          <pc:docMk/>
          <pc:sldMk cId="386151758" sldId="324"/>
        </pc:sldMkLst>
      </pc:sldChg>
      <pc:sldChg chg="modNotesTx">
        <pc:chgData name="Laurie Lee-Brown" userId="e34a74f2-0d8d-4e7a-afbc-23f13cc1ac56" providerId="ADAL" clId="{746302AE-57AF-4BA6-AF48-E7AB8BC9EB89}" dt="2023-09-26T22:14:39.230" v="619" actId="6549"/>
        <pc:sldMkLst>
          <pc:docMk/>
          <pc:sldMk cId="684606201" sldId="326"/>
        </pc:sldMkLst>
      </pc:sldChg>
      <pc:sldChg chg="modNotesTx">
        <pc:chgData name="Laurie Lee-Brown" userId="e34a74f2-0d8d-4e7a-afbc-23f13cc1ac56" providerId="ADAL" clId="{746302AE-57AF-4BA6-AF48-E7AB8BC9EB89}" dt="2023-09-26T22:13:15.933" v="568" actId="20577"/>
        <pc:sldMkLst>
          <pc:docMk/>
          <pc:sldMk cId="323995163" sldId="333"/>
        </pc:sldMkLst>
      </pc:sldChg>
      <pc:sldChg chg="modNotesTx">
        <pc:chgData name="Laurie Lee-Brown" userId="e34a74f2-0d8d-4e7a-afbc-23f13cc1ac56" providerId="ADAL" clId="{746302AE-57AF-4BA6-AF48-E7AB8BC9EB89}" dt="2023-09-26T22:13:53.764" v="615" actId="20577"/>
        <pc:sldMkLst>
          <pc:docMk/>
          <pc:sldMk cId="2906980084" sldId="334"/>
        </pc:sldMkLst>
      </pc:sldChg>
      <pc:sldChg chg="modNotesTx">
        <pc:chgData name="Laurie Lee-Brown" userId="e34a74f2-0d8d-4e7a-afbc-23f13cc1ac56" providerId="ADAL" clId="{746302AE-57AF-4BA6-AF48-E7AB8BC9EB89}" dt="2023-09-26T22:21:06.068" v="657" actId="6549"/>
        <pc:sldMkLst>
          <pc:docMk/>
          <pc:sldMk cId="958871940" sldId="336"/>
        </pc:sldMkLst>
      </pc:sldChg>
      <pc:sldChg chg="modNotesTx">
        <pc:chgData name="Laurie Lee-Brown" userId="e34a74f2-0d8d-4e7a-afbc-23f13cc1ac56" providerId="ADAL" clId="{746302AE-57AF-4BA6-AF48-E7AB8BC9EB89}" dt="2023-09-26T22:12:42.962" v="508" actId="6549"/>
        <pc:sldMkLst>
          <pc:docMk/>
          <pc:sldMk cId="869948012" sldId="337"/>
        </pc:sldMkLst>
      </pc:sldChg>
      <pc:sldChg chg="modNotesTx">
        <pc:chgData name="Laurie Lee-Brown" userId="e34a74f2-0d8d-4e7a-afbc-23f13cc1ac56" providerId="ADAL" clId="{746302AE-57AF-4BA6-AF48-E7AB8BC9EB89}" dt="2023-09-26T22:02:46.043" v="304" actId="20577"/>
        <pc:sldMkLst>
          <pc:docMk/>
          <pc:sldMk cId="146660901" sldId="339"/>
        </pc:sldMkLst>
      </pc:sldChg>
      <pc:sldChg chg="modNotesTx">
        <pc:chgData name="Laurie Lee-Brown" userId="e34a74f2-0d8d-4e7a-afbc-23f13cc1ac56" providerId="ADAL" clId="{746302AE-57AF-4BA6-AF48-E7AB8BC9EB89}" dt="2023-09-26T22:07:47.420" v="353" actId="20577"/>
        <pc:sldMkLst>
          <pc:docMk/>
          <pc:sldMk cId="798687350" sldId="341"/>
        </pc:sldMkLst>
      </pc:sldChg>
      <pc:sldChg chg="modNotesTx">
        <pc:chgData name="Laurie Lee-Brown" userId="e34a74f2-0d8d-4e7a-afbc-23f13cc1ac56" providerId="ADAL" clId="{746302AE-57AF-4BA6-AF48-E7AB8BC9EB89}" dt="2023-09-26T22:05:53.407" v="324" actId="6549"/>
        <pc:sldMkLst>
          <pc:docMk/>
          <pc:sldMk cId="1586711293" sldId="342"/>
        </pc:sldMkLst>
      </pc:sldChg>
      <pc:sldChg chg="modNotesTx">
        <pc:chgData name="Laurie Lee-Brown" userId="e34a74f2-0d8d-4e7a-afbc-23f13cc1ac56" providerId="ADAL" clId="{746302AE-57AF-4BA6-AF48-E7AB8BC9EB89}" dt="2023-09-26T22:04:56.396" v="312" actId="6549"/>
        <pc:sldMkLst>
          <pc:docMk/>
          <pc:sldMk cId="2847446019" sldId="343"/>
        </pc:sldMkLst>
      </pc:sldChg>
      <pc:sldChg chg="modNotesTx">
        <pc:chgData name="Laurie Lee-Brown" userId="e34a74f2-0d8d-4e7a-afbc-23f13cc1ac56" providerId="ADAL" clId="{746302AE-57AF-4BA6-AF48-E7AB8BC9EB89}" dt="2023-09-26T21:58:54.363" v="283" actId="5793"/>
        <pc:sldMkLst>
          <pc:docMk/>
          <pc:sldMk cId="3333009317" sldId="346"/>
        </pc:sldMkLst>
      </pc:sldChg>
      <pc:sldChg chg="modNotesTx">
        <pc:chgData name="Laurie Lee-Brown" userId="e34a74f2-0d8d-4e7a-afbc-23f13cc1ac56" providerId="ADAL" clId="{746302AE-57AF-4BA6-AF48-E7AB8BC9EB89}" dt="2023-09-26T21:56:30.647" v="155" actId="6549"/>
        <pc:sldMkLst>
          <pc:docMk/>
          <pc:sldMk cId="2275424389" sldId="351"/>
        </pc:sldMkLst>
      </pc:sldChg>
      <pc:sldChg chg="modNotesTx">
        <pc:chgData name="Laurie Lee-Brown" userId="e34a74f2-0d8d-4e7a-afbc-23f13cc1ac56" providerId="ADAL" clId="{746302AE-57AF-4BA6-AF48-E7AB8BC9EB89}" dt="2023-09-26T22:10:14.501" v="358" actId="6549"/>
        <pc:sldMkLst>
          <pc:docMk/>
          <pc:sldMk cId="1239215939" sldId="353"/>
        </pc:sldMkLst>
      </pc:sldChg>
      <pc:sldChg chg="modNotesTx">
        <pc:chgData name="Laurie Lee-Brown" userId="e34a74f2-0d8d-4e7a-afbc-23f13cc1ac56" providerId="ADAL" clId="{746302AE-57AF-4BA6-AF48-E7AB8BC9EB89}" dt="2023-09-26T22:08:15.954" v="354" actId="6549"/>
        <pc:sldMkLst>
          <pc:docMk/>
          <pc:sldMk cId="375376069" sldId="354"/>
        </pc:sldMkLst>
      </pc:sldChg>
      <pc:sldChg chg="modNotesTx">
        <pc:chgData name="Laurie Lee-Brown" userId="e34a74f2-0d8d-4e7a-afbc-23f13cc1ac56" providerId="ADAL" clId="{746302AE-57AF-4BA6-AF48-E7AB8BC9EB89}" dt="2023-09-26T22:22:03.073" v="658" actId="6549"/>
        <pc:sldMkLst>
          <pc:docMk/>
          <pc:sldMk cId="2962120531" sldId="355"/>
        </pc:sldMkLst>
      </pc:sldChg>
      <pc:sldChg chg="modNotesTx">
        <pc:chgData name="Laurie Lee-Brown" userId="e34a74f2-0d8d-4e7a-afbc-23f13cc1ac56" providerId="ADAL" clId="{746302AE-57AF-4BA6-AF48-E7AB8BC9EB89}" dt="2023-09-26T22:16:49.692" v="654" actId="20577"/>
        <pc:sldMkLst>
          <pc:docMk/>
          <pc:sldMk cId="4128128145" sldId="360"/>
        </pc:sldMkLst>
      </pc:sldChg>
      <pc:sldChg chg="modNotesTx">
        <pc:chgData name="Laurie Lee-Brown" userId="e34a74f2-0d8d-4e7a-afbc-23f13cc1ac56" providerId="ADAL" clId="{746302AE-57AF-4BA6-AF48-E7AB8BC9EB89}" dt="2023-09-26T22:11:29.836" v="507" actId="20577"/>
        <pc:sldMkLst>
          <pc:docMk/>
          <pc:sldMk cId="3429407884" sldId="368"/>
        </pc:sldMkLst>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03263" y="0"/>
            <a:ext cx="3274869" cy="467072"/>
          </a:xfrm>
          <a:prstGeom prst="rect">
            <a:avLst/>
          </a:prstGeom>
        </p:spPr>
        <p:txBody>
          <a:bodyPr vert="horz" lIns="93324" tIns="46662" rIns="93324" bIns="46662" rtlCol="0"/>
          <a:lstStyle>
            <a:lvl1pPr algn="l">
              <a:defRPr sz="1200"/>
            </a:lvl1pPr>
          </a:lstStyle>
          <a:p>
            <a:pPr>
              <a:defRPr/>
            </a:pPr>
            <a:r>
              <a:rPr lang="en-US" dirty="0"/>
              <a:t>HOSPITAL DISASTER MANAGEMENT TRAINING</a:t>
            </a:r>
          </a:p>
          <a:p>
            <a:pPr>
              <a:defRPr/>
            </a:pPr>
            <a:r>
              <a:rPr lang="en-US" dirty="0"/>
              <a:t>Radiological</a:t>
            </a:r>
          </a:p>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r>
              <a:rPr lang="en-US" dirty="0"/>
              <a:t>Jan 2018</a:t>
            </a:r>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4304C9B0-9B66-4CAE-A03D-38A2A69C1E96}" type="slidenum">
              <a:rPr lang="en-US" smtClean="0"/>
              <a:t>‹#›</a:t>
            </a:fld>
            <a:endParaRPr lang="en-US" dirty="0"/>
          </a:p>
        </p:txBody>
      </p:sp>
      <p:pic>
        <p:nvPicPr>
          <p:cNvPr id="6" name="Picture 8" descr="hdm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0"/>
            <a:ext cx="4699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79183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r>
              <a:rPr lang="en-US" dirty="0"/>
              <a:t>Jan 2018</a:t>
            </a:r>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D8DDB22-F86C-44D1-9AD9-5C76FC77DF75}" type="slidenum">
              <a:rPr lang="en-US" smtClean="0"/>
              <a:t>‹#›</a:t>
            </a:fld>
            <a:endParaRPr lang="en-US" dirty="0"/>
          </a:p>
        </p:txBody>
      </p:sp>
    </p:spTree>
    <p:extLst>
      <p:ext uri="{BB962C8B-B14F-4D97-AF65-F5344CB8AC3E}">
        <p14:creationId xmlns:p14="http://schemas.microsoft.com/office/powerpoint/2010/main" val="66533799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reddinet.net/suppor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iscouncil.org/black-sk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electricaltechnology.org/2021/10/electric-power-distribution-network.html" TargetMode="External"/><Relationship Id="rId3" Type="http://schemas.openxmlformats.org/officeDocument/2006/relationships/hyperlink" Target="https://www.electricaltechnology.org/2019/07/types-of-batteries.html" TargetMode="External"/><Relationship Id="rId7" Type="http://schemas.openxmlformats.org/officeDocument/2006/relationships/hyperlink" Target="https://www.electricaltechnology.org/2018/08/power-system-restoration.html"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electricaltechnology.org/2018/11/automatic-manual-changeover-transfer-switch.html" TargetMode="External"/><Relationship Id="rId5" Type="http://schemas.openxmlformats.org/officeDocument/2006/relationships/hyperlink" Target="https://www.electricaltechnology.org/2020/05/difference-between-online-ups-offline-ups.html" TargetMode="External"/><Relationship Id="rId4" Type="http://schemas.openxmlformats.org/officeDocument/2006/relationships/hyperlink" Target="https://www.electricaltechnology.org/2013/05/typical-ac-power-supply-system-scheme.htm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a:ln/>
        </p:spPr>
      </p:sp>
      <p:sp>
        <p:nvSpPr>
          <p:cNvPr id="37891"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As Darren said, this is an exercise that is focusing on pediatric surge and power outage.</a:t>
            </a:r>
          </a:p>
          <a:p>
            <a:r>
              <a:rPr lang="en-US" altLang="en-US" dirty="0">
                <a:latin typeface="Arial" panose="020B0604020202020204" pitchFamily="34" charset="0"/>
              </a:rPr>
              <a:t>Due to the unique characteristics and variation of each sector, the power outage component was added to provide the non acute sectors an opportunity to evaluate the ability to continue or modify operations while experiencing a power outage.  </a:t>
            </a:r>
          </a:p>
          <a:p>
            <a:endParaRPr lang="en-US" altLang="en-US" dirty="0">
              <a:latin typeface="Arial" panose="020B0604020202020204" pitchFamily="34" charset="0"/>
            </a:endParaRPr>
          </a:p>
          <a:p>
            <a:r>
              <a:rPr lang="en-US" altLang="en-US" dirty="0">
                <a:latin typeface="Arial" panose="020B0604020202020204" pitchFamily="34" charset="0"/>
              </a:rPr>
              <a:t>The goal is to exercise your plans, capabilities, and meet the objectives from the following slides.</a:t>
            </a:r>
          </a:p>
          <a:p>
            <a:r>
              <a:rPr lang="en-US" altLang="en-US" dirty="0">
                <a:latin typeface="Arial" panose="020B0604020202020204" pitchFamily="34" charset="0"/>
              </a:rPr>
              <a:t>Remember to look at your previous AAR /Improvement Plan as a guide from your previous drill, exercise or incident to build upon strengths and areas of improvement.</a:t>
            </a:r>
          </a:p>
          <a:p>
            <a:endParaRPr lang="en-US" altLang="en-US" dirty="0">
              <a:latin typeface="Arial" panose="020B0604020202020204" pitchFamily="34" charset="0"/>
            </a:endParaRPr>
          </a:p>
          <a:p>
            <a:r>
              <a:rPr lang="en-US" b="1" dirty="0"/>
              <a:t>Incorporate your areas of improvement identified from your last incident, exercise or drill.</a:t>
            </a:r>
          </a:p>
          <a:p>
            <a:endParaRPr lang="en-US" b="1" dirty="0"/>
          </a:p>
          <a:p>
            <a:r>
              <a:rPr lang="en-US" dirty="0"/>
              <a:t>Last year some areas of improvement included identified gaps:</a:t>
            </a:r>
          </a:p>
          <a:p>
            <a:pPr marL="171450" indent="-171450">
              <a:buFont typeface="Arial" panose="020B0604020202020204" pitchFamily="34" charset="0"/>
              <a:buChar char="•"/>
            </a:pPr>
            <a:r>
              <a:rPr lang="en-US" dirty="0"/>
              <a:t> Issues with internal notification procedures and out of date employee contact lists</a:t>
            </a:r>
          </a:p>
          <a:p>
            <a:pPr marL="171450" indent="-171450">
              <a:buFont typeface="Arial" panose="020B0604020202020204" pitchFamily="34" charset="0"/>
              <a:buChar char="•"/>
            </a:pPr>
            <a:r>
              <a:rPr lang="en-US" dirty="0"/>
              <a:t>Issues with implementing SIP/evacuation plans with staff and visitors, primary communication system failure (need to develop alternate communication methods to support continuity of operations)</a:t>
            </a:r>
          </a:p>
          <a:p>
            <a:r>
              <a:rPr lang="en-US" dirty="0"/>
              <a:t>	*Remember cell towers could be impacted, hindering traditional methods of communicating!</a:t>
            </a:r>
          </a:p>
          <a:p>
            <a:pPr marL="171450" indent="-171450">
              <a:buFont typeface="Arial" panose="020B0604020202020204" pitchFamily="34" charset="0"/>
              <a:buChar char="•"/>
            </a:pPr>
            <a:r>
              <a:rPr lang="en-US" dirty="0"/>
              <a:t>Another identified area for improvement included challenges with a process to provide supplies to field personnel within the Home Health/Hospice sector</a:t>
            </a:r>
          </a:p>
          <a:p>
            <a:pPr marL="171450" indent="-171450">
              <a:buFont typeface="Arial" panose="020B0604020202020204" pitchFamily="34" charset="0"/>
              <a:buChar char="•"/>
            </a:pPr>
            <a:r>
              <a:rPr lang="en-US" dirty="0"/>
              <a:t>And </a:t>
            </a:r>
            <a:r>
              <a:rPr lang="en-US" b="1" dirty="0"/>
              <a:t>ALL</a:t>
            </a:r>
            <a:r>
              <a:rPr lang="en-US" dirty="0"/>
              <a:t> sectors identified the need for ReddiNet training…please sign up for the Oct 19</a:t>
            </a:r>
            <a:r>
              <a:rPr lang="en-US" baseline="30000" dirty="0"/>
              <a:t>th</a:t>
            </a:r>
            <a:r>
              <a:rPr lang="en-US" dirty="0"/>
              <a:t> class.</a:t>
            </a:r>
          </a:p>
          <a:p>
            <a:endParaRPr lang="en-US" altLang="en-US" dirty="0">
              <a:latin typeface="Arial" panose="020B0604020202020204" pitchFamily="34" charset="0"/>
            </a:endParaRPr>
          </a:p>
          <a:p>
            <a:r>
              <a:rPr lang="en-US" altLang="en-US" dirty="0">
                <a:latin typeface="Arial" panose="020B0604020202020204" pitchFamily="34" charset="0"/>
              </a:rPr>
              <a:t>No matter what sector you represent, the idea of safety &amp; continuing to care for YOUR patients is paramount, never to just “send them to the hospital”</a:t>
            </a:r>
          </a:p>
          <a:p>
            <a:endParaRPr lang="en-US" altLang="en-US" dirty="0">
              <a:latin typeface="Arial" panose="020B0604020202020204" pitchFamily="34" charset="0"/>
            </a:endParaRPr>
          </a:p>
          <a:p>
            <a:r>
              <a:rPr lang="en-US" altLang="en-US" dirty="0">
                <a:latin typeface="Arial" panose="020B0604020202020204" pitchFamily="34" charset="0"/>
              </a:rPr>
              <a:t>This probably goes without saying, but any real incident takes priority over the exercise.  Make sure during the exercise your staff know the designated word if an emergency arises.  During our HealthCare Disaster Management Training, we use the word “Tinkerbell” in the event someone is really experiencing an emergency to differentiate from exercise play.</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37892" name="Footer Placeholder 3"/>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37893"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F95E8344-D8C8-4738-B77A-D6E199B0416C}" type="slidenum">
              <a:rPr lang="en-US" altLang="en-US" sz="1200">
                <a:solidFill>
                  <a:srgbClr val="000000"/>
                </a:solidFill>
              </a:rPr>
              <a:pPr eaLnBrk="1" hangingPunct="1"/>
              <a:t>1</a:t>
            </a:fld>
            <a:endParaRPr lang="en-US" altLang="en-US" sz="1200" dirty="0">
              <a:solidFill>
                <a:srgbClr val="000000"/>
              </a:solidFill>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283239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CE7926EB-A1C5-4155-892C-FD16AF2D19AF}" type="slidenum">
              <a:rPr lang="en-US" altLang="en-US" sz="1200">
                <a:solidFill>
                  <a:srgbClr val="000000"/>
                </a:solidFill>
              </a:rPr>
              <a:pPr eaLnBrk="1" hangingPunct="1"/>
              <a:t>10</a:t>
            </a:fld>
            <a:endParaRPr lang="en-US" altLang="en-US" sz="1200" dirty="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en-US" sz="1200" b="1" dirty="0">
                <a:solidFill>
                  <a:schemeClr val="tx1"/>
                </a:solidFill>
              </a:rPr>
              <a:t>After gathering the SITUATIONAL AWARENESS…..</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What is the time frame to trigger pulling out and activating your communication plan?</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What communications systems do you have in your plan?</a:t>
            </a:r>
          </a:p>
          <a:p>
            <a:pPr eaLnBrk="1" hangingPunct="1">
              <a:spcBef>
                <a:spcPct val="50000"/>
              </a:spcBef>
            </a:pPr>
            <a:r>
              <a:rPr lang="en-US" altLang="en-US" sz="1200" dirty="0">
                <a:solidFill>
                  <a:schemeClr val="tx1"/>
                </a:solidFill>
              </a:rPr>
              <a:t>	Landlines?</a:t>
            </a:r>
          </a:p>
          <a:p>
            <a:pPr eaLnBrk="1" hangingPunct="1">
              <a:spcBef>
                <a:spcPct val="50000"/>
              </a:spcBef>
            </a:pPr>
            <a:r>
              <a:rPr lang="en-US" altLang="en-US" sz="1200" dirty="0">
                <a:solidFill>
                  <a:schemeClr val="tx1"/>
                </a:solidFill>
              </a:rPr>
              <a:t>	FAX</a:t>
            </a:r>
          </a:p>
          <a:p>
            <a:pPr eaLnBrk="1" hangingPunct="1">
              <a:spcBef>
                <a:spcPct val="50000"/>
              </a:spcBef>
            </a:pPr>
            <a:r>
              <a:rPr lang="en-US" altLang="en-US" sz="1200" dirty="0">
                <a:solidFill>
                  <a:schemeClr val="tx1"/>
                </a:solidFill>
              </a:rPr>
              <a:t>	Satellite Phones</a:t>
            </a:r>
          </a:p>
          <a:p>
            <a:pPr eaLnBrk="1" hangingPunct="1">
              <a:spcBef>
                <a:spcPct val="50000"/>
              </a:spcBef>
            </a:pPr>
            <a:r>
              <a:rPr lang="en-US" altLang="en-US" sz="1200" dirty="0">
                <a:solidFill>
                  <a:schemeClr val="tx1"/>
                </a:solidFill>
              </a:rPr>
              <a:t>	Radios</a:t>
            </a:r>
          </a:p>
          <a:p>
            <a:pPr eaLnBrk="1" hangingPunct="1">
              <a:spcBef>
                <a:spcPct val="50000"/>
              </a:spcBef>
            </a:pPr>
            <a:r>
              <a:rPr lang="en-US" altLang="en-US" sz="1200" dirty="0">
                <a:solidFill>
                  <a:schemeClr val="tx1"/>
                </a:solidFill>
              </a:rPr>
              <a:t>	Texts</a:t>
            </a:r>
          </a:p>
          <a:p>
            <a:pPr eaLnBrk="1" hangingPunct="1">
              <a:spcBef>
                <a:spcPct val="50000"/>
              </a:spcBef>
            </a:pPr>
            <a:r>
              <a:rPr lang="en-US" altLang="en-US" sz="1200" dirty="0">
                <a:solidFill>
                  <a:schemeClr val="tx1"/>
                </a:solidFill>
              </a:rPr>
              <a:t>Remember if you use communications during the exercise, indicate this is an exercise so real events are not confused with exercise play.</a:t>
            </a:r>
          </a:p>
          <a:p>
            <a:pPr eaLnBrk="1" hangingPunct="1">
              <a:spcBef>
                <a:spcPct val="50000"/>
              </a:spcBef>
            </a:pPr>
            <a:r>
              <a:rPr lang="en-US" altLang="en-US" sz="1200" dirty="0">
                <a:solidFill>
                  <a:schemeClr val="tx1"/>
                </a:solidFill>
              </a:rPr>
              <a:t>In the communication plan, </a:t>
            </a:r>
            <a:r>
              <a:rPr lang="en-US" altLang="en-US" sz="1200" dirty="0" err="1">
                <a:solidFill>
                  <a:schemeClr val="tx1"/>
                </a:solidFill>
              </a:rPr>
              <a:t>ESRD</a:t>
            </a:r>
            <a:r>
              <a:rPr lang="en-US" altLang="en-US" sz="1200" dirty="0">
                <a:solidFill>
                  <a:schemeClr val="tx1"/>
                </a:solidFill>
              </a:rPr>
              <a:t> priority contact is Network 18</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When did you last update the plan? </a:t>
            </a:r>
          </a:p>
          <a:p>
            <a:pPr eaLnBrk="1" hangingPunct="1">
              <a:spcBef>
                <a:spcPct val="50000"/>
              </a:spcBef>
            </a:pPr>
            <a:r>
              <a:rPr lang="en-US" altLang="en-US" sz="1200" dirty="0">
                <a:solidFill>
                  <a:schemeClr val="tx1"/>
                </a:solidFill>
              </a:rPr>
              <a:t>Who is listed in the communication plan?</a:t>
            </a:r>
          </a:p>
          <a:p>
            <a:pPr eaLnBrk="1" hangingPunct="1">
              <a:spcBef>
                <a:spcPct val="50000"/>
              </a:spcBef>
            </a:pPr>
            <a:r>
              <a:rPr lang="en-US" altLang="en-US" sz="1200" dirty="0">
                <a:solidFill>
                  <a:schemeClr val="tx1"/>
                </a:solidFill>
              </a:rPr>
              <a:t>	Personnel on duty AND Personnel off duty (instruct to report or not)</a:t>
            </a:r>
          </a:p>
          <a:p>
            <a:pPr eaLnBrk="1" hangingPunct="1">
              <a:spcBef>
                <a:spcPct val="50000"/>
              </a:spcBef>
            </a:pPr>
            <a:r>
              <a:rPr lang="en-US" altLang="en-US" sz="1200" dirty="0">
                <a:solidFill>
                  <a:schemeClr val="tx1"/>
                </a:solidFill>
              </a:rPr>
              <a:t>	Patient/client alert notifications?</a:t>
            </a:r>
          </a:p>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200" dirty="0">
                <a:solidFill>
                  <a:schemeClr val="tx1"/>
                </a:solidFill>
              </a:rPr>
              <a:t>	Patient Family alert notifications</a:t>
            </a:r>
          </a:p>
          <a:p>
            <a:pPr eaLnBrk="1" hangingPunct="1">
              <a:spcBef>
                <a:spcPct val="50000"/>
              </a:spcBef>
            </a:pPr>
            <a:r>
              <a:rPr lang="en-US" altLang="en-US" sz="1200" dirty="0">
                <a:solidFill>
                  <a:schemeClr val="tx1"/>
                </a:solidFill>
              </a:rPr>
              <a:t>	Medical Providers</a:t>
            </a:r>
          </a:p>
          <a:p>
            <a:pPr eaLnBrk="1" hangingPunct="1">
              <a:spcBef>
                <a:spcPct val="50000"/>
              </a:spcBef>
            </a:pPr>
            <a:r>
              <a:rPr lang="en-US" altLang="en-US" sz="1200" dirty="0">
                <a:solidFill>
                  <a:schemeClr val="tx1"/>
                </a:solidFill>
              </a:rPr>
              <a:t>	Personnel families</a:t>
            </a:r>
          </a:p>
          <a:p>
            <a:pPr eaLnBrk="1" hangingPunct="1">
              <a:spcBef>
                <a:spcPct val="50000"/>
              </a:spcBef>
            </a:pPr>
            <a:r>
              <a:rPr lang="en-US" altLang="en-US" sz="1200" dirty="0">
                <a:solidFill>
                  <a:schemeClr val="tx1"/>
                </a:solidFill>
              </a:rPr>
              <a:t>	Public Safety (EMS, transport providers, buses, etc.)</a:t>
            </a:r>
          </a:p>
          <a:p>
            <a:pPr eaLnBrk="1" hangingPunct="1">
              <a:spcBef>
                <a:spcPct val="50000"/>
              </a:spcBef>
            </a:pPr>
            <a:r>
              <a:rPr lang="en-US" altLang="en-US" sz="1200" dirty="0">
                <a:solidFill>
                  <a:schemeClr val="tx1"/>
                </a:solidFill>
              </a:rPr>
              <a:t>	Media</a:t>
            </a:r>
          </a:p>
          <a:p>
            <a:pPr eaLnBrk="1" hangingPunct="1">
              <a:spcBef>
                <a:spcPct val="50000"/>
              </a:spcBef>
            </a:pPr>
            <a:r>
              <a:rPr lang="en-US" altLang="en-US" sz="1200" dirty="0">
                <a:solidFill>
                  <a:schemeClr val="tx1"/>
                </a:solidFill>
              </a:rPr>
              <a:t>	Local EMS Agency? </a:t>
            </a:r>
          </a:p>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200" dirty="0">
                <a:solidFill>
                  <a:schemeClr val="tx1"/>
                </a:solidFill>
              </a:rPr>
              <a:t>	Geographically close facilities, etc.</a:t>
            </a:r>
          </a:p>
          <a:p>
            <a:pPr eaLnBrk="1" hangingPunct="1">
              <a:spcBef>
                <a:spcPct val="50000"/>
              </a:spcBef>
            </a:pPr>
            <a:r>
              <a:rPr lang="en-US" altLang="en-US" sz="1200" dirty="0">
                <a:solidFill>
                  <a:schemeClr val="tx1"/>
                </a:solidFill>
              </a:rPr>
              <a:t>	ASC-contact your next surgical case, the physicians performing the surgery, </a:t>
            </a:r>
          </a:p>
          <a:p>
            <a:pPr eaLnBrk="1" hangingPunct="1">
              <a:spcBef>
                <a:spcPct val="50000"/>
              </a:spcBef>
            </a:pPr>
            <a:r>
              <a:rPr lang="en-US" altLang="en-US" sz="1200" dirty="0">
                <a:solidFill>
                  <a:schemeClr val="tx1"/>
                </a:solidFill>
              </a:rPr>
              <a:t>	ESRD-clamp and disconnect procedures, arrangements for next wave of patients, contact the next shift, is there another Dialysis 	facility you could refer to?  How do you prioritize patients?</a:t>
            </a:r>
          </a:p>
          <a:p>
            <a:pPr eaLnBrk="1" hangingPunct="1">
              <a:spcBef>
                <a:spcPct val="50000"/>
              </a:spcBef>
            </a:pPr>
            <a:r>
              <a:rPr lang="en-US" altLang="en-US" sz="1200" dirty="0">
                <a:solidFill>
                  <a:schemeClr val="tx1"/>
                </a:solidFill>
              </a:rPr>
              <a:t>	HHH-What is the procedure if you are unable to contact your patients?  Staff?</a:t>
            </a:r>
          </a:p>
          <a:p>
            <a:pPr marL="0" marR="0" lvl="0" indent="0" algn="l" defTabSz="914400" rtl="0" eaLnBrk="1" fontAlgn="auto" latinLnBrk="0" hangingPunct="1">
              <a:lnSpc>
                <a:spcPct val="100000"/>
              </a:lnSpc>
              <a:spcBef>
                <a:spcPct val="50000"/>
              </a:spcBef>
              <a:spcAft>
                <a:spcPts val="0"/>
              </a:spcAft>
              <a:buClrTx/>
              <a:buSzTx/>
              <a:buFontTx/>
              <a:buNone/>
              <a:tabLst/>
              <a:defRPr/>
            </a:pPr>
            <a:endParaRPr lang="en-US" altLang="en-US" sz="1200" dirty="0">
              <a:solidFill>
                <a:schemeClr val="tx1"/>
              </a:solidFill>
            </a:endParaRPr>
          </a:p>
          <a:p>
            <a:pPr eaLnBrk="1" hangingPunct="1">
              <a:spcBef>
                <a:spcPct val="50000"/>
              </a:spcBef>
            </a:pPr>
            <a:r>
              <a:rPr lang="en-US" altLang="en-US" sz="1200" dirty="0">
                <a:solidFill>
                  <a:schemeClr val="tx1"/>
                </a:solidFill>
              </a:rPr>
              <a:t>Do you regularly test your communication methods?</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Will they work?  Keep in mind, </a:t>
            </a:r>
          </a:p>
          <a:p>
            <a:pPr eaLnBrk="1" hangingPunct="1">
              <a:spcBef>
                <a:spcPct val="50000"/>
              </a:spcBef>
            </a:pPr>
            <a:r>
              <a:rPr lang="en-US" altLang="en-US" sz="1200" dirty="0">
                <a:solidFill>
                  <a:schemeClr val="tx1"/>
                </a:solidFill>
              </a:rPr>
              <a:t>	Cell phones may be initially overloaded</a:t>
            </a:r>
          </a:p>
          <a:p>
            <a:pPr eaLnBrk="1" hangingPunct="1">
              <a:spcBef>
                <a:spcPct val="50000"/>
              </a:spcBef>
            </a:pPr>
            <a:r>
              <a:rPr lang="en-US" altLang="en-US" sz="1200" dirty="0">
                <a:solidFill>
                  <a:schemeClr val="tx1"/>
                </a:solidFill>
              </a:rPr>
              <a:t>	Email/internet is tied to electricity/routers and cables</a:t>
            </a:r>
          </a:p>
          <a:p>
            <a:pPr eaLnBrk="1" hangingPunct="1">
              <a:spcBef>
                <a:spcPct val="50000"/>
              </a:spcBef>
            </a:pPr>
            <a:r>
              <a:rPr lang="en-US" altLang="en-US" sz="1200" dirty="0">
                <a:solidFill>
                  <a:schemeClr val="tx1"/>
                </a:solidFill>
              </a:rPr>
              <a:t>	Facility phones (if VOIP-Voice over Internet Protocol, which allows you to make voice calls using a broadband internet connection instead of a regular (analog) phone line) requires power?</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Do you subscribe to LAHAN or CAHAN?  This is the official public health altering and notification program in LA and California</a:t>
            </a:r>
          </a:p>
          <a:p>
            <a:pPr eaLnBrk="1" hangingPunct="1">
              <a:spcBef>
                <a:spcPct val="50000"/>
              </a:spcBef>
            </a:pPr>
            <a:endParaRPr lang="en-US" altLang="en-US" sz="1200" dirty="0">
              <a:solidFill>
                <a:schemeClr val="tx1"/>
              </a:solidFill>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200" dirty="0">
                <a:solidFill>
                  <a:schemeClr val="tx1"/>
                </a:solidFill>
              </a:rPr>
              <a:t>Who would you communicate with to gather more information?  </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b="1" dirty="0">
                <a:solidFill>
                  <a:schemeClr val="tx1"/>
                </a:solidFill>
              </a:rPr>
              <a:t>ReddiNet</a:t>
            </a:r>
            <a:r>
              <a:rPr lang="en-US" altLang="en-US" sz="1200" dirty="0">
                <a:solidFill>
                  <a:schemeClr val="tx1"/>
                </a:solidFill>
              </a:rPr>
              <a:t> is our main communication platform.  There are over 1,000 facilities that we would be communicating with!</a:t>
            </a:r>
          </a:p>
          <a:p>
            <a:pPr eaLnBrk="1" hangingPunct="1">
              <a:spcBef>
                <a:spcPct val="50000"/>
              </a:spcBef>
            </a:pPr>
            <a:r>
              <a:rPr lang="en-US" altLang="en-US" sz="1200" dirty="0">
                <a:solidFill>
                  <a:schemeClr val="tx1"/>
                </a:solidFill>
              </a:rPr>
              <a:t>If you don’t have ReddiNet, contact me and I will provide you with the link to set up your free account</a:t>
            </a:r>
          </a:p>
          <a:p>
            <a:pPr eaLnBrk="1" hangingPunct="1">
              <a:spcBef>
                <a:spcPct val="50000"/>
              </a:spcBef>
            </a:pPr>
            <a:r>
              <a:rPr lang="en-US" altLang="en-US" sz="1200" dirty="0">
                <a:solidFill>
                  <a:schemeClr val="tx1"/>
                </a:solidFill>
              </a:rPr>
              <a:t>Consider this prior to 10/19</a:t>
            </a:r>
          </a:p>
          <a:p>
            <a:pPr eaLnBrk="1" hangingPunct="1">
              <a:spcBef>
                <a:spcPct val="50000"/>
              </a:spcBef>
            </a:pPr>
            <a:r>
              <a:rPr lang="en-US" altLang="en-US" sz="1200" dirty="0">
                <a:solidFill>
                  <a:schemeClr val="tx1"/>
                </a:solidFill>
              </a:rPr>
              <a:t>Internal and external communications should be conducted according to your EOP</a:t>
            </a:r>
          </a:p>
          <a:p>
            <a:pPr eaLnBrk="1" hangingPunct="1">
              <a:spcBef>
                <a:spcPct val="50000"/>
              </a:spcBef>
            </a:pPr>
            <a:endParaRPr lang="en-US" altLang="en-US" sz="1200" dirty="0">
              <a:solidFill>
                <a:schemeClr val="tx1"/>
              </a:solidFill>
            </a:endParaRPr>
          </a:p>
          <a:p>
            <a:pPr eaLnBrk="1" hangingPunct="1">
              <a:spcBef>
                <a:spcPct val="50000"/>
              </a:spcBef>
            </a:pP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389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24298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CE7926EB-A1C5-4155-892C-FD16AF2D19AF}" type="slidenum">
              <a:rPr lang="en-US" altLang="en-US" sz="1200">
                <a:solidFill>
                  <a:srgbClr val="000000"/>
                </a:solidFill>
              </a:rPr>
              <a:pPr eaLnBrk="1" hangingPunct="1"/>
              <a:t>11</a:t>
            </a:fld>
            <a:endParaRPr lang="en-US" altLang="en-US" sz="1200" dirty="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dirty="0">
                <a:solidFill>
                  <a:srgbClr val="202124"/>
                </a:solidFill>
                <a:effectLst/>
                <a:latin typeface="Google Sans"/>
              </a:rPr>
              <a:t>What is </a:t>
            </a:r>
            <a:r>
              <a:rPr lang="en-US" b="1" i="0" dirty="0">
                <a:solidFill>
                  <a:srgbClr val="202124"/>
                </a:solidFill>
                <a:effectLst/>
                <a:latin typeface="Google Sans"/>
              </a:rPr>
              <a:t>the primary goal of the incident command system</a:t>
            </a:r>
            <a:r>
              <a:rPr lang="en-US" b="0" i="0" dirty="0">
                <a:solidFill>
                  <a:srgbClr val="202124"/>
                </a:solidFill>
                <a:effectLst/>
                <a:latin typeface="Google Sans"/>
              </a:rPr>
              <a:t>?</a:t>
            </a:r>
            <a:endParaRPr lang="en-US" b="0" i="0" dirty="0">
              <a:solidFill>
                <a:srgbClr val="202124"/>
              </a:solidFill>
              <a:effectLst/>
              <a:latin typeface="Roboto" panose="02000000000000000000" pitchFamily="2" charset="0"/>
            </a:endParaRPr>
          </a:p>
          <a:p>
            <a:pPr algn="l"/>
            <a:r>
              <a:rPr lang="en-US" b="0" i="0" dirty="0">
                <a:solidFill>
                  <a:srgbClr val="4D5156"/>
                </a:solidFill>
                <a:effectLst/>
                <a:latin typeface="Google Sans"/>
              </a:rPr>
              <a:t>ICS is the model tool for command, control, and coordination of a response and provides a means to coordinate the efforts of individual agencies as they work toward the common goal of </a:t>
            </a:r>
            <a:r>
              <a:rPr lang="en-US" b="0" i="0" dirty="0">
                <a:solidFill>
                  <a:srgbClr val="040C28"/>
                </a:solidFill>
                <a:effectLst/>
                <a:latin typeface="Google Sans"/>
              </a:rPr>
              <a:t>stabilizing the incident and </a:t>
            </a:r>
            <a:r>
              <a:rPr lang="en-US" b="1" i="0" dirty="0">
                <a:solidFill>
                  <a:srgbClr val="040C28"/>
                </a:solidFill>
                <a:effectLst/>
                <a:latin typeface="Google Sans"/>
              </a:rPr>
              <a:t>protecting life, property, and the environment</a:t>
            </a:r>
            <a:r>
              <a:rPr lang="en-US" b="1" i="0" dirty="0">
                <a:solidFill>
                  <a:srgbClr val="4D5156"/>
                </a:solidFill>
                <a:effectLst/>
                <a:latin typeface="Google Sans"/>
              </a:rPr>
              <a:t>.</a:t>
            </a:r>
            <a:endParaRPr lang="en-US" b="1" i="0" dirty="0">
              <a:solidFill>
                <a:srgbClr val="202124"/>
              </a:solidFill>
              <a:effectLst/>
              <a:latin typeface="Roboto" panose="02000000000000000000" pitchFamily="2" charset="0"/>
            </a:endParaRPr>
          </a:p>
          <a:p>
            <a:endParaRPr lang="en-US" b="1" dirty="0">
              <a:effectLst/>
              <a:latin typeface="Google Sans"/>
            </a:endParaRPr>
          </a:p>
          <a:p>
            <a:r>
              <a:rPr lang="en-US" b="1" dirty="0">
                <a:effectLst/>
                <a:latin typeface="Google Sans"/>
              </a:rPr>
              <a:t>STEP 1 </a:t>
            </a:r>
            <a:r>
              <a:rPr lang="en-US" dirty="0">
                <a:effectLst/>
                <a:latin typeface="Google Sans"/>
              </a:rPr>
              <a:t>– SIZE UP THE SITUATION </a:t>
            </a:r>
          </a:p>
          <a:p>
            <a:r>
              <a:rPr lang="en-US" dirty="0">
                <a:effectLst/>
                <a:latin typeface="Google Sans"/>
              </a:rPr>
              <a:t>Size up begins by answering some questions:</a:t>
            </a:r>
          </a:p>
          <a:p>
            <a:r>
              <a:rPr lang="en-US" dirty="0">
                <a:effectLst/>
                <a:latin typeface="Google Sans"/>
              </a:rPr>
              <a:t>• What is the nature of the incident? </a:t>
            </a:r>
          </a:p>
          <a:p>
            <a:r>
              <a:rPr lang="en-US" dirty="0">
                <a:effectLst/>
                <a:latin typeface="Google Sans"/>
              </a:rPr>
              <a:t>• What hazards are present? </a:t>
            </a:r>
          </a:p>
          <a:p>
            <a:r>
              <a:rPr lang="en-US" dirty="0">
                <a:effectLst/>
                <a:latin typeface="Google Sans"/>
              </a:rPr>
              <a:t>• How large an area is affected?</a:t>
            </a:r>
          </a:p>
          <a:p>
            <a:r>
              <a:rPr lang="en-US" dirty="0">
                <a:effectLst/>
                <a:latin typeface="Google Sans"/>
              </a:rPr>
              <a:t>• How can the area be isolated? </a:t>
            </a:r>
          </a:p>
          <a:p>
            <a:r>
              <a:rPr lang="en-US" dirty="0">
                <a:effectLst/>
                <a:latin typeface="Google Sans"/>
              </a:rPr>
              <a:t>• What location would make for a good staging area? </a:t>
            </a:r>
          </a:p>
          <a:p>
            <a:r>
              <a:rPr lang="en-US" dirty="0">
                <a:effectLst/>
                <a:latin typeface="Google Sans"/>
              </a:rPr>
              <a:t>• What entrance/exit/safe routes would be good for the flow of response personnel and equipment? </a:t>
            </a:r>
          </a:p>
          <a:p>
            <a:r>
              <a:rPr lang="en-US" dirty="0">
                <a:effectLst/>
                <a:latin typeface="Google Sans"/>
              </a:rPr>
              <a:t>Size up reports should include: </a:t>
            </a:r>
          </a:p>
          <a:p>
            <a:r>
              <a:rPr lang="en-US" dirty="0">
                <a:effectLst/>
                <a:latin typeface="Google Sans"/>
              </a:rPr>
              <a:t>• A description of the situation. </a:t>
            </a:r>
          </a:p>
          <a:p>
            <a:r>
              <a:rPr lang="en-US" dirty="0">
                <a:effectLst/>
                <a:latin typeface="Google Sans"/>
              </a:rPr>
              <a:t>• Obvious conditions (e.g. hazards). </a:t>
            </a:r>
          </a:p>
          <a:p>
            <a:r>
              <a:rPr lang="en-US" dirty="0">
                <a:effectLst/>
                <a:latin typeface="Google Sans"/>
              </a:rPr>
              <a:t>• Initial actions taken. </a:t>
            </a:r>
          </a:p>
          <a:p>
            <a:r>
              <a:rPr lang="en-US" dirty="0">
                <a:effectLst/>
                <a:latin typeface="Google Sans"/>
              </a:rPr>
              <a:t>• Obvious safety concerns. </a:t>
            </a:r>
          </a:p>
          <a:p>
            <a:r>
              <a:rPr lang="en-US" dirty="0">
                <a:effectLst/>
                <a:latin typeface="Google Sans"/>
              </a:rPr>
              <a:t>• Assumption, identification and location of Command Post. </a:t>
            </a:r>
          </a:p>
          <a:p>
            <a:r>
              <a:rPr lang="en-US" dirty="0">
                <a:effectLst/>
                <a:latin typeface="Google Sans"/>
              </a:rPr>
              <a:t>• Request or release of resources. </a:t>
            </a:r>
          </a:p>
          <a:p>
            <a:endParaRPr lang="en-US" dirty="0">
              <a:effectLst/>
              <a:latin typeface="Google Sans"/>
            </a:endParaRPr>
          </a:p>
          <a:p>
            <a:r>
              <a:rPr lang="en-US" b="1" dirty="0">
                <a:effectLst/>
                <a:latin typeface="Google Sans"/>
              </a:rPr>
              <a:t>STEP 2 </a:t>
            </a:r>
            <a:r>
              <a:rPr lang="en-US" dirty="0">
                <a:effectLst/>
                <a:latin typeface="Google Sans"/>
              </a:rPr>
              <a:t>– IDENTIFY CONTINGENCIES Murphy’s Law applies to incident management. </a:t>
            </a:r>
          </a:p>
          <a:p>
            <a:r>
              <a:rPr lang="en-US" dirty="0">
                <a:effectLst/>
                <a:latin typeface="Google Sans"/>
              </a:rPr>
              <a:t>• Nothing is as easy as it looks. </a:t>
            </a:r>
          </a:p>
          <a:p>
            <a:r>
              <a:rPr lang="en-US" dirty="0">
                <a:effectLst/>
                <a:latin typeface="Google Sans"/>
              </a:rPr>
              <a:t>• Everything takes longer than expected. </a:t>
            </a:r>
          </a:p>
          <a:p>
            <a:r>
              <a:rPr lang="en-US" dirty="0">
                <a:effectLst/>
                <a:latin typeface="Google Sans"/>
              </a:rPr>
              <a:t>• If anything can go wrong, it will.</a:t>
            </a:r>
          </a:p>
          <a:p>
            <a:endParaRPr lang="en-US" dirty="0">
              <a:effectLst/>
              <a:latin typeface="Google Sans"/>
            </a:endParaRPr>
          </a:p>
          <a:p>
            <a:r>
              <a:rPr lang="en-US" dirty="0">
                <a:effectLst/>
                <a:latin typeface="Google Sans"/>
              </a:rPr>
              <a:t> </a:t>
            </a:r>
            <a:r>
              <a:rPr lang="en-US" b="1" dirty="0">
                <a:effectLst/>
                <a:latin typeface="Google Sans"/>
              </a:rPr>
              <a:t>STEP 3 </a:t>
            </a:r>
            <a:r>
              <a:rPr lang="en-US" dirty="0">
                <a:effectLst/>
                <a:latin typeface="Google Sans"/>
              </a:rPr>
              <a:t>– DETERMINE OBJECTIVES </a:t>
            </a:r>
          </a:p>
          <a:p>
            <a:r>
              <a:rPr lang="en-US" dirty="0">
                <a:effectLst/>
                <a:latin typeface="Google Sans"/>
              </a:rPr>
              <a:t>• Measurable. </a:t>
            </a:r>
          </a:p>
          <a:p>
            <a:r>
              <a:rPr lang="en-US" dirty="0">
                <a:effectLst/>
                <a:latin typeface="Google Sans"/>
              </a:rPr>
              <a:t>• Used to monitor incident progress and establish priorities. </a:t>
            </a:r>
          </a:p>
          <a:p>
            <a:r>
              <a:rPr lang="en-US" dirty="0">
                <a:effectLst/>
                <a:latin typeface="Google Sans"/>
              </a:rPr>
              <a:t>• Based on size up and contingencies, what do you want to do? </a:t>
            </a:r>
          </a:p>
          <a:p>
            <a:endParaRPr lang="en-US" dirty="0">
              <a:effectLst/>
              <a:latin typeface="Google Sans"/>
            </a:endParaRPr>
          </a:p>
          <a:p>
            <a:r>
              <a:rPr lang="en-US" b="1" dirty="0">
                <a:effectLst/>
                <a:latin typeface="Google Sans"/>
              </a:rPr>
              <a:t>STEP 4 </a:t>
            </a:r>
            <a:r>
              <a:rPr lang="en-US" dirty="0">
                <a:effectLst/>
                <a:latin typeface="Google Sans"/>
              </a:rPr>
              <a:t>– IDENTIFY NEEDED RESOURCES </a:t>
            </a:r>
          </a:p>
          <a:p>
            <a:r>
              <a:rPr lang="en-US" dirty="0">
                <a:effectLst/>
                <a:latin typeface="Google Sans"/>
              </a:rPr>
              <a:t>• What resources are needed? </a:t>
            </a:r>
          </a:p>
          <a:p>
            <a:r>
              <a:rPr lang="en-US" dirty="0">
                <a:effectLst/>
                <a:latin typeface="Google Sans"/>
              </a:rPr>
              <a:t>• Do you have them? </a:t>
            </a:r>
          </a:p>
          <a:p>
            <a:r>
              <a:rPr lang="en-US" dirty="0">
                <a:effectLst/>
                <a:latin typeface="Google Sans"/>
              </a:rPr>
              <a:t>• Where will you get them? </a:t>
            </a:r>
          </a:p>
          <a:p>
            <a:r>
              <a:rPr lang="en-US" dirty="0">
                <a:effectLst/>
                <a:latin typeface="Google Sans"/>
              </a:rPr>
              <a:t>• How long will it take to get them? </a:t>
            </a:r>
          </a:p>
          <a:p>
            <a:r>
              <a:rPr lang="en-US" dirty="0">
                <a:effectLst/>
                <a:latin typeface="Google Sans"/>
              </a:rPr>
              <a:t>• Special requirements? </a:t>
            </a:r>
          </a:p>
          <a:p>
            <a:endParaRPr lang="en-US" dirty="0">
              <a:effectLst/>
              <a:latin typeface="Google Sans"/>
            </a:endParaRPr>
          </a:p>
          <a:p>
            <a:r>
              <a:rPr lang="en-US" b="1" dirty="0">
                <a:effectLst/>
                <a:latin typeface="Google Sans"/>
              </a:rPr>
              <a:t>STEP 5 </a:t>
            </a:r>
            <a:r>
              <a:rPr lang="en-US" dirty="0">
                <a:effectLst/>
                <a:latin typeface="Google Sans"/>
              </a:rPr>
              <a:t>– BUILD AN INCIDENT ACTION PLAN AND MANAGEMENT STRUCTURE </a:t>
            </a:r>
          </a:p>
          <a:p>
            <a:r>
              <a:rPr lang="en-US" dirty="0">
                <a:effectLst/>
                <a:latin typeface="Google Sans"/>
              </a:rPr>
              <a:t>• Responsibilities </a:t>
            </a:r>
          </a:p>
          <a:p>
            <a:r>
              <a:rPr lang="en-US" dirty="0">
                <a:effectLst/>
                <a:latin typeface="Google Sans"/>
              </a:rPr>
              <a:t>• Chain of Command</a:t>
            </a:r>
          </a:p>
          <a:p>
            <a:r>
              <a:rPr lang="en-US" dirty="0">
                <a:effectLst/>
                <a:latin typeface="Google Sans"/>
              </a:rPr>
              <a:t> • Coordination F -  Finance/Administration L -  Logistics O - Operations P -  Planning/Intelligence </a:t>
            </a:r>
          </a:p>
          <a:p>
            <a:endParaRPr lang="en-US" dirty="0">
              <a:effectLst/>
              <a:latin typeface="Google Sans"/>
            </a:endParaRPr>
          </a:p>
          <a:p>
            <a:r>
              <a:rPr lang="en-US" b="1" dirty="0">
                <a:effectLst/>
                <a:latin typeface="Google Sans"/>
              </a:rPr>
              <a:t>STEP 6 </a:t>
            </a:r>
            <a:r>
              <a:rPr lang="en-US" dirty="0">
                <a:effectLst/>
                <a:latin typeface="Google Sans"/>
              </a:rPr>
              <a:t>– TAKE ACTION Possible actions for incident stabilization: </a:t>
            </a:r>
          </a:p>
          <a:p>
            <a:r>
              <a:rPr lang="en-US" dirty="0">
                <a:effectLst/>
                <a:latin typeface="Google Sans"/>
              </a:rPr>
              <a:t>• Establishing command/ICS </a:t>
            </a:r>
          </a:p>
          <a:p>
            <a:r>
              <a:rPr lang="en-US" dirty="0">
                <a:effectLst/>
                <a:latin typeface="Google Sans"/>
              </a:rPr>
              <a:t>• Requesting/mobilizing resources </a:t>
            </a:r>
          </a:p>
          <a:p>
            <a:r>
              <a:rPr lang="en-US" dirty="0">
                <a:effectLst/>
                <a:latin typeface="Google Sans"/>
              </a:rPr>
              <a:t>• Setting up a staging area </a:t>
            </a:r>
          </a:p>
          <a:p>
            <a:r>
              <a:rPr lang="en-US" dirty="0">
                <a:effectLst/>
                <a:latin typeface="Google Sans"/>
              </a:rPr>
              <a:t>• Isolating the area </a:t>
            </a:r>
          </a:p>
          <a:p>
            <a:r>
              <a:rPr lang="en-US" dirty="0">
                <a:effectLst/>
                <a:latin typeface="Google Sans"/>
              </a:rPr>
              <a:t>• Treating/assisting the injured </a:t>
            </a:r>
          </a:p>
          <a:p>
            <a:r>
              <a:rPr lang="en-US" dirty="0">
                <a:effectLst/>
                <a:latin typeface="Google Sans"/>
              </a:rPr>
              <a:t>• Setting up entrance/site/safe routes </a:t>
            </a:r>
          </a:p>
          <a:p>
            <a:r>
              <a:rPr lang="en-US" dirty="0">
                <a:effectLst/>
                <a:latin typeface="Google Sans"/>
              </a:rPr>
              <a:t>• Issuing warnings</a:t>
            </a:r>
          </a:p>
          <a:p>
            <a:r>
              <a:rPr lang="en-US" dirty="0">
                <a:effectLst/>
                <a:latin typeface="Google Sans"/>
              </a:rPr>
              <a:t>• Initiating Evacuation </a:t>
            </a:r>
          </a:p>
          <a:p>
            <a:r>
              <a:rPr lang="en-US" dirty="0">
                <a:effectLst/>
                <a:latin typeface="Google Sans"/>
              </a:rPr>
              <a:t>• Establishing liaison </a:t>
            </a:r>
          </a:p>
          <a:p>
            <a:r>
              <a:rPr lang="en-US" dirty="0">
                <a:effectLst/>
                <a:latin typeface="Google Sans"/>
              </a:rPr>
              <a:t>• Issuing notifications</a:t>
            </a:r>
            <a:br>
              <a:rPr lang="en-US" dirty="0">
                <a:effectLst/>
                <a:latin typeface="Google Sans"/>
              </a:rPr>
            </a:br>
            <a:endParaRPr lang="en-US" altLang="en-US" sz="1200" dirty="0">
              <a:solidFill>
                <a:schemeClr val="tx1"/>
              </a:solidFill>
            </a:endParaRP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Local EMS Agency, leadership, staff, patients, sister facilities, geographically close facilities, etc.</a:t>
            </a:r>
          </a:p>
          <a:p>
            <a:pPr eaLnBrk="1" hangingPunct="1">
              <a:spcBef>
                <a:spcPct val="50000"/>
              </a:spcBef>
            </a:pPr>
            <a:r>
              <a:rPr lang="en-US" altLang="en-US" sz="1200" dirty="0">
                <a:solidFill>
                  <a:schemeClr val="tx1"/>
                </a:solidFill>
              </a:rPr>
              <a:t>Consider activating your communication plan</a:t>
            </a:r>
          </a:p>
          <a:p>
            <a:pPr eaLnBrk="1" hangingPunct="1">
              <a:spcBef>
                <a:spcPct val="50000"/>
              </a:spcBef>
            </a:pPr>
            <a:endParaRPr lang="en-US" altLang="en-US" sz="1200" dirty="0">
              <a:solidFill>
                <a:schemeClr val="tx1"/>
              </a:solidFill>
            </a:endParaRPr>
          </a:p>
          <a:p>
            <a:pPr eaLnBrk="1" hangingPunct="1">
              <a:spcBef>
                <a:spcPct val="50000"/>
              </a:spcBef>
            </a:pPr>
            <a:endParaRPr lang="en-US" altLang="en-US" sz="1200" dirty="0">
              <a:solidFill>
                <a:schemeClr val="tx1"/>
              </a:solidFill>
            </a:endParaRP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b="1" dirty="0">
                <a:solidFill>
                  <a:schemeClr val="tx1"/>
                </a:solidFill>
              </a:rPr>
              <a:t>Maintain Communications</a:t>
            </a:r>
            <a:r>
              <a:rPr lang="en-US" altLang="en-US" sz="1200" dirty="0">
                <a:solidFill>
                  <a:schemeClr val="tx1"/>
                </a:solidFill>
              </a:rPr>
              <a:t>:  Initially you may want to review your EOP, specifically your communications plan</a:t>
            </a:r>
          </a:p>
          <a:p>
            <a:pPr eaLnBrk="1" hangingPunct="1">
              <a:spcBef>
                <a:spcPct val="50000"/>
              </a:spcBef>
            </a:pPr>
            <a:r>
              <a:rPr lang="en-US" altLang="en-US" sz="1200" dirty="0">
                <a:solidFill>
                  <a:schemeClr val="tx1"/>
                </a:solidFill>
              </a:rPr>
              <a:t>Determine if you need to activate your incident command system (ICS), consider using a 214 Activity Log</a:t>
            </a:r>
          </a:p>
          <a:p>
            <a:pPr eaLnBrk="1" hangingPunct="1">
              <a:spcBef>
                <a:spcPct val="50000"/>
              </a:spcBef>
            </a:pPr>
            <a:r>
              <a:rPr lang="en-US" altLang="en-US" sz="1200" dirty="0">
                <a:solidFill>
                  <a:schemeClr val="tx1"/>
                </a:solidFill>
              </a:rPr>
              <a:t>Review strategies</a:t>
            </a:r>
          </a:p>
          <a:p>
            <a:pPr eaLnBrk="1" hangingPunct="1"/>
            <a:endParaRPr lang="en-US" altLang="en-US" dirty="0">
              <a:latin typeface="Arial" panose="020B0604020202020204" pitchFamily="34" charset="0"/>
            </a:endParaRPr>
          </a:p>
          <a:p>
            <a:pPr eaLnBrk="1" hangingPunct="1">
              <a:spcBef>
                <a:spcPct val="50000"/>
              </a:spcBef>
            </a:pPr>
            <a:r>
              <a:rPr lang="en-US" altLang="en-US" sz="1200" dirty="0">
                <a:solidFill>
                  <a:schemeClr val="tx1"/>
                </a:solidFill>
              </a:rPr>
              <a:t>ReddiNet is our main communication platform.  There are over 1,000 facilities that we would be communicating with!</a:t>
            </a:r>
          </a:p>
          <a:p>
            <a:pPr eaLnBrk="1" hangingPunct="1">
              <a:spcBef>
                <a:spcPct val="50000"/>
              </a:spcBef>
            </a:pPr>
            <a:r>
              <a:rPr lang="en-US" altLang="en-US" sz="1200" dirty="0">
                <a:solidFill>
                  <a:schemeClr val="tx1"/>
                </a:solidFill>
              </a:rPr>
              <a:t>If you don’t have ReddiNet, contact me and I will provide you with the link to set up your free account</a:t>
            </a:r>
          </a:p>
          <a:p>
            <a:pPr eaLnBrk="1" hangingPunct="1"/>
            <a:endParaRPr lang="en-US" altLang="en-US" dirty="0">
              <a:latin typeface="Arial" panose="020B0604020202020204" pitchFamily="34" charset="0"/>
            </a:endParaRPr>
          </a:p>
        </p:txBody>
      </p:sp>
      <p:sp>
        <p:nvSpPr>
          <p:cNvPr id="389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4029826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Capability 3: Continuity of Health Care Service Delivery</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Goal</a:t>
            </a: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of Capability 3: Health care organizations, with support from the HCC and the ESF-8 lead agency, </a:t>
            </a: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provide uninterrupted, optimal medical care to all populations in the face of damaged or disabled health care infrastructure. Health care workers are well-trained, well-educated, and well-equipped to care for patients during emergencies</a:t>
            </a: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a:t>
            </a: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This would possibly trigger the Business Continuity Plan (BCP).</a:t>
            </a:r>
          </a:p>
          <a:p>
            <a:pPr marL="219710" marR="0">
              <a:spcBef>
                <a:spcPts val="0"/>
              </a:spcBef>
              <a:spcAft>
                <a:spcPts val="0"/>
              </a:spcAft>
            </a:pPr>
            <a:endPar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endParaRPr>
          </a:p>
          <a:p>
            <a:pPr eaLnBrk="1" hangingPunct="1">
              <a:spcBef>
                <a:spcPct val="50000"/>
              </a:spcBef>
            </a:pPr>
            <a:r>
              <a:rPr lang="en-US" altLang="en-US" sz="1200" dirty="0">
                <a:solidFill>
                  <a:schemeClr val="tx1"/>
                </a:solidFill>
              </a:rPr>
              <a:t>IF you need resources to maintain services, who will you ask?</a:t>
            </a:r>
          </a:p>
          <a:p>
            <a:pPr lvl="1">
              <a:spcBef>
                <a:spcPct val="50000"/>
              </a:spcBef>
            </a:pPr>
            <a:r>
              <a:rPr lang="en-US" altLang="en-US" sz="1200" dirty="0"/>
              <a:t>Vendors</a:t>
            </a:r>
          </a:p>
          <a:p>
            <a:pPr lvl="1">
              <a:spcBef>
                <a:spcPct val="50000"/>
              </a:spcBef>
            </a:pPr>
            <a:r>
              <a:rPr lang="en-US" altLang="en-US" sz="1200" dirty="0">
                <a:solidFill>
                  <a:schemeClr val="tx1"/>
                </a:solidFill>
              </a:rPr>
              <a:t>Partners</a:t>
            </a:r>
          </a:p>
          <a:p>
            <a:pPr lvl="1">
              <a:spcBef>
                <a:spcPct val="50000"/>
              </a:spcBef>
            </a:pPr>
            <a:r>
              <a:rPr lang="en-US" altLang="en-US" sz="1200" dirty="0"/>
              <a:t>PHD</a:t>
            </a:r>
          </a:p>
          <a:p>
            <a:pPr lvl="1">
              <a:spcBef>
                <a:spcPct val="50000"/>
              </a:spcBef>
            </a:pPr>
            <a:r>
              <a:rPr lang="en-US" altLang="en-US" sz="1200" dirty="0">
                <a:solidFill>
                  <a:schemeClr val="tx1"/>
                </a:solidFill>
              </a:rPr>
              <a:t>County</a:t>
            </a:r>
          </a:p>
          <a:p>
            <a:pPr marL="219710" marR="0">
              <a:spcBef>
                <a:spcPts val="0"/>
              </a:spcBef>
              <a:spcAft>
                <a:spcPts val="0"/>
              </a:spcAft>
            </a:pPr>
            <a:endPar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endParaRPr>
          </a:p>
          <a:p>
            <a:pPr eaLnBrk="1" hangingPunct="1">
              <a:spcBef>
                <a:spcPct val="50000"/>
              </a:spcBef>
            </a:pPr>
            <a:r>
              <a:rPr lang="en-US" altLang="en-US" sz="1200" dirty="0">
                <a:solidFill>
                  <a:schemeClr val="tx1"/>
                </a:solidFill>
              </a:rPr>
              <a:t>If you have a generator (</a:t>
            </a:r>
            <a:r>
              <a:rPr lang="en-US" altLang="en-US" sz="1200" b="1" dirty="0">
                <a:solidFill>
                  <a:schemeClr val="tx1"/>
                </a:solidFill>
              </a:rPr>
              <a:t>ASC</a:t>
            </a:r>
            <a:r>
              <a:rPr lang="en-US" altLang="en-US" sz="1200" dirty="0">
                <a:solidFill>
                  <a:schemeClr val="tx1"/>
                </a:solidFill>
              </a:rPr>
              <a:t>)</a:t>
            </a:r>
          </a:p>
          <a:p>
            <a:pPr eaLnBrk="1" hangingPunct="1">
              <a:spcBef>
                <a:spcPct val="50000"/>
              </a:spcBef>
            </a:pPr>
            <a:r>
              <a:rPr lang="en-US" altLang="en-US" sz="1200" dirty="0">
                <a:solidFill>
                  <a:schemeClr val="tx1"/>
                </a:solidFill>
              </a:rPr>
              <a:t>	When was the last in-service conducted on your generator?</a:t>
            </a:r>
          </a:p>
          <a:p>
            <a:pPr eaLnBrk="1" hangingPunct="1">
              <a:spcBef>
                <a:spcPct val="50000"/>
              </a:spcBef>
            </a:pPr>
            <a:r>
              <a:rPr lang="en-US" altLang="en-US" sz="1200" dirty="0">
                <a:solidFill>
                  <a:schemeClr val="tx1"/>
                </a:solidFill>
              </a:rPr>
              <a:t>	How many hours of  fuel do you have on hand?</a:t>
            </a:r>
          </a:p>
          <a:p>
            <a:pPr eaLnBrk="1" hangingPunct="1">
              <a:spcBef>
                <a:spcPct val="50000"/>
              </a:spcBef>
            </a:pPr>
            <a:r>
              <a:rPr lang="en-US" altLang="en-US" sz="1200" dirty="0">
                <a:solidFill>
                  <a:schemeClr val="tx1"/>
                </a:solidFill>
              </a:rPr>
              <a:t>	contact your next surgical case, the physicians performing the surgery, </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What is the time frame to trigger notifications/action?</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b="1" dirty="0">
                <a:solidFill>
                  <a:schemeClr val="tx1"/>
                </a:solidFill>
              </a:rPr>
              <a:t>ESRD</a:t>
            </a:r>
            <a:r>
              <a:rPr lang="en-US" altLang="en-US" sz="1200" dirty="0">
                <a:solidFill>
                  <a:schemeClr val="tx1"/>
                </a:solidFill>
              </a:rPr>
              <a:t>- at what point do you clamp and disconnect? Do you have a back-up facility to refer to?  How do you track patient movement?  3-day Emergency diet instructions with fluid limits distributed?</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b="1" dirty="0">
                <a:solidFill>
                  <a:schemeClr val="tx1"/>
                </a:solidFill>
              </a:rPr>
              <a:t>ALL</a:t>
            </a:r>
            <a:r>
              <a:rPr lang="en-US" altLang="en-US" sz="1200" dirty="0">
                <a:solidFill>
                  <a:schemeClr val="tx1"/>
                </a:solidFill>
              </a:rPr>
              <a:t>-how will you manage patient care during a power outage?</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Who would you communicate with?  Local EMS Agency, leadership, staff, patients, sister facilities, geographically close facilities, etc.</a:t>
            </a:r>
          </a:p>
          <a:p>
            <a:pPr eaLnBrk="1" hangingPunct="1">
              <a:spcBef>
                <a:spcPct val="50000"/>
              </a:spcBef>
            </a:pPr>
            <a:r>
              <a:rPr lang="en-US" altLang="en-US" sz="1200" dirty="0">
                <a:solidFill>
                  <a:schemeClr val="tx1"/>
                </a:solidFill>
              </a:rPr>
              <a:t>Consider activating your communication plan</a:t>
            </a:r>
          </a:p>
          <a:p>
            <a:pPr eaLnBrk="1" hangingPunct="1">
              <a:spcBef>
                <a:spcPct val="50000"/>
              </a:spcBef>
            </a:pPr>
            <a:endParaRPr lang="en-US" alt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latin typeface="Arial" panose="020B0604020202020204" pitchFamily="34" charset="0"/>
                <a:cs typeface="Arial" panose="020B0604020202020204" pitchFamily="34" charset="0"/>
              </a:rPr>
              <a:t>Consider HIPAA During Disasters (</a:t>
            </a:r>
            <a:r>
              <a:rPr lang="en-US" sz="6000" b="0" i="0" dirty="0">
                <a:solidFill>
                  <a:srgbClr val="1B1B1B"/>
                </a:solidFill>
                <a:effectLst/>
                <a:latin typeface="Arial" panose="020B0604020202020204" pitchFamily="34" charset="0"/>
                <a:cs typeface="Arial" panose="020B0604020202020204" pitchFamily="34" charset="0"/>
              </a:rPr>
              <a:t>“IMMINENT DANGER: Providers can share patient information with anyone as necessary to prevent or lessen a serious and imminent threat to the health and safety of a person or the public -- consistent with applicable law and the provider's standards of ethical conduct” (California Office of Health Information Integrity)  </a:t>
            </a:r>
            <a:r>
              <a:rPr lang="en-US" sz="6000" b="0" dirty="0">
                <a:latin typeface="Arial" panose="020B0604020202020204" pitchFamily="34" charset="0"/>
                <a:cs typeface="Arial" panose="020B0604020202020204" pitchFamily="34" charset="0"/>
              </a:rPr>
              <a:t>See 45 CFR 164.512(j))</a:t>
            </a:r>
            <a:endParaRPr lang="en-US" sz="6000" dirty="0">
              <a:latin typeface="Arial" panose="020B0604020202020204" pitchFamily="34" charset="0"/>
              <a:cs typeface="Arial" panose="020B0604020202020204" pitchFamily="34" charset="0"/>
            </a:endParaRPr>
          </a:p>
          <a:p>
            <a:pPr eaLnBrk="1" hangingPunct="1">
              <a:spcBef>
                <a:spcPct val="50000"/>
              </a:spcBef>
            </a:pPr>
            <a:endParaRPr lang="en-US" altLang="en-US" sz="1200" dirty="0">
              <a:solidFill>
                <a:schemeClr val="tx1"/>
              </a:solidFill>
            </a:endParaRPr>
          </a:p>
          <a:p>
            <a:endParaRPr lang="en-US" sz="12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Simultaneous response and recovery operations result in a return to normal or, ideally, improved operations</a:t>
            </a: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endParaRPr lang="en-US" sz="1200" b="0" i="1" u="none" strike="noStrike" kern="1200" baseline="0" dirty="0">
              <a:solidFill>
                <a:schemeClr val="tx1"/>
              </a:solidFill>
              <a:latin typeface="+mn-lt"/>
              <a:ea typeface="+mn-ea"/>
              <a:cs typeface="+mn-cs"/>
            </a:endParaRPr>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12</a:t>
            </a:fld>
            <a:endParaRPr lang="en-US" dirty="0"/>
          </a:p>
        </p:txBody>
      </p:sp>
    </p:spTree>
    <p:extLst>
      <p:ext uri="{BB962C8B-B14F-4D97-AF65-F5344CB8AC3E}">
        <p14:creationId xmlns:p14="http://schemas.microsoft.com/office/powerpoint/2010/main" val="2855636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Capability 4. Medical Surge</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Goal for Capability 4:  Health care organizations — deliver timely and efficient care to their patients even when the demand for health care services exceeds available supply.</a:t>
            </a: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a:t>
            </a: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When an emergency overwhelms the HCC’s collective resources, the HCC supports the health care delivery system’s transition to contingency and crisis surge response and promotes a timely return to conventional standards of care as soon as possible</a:t>
            </a:r>
            <a:r>
              <a:rPr lang="en-US" sz="1200" dirty="0">
                <a:effectLst/>
                <a:latin typeface="Franklin Gothic Book" panose="020B0503020102020204" pitchFamily="34" charset="0"/>
                <a:ea typeface="Times New Roman" panose="02020603050405020304" pitchFamily="18" charset="0"/>
                <a:cs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endParaRPr lang="en-US" sz="1200" b="0" i="1" u="none" strike="noStrike" kern="1200" baseline="0" dirty="0">
              <a:solidFill>
                <a:schemeClr val="tx1"/>
              </a:solidFill>
              <a:latin typeface="+mn-lt"/>
              <a:ea typeface="+mn-ea"/>
              <a:cs typeface="+mn-cs"/>
            </a:endParaRPr>
          </a:p>
          <a:p>
            <a:r>
              <a:rPr lang="en-US" sz="1200" dirty="0"/>
              <a:t>Merriam-webster dictionary defines SURGE  as “</a:t>
            </a:r>
            <a:r>
              <a:rPr lang="en-US" sz="1200" b="0" i="0" dirty="0">
                <a:solidFill>
                  <a:srgbClr val="212529"/>
                </a:solidFill>
                <a:effectLst/>
                <a:latin typeface="Open Sans" panose="020B0606030504020204" pitchFamily="34" charset="0"/>
              </a:rPr>
              <a:t>to rise suddenly to an excessive or abnormal value”</a:t>
            </a:r>
          </a:p>
          <a:p>
            <a:endParaRPr lang="en-US" sz="1200" b="0" i="0" dirty="0">
              <a:solidFill>
                <a:srgbClr val="212529"/>
              </a:solidFill>
              <a:effectLst/>
              <a:latin typeface="Open Sans" panose="020B0606030504020204" pitchFamily="34" charset="0"/>
            </a:endParaRPr>
          </a:p>
          <a:p>
            <a:r>
              <a:rPr lang="en-US" sz="1200" b="0" i="0" dirty="0">
                <a:solidFill>
                  <a:srgbClr val="212529"/>
                </a:solidFill>
                <a:effectLst/>
                <a:latin typeface="Open Sans" panose="020B0606030504020204" pitchFamily="34" charset="0"/>
              </a:rPr>
              <a:t>The Emergency Action Plan should encompass all elements of surge response, including: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A declaration of public health emergency</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Requests for mutual aid</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Communication with partners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Concept of operations for specific use of specific facilities: </a:t>
            </a:r>
          </a:p>
          <a:p>
            <a:pPr marL="628650" lvl="1" indent="-171450">
              <a:buFont typeface="Arial" panose="020B0604020202020204" pitchFamily="34" charset="0"/>
              <a:buChar char="•"/>
            </a:pPr>
            <a:r>
              <a:rPr lang="en-US" sz="1200" b="0" i="0" dirty="0">
                <a:solidFill>
                  <a:srgbClr val="212529"/>
                </a:solidFill>
                <a:effectLst/>
                <a:latin typeface="Open Sans" panose="020B0606030504020204" pitchFamily="34" charset="0"/>
              </a:rPr>
              <a:t> What kinds of patients will be sent to which facilities </a:t>
            </a:r>
          </a:p>
          <a:p>
            <a:pPr marL="628650" lvl="1" indent="-171450">
              <a:buFont typeface="Arial" panose="020B0604020202020204" pitchFamily="34" charset="0"/>
              <a:buChar char="•"/>
            </a:pPr>
            <a:r>
              <a:rPr lang="en-US" sz="1200" b="0" i="0" dirty="0">
                <a:solidFill>
                  <a:srgbClr val="212529"/>
                </a:solidFill>
                <a:effectLst/>
                <a:latin typeface="Open Sans" panose="020B0606030504020204" pitchFamily="34" charset="0"/>
              </a:rPr>
              <a:t>Identify types of patients based on case definition or triage scoring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Address any transportation issues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Establish a comprehensive public information strategy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Determine if specific just-in-time training will be required </a:t>
            </a:r>
          </a:p>
          <a:p>
            <a:pPr marL="0" indent="0">
              <a:buFont typeface="Arial" panose="020B0604020202020204" pitchFamily="34" charset="0"/>
              <a:buNone/>
            </a:pPr>
            <a:endParaRPr lang="en-US" sz="1200" b="0" i="0" dirty="0">
              <a:solidFill>
                <a:srgbClr val="212529"/>
              </a:solidFill>
              <a:effectLst/>
              <a:latin typeface="Open Sans" panose="020B0606030504020204" pitchFamily="34" charset="0"/>
            </a:endParaRPr>
          </a:p>
          <a:p>
            <a:pPr marL="0" indent="0">
              <a:buFont typeface="Arial" panose="020B0604020202020204" pitchFamily="34" charset="0"/>
              <a:buNone/>
            </a:pPr>
            <a:r>
              <a:rPr lang="en-US" sz="1200" b="0" i="0" dirty="0">
                <a:solidFill>
                  <a:srgbClr val="212529"/>
                </a:solidFill>
                <a:effectLst/>
                <a:latin typeface="Open Sans" panose="020B0606030504020204" pitchFamily="34" charset="0"/>
              </a:rPr>
              <a:t>Determine the need for, and implement, modified treatment protocols, altered clinical care standards, palliative care guidelines, or other care provisions. </a:t>
            </a:r>
          </a:p>
          <a:p>
            <a:pPr marL="0" indent="0">
              <a:buFont typeface="Arial" panose="020B0604020202020204" pitchFamily="34" charset="0"/>
              <a:buNone/>
            </a:pPr>
            <a:endParaRPr lang="en-US" sz="1200" b="0" i="0" dirty="0">
              <a:solidFill>
                <a:srgbClr val="212529"/>
              </a:solidFill>
              <a:effectLst/>
              <a:latin typeface="Open Sans" panose="020B0606030504020204" pitchFamily="34" charset="0"/>
            </a:endParaRPr>
          </a:p>
          <a:p>
            <a:pPr marL="0" indent="0">
              <a:buFont typeface="Arial" panose="020B0604020202020204" pitchFamily="34" charset="0"/>
              <a:buNone/>
            </a:pPr>
            <a:r>
              <a:rPr lang="en-US" sz="1200" b="0" i="0" dirty="0">
                <a:solidFill>
                  <a:srgbClr val="212529"/>
                </a:solidFill>
                <a:effectLst/>
                <a:latin typeface="Open Sans" panose="020B0606030504020204" pitchFamily="34" charset="0"/>
              </a:rPr>
              <a:t>IF your site is considered an alternate treatment area, CONSIDER:</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Signage in English and Spanish as appropriate directing patients to correct location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Clear patient ingress and egress (entrances and exits)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Security for site and personnel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Transportation routes determined and communicated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Staffing of ACS for first 48 hours, using 12-hour shifts (i.e., first 4 shifts)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Power, water, and sanitation (toilets) in working order and with reserve supplies for at least first 48 hours </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Rules and policies for alternate site of</a:t>
            </a:r>
          </a:p>
          <a:p>
            <a:pPr marL="171450" indent="-171450">
              <a:buFont typeface="Arial" panose="020B0604020202020204" pitchFamily="34" charset="0"/>
              <a:buChar char="•"/>
            </a:pPr>
            <a:r>
              <a:rPr lang="en-US" sz="1200" b="0" i="0" dirty="0">
                <a:solidFill>
                  <a:srgbClr val="212529"/>
                </a:solidFill>
                <a:effectLst/>
                <a:latin typeface="Open Sans" panose="020B0606030504020204" pitchFamily="34" charset="0"/>
              </a:rPr>
              <a:t> operation</a:t>
            </a:r>
          </a:p>
          <a:p>
            <a:endParaRPr lang="en-US" sz="1200" b="0" i="0" dirty="0">
              <a:solidFill>
                <a:srgbClr val="212529"/>
              </a:solidFill>
              <a:effectLst/>
              <a:latin typeface="Open Sans" panose="020B0606030504020204" pitchFamily="34" charset="0"/>
            </a:endParaRPr>
          </a:p>
          <a:p>
            <a:r>
              <a:rPr lang="en-US" sz="1200" b="0" i="0" dirty="0">
                <a:solidFill>
                  <a:srgbClr val="212529"/>
                </a:solidFill>
                <a:effectLst/>
                <a:latin typeface="Open Sans" panose="020B0606030504020204" pitchFamily="34" charset="0"/>
              </a:rPr>
              <a:t>You have more patients than space, staff or stuff (supplies)</a:t>
            </a:r>
          </a:p>
          <a:p>
            <a:r>
              <a:rPr lang="en-US" sz="1200" b="0" i="0" dirty="0">
                <a:solidFill>
                  <a:srgbClr val="212529"/>
                </a:solidFill>
                <a:effectLst/>
                <a:latin typeface="Open Sans" panose="020B0606030504020204" pitchFamily="34" charset="0"/>
              </a:rPr>
              <a:t>What actions can you take to resolve this situation?</a:t>
            </a:r>
          </a:p>
          <a:p>
            <a:endParaRPr lang="en-US" sz="1200" b="0" i="0" dirty="0">
              <a:solidFill>
                <a:srgbClr val="212529"/>
              </a:solidFill>
              <a:effectLst/>
              <a:latin typeface="Open Sans" panose="020B0606030504020204" pitchFamily="34" charset="0"/>
            </a:endParaRPr>
          </a:p>
          <a:p>
            <a:r>
              <a:rPr lang="en-US" sz="1200" b="0" i="0" dirty="0">
                <a:solidFill>
                  <a:srgbClr val="212529"/>
                </a:solidFill>
                <a:effectLst/>
                <a:latin typeface="Open Sans" panose="020B0606030504020204" pitchFamily="34" charset="0"/>
              </a:rPr>
              <a:t>ASC &amp; Clinics with generators-powering stations, take on uncomplicated surgical cases, allow use of space for </a:t>
            </a:r>
          </a:p>
          <a:p>
            <a:r>
              <a:rPr lang="en-US" sz="1200" b="0" i="0" dirty="0">
                <a:solidFill>
                  <a:srgbClr val="212529"/>
                </a:solidFill>
                <a:effectLst/>
                <a:latin typeface="Open Sans" panose="020B0606030504020204" pitchFamily="34" charset="0"/>
              </a:rPr>
              <a:t>HHH-offload patients from the hospital to accommodate surging to the hospital</a:t>
            </a:r>
          </a:p>
          <a:p>
            <a:r>
              <a:rPr lang="en-US" sz="1200" b="0" i="0" dirty="0">
                <a:solidFill>
                  <a:srgbClr val="212529"/>
                </a:solidFill>
                <a:effectLst/>
                <a:latin typeface="Open Sans" panose="020B0606030504020204" pitchFamily="34" charset="0"/>
              </a:rPr>
              <a:t>ALL-work with less impacted facilities to continue care, track patients, extend operating hours </a:t>
            </a:r>
          </a:p>
          <a:p>
            <a:r>
              <a:rPr lang="en-US" sz="1200" b="0" i="0" dirty="0">
                <a:solidFill>
                  <a:srgbClr val="212529"/>
                </a:solidFill>
                <a:effectLst/>
                <a:latin typeface="Open Sans" panose="020B0606030504020204" pitchFamily="34" charset="0"/>
              </a:rPr>
              <a:t>ALL-Consider expanding capacity through schedule alteration—e.g., increasing shift length, changing staffing ratios</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13</a:t>
            </a:fld>
            <a:endParaRPr lang="en-US" dirty="0"/>
          </a:p>
        </p:txBody>
      </p:sp>
    </p:spTree>
    <p:extLst>
      <p:ext uri="{BB962C8B-B14F-4D97-AF65-F5344CB8AC3E}">
        <p14:creationId xmlns:p14="http://schemas.microsoft.com/office/powerpoint/2010/main" val="1610118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9710" marR="0">
              <a:spcBef>
                <a:spcPts val="0"/>
              </a:spcBef>
              <a:spcAft>
                <a:spcPts val="0"/>
              </a:spcAft>
            </a:pPr>
            <a:endParaRPr lang="en-US" sz="1200" b="0" i="0" dirty="0">
              <a:solidFill>
                <a:srgbClr val="212529"/>
              </a:solidFill>
              <a:effectLst/>
              <a:latin typeface="Open Sans" panose="020B0606030504020204" pitchFamily="34" charset="0"/>
            </a:endParaRP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14</a:t>
            </a:fld>
            <a:endParaRPr lang="en-US" dirty="0"/>
          </a:p>
        </p:txBody>
      </p:sp>
    </p:spTree>
    <p:extLst>
      <p:ext uri="{BB962C8B-B14F-4D97-AF65-F5344CB8AC3E}">
        <p14:creationId xmlns:p14="http://schemas.microsoft.com/office/powerpoint/2010/main" val="491975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CE7926EB-A1C5-4155-892C-FD16AF2D19AF}" type="slidenum">
              <a:rPr lang="en-US" altLang="en-US" sz="1200">
                <a:solidFill>
                  <a:srgbClr val="000000"/>
                </a:solidFill>
              </a:rPr>
              <a:pPr eaLnBrk="1" hangingPunct="1"/>
              <a:t>15</a:t>
            </a:fld>
            <a:endParaRPr lang="en-US" altLang="en-US" sz="1200" dirty="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At this point, if you don’t have a ReddiNet account, NOW is the time to sign up.</a:t>
            </a:r>
          </a:p>
          <a:p>
            <a:r>
              <a:rPr lang="en-US" dirty="0"/>
              <a:t>ReddiNet is our main communication platform, it is paid for by federal dollars and is FREE to you.  </a:t>
            </a:r>
          </a:p>
          <a:p>
            <a:r>
              <a:rPr lang="en-US" dirty="0"/>
              <a:t>During COVID we were able to distribute an enormous amount of PPE, ventilators, monoclonal antibiotics, COVID test kits, and fulfill requests for staff through resource requests submitted via ReddiNet</a:t>
            </a:r>
          </a:p>
          <a:p>
            <a:endParaRPr lang="en-US" dirty="0"/>
          </a:p>
          <a:p>
            <a:r>
              <a:rPr lang="en-US" dirty="0"/>
              <a:t>The next few slides are a peak into ReddiNet.  The next training session for ReddiNet is scheduled for October 19</a:t>
            </a:r>
            <a:r>
              <a:rPr lang="en-US" baseline="30000" dirty="0"/>
              <a:t>th,, </a:t>
            </a:r>
            <a:r>
              <a:rPr lang="en-US" dirty="0"/>
              <a:t> 10-11 am, where Lewis West, an employee and SME will guide you through the very basic steps to logging in, answering a poll, identifying your facility status and verification of your operating hours, as well as capabilities.  </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Again, ReddiNet is our main communication platform.  It is both Web and Satellite Based</a:t>
            </a:r>
          </a:p>
          <a:p>
            <a:pPr eaLnBrk="1" hangingPunct="1">
              <a:spcBef>
                <a:spcPct val="50000"/>
              </a:spcBef>
            </a:pPr>
            <a:r>
              <a:rPr lang="en-US" altLang="en-US" sz="1200" dirty="0">
                <a:solidFill>
                  <a:schemeClr val="tx1"/>
                </a:solidFill>
              </a:rPr>
              <a:t>ReddiNet is used by MAC, PH, Hospitals, Fire Departments, Police Depts, LTC, ASC, HHH, UCC, ESRD, CCALAC</a:t>
            </a:r>
          </a:p>
          <a:p>
            <a:pPr eaLnBrk="1" hangingPunct="1">
              <a:spcBef>
                <a:spcPct val="50000"/>
              </a:spcBef>
            </a:pPr>
            <a:endParaRPr lang="en-US" altLang="en-US" sz="1200" dirty="0">
              <a:solidFill>
                <a:schemeClr val="tx1"/>
              </a:solidFill>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200" dirty="0">
                <a:solidFill>
                  <a:schemeClr val="tx1"/>
                </a:solidFill>
              </a:rPr>
              <a:t>Think about what triggers activation of your Communication Plan</a:t>
            </a:r>
          </a:p>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200" dirty="0">
                <a:solidFill>
                  <a:schemeClr val="tx1"/>
                </a:solidFill>
              </a:rPr>
              <a:t>What is the expected time frame to notify Internal and external customers? What priorities do you have for leadership, staff, patients, sister facilities, geographically close facilities, Local EMS Agency etc.</a:t>
            </a:r>
          </a:p>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200" dirty="0">
                <a:solidFill>
                  <a:schemeClr val="tx1"/>
                </a:solidFill>
              </a:rPr>
              <a:t>When did you last test your communication plan?</a:t>
            </a:r>
          </a:p>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1200" dirty="0">
                <a:solidFill>
                  <a:schemeClr val="tx1"/>
                </a:solidFill>
              </a:rPr>
              <a:t>What systems are included in your plan?  Phone, text, email, mass messaging, </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ASC-contact your next surgical case, the physicians performing the surgery, </a:t>
            </a:r>
          </a:p>
          <a:p>
            <a:pPr eaLnBrk="1" hangingPunct="1">
              <a:spcBef>
                <a:spcPct val="50000"/>
              </a:spcBef>
            </a:pPr>
            <a:r>
              <a:rPr lang="en-US" altLang="en-US" sz="1200" dirty="0">
                <a:solidFill>
                  <a:schemeClr val="tx1"/>
                </a:solidFill>
              </a:rPr>
              <a:t>ESRD-clamp and disconnect procedures, arrangements for next wave of patients, contact the next shift, is there another Dialysis facility you could refer to?  How do you prioritize patients </a:t>
            </a:r>
          </a:p>
          <a:p>
            <a:pPr eaLnBrk="1" hangingPunct="1">
              <a:spcBef>
                <a:spcPct val="50000"/>
              </a:spcBef>
            </a:pPr>
            <a:r>
              <a:rPr lang="en-US" altLang="en-US" sz="1200" dirty="0">
                <a:solidFill>
                  <a:schemeClr val="tx1"/>
                </a:solidFill>
              </a:rPr>
              <a:t>HHH-What provisions are made for power dependent patients?</a:t>
            </a:r>
          </a:p>
          <a:p>
            <a:pPr eaLnBrk="1" hangingPunct="1">
              <a:spcBef>
                <a:spcPct val="50000"/>
              </a:spcBef>
            </a:pPr>
            <a:r>
              <a:rPr lang="en-US" altLang="en-US" sz="1200" dirty="0">
                <a:solidFill>
                  <a:schemeClr val="tx1"/>
                </a:solidFill>
              </a:rPr>
              <a:t>Clinics &amp; Urgent Care facilities-how to you anticipate/handle walk-ins?</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b="1" dirty="0">
                <a:solidFill>
                  <a:schemeClr val="tx1"/>
                </a:solidFill>
              </a:rPr>
              <a:t>Maintain Communications</a:t>
            </a:r>
            <a:r>
              <a:rPr lang="en-US" altLang="en-US" sz="1200" dirty="0">
                <a:solidFill>
                  <a:schemeClr val="tx1"/>
                </a:solidFill>
              </a:rPr>
              <a:t>:  Initially you may want to review your EOP, specifically your communications plan</a:t>
            </a:r>
          </a:p>
          <a:p>
            <a:pPr eaLnBrk="1" hangingPunct="1">
              <a:spcBef>
                <a:spcPct val="50000"/>
              </a:spcBef>
            </a:pPr>
            <a:r>
              <a:rPr lang="en-US" altLang="en-US" sz="1200" dirty="0">
                <a:solidFill>
                  <a:schemeClr val="tx1"/>
                </a:solidFill>
              </a:rPr>
              <a:t>Determine if you need to activate your incident command system (ICS), consider using a 214 Activity Log</a:t>
            </a:r>
          </a:p>
          <a:p>
            <a:pPr eaLnBrk="1" hangingPunct="1">
              <a:spcBef>
                <a:spcPct val="50000"/>
              </a:spcBef>
            </a:pPr>
            <a:r>
              <a:rPr lang="en-US" altLang="en-US" sz="1200" dirty="0">
                <a:solidFill>
                  <a:schemeClr val="tx1"/>
                </a:solidFill>
              </a:rPr>
              <a:t>Review strategies</a:t>
            </a:r>
          </a:p>
          <a:p>
            <a:pPr eaLnBrk="1" hangingPunct="1"/>
            <a:endParaRPr lang="en-US" altLang="en-US" dirty="0">
              <a:latin typeface="Arial" panose="020B0604020202020204" pitchFamily="34" charset="0"/>
            </a:endParaRPr>
          </a:p>
          <a:p>
            <a:pPr eaLnBrk="1" hangingPunct="1">
              <a:spcBef>
                <a:spcPct val="50000"/>
              </a:spcBef>
            </a:pPr>
            <a:r>
              <a:rPr lang="en-US" altLang="en-US" sz="1200" dirty="0">
                <a:solidFill>
                  <a:schemeClr val="tx1"/>
                </a:solidFill>
              </a:rPr>
              <a:t>Key communications with:</a:t>
            </a:r>
          </a:p>
          <a:p>
            <a:pPr eaLnBrk="1" hangingPunct="1">
              <a:spcBef>
                <a:spcPct val="50000"/>
              </a:spcBef>
            </a:pPr>
            <a:r>
              <a:rPr lang="en-US" altLang="en-US" sz="1200" dirty="0">
                <a:solidFill>
                  <a:schemeClr val="tx1"/>
                </a:solidFill>
              </a:rPr>
              <a:t>	Personnel on duty AND Personnel off duty (instruct to report or not)</a:t>
            </a:r>
          </a:p>
          <a:p>
            <a:pPr eaLnBrk="1" hangingPunct="1">
              <a:spcBef>
                <a:spcPct val="50000"/>
              </a:spcBef>
            </a:pPr>
            <a:r>
              <a:rPr lang="en-US" altLang="en-US" sz="1200" dirty="0">
                <a:solidFill>
                  <a:schemeClr val="tx1"/>
                </a:solidFill>
              </a:rPr>
              <a:t>	Patient families</a:t>
            </a:r>
          </a:p>
          <a:p>
            <a:pPr eaLnBrk="1" hangingPunct="1">
              <a:spcBef>
                <a:spcPct val="50000"/>
              </a:spcBef>
            </a:pPr>
            <a:r>
              <a:rPr lang="en-US" altLang="en-US" sz="1200" dirty="0">
                <a:solidFill>
                  <a:schemeClr val="tx1"/>
                </a:solidFill>
              </a:rPr>
              <a:t>	Medical Providers</a:t>
            </a:r>
          </a:p>
          <a:p>
            <a:pPr eaLnBrk="1" hangingPunct="1">
              <a:spcBef>
                <a:spcPct val="50000"/>
              </a:spcBef>
            </a:pPr>
            <a:r>
              <a:rPr lang="en-US" altLang="en-US" sz="1200" dirty="0">
                <a:solidFill>
                  <a:schemeClr val="tx1"/>
                </a:solidFill>
              </a:rPr>
              <a:t>	Personnel families</a:t>
            </a:r>
          </a:p>
          <a:p>
            <a:pPr eaLnBrk="1" hangingPunct="1">
              <a:spcBef>
                <a:spcPct val="50000"/>
              </a:spcBef>
            </a:pPr>
            <a:r>
              <a:rPr lang="en-US" altLang="en-US" sz="1200" dirty="0">
                <a:solidFill>
                  <a:schemeClr val="tx1"/>
                </a:solidFill>
              </a:rPr>
              <a:t>	Public Safety (EMS, transport providers, buses, etc.)</a:t>
            </a:r>
          </a:p>
          <a:p>
            <a:pPr eaLnBrk="1" hangingPunct="1">
              <a:spcBef>
                <a:spcPct val="50000"/>
              </a:spcBef>
            </a:pPr>
            <a:r>
              <a:rPr lang="en-US" altLang="en-US" sz="1200" dirty="0">
                <a:solidFill>
                  <a:schemeClr val="tx1"/>
                </a:solidFill>
              </a:rPr>
              <a:t>	Media</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389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467993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From 06-0800 </a:t>
            </a:r>
          </a:p>
          <a:p>
            <a:r>
              <a:rPr lang="en-US" sz="1800" b="0" i="0" u="none" strike="noStrike" dirty="0">
                <a:solidFill>
                  <a:srgbClr val="000000"/>
                </a:solidFill>
                <a:effectLst/>
                <a:latin typeface="Arial" panose="020B0604020202020204" pitchFamily="34" charset="0"/>
              </a:rPr>
              <a:t>• At 06:00 hours a large underground explosion occurred in a Metrorail tunnel near Children’s Hospital Los Angeles (</a:t>
            </a:r>
            <a:r>
              <a:rPr lang="en-US" sz="1800" b="0" i="0" u="none" strike="noStrike" dirty="0" err="1">
                <a:solidFill>
                  <a:srgbClr val="000000"/>
                </a:solidFill>
                <a:effectLst/>
                <a:latin typeface="Arial" panose="020B0604020202020204" pitchFamily="34" charset="0"/>
              </a:rPr>
              <a:t>CHLA</a:t>
            </a:r>
            <a:r>
              <a:rPr lang="en-US" sz="1800" b="0" i="0" u="none" strike="noStrike" dirty="0">
                <a:solidFill>
                  <a:srgbClr val="000000"/>
                </a:solidFill>
                <a:effectLst/>
                <a:latin typeface="Arial" panose="020B0604020202020204" pitchFamily="34" charset="0"/>
              </a:rPr>
              <a:t>)</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 People are appearing with various injuries and complaints </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 First responders arrive on scene and newscasting begins</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 Damage assessment of area impacted by the explosion</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 At 07:30 MCI has cleared and all patients from the incident have been transported to various emergency departments in the County. </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 Metrorail and utility crews remain on scene assessing damage to the tunnel and other infrastructure</a:t>
            </a:r>
          </a:p>
          <a:p>
            <a:r>
              <a:rPr lang="en-US" dirty="0"/>
              <a:t> </a:t>
            </a:r>
          </a:p>
          <a:p>
            <a:r>
              <a:rPr lang="en-US" b="1" dirty="0"/>
              <a:t>0800 </a:t>
            </a:r>
            <a:r>
              <a:rPr lang="en-US" b="0" dirty="0"/>
              <a:t>ReddiNet message to all HCP (Healthcare Participants)</a:t>
            </a:r>
          </a:p>
          <a:p>
            <a:r>
              <a:rPr lang="en-US" sz="1800" b="0" i="0" u="none" strike="noStrike" dirty="0">
                <a:solidFill>
                  <a:srgbClr val="000000"/>
                </a:solidFill>
                <a:effectLst/>
                <a:latin typeface="Arial" panose="020B0604020202020204" pitchFamily="34" charset="0"/>
              </a:rPr>
              <a:t>The Medical Alert Center (MAC) initiates a MCI poll titled, "</a:t>
            </a:r>
            <a:r>
              <a:rPr lang="en-US" sz="1800" b="1" i="1" u="none" strike="noStrike" dirty="0">
                <a:solidFill>
                  <a:srgbClr val="000000"/>
                </a:solidFill>
                <a:effectLst/>
                <a:latin typeface="Arial" panose="020B0604020202020204" pitchFamily="34" charset="0"/>
              </a:rPr>
              <a:t>Metrorail Tunnel Explosion</a:t>
            </a:r>
            <a:r>
              <a:rPr lang="en-US" sz="1800" b="0" i="0" u="none" strike="noStrike" dirty="0">
                <a:solidFill>
                  <a:srgbClr val="000000"/>
                </a:solidFill>
                <a:effectLst/>
                <a:latin typeface="Arial" panose="020B0604020202020204" pitchFamily="34" charset="0"/>
              </a:rPr>
              <a:t>" and sends a ReddiNet message informing all Hospitals of an underground explosion in the Metrorail tunnel under Vermont between Sunset and De </a:t>
            </a:r>
            <a:r>
              <a:rPr lang="en-US" sz="1800" b="0" i="0" u="none" strike="noStrike" dirty="0" err="1">
                <a:solidFill>
                  <a:srgbClr val="000000"/>
                </a:solidFill>
                <a:effectLst/>
                <a:latin typeface="Arial" panose="020B0604020202020204" pitchFamily="34" charset="0"/>
              </a:rPr>
              <a:t>Longpre</a:t>
            </a:r>
            <a:r>
              <a:rPr lang="en-US" sz="1800" b="0" i="0" u="none" strike="noStrike" dirty="0">
                <a:solidFill>
                  <a:srgbClr val="000000"/>
                </a:solidFill>
                <a:effectLst/>
                <a:latin typeface="Arial" panose="020B0604020202020204" pitchFamily="34" charset="0"/>
              </a:rPr>
              <a:t> near </a:t>
            </a:r>
            <a:r>
              <a:rPr lang="en-US" sz="1800" b="0" i="0" u="none" strike="noStrike" dirty="0" err="1">
                <a:solidFill>
                  <a:srgbClr val="000000"/>
                </a:solidFill>
                <a:effectLst/>
                <a:latin typeface="Arial" panose="020B0604020202020204" pitchFamily="34" charset="0"/>
              </a:rPr>
              <a:t>CHLA</a:t>
            </a:r>
            <a:r>
              <a:rPr lang="en-US" sz="1800" b="0" i="0" u="none" strike="noStrike" dirty="0">
                <a:solidFill>
                  <a:srgbClr val="000000"/>
                </a:solidFill>
                <a:effectLst/>
                <a:latin typeface="Arial" panose="020B0604020202020204" pitchFamily="34" charset="0"/>
              </a:rPr>
              <a:t>. MAC begins assigning victims to 9-1-1 receiving hospitals</a:t>
            </a:r>
            <a:r>
              <a:rPr lang="en-US" dirty="0"/>
              <a:t> </a:t>
            </a:r>
          </a:p>
          <a:p>
            <a:r>
              <a:rPr lang="en-US" b="1" dirty="0"/>
              <a:t>EXPECTED ACTION</a:t>
            </a:r>
            <a:r>
              <a:rPr lang="en-US" dirty="0"/>
              <a:t>:  Acknowledge message</a:t>
            </a:r>
          </a:p>
          <a:p>
            <a:endParaRPr lang="en-US" dirty="0"/>
          </a:p>
          <a:p>
            <a:r>
              <a:rPr lang="en-US" sz="1200" b="0" i="0" u="none" strike="noStrike" dirty="0" err="1">
                <a:solidFill>
                  <a:srgbClr val="000000"/>
                </a:solidFill>
                <a:effectLst/>
                <a:latin typeface="Arial" panose="020B0604020202020204" pitchFamily="34" charset="0"/>
              </a:rPr>
              <a:t>8:00am</a:t>
            </a:r>
            <a:r>
              <a:rPr lang="en-US" dirty="0"/>
              <a:t> </a:t>
            </a:r>
          </a:p>
          <a:p>
            <a:r>
              <a:rPr lang="en-US" sz="1200" b="0" i="0" u="none" strike="noStrike" dirty="0">
                <a:solidFill>
                  <a:srgbClr val="000000"/>
                </a:solidFill>
                <a:effectLst/>
                <a:latin typeface="Arial" panose="020B0604020202020204" pitchFamily="34" charset="0"/>
              </a:rPr>
              <a:t>Message</a:t>
            </a:r>
            <a:r>
              <a:rPr lang="en-US" dirty="0"/>
              <a:t> </a:t>
            </a:r>
            <a:r>
              <a:rPr lang="en-US" sz="1200" b="0" i="0" u="none" strike="noStrike" dirty="0">
                <a:solidFill>
                  <a:srgbClr val="000000"/>
                </a:solidFill>
                <a:effectLst/>
                <a:latin typeface="Arial" panose="020B0604020202020204" pitchFamily="34" charset="0"/>
              </a:rPr>
              <a:t>ReddiNet</a:t>
            </a:r>
            <a:r>
              <a:rPr lang="en-US" dirty="0"/>
              <a:t> </a:t>
            </a:r>
            <a:r>
              <a:rPr lang="en-US" sz="1200" b="0" i="0" u="none" strike="noStrike" dirty="0">
                <a:solidFill>
                  <a:srgbClr val="000000"/>
                </a:solidFill>
                <a:effectLst/>
                <a:latin typeface="Arial" panose="020B0604020202020204" pitchFamily="34" charset="0"/>
              </a:rPr>
              <a:t>Evacuation of Children's Hospital Los Angeles (</a:t>
            </a:r>
            <a:r>
              <a:rPr lang="en-US" sz="1200" b="0" i="0" u="none" strike="noStrike" dirty="0" err="1">
                <a:solidFill>
                  <a:srgbClr val="000000"/>
                </a:solidFill>
                <a:effectLst/>
                <a:latin typeface="Arial" panose="020B0604020202020204" pitchFamily="34" charset="0"/>
              </a:rPr>
              <a:t>CHLA</a:t>
            </a:r>
            <a:r>
              <a:rPr lang="en-US" sz="1200" b="0" i="0" u="none" strike="noStrike" dirty="0">
                <a:solidFill>
                  <a:srgbClr val="000000"/>
                </a:solidFill>
                <a:effectLst/>
                <a:latin typeface="Arial" panose="020B0604020202020204" pitchFamily="34" charset="0"/>
              </a:rPr>
              <a:t>)</a:t>
            </a:r>
            <a:r>
              <a:rPr lang="en-US" dirty="0"/>
              <a:t> </a:t>
            </a:r>
            <a:r>
              <a:rPr lang="en-US" sz="1200" b="0" i="0" u="none" strike="noStrike" dirty="0">
                <a:solidFill>
                  <a:srgbClr val="000000"/>
                </a:solidFill>
                <a:effectLst/>
                <a:latin typeface="Arial" panose="020B0604020202020204" pitchFamily="34" charset="0"/>
              </a:rPr>
              <a:t>MAC</a:t>
            </a:r>
            <a:r>
              <a:rPr lang="en-US" dirty="0"/>
              <a:t> </a:t>
            </a:r>
            <a:r>
              <a:rPr lang="en-US" sz="1200" b="0" i="0" u="none" strike="noStrike" dirty="0">
                <a:solidFill>
                  <a:srgbClr val="000000"/>
                </a:solidFill>
                <a:effectLst/>
                <a:latin typeface="Arial" panose="020B0604020202020204" pitchFamily="34" charset="0"/>
              </a:rPr>
              <a:t>All Health Care Partners (HCP) on ReddiNet</a:t>
            </a:r>
            <a:r>
              <a:rPr lang="en-US" dirty="0"/>
              <a:t> </a:t>
            </a:r>
            <a:r>
              <a:rPr lang="en-US" sz="1200" b="0" i="0" u="none" strike="noStrike" dirty="0">
                <a:solidFill>
                  <a:srgbClr val="000000"/>
                </a:solidFill>
                <a:effectLst/>
                <a:latin typeface="Arial" panose="020B0604020202020204" pitchFamily="34" charset="0"/>
              </a:rPr>
              <a:t>Children’s Hospital Los Angeles (</a:t>
            </a:r>
            <a:r>
              <a:rPr lang="en-US" sz="1200" b="0" i="0" u="none" strike="noStrike" dirty="0" err="1">
                <a:solidFill>
                  <a:srgbClr val="000000"/>
                </a:solidFill>
                <a:effectLst/>
                <a:latin typeface="Arial" panose="020B0604020202020204" pitchFamily="34" charset="0"/>
              </a:rPr>
              <a:t>CHLA</a:t>
            </a:r>
            <a:r>
              <a:rPr lang="en-US" sz="1200" b="0" i="0" u="none" strike="noStrike" dirty="0">
                <a:solidFill>
                  <a:srgbClr val="000000"/>
                </a:solidFill>
                <a:effectLst/>
                <a:latin typeface="Arial" panose="020B0604020202020204" pitchFamily="34" charset="0"/>
              </a:rPr>
              <a:t>) requires a full evacuation due to loss of water. Hospital administration reports the water interruption is related to the explosion that occurred in the nearby Metrorail tunnel. Engineers estimate </a:t>
            </a:r>
            <a:r>
              <a:rPr lang="en-US" sz="1200" b="0" i="0" u="none" strike="noStrike" dirty="0" err="1">
                <a:solidFill>
                  <a:srgbClr val="000000"/>
                </a:solidFill>
                <a:effectLst/>
                <a:latin typeface="Arial" panose="020B0604020202020204" pitchFamily="34" charset="0"/>
              </a:rPr>
              <a:t>CHLA</a:t>
            </a:r>
            <a:r>
              <a:rPr lang="en-US" sz="1200" b="0" i="0" u="none" strike="noStrike" dirty="0">
                <a:solidFill>
                  <a:srgbClr val="000000"/>
                </a:solidFill>
                <a:effectLst/>
                <a:latin typeface="Arial" panose="020B0604020202020204" pitchFamily="34" charset="0"/>
              </a:rPr>
              <a:t> will be without water for a minimum of 48 hours. </a:t>
            </a:r>
            <a:r>
              <a:rPr lang="en-US" sz="1200" b="0" i="0" u="none" strike="noStrike" dirty="0" err="1">
                <a:solidFill>
                  <a:srgbClr val="000000"/>
                </a:solidFill>
                <a:effectLst/>
                <a:latin typeface="Arial" panose="020B0604020202020204" pitchFamily="34" charset="0"/>
              </a:rPr>
              <a:t>CHLA</a:t>
            </a:r>
            <a:r>
              <a:rPr lang="en-US" sz="1200" b="0" i="0" u="none" strike="noStrike" dirty="0">
                <a:solidFill>
                  <a:srgbClr val="000000"/>
                </a:solidFill>
                <a:effectLst/>
                <a:latin typeface="Arial" panose="020B0604020202020204" pitchFamily="34" charset="0"/>
              </a:rPr>
              <a:t> evacuating all patients. The current census of </a:t>
            </a:r>
            <a:r>
              <a:rPr lang="en-US" sz="1200" b="0" i="0" u="none" strike="noStrike" dirty="0" err="1">
                <a:solidFill>
                  <a:srgbClr val="000000"/>
                </a:solidFill>
                <a:effectLst/>
                <a:latin typeface="Arial" panose="020B0604020202020204" pitchFamily="34" charset="0"/>
              </a:rPr>
              <a:t>CHLA</a:t>
            </a:r>
            <a:r>
              <a:rPr lang="en-US" sz="1200" b="0" i="0" u="none" strike="noStrike" dirty="0">
                <a:solidFill>
                  <a:srgbClr val="000000"/>
                </a:solidFill>
                <a:effectLst/>
                <a:latin typeface="Arial" panose="020B0604020202020204" pitchFamily="34" charset="0"/>
              </a:rPr>
              <a:t> is 490 patients</a:t>
            </a:r>
            <a:r>
              <a:rPr lang="en-US" dirty="0"/>
              <a:t> </a:t>
            </a:r>
          </a:p>
          <a:p>
            <a:r>
              <a:rPr lang="en-US" sz="1200" b="1" i="0" u="none" strike="noStrike" dirty="0">
                <a:solidFill>
                  <a:srgbClr val="000000"/>
                </a:solidFill>
                <a:effectLst/>
                <a:latin typeface="Arial" panose="020B0604020202020204" pitchFamily="34" charset="0"/>
              </a:rPr>
              <a:t>Exercise participants acknowledge ReddiNet message</a:t>
            </a:r>
            <a:br>
              <a:rPr lang="en-US" sz="1200" b="0" i="0" u="none" strike="noStrike" dirty="0">
                <a:solidFill>
                  <a:srgbClr val="000000"/>
                </a:solidFill>
                <a:effectLst/>
                <a:latin typeface="Arial" panose="020B0604020202020204" pitchFamily="34" charset="0"/>
              </a:rPr>
            </a:br>
            <a:r>
              <a:rPr lang="en-US" sz="1200" b="1" i="0" u="none" strike="noStrike" dirty="0">
                <a:solidFill>
                  <a:srgbClr val="000000"/>
                </a:solidFill>
                <a:effectLst/>
                <a:latin typeface="Arial" panose="020B0604020202020204" pitchFamily="34" charset="0"/>
              </a:rPr>
              <a:t>All players</a:t>
            </a:r>
            <a:r>
              <a:rPr lang="en-US" b="1" dirty="0"/>
              <a:t> </a:t>
            </a:r>
            <a:r>
              <a:rPr lang="en-US" sz="1200" b="0" i="0" u="none" strike="noStrike" dirty="0">
                <a:solidFill>
                  <a:srgbClr val="000000"/>
                </a:solidFill>
                <a:effectLst/>
                <a:latin typeface="Arial" panose="020B0604020202020204" pitchFamily="34" charset="0"/>
              </a:rPr>
              <a:t>ASC, Clinic, </a:t>
            </a:r>
            <a:r>
              <a:rPr lang="en-US" sz="1200" b="0" i="0" u="none" strike="noStrike" dirty="0" err="1">
                <a:solidFill>
                  <a:srgbClr val="000000"/>
                </a:solidFill>
                <a:effectLst/>
                <a:latin typeface="Arial" panose="020B0604020202020204" pitchFamily="34" charset="0"/>
              </a:rPr>
              <a:t>HHH</a:t>
            </a:r>
            <a:r>
              <a:rPr lang="en-US" sz="1200" b="0" i="0" u="none" strike="noStrike" dirty="0">
                <a:solidFill>
                  <a:srgbClr val="000000"/>
                </a:solidFill>
                <a:effectLst/>
                <a:latin typeface="Arial" panose="020B0604020202020204" pitchFamily="34" charset="0"/>
              </a:rPr>
              <a:t>, and Urgent Care: Objective 1</a:t>
            </a:r>
            <a:br>
              <a:rPr lang="en-US" sz="1200" b="0" i="0" u="none" strike="noStrike" dirty="0">
                <a:solidFill>
                  <a:srgbClr val="000000"/>
                </a:solidFill>
                <a:effectLst/>
                <a:latin typeface="Arial" panose="020B0604020202020204" pitchFamily="34" charset="0"/>
              </a:rPr>
            </a:b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Dialysis and Long Term Care: Objective 2</a:t>
            </a:r>
            <a:br>
              <a:rPr lang="en-US" sz="1200" b="0" i="0" u="none" strike="noStrike" dirty="0">
                <a:solidFill>
                  <a:srgbClr val="000000"/>
                </a:solidFill>
                <a:effectLst/>
                <a:latin typeface="Arial" panose="020B0604020202020204" pitchFamily="34" charset="0"/>
              </a:rPr>
            </a:br>
            <a:br>
              <a:rPr lang="en-US" sz="1200" b="0" i="0" u="none" strike="noStrike" dirty="0">
                <a:solidFill>
                  <a:srgbClr val="000000"/>
                </a:solidFill>
                <a:effectLst/>
                <a:latin typeface="Arial" panose="020B0604020202020204" pitchFamily="34" charset="0"/>
              </a:rPr>
            </a:br>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16</a:t>
            </a:fld>
            <a:endParaRPr lang="en-US" dirty="0"/>
          </a:p>
        </p:txBody>
      </p:sp>
    </p:spTree>
    <p:extLst>
      <p:ext uri="{BB962C8B-B14F-4D97-AF65-F5344CB8AC3E}">
        <p14:creationId xmlns:p14="http://schemas.microsoft.com/office/powerpoint/2010/main" val="3085589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of the message that will pop up.  Click on the red “Mark as Read” after you stop the alert and read the message.</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17</a:t>
            </a:fld>
            <a:endParaRPr lang="en-US" dirty="0"/>
          </a:p>
        </p:txBody>
      </p:sp>
    </p:spTree>
    <p:extLst>
      <p:ext uri="{BB962C8B-B14F-4D97-AF65-F5344CB8AC3E}">
        <p14:creationId xmlns:p14="http://schemas.microsoft.com/office/powerpoint/2010/main" val="456776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egoe UI" panose="020B0502040204020203" pitchFamily="34" charset="0"/>
              </a:rPr>
              <a:t>1.</a:t>
            </a:r>
            <a:r>
              <a:rPr lang="en-US" sz="180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Click on your facility type status page (i.e. "Dialysis Status").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https://www.reddinet.net/support</a:t>
            </a:r>
            <a:endParaRPr lang="en-US" alt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chemeClr val="tx1"/>
              </a:solidFill>
            </a:endParaRPr>
          </a:p>
          <a:p>
            <a:r>
              <a:rPr lang="en-US" dirty="0"/>
              <a:t>Circle with lightening bolt means that that facility is not currently logged in to the ReddiNet system</a:t>
            </a:r>
          </a:p>
          <a:p>
            <a:r>
              <a:rPr lang="en-US" dirty="0"/>
              <a:t>Green means the facility is open with no issue</a:t>
            </a:r>
          </a:p>
          <a:p>
            <a:r>
              <a:rPr lang="en-US" dirty="0"/>
              <a:t>We will cover the colored dots in a future slide…</a:t>
            </a:r>
          </a:p>
          <a:p>
            <a:endParaRPr lang="en-US" dirty="0"/>
          </a:p>
          <a:p>
            <a:endParaRPr lang="en-US" dirty="0"/>
          </a:p>
          <a:p>
            <a:r>
              <a:rPr lang="en-US" dirty="0"/>
              <a:t>Assessment module</a:t>
            </a:r>
          </a:p>
          <a:p>
            <a:r>
              <a:rPr lang="en-US" dirty="0"/>
              <a:t>Click on Service Level</a:t>
            </a:r>
          </a:p>
          <a:p>
            <a:r>
              <a:rPr lang="en-US" dirty="0"/>
              <a:t>Click on “Update”</a:t>
            </a:r>
          </a:p>
          <a:p>
            <a:br>
              <a:rPr lang="en-US" dirty="0"/>
            </a:br>
            <a:r>
              <a:rPr lang="en-US" dirty="0"/>
              <a:t>Select your current service level and click “Update”</a:t>
            </a:r>
          </a:p>
          <a:p>
            <a:r>
              <a:rPr lang="en-US" dirty="0"/>
              <a:t>Accept when the “Confirm” box appears</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18</a:t>
            </a:fld>
            <a:endParaRPr lang="en-US" dirty="0"/>
          </a:p>
        </p:txBody>
      </p:sp>
    </p:spTree>
    <p:extLst>
      <p:ext uri="{BB962C8B-B14F-4D97-AF65-F5344CB8AC3E}">
        <p14:creationId xmlns:p14="http://schemas.microsoft.com/office/powerpoint/2010/main" val="170206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egoe UI" panose="020B0502040204020203" pitchFamily="34" charset="0"/>
              </a:rPr>
              <a:t>1.</a:t>
            </a:r>
            <a:r>
              <a:rPr lang="en-US" sz="1800" dirty="0">
                <a:solidFill>
                  <a:srgbClr val="000000"/>
                </a:solidFill>
                <a:effectLst/>
                <a:latin typeface="Times New Roman" panose="02020603050405020304" pitchFamily="18" charset="0"/>
              </a:rPr>
              <a:t>   Verify the general information, click on the facility name</a:t>
            </a:r>
            <a:endParaRPr lang="en-US" b="0" i="0" dirty="0">
              <a:solidFill>
                <a:srgbClr val="000000"/>
              </a:solidFill>
              <a:effectLst/>
              <a:latin typeface="Segoe UI" panose="020B0502040204020203"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https://www.reddinet.net/support</a:t>
            </a:r>
            <a:endParaRPr lang="en-US" altLang="en-US" sz="1200" dirty="0">
              <a:solidFill>
                <a:schemeClr val="tx1"/>
              </a:solidFill>
            </a:endParaRPr>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19</a:t>
            </a:fld>
            <a:endParaRPr lang="en-US" dirty="0"/>
          </a:p>
        </p:txBody>
      </p:sp>
    </p:spTree>
    <p:extLst>
      <p:ext uri="{BB962C8B-B14F-4D97-AF65-F5344CB8AC3E}">
        <p14:creationId xmlns:p14="http://schemas.microsoft.com/office/powerpoint/2010/main" val="3999741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Functional exercise:  </a:t>
            </a:r>
            <a:r>
              <a:rPr lang="en-US" sz="1200" dirty="0"/>
              <a:t>Simulates an emergency in the most realistic manner possible, short of moving resources to an actual site. </a:t>
            </a:r>
          </a:p>
          <a:p>
            <a:r>
              <a:rPr lang="en-US" sz="1200" dirty="0"/>
              <a:t>	            Conducted in a “real—time” environment in an EOC or Command Post. </a:t>
            </a:r>
          </a:p>
          <a:p>
            <a:r>
              <a:rPr lang="en-US" sz="1200" dirty="0"/>
              <a:t>                                    Used to test and evaluate the capability of an organization to respond to an emergency using a simulated event</a:t>
            </a:r>
          </a:p>
          <a:p>
            <a:r>
              <a:rPr lang="en-US" sz="1200" dirty="0"/>
              <a:t>Some of you may choose to do a:</a:t>
            </a:r>
          </a:p>
          <a:p>
            <a:r>
              <a:rPr lang="en-US" sz="1200" b="1" dirty="0"/>
              <a:t>Tabletop exercise: </a:t>
            </a:r>
            <a:r>
              <a:rPr lang="en-US" sz="1200" b="0" dirty="0"/>
              <a:t>which is a facilitated discussion of a plan in an informal, stress-free environment.  Participants share capabilities and solve problems as a group based on their organizations existing plans and determine the objectives of the exercise</a:t>
            </a:r>
          </a:p>
          <a:p>
            <a:endParaRPr lang="en-US" sz="1200" b="0" dirty="0"/>
          </a:p>
          <a:p>
            <a:r>
              <a:rPr lang="en-US" sz="1200" b="1" dirty="0"/>
              <a:t>Full-scale</a:t>
            </a:r>
            <a:r>
              <a:rPr lang="en-US" sz="1200" b="0" dirty="0"/>
              <a:t> exercise is usually lengthy and utilizes equipment, personnel with total coordination among many </a:t>
            </a:r>
          </a:p>
          <a:p>
            <a:endParaRPr lang="en-US" sz="1200" dirty="0"/>
          </a:p>
          <a:p>
            <a:r>
              <a:rPr lang="en-US" sz="1200" dirty="0"/>
              <a:t>We are going to discuss each capability and what objectives you can consider to meet these goals.  </a:t>
            </a:r>
          </a:p>
          <a:p>
            <a:r>
              <a:rPr lang="en-US" sz="1200" dirty="0"/>
              <a:t>Some activities will overlap and can fulfill more than one capability.</a:t>
            </a:r>
          </a:p>
          <a:p>
            <a:endParaRPr lang="en-US" sz="1200" dirty="0"/>
          </a:p>
          <a:p>
            <a:r>
              <a:rPr lang="en-US" sz="1200" b="0" i="1" u="none" strike="noStrike" kern="1200" baseline="0" dirty="0">
                <a:solidFill>
                  <a:schemeClr val="tx1"/>
                </a:solidFill>
                <a:latin typeface="+mn-lt"/>
                <a:ea typeface="+mn-ea"/>
                <a:cs typeface="+mn-cs"/>
              </a:rPr>
              <a:t>Administration for Strategic Preparedness and Response (ASPR) Health Care Preparedness and Response Capabilities include:</a:t>
            </a:r>
          </a:p>
          <a:p>
            <a:pPr marL="219710" marR="0">
              <a:spcBef>
                <a:spcPts val="0"/>
              </a:spcBef>
              <a:spcAft>
                <a:spcPts val="0"/>
              </a:spcAft>
            </a:pPr>
            <a:r>
              <a:rPr lang="en-US" sz="1200" b="1" kern="1200" dirty="0">
                <a:effectLst/>
                <a:latin typeface="Franklin Gothic Book" panose="020B0503020102020204" pitchFamily="34" charset="0"/>
                <a:ea typeface="Cambria" panose="02040503050406030204" pitchFamily="18" charset="0"/>
                <a:cs typeface="Arial" panose="020B0604020202020204" pitchFamily="34" charset="0"/>
              </a:rPr>
              <a:t>Capability 1: Foundation for Health Care and Medical Readiness</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Goal of Capability 1: </a:t>
            </a:r>
            <a:r>
              <a:rPr lang="en-US" sz="1200" b="1" kern="1200" dirty="0">
                <a:effectLst/>
                <a:latin typeface="Franklin Gothic Book" panose="020B0503020102020204" pitchFamily="34" charset="0"/>
                <a:ea typeface="Cambria" panose="02040503050406030204" pitchFamily="18" charset="0"/>
                <a:cs typeface="Arial" panose="020B0604020202020204" pitchFamily="34" charset="0"/>
              </a:rPr>
              <a:t>The community has a sustainable Health Care Coalition </a:t>
            </a: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 comprised of members with strong relationships – that can identify hazards and risks and prioritize and address gaps through planning, training, exercising, and acquiring resources.</a:t>
            </a:r>
            <a:r>
              <a:rPr lang="en-US" sz="1200" kern="1200" dirty="0">
                <a:effectLst/>
                <a:latin typeface="Franklin Gothic Book" panose="020B0503020102020204" pitchFamily="34" charset="0"/>
                <a:ea typeface="MS Mincho" panose="02020609040205080304" pitchFamily="49" charset="-128"/>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MS Mincho" panose="02020609040205080304" pitchFamily="49" charset="-128"/>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MS Mincho" panose="02020609040205080304" pitchFamily="49" charset="-128"/>
                <a:cs typeface="Arial" panose="020B0604020202020204" pitchFamily="34" charset="0"/>
              </a:rPr>
              <a:t>Capability 2. Health Care and Medical Response Coordination </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Goal for Capability 2: Health Care and Medical Response Coordination Health care organizations, the HCC, their jurisdiction(s), and the ESF-8 lead agency plan and collaborate to </a:t>
            </a: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share and analyze information, manage, and share resources, and coordinate strategies to deliver medical care to all populations during emergencies</a:t>
            </a: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and planned events.</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Capability 3: Continuity of Health Care Service Delivery</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Goal of Capability 3: Health care organizations, with support from the HCC and the ESF-8 lead agency, </a:t>
            </a: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provide uninterrupted, optimal medical care to all populations </a:t>
            </a: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in the face of damaged or disabled health care infrastructure. Health care workers are well-trained, well-educated, and well-equipped to care for patients during emergencies. Simultaneous response and recovery operations result in a return to normal or, ideally, improved operations.</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Capability 4. Medical Surge</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Goal for Capability 4:  Health care organizations — including hospitals, emergency medical services (EMS), and out-of-hospital providers — deliver timely and efficient care to their patients even when the demand for health care services exceeds available supply. The HCC, in collaboration with the Emergency Support Function-8 (ESF-8) lead agency, </a:t>
            </a: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coordinates information and available resources for its members to maintain conventional surge response</a:t>
            </a: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When an emergency overwhelms the HCC’s collective resources, the HCC supports the health care delivery system’s transition to contingency and crisis surge response and promotes a timely return to conventional standards of care as soon as possible</a:t>
            </a:r>
            <a:r>
              <a:rPr lang="en-US" sz="1200" dirty="0">
                <a:effectLst/>
                <a:latin typeface="Franklin Gothic Book" panose="020B0503020102020204" pitchFamily="34" charset="0"/>
                <a:ea typeface="Times New Roman" panose="02020603050405020304" pitchFamily="18" charset="0"/>
                <a:cs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endParaRPr lang="en-US" sz="1200" b="0" i="1" u="none" strike="noStrike" kern="1200" baseline="0" dirty="0">
              <a:solidFill>
                <a:schemeClr val="tx1"/>
              </a:solidFill>
              <a:latin typeface="+mn-lt"/>
              <a:ea typeface="+mn-ea"/>
              <a:cs typeface="+mn-cs"/>
            </a:endParaRPr>
          </a:p>
          <a:p>
            <a:endParaRPr lang="en-US" sz="1200" b="0" i="1" u="none" strike="noStrike" kern="1200" baseline="0" dirty="0">
              <a:solidFill>
                <a:schemeClr val="tx1"/>
              </a:solidFill>
              <a:latin typeface="+mn-lt"/>
              <a:ea typeface="+mn-ea"/>
              <a:cs typeface="+mn-cs"/>
            </a:endParaRPr>
          </a:p>
          <a:p>
            <a:endParaRPr lang="en-US" sz="2000" dirty="0">
              <a:solidFill>
                <a:schemeClr val="tx1"/>
              </a:solidFill>
              <a:latin typeface="Arial" panose="020B0604020202020204" pitchFamily="34" charset="0"/>
              <a:cs typeface="Arial" panose="020B0604020202020204" pitchFamily="34" charset="0"/>
            </a:endParaRPr>
          </a:p>
          <a:p>
            <a:pPr lvl="1"/>
            <a:r>
              <a:rPr lang="en-US" sz="2900" b="1" dirty="0"/>
              <a:t>Critical Decisions and Considerations</a:t>
            </a:r>
            <a:r>
              <a:rPr lang="en-US" sz="2300" b="1" dirty="0"/>
              <a:t> need to be made.  We will address some of these as we go through each capability and objectives with tasks</a:t>
            </a:r>
          </a:p>
          <a:p>
            <a:pPr lvl="2"/>
            <a:r>
              <a:rPr lang="en-US" sz="2300" dirty="0"/>
              <a:t>Number of people in your facility (staff, patients, visitors)</a:t>
            </a:r>
          </a:p>
          <a:p>
            <a:pPr lvl="2"/>
            <a:r>
              <a:rPr lang="en-US" sz="2300" dirty="0"/>
              <a:t>Are you able to maintain current operations?</a:t>
            </a:r>
          </a:p>
          <a:p>
            <a:pPr lvl="2"/>
            <a:r>
              <a:rPr lang="en-US" sz="2300" dirty="0"/>
              <a:t>Are there services you should discontinue?</a:t>
            </a:r>
          </a:p>
          <a:p>
            <a:pPr lvl="2"/>
            <a:r>
              <a:rPr lang="en-US" sz="2300" dirty="0"/>
              <a:t>What if staff/patients want to leave?</a:t>
            </a:r>
          </a:p>
          <a:p>
            <a:pPr lvl="2"/>
            <a:r>
              <a:rPr lang="en-US" sz="2300" dirty="0"/>
              <a:t>What resources do you have on hand?</a:t>
            </a:r>
          </a:p>
          <a:p>
            <a:pPr lvl="2"/>
            <a:r>
              <a:rPr lang="en-US" sz="2300" dirty="0"/>
              <a:t>What protective measures need to be implemented?</a:t>
            </a:r>
          </a:p>
          <a:p>
            <a:r>
              <a:rPr lang="en-US" dirty="0"/>
              <a:t>Activate Incident Command?</a:t>
            </a:r>
          </a:p>
          <a:p>
            <a:r>
              <a:rPr lang="en-US" dirty="0"/>
              <a:t>Decontamination?</a:t>
            </a:r>
          </a:p>
          <a:p>
            <a:r>
              <a:rPr lang="en-US" dirty="0"/>
              <a:t>Establish </a:t>
            </a:r>
            <a:r>
              <a:rPr lang="en-US" dirty="0">
                <a:latin typeface="Arial" panose="020B0604020202020204" pitchFamily="34" charset="0"/>
                <a:cs typeface="Arial" panose="020B0604020202020204" pitchFamily="34" charset="0"/>
              </a:rPr>
              <a:t>&amp;</a:t>
            </a:r>
            <a:r>
              <a:rPr lang="en-US" dirty="0"/>
              <a:t> maintain public reception area?</a:t>
            </a:r>
          </a:p>
          <a:p>
            <a:endParaRPr lang="en-US" dirty="0"/>
          </a:p>
          <a:p>
            <a:r>
              <a:rPr lang="en-US" dirty="0"/>
              <a:t>	Remain calm</a:t>
            </a:r>
          </a:p>
          <a:p>
            <a:r>
              <a:rPr lang="en-US" dirty="0"/>
              <a:t>	Consider shutting down air intake into the ventilation system (could be airborne particles)</a:t>
            </a:r>
          </a:p>
          <a:p>
            <a:r>
              <a:rPr lang="en-US" dirty="0"/>
              <a:t>	Ensure patients/visitors are aware of the threat</a:t>
            </a:r>
          </a:p>
          <a:p>
            <a:r>
              <a:rPr lang="en-US" dirty="0"/>
              <a:t>	Update your IC on the operational status of your facility and impact on patient care</a:t>
            </a:r>
          </a:p>
          <a:p>
            <a:r>
              <a:rPr lang="en-US" dirty="0"/>
              <a:t>	Personnel to remain with patients</a:t>
            </a:r>
          </a:p>
          <a:p>
            <a:r>
              <a:rPr lang="en-US" dirty="0"/>
              <a:t>AOD notified</a:t>
            </a:r>
          </a:p>
          <a:p>
            <a:r>
              <a:rPr lang="en-US" dirty="0"/>
              <a:t>Overhead page “Code XX” We have been advised of an emergency nearby.  For your safety, everyone is to remain inside and SIP until we are notified the emergency is over.</a:t>
            </a:r>
          </a:p>
          <a:p>
            <a:endParaRPr lang="en-US" dirty="0"/>
          </a:p>
          <a:p>
            <a:r>
              <a:rPr lang="en-US" dirty="0"/>
              <a:t>Assessment:</a:t>
            </a:r>
          </a:p>
          <a:p>
            <a:r>
              <a:rPr lang="en-US" dirty="0"/>
              <a:t>	Contact utility company?</a:t>
            </a:r>
          </a:p>
          <a:p>
            <a:r>
              <a:rPr lang="en-US" dirty="0"/>
              <a:t>	How large of a geographic area is impacted? </a:t>
            </a:r>
          </a:p>
          <a:p>
            <a:r>
              <a:rPr lang="en-US" dirty="0"/>
              <a:t>	Do you have back up power? Fuel? </a:t>
            </a:r>
          </a:p>
          <a:p>
            <a:r>
              <a:rPr lang="en-US" dirty="0"/>
              <a:t>	Is there a possibility of a need to evacuate?  </a:t>
            </a:r>
          </a:p>
          <a:p>
            <a:r>
              <a:rPr lang="en-US" dirty="0"/>
              <a:t>	What is the availability of other resources (law, fire)</a:t>
            </a:r>
          </a:p>
          <a:p>
            <a:r>
              <a:rPr lang="en-US" dirty="0"/>
              <a:t>	Census of personnel, patients,  and visitors.  All ambulatory?  </a:t>
            </a:r>
          </a:p>
          <a:p>
            <a:endParaRPr lang="en-US" dirty="0"/>
          </a:p>
          <a:p>
            <a:r>
              <a:rPr lang="en-US" dirty="0"/>
              <a:t>Activate the Command Center?</a:t>
            </a:r>
          </a:p>
          <a:p>
            <a:r>
              <a:rPr lang="en-US" dirty="0"/>
              <a:t>Develop and Implement Incident Action Plan (goals, objectives, and strategies for an operational period)</a:t>
            </a:r>
          </a:p>
          <a:p>
            <a:r>
              <a:rPr lang="en-US" dirty="0"/>
              <a:t>Who determines when the facility is safe to resume normal operations?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 ACTIVATION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Who activates this plan?  (should be the incident commander)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Do you have a decision tree or matrix?  Incident assessment worksheet?</a:t>
            </a:r>
          </a:p>
          <a:p>
            <a:r>
              <a:rPr lang="en-US" dirty="0"/>
              <a:t>INCIDENT MANAGEMENT</a:t>
            </a:r>
          </a:p>
          <a:p>
            <a:r>
              <a:rPr lang="en-US" dirty="0"/>
              <a:t>	Does your EOP identify the designated Incident Commander?  (IC=gathers all information related to the incident and coordinated and released via the command center.  IC has full authority and responsibility for the decision-making process for this response</a:t>
            </a:r>
          </a:p>
          <a:p>
            <a:r>
              <a:rPr lang="en-US" dirty="0"/>
              <a:t>	IC activate “Code______”</a:t>
            </a:r>
          </a:p>
          <a:p>
            <a:r>
              <a:rPr lang="en-US" dirty="0"/>
              <a:t>	ICS Job Action Sheets #254 victim/patient tracking</a:t>
            </a:r>
          </a:p>
          <a:p>
            <a:endParaRPr lang="en-US" dirty="0"/>
          </a:p>
          <a:p>
            <a:r>
              <a:rPr lang="en-US" dirty="0"/>
              <a:t>ROLES &amp; RESPONSIBILITIES</a:t>
            </a:r>
          </a:p>
          <a:p>
            <a:r>
              <a:rPr lang="en-US" dirty="0"/>
              <a:t>	PIO, Liaison Officer, Safety Officer, Operations Section Chief, Planning Chief, Logistics Section, Personnel</a:t>
            </a:r>
          </a:p>
          <a:p>
            <a:r>
              <a:rPr lang="en-US" sz="2000" dirty="0">
                <a:solidFill>
                  <a:schemeClr val="tx1"/>
                </a:solidFill>
                <a:latin typeface="Arial" panose="020B0604020202020204" pitchFamily="34" charset="0"/>
                <a:cs typeface="Arial" panose="020B0604020202020204" pitchFamily="34" charset="0"/>
              </a:rPr>
              <a:t>What are YOUR plans?</a:t>
            </a:r>
          </a:p>
          <a:p>
            <a:pPr lvl="1"/>
            <a:r>
              <a:rPr lang="en-US" sz="2000" dirty="0">
                <a:solidFill>
                  <a:schemeClr val="tx1"/>
                </a:solidFill>
                <a:latin typeface="Arial" panose="020B0604020202020204" pitchFamily="34" charset="0"/>
                <a:cs typeface="Arial" panose="020B0604020202020204" pitchFamily="34" charset="0"/>
              </a:rPr>
              <a:t>Does your facility/agency have any plans for this type of incident?</a:t>
            </a:r>
          </a:p>
          <a:p>
            <a:pPr lvl="1"/>
            <a:r>
              <a:rPr lang="en-US" sz="2000" dirty="0">
                <a:solidFill>
                  <a:schemeClr val="tx1"/>
                </a:solidFill>
                <a:latin typeface="Arial" panose="020B0604020202020204" pitchFamily="34" charset="0"/>
                <a:cs typeface="Arial" panose="020B0604020202020204" pitchFamily="34" charset="0"/>
              </a:rPr>
              <a:t>Have you coordinated with public safety to identify how to respond to such an incident?    </a:t>
            </a:r>
          </a:p>
          <a:p>
            <a:pPr lvl="1"/>
            <a:r>
              <a:rPr lang="en-US" sz="2000" dirty="0">
                <a:solidFill>
                  <a:schemeClr val="tx1"/>
                </a:solidFill>
                <a:latin typeface="Arial" panose="020B0604020202020204" pitchFamily="34" charset="0"/>
                <a:cs typeface="Arial" panose="020B0604020202020204" pitchFamily="34" charset="0"/>
              </a:rPr>
              <a:t>What are your top 3 concerns of your facility/agency?                                                                                      </a:t>
            </a:r>
          </a:p>
          <a:p>
            <a:pPr lvl="1"/>
            <a:r>
              <a:rPr lang="en-US" sz="2000" dirty="0">
                <a:solidFill>
                  <a:schemeClr val="tx1"/>
                </a:solidFill>
                <a:latin typeface="Arial" panose="020B0604020202020204" pitchFamily="34" charset="0"/>
                <a:cs typeface="Arial" panose="020B0604020202020204" pitchFamily="34" charset="0"/>
              </a:rPr>
              <a:t>What types of information would be released?</a:t>
            </a:r>
          </a:p>
          <a:p>
            <a:pPr lvl="1"/>
            <a:r>
              <a:rPr lang="en-US" sz="2000" dirty="0">
                <a:solidFill>
                  <a:schemeClr val="tx1"/>
                </a:solidFill>
                <a:latin typeface="Arial" panose="020B0604020202020204" pitchFamily="34" charset="0"/>
                <a:cs typeface="Arial" panose="020B0604020202020204" pitchFamily="34" charset="0"/>
              </a:rPr>
              <a:t>How would employees/patients be notified</a:t>
            </a:r>
          </a:p>
          <a:p>
            <a:pPr lvl="1"/>
            <a:r>
              <a:rPr lang="en-US" sz="2000" dirty="0">
                <a:solidFill>
                  <a:schemeClr val="tx1"/>
                </a:solidFill>
                <a:latin typeface="Arial" panose="020B0604020202020204" pitchFamily="34" charset="0"/>
                <a:cs typeface="Arial" panose="020B0604020202020204" pitchFamily="34" charset="0"/>
              </a:rPr>
              <a:t>Who makes the notifications?</a:t>
            </a:r>
          </a:p>
          <a:p>
            <a:pPr lvl="1"/>
            <a:r>
              <a:rPr lang="en-US" sz="2000" dirty="0">
                <a:solidFill>
                  <a:schemeClr val="tx1"/>
                </a:solidFill>
                <a:latin typeface="Arial" panose="020B0604020202020204" pitchFamily="34" charset="0"/>
                <a:cs typeface="Arial" panose="020B0604020202020204" pitchFamily="34" charset="0"/>
              </a:rPr>
              <a:t>Where do you get the information?</a:t>
            </a:r>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2</a:t>
            </a:fld>
            <a:endParaRPr lang="en-US" dirty="0"/>
          </a:p>
        </p:txBody>
      </p:sp>
    </p:spTree>
    <p:extLst>
      <p:ext uri="{BB962C8B-B14F-4D97-AF65-F5344CB8AC3E}">
        <p14:creationId xmlns:p14="http://schemas.microsoft.com/office/powerpoint/2010/main" val="3847381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egoe UI" panose="020B0502040204020203" pitchFamily="34" charset="0"/>
              </a:rPr>
              <a:t>1.</a:t>
            </a:r>
            <a:r>
              <a:rPr lang="en-US" sz="180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Click the Edit button under Hours of Operation.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https://www.reddinet.net/support</a:t>
            </a:r>
            <a:endParaRPr lang="en-US" altLang="en-US" sz="1200" dirty="0">
              <a:solidFill>
                <a:schemeClr val="tx1"/>
              </a:solidFill>
            </a:endParaRPr>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20</a:t>
            </a:fld>
            <a:endParaRPr lang="en-US" dirty="0"/>
          </a:p>
        </p:txBody>
      </p:sp>
    </p:spTree>
    <p:extLst>
      <p:ext uri="{BB962C8B-B14F-4D97-AF65-F5344CB8AC3E}">
        <p14:creationId xmlns:p14="http://schemas.microsoft.com/office/powerpoint/2010/main" val="767839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a:spcBef>
                <a:spcPts val="0"/>
              </a:spcBef>
              <a:spcAft>
                <a:spcPts val="0"/>
              </a:spcAft>
            </a:pPr>
            <a:r>
              <a:rPr lang="en-US" b="0" i="0" dirty="0">
                <a:solidFill>
                  <a:srgbClr val="000000"/>
                </a:solidFill>
                <a:effectLst/>
                <a:latin typeface="Segoe UI" panose="020B0502040204020203" pitchFamily="34" charset="0"/>
              </a:rPr>
              <a:t>2.</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Select "Specific Hours".</a:t>
            </a:r>
          </a:p>
          <a:p>
            <a:pPr marL="457200" marR="0" indent="-228600" algn="l">
              <a:spcBef>
                <a:spcPts val="0"/>
              </a:spcBef>
              <a:spcAft>
                <a:spcPts val="0"/>
              </a:spcAft>
            </a:pPr>
            <a:r>
              <a:rPr lang="en-US" b="0" i="0" dirty="0">
                <a:solidFill>
                  <a:srgbClr val="000000"/>
                </a:solidFill>
                <a:effectLst/>
                <a:latin typeface="Segoe UI" panose="020B0502040204020203" pitchFamily="34" charset="0"/>
              </a:rPr>
              <a:t>3.</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Select the days that your facility is open.</a:t>
            </a:r>
          </a:p>
          <a:p>
            <a:pPr marL="457200" marR="0" indent="-228600" algn="l">
              <a:spcBef>
                <a:spcPts val="0"/>
              </a:spcBef>
              <a:spcAft>
                <a:spcPts val="0"/>
              </a:spcAft>
            </a:pPr>
            <a:r>
              <a:rPr lang="en-US" b="0" i="0" dirty="0">
                <a:solidFill>
                  <a:srgbClr val="000000"/>
                </a:solidFill>
                <a:effectLst/>
                <a:latin typeface="Segoe UI" panose="020B0502040204020203" pitchFamily="34" charset="0"/>
              </a:rPr>
              <a:t>4.</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Input your opening and closing times.</a:t>
            </a:r>
          </a:p>
          <a:p>
            <a:pPr marL="457200" marR="0" indent="-228600" algn="l">
              <a:spcBef>
                <a:spcPts val="0"/>
              </a:spcBef>
              <a:spcAft>
                <a:spcPts val="0"/>
              </a:spcAft>
            </a:pPr>
            <a:r>
              <a:rPr lang="en-US" b="0" i="0" dirty="0">
                <a:solidFill>
                  <a:srgbClr val="000000"/>
                </a:solidFill>
                <a:effectLst/>
                <a:latin typeface="Segoe UI" panose="020B0502040204020203" pitchFamily="34" charset="0"/>
              </a:rPr>
              <a:t>5.</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Optionally, you may add a second schedule by clicking on the "+".</a:t>
            </a:r>
          </a:p>
          <a:p>
            <a:pPr marL="457200" marR="0" indent="-228600" algn="l">
              <a:spcBef>
                <a:spcPts val="0"/>
              </a:spcBef>
              <a:spcAft>
                <a:spcPts val="0"/>
              </a:spcAft>
            </a:pPr>
            <a:r>
              <a:rPr lang="en-US" b="0" i="0" dirty="0">
                <a:solidFill>
                  <a:srgbClr val="000000"/>
                </a:solidFill>
                <a:effectLst/>
                <a:latin typeface="Segoe UI" panose="020B0502040204020203" pitchFamily="34" charset="0"/>
              </a:rPr>
              <a:t>6.</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Input the authorization.</a:t>
            </a:r>
          </a:p>
          <a:p>
            <a:pPr marL="457200" marR="0" indent="-228600" algn="l">
              <a:spcBef>
                <a:spcPts val="0"/>
              </a:spcBef>
              <a:spcAft>
                <a:spcPts val="1000"/>
              </a:spcAft>
            </a:pPr>
            <a:r>
              <a:rPr lang="en-US" b="0" i="0" dirty="0">
                <a:solidFill>
                  <a:srgbClr val="000000"/>
                </a:solidFill>
                <a:effectLst/>
                <a:latin typeface="Segoe UI" panose="020B0502040204020203" pitchFamily="34" charset="0"/>
              </a:rPr>
              <a:t>7.</a:t>
            </a:r>
            <a:r>
              <a:rPr lang="en-US" sz="1800" b="0" i="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Click "Submit".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https://www.reddinet.net/support</a:t>
            </a:r>
            <a:endParaRPr lang="en-US" altLang="en-US" sz="1200" dirty="0">
              <a:solidFill>
                <a:schemeClr val="tx1"/>
              </a:solidFill>
            </a:endParaRPr>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21</a:t>
            </a:fld>
            <a:endParaRPr lang="en-US" dirty="0"/>
          </a:p>
        </p:txBody>
      </p:sp>
    </p:spTree>
    <p:extLst>
      <p:ext uri="{BB962C8B-B14F-4D97-AF65-F5344CB8AC3E}">
        <p14:creationId xmlns:p14="http://schemas.microsoft.com/office/powerpoint/2010/main" val="2545759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egoe UI" panose="020B0502040204020203" pitchFamily="34" charset="0"/>
              </a:rPr>
              <a:t>1.</a:t>
            </a:r>
            <a:r>
              <a:rPr lang="en-US" sz="1800" dirty="0">
                <a:solidFill>
                  <a:srgbClr val="000000"/>
                </a:solidFill>
                <a:effectLst/>
                <a:latin typeface="Times New Roman" panose="02020603050405020304" pitchFamily="18" charset="0"/>
              </a:rPr>
              <a:t>    </a:t>
            </a:r>
            <a:r>
              <a:rPr lang="en-US" b="0" i="0" dirty="0">
                <a:solidFill>
                  <a:srgbClr val="000000"/>
                </a:solidFill>
                <a:effectLst/>
                <a:latin typeface="Segoe UI" panose="020B0502040204020203" pitchFamily="34" charset="0"/>
              </a:rPr>
              <a:t>Click "Generator“ if you need to update your generator status-see next slide</a:t>
            </a:r>
          </a:p>
          <a:p>
            <a:endParaRPr lang="en-US" b="0" i="0" dirty="0">
              <a:solidFill>
                <a:srgbClr val="000000"/>
              </a:solidFill>
              <a:effectLst/>
              <a:latin typeface="Segoe UI" panose="020B0502040204020203"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https://www.reddinet.net/support</a:t>
            </a:r>
            <a:endParaRPr lang="en-US" altLang="en-US" sz="1200" dirty="0">
              <a:solidFill>
                <a:schemeClr val="tx1"/>
              </a:solidFill>
            </a:endParaRPr>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22</a:t>
            </a:fld>
            <a:endParaRPr lang="en-US" dirty="0"/>
          </a:p>
        </p:txBody>
      </p:sp>
    </p:spTree>
    <p:extLst>
      <p:ext uri="{BB962C8B-B14F-4D97-AF65-F5344CB8AC3E}">
        <p14:creationId xmlns:p14="http://schemas.microsoft.com/office/powerpoint/2010/main" val="690764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questions regarding the generator status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https://www.reddinet.net/support</a:t>
            </a:r>
            <a:endParaRPr lang="en-US" altLang="en-US" sz="1200" dirty="0">
              <a:solidFill>
                <a:schemeClr val="tx1"/>
              </a:solidFill>
            </a:endParaRPr>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23</a:t>
            </a:fld>
            <a:endParaRPr lang="en-US" dirty="0"/>
          </a:p>
        </p:txBody>
      </p:sp>
    </p:spTree>
    <p:extLst>
      <p:ext uri="{BB962C8B-B14F-4D97-AF65-F5344CB8AC3E}">
        <p14:creationId xmlns:p14="http://schemas.microsoft.com/office/powerpoint/2010/main" val="549305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CE7926EB-A1C5-4155-892C-FD16AF2D19AF}" type="slidenum">
              <a:rPr lang="en-US" altLang="en-US" sz="1200">
                <a:solidFill>
                  <a:srgbClr val="000000"/>
                </a:solidFill>
              </a:rPr>
              <a:pPr eaLnBrk="1" hangingPunct="1"/>
              <a:t>24</a:t>
            </a:fld>
            <a:endParaRPr lang="en-US" altLang="en-US" sz="1200" dirty="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en-US" sz="1200" dirty="0">
                <a:solidFill>
                  <a:schemeClr val="tx1"/>
                </a:solidFill>
              </a:rPr>
              <a:t>ReddiNet is our main communication platform.  It is both Web and Satellite Based</a:t>
            </a:r>
          </a:p>
          <a:p>
            <a:pPr eaLnBrk="1" hangingPunct="1">
              <a:spcBef>
                <a:spcPct val="50000"/>
              </a:spcBef>
            </a:pPr>
            <a:r>
              <a:rPr lang="en-US" altLang="en-US" sz="1200" dirty="0">
                <a:solidFill>
                  <a:schemeClr val="tx1"/>
                </a:solidFill>
              </a:rPr>
              <a:t>ReddiNet is used by MAC, PH, Hospitals, Fire Departments, Police Depts, LTC, ASC, HHH, UCC, ESRD, CCALAC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poll will come through in the </a:t>
            </a:r>
            <a:r>
              <a:rPr lang="en-US" altLang="en-US" b="1" dirty="0">
                <a:latin typeface="Arial" panose="020B0604020202020204" pitchFamily="34" charset="0"/>
              </a:rPr>
              <a:t>assessment tab</a:t>
            </a:r>
          </a:p>
          <a:p>
            <a:endParaRPr lang="en-US" altLang="en-US" b="1" dirty="0">
              <a:latin typeface="Arial" panose="020B0604020202020204" pitchFamily="34" charset="0"/>
            </a:endParaRPr>
          </a:p>
          <a:p>
            <a:r>
              <a:rPr lang="en-US" altLang="en-US" dirty="0">
                <a:latin typeface="Arial" panose="020B0604020202020204" pitchFamily="34" charset="0"/>
              </a:rPr>
              <a:t>Hospitals and</a:t>
            </a:r>
            <a:r>
              <a:rPr lang="en-US" altLang="en-US" baseline="0" dirty="0">
                <a:latin typeface="Arial" panose="020B0604020202020204" pitchFamily="34" charset="0"/>
              </a:rPr>
              <a:t> Long-Term Care facilities; Green, Yellow, Orange, Red and Black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latin typeface="Arial" panose="020B0604020202020204" pitchFamily="34" charset="0"/>
              </a:rPr>
              <a:t>Clinics, Home Health/Hospice, Dialysis and Urgent Care Centers – No Red</a:t>
            </a:r>
            <a:endParaRPr lang="en-US" altLang="en-US" dirty="0">
              <a:latin typeface="Arial" panose="020B0604020202020204" pitchFamily="34" charset="0"/>
            </a:endParaRPr>
          </a:p>
          <a:p>
            <a:r>
              <a:rPr lang="en-US" altLang="en-US" baseline="0" dirty="0">
                <a:latin typeface="Arial" panose="020B0604020202020204" pitchFamily="34" charset="0"/>
              </a:rPr>
              <a:t>Ambulatory Surgery Centers and Psych facilities – No Orange or Red</a:t>
            </a:r>
          </a:p>
          <a:p>
            <a:endParaRPr lang="en-US" altLang="en-US" baseline="0" dirty="0">
              <a:latin typeface="Arial" panose="020B0604020202020204" pitchFamily="34" charset="0"/>
            </a:endParaRPr>
          </a:p>
          <a:p>
            <a:pPr lvl="0"/>
            <a:r>
              <a:rPr lang="en-US" sz="1400" b="1" dirty="0">
                <a:solidFill>
                  <a:schemeClr val="bg1">
                    <a:lumMod val="95000"/>
                  </a:schemeClr>
                </a:solidFill>
                <a:highlight>
                  <a:srgbClr val="008000"/>
                </a:highlight>
                <a:latin typeface="Arial" panose="020B0604020202020204" pitchFamily="34" charset="0"/>
                <a:cs typeface="Arial" panose="020B0604020202020204" pitchFamily="34" charset="0"/>
              </a:rPr>
              <a:t>Green</a:t>
            </a:r>
            <a:r>
              <a:rPr lang="en-US"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(Normal Operations): No assistance from the jurisdiction is required. Agency is operational and is in business-as-usual mode. Can assist with response by accepting early discharged from hospitals</a:t>
            </a:r>
            <a:r>
              <a:rPr lang="en-US" sz="1200" dirty="0">
                <a:latin typeface="Arial" panose="020B0604020202020204" pitchFamily="34" charset="0"/>
                <a:cs typeface="Arial" panose="020B0604020202020204" pitchFamily="34" charset="0"/>
              </a:rPr>
              <a:t>.</a:t>
            </a:r>
          </a:p>
          <a:p>
            <a:pPr lvl="0"/>
            <a:endParaRPr lang="en-US" sz="1200" dirty="0">
              <a:highlight>
                <a:srgbClr val="FFFF00"/>
              </a:highlight>
              <a:latin typeface="Arial" panose="020B0604020202020204" pitchFamily="34" charset="0"/>
              <a:cs typeface="Arial" panose="020B0604020202020204" pitchFamily="34" charset="0"/>
            </a:endParaRPr>
          </a:p>
          <a:p>
            <a:pPr lvl="0"/>
            <a:r>
              <a:rPr lang="en-US" sz="1400" b="1" dirty="0">
                <a:solidFill>
                  <a:schemeClr val="bg1"/>
                </a:solidFill>
                <a:highlight>
                  <a:srgbClr val="FFFF00"/>
                </a:highlight>
                <a:latin typeface="Arial" panose="020B0604020202020204" pitchFamily="34" charset="0"/>
                <a:cs typeface="Arial" panose="020B0604020202020204" pitchFamily="34" charset="0"/>
              </a:rPr>
              <a:t>Yellow</a:t>
            </a:r>
            <a:r>
              <a:rPr lang="en-US" sz="14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(Under Control): No assistance from the jurisdiction is required. Center is operational and is in business-as-usual mode.  Unable to accept additional patients.</a:t>
            </a:r>
          </a:p>
          <a:p>
            <a:pPr lvl="0"/>
            <a:endParaRPr lang="en-US" sz="1200" dirty="0">
              <a:latin typeface="Arial" panose="020B0604020202020204" pitchFamily="34" charset="0"/>
              <a:cs typeface="Arial" panose="020B0604020202020204" pitchFamily="34" charset="0"/>
            </a:endParaRPr>
          </a:p>
          <a:p>
            <a:pPr lvl="0"/>
            <a:r>
              <a:rPr lang="en-US" sz="1400" b="1" dirty="0">
                <a:solidFill>
                  <a:schemeClr val="bg1">
                    <a:lumMod val="95000"/>
                  </a:schemeClr>
                </a:solidFill>
                <a:highlight>
                  <a:srgbClr val="FF6600"/>
                </a:highlight>
                <a:latin typeface="Arial" panose="020B0604020202020204" pitchFamily="34" charset="0"/>
                <a:cs typeface="Arial" panose="020B0604020202020204" pitchFamily="34" charset="0"/>
              </a:rPr>
              <a:t>Orange</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(Modified Services): Some assistance from the jurisdiction is required.  Agency has begun to modify their services as they are unable to care for and/or reach all patients.</a:t>
            </a:r>
          </a:p>
          <a:p>
            <a:pPr lvl="0"/>
            <a:endParaRPr lang="en-US" sz="1200" dirty="0">
              <a:latin typeface="Arial" panose="020B0604020202020204" pitchFamily="34" charset="0"/>
              <a:cs typeface="Arial" panose="020B0604020202020204" pitchFamily="34" charset="0"/>
            </a:endParaRPr>
          </a:p>
          <a:p>
            <a:pPr lvl="0"/>
            <a:r>
              <a:rPr lang="en-US" sz="1400" b="1" dirty="0">
                <a:highlight>
                  <a:srgbClr val="000000"/>
                </a:highlight>
                <a:latin typeface="Arial" panose="020B0604020202020204" pitchFamily="34" charset="0"/>
                <a:cs typeface="Arial" panose="020B0604020202020204" pitchFamily="34" charset="0"/>
              </a:rPr>
              <a:t>Black</a:t>
            </a:r>
            <a:r>
              <a:rPr lang="en-US" sz="1400" b="1" dirty="0">
                <a:solidFill>
                  <a:schemeClr val="bg1">
                    <a:lumMod val="95000"/>
                  </a:schemeClr>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(No Services): Unable to care for/reach patients.  Assistance from jurisdiction is required to reach patients who have been triaged as high risk.  Should be referred to law enforcement and/or EMS providers in the affected area</a:t>
            </a:r>
            <a:endParaRPr lang="en-US" altLang="en-US" baseline="0"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389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738995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CE7926EB-A1C5-4155-892C-FD16AF2D19AF}" type="slidenum">
              <a:rPr lang="en-US" altLang="en-US" sz="1200">
                <a:solidFill>
                  <a:srgbClr val="000000"/>
                </a:solidFill>
              </a:rPr>
              <a:pPr eaLnBrk="1" hangingPunct="1"/>
              <a:t>25</a:t>
            </a:fld>
            <a:endParaRPr lang="en-US" altLang="en-US" sz="1200" dirty="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a:t>HHH</a:t>
            </a:r>
            <a:r>
              <a:rPr lang="en-US" dirty="0"/>
              <a:t>, ESRD and UCC have the same color codes and definitions</a:t>
            </a:r>
          </a:p>
          <a:p>
            <a:br>
              <a:rPr lang="en-US" dirty="0"/>
            </a:br>
            <a:r>
              <a:rPr lang="en-US" dirty="0"/>
              <a:t>ASC has no Orange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anose="020B0604020202020204" pitchFamily="34" charset="0"/>
            </a:endParaRPr>
          </a:p>
          <a:p>
            <a:pPr lvl="0"/>
            <a:r>
              <a:rPr lang="en-US" sz="1200" b="1" dirty="0">
                <a:solidFill>
                  <a:srgbClr val="00B050"/>
                </a:solidFill>
                <a:highlight>
                  <a:srgbClr val="008000"/>
                </a:highlight>
              </a:rPr>
              <a:t>Green</a:t>
            </a:r>
            <a:r>
              <a:rPr lang="en-US" sz="1200" b="1" dirty="0">
                <a:solidFill>
                  <a:srgbClr val="00B050"/>
                </a:solidFill>
              </a:rPr>
              <a:t> </a:t>
            </a:r>
            <a:r>
              <a:rPr lang="en-US" sz="1200" dirty="0">
                <a:solidFill>
                  <a:srgbClr val="00B050"/>
                </a:solidFill>
              </a:rPr>
              <a:t>(Normal Operations</a:t>
            </a:r>
            <a:r>
              <a:rPr lang="en-US" sz="1200" dirty="0"/>
              <a:t>): No assistance from the jurisdiction is required. Agency is operational and is in business-as-usual mode. Can assist with response by accepting early discharged from hospitals.</a:t>
            </a:r>
          </a:p>
          <a:p>
            <a:pPr lvl="0"/>
            <a:endParaRPr lang="en-US" sz="1200" dirty="0">
              <a:highlight>
                <a:srgbClr val="FFFF00"/>
              </a:highlight>
            </a:endParaRPr>
          </a:p>
          <a:p>
            <a:pPr lvl="0"/>
            <a:r>
              <a:rPr lang="en-US" sz="1200" b="1" dirty="0">
                <a:solidFill>
                  <a:schemeClr val="bg1"/>
                </a:solidFill>
                <a:highlight>
                  <a:srgbClr val="FFFF00"/>
                </a:highlight>
              </a:rPr>
              <a:t>Yellow</a:t>
            </a:r>
            <a:r>
              <a:rPr lang="en-US" sz="1200" dirty="0"/>
              <a:t> (Under Control): No assistance from the jurisdiction is required. Center is operational and is in business-as-usual mode.  Unable to accept additional patients.</a:t>
            </a:r>
          </a:p>
          <a:p>
            <a:pPr lvl="0"/>
            <a:endParaRPr lang="en-US" sz="1200" dirty="0"/>
          </a:p>
          <a:p>
            <a:pPr lvl="0"/>
            <a:r>
              <a:rPr lang="en-US" sz="1200" b="1" dirty="0">
                <a:solidFill>
                  <a:schemeClr val="bg1">
                    <a:lumMod val="95000"/>
                  </a:schemeClr>
                </a:solidFill>
                <a:highlight>
                  <a:srgbClr val="FF6600"/>
                </a:highlight>
              </a:rPr>
              <a:t>Orange</a:t>
            </a:r>
            <a:r>
              <a:rPr lang="en-US" sz="1200" b="1" dirty="0"/>
              <a:t> </a:t>
            </a:r>
            <a:r>
              <a:rPr lang="en-US" sz="1200" dirty="0"/>
              <a:t> (Modified Services): Some assistance from the jurisdiction is required.  Agency has begun to modify their services as they are unable to care for and/or reach all patients.</a:t>
            </a:r>
          </a:p>
          <a:p>
            <a:pPr lvl="0"/>
            <a:endParaRPr lang="en-US" sz="1200" dirty="0"/>
          </a:p>
          <a:p>
            <a:pPr lvl="0"/>
            <a:r>
              <a:rPr lang="en-US" sz="1200" b="1" dirty="0">
                <a:highlight>
                  <a:srgbClr val="000000"/>
                </a:highlight>
              </a:rPr>
              <a:t>Black</a:t>
            </a:r>
            <a:r>
              <a:rPr lang="en-US" sz="1200" dirty="0">
                <a:solidFill>
                  <a:schemeClr val="bg1">
                    <a:lumMod val="95000"/>
                  </a:schemeClr>
                </a:solidFill>
              </a:rPr>
              <a:t> </a:t>
            </a:r>
            <a:r>
              <a:rPr lang="en-US" sz="1200" dirty="0"/>
              <a:t>(No Services): Unable to care for/reach patients.  Assistance from jurisdiction is required to reach patients who have been triaged as high risk.  Should be referred to law enforcement and/or EMS providers in the affected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anose="020B0604020202020204" pitchFamily="34" charset="0"/>
            </a:endParaRPr>
          </a:p>
          <a:p>
            <a:endParaRPr lang="en-US" altLang="en-US" sz="1200" dirty="0">
              <a:latin typeface="Arial" panose="020B0604020202020204" pitchFamily="34" charset="0"/>
            </a:endParaRPr>
          </a:p>
          <a:p>
            <a:r>
              <a:rPr lang="en-US" altLang="en-US" sz="1200" dirty="0">
                <a:latin typeface="Arial" panose="020B0604020202020204" pitchFamily="34" charset="0"/>
              </a:rPr>
              <a:t>Hospitals and</a:t>
            </a:r>
            <a:r>
              <a:rPr lang="en-US" altLang="en-US" sz="1200" baseline="0" dirty="0">
                <a:latin typeface="Arial" panose="020B0604020202020204" pitchFamily="34" charset="0"/>
              </a:rPr>
              <a:t> Long Term Care facilities; Green, Yellow, Orange, Red and Black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aseline="0" dirty="0">
                <a:latin typeface="Arial" panose="020B0604020202020204" pitchFamily="34" charset="0"/>
              </a:rPr>
              <a:t>Clinics, Home Health/Hospice, Dialysis and </a:t>
            </a:r>
            <a:r>
              <a:rPr lang="en-US" altLang="en-US" sz="1200" b="1" baseline="0" dirty="0">
                <a:latin typeface="Arial" panose="020B0604020202020204" pitchFamily="34" charset="0"/>
              </a:rPr>
              <a:t>Urgent Care Centers – No Red</a:t>
            </a:r>
            <a:endParaRPr lang="en-US" altLang="en-US" sz="1200" b="1" dirty="0">
              <a:latin typeface="Arial" panose="020B0604020202020204" pitchFamily="34" charset="0"/>
            </a:endParaRPr>
          </a:p>
          <a:p>
            <a:r>
              <a:rPr lang="en-US" altLang="en-US" sz="1200" baseline="0" dirty="0">
                <a:latin typeface="Arial" panose="020B0604020202020204" pitchFamily="34" charset="0"/>
              </a:rPr>
              <a:t>Ambulatory Surgery Centers and Psych facilities – No Orange or Red</a:t>
            </a:r>
          </a:p>
          <a:p>
            <a:pPr eaLnBrk="1" hangingPunct="1">
              <a:spcBef>
                <a:spcPct val="50000"/>
              </a:spcBef>
            </a:pPr>
            <a:endParaRPr lang="en-US" altLang="en-US" sz="1200" dirty="0">
              <a:solidFill>
                <a:schemeClr val="tx1"/>
              </a:solidFill>
            </a:endParaRPr>
          </a:p>
          <a:p>
            <a:pPr eaLnBrk="1" hangingPunct="1">
              <a:spcBef>
                <a:spcPct val="50000"/>
              </a:spcBef>
            </a:pPr>
            <a:endParaRPr lang="en-US" altLang="en-US" sz="1200" dirty="0">
              <a:solidFill>
                <a:schemeClr val="tx1"/>
              </a:solidFill>
            </a:endParaRPr>
          </a:p>
          <a:p>
            <a:pPr eaLnBrk="1" hangingPunct="1"/>
            <a:endParaRPr lang="en-US" altLang="en-US" dirty="0">
              <a:latin typeface="Arial" panose="020B0604020202020204" pitchFamily="34" charset="0"/>
            </a:endParaRPr>
          </a:p>
        </p:txBody>
      </p:sp>
      <p:sp>
        <p:nvSpPr>
          <p:cNvPr id="389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226283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communicate your service level.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rPr>
              <a:t>TRAINING LINK:  </a:t>
            </a:r>
            <a:r>
              <a:rPr lang="en-US" altLang="en-US" sz="1200" dirty="0">
                <a:solidFill>
                  <a:schemeClr val="tx1"/>
                </a:solidFill>
                <a:hlinkClick r:id="rId3"/>
              </a:rPr>
              <a:t>https://</a:t>
            </a:r>
            <a:r>
              <a:rPr lang="en-US" altLang="en-US" sz="1200" dirty="0" err="1">
                <a:solidFill>
                  <a:schemeClr val="tx1"/>
                </a:solidFill>
                <a:hlinkClick r:id="rId3"/>
              </a:rPr>
              <a:t>www.reddinet.net</a:t>
            </a:r>
            <a:r>
              <a:rPr lang="en-US" altLang="en-US" sz="1200" dirty="0">
                <a:solidFill>
                  <a:schemeClr val="tx1"/>
                </a:solidFill>
                <a:hlinkClick r:id="rId3"/>
              </a:rPr>
              <a:t>/support</a:t>
            </a:r>
            <a:endParaRPr lang="en-US" altLang="en-US" sz="1200" dirty="0">
              <a:solidFill>
                <a:schemeClr val="tx1"/>
              </a:solidFill>
            </a:endParaRPr>
          </a:p>
          <a:p>
            <a:endParaRPr lang="en-US" dirty="0"/>
          </a:p>
          <a:p>
            <a:endParaRPr lang="en-US" dirty="0"/>
          </a:p>
          <a:p>
            <a:r>
              <a:rPr lang="en-US" dirty="0"/>
              <a:t>Assessment tab</a:t>
            </a:r>
          </a:p>
          <a:p>
            <a:r>
              <a:rPr lang="en-US" dirty="0"/>
              <a:t>Click on Service Level</a:t>
            </a:r>
          </a:p>
          <a:p>
            <a:r>
              <a:rPr lang="en-US" dirty="0"/>
              <a:t>Select your sector</a:t>
            </a:r>
          </a:p>
          <a:p>
            <a:r>
              <a:rPr lang="en-US" dirty="0"/>
              <a:t>Your facility</a:t>
            </a:r>
          </a:p>
          <a:p>
            <a:r>
              <a:rPr lang="en-US" dirty="0"/>
              <a:t>Select your current service level and click “Update”</a:t>
            </a:r>
          </a:p>
          <a:p>
            <a:r>
              <a:rPr lang="en-US" dirty="0"/>
              <a:t>Accept when the “Confirm” box appears</a:t>
            </a:r>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26</a:t>
            </a:fld>
            <a:endParaRPr lang="en-US" dirty="0"/>
          </a:p>
        </p:txBody>
      </p:sp>
    </p:spTree>
    <p:extLst>
      <p:ext uri="{BB962C8B-B14F-4D97-AF65-F5344CB8AC3E}">
        <p14:creationId xmlns:p14="http://schemas.microsoft.com/office/powerpoint/2010/main" val="1975329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your current service level and click “Update”. a. If a facility is in an emergency and unable to update their service level, county authorities may update them. </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27</a:t>
            </a:fld>
            <a:endParaRPr lang="en-US" dirty="0"/>
          </a:p>
        </p:txBody>
      </p:sp>
    </p:spTree>
    <p:extLst>
      <p:ext uri="{BB962C8B-B14F-4D97-AF65-F5344CB8AC3E}">
        <p14:creationId xmlns:p14="http://schemas.microsoft.com/office/powerpoint/2010/main" val="2788682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During an MCI, Resource Request forms should be submitted via the ReddiNet utilizing the Resource Request tab.</a:t>
            </a:r>
          </a:p>
          <a:p>
            <a:r>
              <a:rPr lang="en-US" altLang="en-US" dirty="0">
                <a:latin typeface="Arial" panose="020B0604020202020204" pitchFamily="34" charset="0"/>
              </a:rPr>
              <a:t>You can request Supplies, Personnel or Equipment</a:t>
            </a:r>
          </a:p>
          <a:p>
            <a:endParaRPr lang="en-US" altLang="en-US" dirty="0">
              <a:latin typeface="Arial" panose="020B0604020202020204" pitchFamily="34" charset="0"/>
            </a:endParaRPr>
          </a:p>
          <a:p>
            <a:r>
              <a:rPr lang="en-US" altLang="en-US" dirty="0">
                <a:latin typeface="Arial" panose="020B0604020202020204" pitchFamily="34" charset="0"/>
              </a:rPr>
              <a:t>When a RR is submitted via email or fax the MCC will need to complete the form for you which is labor intensive and can create unnecessary delays.  </a:t>
            </a:r>
          </a:p>
          <a:p>
            <a:r>
              <a:rPr lang="en-US" altLang="en-US" dirty="0">
                <a:latin typeface="Arial" panose="020B0604020202020204" pitchFamily="34" charset="0"/>
              </a:rPr>
              <a:t>During the pandemic, due to the overwhelming number of requests, there came a point that resource requests were ONLY via ReddiNet, and facilities were required to open FREE accounts!</a:t>
            </a:r>
          </a:p>
          <a:p>
            <a:endParaRPr lang="en-US" altLang="en-US" dirty="0">
              <a:latin typeface="Arial" panose="020B0604020202020204" pitchFamily="34" charset="0"/>
            </a:endParaRPr>
          </a:p>
          <a:p>
            <a:r>
              <a:rPr lang="en-US" altLang="en-US" dirty="0">
                <a:latin typeface="Arial" panose="020B0604020202020204" pitchFamily="34" charset="0"/>
              </a:rPr>
              <a:t>It needs to be specific.  For example, if you needed personnel, you would need to indicate if a tech, LVN, RN, RT, etc. is needed.  The number of hours/days and duration needed. Ideally indicate if it is a day, mid or night shift request and the shift is 6,8 or 12 hours.</a:t>
            </a:r>
          </a:p>
          <a:p>
            <a:r>
              <a:rPr lang="en-US" altLang="en-US" dirty="0">
                <a:latin typeface="Arial" panose="020B0604020202020204" pitchFamily="34" charset="0"/>
              </a:rPr>
              <a:t>Supplies are disposable, one-time use, like test kits</a:t>
            </a:r>
          </a:p>
          <a:p>
            <a:r>
              <a:rPr lang="en-US" altLang="en-US" dirty="0">
                <a:latin typeface="Arial" panose="020B0604020202020204" pitchFamily="34" charset="0"/>
              </a:rPr>
              <a:t>Equipment is something that would typically be returned. Examples include ventilators, generators, etc.</a:t>
            </a:r>
          </a:p>
          <a:p>
            <a:endParaRPr lang="en-US" altLang="en-US" dirty="0">
              <a:latin typeface="Arial" panose="020B0604020202020204" pitchFamily="34" charset="0"/>
            </a:endParaRPr>
          </a:p>
          <a:p>
            <a:r>
              <a:rPr lang="en-US" altLang="en-US" dirty="0">
                <a:latin typeface="Arial" panose="020B0604020202020204" pitchFamily="34" charset="0"/>
              </a:rPr>
              <a:t>There is a priority code </a:t>
            </a:r>
          </a:p>
          <a:p>
            <a:r>
              <a:rPr lang="en-US" altLang="en-US" dirty="0">
                <a:latin typeface="Arial" panose="020B0604020202020204" pitchFamily="34" charset="0"/>
              </a:rPr>
              <a:t>	E for Emergent, meaning the resource is needed within 12 hours</a:t>
            </a:r>
          </a:p>
          <a:p>
            <a:r>
              <a:rPr lang="en-US" altLang="en-US" dirty="0">
                <a:latin typeface="Arial" panose="020B0604020202020204" pitchFamily="34" charset="0"/>
              </a:rPr>
              <a:t>	U is for Urgent.  Items needed in greater than 12 hours</a:t>
            </a:r>
          </a:p>
          <a:p>
            <a:r>
              <a:rPr lang="en-US" altLang="en-US" dirty="0">
                <a:latin typeface="Arial" panose="020B0604020202020204" pitchFamily="34" charset="0"/>
              </a:rPr>
              <a:t>	S is for Sustainment</a:t>
            </a:r>
          </a:p>
          <a:p>
            <a:r>
              <a:rPr lang="en-US" altLang="en-US" dirty="0">
                <a:latin typeface="Arial" panose="020B0604020202020204" pitchFamily="34" charset="0"/>
              </a:rPr>
              <a:t>	</a:t>
            </a:r>
          </a:p>
          <a:p>
            <a:endParaRPr lang="en-US" altLang="en-US" dirty="0">
              <a:latin typeface="Arial" panose="020B0604020202020204" pitchFamily="34" charset="0"/>
            </a:endParaRPr>
          </a:p>
          <a:p>
            <a:r>
              <a:rPr lang="en-US" altLang="en-US" dirty="0">
                <a:latin typeface="Arial" panose="020B0604020202020204" pitchFamily="34" charset="0"/>
              </a:rPr>
              <a:t>BEFORE a RR is submitted, you need to confirm 3 things:</a:t>
            </a:r>
          </a:p>
          <a:p>
            <a:r>
              <a:rPr lang="en-US" altLang="en-US" dirty="0">
                <a:latin typeface="Arial" panose="020B0604020202020204" pitchFamily="34" charset="0"/>
              </a:rPr>
              <a:t>	The resource requested is exhausted or nearly exhausted</a:t>
            </a:r>
          </a:p>
          <a:p>
            <a:r>
              <a:rPr lang="en-US" altLang="en-US" dirty="0">
                <a:latin typeface="Arial" panose="020B0604020202020204" pitchFamily="34" charset="0"/>
              </a:rPr>
              <a:t>	Your facility is unable to obtain the resource from vendors, contractors, sister facilities, like facilities</a:t>
            </a:r>
          </a:p>
          <a:p>
            <a:r>
              <a:rPr lang="en-US" altLang="en-US" dirty="0">
                <a:latin typeface="Arial" panose="020B0604020202020204" pitchFamily="34" charset="0"/>
              </a:rPr>
              <a:t>	Facility is unable to obtain the resource from other non-traditional sources (home depot, amazon, </a:t>
            </a:r>
            <a:r>
              <a:rPr lang="en-US" altLang="en-US" dirty="0" err="1">
                <a:latin typeface="Arial" panose="020B0604020202020204" pitchFamily="34" charset="0"/>
              </a:rPr>
              <a:t>etc</a:t>
            </a:r>
            <a:r>
              <a:rPr lang="en-US" altLang="en-US" dirty="0">
                <a:latin typeface="Arial" panose="020B0604020202020204" pitchFamily="34" charset="0"/>
              </a:rPr>
              <a:t>)</a:t>
            </a:r>
          </a:p>
        </p:txBody>
      </p:sp>
      <p:sp>
        <p:nvSpPr>
          <p:cNvPr id="604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39" eaLnBrk="0" hangingPunct="0">
              <a:spcBef>
                <a:spcPct val="30000"/>
              </a:spcBef>
              <a:defRPr sz="1200">
                <a:solidFill>
                  <a:schemeClr val="tx1"/>
                </a:solidFill>
                <a:latin typeface="Arial" panose="020B0604020202020204" pitchFamily="34" charset="0"/>
              </a:defRPr>
            </a:lvl1pPr>
            <a:lvl2pPr marL="756635" indent="-290017" defTabSz="949439" eaLnBrk="0" hangingPunct="0">
              <a:spcBef>
                <a:spcPct val="30000"/>
              </a:spcBef>
              <a:defRPr sz="1200">
                <a:solidFill>
                  <a:schemeClr val="tx1"/>
                </a:solidFill>
                <a:latin typeface="Arial" panose="020B0604020202020204" pitchFamily="34" charset="0"/>
              </a:defRPr>
            </a:lvl2pPr>
            <a:lvl3pPr marL="1164926" indent="-231689" defTabSz="949439" eaLnBrk="0" hangingPunct="0">
              <a:spcBef>
                <a:spcPct val="30000"/>
              </a:spcBef>
              <a:defRPr sz="1200">
                <a:solidFill>
                  <a:schemeClr val="tx1"/>
                </a:solidFill>
                <a:latin typeface="Arial" panose="020B0604020202020204" pitchFamily="34" charset="0"/>
              </a:defRPr>
            </a:lvl3pPr>
            <a:lvl4pPr marL="1631544" indent="-231689" defTabSz="949439" eaLnBrk="0" hangingPunct="0">
              <a:spcBef>
                <a:spcPct val="30000"/>
              </a:spcBef>
              <a:defRPr sz="1200">
                <a:solidFill>
                  <a:schemeClr val="tx1"/>
                </a:solidFill>
                <a:latin typeface="Arial" panose="020B0604020202020204" pitchFamily="34" charset="0"/>
              </a:defRPr>
            </a:lvl4pPr>
            <a:lvl5pPr marL="2098163" indent="-231689" defTabSz="949439" eaLnBrk="0" hangingPunct="0">
              <a:spcBef>
                <a:spcPct val="30000"/>
              </a:spcBef>
              <a:defRPr sz="1200">
                <a:solidFill>
                  <a:schemeClr val="tx1"/>
                </a:solidFill>
                <a:latin typeface="Arial" panose="020B0604020202020204" pitchFamily="34" charset="0"/>
              </a:defRPr>
            </a:lvl5pPr>
            <a:lvl6pPr marL="2564781" indent="-231689" defTabSz="949439" eaLnBrk="0" fontAlgn="base" hangingPunct="0">
              <a:spcBef>
                <a:spcPct val="30000"/>
              </a:spcBef>
              <a:spcAft>
                <a:spcPct val="0"/>
              </a:spcAft>
              <a:defRPr sz="1200">
                <a:solidFill>
                  <a:schemeClr val="tx1"/>
                </a:solidFill>
                <a:latin typeface="Arial" panose="020B0604020202020204" pitchFamily="34" charset="0"/>
              </a:defRPr>
            </a:lvl6pPr>
            <a:lvl7pPr marL="3031399" indent="-231689" defTabSz="949439" eaLnBrk="0" fontAlgn="base" hangingPunct="0">
              <a:spcBef>
                <a:spcPct val="30000"/>
              </a:spcBef>
              <a:spcAft>
                <a:spcPct val="0"/>
              </a:spcAft>
              <a:defRPr sz="1200">
                <a:solidFill>
                  <a:schemeClr val="tx1"/>
                </a:solidFill>
                <a:latin typeface="Arial" panose="020B0604020202020204" pitchFamily="34" charset="0"/>
              </a:defRPr>
            </a:lvl7pPr>
            <a:lvl8pPr marL="3498018" indent="-231689" defTabSz="949439" eaLnBrk="0" fontAlgn="base" hangingPunct="0">
              <a:spcBef>
                <a:spcPct val="30000"/>
              </a:spcBef>
              <a:spcAft>
                <a:spcPct val="0"/>
              </a:spcAft>
              <a:defRPr sz="1200">
                <a:solidFill>
                  <a:schemeClr val="tx1"/>
                </a:solidFill>
                <a:latin typeface="Arial" panose="020B0604020202020204" pitchFamily="34" charset="0"/>
              </a:defRPr>
            </a:lvl8pPr>
            <a:lvl9pPr marL="3964636" indent="-231689" defTabSz="949439"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r>
              <a:rPr lang="en-US" altLang="en-US" sz="800" dirty="0"/>
              <a:t>Aug 2019</a:t>
            </a:r>
          </a:p>
        </p:txBody>
      </p:sp>
      <p:sp>
        <p:nvSpPr>
          <p:cNvPr id="604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39" eaLnBrk="0" hangingPunct="0">
              <a:spcBef>
                <a:spcPct val="30000"/>
              </a:spcBef>
              <a:defRPr sz="1200">
                <a:solidFill>
                  <a:schemeClr val="tx1"/>
                </a:solidFill>
                <a:latin typeface="Arial" panose="020B0604020202020204" pitchFamily="34" charset="0"/>
              </a:defRPr>
            </a:lvl1pPr>
            <a:lvl2pPr marL="756635" indent="-290017" defTabSz="949439" eaLnBrk="0" hangingPunct="0">
              <a:spcBef>
                <a:spcPct val="30000"/>
              </a:spcBef>
              <a:defRPr sz="1200">
                <a:solidFill>
                  <a:schemeClr val="tx1"/>
                </a:solidFill>
                <a:latin typeface="Arial" panose="020B0604020202020204" pitchFamily="34" charset="0"/>
              </a:defRPr>
            </a:lvl2pPr>
            <a:lvl3pPr marL="1164926" indent="-231689" defTabSz="949439" eaLnBrk="0" hangingPunct="0">
              <a:spcBef>
                <a:spcPct val="30000"/>
              </a:spcBef>
              <a:defRPr sz="1200">
                <a:solidFill>
                  <a:schemeClr val="tx1"/>
                </a:solidFill>
                <a:latin typeface="Arial" panose="020B0604020202020204" pitchFamily="34" charset="0"/>
              </a:defRPr>
            </a:lvl3pPr>
            <a:lvl4pPr marL="1631544" indent="-231689" defTabSz="949439" eaLnBrk="0" hangingPunct="0">
              <a:spcBef>
                <a:spcPct val="30000"/>
              </a:spcBef>
              <a:defRPr sz="1200">
                <a:solidFill>
                  <a:schemeClr val="tx1"/>
                </a:solidFill>
                <a:latin typeface="Arial" panose="020B0604020202020204" pitchFamily="34" charset="0"/>
              </a:defRPr>
            </a:lvl4pPr>
            <a:lvl5pPr marL="2098163" indent="-231689" defTabSz="949439" eaLnBrk="0" hangingPunct="0">
              <a:spcBef>
                <a:spcPct val="30000"/>
              </a:spcBef>
              <a:defRPr sz="1200">
                <a:solidFill>
                  <a:schemeClr val="tx1"/>
                </a:solidFill>
                <a:latin typeface="Arial" panose="020B0604020202020204" pitchFamily="34" charset="0"/>
              </a:defRPr>
            </a:lvl5pPr>
            <a:lvl6pPr marL="2564781" indent="-231689" defTabSz="949439" eaLnBrk="0" fontAlgn="base" hangingPunct="0">
              <a:spcBef>
                <a:spcPct val="30000"/>
              </a:spcBef>
              <a:spcAft>
                <a:spcPct val="0"/>
              </a:spcAft>
              <a:defRPr sz="1200">
                <a:solidFill>
                  <a:schemeClr val="tx1"/>
                </a:solidFill>
                <a:latin typeface="Arial" panose="020B0604020202020204" pitchFamily="34" charset="0"/>
              </a:defRPr>
            </a:lvl6pPr>
            <a:lvl7pPr marL="3031399" indent="-231689" defTabSz="949439" eaLnBrk="0" fontAlgn="base" hangingPunct="0">
              <a:spcBef>
                <a:spcPct val="30000"/>
              </a:spcBef>
              <a:spcAft>
                <a:spcPct val="0"/>
              </a:spcAft>
              <a:defRPr sz="1200">
                <a:solidFill>
                  <a:schemeClr val="tx1"/>
                </a:solidFill>
                <a:latin typeface="Arial" panose="020B0604020202020204" pitchFamily="34" charset="0"/>
              </a:defRPr>
            </a:lvl7pPr>
            <a:lvl8pPr marL="3498018" indent="-231689" defTabSz="949439" eaLnBrk="0" fontAlgn="base" hangingPunct="0">
              <a:spcBef>
                <a:spcPct val="30000"/>
              </a:spcBef>
              <a:spcAft>
                <a:spcPct val="0"/>
              </a:spcAft>
              <a:defRPr sz="1200">
                <a:solidFill>
                  <a:schemeClr val="tx1"/>
                </a:solidFill>
                <a:latin typeface="Arial" panose="020B0604020202020204" pitchFamily="34" charset="0"/>
              </a:defRPr>
            </a:lvl8pPr>
            <a:lvl9pPr marL="3964636" indent="-231689" defTabSz="949439"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0E59D50-88E9-4C42-AB29-7987DCCAC4A0}" type="slidenum">
              <a:rPr lang="en-US" altLang="en-US" sz="1300"/>
              <a:pPr eaLnBrk="1" hangingPunct="1">
                <a:spcBef>
                  <a:spcPct val="0"/>
                </a:spcBef>
              </a:pPr>
              <a:t>28</a:t>
            </a:fld>
            <a:endParaRPr lang="en-US" altLang="en-US" sz="1300" dirty="0"/>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101256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click on the Resource request tab</a:t>
            </a:r>
          </a:p>
          <a:p>
            <a:r>
              <a:rPr lang="en-US" dirty="0"/>
              <a:t>2 pick the correct incident.  For the exercise it will say DRILL or EXERCISE MRSE</a:t>
            </a:r>
          </a:p>
          <a:p>
            <a:r>
              <a:rPr lang="en-US" dirty="0"/>
              <a:t>3 select new RR</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29</a:t>
            </a:fld>
            <a:endParaRPr lang="en-US" dirty="0"/>
          </a:p>
        </p:txBody>
      </p:sp>
    </p:spTree>
    <p:extLst>
      <p:ext uri="{BB962C8B-B14F-4D97-AF65-F5344CB8AC3E}">
        <p14:creationId xmlns:p14="http://schemas.microsoft.com/office/powerpoint/2010/main" val="221860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4400" b="0" i="0" dirty="0">
                <a:solidFill>
                  <a:srgbClr val="111111"/>
                </a:solidFill>
                <a:effectLst/>
                <a:latin typeface="Georgia" panose="02040502050405020303" pitchFamily="18" charset="0"/>
              </a:rPr>
              <a:t>We all know that when the power goes out, refrigerators, heaters and air conditioners stop running. </a:t>
            </a:r>
          </a:p>
          <a:p>
            <a:pPr algn="l"/>
            <a:r>
              <a:rPr lang="en-US" sz="4400" b="0" i="0" dirty="0">
                <a:solidFill>
                  <a:srgbClr val="111111"/>
                </a:solidFill>
                <a:effectLst/>
                <a:latin typeface="Georgia" panose="02040502050405020303" pitchFamily="18" charset="0"/>
              </a:rPr>
              <a:t>Homes go dark, and desktop computers shut down.</a:t>
            </a:r>
          </a:p>
          <a:p>
            <a:pPr algn="l"/>
            <a:endParaRPr lang="en-US" sz="4400" b="0" i="0" dirty="0">
              <a:solidFill>
                <a:srgbClr val="111111"/>
              </a:solidFill>
              <a:effectLst/>
              <a:latin typeface="Georgia" panose="02040502050405020303" pitchFamily="18" charset="0"/>
            </a:endParaRPr>
          </a:p>
          <a:p>
            <a:pPr algn="l"/>
            <a:r>
              <a:rPr lang="en-US" sz="4400" b="0" i="0" dirty="0">
                <a:solidFill>
                  <a:srgbClr val="111111"/>
                </a:solidFill>
                <a:effectLst/>
                <a:latin typeface="Georgia" panose="02040502050405020303" pitchFamily="18" charset="0"/>
              </a:rPr>
              <a:t>For the most part, those are mere inconveniences. </a:t>
            </a:r>
          </a:p>
          <a:p>
            <a:pPr algn="l"/>
            <a:endParaRPr lang="en-US" sz="4400" b="0" i="0" dirty="0">
              <a:solidFill>
                <a:srgbClr val="111111"/>
              </a:solidFill>
              <a:effectLst/>
              <a:latin typeface="Georgia" panose="02040502050405020303" pitchFamily="18" charset="0"/>
            </a:endParaRPr>
          </a:p>
          <a:p>
            <a:pPr algn="l"/>
            <a:r>
              <a:rPr lang="en-US" sz="4400" b="0" i="0" dirty="0">
                <a:solidFill>
                  <a:srgbClr val="111111"/>
                </a:solidFill>
                <a:effectLst/>
                <a:latin typeface="Georgia" panose="02040502050405020303" pitchFamily="18" charset="0"/>
              </a:rPr>
              <a:t>BUT…If you need dialysis or chemotherapy at a facility, or you have an infant in a neonatal intensive care unit or a loved one on a hospital ventilator, a loss of power carries far more dire implications.</a:t>
            </a:r>
          </a:p>
          <a:p>
            <a:pPr algn="l"/>
            <a:endParaRPr lang="en-US" sz="4400" b="0" i="0" dirty="0">
              <a:solidFill>
                <a:srgbClr val="111111"/>
              </a:solidFill>
              <a:effectLst/>
              <a:latin typeface="Georgia" panose="02040502050405020303" pitchFamily="18" charset="0"/>
            </a:endParaRPr>
          </a:p>
          <a:p>
            <a:pPr algn="l"/>
            <a:r>
              <a:rPr lang="en-US" sz="6000" b="0" i="0" dirty="0">
                <a:solidFill>
                  <a:srgbClr val="111111"/>
                </a:solidFill>
                <a:effectLst/>
                <a:latin typeface="Georgia" panose="02040502050405020303" pitchFamily="18" charset="0"/>
              </a:rPr>
              <a:t>California’s recurrent power outages this year by Pacific Gas &amp; Electric Co. and Southern California Edison, have forced patients and healthcare providers to think about how they get/provide care when the power is cut.</a:t>
            </a:r>
          </a:p>
          <a:p>
            <a:pPr algn="l"/>
            <a:r>
              <a:rPr lang="en-US" sz="6000" b="0" i="0" dirty="0">
                <a:solidFill>
                  <a:srgbClr val="111111"/>
                </a:solidFill>
                <a:effectLst/>
                <a:latin typeface="Georgia" panose="02040502050405020303" pitchFamily="18" charset="0"/>
              </a:rPr>
              <a:t>Outpatient treatment centers have disaster plans in place, which cover the possibility of temporary power outages, but continuous power shut-offs, sometimes lasting for days and then happening again within a week or two, were never what those plans were intended for!</a:t>
            </a:r>
          </a:p>
          <a:p>
            <a:pPr algn="l"/>
            <a:endParaRPr lang="en-US" sz="8000" b="0" i="0" dirty="0">
              <a:solidFill>
                <a:srgbClr val="111111"/>
              </a:solidFill>
              <a:effectLst/>
              <a:latin typeface="Georgia" panose="02040502050405020303" pitchFamily="18" charset="0"/>
            </a:endParaRPr>
          </a:p>
          <a:p>
            <a:pPr algn="l"/>
            <a:r>
              <a:rPr lang="en-US" sz="8000" b="0" i="0" dirty="0">
                <a:solidFill>
                  <a:srgbClr val="111111"/>
                </a:solidFill>
                <a:effectLst/>
                <a:latin typeface="Georgia" panose="02040502050405020303" pitchFamily="18" charset="0"/>
              </a:rPr>
              <a:t>All California hospitals must have backup generators and enough diesel fuel on hand to run for 72 hours without electricity. The generators kick in within 10 seconds of a power shut-off.</a:t>
            </a:r>
          </a:p>
          <a:p>
            <a:pPr algn="l"/>
            <a:r>
              <a:rPr lang="en-US" sz="8000" b="0" i="0" dirty="0">
                <a:solidFill>
                  <a:srgbClr val="111111"/>
                </a:solidFill>
                <a:effectLst/>
                <a:latin typeface="Georgia" panose="02040502050405020303" pitchFamily="18" charset="0"/>
              </a:rPr>
              <a:t>The generators are intended primarily to power the critical-care functions of a hospital — operating and emergency rooms; labor centers; the monitoring of patients’ heart rates, breathing and blood pressure — and officials will keep those functions going even if it means turning off the building’s air conditioning or heat.</a:t>
            </a:r>
          </a:p>
          <a:p>
            <a:pPr algn="l"/>
            <a:endParaRPr lang="en-US" sz="6000" b="0" i="0" dirty="0">
              <a:solidFill>
                <a:srgbClr val="111111"/>
              </a:solidFill>
              <a:effectLst/>
              <a:latin typeface="Georgia" panose="02040502050405020303" pitchFamily="18" charset="0"/>
            </a:endParaRPr>
          </a:p>
          <a:p>
            <a:r>
              <a:rPr lang="en-US" sz="6000" dirty="0"/>
              <a:t>I wanted to give you ideas to consider prior to the exercise.</a:t>
            </a:r>
          </a:p>
          <a:p>
            <a:r>
              <a:rPr lang="en-US" sz="6000" dirty="0"/>
              <a:t>Critical Decisions and Actions:</a:t>
            </a:r>
          </a:p>
          <a:p>
            <a:r>
              <a:rPr lang="en-US" sz="6000" dirty="0"/>
              <a:t>DO YOU KNOW WHEN TO:</a:t>
            </a:r>
          </a:p>
          <a:p>
            <a:r>
              <a:rPr lang="en-US" sz="6000" dirty="0"/>
              <a:t>Activate Incident Command?</a:t>
            </a:r>
          </a:p>
          <a:p>
            <a:r>
              <a:rPr lang="en-US" sz="6000" b="0" i="0" kern="1200" dirty="0">
                <a:solidFill>
                  <a:schemeClr val="tx1"/>
                </a:solidFill>
                <a:effectLst/>
                <a:latin typeface="+mn-lt"/>
                <a:ea typeface="+mn-ea"/>
                <a:cs typeface="+mn-cs"/>
              </a:rPr>
              <a:t>Close the business?</a:t>
            </a:r>
          </a:p>
          <a:p>
            <a:r>
              <a:rPr lang="en-US" sz="6000" b="0" i="0" kern="1200" dirty="0">
                <a:solidFill>
                  <a:schemeClr val="tx1"/>
                </a:solidFill>
                <a:effectLst/>
                <a:latin typeface="+mn-lt"/>
                <a:ea typeface="+mn-ea"/>
                <a:cs typeface="+mn-cs"/>
              </a:rPr>
              <a:t>Are you responsible for the customers, clients, or visitors in the building?</a:t>
            </a:r>
          </a:p>
          <a:p>
            <a:r>
              <a:rPr lang="en-US" sz="6000" b="0" i="0" kern="1200" dirty="0">
                <a:solidFill>
                  <a:schemeClr val="tx1"/>
                </a:solidFill>
                <a:effectLst/>
                <a:latin typeface="+mn-lt"/>
                <a:ea typeface="+mn-ea"/>
                <a:cs typeface="+mn-cs"/>
              </a:rPr>
              <a:t>Should you turn on call-forwarding or alternative telephone answering systems or services? Do you change the recording to indicate that the business is closed and what patients should do if scheduled for say dialysis?</a:t>
            </a:r>
          </a:p>
          <a:p>
            <a:endParaRPr lang="en-US" sz="6000" b="0" i="0" kern="1200" dirty="0">
              <a:solidFill>
                <a:schemeClr val="tx1"/>
              </a:solidFill>
              <a:effectLst/>
              <a:latin typeface="+mn-lt"/>
              <a:ea typeface="+mn-ea"/>
              <a:cs typeface="+mn-cs"/>
            </a:endParaRPr>
          </a:p>
          <a:p>
            <a:r>
              <a:rPr lang="en-US" sz="6000" b="0" i="0" kern="1200" dirty="0">
                <a:solidFill>
                  <a:schemeClr val="tx1"/>
                </a:solidFill>
                <a:effectLst/>
                <a:latin typeface="+mn-lt"/>
                <a:ea typeface="+mn-ea"/>
                <a:cs typeface="+mn-cs"/>
              </a:rPr>
              <a:t>Are your employees familiar with your building's mechanical systems check for power surges?</a:t>
            </a:r>
          </a:p>
          <a:p>
            <a:r>
              <a:rPr lang="en-US" sz="6000" b="0" i="0" kern="1200" dirty="0">
                <a:solidFill>
                  <a:schemeClr val="tx1"/>
                </a:solidFill>
                <a:effectLst/>
                <a:latin typeface="+mn-lt"/>
                <a:ea typeface="+mn-ea"/>
                <a:cs typeface="+mn-cs"/>
              </a:rPr>
              <a:t>If you are told there is danger of explosion, how versed are you and your staff on evacuation procedures?</a:t>
            </a:r>
          </a:p>
          <a:p>
            <a:r>
              <a:rPr lang="en-US" sz="6000" b="0" i="0" kern="1200" dirty="0">
                <a:solidFill>
                  <a:schemeClr val="tx1"/>
                </a:solidFill>
                <a:effectLst/>
                <a:latin typeface="+mn-lt"/>
                <a:ea typeface="+mn-ea"/>
                <a:cs typeface="+mn-cs"/>
              </a:rPr>
              <a:t>Where are disaster supplies, such as, battery-powered radios, flashlights, batteries, etc.</a:t>
            </a:r>
          </a:p>
          <a:p>
            <a:r>
              <a:rPr lang="en-US" sz="6000" b="0" i="0" kern="1200" dirty="0">
                <a:solidFill>
                  <a:schemeClr val="tx1"/>
                </a:solidFill>
                <a:effectLst/>
                <a:latin typeface="+mn-lt"/>
                <a:ea typeface="+mn-ea"/>
                <a:cs typeface="+mn-cs"/>
              </a:rPr>
              <a:t>At what point would you call emergency contacts? </a:t>
            </a:r>
          </a:p>
          <a:p>
            <a:r>
              <a:rPr lang="en-US" sz="6000" b="0" i="0" kern="1200" dirty="0">
                <a:solidFill>
                  <a:schemeClr val="tx1"/>
                </a:solidFill>
                <a:effectLst/>
                <a:latin typeface="+mn-lt"/>
                <a:ea typeface="+mn-ea"/>
                <a:cs typeface="+mn-cs"/>
              </a:rPr>
              <a:t>***Cellular telephone equipment may be overwhelmed or damaged during an emergency.</a:t>
            </a:r>
          </a:p>
          <a:p>
            <a:pPr algn="l"/>
            <a:endParaRPr lang="en-US" sz="6000" b="0" i="0" dirty="0">
              <a:solidFill>
                <a:srgbClr val="111111"/>
              </a:solidFill>
              <a:effectLst/>
              <a:latin typeface="Georgia" panose="02040502050405020303" pitchFamily="18" charset="0"/>
            </a:endParaRPr>
          </a:p>
          <a:p>
            <a:pPr algn="l"/>
            <a:endParaRPr lang="en-US" sz="4400" b="0" i="0" dirty="0">
              <a:solidFill>
                <a:srgbClr val="111111"/>
              </a:solidFill>
              <a:effectLst/>
              <a:latin typeface="Georgia" panose="02040502050405020303" pitchFamily="18" charset="0"/>
            </a:endParaRPr>
          </a:p>
          <a:p>
            <a:pPr lvl="1"/>
            <a:r>
              <a:rPr lang="en-US" sz="2900" b="1" dirty="0"/>
              <a:t>Considerations</a:t>
            </a:r>
            <a:r>
              <a:rPr lang="en-US" sz="2300" b="1" dirty="0"/>
              <a:t>:</a:t>
            </a:r>
          </a:p>
          <a:p>
            <a:pPr lvl="2"/>
            <a:r>
              <a:rPr lang="en-US" sz="2300" dirty="0"/>
              <a:t>Number of people in your facility (staff, patients, visitors)</a:t>
            </a:r>
          </a:p>
          <a:p>
            <a:pPr lvl="2"/>
            <a:r>
              <a:rPr lang="en-US" sz="2300" dirty="0"/>
              <a:t>Can you maintain current operations?</a:t>
            </a:r>
          </a:p>
          <a:p>
            <a:pPr lvl="2"/>
            <a:r>
              <a:rPr lang="en-US" sz="2300" dirty="0"/>
              <a:t>Are there services you should discontinue?</a:t>
            </a:r>
          </a:p>
          <a:p>
            <a:pPr lvl="2"/>
            <a:r>
              <a:rPr lang="en-US" sz="2300" dirty="0"/>
              <a:t>What if staff/patients want to leave?</a:t>
            </a:r>
          </a:p>
          <a:p>
            <a:pPr lvl="2"/>
            <a:r>
              <a:rPr lang="en-US" sz="2300" dirty="0"/>
              <a:t>What resources do you have on hand?</a:t>
            </a:r>
          </a:p>
          <a:p>
            <a:pPr lvl="2"/>
            <a:r>
              <a:rPr lang="en-US" sz="2300" dirty="0"/>
              <a:t>What protective measures need to be implemented?</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2400" dirty="0"/>
              <a:t>Who determines when the facility is safe to resume normal operations?</a:t>
            </a:r>
          </a:p>
          <a:p>
            <a:pPr lvl="2"/>
            <a:endParaRPr lang="en-US" sz="2300" dirty="0"/>
          </a:p>
          <a:p>
            <a:endParaRPr lang="en-US" dirty="0"/>
          </a:p>
          <a:p>
            <a:r>
              <a:rPr lang="en-US" dirty="0"/>
              <a:t>	Remain calm</a:t>
            </a:r>
          </a:p>
          <a:p>
            <a:r>
              <a:rPr lang="en-US" dirty="0"/>
              <a:t>	Ensure patients/visitors are aware of the situation</a:t>
            </a:r>
          </a:p>
          <a:p>
            <a:r>
              <a:rPr lang="en-US" dirty="0"/>
              <a:t>	</a:t>
            </a:r>
          </a:p>
          <a:p>
            <a:r>
              <a:rPr lang="en-US" dirty="0"/>
              <a:t>Who does the Assessment:</a:t>
            </a:r>
          </a:p>
          <a:p>
            <a:r>
              <a:rPr lang="en-US" dirty="0"/>
              <a:t>	Contact utility company?</a:t>
            </a:r>
          </a:p>
          <a:p>
            <a:r>
              <a:rPr lang="en-US" dirty="0"/>
              <a:t>	How large of a geographic area is impacted? </a:t>
            </a:r>
          </a:p>
          <a:p>
            <a:r>
              <a:rPr lang="en-US" dirty="0"/>
              <a:t>	Is the backup power fired up??  </a:t>
            </a:r>
          </a:p>
          <a:p>
            <a:r>
              <a:rPr lang="en-US" dirty="0"/>
              <a:t>	Do you have back up power? Fuel? </a:t>
            </a:r>
          </a:p>
          <a:p>
            <a:r>
              <a:rPr lang="en-US" dirty="0"/>
              <a:t>	Is there a possibility of a need to evacuate?  </a:t>
            </a:r>
          </a:p>
          <a:p>
            <a:r>
              <a:rPr lang="en-US" dirty="0"/>
              <a:t>	What is the availability of other resources (law, fire)</a:t>
            </a:r>
          </a:p>
          <a:p>
            <a:r>
              <a:rPr lang="en-US" dirty="0"/>
              <a:t>	</a:t>
            </a:r>
          </a:p>
          <a:p>
            <a:r>
              <a:rPr lang="en-US" dirty="0"/>
              <a:t>Activate the Command Center?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 ACTIVATION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Who activates this plan?  (should be the incident commander)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Do you have a decision tree or matrix?  Incident assessment worksheet?</a:t>
            </a:r>
          </a:p>
          <a:p>
            <a:r>
              <a:rPr lang="en-US" dirty="0"/>
              <a:t>INCIDENT MANAGEMENT</a:t>
            </a:r>
          </a:p>
          <a:p>
            <a:r>
              <a:rPr lang="en-US" dirty="0"/>
              <a:t>	Does your EOP identify the designated Incident Commander?  (IC=gathers all information related to the incident and coordinated and released via the command center.  IC has full authority and responsibility for the decision-making process for this response</a:t>
            </a:r>
          </a:p>
          <a:p>
            <a:r>
              <a:rPr lang="en-US" dirty="0"/>
              <a:t>	IC activate “Code______”</a:t>
            </a:r>
          </a:p>
          <a:p>
            <a:r>
              <a:rPr lang="en-US" dirty="0"/>
              <a:t>	ICS Job Action Sheets #254 victim/patient tracking</a:t>
            </a:r>
          </a:p>
          <a:p>
            <a:endParaRPr lang="en-US" dirty="0"/>
          </a:p>
          <a:p>
            <a:r>
              <a:rPr lang="en-US" dirty="0"/>
              <a:t>ROLES &amp; RESPONSIBILITIES</a:t>
            </a:r>
          </a:p>
          <a:p>
            <a:r>
              <a:rPr lang="en-US" dirty="0"/>
              <a:t>	PIO, Liaison Officer, Safety Officer, Operations Section Chief, Planning Chief, Logistics Section, Personnel</a:t>
            </a:r>
          </a:p>
          <a:p>
            <a:endParaRPr lang="en-US"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3</a:t>
            </a:fld>
            <a:endParaRPr lang="en-US" dirty="0"/>
          </a:p>
        </p:txBody>
      </p:sp>
    </p:spTree>
    <p:extLst>
      <p:ext uri="{BB962C8B-B14F-4D97-AF65-F5344CB8AC3E}">
        <p14:creationId xmlns:p14="http://schemas.microsoft.com/office/powerpoint/2010/main" val="3855790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of your facility</a:t>
            </a:r>
          </a:p>
          <a:p>
            <a:r>
              <a:rPr lang="en-US" dirty="0"/>
              <a:t>Facility ID is your facility code in our HCC database and can be found under general information – see next slide</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30</a:t>
            </a:fld>
            <a:endParaRPr lang="en-US" dirty="0"/>
          </a:p>
        </p:txBody>
      </p:sp>
    </p:spTree>
    <p:extLst>
      <p:ext uri="{BB962C8B-B14F-4D97-AF65-F5344CB8AC3E}">
        <p14:creationId xmlns:p14="http://schemas.microsoft.com/office/powerpoint/2010/main" val="3859669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31</a:t>
            </a:fld>
            <a:endParaRPr lang="en-US" dirty="0"/>
          </a:p>
        </p:txBody>
      </p:sp>
    </p:spTree>
    <p:extLst>
      <p:ext uri="{BB962C8B-B14F-4D97-AF65-F5344CB8AC3E}">
        <p14:creationId xmlns:p14="http://schemas.microsoft.com/office/powerpoint/2010/main" val="3395464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a:latin typeface="Arial" panose="020B0604020202020204" pitchFamily="34" charset="0"/>
              </a:rPr>
              <a:t>Some of the fields in the resource request will be pre-filled.  However, the fields that are not, must be filled prior to submitting.  </a:t>
            </a:r>
          </a:p>
          <a:p>
            <a:pPr marL="171450" indent="-171450">
              <a:buFont typeface="Arial" panose="020B0604020202020204" pitchFamily="34" charset="0"/>
              <a:buChar char="•"/>
            </a:pPr>
            <a:endParaRPr lang="en-US" altLang="en-US"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Many times, during an incident, you will not be at your desk, therefore, it is important to add phone number that you will be able to in the event there is questions from the MHOAC.  </a:t>
            </a:r>
          </a:p>
          <a:p>
            <a:pPr marL="171450" indent="-171450">
              <a:buFont typeface="Arial" panose="020B0604020202020204" pitchFamily="34" charset="0"/>
              <a:buChar char="•"/>
            </a:pPr>
            <a:endParaRPr lang="en-US" altLang="en-US"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Describe Mission – in this field, you will describe the purpose and reason for your request.  Why and for what are you requesting </a:t>
            </a:r>
          </a:p>
          <a:p>
            <a:endParaRPr lang="en-US" altLang="en-US" dirty="0">
              <a:latin typeface="Arial" panose="020B0604020202020204" pitchFamily="34" charset="0"/>
            </a:endParaRPr>
          </a:p>
          <a:p>
            <a:r>
              <a:rPr lang="en-US" altLang="en-US" dirty="0">
                <a:latin typeface="Arial" panose="020B0604020202020204" pitchFamily="34" charset="0"/>
              </a:rPr>
              <a:t>During an event, Resource Request forms should be submitted via the ReddiNet utilizing the Resource Request tab.</a:t>
            </a:r>
          </a:p>
          <a:p>
            <a:r>
              <a:rPr lang="en-US" altLang="en-US" dirty="0">
                <a:latin typeface="Arial" panose="020B0604020202020204" pitchFamily="34" charset="0"/>
              </a:rPr>
              <a:t>You can request Supplies, Personnel or Equipment</a:t>
            </a:r>
          </a:p>
          <a:p>
            <a:endParaRPr lang="en-US" altLang="en-US" dirty="0">
              <a:latin typeface="Arial" panose="020B0604020202020204" pitchFamily="34" charset="0"/>
            </a:endParaRPr>
          </a:p>
          <a:p>
            <a:r>
              <a:rPr lang="en-US" altLang="en-US" dirty="0">
                <a:latin typeface="Arial" panose="020B0604020202020204" pitchFamily="34" charset="0"/>
              </a:rPr>
              <a:t>It needs to be specific.  For example if you needed personnel, you would need to indicate if a tech, LVN, RN, RT, </a:t>
            </a:r>
            <a:r>
              <a:rPr lang="en-US" altLang="en-US" dirty="0" err="1">
                <a:latin typeface="Arial" panose="020B0604020202020204" pitchFamily="34" charset="0"/>
              </a:rPr>
              <a:t>etc</a:t>
            </a:r>
            <a:r>
              <a:rPr lang="en-US" altLang="en-US" dirty="0">
                <a:latin typeface="Arial" panose="020B0604020202020204" pitchFamily="34" charset="0"/>
              </a:rPr>
              <a:t> is needed.  The number of hours/days and duration needed. Ideally indicate if it is a day, mid or night shift request and the shift is 6,8 or 12 hours.</a:t>
            </a:r>
          </a:p>
          <a:p>
            <a:endParaRPr lang="en-US" altLang="en-US" dirty="0">
              <a:latin typeface="Arial" panose="020B0604020202020204" pitchFamily="34" charset="0"/>
            </a:endParaRPr>
          </a:p>
          <a:p>
            <a:r>
              <a:rPr lang="en-US" altLang="en-US" dirty="0">
                <a:latin typeface="Arial" panose="020B0604020202020204" pitchFamily="34" charset="0"/>
              </a:rPr>
              <a:t>Supplies are disposable, one time use, like test kits</a:t>
            </a:r>
          </a:p>
          <a:p>
            <a:endParaRPr lang="en-US" altLang="en-US" dirty="0">
              <a:latin typeface="Arial" panose="020B0604020202020204" pitchFamily="34" charset="0"/>
            </a:endParaRPr>
          </a:p>
          <a:p>
            <a:r>
              <a:rPr lang="en-US" altLang="en-US" dirty="0">
                <a:latin typeface="Arial" panose="020B0604020202020204" pitchFamily="34" charset="0"/>
              </a:rPr>
              <a:t>Equipment is something that would typically be returned. Examples include ventilators, generators, </a:t>
            </a:r>
            <a:r>
              <a:rPr lang="en-US" altLang="en-US" dirty="0" err="1">
                <a:latin typeface="Arial" panose="020B0604020202020204" pitchFamily="34" charset="0"/>
              </a:rPr>
              <a:t>etc</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There is a priority code </a:t>
            </a:r>
          </a:p>
          <a:p>
            <a:r>
              <a:rPr lang="en-US" altLang="en-US" dirty="0">
                <a:latin typeface="Arial" panose="020B0604020202020204" pitchFamily="34" charset="0"/>
              </a:rPr>
              <a:t>	E for Emergent, meaning the resource is needed within 12 hours</a:t>
            </a:r>
          </a:p>
          <a:p>
            <a:r>
              <a:rPr lang="en-US" altLang="en-US" dirty="0">
                <a:latin typeface="Arial" panose="020B0604020202020204" pitchFamily="34" charset="0"/>
              </a:rPr>
              <a:t>	U is for Urgent.  Items needed in greater than 12 hours</a:t>
            </a:r>
          </a:p>
          <a:p>
            <a:r>
              <a:rPr lang="en-US" altLang="en-US" dirty="0">
                <a:latin typeface="Arial" panose="020B0604020202020204" pitchFamily="34" charset="0"/>
              </a:rPr>
              <a:t>	S is for Sustainment</a:t>
            </a:r>
          </a:p>
          <a:p>
            <a:r>
              <a:rPr lang="en-US" altLang="en-US" dirty="0">
                <a:latin typeface="Arial" panose="020B0604020202020204" pitchFamily="34" charset="0"/>
              </a:rPr>
              <a:t>	</a:t>
            </a:r>
          </a:p>
          <a:p>
            <a:endParaRPr lang="en-US" altLang="en-US" dirty="0">
              <a:latin typeface="Arial" panose="020B0604020202020204" pitchFamily="34" charset="0"/>
            </a:endParaRPr>
          </a:p>
          <a:p>
            <a:r>
              <a:rPr lang="en-US" altLang="en-US" dirty="0">
                <a:latin typeface="Arial" panose="020B0604020202020204" pitchFamily="34" charset="0"/>
              </a:rPr>
              <a:t>BEFORE a RR is submitted, you need to confirm 3 things:</a:t>
            </a:r>
          </a:p>
          <a:p>
            <a:r>
              <a:rPr lang="en-US" altLang="en-US" dirty="0">
                <a:latin typeface="Arial" panose="020B0604020202020204" pitchFamily="34" charset="0"/>
              </a:rPr>
              <a:t>	the resource requested is exhausted or nearly exhausted</a:t>
            </a:r>
          </a:p>
          <a:p>
            <a:r>
              <a:rPr lang="en-US" altLang="en-US" dirty="0">
                <a:latin typeface="Arial" panose="020B0604020202020204" pitchFamily="34" charset="0"/>
              </a:rPr>
              <a:t>	Your facility is unable to obtain the resource from vendors, contractors, sister facilities, like facilities</a:t>
            </a:r>
          </a:p>
          <a:p>
            <a:r>
              <a:rPr lang="en-US" altLang="en-US" dirty="0">
                <a:latin typeface="Arial" panose="020B0604020202020204" pitchFamily="34" charset="0"/>
              </a:rPr>
              <a:t>	Facility is unable to obtain the resource from other non-traditional sources (home depot, amazon, </a:t>
            </a:r>
            <a:r>
              <a:rPr lang="en-US" altLang="en-US" dirty="0" err="1">
                <a:latin typeface="Arial" panose="020B0604020202020204" pitchFamily="34" charset="0"/>
              </a:rPr>
              <a:t>etc</a:t>
            </a:r>
            <a:r>
              <a:rPr lang="en-US" altLang="en-US" dirty="0">
                <a:latin typeface="Arial" panose="020B0604020202020204" pitchFamily="34" charset="0"/>
              </a:rPr>
              <a:t>)</a:t>
            </a:r>
          </a:p>
          <a:p>
            <a:pPr marL="171450" indent="-171450">
              <a:buFont typeface="Arial" panose="020B0604020202020204" pitchFamily="34" charset="0"/>
              <a:buChar char="•"/>
            </a:pPr>
            <a:endParaRPr lang="en-US" altLang="en-US" dirty="0">
              <a:latin typeface="Arial" panose="020B0604020202020204" pitchFamily="34" charset="0"/>
            </a:endParaRPr>
          </a:p>
          <a:p>
            <a:pPr marL="171450" indent="-171450">
              <a:buFont typeface="Arial" panose="020B0604020202020204" pitchFamily="34" charset="0"/>
              <a:buChar char="•"/>
            </a:pPr>
            <a:endParaRPr lang="en-US" altLang="en-US"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Resource requests are submitted as a last resort.  When you have exhausted all other avenues.  When you’ve reached out to your sister facilities, to your established vendors and non-traditional vendors;                                                    remember to think outside the box.  Once all of these avenues have been exhausted, you may click all 3 check boxes.</a:t>
            </a:r>
          </a:p>
          <a:p>
            <a:pPr marL="171450" indent="-171450">
              <a:buFont typeface="Arial" panose="020B0604020202020204" pitchFamily="34" charset="0"/>
              <a:buChar char="•"/>
            </a:pPr>
            <a:endParaRPr lang="en-US" altLang="en-US"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It is  important that management or your command unit review the request.  Once reviewed, add their name and information to the resource request.  </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059">
              <a:spcBef>
                <a:spcPct val="30000"/>
              </a:spcBef>
              <a:defRPr sz="1200">
                <a:solidFill>
                  <a:schemeClr val="tx1"/>
                </a:solidFill>
                <a:latin typeface="Arial" panose="020B0604020202020204" pitchFamily="34" charset="0"/>
              </a:defRPr>
            </a:lvl1pPr>
            <a:lvl2pPr marL="771216" indent="-296498" defTabSz="951059">
              <a:spcBef>
                <a:spcPct val="30000"/>
              </a:spcBef>
              <a:defRPr sz="1200">
                <a:solidFill>
                  <a:schemeClr val="tx1"/>
                </a:solidFill>
                <a:latin typeface="Arial" panose="020B0604020202020204" pitchFamily="34" charset="0"/>
              </a:defRPr>
            </a:lvl2pPr>
            <a:lvl3pPr marL="1187609" indent="-236550" defTabSz="951059">
              <a:spcBef>
                <a:spcPct val="30000"/>
              </a:spcBef>
              <a:defRPr sz="1200">
                <a:solidFill>
                  <a:schemeClr val="tx1"/>
                </a:solidFill>
                <a:latin typeface="Arial" panose="020B0604020202020204" pitchFamily="34" charset="0"/>
              </a:defRPr>
            </a:lvl3pPr>
            <a:lvl4pPr marL="1663948" indent="-236550" defTabSz="951059">
              <a:spcBef>
                <a:spcPct val="30000"/>
              </a:spcBef>
              <a:defRPr sz="1200">
                <a:solidFill>
                  <a:schemeClr val="tx1"/>
                </a:solidFill>
                <a:latin typeface="Arial" panose="020B0604020202020204" pitchFamily="34" charset="0"/>
              </a:defRPr>
            </a:lvl4pPr>
            <a:lvl5pPr marL="2138667" indent="-236550" defTabSz="951059">
              <a:spcBef>
                <a:spcPct val="30000"/>
              </a:spcBef>
              <a:defRPr sz="1200">
                <a:solidFill>
                  <a:schemeClr val="tx1"/>
                </a:solidFill>
                <a:latin typeface="Arial" panose="020B0604020202020204" pitchFamily="34" charset="0"/>
              </a:defRPr>
            </a:lvl5pPr>
            <a:lvl6pPr marL="2605286" indent="-236550" defTabSz="951059" eaLnBrk="0" fontAlgn="base" hangingPunct="0">
              <a:spcBef>
                <a:spcPct val="30000"/>
              </a:spcBef>
              <a:spcAft>
                <a:spcPct val="0"/>
              </a:spcAft>
              <a:defRPr sz="1200">
                <a:solidFill>
                  <a:schemeClr val="tx1"/>
                </a:solidFill>
                <a:latin typeface="Arial" panose="020B0604020202020204" pitchFamily="34" charset="0"/>
              </a:defRPr>
            </a:lvl6pPr>
            <a:lvl7pPr marL="3071904" indent="-236550" defTabSz="951059" eaLnBrk="0" fontAlgn="base" hangingPunct="0">
              <a:spcBef>
                <a:spcPct val="30000"/>
              </a:spcBef>
              <a:spcAft>
                <a:spcPct val="0"/>
              </a:spcAft>
              <a:defRPr sz="1200">
                <a:solidFill>
                  <a:schemeClr val="tx1"/>
                </a:solidFill>
                <a:latin typeface="Arial" panose="020B0604020202020204" pitchFamily="34" charset="0"/>
              </a:defRPr>
            </a:lvl7pPr>
            <a:lvl8pPr marL="3538522" indent="-236550" defTabSz="951059" eaLnBrk="0" fontAlgn="base" hangingPunct="0">
              <a:spcBef>
                <a:spcPct val="30000"/>
              </a:spcBef>
              <a:spcAft>
                <a:spcPct val="0"/>
              </a:spcAft>
              <a:defRPr sz="1200">
                <a:solidFill>
                  <a:schemeClr val="tx1"/>
                </a:solidFill>
                <a:latin typeface="Arial" panose="020B0604020202020204" pitchFamily="34" charset="0"/>
              </a:defRPr>
            </a:lvl8pPr>
            <a:lvl9pPr marL="4005141" indent="-236550" defTabSz="95105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BA9251-BBFF-4425-AB62-1D7DE0855865}" type="slidenum">
              <a:rPr lang="en-US" altLang="en-US">
                <a:latin typeface="Constantia" panose="02030602050306030303" pitchFamily="18" charset="0"/>
              </a:rPr>
              <a:pPr>
                <a:spcBef>
                  <a:spcPct val="0"/>
                </a:spcBef>
              </a:pPr>
              <a:t>32</a:t>
            </a:fld>
            <a:endParaRPr lang="en-US" altLang="en-US" dirty="0">
              <a:latin typeface="Constantia" panose="02030602050306030303" pitchFamily="18" charset="0"/>
            </a:endParaRPr>
          </a:p>
        </p:txBody>
      </p:sp>
    </p:spTree>
    <p:extLst>
      <p:ext uri="{BB962C8B-B14F-4D97-AF65-F5344CB8AC3E}">
        <p14:creationId xmlns:p14="http://schemas.microsoft.com/office/powerpoint/2010/main" val="2916396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non-acute training is scheduled for October 19</a:t>
            </a:r>
            <a:r>
              <a:rPr lang="en-US" baseline="30000" dirty="0"/>
              <a:t>th</a:t>
            </a:r>
            <a:r>
              <a:rPr lang="en-US" dirty="0"/>
              <a:t> at 10:00-11.  You need to register</a:t>
            </a:r>
          </a:p>
          <a:p>
            <a:r>
              <a:rPr lang="en-US" dirty="0"/>
              <a:t>Your name, email and physical address, and organization will be needed to register</a:t>
            </a:r>
          </a:p>
          <a:p>
            <a:endParaRPr lang="en-US" dirty="0"/>
          </a:p>
          <a:p>
            <a:r>
              <a:rPr lang="en-US" dirty="0"/>
              <a:t>We will have a teams meeting with live ReddiNet instruction, tentatively scheduled for October 26</a:t>
            </a:r>
            <a:r>
              <a:rPr lang="en-US" baseline="30000" dirty="0"/>
              <a:t>th</a:t>
            </a:r>
            <a:r>
              <a:rPr lang="en-US" dirty="0"/>
              <a:t>.  I need to confirm with Lewis West.</a:t>
            </a:r>
          </a:p>
          <a:p>
            <a:r>
              <a:rPr lang="en-US" dirty="0"/>
              <a:t>You will need an account and it is best if you have a two screen set up so you can have your screen open on one monitor, while watching the instructor on the second monitor.</a:t>
            </a:r>
          </a:p>
          <a:p>
            <a:endParaRPr lang="en-US" dirty="0"/>
          </a:p>
          <a:p>
            <a:r>
              <a:rPr lang="en-US" dirty="0"/>
              <a:t>November 7</a:t>
            </a:r>
            <a:r>
              <a:rPr lang="en-US" baseline="30000" dirty="0"/>
              <a:t>th</a:t>
            </a:r>
            <a:r>
              <a:rPr lang="en-US" dirty="0"/>
              <a:t> is a Tuesday and we will practice responding to a message, service level assessment and submitting a resource request.</a:t>
            </a:r>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a:t>Jan 2018</a:t>
            </a:r>
            <a:endParaRPr lang="en-US" dirty="0"/>
          </a:p>
        </p:txBody>
      </p:sp>
      <p:sp>
        <p:nvSpPr>
          <p:cNvPr id="6" name="Slide Number Placeholder 5"/>
          <p:cNvSpPr>
            <a:spLocks noGrp="1"/>
          </p:cNvSpPr>
          <p:nvPr>
            <p:ph type="sldNum" sz="quarter" idx="5"/>
          </p:nvPr>
        </p:nvSpPr>
        <p:spPr/>
        <p:txBody>
          <a:bodyPr/>
          <a:lstStyle/>
          <a:p>
            <a:fld id="{4D8DDB22-F86C-44D1-9AD9-5C76FC77DF75}" type="slidenum">
              <a:rPr lang="en-US" smtClean="0"/>
              <a:t>33</a:t>
            </a:fld>
            <a:endParaRPr lang="en-US" dirty="0"/>
          </a:p>
        </p:txBody>
      </p:sp>
    </p:spTree>
    <p:extLst>
      <p:ext uri="{BB962C8B-B14F-4D97-AF65-F5344CB8AC3E}">
        <p14:creationId xmlns:p14="http://schemas.microsoft.com/office/powerpoint/2010/main" val="650446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Incorporate your areas of improvement identified from your last incident, exercise or drill.</a:t>
            </a:r>
          </a:p>
          <a:p>
            <a:endParaRPr lang="en-US" dirty="0"/>
          </a:p>
          <a:p>
            <a:r>
              <a:rPr lang="en-US" dirty="0"/>
              <a:t>Last year some areas of improvement included  identified gaps with internal notification procedures and out of date employee contact lists</a:t>
            </a:r>
          </a:p>
          <a:p>
            <a:r>
              <a:rPr lang="en-US" dirty="0"/>
              <a:t>Issues with implementing SIP/evacuation plans with staff and visitors, primary communication system failure (need to develop alternate communication methods to support continuity of operations)</a:t>
            </a:r>
          </a:p>
          <a:p>
            <a:r>
              <a:rPr lang="en-US" dirty="0"/>
              <a:t>	*Remember cell towers could be impacted, hindering traditional methods of communicating!</a:t>
            </a:r>
          </a:p>
          <a:p>
            <a:r>
              <a:rPr lang="en-US" dirty="0"/>
              <a:t>Another identified area for improvement included challenges with a process to provide supplies to field personnel within the </a:t>
            </a:r>
            <a:r>
              <a:rPr lang="en-US" dirty="0" err="1"/>
              <a:t>HHH</a:t>
            </a:r>
            <a:r>
              <a:rPr lang="en-US" dirty="0"/>
              <a:t> sector</a:t>
            </a:r>
          </a:p>
          <a:p>
            <a:r>
              <a:rPr lang="en-US" dirty="0"/>
              <a:t>And ALL sectors identified the need for ReddiNet training…please sign up for the Oct 19</a:t>
            </a:r>
            <a:r>
              <a:rPr lang="en-US" baseline="30000" dirty="0"/>
              <a:t>th</a:t>
            </a:r>
            <a:r>
              <a:rPr lang="en-US" dirty="0"/>
              <a:t> class.</a:t>
            </a:r>
          </a:p>
          <a:p>
            <a:endParaRPr lang="en-US" dirty="0"/>
          </a:p>
          <a:p>
            <a:r>
              <a:rPr lang="en-US" dirty="0"/>
              <a:t>If you don’t have a policy or procedure addressing something in particular, reach out to other like facilities.  No need to recreate the wheel!  I am all about working smarter, not harder!!</a:t>
            </a:r>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34</a:t>
            </a:fld>
            <a:endParaRPr lang="en-US" dirty="0"/>
          </a:p>
        </p:txBody>
      </p:sp>
    </p:spTree>
    <p:extLst>
      <p:ext uri="{BB962C8B-B14F-4D97-AF65-F5344CB8AC3E}">
        <p14:creationId xmlns:p14="http://schemas.microsoft.com/office/powerpoint/2010/main" val="111595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 for signup is available on our HCC website.  The QR code is on the last slide</a:t>
            </a:r>
          </a:p>
        </p:txBody>
      </p:sp>
      <p:sp>
        <p:nvSpPr>
          <p:cNvPr id="4" name="Slide Number Placeholder 3"/>
          <p:cNvSpPr>
            <a:spLocks noGrp="1"/>
          </p:cNvSpPr>
          <p:nvPr>
            <p:ph type="sldNum" sz="quarter" idx="10"/>
          </p:nvPr>
        </p:nvSpPr>
        <p:spPr/>
        <p:txBody>
          <a:bodyPr/>
          <a:lstStyle/>
          <a:p>
            <a:fld id="{8681483C-3CF0-4805-A846-8AF719F89894}" type="slidenum">
              <a:rPr lang="en-US" smtClean="0"/>
              <a:t>35</a:t>
            </a:fld>
            <a:endParaRPr lang="en-US" dirty="0"/>
          </a:p>
        </p:txBody>
      </p:sp>
    </p:spTree>
    <p:extLst>
      <p:ext uri="{BB962C8B-B14F-4D97-AF65-F5344CB8AC3E}">
        <p14:creationId xmlns:p14="http://schemas.microsoft.com/office/powerpoint/2010/main" val="1837909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D1ACB9AD-2224-4CAA-B5C0-6C80EDBAC52C}" type="slidenum">
              <a:rPr lang="en-US" altLang="en-US" sz="1200">
                <a:solidFill>
                  <a:srgbClr val="000000"/>
                </a:solidFill>
              </a:rPr>
              <a:pPr eaLnBrk="1" hangingPunct="1"/>
              <a:t>36</a:t>
            </a:fld>
            <a:endParaRPr lang="en-US" altLang="en-US" sz="1200" dirty="0">
              <a:solidFill>
                <a:srgbClr val="000000"/>
              </a:solidFill>
            </a:endParaRPr>
          </a:p>
        </p:txBody>
      </p:sp>
      <p:sp>
        <p:nvSpPr>
          <p:cNvPr id="39939" name="Rectangle 2"/>
          <p:cNvSpPr>
            <a:spLocks noGrp="1" noRot="1" noChangeAspect="1" noChangeArrowheads="1" noTextEdit="1"/>
          </p:cNvSpPr>
          <p:nvPr>
            <p:ph type="sldImg"/>
          </p:nvPr>
        </p:nvSpPr>
        <p:spPr>
          <a:xfrm>
            <a:off x="438150" y="736600"/>
            <a:ext cx="6303963" cy="3546475"/>
          </a:xfrm>
          <a:ln w="12700" cap="flat">
            <a:solidFill>
              <a:schemeClr val="tx1"/>
            </a:solidFill>
          </a:ln>
        </p:spPr>
      </p:sp>
      <p:sp>
        <p:nvSpPr>
          <p:cNvPr id="39940" name="Rectangle 3"/>
          <p:cNvSpPr>
            <a:spLocks noGrp="1" noChangeArrowheads="1"/>
          </p:cNvSpPr>
          <p:nvPr>
            <p:ph type="body" idx="1"/>
          </p:nvPr>
        </p:nvSpPr>
        <p:spPr>
          <a:xfrm>
            <a:off x="955922" y="4522025"/>
            <a:ext cx="5267325" cy="42068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549" tIns="41275" rIns="82549" bIns="41275"/>
          <a:lstStyle/>
          <a:p>
            <a:r>
              <a:rPr lang="en-US" sz="1200" b="0" i="0" kern="1200" dirty="0">
                <a:solidFill>
                  <a:schemeClr val="tx1"/>
                </a:solidFill>
                <a:effectLst/>
                <a:latin typeface="+mn-lt"/>
                <a:ea typeface="+mn-ea"/>
                <a:cs typeface="+mn-cs"/>
              </a:rPr>
              <a:t>All exercises result in the development of an AAR. </a:t>
            </a:r>
          </a:p>
          <a:p>
            <a:r>
              <a:rPr lang="en-US" sz="1200" b="0" i="0" kern="1200" dirty="0">
                <a:solidFill>
                  <a:schemeClr val="tx1"/>
                </a:solidFill>
                <a:effectLst/>
                <a:latin typeface="+mn-lt"/>
                <a:ea typeface="+mn-ea"/>
                <a:cs typeface="+mn-cs"/>
              </a:rPr>
              <a:t>The AAR is the document that summarizes key information related to evaluation.   It has a line for Objectives you wanted to achieve, and columns next to it with a </a:t>
            </a:r>
          </a:p>
          <a:p>
            <a:r>
              <a:rPr lang="en-US" sz="1200" b="0" i="0" kern="1200" dirty="0">
                <a:solidFill>
                  <a:schemeClr val="tx1"/>
                </a:solidFill>
                <a:effectLst/>
                <a:latin typeface="+mn-lt"/>
                <a:ea typeface="+mn-ea"/>
                <a:cs typeface="+mn-cs"/>
              </a:rPr>
              <a:t>P for performed without challenges,</a:t>
            </a:r>
          </a:p>
          <a:p>
            <a:r>
              <a:rPr lang="en-US" sz="1200" b="0" i="0" kern="1200" dirty="0">
                <a:solidFill>
                  <a:schemeClr val="tx1"/>
                </a:solidFill>
                <a:effectLst/>
                <a:latin typeface="+mn-lt"/>
                <a:ea typeface="+mn-ea"/>
                <a:cs typeface="+mn-cs"/>
              </a:rPr>
              <a:t>S for some challenges encountered</a:t>
            </a:r>
          </a:p>
          <a:p>
            <a:r>
              <a:rPr lang="en-US" sz="1200" b="0" i="0" kern="1200" dirty="0">
                <a:solidFill>
                  <a:schemeClr val="tx1"/>
                </a:solidFill>
                <a:effectLst/>
                <a:latin typeface="+mn-lt"/>
                <a:ea typeface="+mn-ea"/>
                <a:cs typeface="+mn-cs"/>
              </a:rPr>
              <a:t>M Major challenges identified</a:t>
            </a:r>
          </a:p>
          <a:p>
            <a:r>
              <a:rPr lang="en-US" sz="1200" b="0" i="0" kern="1200" dirty="0">
                <a:solidFill>
                  <a:schemeClr val="tx1"/>
                </a:solidFill>
                <a:effectLst/>
                <a:latin typeface="+mn-lt"/>
                <a:ea typeface="+mn-ea"/>
                <a:cs typeface="+mn-cs"/>
              </a:rPr>
              <a:t>U for unable to be performed</a:t>
            </a:r>
          </a:p>
          <a:p>
            <a:r>
              <a:rPr lang="en-US" sz="1200" b="0" i="0" kern="1200" dirty="0">
                <a:solidFill>
                  <a:schemeClr val="tx1"/>
                </a:solidFill>
                <a:effectLst/>
                <a:latin typeface="+mn-lt"/>
                <a:ea typeface="+mn-ea"/>
                <a:cs typeface="+mn-cs"/>
              </a:rPr>
              <a:t>The next section is the strengths identified</a:t>
            </a:r>
          </a:p>
          <a:p>
            <a:r>
              <a:rPr lang="en-US" sz="1200" b="0" i="0" kern="1200" dirty="0">
                <a:solidFill>
                  <a:schemeClr val="tx1"/>
                </a:solidFill>
                <a:effectLst/>
                <a:latin typeface="+mn-lt"/>
                <a:ea typeface="+mn-ea"/>
                <a:cs typeface="+mn-cs"/>
              </a:rPr>
              <a:t>Areas for improvement</a:t>
            </a:r>
          </a:p>
          <a:p>
            <a:r>
              <a:rPr lang="en-US" sz="1200" b="0" i="0" kern="1200" dirty="0">
                <a:solidFill>
                  <a:schemeClr val="tx1"/>
                </a:solidFill>
                <a:effectLst/>
                <a:latin typeface="+mn-lt"/>
                <a:ea typeface="+mn-ea"/>
                <a:cs typeface="+mn-cs"/>
              </a:rPr>
              <a:t>The last section is part of your improvement plan.  Briefly describe the tasks to accomplish, the date you will accomplish them by and the responsible person.</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Homeland Security Exercise and Evaluation Program (HSEEP) has defined a standard format for the development of an AAR. </a:t>
            </a:r>
          </a:p>
          <a:p>
            <a:r>
              <a:rPr lang="en-US" sz="1200" b="0" i="0" kern="1200" dirty="0">
                <a:solidFill>
                  <a:schemeClr val="tx1"/>
                </a:solidFill>
                <a:effectLst/>
                <a:latin typeface="+mn-lt"/>
                <a:ea typeface="+mn-ea"/>
                <a:cs typeface="+mn-cs"/>
              </a:rPr>
              <a:t>By using this format, jurisdictions ensure that the style and the level of detail in their AAR is consistent with other jurisdictions. </a:t>
            </a:r>
          </a:p>
          <a:p>
            <a:r>
              <a:rPr lang="en-US" sz="1200" b="0" i="0" kern="1200" dirty="0">
                <a:solidFill>
                  <a:schemeClr val="tx1"/>
                </a:solidFill>
                <a:effectLst/>
                <a:latin typeface="+mn-lt"/>
                <a:ea typeface="+mn-ea"/>
                <a:cs typeface="+mn-cs"/>
              </a:rPr>
              <a:t>Consistency across jurisdictions allows the nation-wide emergency preparedness community to gain a broad view of capabilities.</a:t>
            </a:r>
          </a:p>
          <a:p>
            <a:r>
              <a:rPr lang="en-US" sz="1200" b="0" i="0" kern="1200" dirty="0">
                <a:solidFill>
                  <a:schemeClr val="tx1"/>
                </a:solidFill>
                <a:effectLst/>
                <a:latin typeface="+mn-lt"/>
                <a:ea typeface="+mn-ea"/>
                <a:cs typeface="+mn-cs"/>
              </a:rPr>
              <a:t>The length, format, and development timeframe of the AAR depend on the exercise type and scope. </a:t>
            </a:r>
          </a:p>
          <a:p>
            <a:r>
              <a:rPr lang="en-US" sz="1200" b="0" i="0" kern="1200" dirty="0">
                <a:solidFill>
                  <a:schemeClr val="tx1"/>
                </a:solidFill>
                <a:effectLst/>
                <a:latin typeface="+mn-lt"/>
                <a:ea typeface="+mn-ea"/>
                <a:cs typeface="+mn-cs"/>
              </a:rPr>
              <a:t>These parameters should be determined by the exercise planning team based on the expectations of elected and appointed officials as they develop the evaluation requirements in the design and development process. </a:t>
            </a:r>
          </a:p>
          <a:p>
            <a:r>
              <a:rPr lang="en-US" sz="1200" b="0" i="0" kern="1200" dirty="0">
                <a:solidFill>
                  <a:schemeClr val="tx1"/>
                </a:solidFill>
                <a:effectLst/>
                <a:latin typeface="+mn-lt"/>
                <a:ea typeface="+mn-ea"/>
                <a:cs typeface="+mn-cs"/>
              </a:rPr>
              <a:t>The main focus of the AAR is the analysis of core capabilities. </a:t>
            </a:r>
          </a:p>
          <a:p>
            <a:r>
              <a:rPr lang="en-US" sz="1200" b="0" i="0" kern="1200" dirty="0">
                <a:solidFill>
                  <a:schemeClr val="tx1"/>
                </a:solidFill>
                <a:effectLst/>
                <a:latin typeface="+mn-lt"/>
                <a:ea typeface="+mn-ea"/>
                <a:cs typeface="+mn-cs"/>
              </a:rPr>
              <a:t>Generally, AARs also include basic exercise information, such as the exercise name, type of exercise, dates, location, participating organizations, mission area(s), specific threat or hazard, a brief scenario description, and the name of the exercise sponsor and POC.</a:t>
            </a:r>
          </a:p>
          <a:p>
            <a:r>
              <a:rPr lang="en-US" sz="1200" b="0" i="0" kern="1200" dirty="0">
                <a:solidFill>
                  <a:schemeClr val="tx1"/>
                </a:solidFill>
                <a:effectLst/>
                <a:latin typeface="+mn-lt"/>
                <a:ea typeface="+mn-ea"/>
                <a:cs typeface="+mn-cs"/>
              </a:rPr>
              <a:t>The AAR should include an overview of performance related to each exercise objective and associated core capabilities, while highlighting strengths and areas for improvement.</a:t>
            </a:r>
          </a:p>
          <a:p>
            <a:r>
              <a:rPr lang="en-US" sz="1200" b="0" i="0" kern="1200" dirty="0">
                <a:solidFill>
                  <a:schemeClr val="tx1"/>
                </a:solidFill>
                <a:effectLst/>
                <a:latin typeface="+mn-lt"/>
                <a:ea typeface="+mn-ea"/>
                <a:cs typeface="+mn-cs"/>
              </a:rPr>
              <a:t>Therefore, evaluators should review their evaluation notes and documentation to identify the strengths and areas for improvement relevant to the participating organizations’ ability to meet exercise objectives and demonstrate core capabilities.</a:t>
            </a:r>
          </a:p>
          <a:p>
            <a:pPr>
              <a:lnSpc>
                <a:spcPct val="80000"/>
              </a:lnSpc>
              <a:tabLst>
                <a:tab pos="244651" algn="l"/>
                <a:tab pos="490922" algn="l"/>
              </a:tabLst>
            </a:pPr>
            <a:endParaRPr lang="en-US" altLang="en-US" sz="800" dirty="0">
              <a:latin typeface="Arial" panose="020B0604020202020204" pitchFamily="34" charset="0"/>
            </a:endParaRPr>
          </a:p>
        </p:txBody>
      </p:sp>
      <p:sp>
        <p:nvSpPr>
          <p:cNvPr id="39941" name="Rectangle 4"/>
          <p:cNvSpPr>
            <a:spLocks noChangeArrowheads="1"/>
          </p:cNvSpPr>
          <p:nvPr/>
        </p:nvSpPr>
        <p:spPr bwMode="auto">
          <a:xfrm>
            <a:off x="951046" y="6206067"/>
            <a:ext cx="5359990" cy="222707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5096" tIns="47549" rIns="95096" bIns="47549"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cs typeface="Arial" panose="020B0604020202020204" pitchFamily="34" charset="0"/>
            </a:endParaRPr>
          </a:p>
        </p:txBody>
      </p:sp>
      <p:sp>
        <p:nvSpPr>
          <p:cNvPr id="39942"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293273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links to the documents in our website.</a:t>
            </a:r>
          </a:p>
          <a:p>
            <a:r>
              <a:rPr lang="en-US" dirty="0"/>
              <a:t>My contact information is provided.</a:t>
            </a:r>
          </a:p>
          <a:p>
            <a:r>
              <a:rPr lang="en-US" dirty="0"/>
              <a:t>If you are with the Clinic Association, contact Lisa Fisher </a:t>
            </a:r>
            <a:r>
              <a:rPr lang="en-US" sz="1800" dirty="0">
                <a:effectLst/>
                <a:latin typeface="Calibri" panose="020F0502020204030204" pitchFamily="34" charset="0"/>
                <a:ea typeface="Calibri" panose="020F0502020204030204" pitchFamily="34" charset="0"/>
              </a:rPr>
              <a:t>(213) 201-6506</a:t>
            </a:r>
            <a:endParaRPr lang="en-US" dirty="0"/>
          </a:p>
          <a:p>
            <a:r>
              <a:rPr lang="en-US" dirty="0"/>
              <a:t>If you have questions related to the exercise documents, contact our Exercise Coordinator, Darren Verrette  </a:t>
            </a:r>
            <a:r>
              <a:rPr lang="en-US" sz="1800" dirty="0">
                <a:effectLst/>
                <a:latin typeface="Arial" panose="020B0604020202020204" pitchFamily="34" charset="0"/>
                <a:ea typeface="Calibri" panose="020F0502020204030204" pitchFamily="34" charset="0"/>
              </a:rPr>
              <a:t>(562) 378-2451</a:t>
            </a:r>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37</a:t>
            </a:fld>
            <a:endParaRPr lang="en-US" dirty="0"/>
          </a:p>
        </p:txBody>
      </p:sp>
    </p:spTree>
    <p:extLst>
      <p:ext uri="{BB962C8B-B14F-4D97-AF65-F5344CB8AC3E}">
        <p14:creationId xmlns:p14="http://schemas.microsoft.com/office/powerpoint/2010/main" val="1072187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CE7926EB-A1C5-4155-892C-FD16AF2D19AF}" type="slidenum">
              <a:rPr lang="en-US" altLang="en-US" sz="1200">
                <a:solidFill>
                  <a:srgbClr val="000000"/>
                </a:solidFill>
              </a:rPr>
              <a:pPr eaLnBrk="1" hangingPunct="1"/>
              <a:t>4</a:t>
            </a:fld>
            <a:endParaRPr lang="en-US" altLang="en-US" sz="1200" dirty="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200" b="0" i="0" dirty="0">
                <a:solidFill>
                  <a:srgbClr val="040C28"/>
                </a:solidFill>
                <a:effectLst/>
                <a:latin typeface="Google Sans"/>
              </a:rPr>
              <a:t>I just wanted to give you a visual of power outages!</a:t>
            </a:r>
          </a:p>
          <a:p>
            <a:pPr algn="l"/>
            <a:endParaRPr lang="en-US" sz="1200" b="0" i="0" dirty="0">
              <a:solidFill>
                <a:srgbClr val="040C28"/>
              </a:solidFill>
              <a:effectLst/>
              <a:latin typeface="Google Sans"/>
            </a:endParaRPr>
          </a:p>
          <a:p>
            <a:pPr algn="l"/>
            <a:r>
              <a:rPr lang="en-US" sz="1200" b="0" i="0" dirty="0">
                <a:solidFill>
                  <a:srgbClr val="040C28"/>
                </a:solidFill>
                <a:effectLst/>
                <a:latin typeface="Google Sans"/>
              </a:rPr>
              <a:t>The very BASIC challenges of a power outage is listed (yellow triangles represent outages, the calendar icon represents scheduled outages)</a:t>
            </a:r>
          </a:p>
          <a:p>
            <a:pPr algn="l"/>
            <a:r>
              <a:rPr lang="en-US" sz="1200" b="0" i="0" dirty="0">
                <a:solidFill>
                  <a:srgbClr val="040C28"/>
                </a:solidFill>
                <a:effectLst/>
                <a:latin typeface="Google Sans"/>
              </a:rPr>
              <a:t>Los Angeles alone accounted for 5,787 blackout events affecting the equivalent of 6.4 million utility customers</a:t>
            </a:r>
            <a:r>
              <a:rPr lang="en-US" sz="1200" b="0" i="0" dirty="0">
                <a:solidFill>
                  <a:srgbClr val="4D5156"/>
                </a:solidFill>
                <a:effectLst/>
                <a:latin typeface="Google Sans"/>
              </a:rPr>
              <a:t>. This picture was snipped from the internet the day after our “Tsunami warning” on 9/5/2023</a:t>
            </a:r>
          </a:p>
          <a:p>
            <a:pPr algn="l"/>
            <a:r>
              <a:rPr lang="en-US" sz="1200" b="1" i="0" dirty="0">
                <a:solidFill>
                  <a:srgbClr val="4286F4"/>
                </a:solidFill>
                <a:effectLst/>
                <a:latin typeface="Helvetica Neue"/>
              </a:rPr>
              <a:t>Los Angeles County, CA</a:t>
            </a:r>
            <a:br>
              <a:rPr lang="en-US" sz="1200" dirty="0"/>
            </a:br>
            <a:r>
              <a:rPr lang="en-US" sz="1200" b="1" i="0" dirty="0">
                <a:solidFill>
                  <a:srgbClr val="303030"/>
                </a:solidFill>
                <a:effectLst/>
                <a:latin typeface="Helvetica Neue"/>
              </a:rPr>
              <a:t>33,650 outages reported</a:t>
            </a:r>
            <a:br>
              <a:rPr lang="en-US" sz="1200" dirty="0"/>
            </a:br>
            <a:r>
              <a:rPr lang="en-US" sz="1200" b="0" i="0" dirty="0">
                <a:solidFill>
                  <a:srgbClr val="333333"/>
                </a:solidFill>
                <a:effectLst/>
                <a:latin typeface="Helvetica Neue"/>
              </a:rPr>
              <a:t>(</a:t>
            </a:r>
            <a:r>
              <a:rPr lang="en-US" sz="1200" b="1" i="0" dirty="0">
                <a:solidFill>
                  <a:srgbClr val="666666"/>
                </a:solidFill>
                <a:effectLst/>
                <a:latin typeface="Helvetica Neue"/>
              </a:rPr>
              <a:t>0.6% of Total Accounts - 5,247,233</a:t>
            </a:r>
            <a:r>
              <a:rPr lang="en-US" sz="1200" b="0" i="0" dirty="0">
                <a:solidFill>
                  <a:srgbClr val="333333"/>
                </a:solidFill>
                <a:effectLst/>
                <a:latin typeface="Helvetica Neue"/>
              </a:rPr>
              <a:t>)</a:t>
            </a:r>
            <a:endParaRPr lang="en-US" alt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02124"/>
                </a:solidFill>
                <a:effectLst/>
                <a:latin typeface="Google Sans"/>
              </a:rPr>
              <a:t>Typically, power outages last </a:t>
            </a:r>
            <a:r>
              <a:rPr lang="en-US" sz="1200" b="0" i="0" dirty="0">
                <a:solidFill>
                  <a:srgbClr val="202124"/>
                </a:solidFill>
                <a:effectLst/>
                <a:latin typeface="Roboto" panose="02000000000000000000" pitchFamily="2" charset="0"/>
              </a:rPr>
              <a:t>1-2 hours </a:t>
            </a:r>
            <a:r>
              <a:rPr lang="en-US" sz="1200" b="0" i="0" dirty="0">
                <a:solidFill>
                  <a:srgbClr val="202124"/>
                </a:solidFill>
                <a:effectLst/>
                <a:latin typeface="Google Sans"/>
              </a:rPr>
              <a:t>in CA</a:t>
            </a:r>
          </a:p>
          <a:p>
            <a:pPr algn="l"/>
            <a:r>
              <a:rPr lang="en-US" sz="1200" b="0" i="0" dirty="0">
                <a:solidFill>
                  <a:srgbClr val="4D5156"/>
                </a:solidFill>
                <a:effectLst/>
                <a:latin typeface="Google Sans"/>
              </a:rPr>
              <a:t>A rotating outage typically lasts </a:t>
            </a:r>
            <a:r>
              <a:rPr lang="en-US" sz="1200" b="0" i="0" dirty="0">
                <a:solidFill>
                  <a:srgbClr val="040C28"/>
                </a:solidFill>
                <a:effectLst/>
                <a:latin typeface="Google Sans"/>
              </a:rPr>
              <a:t>one to two hours</a:t>
            </a:r>
            <a:r>
              <a:rPr lang="en-US" sz="1200" b="0" i="0" dirty="0">
                <a:solidFill>
                  <a:srgbClr val="4D5156"/>
                </a:solidFill>
                <a:effectLst/>
                <a:latin typeface="Google Sans"/>
              </a:rPr>
              <a:t>. An artificiality of this exercise is that there will be prolonged &amp; widespread power outages.</a:t>
            </a:r>
          </a:p>
          <a:p>
            <a:pPr algn="l"/>
            <a:endParaRPr lang="en-US" sz="1200" b="0" i="0" dirty="0">
              <a:solidFill>
                <a:srgbClr val="202124"/>
              </a:solidFill>
              <a:effectLst/>
              <a:latin typeface="Roboto" panose="02000000000000000000" pitchFamily="2" charset="0"/>
            </a:endParaRPr>
          </a:p>
          <a:p>
            <a:r>
              <a:rPr lang="en-US" sz="1200" b="0" i="0" u="none" strike="noStrike" baseline="0" dirty="0">
                <a:solidFill>
                  <a:srgbClr val="000000"/>
                </a:solidFill>
                <a:latin typeface="Times New Roman" panose="02020603050405020304" pitchFamily="18" charset="0"/>
              </a:rPr>
              <a:t>FEMA &amp; ASPR published “</a:t>
            </a:r>
            <a:r>
              <a:rPr lang="en-US" sz="1200" b="0" i="0" u="none" strike="noStrike" baseline="0" dirty="0">
                <a:solidFill>
                  <a:srgbClr val="FFFFFF"/>
                </a:solidFill>
                <a:latin typeface="Times New Roman" panose="02020603050405020304" pitchFamily="18" charset="0"/>
              </a:rPr>
              <a:t>Healthcare Facilities and Power Outages </a:t>
            </a:r>
          </a:p>
          <a:p>
            <a:r>
              <a:rPr lang="en-US" sz="1200" b="0" i="1" u="none" strike="noStrike" baseline="0" dirty="0">
                <a:solidFill>
                  <a:srgbClr val="FFFFFF"/>
                </a:solidFill>
                <a:latin typeface="Times New Roman" panose="02020603050405020304" pitchFamily="18" charset="0"/>
              </a:rPr>
              <a:t>Guidance for State, Local, Tribal, Territorial, and Private Sector Partners” August 2019</a:t>
            </a:r>
          </a:p>
          <a:p>
            <a:endParaRPr lang="en-US" sz="1200" b="0" i="1" u="none" strike="noStrike" baseline="0" dirty="0">
              <a:solidFill>
                <a:srgbClr val="FFFFFF"/>
              </a:solidFill>
              <a:latin typeface="Times New Roman" panose="02020603050405020304" pitchFamily="18" charset="0"/>
            </a:endParaRPr>
          </a:p>
          <a:p>
            <a:pPr algn="l" fontAlgn="base"/>
            <a:r>
              <a:rPr lang="en-US" sz="1200" b="0" i="0" dirty="0">
                <a:solidFill>
                  <a:srgbClr val="0A2240"/>
                </a:solidFill>
                <a:effectLst/>
                <a:latin typeface="Open Sans" panose="020B0606030504020204" pitchFamily="34" charset="0"/>
              </a:rPr>
              <a:t>During a disaster or other energy emergency that cannot be remedied quickly, the emergency plan for smaller facilities </a:t>
            </a:r>
            <a:r>
              <a:rPr lang="en-US" sz="1200" b="1" i="0" u="none" strike="noStrike" dirty="0">
                <a:solidFill>
                  <a:srgbClr val="4D4084"/>
                </a:solidFill>
                <a:effectLst/>
                <a:latin typeface="inherit"/>
              </a:rPr>
              <a:t>is</a:t>
            </a:r>
            <a:r>
              <a:rPr lang="en-US" sz="1200" b="1" i="0" dirty="0">
                <a:solidFill>
                  <a:srgbClr val="0A2240"/>
                </a:solidFill>
                <a:effectLst/>
                <a:latin typeface="Open Sans" panose="020B0606030504020204" pitchFamily="34" charset="0"/>
              </a:rPr>
              <a:t> NOT </a:t>
            </a:r>
            <a:r>
              <a:rPr lang="en-US" sz="1200" b="0" i="0" dirty="0">
                <a:solidFill>
                  <a:srgbClr val="0A2240"/>
                </a:solidFill>
                <a:effectLst/>
                <a:latin typeface="Open Sans" panose="020B0606030504020204" pitchFamily="34" charset="0"/>
              </a:rPr>
              <a:t>to evacuate patients to larger hospitals -</a:t>
            </a:r>
            <a:r>
              <a:rPr lang="en-US" sz="1200" b="1" i="0" dirty="0">
                <a:solidFill>
                  <a:srgbClr val="0A2240"/>
                </a:solidFill>
                <a:effectLst/>
                <a:latin typeface="Open Sans" panose="020B0606030504020204" pitchFamily="34" charset="0"/>
              </a:rPr>
              <a:t>last resort option</a:t>
            </a:r>
            <a:r>
              <a:rPr lang="en-US" sz="1200" b="0" i="0" dirty="0">
                <a:solidFill>
                  <a:srgbClr val="0A2240"/>
                </a:solidFill>
                <a:effectLst/>
                <a:latin typeface="Open Sans" panose="020B0606030504020204" pitchFamily="34" charset="0"/>
              </a:rPr>
              <a:t>. </a:t>
            </a:r>
          </a:p>
          <a:p>
            <a:pPr algn="l" fontAlgn="base"/>
            <a:endParaRPr lang="en-US" sz="1200" b="0" i="0" dirty="0">
              <a:solidFill>
                <a:srgbClr val="0A2240"/>
              </a:solidFill>
              <a:effectLst/>
              <a:latin typeface="Open Sans" panose="020B0606030504020204" pitchFamily="34" charset="0"/>
            </a:endParaRPr>
          </a:p>
          <a:p>
            <a:pPr algn="l" fontAlgn="base"/>
            <a:r>
              <a:rPr lang="en-US" sz="1200" b="0" i="0" dirty="0">
                <a:solidFill>
                  <a:srgbClr val="0A2240"/>
                </a:solidFill>
                <a:effectLst/>
                <a:latin typeface="Open Sans" panose="020B0606030504020204" pitchFamily="34" charset="0"/>
              </a:rPr>
              <a:t>Additionally, in the event of an evacuation due to an energy emergency, staffing shortages or lack of training on emergency preparedness could create additional barriers for service delivery among healthcare facilities leading to additional health complications and potential detriments leading up to loss of lives.</a:t>
            </a:r>
          </a:p>
          <a:p>
            <a:pPr algn="l" fontAlgn="base"/>
            <a:endParaRPr lang="en-US" sz="1200" b="0" i="0" dirty="0">
              <a:solidFill>
                <a:srgbClr val="0A2240"/>
              </a:solidFill>
              <a:effectLst/>
              <a:latin typeface="Open Sans" panose="020B0606030504020204" pitchFamily="34" charset="0"/>
            </a:endParaRPr>
          </a:p>
          <a:p>
            <a:pPr algn="l" fontAlgn="base"/>
            <a:r>
              <a:rPr lang="en-US" sz="1200" b="1" i="0" dirty="0">
                <a:solidFill>
                  <a:srgbClr val="0A2240"/>
                </a:solidFill>
                <a:effectLst/>
                <a:latin typeface="inherit"/>
              </a:rPr>
              <a:t>Recommendations For Leaders</a:t>
            </a:r>
            <a:endParaRPr lang="en-US" sz="1200" b="0" i="0" dirty="0">
              <a:solidFill>
                <a:srgbClr val="0A2240"/>
              </a:solidFill>
              <a:effectLst/>
              <a:latin typeface="Poppins" panose="00000500000000000000" pitchFamily="2" charset="0"/>
            </a:endParaRPr>
          </a:p>
          <a:p>
            <a:pPr algn="l" fontAlgn="base"/>
            <a:r>
              <a:rPr lang="en-US" sz="1200" b="0" i="0" dirty="0">
                <a:solidFill>
                  <a:srgbClr val="0A2240"/>
                </a:solidFill>
                <a:effectLst/>
                <a:latin typeface="Open Sans" panose="020B0606030504020204" pitchFamily="34" charset="0"/>
              </a:rPr>
              <a:t>Below are some best practices that the NGA (National Governors Association) Center gathered from the roundtable experts’ discussion that could support leaders in providing opportunities that best position healthcare facilities when energy stressor events occur, prioritizing healthcare facility energy resilience.</a:t>
            </a:r>
          </a:p>
          <a:p>
            <a:pPr algn="l" fontAlgn="base"/>
            <a:endParaRPr lang="en-US" sz="1200" b="0" i="0" dirty="0">
              <a:solidFill>
                <a:srgbClr val="0A2240"/>
              </a:solidFill>
              <a:effectLst/>
              <a:latin typeface="Open Sans" panose="020B0606030504020204" pitchFamily="34" charset="0"/>
            </a:endParaRPr>
          </a:p>
          <a:p>
            <a:pPr algn="l" fontAlgn="base">
              <a:buFont typeface="Arial" panose="020B0604020202020204" pitchFamily="34" charset="0"/>
              <a:buChar char="•"/>
            </a:pPr>
            <a:r>
              <a:rPr lang="en-US" sz="1200" b="1" i="0" dirty="0">
                <a:solidFill>
                  <a:srgbClr val="0A2240"/>
                </a:solidFill>
                <a:effectLst/>
                <a:latin typeface="inherit"/>
              </a:rPr>
              <a:t>Emergency Communication Plans</a:t>
            </a:r>
            <a:r>
              <a:rPr lang="en-US" sz="1200" b="0" i="0" dirty="0">
                <a:solidFill>
                  <a:srgbClr val="0A2240"/>
                </a:solidFill>
                <a:effectLst/>
                <a:latin typeface="Open Sans" panose="020B0606030504020204" pitchFamily="34" charset="0"/>
              </a:rPr>
              <a:t>: Establishing communication plans between state and local governments, utilities and healthcare facilities can help ensure appropriate prioritization for high-risk facilities</a:t>
            </a:r>
          </a:p>
          <a:p>
            <a:pPr algn="l" fontAlgn="base">
              <a:buFont typeface="Arial" panose="020B0604020202020204" pitchFamily="34" charset="0"/>
              <a:buChar char="•"/>
            </a:pPr>
            <a:endParaRPr lang="en-US" sz="1200" b="0" i="0" dirty="0">
              <a:solidFill>
                <a:srgbClr val="0A2240"/>
              </a:solidFill>
              <a:effectLst/>
              <a:latin typeface="Open Sans" panose="020B0606030504020204" pitchFamily="34" charset="0"/>
            </a:endParaRPr>
          </a:p>
          <a:p>
            <a:pPr algn="l" fontAlgn="base">
              <a:buFont typeface="Arial" panose="020B0604020202020204" pitchFamily="34" charset="0"/>
              <a:buChar char="•"/>
            </a:pPr>
            <a:r>
              <a:rPr lang="en-US" sz="1200" b="1" i="0" dirty="0">
                <a:solidFill>
                  <a:srgbClr val="0A2240"/>
                </a:solidFill>
                <a:effectLst/>
                <a:latin typeface="inherit"/>
              </a:rPr>
              <a:t>Critical System Planning</a:t>
            </a:r>
            <a:r>
              <a:rPr lang="en-US" sz="1200" b="0" i="0" dirty="0">
                <a:solidFill>
                  <a:srgbClr val="0A2240"/>
                </a:solidFill>
                <a:effectLst/>
                <a:latin typeface="Open Sans" panose="020B0606030504020204" pitchFamily="34" charset="0"/>
              </a:rPr>
              <a:t>: Backup generation may not be sufficient to meet all energy needs for healthcare facilities. </a:t>
            </a:r>
          </a:p>
          <a:p>
            <a:pPr algn="l" fontAlgn="base">
              <a:buFont typeface="Arial" panose="020B0604020202020204" pitchFamily="34" charset="0"/>
              <a:buNone/>
            </a:pPr>
            <a:r>
              <a:rPr lang="en-US" sz="1200" b="0" i="0" dirty="0">
                <a:solidFill>
                  <a:srgbClr val="0A2240"/>
                </a:solidFill>
                <a:effectLst/>
                <a:latin typeface="Open Sans" panose="020B0606030504020204" pitchFamily="34" charset="0"/>
              </a:rPr>
              <a:t>Decisions on which critical systems should be prioritized may need to be considered before an energy stressor event occurs and exacerbates existing challenges. </a:t>
            </a:r>
          </a:p>
          <a:p>
            <a:pPr algn="l" fontAlgn="base">
              <a:buFont typeface="Arial" panose="020B0604020202020204" pitchFamily="34" charset="0"/>
              <a:buNone/>
            </a:pPr>
            <a:r>
              <a:rPr lang="en-US" sz="1200" b="0" i="0" dirty="0">
                <a:solidFill>
                  <a:srgbClr val="0A2240"/>
                </a:solidFill>
                <a:effectLst/>
                <a:latin typeface="Open Sans" panose="020B0606030504020204" pitchFamily="34" charset="0"/>
              </a:rPr>
              <a:t>Although CMS and state regulations require on-site backup generation, practices for fuel storage, scheduled maintenance and technical staff to maintain and repair systems, vary widely across healthcare facilities.</a:t>
            </a:r>
          </a:p>
          <a:p>
            <a:pPr algn="l" fontAlgn="base">
              <a:buFont typeface="Arial" panose="020B0604020202020204" pitchFamily="34" charset="0"/>
              <a:buNone/>
            </a:pPr>
            <a:endParaRPr lang="en-US" sz="1200" b="0" i="0" dirty="0">
              <a:solidFill>
                <a:srgbClr val="0A2240"/>
              </a:solidFill>
              <a:effectLst/>
              <a:latin typeface="Open Sans" panose="020B0606030504020204" pitchFamily="34" charset="0"/>
            </a:endParaRPr>
          </a:p>
          <a:p>
            <a:pPr algn="l" fontAlgn="base">
              <a:buFont typeface="Arial" panose="020B0604020202020204" pitchFamily="34" charset="0"/>
              <a:buChar char="•"/>
            </a:pPr>
            <a:r>
              <a:rPr lang="en-US" sz="1200" b="1" i="0" dirty="0">
                <a:solidFill>
                  <a:srgbClr val="0A2240"/>
                </a:solidFill>
                <a:effectLst/>
                <a:latin typeface="inherit"/>
              </a:rPr>
              <a:t>Coordinating Exercises: </a:t>
            </a:r>
            <a:r>
              <a:rPr lang="en-US" sz="1200" b="0" i="0" dirty="0">
                <a:solidFill>
                  <a:srgbClr val="0A2240"/>
                </a:solidFill>
                <a:effectLst/>
                <a:latin typeface="Open Sans" panose="020B0606030504020204" pitchFamily="34" charset="0"/>
              </a:rPr>
              <a:t>Participate in the healthcare sector in emergency response exercises, including energy emergency exercises. </a:t>
            </a:r>
          </a:p>
          <a:p>
            <a:pPr algn="l" fontAlgn="base">
              <a:buFont typeface="Arial" panose="020B0604020202020204" pitchFamily="34" charset="0"/>
              <a:buChar char="•"/>
            </a:pPr>
            <a:endParaRPr lang="en-US" sz="1200" b="0" i="0" dirty="0">
              <a:solidFill>
                <a:srgbClr val="0A2240"/>
              </a:solidFill>
              <a:effectLst/>
              <a:latin typeface="Open Sans" panose="020B0606030504020204" pitchFamily="34" charset="0"/>
            </a:endParaRPr>
          </a:p>
          <a:p>
            <a:pPr algn="l" fontAlgn="base">
              <a:buFont typeface="Arial" panose="020B0604020202020204" pitchFamily="34" charset="0"/>
              <a:buChar char="•"/>
            </a:pPr>
            <a:r>
              <a:rPr lang="en-US" sz="1200" b="1" i="0" dirty="0">
                <a:solidFill>
                  <a:srgbClr val="0A2240"/>
                </a:solidFill>
                <a:effectLst/>
                <a:latin typeface="inherit"/>
              </a:rPr>
              <a:t>Evaluating Vulnerabilities </a:t>
            </a:r>
            <a:r>
              <a:rPr lang="en-US" sz="1200" b="0" i="0" dirty="0">
                <a:solidFill>
                  <a:srgbClr val="0A2240"/>
                </a:solidFill>
                <a:effectLst/>
                <a:latin typeface="inherit"/>
              </a:rPr>
              <a:t>S</a:t>
            </a:r>
            <a:r>
              <a:rPr lang="en-US" sz="1200" b="0" i="0" dirty="0">
                <a:solidFill>
                  <a:srgbClr val="0A2240"/>
                </a:solidFill>
                <a:effectLst/>
                <a:latin typeface="Open Sans" panose="020B0606030504020204" pitchFamily="34" charset="0"/>
              </a:rPr>
              <a:t>tudy energy system vulnerabilities and potential restoration delays to energy restoration </a:t>
            </a:r>
            <a:r>
              <a:rPr lang="en-US" sz="1200" b="1" i="0" dirty="0">
                <a:solidFill>
                  <a:srgbClr val="0A2240"/>
                </a:solidFill>
                <a:effectLst/>
                <a:latin typeface="Open Sans" panose="020B0606030504020204" pitchFamily="34" charset="0"/>
              </a:rPr>
              <a:t>to pre-plan needed support </a:t>
            </a:r>
            <a:r>
              <a:rPr lang="en-US" sz="1200" b="0" i="0" dirty="0">
                <a:solidFill>
                  <a:srgbClr val="0A2240"/>
                </a:solidFill>
                <a:effectLst/>
                <a:latin typeface="Open Sans" panose="020B0606030504020204" pitchFamily="34" charset="0"/>
              </a:rPr>
              <a:t>to those facilities that are most vulnerable and most likely to suffer a longer duration outage.</a:t>
            </a:r>
          </a:p>
          <a:p>
            <a:pPr algn="l" fontAlgn="base">
              <a:buFont typeface="Arial" panose="020B0604020202020204" pitchFamily="34" charset="0"/>
              <a:buChar char="•"/>
            </a:pPr>
            <a:endParaRPr lang="en-US" sz="1200" b="0" i="0" dirty="0">
              <a:solidFill>
                <a:srgbClr val="0A2240"/>
              </a:solidFill>
              <a:effectLst/>
              <a:latin typeface="Open Sans" panose="020B0606030504020204" pitchFamily="34" charset="0"/>
            </a:endParaRPr>
          </a:p>
          <a:p>
            <a:pPr algn="l" fontAlgn="base">
              <a:buFont typeface="Arial" panose="020B0604020202020204" pitchFamily="34" charset="0"/>
              <a:buChar char="•"/>
            </a:pPr>
            <a:r>
              <a:rPr lang="en-US" sz="1200" b="1" i="0" dirty="0">
                <a:solidFill>
                  <a:srgbClr val="0A2240"/>
                </a:solidFill>
                <a:effectLst/>
                <a:latin typeface="inherit"/>
              </a:rPr>
              <a:t>Engaging Utilities</a:t>
            </a:r>
            <a:r>
              <a:rPr lang="en-US" sz="1200" b="0" i="0" dirty="0">
                <a:solidFill>
                  <a:srgbClr val="0A2240"/>
                </a:solidFill>
                <a:effectLst/>
                <a:latin typeface="Open Sans" panose="020B0606030504020204" pitchFamily="34" charset="0"/>
              </a:rPr>
              <a:t>: It is critical that healthcare facilities, healthcare providers of all training levels and utilities are engaged in planning for energy assurance to  ensure the best energy resilience for healthcare facilities. Such partnerships would allow healthcare facilities and utilities to explore jointly energy systems, such as microgrids, that might otherwise be cost prohibitive.</a:t>
            </a:r>
          </a:p>
          <a:p>
            <a:pPr algn="l" fontAlgn="base">
              <a:buFont typeface="Arial" panose="020B0604020202020204" pitchFamily="34" charset="0"/>
              <a:buChar char="•"/>
            </a:pPr>
            <a:endParaRPr lang="en-US" sz="1200" b="0" i="0" dirty="0">
              <a:solidFill>
                <a:srgbClr val="0A2240"/>
              </a:solidFill>
              <a:effectLst/>
              <a:latin typeface="Open Sans" panose="020B0606030504020204" pitchFamily="34" charset="0"/>
            </a:endParaRPr>
          </a:p>
          <a:p>
            <a:pPr algn="l" fontAlgn="base">
              <a:buFont typeface="Arial" panose="020B0604020202020204" pitchFamily="34" charset="0"/>
              <a:buChar char="•"/>
            </a:pPr>
            <a:r>
              <a:rPr lang="en-US" sz="1200" b="1" i="0" dirty="0">
                <a:solidFill>
                  <a:srgbClr val="0A2240"/>
                </a:solidFill>
                <a:effectLst/>
                <a:latin typeface="inherit"/>
              </a:rPr>
              <a:t>Engaging Healthcare Facilities in Planning: </a:t>
            </a:r>
            <a:r>
              <a:rPr lang="en-US" sz="1200" b="0" i="0" dirty="0">
                <a:solidFill>
                  <a:srgbClr val="0A2240"/>
                </a:solidFill>
                <a:effectLst/>
                <a:latin typeface="Open Sans" panose="020B0606030504020204" pitchFamily="34" charset="0"/>
              </a:rPr>
              <a:t>Governors can incorporate healthcare facilities and their specific needs to maintain care provision at a range of facility types into state energy security plans and emergency response exercises. These facilities could include direct care facilities such as; nursing homes, skilled nursing facilities, and rehab hospitals, inpatient and outpatient mental health and substance use treatment facilities; and supports for in-home care providers.</a:t>
            </a:r>
          </a:p>
          <a:p>
            <a:pPr algn="l" fontAlgn="base">
              <a:buFont typeface="Arial" panose="020B0604020202020204" pitchFamily="34" charset="0"/>
              <a:buChar char="•"/>
            </a:pPr>
            <a:endParaRPr lang="en-US" sz="1200" b="0" i="0" dirty="0">
              <a:solidFill>
                <a:srgbClr val="0A2240"/>
              </a:solidFill>
              <a:effectLst/>
              <a:latin typeface="Open Sans" panose="020B0606030504020204" pitchFamily="34" charset="0"/>
            </a:endParaRPr>
          </a:p>
          <a:p>
            <a:pPr algn="l" fontAlgn="base">
              <a:buFont typeface="Arial" panose="020B0604020202020204" pitchFamily="34" charset="0"/>
              <a:buChar char="•"/>
            </a:pPr>
            <a:r>
              <a:rPr lang="en-US" sz="1200" b="1" i="0" dirty="0">
                <a:solidFill>
                  <a:srgbClr val="0A2240"/>
                </a:solidFill>
                <a:effectLst/>
                <a:latin typeface="inherit"/>
              </a:rPr>
              <a:t>Preparing for Worst-Case Scenarios</a:t>
            </a:r>
            <a:r>
              <a:rPr lang="en-US" sz="1200" b="0" i="0" dirty="0">
                <a:solidFill>
                  <a:srgbClr val="0A2240"/>
                </a:solidFill>
                <a:effectLst/>
                <a:latin typeface="Open Sans" panose="020B0606030504020204" pitchFamily="34" charset="0"/>
              </a:rPr>
              <a:t>: Planning and preparation are required to modernize emergency infrastructure in healthcare facilities. Such planning can positively affect service delivery in the event of an energy emergency. Three days without power, in what has been termed a “</a:t>
            </a:r>
            <a:r>
              <a:rPr lang="en-US" sz="1200" b="1" i="0" u="none" strike="noStrike" dirty="0">
                <a:solidFill>
                  <a:srgbClr val="4D4084"/>
                </a:solidFill>
                <a:effectLst/>
                <a:latin typeface="inherit"/>
                <a:hlinkClick r:id="rId3"/>
              </a:rPr>
              <a:t>black sky event</a:t>
            </a:r>
            <a:r>
              <a:rPr lang="en-US" sz="1200" b="1" i="0" dirty="0">
                <a:solidFill>
                  <a:srgbClr val="0A2240"/>
                </a:solidFill>
                <a:effectLst/>
                <a:latin typeface="inherit"/>
              </a:rPr>
              <a:t>,</a:t>
            </a:r>
            <a:r>
              <a:rPr lang="en-US" sz="1200" b="0" i="0" dirty="0">
                <a:solidFill>
                  <a:srgbClr val="0A2240"/>
                </a:solidFill>
                <a:effectLst/>
                <a:latin typeface="Open Sans" panose="020B0606030504020204" pitchFamily="34" charset="0"/>
              </a:rPr>
              <a:t>” can have cascading effects for healthcare facilities and could lead to a facility being evacuated for a non-energy related issue (e.g., water, wastewater, climate control) that is essential for the provision of care. According to the FEMA/HHS report used to inform this project, evacuation and relocation of patients in healthcare facilities is never a best practice and should be avoided if possible as it may lead to destabilizing patients, injuries, other new health concerns and poorer overall health outcomes. Improving facility preparations and infrastructure improvements can help provide supportive care environments in the event of prolonged outages.</a:t>
            </a:r>
          </a:p>
          <a:p>
            <a:br>
              <a:rPr lang="en-US" dirty="0"/>
            </a:br>
            <a:endParaRPr lang="en-US" sz="1200" b="0" i="1" u="none" strike="noStrike" baseline="0" dirty="0">
              <a:solidFill>
                <a:srgbClr val="FFFFFF"/>
              </a:solidFill>
              <a:latin typeface="Times New Roman" panose="02020603050405020304" pitchFamily="18" charset="0"/>
            </a:endParaRPr>
          </a:p>
          <a:p>
            <a:pPr eaLnBrk="1" hangingPunct="1"/>
            <a:endParaRPr lang="en-US" altLang="en-US" dirty="0">
              <a:latin typeface="Arial" panose="020B0604020202020204" pitchFamily="34" charset="0"/>
            </a:endParaRPr>
          </a:p>
        </p:txBody>
      </p:sp>
      <p:sp>
        <p:nvSpPr>
          <p:cNvPr id="389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740221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CE7926EB-A1C5-4155-892C-FD16AF2D19AF}" type="slidenum">
              <a:rPr lang="en-US" altLang="en-US" sz="1200">
                <a:solidFill>
                  <a:srgbClr val="000000"/>
                </a:solidFill>
              </a:rPr>
              <a:pPr eaLnBrk="1" hangingPunct="1"/>
              <a:t>5</a:t>
            </a:fld>
            <a:endParaRPr lang="en-US" altLang="en-US" sz="1200" dirty="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200" b="0" i="0" dirty="0">
                <a:solidFill>
                  <a:srgbClr val="040C28"/>
                </a:solidFill>
                <a:effectLst/>
                <a:latin typeface="Arial" panose="020B0604020202020204" pitchFamily="34" charset="0"/>
                <a:cs typeface="Arial" panose="020B0604020202020204" pitchFamily="34" charset="0"/>
              </a:rPr>
              <a:t>Power Outage challenges…Particularly for users of durable medical equipment and probably impacts HHH the most (aside from hospitals)</a:t>
            </a:r>
          </a:p>
          <a:p>
            <a:pPr algn="l"/>
            <a:r>
              <a:rPr lang="en-US" sz="1200" b="0" i="0" dirty="0">
                <a:solidFill>
                  <a:srgbClr val="040C28"/>
                </a:solidFill>
                <a:effectLst/>
                <a:latin typeface="Arial" panose="020B0604020202020204" pitchFamily="34" charset="0"/>
                <a:cs typeface="Arial" panose="020B0604020202020204" pitchFamily="34" charset="0"/>
              </a:rPr>
              <a:t>Things to think about:</a:t>
            </a:r>
          </a:p>
          <a:p>
            <a:pPr algn="l"/>
            <a:r>
              <a:rPr lang="en-US" sz="1200" b="0" i="0" dirty="0">
                <a:solidFill>
                  <a:srgbClr val="040C28"/>
                </a:solidFill>
                <a:effectLst/>
                <a:latin typeface="Arial" panose="020B0604020202020204" pitchFamily="34" charset="0"/>
                <a:cs typeface="Arial" panose="020B0604020202020204" pitchFamily="34" charset="0"/>
              </a:rPr>
              <a:t>	What is your process to assist electricity dependent individuals?</a:t>
            </a:r>
          </a:p>
          <a:p>
            <a:pPr algn="l"/>
            <a:r>
              <a:rPr lang="en-US" sz="1200" b="0" i="0" dirty="0">
                <a:solidFill>
                  <a:srgbClr val="040C28"/>
                </a:solidFill>
                <a:effectLst/>
                <a:latin typeface="Arial" panose="020B0604020202020204" pitchFamily="34" charset="0"/>
                <a:cs typeface="Arial" panose="020B0604020202020204" pitchFamily="34" charset="0"/>
              </a:rPr>
              <a:t>	Do you have a mechanism in place to Identify those individuals most at risk?  How do you prioritize?</a:t>
            </a:r>
          </a:p>
          <a:p>
            <a:pPr algn="l"/>
            <a:r>
              <a:rPr lang="en-US" sz="1200" b="0" i="0" dirty="0">
                <a:solidFill>
                  <a:srgbClr val="040C28"/>
                </a:solidFill>
                <a:effectLst/>
                <a:latin typeface="Arial" panose="020B0604020202020204" pitchFamily="34" charset="0"/>
                <a:cs typeface="Arial" panose="020B0604020202020204" pitchFamily="34" charset="0"/>
              </a:rPr>
              <a:t>	Is there an identified shelter in your region that would have a generator?</a:t>
            </a:r>
          </a:p>
          <a:p>
            <a:pPr algn="l"/>
            <a:r>
              <a:rPr lang="en-US" sz="1200" b="0" i="0" dirty="0">
                <a:solidFill>
                  <a:srgbClr val="040C28"/>
                </a:solidFill>
                <a:effectLst/>
                <a:latin typeface="Arial" panose="020B0604020202020204" pitchFamily="34" charset="0"/>
                <a:cs typeface="Arial" panose="020B0604020202020204" pitchFamily="34" charset="0"/>
              </a:rPr>
              <a:t>	Is there a nearby ASC who could provide electricity (act as a powering station) to electrical dependent individuals?</a:t>
            </a:r>
          </a:p>
          <a:p>
            <a:pPr algn="l"/>
            <a:r>
              <a:rPr lang="en-US" sz="1200" b="0" i="0" dirty="0">
                <a:solidFill>
                  <a:srgbClr val="040C28"/>
                </a:solidFill>
                <a:effectLst/>
                <a:latin typeface="Arial" panose="020B0604020202020204" pitchFamily="34" charset="0"/>
                <a:cs typeface="Arial" panose="020B0604020202020204" pitchFamily="34" charset="0"/>
              </a:rPr>
              <a:t>		What does that look like?...Do you have MOUs in place with such facilities?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40C28"/>
                </a:solidFill>
                <a:effectLst/>
                <a:latin typeface="Arial" panose="020B0604020202020204" pitchFamily="34" charset="0"/>
                <a:cs typeface="Arial" panose="020B0604020202020204" pitchFamily="34" charset="0"/>
              </a:rPr>
              <a:t>		What would the liability look like for taking on such patients-do you have a policy?</a:t>
            </a:r>
          </a:p>
          <a:p>
            <a:pPr algn="l"/>
            <a:endParaRPr lang="en-US" sz="1200" b="0" i="0" dirty="0">
              <a:solidFill>
                <a:srgbClr val="040C28"/>
              </a:solidFill>
              <a:effectLst/>
              <a:latin typeface="Arial" panose="020B0604020202020204" pitchFamily="34" charset="0"/>
              <a:cs typeface="Arial" panose="020B0604020202020204" pitchFamily="34" charset="0"/>
            </a:endParaRPr>
          </a:p>
          <a:p>
            <a:pPr algn="l"/>
            <a:r>
              <a:rPr lang="en-US" sz="1200" b="0" i="0" dirty="0">
                <a:solidFill>
                  <a:srgbClr val="040C28"/>
                </a:solidFill>
                <a:effectLst/>
                <a:latin typeface="Arial" panose="020B0604020202020204" pitchFamily="34" charset="0"/>
                <a:cs typeface="Arial" panose="020B0604020202020204" pitchFamily="34" charset="0"/>
              </a:rPr>
              <a:t>What are the threats to cell service from power outages?</a:t>
            </a:r>
          </a:p>
          <a:p>
            <a:pPr algn="l"/>
            <a:r>
              <a:rPr lang="en-US" sz="1200" b="0" i="0" dirty="0">
                <a:solidFill>
                  <a:srgbClr val="040C28"/>
                </a:solidFill>
                <a:effectLst/>
                <a:latin typeface="Arial" panose="020B0604020202020204" pitchFamily="34" charset="0"/>
                <a:cs typeface="Arial" panose="020B0604020202020204" pitchFamily="34" charset="0"/>
              </a:rPr>
              <a:t>What if you are unable to call 9-1-1 OR unable to charge phone?</a:t>
            </a:r>
          </a:p>
          <a:p>
            <a:pPr algn="l"/>
            <a:r>
              <a:rPr lang="en-US" sz="1200" b="0" i="1" dirty="0">
                <a:solidFill>
                  <a:srgbClr val="040C28"/>
                </a:solidFill>
                <a:effectLst/>
                <a:latin typeface="Arial" panose="020B0604020202020204" pitchFamily="34" charset="0"/>
                <a:cs typeface="Arial" panose="020B0604020202020204" pitchFamily="34" charset="0"/>
              </a:rPr>
              <a:t>Cell and internet availability is dependent on each cell tower and internet data center feeding your area (most have back up for a few hours, many have generators that can run indefinitely as long as they have fuel)</a:t>
            </a:r>
          </a:p>
          <a:p>
            <a:pPr algn="l"/>
            <a:endParaRPr lang="en-US" sz="1200" b="0" i="0" dirty="0">
              <a:solidFill>
                <a:srgbClr val="040C28"/>
              </a:solidFill>
              <a:effectLst/>
              <a:latin typeface="Arial" panose="020B0604020202020204" pitchFamily="34" charset="0"/>
              <a:cs typeface="Arial" panose="020B0604020202020204" pitchFamily="34" charset="0"/>
            </a:endParaRPr>
          </a:p>
          <a:p>
            <a:pPr algn="l"/>
            <a:r>
              <a:rPr lang="en-US" sz="1200" b="0" i="0" dirty="0">
                <a:solidFill>
                  <a:srgbClr val="040C28"/>
                </a:solidFill>
                <a:effectLst/>
                <a:latin typeface="Arial" panose="020B0604020202020204" pitchFamily="34" charset="0"/>
                <a:cs typeface="Arial" panose="020B0604020202020204" pitchFamily="34" charset="0"/>
              </a:rPr>
              <a:t>SCE and PG&amp;E have program for customers that are dependent on life support equipment at home: </a:t>
            </a:r>
          </a:p>
          <a:p>
            <a:pPr algn="l"/>
            <a:endParaRPr lang="en-US" sz="1200" b="0" i="0" dirty="0">
              <a:solidFill>
                <a:srgbClr val="040C28"/>
              </a:solidFill>
              <a:effectLst/>
              <a:latin typeface="Arial" panose="020B0604020202020204" pitchFamily="34" charset="0"/>
              <a:cs typeface="Arial" panose="020B0604020202020204" pitchFamily="34" charset="0"/>
            </a:endParaRPr>
          </a:p>
          <a:p>
            <a:pPr algn="l"/>
            <a:r>
              <a:rPr lang="en-US" sz="1200" b="0" i="0" dirty="0">
                <a:solidFill>
                  <a:srgbClr val="040C28"/>
                </a:solidFill>
                <a:effectLst/>
                <a:latin typeface="Arial" panose="020B0604020202020204" pitchFamily="34" charset="0"/>
                <a:cs typeface="Arial" panose="020B0604020202020204" pitchFamily="34" charset="0"/>
              </a:rPr>
              <a:t>There is a resource booklet on-line for home medical device users. </a:t>
            </a:r>
          </a:p>
          <a:p>
            <a:pPr algn="l"/>
            <a:r>
              <a:rPr lang="en-US" sz="1200" b="0" i="0" dirty="0">
                <a:solidFill>
                  <a:srgbClr val="040C28"/>
                </a:solidFill>
                <a:effectLst/>
                <a:latin typeface="Arial" panose="020B0604020202020204" pitchFamily="34" charset="0"/>
                <a:cs typeface="Arial" panose="020B0604020202020204" pitchFamily="34" charset="0"/>
              </a:rPr>
              <a:t>It is an established plan that provides information for patients, caregivers and responders. </a:t>
            </a:r>
          </a:p>
          <a:p>
            <a:pPr algn="l"/>
            <a:r>
              <a:rPr lang="en-US" sz="1200" b="0" i="0" dirty="0">
                <a:solidFill>
                  <a:srgbClr val="040C28"/>
                </a:solidFill>
                <a:effectLst/>
                <a:latin typeface="Arial" panose="020B0604020202020204" pitchFamily="34" charset="0"/>
                <a:cs typeface="Arial" panose="020B0604020202020204" pitchFamily="34" charset="0"/>
              </a:rPr>
              <a:t>Includes the name of the device and model number, contacts such as Device supplier/manufacturer, local power company, FD, Ambulance Service, Home Care Agency, Health Care Provider numbers, and general information about back up systems, what other power sources could operate the device, and specific information related to their specific device in relation to a power outage</a:t>
            </a:r>
          </a:p>
          <a:p>
            <a:pPr algn="l"/>
            <a:endParaRPr lang="en-US" sz="1200" b="0" i="0" dirty="0">
              <a:solidFill>
                <a:srgbClr val="040C28"/>
              </a:solidFill>
              <a:effectLst/>
              <a:latin typeface="Google Sans"/>
            </a:endParaRPr>
          </a:p>
          <a:p>
            <a:pPr algn="l"/>
            <a:endParaRPr lang="en-US" sz="1000" b="0" i="0" dirty="0">
              <a:solidFill>
                <a:srgbClr val="040C28"/>
              </a:solidFill>
              <a:effectLst/>
              <a:latin typeface="Google Sans"/>
            </a:endParaRPr>
          </a:p>
          <a:p>
            <a:pPr algn="l"/>
            <a:r>
              <a:rPr lang="en-US" sz="1000" b="0" i="0" dirty="0">
                <a:solidFill>
                  <a:srgbClr val="040C28"/>
                </a:solidFill>
                <a:effectLst/>
                <a:latin typeface="Google Sans"/>
              </a:rPr>
              <a:t>•SoCal Edison Medical Baseline Program:  </a:t>
            </a:r>
          </a:p>
          <a:p>
            <a:pPr algn="l"/>
            <a:r>
              <a:rPr lang="en-US" sz="1000" b="0" i="0" dirty="0">
                <a:solidFill>
                  <a:srgbClr val="040C28"/>
                </a:solidFill>
                <a:effectLst/>
                <a:latin typeface="Google Sans"/>
              </a:rPr>
              <a:t>https://www.sce.com/wps/portal/home/residential/assist ance/medical-baseline/  </a:t>
            </a:r>
          </a:p>
          <a:p>
            <a:pPr algn="l"/>
            <a:r>
              <a:rPr lang="en-US" sz="1000" b="0" i="0" dirty="0">
                <a:solidFill>
                  <a:srgbClr val="040C28"/>
                </a:solidFill>
                <a:effectLst/>
                <a:latin typeface="Google Sans"/>
              </a:rPr>
              <a:t>•PG&amp;E Medical Baseline Program:  </a:t>
            </a:r>
          </a:p>
          <a:p>
            <a:pPr algn="l"/>
            <a:r>
              <a:rPr lang="en-US" sz="1000" b="0" i="0" dirty="0">
                <a:solidFill>
                  <a:srgbClr val="040C28"/>
                </a:solidFill>
                <a:effectLst/>
                <a:latin typeface="Google Sans"/>
              </a:rPr>
              <a:t>https://www.pge.com/en_US/residential/save-energymoney/help-paying-your-bill/longer-termassistance/medical-condition-related/medical-baselineallowance/medical-baseline-online-sign-up.page</a:t>
            </a:r>
          </a:p>
          <a:p>
            <a:pPr algn="l"/>
            <a:r>
              <a:rPr lang="en-US" sz="1000" b="0" i="0" dirty="0">
                <a:solidFill>
                  <a:srgbClr val="040C28"/>
                </a:solidFill>
                <a:effectLst/>
                <a:latin typeface="Google Sans"/>
              </a:rPr>
              <a:t> •Vulnerable Customer Program- households with one or more individual who have self-certified that they have serious illness or condition that could become life-threatening if electric or gas is shut off </a:t>
            </a:r>
          </a:p>
          <a:p>
            <a:pPr algn="l"/>
            <a:r>
              <a:rPr lang="en-US" altLang="en-US" sz="1000" dirty="0">
                <a:latin typeface="Arial" panose="020B0604020202020204" pitchFamily="34" charset="0"/>
              </a:rPr>
              <a:t>https://www.pge.com/en_US/residential/save-energymoney/help-paying-your-bill/longer-term-assistance/medical condition-related/</a:t>
            </a:r>
            <a:r>
              <a:rPr lang="en-US" altLang="en-US" sz="1000" dirty="0">
                <a:solidFill>
                  <a:srgbClr val="FF0000"/>
                </a:solidFill>
                <a:latin typeface="Arial" panose="020B0604020202020204" pitchFamily="34" charset="0"/>
              </a:rPr>
              <a:t>vulnerable-customer.page</a:t>
            </a:r>
          </a:p>
          <a:p>
            <a:br>
              <a:rPr lang="en-US" dirty="0"/>
            </a:br>
            <a:endParaRPr lang="en-US" sz="1200" b="0" i="1" u="none" strike="noStrike" baseline="0" dirty="0">
              <a:solidFill>
                <a:srgbClr val="FFFFFF"/>
              </a:solidFill>
              <a:latin typeface="Times New Roman" panose="02020603050405020304" pitchFamily="18" charset="0"/>
            </a:endParaRPr>
          </a:p>
          <a:p>
            <a:pPr eaLnBrk="1" hangingPunct="1"/>
            <a:endParaRPr lang="en-US" altLang="en-US" dirty="0">
              <a:latin typeface="Arial" panose="020B0604020202020204" pitchFamily="34" charset="0"/>
            </a:endParaRPr>
          </a:p>
        </p:txBody>
      </p:sp>
      <p:sp>
        <p:nvSpPr>
          <p:cNvPr id="389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070354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fld id="{CE7926EB-A1C5-4155-892C-FD16AF2D19AF}" type="slidenum">
              <a:rPr lang="en-US" altLang="en-US" sz="1200">
                <a:solidFill>
                  <a:srgbClr val="000000"/>
                </a:solidFill>
              </a:rPr>
              <a:pPr eaLnBrk="1" hangingPunct="1"/>
              <a:t>6</a:t>
            </a:fld>
            <a:endParaRPr lang="en-US" altLang="en-US" sz="1200" dirty="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br>
              <a:rPr lang="en-US" dirty="0"/>
            </a:br>
            <a:endParaRPr lang="en-US" sz="1200" b="0" i="1" u="none" strike="noStrike" baseline="0" dirty="0">
              <a:solidFill>
                <a:srgbClr val="FFFFFF"/>
              </a:solidFill>
              <a:latin typeface="Times New Roman" panose="02020603050405020304" pitchFamily="18" charset="0"/>
            </a:endParaRPr>
          </a:p>
          <a:p>
            <a:pPr eaLnBrk="1" hangingPunct="1"/>
            <a:endParaRPr lang="en-US" altLang="en-US" dirty="0">
              <a:latin typeface="Arial" panose="020B0604020202020204" pitchFamily="34" charset="0"/>
            </a:endParaRPr>
          </a:p>
        </p:txBody>
      </p:sp>
      <p:sp>
        <p:nvSpPr>
          <p:cNvPr id="38917" name="Footer Placeholder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58255" indent="-291636" eaLnBrk="0" hangingPunct="0">
              <a:defRPr sz="1600">
                <a:solidFill>
                  <a:schemeClr val="tx1"/>
                </a:solidFill>
                <a:latin typeface="Arial" panose="020B0604020202020204" pitchFamily="34" charset="0"/>
              </a:defRPr>
            </a:lvl2pPr>
            <a:lvl3pPr marL="1166546" indent="-233309" eaLnBrk="0" hangingPunct="0">
              <a:defRPr sz="1600">
                <a:solidFill>
                  <a:schemeClr val="tx1"/>
                </a:solidFill>
                <a:latin typeface="Arial" panose="020B0604020202020204" pitchFamily="34" charset="0"/>
              </a:defRPr>
            </a:lvl3pPr>
            <a:lvl4pPr marL="1633164" indent="-233309" eaLnBrk="0" hangingPunct="0">
              <a:defRPr sz="1600">
                <a:solidFill>
                  <a:schemeClr val="tx1"/>
                </a:solidFill>
                <a:latin typeface="Arial" panose="020B0604020202020204" pitchFamily="34" charset="0"/>
              </a:defRPr>
            </a:lvl4pPr>
            <a:lvl5pPr marL="2099782" indent="-233309" eaLnBrk="0" hangingPunct="0">
              <a:defRPr sz="1600">
                <a:solidFill>
                  <a:schemeClr val="tx1"/>
                </a:solidFill>
                <a:latin typeface="Arial" panose="020B0604020202020204" pitchFamily="34" charset="0"/>
              </a:defRPr>
            </a:lvl5pPr>
            <a:lvl6pPr marL="2566401" indent="-233309" eaLnBrk="0" fontAlgn="base" hangingPunct="0">
              <a:spcBef>
                <a:spcPct val="0"/>
              </a:spcBef>
              <a:spcAft>
                <a:spcPct val="0"/>
              </a:spcAft>
              <a:defRPr sz="1600">
                <a:solidFill>
                  <a:schemeClr val="tx1"/>
                </a:solidFill>
                <a:latin typeface="Arial" panose="020B0604020202020204" pitchFamily="34" charset="0"/>
              </a:defRPr>
            </a:lvl6pPr>
            <a:lvl7pPr marL="3033019" indent="-233309" eaLnBrk="0" fontAlgn="base" hangingPunct="0">
              <a:spcBef>
                <a:spcPct val="0"/>
              </a:spcBef>
              <a:spcAft>
                <a:spcPct val="0"/>
              </a:spcAft>
              <a:defRPr sz="1600">
                <a:solidFill>
                  <a:schemeClr val="tx1"/>
                </a:solidFill>
                <a:latin typeface="Arial" panose="020B0604020202020204" pitchFamily="34" charset="0"/>
              </a:defRPr>
            </a:lvl7pPr>
            <a:lvl8pPr marL="3499637" indent="-233309" eaLnBrk="0" fontAlgn="base" hangingPunct="0">
              <a:spcBef>
                <a:spcPct val="0"/>
              </a:spcBef>
              <a:spcAft>
                <a:spcPct val="0"/>
              </a:spcAft>
              <a:defRPr sz="1600">
                <a:solidFill>
                  <a:schemeClr val="tx1"/>
                </a:solidFill>
                <a:latin typeface="Arial" panose="020B0604020202020204" pitchFamily="34" charset="0"/>
              </a:defRPr>
            </a:lvl8pPr>
            <a:lvl9pPr marL="3966256" indent="-233309"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800" dirty="0">
                <a:solidFill>
                  <a:srgbClr val="000000"/>
                </a:solidFill>
              </a:rPr>
              <a:t>Jan 2018</a:t>
            </a: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424060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i="0" dirty="0">
                <a:solidFill>
                  <a:srgbClr val="FF0000"/>
                </a:solidFill>
                <a:effectLst/>
                <a:latin typeface="arial" panose="020B0604020202020204" pitchFamily="34" charset="0"/>
              </a:rPr>
              <a:t>Red Color Outlet</a:t>
            </a:r>
            <a:endParaRPr lang="en-US" sz="1200" b="1" i="0" dirty="0">
              <a:solidFill>
                <a:srgbClr val="2C2F34"/>
              </a:solidFill>
              <a:effectLst/>
              <a:latin typeface="Arial" panose="020B0604020202020204" pitchFamily="34" charset="0"/>
            </a:endParaRPr>
          </a:p>
          <a:p>
            <a:pPr algn="just"/>
            <a:r>
              <a:rPr lang="en-US" sz="1200" b="1" i="0" dirty="0">
                <a:solidFill>
                  <a:srgbClr val="2C2F34"/>
                </a:solidFill>
                <a:effectLst/>
                <a:latin typeface="arial" panose="020B0604020202020204" pitchFamily="34" charset="0"/>
              </a:rPr>
              <a:t>The red color outlet</a:t>
            </a:r>
            <a:r>
              <a:rPr lang="en-US" sz="1200" b="0" i="0" dirty="0">
                <a:solidFill>
                  <a:srgbClr val="2C2F34"/>
                </a:solidFill>
                <a:effectLst/>
                <a:latin typeface="arial" panose="020B0604020202020204" pitchFamily="34" charset="0"/>
              </a:rPr>
              <a:t> (also known as receptacle or socket outlet) are </a:t>
            </a:r>
            <a:r>
              <a:rPr lang="en-US" sz="1200" b="1" i="0" dirty="0">
                <a:solidFill>
                  <a:srgbClr val="2C2F34"/>
                </a:solidFill>
                <a:effectLst/>
                <a:latin typeface="arial" panose="020B0604020202020204" pitchFamily="34" charset="0"/>
              </a:rPr>
              <a:t>hospital grade</a:t>
            </a:r>
            <a:r>
              <a:rPr lang="en-US" sz="1200" b="0" i="0" dirty="0">
                <a:solidFill>
                  <a:srgbClr val="2C2F34"/>
                </a:solidFill>
                <a:effectLst/>
                <a:latin typeface="arial" panose="020B0604020202020204" pitchFamily="34" charset="0"/>
              </a:rPr>
              <a:t> (AKA medical grade) receptacles which </a:t>
            </a:r>
            <a:r>
              <a:rPr lang="en-US" sz="1200" b="1" i="0" dirty="0">
                <a:solidFill>
                  <a:srgbClr val="2C2F34"/>
                </a:solidFill>
                <a:effectLst/>
                <a:latin typeface="arial" panose="020B0604020202020204" pitchFamily="34" charset="0"/>
              </a:rPr>
              <a:t>means the outlets are connected to the emergency backup power</a:t>
            </a:r>
            <a:r>
              <a:rPr lang="en-US" sz="1200" b="0" i="0" dirty="0">
                <a:solidFill>
                  <a:srgbClr val="2C2F34"/>
                </a:solidFill>
                <a:effectLst/>
                <a:latin typeface="arial" panose="020B0604020202020204" pitchFamily="34" charset="0"/>
              </a:rPr>
              <a:t>. The bright red color outlet can be easily identified by the paramedic staff e.g. doctors and nurses where they need to quickly connect the life saving equipment in case of emergency.</a:t>
            </a:r>
          </a:p>
          <a:p>
            <a:pPr algn="just"/>
            <a:endParaRPr lang="en-US" sz="1200" b="0" i="0" dirty="0">
              <a:solidFill>
                <a:srgbClr val="2C2F34"/>
              </a:solidFill>
              <a:effectLst/>
              <a:latin typeface="Arial" panose="020B0604020202020204" pitchFamily="34" charset="0"/>
            </a:endParaRPr>
          </a:p>
          <a:p>
            <a:pPr algn="just"/>
            <a:r>
              <a:rPr lang="en-US" sz="1200" b="0" i="0" u="none" dirty="0">
                <a:solidFill>
                  <a:schemeClr val="bg1"/>
                </a:solidFill>
                <a:effectLst/>
                <a:latin typeface="arial" panose="020B0604020202020204" pitchFamily="34" charset="0"/>
              </a:rPr>
              <a:t>The backup power can be either from </a:t>
            </a:r>
            <a:r>
              <a:rPr lang="en-US" sz="1200" b="0" i="0" u="none"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batteries</a:t>
            </a:r>
            <a:r>
              <a:rPr lang="en-US" sz="1200" b="0" i="0" u="none" dirty="0">
                <a:solidFill>
                  <a:schemeClr val="bg1"/>
                </a:solidFill>
                <a:effectLst/>
                <a:latin typeface="arial" panose="020B0604020202020204" pitchFamily="34" charset="0"/>
              </a:rPr>
              <a:t> (power storage) or generators (</a:t>
            </a:r>
            <a:r>
              <a:rPr lang="en-US" sz="1200" b="0" i="0" u="none" strike="noStrike"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power generation</a:t>
            </a:r>
            <a:r>
              <a:rPr lang="en-US" sz="1200" b="0" i="0" u="none" dirty="0">
                <a:solidFill>
                  <a:schemeClr val="bg1"/>
                </a:solidFill>
                <a:effectLst/>
                <a:latin typeface="arial" panose="020B0604020202020204" pitchFamily="34" charset="0"/>
              </a:rPr>
              <a:t>). The hospital grade red colored outlet (there may be an indicator LED or a green dot on it) are connected to the utility power as well as backup power. An </a:t>
            </a:r>
            <a:r>
              <a:rPr lang="en-US" sz="1200" b="0" i="0" u="none"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online UPS system</a:t>
            </a:r>
            <a:r>
              <a:rPr lang="en-US" sz="1200" b="0" i="0" u="none" dirty="0">
                <a:solidFill>
                  <a:schemeClr val="bg1"/>
                </a:solidFill>
                <a:effectLst/>
                <a:latin typeface="arial" panose="020B0604020202020204" pitchFamily="34" charset="0"/>
              </a:rPr>
              <a:t> is used (for pure sine wave to operate the critical and sensitive medical equipment) in case of battery storage whereas </a:t>
            </a:r>
            <a:r>
              <a:rPr lang="en-US" sz="1200" b="0" i="0" u="none" strike="noStrike" dirty="0">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manual or automatic generators</a:t>
            </a:r>
            <a:r>
              <a:rPr lang="en-US" sz="1200" b="0" i="0" u="none" dirty="0">
                <a:solidFill>
                  <a:schemeClr val="bg1"/>
                </a:solidFill>
                <a:effectLst/>
                <a:latin typeface="arial" panose="020B0604020202020204" pitchFamily="34" charset="0"/>
              </a:rPr>
              <a:t> are used for backup power in case of disaster or </a:t>
            </a:r>
            <a:r>
              <a:rPr lang="en-US" sz="1200" b="0" i="0" u="none" strike="noStrike" dirty="0">
                <a:solidFill>
                  <a:schemeClr val="bg1"/>
                </a:solidFill>
                <a:effectLst/>
                <a:latin typeface="arial" panose="020B0604020202020204" pitchFamily="34" charset="0"/>
                <a:hlinkClick r:id="rId7">
                  <a:extLst>
                    <a:ext uri="{A12FA001-AC4F-418D-AE19-62706E023703}">
                      <ahyp:hlinkClr xmlns:ahyp="http://schemas.microsoft.com/office/drawing/2018/hyperlinkcolor" val="tx"/>
                    </a:ext>
                  </a:extLst>
                </a:hlinkClick>
              </a:rPr>
              <a:t>power outage</a:t>
            </a:r>
            <a:r>
              <a:rPr lang="en-US" sz="1200" b="0" i="0" u="none" dirty="0">
                <a:solidFill>
                  <a:schemeClr val="bg1"/>
                </a:solidFill>
                <a:effectLst/>
                <a:latin typeface="arial" panose="020B0604020202020204" pitchFamily="34" charset="0"/>
              </a:rPr>
              <a:t> from the local </a:t>
            </a:r>
            <a:r>
              <a:rPr lang="en-US" sz="1200" b="0" i="0" u="none" strike="noStrike" dirty="0">
                <a:solidFill>
                  <a:schemeClr val="bg1"/>
                </a:solidFill>
                <a:effectLst/>
                <a:latin typeface="arial" panose="020B0604020202020204" pitchFamily="34" charset="0"/>
                <a:hlinkClick r:id="rId8">
                  <a:extLst>
                    <a:ext uri="{A12FA001-AC4F-418D-AE19-62706E023703}">
                      <ahyp:hlinkClr xmlns:ahyp="http://schemas.microsoft.com/office/drawing/2018/hyperlinkcolor" val="tx"/>
                    </a:ext>
                  </a:extLst>
                </a:hlinkClick>
              </a:rPr>
              <a:t>power distributors</a:t>
            </a:r>
            <a:r>
              <a:rPr lang="en-US" sz="1200" b="0" i="0" u="none" dirty="0">
                <a:solidFill>
                  <a:schemeClr val="bg1"/>
                </a:solidFill>
                <a:effectLst/>
                <a:latin typeface="arial" panose="020B0604020202020204" pitchFamily="34" charset="0"/>
              </a:rPr>
              <a:t>.</a:t>
            </a:r>
            <a:endParaRPr lang="en-US" sz="1200" b="0" i="0" u="none" dirty="0">
              <a:solidFill>
                <a:schemeClr val="bg1"/>
              </a:solidFill>
              <a:effectLst/>
              <a:latin typeface="Arial" panose="020B0604020202020204" pitchFamily="34" charset="0"/>
            </a:endParaRPr>
          </a:p>
          <a:p>
            <a:endParaRPr lang="en-US" sz="1200" dirty="0"/>
          </a:p>
          <a:p>
            <a:pPr algn="just"/>
            <a:r>
              <a:rPr lang="en-US" sz="1200" b="1" i="0" dirty="0">
                <a:solidFill>
                  <a:srgbClr val="2C2F34"/>
                </a:solidFill>
                <a:effectLst/>
                <a:latin typeface="arial" panose="020B0604020202020204" pitchFamily="34" charset="0"/>
              </a:rPr>
              <a:t>Why are Hospital’s Electrical Outlets Upside Down Instead of Right Side Up?</a:t>
            </a:r>
          </a:p>
          <a:p>
            <a:pPr algn="just"/>
            <a:endParaRPr lang="en-US" sz="1200" b="1" i="0" dirty="0">
              <a:solidFill>
                <a:srgbClr val="2C2F34"/>
              </a:solidFill>
              <a:effectLst/>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0" i="0" dirty="0">
                <a:solidFill>
                  <a:srgbClr val="202124"/>
                </a:solidFill>
                <a:effectLst/>
                <a:latin typeface="Google Sans"/>
              </a:rPr>
              <a:t>The newer 3-prong outlets are installed upside down in hospitals because a partially plugged-in right side up outlet may create chaos in case a fork or any other metallic tool falls down on the upper two terminals (Hot &amp; Neutral) which leads to a short circuit and hazardous fire. </a:t>
            </a:r>
            <a:r>
              <a:rPr lang="en-US" sz="1200" b="0" i="0" dirty="0">
                <a:solidFill>
                  <a:srgbClr val="2C2F34"/>
                </a:solidFill>
                <a:effectLst/>
                <a:latin typeface="arial" panose="020B0604020202020204" pitchFamily="34" charset="0"/>
              </a:rPr>
              <a:t>This is the reason why they install the receptacles in hospitals in an upside-down position instead of right side up.</a:t>
            </a:r>
            <a:endParaRPr lang="en-US" sz="1200" b="0" i="0" dirty="0">
              <a:solidFill>
                <a:srgbClr val="2C2F34"/>
              </a:solidFill>
              <a:effectLst/>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02124"/>
              </a:solidFill>
              <a:effectLst/>
              <a:latin typeface="Google Sans"/>
            </a:endParaRPr>
          </a:p>
          <a:p>
            <a:pPr algn="just"/>
            <a:endParaRPr lang="en-US" sz="1200" b="1" i="0" dirty="0">
              <a:solidFill>
                <a:srgbClr val="2C2F34"/>
              </a:solidFill>
              <a:effectLst/>
              <a:latin typeface="Arial" panose="020B0604020202020204" pitchFamily="34" charset="0"/>
            </a:endParaRPr>
          </a:p>
          <a:p>
            <a:pPr algn="just"/>
            <a:r>
              <a:rPr lang="en-US" sz="1200" b="0" i="0" dirty="0">
                <a:solidFill>
                  <a:srgbClr val="2C2F34"/>
                </a:solidFill>
                <a:effectLst/>
                <a:latin typeface="arial" panose="020B0604020202020204" pitchFamily="34" charset="0"/>
              </a:rPr>
              <a:t>As we know that in a three prong plug and outlet (also known as socket), the narrow blade is for Hot (live), the wide blade is for Neutral, and the longer Pin is for ground as a safety purpose. </a:t>
            </a:r>
            <a:endParaRPr lang="en-US" sz="1200" b="0" i="0" dirty="0">
              <a:solidFill>
                <a:srgbClr val="2C2F34"/>
              </a:solidFill>
              <a:effectLst/>
              <a:latin typeface="Arial" panose="020B0604020202020204" pitchFamily="34" charset="0"/>
            </a:endParaRPr>
          </a:p>
          <a:p>
            <a:endParaRPr lang="en-US" sz="1200" dirty="0"/>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7</a:t>
            </a:fld>
            <a:endParaRPr lang="en-US" dirty="0"/>
          </a:p>
        </p:txBody>
      </p:sp>
    </p:spTree>
    <p:extLst>
      <p:ext uri="{BB962C8B-B14F-4D97-AF65-F5344CB8AC3E}">
        <p14:creationId xmlns:p14="http://schemas.microsoft.com/office/powerpoint/2010/main" val="2195369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err="1">
                <a:solidFill>
                  <a:schemeClr val="tx1"/>
                </a:solidFill>
                <a:latin typeface="+mn-lt"/>
                <a:ea typeface="+mn-ea"/>
                <a:cs typeface="+mn-cs"/>
              </a:rPr>
              <a:t>ASPR</a:t>
            </a:r>
            <a:r>
              <a:rPr lang="en-US" sz="1200" b="0" i="1" u="none" strike="noStrike" kern="1200" baseline="0" dirty="0">
                <a:solidFill>
                  <a:schemeClr val="tx1"/>
                </a:solidFill>
                <a:latin typeface="+mn-lt"/>
                <a:ea typeface="+mn-ea"/>
                <a:cs typeface="+mn-cs"/>
              </a:rPr>
              <a:t> (Administration for Strategic Preparedness and Response) Health Care Preparedness and Response Capabilities include:</a:t>
            </a:r>
          </a:p>
          <a:p>
            <a:pPr marL="21971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effectLst/>
                <a:latin typeface="Franklin Gothic Book" panose="020B0503020102020204" pitchFamily="34" charset="0"/>
                <a:ea typeface="Cambria" panose="02040503050406030204" pitchFamily="18" charset="0"/>
                <a:cs typeface="Arial" panose="020B0604020202020204" pitchFamily="34" charset="0"/>
              </a:rPr>
              <a:t>Capability 1: Foundation for Health Care and Medical Readiness  </a:t>
            </a:r>
          </a:p>
          <a:p>
            <a:pPr marL="21971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effectLst/>
                <a:latin typeface="Franklin Gothic Book" panose="020B0503020102020204" pitchFamily="34" charset="0"/>
                <a:ea typeface="Cambria" panose="02040503050406030204" pitchFamily="18" charset="0"/>
                <a:cs typeface="Arial" panose="020B0604020202020204" pitchFamily="34" charset="0"/>
              </a:rPr>
              <a:t>Goal of Capability 1: </a:t>
            </a: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The community has a sustainable Health Care Coalition – comprised of members with strong relationships – that can identify hazards and risks and prioritize and address gaps through planning, training, exercising, and acquiring resources.</a:t>
            </a:r>
            <a:r>
              <a:rPr lang="en-US" sz="1200" kern="1200" dirty="0">
                <a:effectLst/>
                <a:latin typeface="Franklin Gothic Book" panose="020B0503020102020204" pitchFamily="34" charset="0"/>
                <a:ea typeface="MS Mincho" panose="02020609040205080304" pitchFamily="49" charset="-128"/>
                <a:cs typeface="Arial" panose="020B0604020202020204" pitchFamily="34" charset="0"/>
              </a:rPr>
              <a:t> </a:t>
            </a:r>
          </a:p>
          <a:p>
            <a:pPr marL="21971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BE A PART of the HCC (Last year I sent out the DRC coordinator meeting schedule so you could participate with regional meetings specific to YOUR area)  PLEASE contact me if you are unaware of your regions DRC.  </a:t>
            </a:r>
          </a:p>
          <a:p>
            <a:pPr marL="219710" marR="0">
              <a:spcBef>
                <a:spcPts val="0"/>
              </a:spcBef>
              <a:spcAft>
                <a:spcPts val="0"/>
              </a:spcAft>
            </a:pP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Each year they meet to conduct a regional HVA (Hazardous Vulnerability Analysis) and do a tabletop exercise relevant to the SWHME or (now) the county-wide exercise.</a:t>
            </a:r>
          </a:p>
          <a:p>
            <a:pPr marL="219710" marR="0">
              <a:spcBef>
                <a:spcPts val="0"/>
              </a:spcBef>
              <a:spcAft>
                <a:spcPts val="0"/>
              </a:spcAft>
            </a:pPr>
            <a:endParaRPr lang="en-US" sz="1200" kern="1200" dirty="0">
              <a:effectLst/>
              <a:latin typeface="Franklin Gothic Book" panose="020B0503020102020204" pitchFamily="34" charset="0"/>
              <a:ea typeface="Cambria" panose="02040503050406030204" pitchFamily="18" charset="0"/>
              <a:cs typeface="Arial" panose="020B0604020202020204" pitchFamily="34" charset="0"/>
            </a:endParaRPr>
          </a:p>
          <a:p>
            <a:pPr marL="219710" marR="0">
              <a:spcBef>
                <a:spcPts val="0"/>
              </a:spcBef>
              <a:spcAft>
                <a:spcPts val="0"/>
              </a:spcAft>
            </a:pPr>
            <a:r>
              <a:rPr lang="en-US" sz="1200" b="1" kern="1200" dirty="0">
                <a:effectLst/>
                <a:latin typeface="Franklin Gothic Book" panose="020B0503020102020204" pitchFamily="34" charset="0"/>
                <a:ea typeface="Cambria" panose="02040503050406030204" pitchFamily="18" charset="0"/>
                <a:cs typeface="Arial" panose="020B0604020202020204" pitchFamily="34" charset="0"/>
              </a:rPr>
              <a:t>HVA</a:t>
            </a: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 (Hazardous Vulnerability Analysis) is identifying your top threats and having an all-hazards approach</a:t>
            </a:r>
          </a:p>
          <a:p>
            <a:pPr marL="219710" marR="0">
              <a:spcBef>
                <a:spcPts val="0"/>
              </a:spcBef>
              <a:spcAft>
                <a:spcPts val="0"/>
              </a:spcAft>
            </a:pP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EXERCISES &amp; DRILLS-testing to vulnerabilities, maintaining training rosters </a:t>
            </a:r>
          </a:p>
          <a:p>
            <a:pPr marL="219710" marR="0">
              <a:spcBef>
                <a:spcPts val="0"/>
              </a:spcBef>
              <a:spcAft>
                <a:spcPts val="0"/>
              </a:spcAft>
            </a:pP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POLICIES &amp; PROCEDURES-annual training and education expectations</a:t>
            </a:r>
          </a:p>
          <a:p>
            <a:pPr marL="219710" marR="0">
              <a:spcBef>
                <a:spcPts val="0"/>
              </a:spcBef>
              <a:spcAft>
                <a:spcPts val="0"/>
              </a:spcAft>
            </a:pP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***THIS IS a  REQUIREMENT BY CMS EP requirements for reimbursement</a:t>
            </a:r>
          </a:p>
          <a:p>
            <a:pPr marL="219710" marR="0">
              <a:spcBef>
                <a:spcPts val="0"/>
              </a:spcBef>
              <a:spcAft>
                <a:spcPts val="0"/>
              </a:spcAft>
            </a:pPr>
            <a:endParaRPr lang="en-US" sz="1200" kern="1200" dirty="0">
              <a:effectLst/>
              <a:latin typeface="Franklin Gothic Book" panose="020B0503020102020204" pitchFamily="34" charset="0"/>
              <a:ea typeface="Cambria" panose="02040503050406030204" pitchFamily="18" charset="0"/>
              <a:cs typeface="Arial" panose="020B0604020202020204" pitchFamily="34" charset="0"/>
            </a:endParaRPr>
          </a:p>
          <a:p>
            <a:pPr marL="219710" marR="0">
              <a:spcBef>
                <a:spcPts val="0"/>
              </a:spcBef>
              <a:spcAft>
                <a:spcPts val="0"/>
              </a:spcAft>
            </a:pP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This could be:</a:t>
            </a:r>
          </a:p>
          <a:p>
            <a:pPr marL="219710" marR="0">
              <a:spcBef>
                <a:spcPts val="0"/>
              </a:spcBef>
              <a:spcAft>
                <a:spcPts val="0"/>
              </a:spcAft>
            </a:pPr>
            <a:endParaRPr lang="en-US" sz="1200" kern="1200" dirty="0">
              <a:effectLst/>
              <a:latin typeface="Franklin Gothic Book" panose="020B0503020102020204" pitchFamily="34" charset="0"/>
              <a:ea typeface="Cambria" panose="02040503050406030204" pitchFamily="18" charset="0"/>
              <a:cs typeface="Arial" panose="020B0604020202020204" pitchFamily="34" charset="0"/>
            </a:endParaRPr>
          </a:p>
          <a:p>
            <a:pPr marL="219710" marR="0">
              <a:spcBef>
                <a:spcPts val="0"/>
              </a:spcBef>
              <a:spcAft>
                <a:spcPts val="0"/>
              </a:spcAft>
            </a:pP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	*Review generator usage and maintenance (ASCs, some ESRD, clinics and HHH have generators)</a:t>
            </a:r>
          </a:p>
          <a:p>
            <a:pPr marL="219710" marR="0">
              <a:spcBef>
                <a:spcPts val="0"/>
              </a:spcBef>
              <a:spcAft>
                <a:spcPts val="0"/>
              </a:spcAft>
            </a:pP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	 What kind of back up power system do you have?</a:t>
            </a:r>
          </a:p>
          <a:p>
            <a:pPr marL="219710" marR="0">
              <a:spcBef>
                <a:spcPts val="0"/>
              </a:spcBef>
              <a:spcAft>
                <a:spcPts val="0"/>
              </a:spcAft>
            </a:pP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	 When was the last time staff were oriented to generator usage and policies?</a:t>
            </a:r>
          </a:p>
          <a:p>
            <a:pPr marL="219710" marR="0">
              <a:spcBef>
                <a:spcPts val="0"/>
              </a:spcBef>
              <a:spcAft>
                <a:spcPts val="0"/>
              </a:spcAft>
            </a:pP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	 When was the last maintenance on the unit? OR when was the last test of the equipment?  </a:t>
            </a:r>
          </a:p>
          <a:p>
            <a:pPr marL="219710" marR="0">
              <a:spcBef>
                <a:spcPts val="0"/>
              </a:spcBef>
              <a:spcAft>
                <a:spcPts val="0"/>
              </a:spcAft>
            </a:pP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	Do you have in-house engineers that perform generator maintenance tasks?   </a:t>
            </a:r>
          </a:p>
          <a:p>
            <a:pPr marL="219710" marR="0">
              <a:spcBef>
                <a:spcPts val="0"/>
              </a:spcBef>
              <a:spcAft>
                <a:spcPts val="0"/>
              </a:spcAft>
            </a:pP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	Do you test weekly? Monthly?  </a:t>
            </a:r>
          </a:p>
          <a:p>
            <a:pPr marL="219710" marR="0">
              <a:spcBef>
                <a:spcPts val="0"/>
              </a:spcBef>
              <a:spcAft>
                <a:spcPts val="0"/>
              </a:spcAft>
            </a:pP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	How much fuel do you have on hand?  </a:t>
            </a:r>
          </a:p>
          <a:p>
            <a:pPr marL="219710" marR="0">
              <a:spcBef>
                <a:spcPts val="0"/>
              </a:spcBef>
              <a:spcAft>
                <a:spcPts val="0"/>
              </a:spcAft>
            </a:pPr>
            <a:r>
              <a:rPr lang="en-US" sz="1200" kern="1200" dirty="0">
                <a:effectLst/>
                <a:latin typeface="Franklin Gothic Book" panose="020B0503020102020204" pitchFamily="34" charset="0"/>
                <a:ea typeface="Cambria" panose="02040503050406030204" pitchFamily="18" charset="0"/>
                <a:cs typeface="Arial" panose="020B0604020202020204" pitchFamily="34" charset="0"/>
              </a:rPr>
              <a:t>	How many hours will that buy you?</a:t>
            </a:r>
          </a:p>
          <a:p>
            <a:pPr marL="219710" marR="0">
              <a:spcBef>
                <a:spcPts val="0"/>
              </a:spcBef>
              <a:spcAft>
                <a:spcPts val="0"/>
              </a:spcAft>
            </a:pPr>
            <a:r>
              <a:rPr lang="en-US" sz="1200" b="1" kern="1200" dirty="0">
                <a:effectLst/>
                <a:latin typeface="Franklin Gothic Book" panose="020B0503020102020204" pitchFamily="34" charset="0"/>
                <a:ea typeface="Cambria" panose="02040503050406030204" pitchFamily="18" charset="0"/>
                <a:cs typeface="Arial" panose="020B0604020202020204" pitchFamily="34" charset="0"/>
              </a:rPr>
              <a:t>** These are Readiness activities</a:t>
            </a:r>
          </a:p>
          <a:p>
            <a:pPr marL="457200" marR="0">
              <a:spcBef>
                <a:spcPts val="0"/>
              </a:spcBef>
              <a:spcAft>
                <a:spcPts val="800"/>
              </a:spcAft>
            </a:pPr>
            <a:r>
              <a:rPr lang="en-US" sz="1200" i="1" dirty="0">
                <a:solidFill>
                  <a:srgbClr val="FF0000"/>
                </a:solidFill>
                <a:effectLst/>
                <a:latin typeface="Arial" panose="020B0604020202020204" pitchFamily="34" charset="0"/>
                <a:ea typeface="Times New Roman" panose="02020603050405020304" pitchFamily="18" charset="0"/>
              </a:rPr>
              <a:t> </a:t>
            </a:r>
            <a:endParaRPr lang="en-US" sz="1200" i="1" dirty="0">
              <a:solidFill>
                <a:srgbClr val="FF0000"/>
              </a:solidFill>
              <a:effectLst/>
              <a:latin typeface="Times New Roman" panose="02020603050405020304" pitchFamily="18" charset="0"/>
              <a:ea typeface="Times New Roman" panose="02020603050405020304" pitchFamily="18" charset="0"/>
            </a:endParaRPr>
          </a:p>
          <a:p>
            <a:r>
              <a:rPr lang="en-US" sz="1200" i="1" dirty="0">
                <a:solidFill>
                  <a:srgbClr val="FF0000"/>
                </a:solidFill>
                <a:effectLst/>
                <a:latin typeface="Arial" panose="020B0604020202020204" pitchFamily="34" charset="0"/>
                <a:ea typeface="MS Mincho" panose="02020609040205080304" pitchFamily="49" charset="-128"/>
              </a:rPr>
              <a:t>Internal and external communication between key response partners</a:t>
            </a:r>
            <a:br>
              <a:rPr lang="en-US" sz="1200" i="1" dirty="0">
                <a:solidFill>
                  <a:srgbClr val="FF0000"/>
                </a:solidFill>
                <a:effectLst/>
                <a:latin typeface="Arial" panose="020B0604020202020204" pitchFamily="34" charset="0"/>
                <a:ea typeface="MS Mincho" panose="02020609040205080304" pitchFamily="49" charset="-128"/>
              </a:rPr>
            </a:br>
            <a:r>
              <a:rPr lang="en-US" sz="1200" b="1" i="1" kern="1200" dirty="0">
                <a:solidFill>
                  <a:srgbClr val="FF0000"/>
                </a:solidFill>
                <a:effectLst/>
                <a:latin typeface="Franklin Gothic Book" panose="020B0503020102020204" pitchFamily="34" charset="0"/>
                <a:ea typeface="MS Mincho" panose="02020609040205080304" pitchFamily="49" charset="-128"/>
                <a:cs typeface="Arial" panose="020B0604020202020204" pitchFamily="34" charset="0"/>
              </a:rPr>
              <a:t> </a:t>
            </a:r>
            <a:endParaRPr lang="en-US" sz="1200" b="0" i="1" u="none" strike="noStrike" kern="1200" baseline="0" dirty="0">
              <a:solidFill>
                <a:srgbClr val="FF0000"/>
              </a:solidFill>
              <a:latin typeface="+mn-lt"/>
              <a:ea typeface="+mn-ea"/>
              <a:cs typeface="+mn-cs"/>
            </a:endParaRPr>
          </a:p>
          <a:p>
            <a:pPr marL="342900" marR="0" lvl="0" indent="-342900">
              <a:spcBef>
                <a:spcPts val="0"/>
              </a:spcBef>
              <a:spcAft>
                <a:spcPts val="800"/>
              </a:spcAft>
              <a:buFont typeface="+mj-lt"/>
              <a:buAutoNum type="arabicPeriod"/>
            </a:pPr>
            <a:r>
              <a:rPr lang="en-US" sz="1200" i="1" dirty="0">
                <a:solidFill>
                  <a:srgbClr val="FF0000"/>
                </a:solidFill>
                <a:effectLst/>
                <a:latin typeface="Arial" panose="020B0604020202020204" pitchFamily="34" charset="0"/>
                <a:ea typeface="Times New Roman" panose="02020603050405020304" pitchFamily="18" charset="0"/>
              </a:rPr>
              <a:t>Personnel and scene safety </a:t>
            </a:r>
            <a:endParaRPr lang="en-US" sz="1200" i="1" dirty="0">
              <a:solidFill>
                <a:srgbClr val="FF0000"/>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800"/>
              </a:spcAft>
              <a:buFont typeface="+mj-lt"/>
              <a:buAutoNum type="arabicPeriod"/>
            </a:pPr>
            <a:r>
              <a:rPr lang="en-US" sz="1200" i="1" dirty="0">
                <a:solidFill>
                  <a:srgbClr val="FF0000"/>
                </a:solidFill>
                <a:effectLst/>
                <a:latin typeface="Arial" panose="020B0604020202020204" pitchFamily="34" charset="0"/>
                <a:ea typeface="Times New Roman" panose="02020603050405020304" pitchFamily="18" charset="0"/>
              </a:rPr>
              <a:t>Available resources for surge of patients</a:t>
            </a:r>
            <a:endParaRPr lang="en-US" sz="1200" i="1" dirty="0">
              <a:solidFill>
                <a:srgbClr val="FF0000"/>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800"/>
              </a:spcAft>
              <a:buFont typeface="+mj-lt"/>
              <a:buAutoNum type="arabicPeriod"/>
            </a:pPr>
            <a:r>
              <a:rPr lang="en-US" sz="1200" i="1" dirty="0">
                <a:solidFill>
                  <a:srgbClr val="FF0000"/>
                </a:solidFill>
                <a:effectLst/>
                <a:latin typeface="Arial" panose="020B0604020202020204" pitchFamily="34" charset="0"/>
                <a:ea typeface="Times New Roman" panose="02020603050405020304" pitchFamily="18" charset="0"/>
              </a:rPr>
              <a:t>Available resources to facilitate transfer of patients if necessary</a:t>
            </a:r>
            <a:endParaRPr lang="en-US" sz="1200" i="1" dirty="0">
              <a:solidFill>
                <a:srgbClr val="FF0000"/>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800"/>
              </a:spcAft>
              <a:buFont typeface="+mj-lt"/>
              <a:buAutoNum type="arabicPeriod"/>
            </a:pPr>
            <a:r>
              <a:rPr lang="en-US" sz="1200" i="1" dirty="0">
                <a:solidFill>
                  <a:srgbClr val="FF0000"/>
                </a:solidFill>
                <a:effectLst/>
                <a:latin typeface="Arial" panose="020B0604020202020204" pitchFamily="34" charset="0"/>
                <a:ea typeface="Times New Roman" panose="02020603050405020304" pitchFamily="18" charset="0"/>
              </a:rPr>
              <a:t>Ability to establish shared situational awareness and a common operating picture</a:t>
            </a:r>
            <a:endParaRPr lang="en-US" sz="1200" i="1" dirty="0">
              <a:solidFill>
                <a:srgbClr val="FF0000"/>
              </a:solidFill>
              <a:effectLst/>
              <a:latin typeface="Times New Roman" panose="02020603050405020304" pitchFamily="18" charset="0"/>
              <a:ea typeface="Times New Roman" panose="02020603050405020304" pitchFamily="18" charset="0"/>
            </a:endParaRPr>
          </a:p>
          <a:p>
            <a:endParaRPr lang="en-US" sz="1200" b="0" i="1" u="none" strike="noStrike" kern="1200" baseline="0" dirty="0">
              <a:solidFill>
                <a:srgbClr val="FF0000"/>
              </a:solidFill>
              <a:latin typeface="+mn-lt"/>
              <a:ea typeface="+mn-ea"/>
              <a:cs typeface="+mn-cs"/>
            </a:endParaRPr>
          </a:p>
          <a:p>
            <a:pPr marL="342900" marR="0" lvl="0" indent="-342900">
              <a:spcBef>
                <a:spcPts val="0"/>
              </a:spcBef>
              <a:spcAft>
                <a:spcPts val="1200"/>
              </a:spcAft>
              <a:buFont typeface="+mj-lt"/>
              <a:buAutoNum type="arabicPeriod"/>
              <a:tabLst>
                <a:tab pos="457200" algn="l"/>
              </a:tabLst>
            </a:pPr>
            <a:r>
              <a:rPr lang="en-US" sz="1200" i="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Does your organization have an emergency preparedness plan to address potential surge issues? </a:t>
            </a:r>
            <a:endParaRPr lang="en-US" sz="1200" i="1"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1200"/>
              </a:spcAft>
              <a:buFont typeface="+mj-lt"/>
              <a:buAutoNum type="arabicPeriod"/>
              <a:tabLst>
                <a:tab pos="457200" algn="l"/>
              </a:tabLst>
            </a:pPr>
            <a:r>
              <a:rPr lang="en-US" sz="1200" i="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If so, does that plan address appropriate training and equipment, referral and transfer to tertiary centers, and ability to hold and stabilize patients when necessary?</a:t>
            </a:r>
            <a:endParaRPr lang="en-US" sz="1200" i="1"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1200"/>
              </a:spcAft>
              <a:buFont typeface="+mj-lt"/>
              <a:buAutoNum type="arabicPeriod"/>
              <a:tabLst>
                <a:tab pos="457200" algn="l"/>
              </a:tabLst>
            </a:pPr>
            <a:r>
              <a:rPr lang="en-US" sz="1200" i="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What resources such as action planning procedures and forms are used to document and guide the response and recovery process?</a:t>
            </a:r>
            <a:endParaRPr lang="en-US" sz="1200" i="1"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0" i="1" u="none" strike="noStrike" kern="1200" baseline="0" dirty="0">
              <a:solidFill>
                <a:srgbClr val="FF0000"/>
              </a:solidFill>
              <a:latin typeface="+mn-lt"/>
              <a:ea typeface="+mn-ea"/>
              <a:cs typeface="+mn-cs"/>
            </a:endParaRPr>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8</a:t>
            </a:fld>
            <a:endParaRPr lang="en-US" dirty="0"/>
          </a:p>
        </p:txBody>
      </p:sp>
    </p:spTree>
    <p:extLst>
      <p:ext uri="{BB962C8B-B14F-4D97-AF65-F5344CB8AC3E}">
        <p14:creationId xmlns:p14="http://schemas.microsoft.com/office/powerpoint/2010/main" val="2774651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971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MS Mincho" panose="02020609040205080304" pitchFamily="49" charset="-128"/>
                <a:cs typeface="Arial" panose="020B0604020202020204" pitchFamily="34" charset="0"/>
              </a:rPr>
              <a:t>Capability 2. Health Care and Medical Response Coordination </a:t>
            </a: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The Goal</a:t>
            </a: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for this Capability is </a:t>
            </a: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1)  Health care organizations, the HCC, their jurisdiction(s), and the ESF-8 lead agency: </a:t>
            </a: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*plan and collaborate to share and analyze information </a:t>
            </a: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*manage, and share resources</a:t>
            </a:r>
          </a:p>
          <a:p>
            <a:pPr marL="219710" marR="0">
              <a:spcBef>
                <a:spcPts val="0"/>
              </a:spcBef>
              <a:spcAft>
                <a:spcPts val="0"/>
              </a:spcAft>
            </a:pPr>
            <a:r>
              <a:rPr lang="en-US" sz="1200" kern="1200" dirty="0">
                <a:effectLst/>
                <a:latin typeface="Franklin Gothic Book" panose="020B0503020102020204" pitchFamily="34" charset="0"/>
                <a:ea typeface="Times New Roman" panose="02020603050405020304" pitchFamily="18" charset="0"/>
                <a:cs typeface="Arial" panose="020B0604020202020204" pitchFamily="34" charset="0"/>
              </a:rPr>
              <a:t>	*coordinate strategies to deliver medical care to all populations during emergencies and planned events</a:t>
            </a:r>
          </a:p>
          <a:p>
            <a:pPr marL="21971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219710" marR="0">
              <a:spcBef>
                <a:spcPts val="0"/>
              </a:spcBef>
              <a:spcAft>
                <a:spcPts val="0"/>
              </a:spcAft>
            </a:pPr>
            <a:r>
              <a:rPr lang="en-US" sz="1200" b="1" kern="1200" dirty="0">
                <a:effectLst/>
                <a:latin typeface="Franklin Gothic Book" panose="020B0503020102020204" pitchFamily="34" charset="0"/>
                <a:ea typeface="Times New Roman" panose="02020603050405020304" pitchFamily="18" charset="0"/>
                <a:cs typeface="Arial" panose="020B0604020202020204" pitchFamily="34" charset="0"/>
              </a:rPr>
              <a:t> </a:t>
            </a:r>
            <a:r>
              <a:rPr lang="en-US" sz="1200" b="0" i="1" dirty="0">
                <a:effectLst/>
                <a:latin typeface="Franklin Gothic Book" panose="020B0503020102020204" pitchFamily="34" charset="0"/>
                <a:ea typeface="Calibri" panose="020F0502020204030204" pitchFamily="34" charset="0"/>
              </a:rPr>
              <a:t>2) Maintain awareness of the common operating picture by gathering and sharing real-time information related to the emergency, the current state of the health care delivery system, and situational awareness through coordination with the Medical and Health Operational Area Coordinator (MHOAC) and local Health Care Coalition (HCC) partners as appropriate for your policies and procedures.</a:t>
            </a:r>
            <a:endParaRPr lang="en-US" sz="1200" b="1" i="0" dirty="0">
              <a:effectLst/>
              <a:latin typeface="Times New Roman" panose="02020603050405020304" pitchFamily="18" charset="0"/>
              <a:ea typeface="Calibri" panose="020F0502020204030204" pitchFamily="34" charset="0"/>
            </a:endParaRPr>
          </a:p>
          <a:p>
            <a:pPr marL="219710" marR="0">
              <a:spcBef>
                <a:spcPts val="0"/>
              </a:spcBef>
              <a:spcAft>
                <a:spcPts val="0"/>
              </a:spcAft>
            </a:pPr>
            <a:r>
              <a:rPr lang="en-US" sz="1200" b="0" i="0" dirty="0">
                <a:effectLst/>
                <a:latin typeface="Times New Roman" panose="02020603050405020304" pitchFamily="18" charset="0"/>
                <a:ea typeface="Calibri" panose="020F0502020204030204" pitchFamily="34" charset="0"/>
              </a:rPr>
              <a:t>3) </a:t>
            </a:r>
            <a:r>
              <a:rPr lang="en-US" sz="1200" i="1" dirty="0">
                <a:effectLst/>
                <a:latin typeface="Franklin Gothic Book" panose="020B0503020102020204" pitchFamily="34" charset="0"/>
                <a:ea typeface="Calibri" panose="020F0502020204030204" pitchFamily="34" charset="0"/>
              </a:rPr>
              <a:t>Activate the Incident Command System (ICS) and the facility’s Command Center (if applicable) within a reasonable timeframe as established by your Emergency Operations Plan (EOP). </a:t>
            </a:r>
            <a:r>
              <a:rPr lang="en-US" sz="1200" dirty="0">
                <a:effectLst/>
                <a:latin typeface="Franklin Gothic Book" panose="020B0503020102020204" pitchFamily="34" charset="0"/>
                <a:ea typeface="Calibri" panose="020F0502020204030204" pitchFamily="34" charset="0"/>
              </a:rPr>
              <a:t>Critical Task: [</a:t>
            </a:r>
            <a:r>
              <a:rPr lang="en-US" sz="1200" i="1" dirty="0">
                <a:effectLst/>
                <a:highlight>
                  <a:srgbClr val="FFFF00"/>
                </a:highlight>
                <a:latin typeface="Franklin Gothic Book" panose="020B0503020102020204" pitchFamily="34" charset="0"/>
                <a:ea typeface="Calibri" panose="020F0502020204030204" pitchFamily="34" charset="0"/>
              </a:rPr>
              <a:t>Insert task from frameworks, plans, or SOPs</a:t>
            </a:r>
            <a:r>
              <a:rPr lang="en-US" sz="1200" dirty="0">
                <a:effectLst/>
                <a:latin typeface="Franklin Gothic Book" panose="020B0503020102020204" pitchFamily="34" charset="0"/>
                <a:ea typeface="Calibri" panose="020F0502020204030204" pitchFamily="34" charset="0"/>
              </a:rPr>
              <a:t>]</a:t>
            </a:r>
          </a:p>
          <a:p>
            <a:pPr marL="219710" marR="0">
              <a:spcBef>
                <a:spcPts val="0"/>
              </a:spcBef>
              <a:spcAft>
                <a:spcPts val="0"/>
              </a:spcAft>
            </a:pPr>
            <a:endParaRPr lang="en-US" sz="1200" dirty="0">
              <a:effectLst/>
              <a:latin typeface="Times New Roman" panose="02020603050405020304" pitchFamily="18" charset="0"/>
              <a:ea typeface="Calibri" panose="020F0502020204030204" pitchFamily="34" charset="0"/>
            </a:endParaRPr>
          </a:p>
          <a:p>
            <a:pPr eaLnBrk="1" hangingPunct="1">
              <a:spcBef>
                <a:spcPct val="50000"/>
              </a:spcBef>
            </a:pPr>
            <a:r>
              <a:rPr lang="en-US" altLang="en-US" sz="1200" dirty="0">
                <a:solidFill>
                  <a:schemeClr val="tx1"/>
                </a:solidFill>
              </a:rPr>
              <a:t>So lets think about what tasks can meet these objectives:</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Endsley’s </a:t>
            </a:r>
            <a:r>
              <a:rPr lang="en-US" altLang="en-US" sz="1200" b="1" dirty="0">
                <a:solidFill>
                  <a:schemeClr val="tx1"/>
                </a:solidFill>
              </a:rPr>
              <a:t>Situational Awareness </a:t>
            </a:r>
            <a:r>
              <a:rPr lang="en-US" altLang="en-US" sz="1200" dirty="0">
                <a:solidFill>
                  <a:schemeClr val="tx1"/>
                </a:solidFill>
              </a:rPr>
              <a:t>Model has 3 levels of awareness:</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1-</a:t>
            </a:r>
            <a:r>
              <a:rPr lang="en-US" altLang="en-US" sz="1200" b="1" dirty="0">
                <a:solidFill>
                  <a:schemeClr val="tx1"/>
                </a:solidFill>
              </a:rPr>
              <a:t>Perception</a:t>
            </a:r>
            <a:r>
              <a:rPr lang="en-US" altLang="en-US" sz="1200" dirty="0">
                <a:solidFill>
                  <a:schemeClr val="tx1"/>
                </a:solidFill>
              </a:rPr>
              <a:t> of data and the elements of the environment </a:t>
            </a:r>
            <a:r>
              <a:rPr lang="en-US" altLang="en-US" sz="1200" b="1" dirty="0">
                <a:solidFill>
                  <a:schemeClr val="tx1"/>
                </a:solidFill>
              </a:rPr>
              <a:t>(Gathering data)  WHO </a:t>
            </a:r>
            <a:r>
              <a:rPr lang="en-US" altLang="en-US" sz="1200" b="0" dirty="0">
                <a:solidFill>
                  <a:schemeClr val="tx1"/>
                </a:solidFill>
              </a:rPr>
              <a:t>do you gather your information from?</a:t>
            </a:r>
          </a:p>
          <a:p>
            <a:pPr eaLnBrk="1" hangingPunct="1">
              <a:spcBef>
                <a:spcPct val="50000"/>
              </a:spcBef>
            </a:pPr>
            <a:r>
              <a:rPr lang="en-US" altLang="en-US" sz="1200" dirty="0">
                <a:solidFill>
                  <a:schemeClr val="tx1"/>
                </a:solidFill>
              </a:rPr>
              <a:t>2-</a:t>
            </a:r>
            <a:r>
              <a:rPr lang="en-US" altLang="en-US" sz="1200" b="1" dirty="0">
                <a:solidFill>
                  <a:schemeClr val="tx1"/>
                </a:solidFill>
              </a:rPr>
              <a:t>Comprehension</a:t>
            </a:r>
            <a:r>
              <a:rPr lang="en-US" altLang="en-US" sz="1200" dirty="0">
                <a:solidFill>
                  <a:schemeClr val="tx1"/>
                </a:solidFill>
              </a:rPr>
              <a:t> of the meaning and significance of the situation (</a:t>
            </a:r>
            <a:r>
              <a:rPr lang="en-US" altLang="en-US" sz="1200" b="1" dirty="0">
                <a:solidFill>
                  <a:schemeClr val="tx1"/>
                </a:solidFill>
              </a:rPr>
              <a:t>Recognize and understand</a:t>
            </a:r>
            <a:r>
              <a:rPr lang="en-US" altLang="en-US" sz="1200" dirty="0">
                <a:solidFill>
                  <a:schemeClr val="tx1"/>
                </a:solidFill>
              </a:rPr>
              <a:t>)</a:t>
            </a:r>
          </a:p>
          <a:p>
            <a:pPr eaLnBrk="1" hangingPunct="1">
              <a:spcBef>
                <a:spcPct val="50000"/>
              </a:spcBef>
            </a:pPr>
            <a:r>
              <a:rPr lang="en-US" altLang="en-US" sz="1200" dirty="0">
                <a:solidFill>
                  <a:schemeClr val="tx1"/>
                </a:solidFill>
              </a:rPr>
              <a:t>3-</a:t>
            </a:r>
            <a:r>
              <a:rPr lang="en-US" altLang="en-US" sz="1200" b="1" dirty="0">
                <a:solidFill>
                  <a:schemeClr val="tx1"/>
                </a:solidFill>
              </a:rPr>
              <a:t>Projection</a:t>
            </a:r>
            <a:r>
              <a:rPr lang="en-US" altLang="en-US" sz="1200" dirty="0">
                <a:solidFill>
                  <a:schemeClr val="tx1"/>
                </a:solidFill>
              </a:rPr>
              <a:t> of future states/events </a:t>
            </a:r>
            <a:r>
              <a:rPr lang="en-US" altLang="en-US" sz="1200" b="1" dirty="0">
                <a:solidFill>
                  <a:schemeClr val="tx1"/>
                </a:solidFill>
              </a:rPr>
              <a:t>(Anticipation</a:t>
            </a:r>
            <a:r>
              <a:rPr lang="en-US" altLang="en-US" sz="1200" dirty="0">
                <a:solidFill>
                  <a:schemeClr val="tx1"/>
                </a:solidFill>
              </a:rPr>
              <a:t>)</a:t>
            </a:r>
          </a:p>
          <a:p>
            <a:pPr eaLnBrk="1" hangingPunct="1">
              <a:spcBef>
                <a:spcPct val="50000"/>
              </a:spcBef>
            </a:pPr>
            <a:endParaRPr lang="en-US" altLang="en-US" sz="1200" dirty="0">
              <a:solidFill>
                <a:schemeClr val="tx1"/>
              </a:solidFill>
            </a:endParaRPr>
          </a:p>
          <a:p>
            <a:pPr eaLnBrk="1" hangingPunct="1">
              <a:spcBef>
                <a:spcPct val="50000"/>
              </a:spcBef>
            </a:pPr>
            <a:r>
              <a:rPr lang="en-US" altLang="en-US" sz="1200" dirty="0">
                <a:solidFill>
                  <a:schemeClr val="tx1"/>
                </a:solidFill>
              </a:rPr>
              <a:t>Who is in </a:t>
            </a:r>
            <a:r>
              <a:rPr lang="en-US" altLang="en-US" sz="1200" b="1" dirty="0">
                <a:solidFill>
                  <a:schemeClr val="tx1"/>
                </a:solidFill>
              </a:rPr>
              <a:t>CONTROL</a:t>
            </a:r>
            <a:r>
              <a:rPr lang="en-US" altLang="en-US" sz="1200" dirty="0">
                <a:solidFill>
                  <a:schemeClr val="tx1"/>
                </a:solidFill>
              </a:rPr>
              <a:t> to make </a:t>
            </a:r>
            <a:r>
              <a:rPr lang="en-US" altLang="en-US" sz="1200" b="1" dirty="0">
                <a:solidFill>
                  <a:schemeClr val="tx1"/>
                </a:solidFill>
              </a:rPr>
              <a:t>DECISIONS</a:t>
            </a:r>
            <a:r>
              <a:rPr lang="en-US" altLang="en-US" sz="1200" dirty="0">
                <a:solidFill>
                  <a:schemeClr val="tx1"/>
                </a:solidFill>
              </a:rPr>
              <a:t>? </a:t>
            </a:r>
          </a:p>
          <a:p>
            <a:pPr eaLnBrk="1" hangingPunct="1">
              <a:spcBef>
                <a:spcPct val="50000"/>
              </a:spcBef>
            </a:pPr>
            <a:r>
              <a:rPr lang="en-US" altLang="en-US" sz="1200" b="0" dirty="0">
                <a:solidFill>
                  <a:schemeClr val="tx1"/>
                </a:solidFill>
              </a:rPr>
              <a:t>If </a:t>
            </a:r>
            <a:r>
              <a:rPr lang="en-US" altLang="en-US" sz="1200" b="1" dirty="0">
                <a:solidFill>
                  <a:schemeClr val="tx1"/>
                </a:solidFill>
              </a:rPr>
              <a:t>ACTION</a:t>
            </a:r>
            <a:r>
              <a:rPr lang="en-US" altLang="en-US" sz="1200" dirty="0">
                <a:solidFill>
                  <a:schemeClr val="tx1"/>
                </a:solidFill>
              </a:rPr>
              <a:t> is your </a:t>
            </a:r>
            <a:r>
              <a:rPr lang="en-US" altLang="en-US" sz="1200" b="1" dirty="0">
                <a:solidFill>
                  <a:schemeClr val="tx1"/>
                </a:solidFill>
              </a:rPr>
              <a:t>RESPONSE, </a:t>
            </a:r>
            <a:r>
              <a:rPr lang="en-US" altLang="en-US" sz="1200" b="0" dirty="0">
                <a:solidFill>
                  <a:schemeClr val="tx1"/>
                </a:solidFill>
              </a:rPr>
              <a:t>what actions do you take and when? Who makes the decisions?</a:t>
            </a:r>
          </a:p>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r>
              <a:rPr lang="en-US" dirty="0"/>
              <a:t>Jan 2018</a:t>
            </a:r>
          </a:p>
        </p:txBody>
      </p:sp>
      <p:sp>
        <p:nvSpPr>
          <p:cNvPr id="6" name="Slide Number Placeholder 5"/>
          <p:cNvSpPr>
            <a:spLocks noGrp="1"/>
          </p:cNvSpPr>
          <p:nvPr>
            <p:ph type="sldNum" sz="quarter" idx="5"/>
          </p:nvPr>
        </p:nvSpPr>
        <p:spPr/>
        <p:txBody>
          <a:bodyPr/>
          <a:lstStyle/>
          <a:p>
            <a:fld id="{4D8DDB22-F86C-44D1-9AD9-5C76FC77DF75}" type="slidenum">
              <a:rPr lang="en-US" smtClean="0"/>
              <a:t>9</a:t>
            </a:fld>
            <a:endParaRPr lang="en-US" dirty="0"/>
          </a:p>
        </p:txBody>
      </p:sp>
    </p:spTree>
    <p:extLst>
      <p:ext uri="{BB962C8B-B14F-4D97-AF65-F5344CB8AC3E}">
        <p14:creationId xmlns:p14="http://schemas.microsoft.com/office/powerpoint/2010/main" val="2733260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60108A-DD26-4359-9CA9-C83D2F61C0A8}" type="slidenum">
              <a:rPr lang="en-US" altLang="en-US" smtClean="0">
                <a:solidFill>
                  <a:srgbClr val="000000"/>
                </a:solidFill>
              </a:rPr>
              <a:pPr/>
              <a:t>‹#›</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fld id="{B2511612-C4C8-41C6-AE92-B7A1F837B35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0994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3764703824"/>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3143093866"/>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27311400"/>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1435367121"/>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4" name="Footer Placeholder 4"/>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2185880239"/>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4" name="Footer Placeholder 4"/>
          <p:cNvSpPr>
            <a:spLocks noGrp="1"/>
          </p:cNvSpPr>
          <p:nvPr>
            <p:ph type="ftr" sz="quarter" idx="11"/>
          </p:nvPr>
        </p:nvSpPr>
        <p:spPr/>
        <p:txBody>
          <a:body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1092119486"/>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60479-E2E6-49E0-B963-7D7EAE957356}" type="slidenum">
              <a:rPr lang="en-US" altLang="en-US" smtClean="0">
                <a:solidFill>
                  <a:srgbClr val="000000"/>
                </a:solidFill>
              </a:rPr>
              <a:pPr/>
              <a:t>‹#›</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fld id="{017EBB83-1D37-4753-B088-37832E960F2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05542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37AE86-8997-4A57-8CD0-DDAA562776B4}" type="slidenum">
              <a:rPr lang="en-US" altLang="en-US" smtClean="0">
                <a:solidFill>
                  <a:srgbClr val="000000"/>
                </a:solidFill>
              </a:rPr>
              <a:pPr/>
              <a:t>‹#›</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fld id="{6D65C015-BA82-4992-8D3E-E49BA883ECE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11002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79BE151B-5A8B-4EEB-B2C5-D68FAE542244}" type="slidenum">
              <a:rPr lang="en-US" altLang="en-US" smtClean="0">
                <a:solidFill>
                  <a:srgbClr val="000000"/>
                </a:solidFill>
              </a:rPr>
              <a:pPr/>
              <a:t>‹#›</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fld id="{982864D6-9C27-4D8C-986F-A49F5D1C0FB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67088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1411DA-12FD-4088-A2ED-E443877A6081}" type="slidenum">
              <a:rPr lang="en-US" altLang="en-US" smtClean="0">
                <a:solidFill>
                  <a:srgbClr val="000000"/>
                </a:solidFill>
              </a:rPr>
              <a:pPr/>
              <a:t>‹#›</a:t>
            </a:fld>
            <a:endParaRPr lang="en-US" alt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4564AB-2537-4735-AB3E-A7EE6AACB63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8922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47F7DC-8CF3-463F-BB3A-21F2AFB25970}" type="slidenum">
              <a:rPr lang="en-US" altLang="en-US" smtClean="0">
                <a:solidFill>
                  <a:srgbClr val="000000"/>
                </a:solidFill>
              </a:rPr>
              <a:pPr/>
              <a:t>‹#›</a:t>
            </a:fld>
            <a:endParaRPr lang="en-US" alt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fld id="{5D42BD9E-DD71-4597-828F-1B76C47E801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20690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2C1F54-1E2E-473C-A680-E45276D1CD1B}" type="slidenum">
              <a:rPr lang="en-US" altLang="en-US" smtClean="0">
                <a:solidFill>
                  <a:srgbClr val="000000"/>
                </a:solidFill>
              </a:rPr>
              <a:pPr/>
              <a:t>‹#›</a:t>
            </a:fld>
            <a:endParaRPr lang="en-US" altLang="en-US" dirty="0">
              <a:solidFill>
                <a:srgbClr val="000000"/>
              </a:solidFill>
            </a:endParaRPr>
          </a:p>
        </p:txBody>
      </p:sp>
      <p:sp>
        <p:nvSpPr>
          <p:cNvPr id="8" name="Footer Placeholder 7"/>
          <p:cNvSpPr>
            <a:spLocks noGrp="1"/>
          </p:cNvSpPr>
          <p:nvPr>
            <p:ph type="ftr" sz="quarter" idx="11"/>
          </p:nvPr>
        </p:nvSpPr>
        <p:spPr/>
        <p:txBody>
          <a:bodyPr/>
          <a:lstStyle/>
          <a:p>
            <a:pPr>
              <a:defRPr/>
            </a:pPr>
            <a:endParaRPr lang="en-US" dirty="0">
              <a:solidFill>
                <a:srgbClr val="000000"/>
              </a:solidFill>
            </a:endParaRPr>
          </a:p>
        </p:txBody>
      </p:sp>
      <p:sp>
        <p:nvSpPr>
          <p:cNvPr id="9" name="Slide Number Placeholder 8"/>
          <p:cNvSpPr>
            <a:spLocks noGrp="1"/>
          </p:cNvSpPr>
          <p:nvPr>
            <p:ph type="sldNum" sz="quarter" idx="12"/>
          </p:nvPr>
        </p:nvSpPr>
        <p:spPr/>
        <p:txBody>
          <a:bodyPr/>
          <a:lstStyle/>
          <a:p>
            <a:fld id="{5808DD2A-5888-49B7-8830-97C9BF4F94B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31683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B5262ED-E749-4FAB-8673-2B92A9A3AF0C}" type="slidenum">
              <a:rPr lang="en-US" altLang="en-US" smtClean="0">
                <a:solidFill>
                  <a:srgbClr val="000000"/>
                </a:solidFill>
              </a:rPr>
              <a:pPr/>
              <a:t>‹#›</a:t>
            </a:fld>
            <a:endParaRPr lang="en-US" altLang="en-US" dirty="0">
              <a:solidFill>
                <a:srgbClr val="000000"/>
              </a:solidFill>
            </a:endParaRPr>
          </a:p>
        </p:txBody>
      </p:sp>
      <p:sp>
        <p:nvSpPr>
          <p:cNvPr id="5" name="Footer Placeholder 3"/>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4"/>
          <p:cNvSpPr>
            <a:spLocks noGrp="1"/>
          </p:cNvSpPr>
          <p:nvPr>
            <p:ph type="sldNum" sz="quarter" idx="12"/>
          </p:nvPr>
        </p:nvSpPr>
        <p:spPr/>
        <p:txBody>
          <a:bodyPr/>
          <a:lstStyle/>
          <a:p>
            <a:fld id="{66F475D2-E415-431B-986A-BDFF7A65FDA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6493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64018EB-2C27-4F7C-BE00-20F51BBFB128}" type="slidenum">
              <a:rPr lang="en-US" altLang="en-US" smtClean="0">
                <a:solidFill>
                  <a:srgbClr val="000000"/>
                </a:solidFill>
              </a:rPr>
              <a:pPr/>
              <a:t>‹#›</a:t>
            </a:fld>
            <a:endParaRPr lang="en-US" altLang="en-US" dirty="0">
              <a:solidFill>
                <a:srgbClr val="000000"/>
              </a:solidFill>
            </a:endParaRPr>
          </a:p>
        </p:txBody>
      </p:sp>
      <p:sp>
        <p:nvSpPr>
          <p:cNvPr id="5" name="Footer Placeholder 2"/>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3"/>
          <p:cNvSpPr>
            <a:spLocks noGrp="1"/>
          </p:cNvSpPr>
          <p:nvPr>
            <p:ph type="sldNum" sz="quarter" idx="12"/>
          </p:nvPr>
        </p:nvSpPr>
        <p:spPr/>
        <p:txBody>
          <a:bodyPr/>
          <a:lstStyle/>
          <a:p>
            <a:fld id="{3F0981B5-4C0C-424F-9748-BFAE77E85E4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9987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FD29B54E-FF28-4F6E-A9A1-9F55427B9A2D}" type="slidenum">
              <a:rPr lang="en-US" altLang="en-US" smtClean="0">
                <a:solidFill>
                  <a:srgbClr val="000000"/>
                </a:solidFill>
              </a:rPr>
              <a:pPr/>
              <a:t>‹#›</a:t>
            </a:fld>
            <a:endParaRPr lang="en-US" altLang="en-US" dirty="0">
              <a:solidFill>
                <a:srgbClr val="000000"/>
              </a:solidFill>
            </a:endParaRPr>
          </a:p>
        </p:txBody>
      </p:sp>
      <p:sp>
        <p:nvSpPr>
          <p:cNvPr id="5" name="Footer Placeholder 5"/>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6"/>
          <p:cNvSpPr>
            <a:spLocks noGrp="1"/>
          </p:cNvSpPr>
          <p:nvPr>
            <p:ph type="sldNum" sz="quarter" idx="12"/>
          </p:nvPr>
        </p:nvSpPr>
        <p:spPr/>
        <p:txBody>
          <a:bodyPr/>
          <a:lstStyle/>
          <a:p>
            <a:fld id="{F902C210-494E-4836-A804-BFB557EA6D1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90717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CC49E8-C8C6-4A80-AEFD-0D650B5C9BC8}" type="slidenum">
              <a:rPr lang="en-US" altLang="en-US" smtClean="0">
                <a:solidFill>
                  <a:srgbClr val="000000"/>
                </a:solidFill>
              </a:rPr>
              <a:pPr/>
              <a:t>‹#›</a:t>
            </a:fld>
            <a:endParaRPr lang="en-US" alt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fld id="{BD6E52CD-ADD7-4373-BDEA-A6A32019950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10734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fld id="{375F8BAE-5695-4F42-BE04-3FDEC774C18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fontAlgn="base">
              <a:spcBef>
                <a:spcPct val="0"/>
              </a:spcBef>
              <a:spcAft>
                <a:spcPct val="0"/>
              </a:spcAft>
            </a:pPr>
            <a:fld id="{8E99A7C5-EE87-4FFF-A8AB-240BBA228AA0}"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2977176037"/>
      </p:ext>
    </p:extLst>
  </p:cSld>
  <p:clrMap bg1="dk1" tx1="lt1" bg2="dk2"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Lst>
  <p:hf sldNum="0" hdr="0" ft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cid:image008.png@01D9DA45.6A77E06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lacountyhcc.org" TargetMode="External"/><Relationship Id="rId4" Type="http://schemas.openxmlformats.org/officeDocument/2006/relationships/hyperlink" Target="https://lacountyhcc.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s://www.reddinet.net/suppor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s://www.reddinet.net/support" TargetMode="Externa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www.reddinet.net/support" TargetMode="Externa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hyperlink" Target="https://support.reddinet.net/"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register.gotowebinar.com/rt/1070612491123344912" TargetMode="External"/><Relationship Id="rId4" Type="http://schemas.openxmlformats.org/officeDocument/2006/relationships/hyperlink" Target="https://secure-web.cisco.com/10jcl2vif318wsv1owSogu61LJ9t83SePWidOBINs3xGZ-5RC9Q8UXl9So0AHsogHksYhrbwP3_2hKni_mpctdbiOjNgvxzMAiGBaZnUnOz-GyhjcyTpCQwZ8bM2K5dD2fCh2oluQGYjhKMTECh9QdWtDDRbslBG1_vnyhxX2hXHMhL9CZYdaJolj9zwgIsEbxLj-gquonS9c6BkIb8kuGL-4FbZ8HZwbuLlsWeyksaF8mRjhl2HBHOMQrK1yvZg0OzgorJpZEyjxDmUSo_CvpMRhVbgLgHxY4b9vtQ5okhG1vhccjMVxL6h9wN4nPMOamhOn7UzrrtyhereCg1Gf6KcSE66TL8v7C19O2u1VRh0OXKteUeas49ULEtiyMPvC/https%3A%2F%2Fwww.reddinettraining.net%2F"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8.png"/><Relationship Id="rId7" Type="http://schemas.openxmlformats.org/officeDocument/2006/relationships/image" Target="cid:image008.png@01D9DA45.6A77E060"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lacountyhcc.org" TargetMode="External"/><Relationship Id="rId4" Type="http://schemas.openxmlformats.org/officeDocument/2006/relationships/hyperlink" Target="https://lacountyhcc.org/" TargetMode="External"/><Relationship Id="rId9" Type="http://schemas.openxmlformats.org/officeDocument/2006/relationships/hyperlink" Target="mailto:Llee-brown6@dhs.lacounty.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8.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8" name="Rectangle 2"/>
          <p:cNvSpPr>
            <a:spLocks noGrp="1" noChangeArrowheads="1"/>
          </p:cNvSpPr>
          <p:nvPr>
            <p:ph type="ctrTitle"/>
          </p:nvPr>
        </p:nvSpPr>
        <p:spPr>
          <a:xfrm>
            <a:off x="494568" y="5063248"/>
            <a:ext cx="10923638" cy="1317643"/>
          </a:xfrm>
        </p:spPr>
        <p:txBody>
          <a:bodyPr>
            <a:noAutofit/>
          </a:bodyPr>
          <a:lstStyle/>
          <a:p>
            <a:pPr algn="ctr" eaLnBrk="1" hangingPunct="1"/>
            <a:br>
              <a:rPr lang="en-US" altLang="en-US" sz="5400" b="1" dirty="0"/>
            </a:br>
            <a:br>
              <a:rPr lang="en-US" altLang="en-US" sz="5400" b="1" dirty="0"/>
            </a:br>
            <a:r>
              <a:rPr lang="en-US" altLang="en-US" sz="5400" b="1" dirty="0">
                <a:latin typeface="Arial" panose="020B0604020202020204" pitchFamily="34" charset="0"/>
                <a:cs typeface="Arial" panose="020B0604020202020204" pitchFamily="34" charset="0"/>
              </a:rPr>
              <a:t>Los Angeles County </a:t>
            </a:r>
            <a:br>
              <a:rPr lang="en-US" altLang="en-US" sz="5400" b="1" dirty="0">
                <a:latin typeface="Arial" panose="020B0604020202020204" pitchFamily="34" charset="0"/>
                <a:cs typeface="Arial" panose="020B0604020202020204" pitchFamily="34" charset="0"/>
              </a:rPr>
            </a:br>
            <a:r>
              <a:rPr lang="en-US" altLang="en-US" sz="5400" b="1" dirty="0">
                <a:latin typeface="Arial" panose="020B0604020202020204" pitchFamily="34" charset="0"/>
                <a:cs typeface="Arial" panose="020B0604020202020204" pitchFamily="34" charset="0"/>
              </a:rPr>
              <a:t>2023 MRSE Participant Webinar for Non-acute Sectors</a:t>
            </a:r>
          </a:p>
        </p:txBody>
      </p:sp>
      <p:pic>
        <p:nvPicPr>
          <p:cNvPr id="1026" name="Picture 2" descr="Welcome to RTC Pediatrics!">
            <a:extLst>
              <a:ext uri="{FF2B5EF4-FFF2-40B4-BE49-F238E27FC236}">
                <a16:creationId xmlns:a16="http://schemas.microsoft.com/office/drawing/2014/main" id="{5DE28FE9-969C-4CE3-BC4A-231056B1A7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60" t="1" r="19147" b="21484"/>
          <a:stretch/>
        </p:blipFill>
        <p:spPr bwMode="auto">
          <a:xfrm>
            <a:off x="1107939" y="1311479"/>
            <a:ext cx="3673068" cy="23847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D5A0418-EAAB-4B80-8ED6-FCFD94E72C19}"/>
              </a:ext>
            </a:extLst>
          </p:cNvPr>
          <p:cNvPicPr>
            <a:picLocks noChangeAspect="1"/>
          </p:cNvPicPr>
          <p:nvPr/>
        </p:nvPicPr>
        <p:blipFill>
          <a:blip r:embed="rId4"/>
          <a:stretch>
            <a:fillRect/>
          </a:stretch>
        </p:blipFill>
        <p:spPr>
          <a:xfrm>
            <a:off x="10561243" y="5722070"/>
            <a:ext cx="1466406" cy="995513"/>
          </a:xfrm>
          <a:prstGeom prst="rect">
            <a:avLst/>
          </a:prstGeom>
        </p:spPr>
      </p:pic>
      <p:pic>
        <p:nvPicPr>
          <p:cNvPr id="1032" name="Picture 8" descr="Cumulative Statewide Power Outages (Public View) | California State  Geoportal">
            <a:extLst>
              <a:ext uri="{FF2B5EF4-FFF2-40B4-BE49-F238E27FC236}">
                <a16:creationId xmlns:a16="http://schemas.microsoft.com/office/drawing/2014/main" id="{4D22ABC7-83BC-477F-9CAA-1B62B2AD1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9370" y="477108"/>
            <a:ext cx="4998836" cy="33242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ummer Schedules and Why Children Need Them | Lifespan">
            <a:extLst>
              <a:ext uri="{FF2B5EF4-FFF2-40B4-BE49-F238E27FC236}">
                <a16:creationId xmlns:a16="http://schemas.microsoft.com/office/drawing/2014/main" id="{63A5DDE7-6E20-4004-A30F-49490E049A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521"/>
          <a:stretch/>
        </p:blipFill>
        <p:spPr bwMode="auto">
          <a:xfrm>
            <a:off x="588863" y="399204"/>
            <a:ext cx="4605754" cy="34021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ower outage impacting much of Magna and West Valley City">
            <a:extLst>
              <a:ext uri="{FF2B5EF4-FFF2-40B4-BE49-F238E27FC236}">
                <a16:creationId xmlns:a16="http://schemas.microsoft.com/office/drawing/2014/main" id="{DA25D3F0-6B3F-4116-85BE-656E3DF062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6846" y="399204"/>
            <a:ext cx="6680803" cy="348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70432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4" name="Rectangle 3"/>
          <p:cNvSpPr>
            <a:spLocks noGrp="1" noChangeArrowheads="1"/>
          </p:cNvSpPr>
          <p:nvPr>
            <p:ph idx="1"/>
          </p:nvPr>
        </p:nvSpPr>
        <p:spPr>
          <a:xfrm>
            <a:off x="192119" y="1837419"/>
            <a:ext cx="8300973" cy="4912542"/>
          </a:xfrm>
        </p:spPr>
        <p:txBody>
          <a:bodyPr>
            <a:normAutofit fontScale="32500" lnSpcReduction="20000"/>
          </a:bodyPr>
          <a:lstStyle/>
          <a:p>
            <a:pPr marL="0" indent="0" eaLnBrk="1" hangingPunct="1">
              <a:spcBef>
                <a:spcPct val="50000"/>
              </a:spcBef>
              <a:buNone/>
            </a:pPr>
            <a:r>
              <a:rPr lang="en-US" altLang="en-US" sz="2400" dirty="0">
                <a:solidFill>
                  <a:schemeClr val="tx1"/>
                </a:solidFill>
              </a:rPr>
              <a:t>	</a:t>
            </a:r>
            <a:endParaRPr lang="en-US" altLang="en-US" sz="11200" dirty="0"/>
          </a:p>
          <a:p>
            <a:pPr lvl="1">
              <a:spcBef>
                <a:spcPct val="50000"/>
              </a:spcBef>
            </a:pPr>
            <a:r>
              <a:rPr lang="en-US" altLang="en-US" sz="9800" dirty="0">
                <a:latin typeface="Arial" panose="020B0604020202020204" pitchFamily="34" charset="0"/>
                <a:cs typeface="Arial" panose="020B0604020202020204" pitchFamily="34" charset="0"/>
              </a:rPr>
              <a:t>Activate the communication plan</a:t>
            </a:r>
          </a:p>
          <a:p>
            <a:pPr lvl="1">
              <a:spcBef>
                <a:spcPct val="50000"/>
              </a:spcBef>
            </a:pPr>
            <a:r>
              <a:rPr lang="en-US" altLang="en-US" sz="9800" dirty="0">
                <a:latin typeface="Arial" panose="020B0604020202020204" pitchFamily="34" charset="0"/>
                <a:cs typeface="Arial" panose="020B0604020202020204" pitchFamily="34" charset="0"/>
              </a:rPr>
              <a:t>Test redundant communication systems</a:t>
            </a:r>
          </a:p>
          <a:p>
            <a:pPr lvl="1">
              <a:spcBef>
                <a:spcPct val="50000"/>
              </a:spcBef>
            </a:pPr>
            <a:r>
              <a:rPr lang="en-US" altLang="en-US" sz="9800" dirty="0">
                <a:latin typeface="Arial" panose="020B0604020202020204" pitchFamily="34" charset="0"/>
                <a:cs typeface="Arial" panose="020B0604020202020204" pitchFamily="34" charset="0"/>
              </a:rPr>
              <a:t>Determine information sharing procedures</a:t>
            </a:r>
          </a:p>
          <a:p>
            <a:pPr lvl="1">
              <a:spcBef>
                <a:spcPct val="50000"/>
              </a:spcBef>
            </a:pPr>
            <a:r>
              <a:rPr lang="en-US" altLang="en-US" sz="9800" dirty="0">
                <a:latin typeface="Arial" panose="020B0604020202020204" pitchFamily="34" charset="0"/>
                <a:cs typeface="Arial" panose="020B0604020202020204" pitchFamily="34" charset="0"/>
              </a:rPr>
              <a:t>Update operational status via ReddiNet®</a:t>
            </a:r>
          </a:p>
          <a:p>
            <a:pPr marL="457200" lvl="1" indent="0">
              <a:spcBef>
                <a:spcPct val="50000"/>
              </a:spcBef>
              <a:buNone/>
            </a:pPr>
            <a:endParaRPr lang="en-US" altLang="en-US" sz="2600" dirty="0"/>
          </a:p>
          <a:p>
            <a:pPr marL="457200" lvl="1" indent="0">
              <a:spcBef>
                <a:spcPct val="50000"/>
              </a:spcBef>
              <a:buNone/>
            </a:pPr>
            <a:endParaRPr lang="en-US" altLang="en-US" sz="2600" dirty="0"/>
          </a:p>
          <a:p>
            <a:pPr marL="914400" lvl="2" indent="0">
              <a:spcBef>
                <a:spcPct val="50000"/>
              </a:spcBef>
              <a:buNone/>
            </a:pPr>
            <a:r>
              <a:rPr lang="en-US" altLang="en-US" sz="2400" dirty="0">
                <a:solidFill>
                  <a:schemeClr val="tx1"/>
                </a:solidFill>
              </a:rPr>
              <a:t> </a:t>
            </a:r>
          </a:p>
          <a:p>
            <a:pPr eaLnBrk="1" hangingPunct="1">
              <a:spcBef>
                <a:spcPct val="50000"/>
              </a:spcBef>
            </a:pPr>
            <a:endParaRPr lang="en-US" altLang="en-US" sz="2800" dirty="0">
              <a:solidFill>
                <a:schemeClr val="tx1"/>
              </a:solidFill>
            </a:endParaRPr>
          </a:p>
          <a:p>
            <a:pPr marL="0" indent="0" eaLnBrk="1" hangingPunct="1">
              <a:spcBef>
                <a:spcPct val="50000"/>
              </a:spcBef>
              <a:buNone/>
            </a:pPr>
            <a:endParaRPr lang="en-US" altLang="en-US" sz="2000" dirty="0">
              <a:solidFill>
                <a:schemeClr val="tx1"/>
              </a:solidFill>
            </a:endParaRPr>
          </a:p>
        </p:txBody>
      </p:sp>
      <p:pic>
        <p:nvPicPr>
          <p:cNvPr id="5" name="Picture 4">
            <a:extLst>
              <a:ext uri="{FF2B5EF4-FFF2-40B4-BE49-F238E27FC236}">
                <a16:creationId xmlns:a16="http://schemas.microsoft.com/office/drawing/2014/main" id="{047D5AA8-79C9-4722-B796-10940D3E79F9}"/>
              </a:ext>
            </a:extLst>
          </p:cNvPr>
          <p:cNvPicPr>
            <a:picLocks noChangeAspect="1"/>
          </p:cNvPicPr>
          <p:nvPr/>
        </p:nvPicPr>
        <p:blipFill>
          <a:blip r:embed="rId3"/>
          <a:stretch>
            <a:fillRect/>
          </a:stretch>
        </p:blipFill>
        <p:spPr>
          <a:xfrm>
            <a:off x="10561243" y="5722070"/>
            <a:ext cx="1466406" cy="995513"/>
          </a:xfrm>
          <a:prstGeom prst="rect">
            <a:avLst/>
          </a:prstGeom>
        </p:spPr>
      </p:pic>
      <p:sp>
        <p:nvSpPr>
          <p:cNvPr id="8" name="Title 1">
            <a:extLst>
              <a:ext uri="{FF2B5EF4-FFF2-40B4-BE49-F238E27FC236}">
                <a16:creationId xmlns:a16="http://schemas.microsoft.com/office/drawing/2014/main" id="{5B86B786-EBF1-455A-85D6-5B6EE6DDB2DF}"/>
              </a:ext>
            </a:extLst>
          </p:cNvPr>
          <p:cNvSpPr txBox="1">
            <a:spLocks/>
          </p:cNvSpPr>
          <p:nvPr/>
        </p:nvSpPr>
        <p:spPr>
          <a:xfrm>
            <a:off x="930089" y="591941"/>
            <a:ext cx="10042711" cy="1400530"/>
          </a:xfrm>
          <a:prstGeom prst="rect">
            <a:avLst/>
          </a:prstGeom>
        </p:spPr>
        <p:txBody>
          <a:bodyPr vert="horz" lIns="91440" tIns="45720" rIns="91440" bIns="45720" rtlCol="0" anchor="t">
            <a:normAutofit fontScale="60000" lnSpcReduction="2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300" u="sng" dirty="0">
                <a:latin typeface="Arial" panose="020B0604020202020204" pitchFamily="34" charset="0"/>
                <a:ea typeface="MS Mincho" panose="02020609040205080304" pitchFamily="49" charset="-128"/>
                <a:cs typeface="Arial" panose="020B0604020202020204" pitchFamily="34" charset="0"/>
              </a:rPr>
              <a:t>Capability 2 cont’d</a:t>
            </a:r>
            <a:r>
              <a:rPr lang="en-US" sz="4800" dirty="0">
                <a:latin typeface="Arial" panose="020B0604020202020204" pitchFamily="34" charset="0"/>
                <a:ea typeface="MS Mincho" panose="02020609040205080304" pitchFamily="49" charset="-128"/>
                <a:cs typeface="Arial" panose="020B0604020202020204" pitchFamily="34" charset="0"/>
              </a:rPr>
              <a:t>. Health Care and Medical Response Coordination </a:t>
            </a:r>
            <a:r>
              <a:rPr lang="en-US" sz="4800" b="1" dirty="0">
                <a:latin typeface="Arial" panose="020B0604020202020204" pitchFamily="34" charset="0"/>
                <a:ea typeface="MS Mincho" panose="02020609040205080304" pitchFamily="49" charset="-128"/>
                <a:cs typeface="Arial" panose="020B0604020202020204" pitchFamily="34" charset="0"/>
              </a:rPr>
              <a:t>– MAINTAIN COMMUNICATION</a:t>
            </a:r>
            <a:br>
              <a:rPr lang="en-US" sz="4400" dirty="0">
                <a:latin typeface="Times New Roman" panose="02020603050405020304" pitchFamily="18" charset="0"/>
                <a:ea typeface="Times New Roman" panose="02020603050405020304" pitchFamily="18" charset="0"/>
              </a:rPr>
            </a:br>
            <a:endParaRPr lang="en-US" b="1" dirty="0"/>
          </a:p>
        </p:txBody>
      </p:sp>
      <p:pic>
        <p:nvPicPr>
          <p:cNvPr id="10" name="Picture 9">
            <a:extLst>
              <a:ext uri="{FF2B5EF4-FFF2-40B4-BE49-F238E27FC236}">
                <a16:creationId xmlns:a16="http://schemas.microsoft.com/office/drawing/2014/main" id="{21AE6F93-E505-4E59-B8FC-57E3B910B4D3}"/>
              </a:ext>
            </a:extLst>
          </p:cNvPr>
          <p:cNvPicPr/>
          <p:nvPr/>
        </p:nvPicPr>
        <p:blipFill rotWithShape="1">
          <a:blip r:embed="rId4"/>
          <a:srcRect l="56250" t="22218" r="4969" b="29928"/>
          <a:stretch/>
        </p:blipFill>
        <p:spPr bwMode="auto">
          <a:xfrm>
            <a:off x="6424942" y="4965496"/>
            <a:ext cx="5602707" cy="1752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965388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4" name="Rectangle 3"/>
          <p:cNvSpPr>
            <a:spLocks noGrp="1" noChangeArrowheads="1"/>
          </p:cNvSpPr>
          <p:nvPr>
            <p:ph idx="1"/>
          </p:nvPr>
        </p:nvSpPr>
        <p:spPr>
          <a:xfrm>
            <a:off x="315316" y="1770024"/>
            <a:ext cx="9258070" cy="4449802"/>
          </a:xfrm>
        </p:spPr>
        <p:txBody>
          <a:bodyPr>
            <a:normAutofit fontScale="47500" lnSpcReduction="20000"/>
          </a:bodyPr>
          <a:lstStyle/>
          <a:p>
            <a:pPr marL="0" indent="0" eaLnBrk="1" hangingPunct="1">
              <a:spcBef>
                <a:spcPct val="50000"/>
              </a:spcBef>
              <a:buNone/>
            </a:pPr>
            <a:r>
              <a:rPr lang="en-US" altLang="en-US" sz="2400" dirty="0">
                <a:solidFill>
                  <a:schemeClr val="tx1"/>
                </a:solidFill>
              </a:rPr>
              <a:t>	</a:t>
            </a:r>
            <a:endParaRPr lang="en-US" altLang="en-US" sz="3800" dirty="0"/>
          </a:p>
          <a:p>
            <a:pPr lvl="1">
              <a:spcBef>
                <a:spcPct val="50000"/>
              </a:spcBef>
            </a:pPr>
            <a:r>
              <a:rPr lang="en-US" altLang="en-US" sz="5900" dirty="0">
                <a:latin typeface="Arial" panose="020B0604020202020204" pitchFamily="34" charset="0"/>
                <a:cs typeface="Arial" panose="020B0604020202020204" pitchFamily="34" charset="0"/>
              </a:rPr>
              <a:t>Review the EOP &amp; Job Action Sheets with staff</a:t>
            </a:r>
          </a:p>
          <a:p>
            <a:pPr lvl="1">
              <a:spcBef>
                <a:spcPct val="50000"/>
              </a:spcBef>
            </a:pPr>
            <a:r>
              <a:rPr lang="en-US" altLang="en-US" sz="5900" dirty="0">
                <a:latin typeface="Arial" panose="020B0604020202020204" pitchFamily="34" charset="0"/>
                <a:cs typeface="Arial" panose="020B0604020202020204" pitchFamily="34" charset="0"/>
              </a:rPr>
              <a:t>Complete the ICS forms</a:t>
            </a:r>
          </a:p>
          <a:p>
            <a:pPr lvl="1">
              <a:spcBef>
                <a:spcPct val="50000"/>
              </a:spcBef>
            </a:pPr>
            <a:r>
              <a:rPr lang="en-US" altLang="en-US" sz="5900" dirty="0">
                <a:latin typeface="Arial" panose="020B0604020202020204" pitchFamily="34" charset="0"/>
                <a:cs typeface="Arial" panose="020B0604020202020204" pitchFamily="34" charset="0"/>
              </a:rPr>
              <a:t>Determine information sharing procedures</a:t>
            </a:r>
          </a:p>
          <a:p>
            <a:pPr lvl="1">
              <a:spcBef>
                <a:spcPct val="50000"/>
              </a:spcBef>
            </a:pPr>
            <a:r>
              <a:rPr lang="en-US" altLang="en-US" sz="5900" dirty="0">
                <a:latin typeface="Arial" panose="020B0604020202020204" pitchFamily="34" charset="0"/>
                <a:cs typeface="Arial" panose="020B0604020202020204" pitchFamily="34" charset="0"/>
              </a:rPr>
              <a:t>Update operational status via </a:t>
            </a:r>
          </a:p>
          <a:p>
            <a:pPr marL="457200" lvl="1" indent="0">
              <a:spcBef>
                <a:spcPct val="50000"/>
              </a:spcBef>
              <a:buNone/>
            </a:pPr>
            <a:r>
              <a:rPr lang="en-US" altLang="en-US" sz="5900" dirty="0">
                <a:latin typeface="Arial" panose="020B0604020202020204" pitchFamily="34" charset="0"/>
                <a:cs typeface="Arial" panose="020B0604020202020204" pitchFamily="34" charset="0"/>
              </a:rPr>
              <a:t>   ReddiNet®</a:t>
            </a:r>
          </a:p>
          <a:p>
            <a:pPr marL="457200" lvl="1" indent="0">
              <a:spcBef>
                <a:spcPct val="50000"/>
              </a:spcBef>
              <a:buNone/>
            </a:pPr>
            <a:endParaRPr lang="en-US" altLang="en-US" sz="2600" dirty="0"/>
          </a:p>
          <a:p>
            <a:pPr marL="457200" lvl="1" indent="0">
              <a:spcBef>
                <a:spcPct val="50000"/>
              </a:spcBef>
              <a:buNone/>
            </a:pPr>
            <a:endParaRPr lang="en-US" altLang="en-US" sz="2600" dirty="0"/>
          </a:p>
          <a:p>
            <a:pPr marL="914400" lvl="2" indent="0">
              <a:spcBef>
                <a:spcPct val="50000"/>
              </a:spcBef>
              <a:buNone/>
            </a:pPr>
            <a:r>
              <a:rPr lang="en-US" altLang="en-US" sz="2400" dirty="0">
                <a:solidFill>
                  <a:schemeClr val="tx1"/>
                </a:solidFill>
              </a:rPr>
              <a:t> </a:t>
            </a:r>
          </a:p>
          <a:p>
            <a:pPr eaLnBrk="1" hangingPunct="1">
              <a:spcBef>
                <a:spcPct val="50000"/>
              </a:spcBef>
            </a:pPr>
            <a:endParaRPr lang="en-US" altLang="en-US" sz="2800" dirty="0">
              <a:solidFill>
                <a:schemeClr val="tx1"/>
              </a:solidFill>
            </a:endParaRPr>
          </a:p>
          <a:p>
            <a:pPr marL="0" indent="0" eaLnBrk="1" hangingPunct="1">
              <a:spcBef>
                <a:spcPct val="50000"/>
              </a:spcBef>
              <a:buNone/>
            </a:pPr>
            <a:endParaRPr lang="en-US" altLang="en-US" sz="2000" dirty="0">
              <a:solidFill>
                <a:schemeClr val="tx1"/>
              </a:solidFill>
            </a:endParaRPr>
          </a:p>
        </p:txBody>
      </p:sp>
      <p:pic>
        <p:nvPicPr>
          <p:cNvPr id="5" name="Picture 4">
            <a:extLst>
              <a:ext uri="{FF2B5EF4-FFF2-40B4-BE49-F238E27FC236}">
                <a16:creationId xmlns:a16="http://schemas.microsoft.com/office/drawing/2014/main" id="{047D5AA8-79C9-4722-B796-10940D3E79F9}"/>
              </a:ext>
            </a:extLst>
          </p:cNvPr>
          <p:cNvPicPr>
            <a:picLocks noChangeAspect="1"/>
          </p:cNvPicPr>
          <p:nvPr/>
        </p:nvPicPr>
        <p:blipFill>
          <a:blip r:embed="rId3"/>
          <a:stretch>
            <a:fillRect/>
          </a:stretch>
        </p:blipFill>
        <p:spPr>
          <a:xfrm>
            <a:off x="10561243" y="5722070"/>
            <a:ext cx="1466406" cy="995513"/>
          </a:xfrm>
          <a:prstGeom prst="rect">
            <a:avLst/>
          </a:prstGeom>
        </p:spPr>
      </p:pic>
      <p:sp>
        <p:nvSpPr>
          <p:cNvPr id="13" name="Title 1">
            <a:extLst>
              <a:ext uri="{FF2B5EF4-FFF2-40B4-BE49-F238E27FC236}">
                <a16:creationId xmlns:a16="http://schemas.microsoft.com/office/drawing/2014/main" id="{D894E947-E85F-4B41-A814-B25C12804E9F}"/>
              </a:ext>
            </a:extLst>
          </p:cNvPr>
          <p:cNvSpPr txBox="1">
            <a:spLocks/>
          </p:cNvSpPr>
          <p:nvPr/>
        </p:nvSpPr>
        <p:spPr>
          <a:xfrm>
            <a:off x="930089" y="591941"/>
            <a:ext cx="10042711" cy="1400530"/>
          </a:xfrm>
          <a:prstGeom prst="rect">
            <a:avLst/>
          </a:prstGeom>
        </p:spPr>
        <p:txBody>
          <a:bodyPr vert="horz" lIns="91440" tIns="45720" rIns="91440" bIns="45720" rtlCol="0" anchor="t">
            <a:normAutofit fontScale="75000" lnSpcReduction="2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u="sng" dirty="0">
                <a:latin typeface="Arial" panose="020B0604020202020204" pitchFamily="34" charset="0"/>
                <a:ea typeface="MS Mincho" panose="02020609040205080304" pitchFamily="49" charset="-128"/>
                <a:cs typeface="Arial" panose="020B0604020202020204" pitchFamily="34" charset="0"/>
              </a:rPr>
              <a:t>Capability 2</a:t>
            </a:r>
            <a:r>
              <a:rPr lang="en-US" sz="4800" dirty="0">
                <a:latin typeface="Arial" panose="020B0604020202020204" pitchFamily="34" charset="0"/>
                <a:ea typeface="MS Mincho" panose="02020609040205080304" pitchFamily="49" charset="-128"/>
                <a:cs typeface="Arial" panose="020B0604020202020204" pitchFamily="34" charset="0"/>
              </a:rPr>
              <a:t>. Health Care and Medical Response Coordination </a:t>
            </a:r>
            <a:r>
              <a:rPr lang="en-US" sz="4800" b="1" dirty="0">
                <a:latin typeface="Arial" panose="020B0604020202020204" pitchFamily="34" charset="0"/>
                <a:ea typeface="MS Mincho" panose="02020609040205080304" pitchFamily="49" charset="-128"/>
                <a:cs typeface="Arial" panose="020B0604020202020204" pitchFamily="34" charset="0"/>
              </a:rPr>
              <a:t>– ACTIVATE THE ICS</a:t>
            </a:r>
            <a:br>
              <a:rPr lang="en-US" sz="4400" dirty="0">
                <a:latin typeface="Times New Roman" panose="02020603050405020304" pitchFamily="18" charset="0"/>
                <a:ea typeface="Times New Roman" panose="02020603050405020304" pitchFamily="18" charset="0"/>
              </a:rPr>
            </a:br>
            <a:endParaRPr lang="en-US" b="1" dirty="0"/>
          </a:p>
        </p:txBody>
      </p:sp>
      <p:pic>
        <p:nvPicPr>
          <p:cNvPr id="1034" name="Picture 10" descr="Training">
            <a:extLst>
              <a:ext uri="{FF2B5EF4-FFF2-40B4-BE49-F238E27FC236}">
                <a16:creationId xmlns:a16="http://schemas.microsoft.com/office/drawing/2014/main" id="{1A92F8FE-999D-486C-A110-69767531A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5955" y="3716978"/>
            <a:ext cx="4141694" cy="300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446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D4AD-9762-494A-B728-6AA6FCAC39D2}"/>
              </a:ext>
            </a:extLst>
          </p:cNvPr>
          <p:cNvSpPr>
            <a:spLocks noGrp="1"/>
          </p:cNvSpPr>
          <p:nvPr>
            <p:ph type="title"/>
          </p:nvPr>
        </p:nvSpPr>
        <p:spPr/>
        <p:txBody>
          <a:bodyPr>
            <a:normAutofit fontScale="90000"/>
          </a:bodyPr>
          <a:lstStyle/>
          <a:p>
            <a:r>
              <a:rPr lang="en-US" sz="4400" b="1" u="sng" kern="1200" dirty="0">
                <a:effectLst/>
                <a:latin typeface="Arial" panose="020B0604020202020204" pitchFamily="34" charset="0"/>
                <a:ea typeface="Times New Roman" panose="02020603050405020304" pitchFamily="18" charset="0"/>
                <a:cs typeface="Arial" panose="020B0604020202020204" pitchFamily="34" charset="0"/>
              </a:rPr>
              <a:t>Capability 3</a:t>
            </a:r>
            <a:r>
              <a:rPr lang="en-US" sz="4400" b="1" kern="1200" dirty="0">
                <a:effectLst/>
                <a:latin typeface="Arial" panose="020B0604020202020204" pitchFamily="34" charset="0"/>
                <a:ea typeface="Times New Roman" panose="02020603050405020304" pitchFamily="18" charset="0"/>
                <a:cs typeface="Arial" panose="020B0604020202020204" pitchFamily="34" charset="0"/>
              </a:rPr>
              <a:t>: Continuity of Health Care Service Delivery</a:t>
            </a:r>
            <a:br>
              <a:rPr lang="en-US" sz="4400" dirty="0">
                <a:effectLst/>
                <a:latin typeface="Times New Roman" panose="02020603050405020304" pitchFamily="18" charset="0"/>
                <a:ea typeface="Times New Roman" panose="02020603050405020304" pitchFamily="18" charset="0"/>
              </a:rPr>
            </a:br>
            <a:br>
              <a:rPr lang="en-US" sz="4400" dirty="0">
                <a:effectLst/>
                <a:latin typeface="Times New Roman" panose="02020603050405020304" pitchFamily="18" charset="0"/>
                <a:ea typeface="Times New Roman" panose="02020603050405020304" pitchFamily="18" charset="0"/>
              </a:rPr>
            </a:br>
            <a:endParaRPr lang="en-US" b="1" dirty="0"/>
          </a:p>
        </p:txBody>
      </p:sp>
      <p:sp>
        <p:nvSpPr>
          <p:cNvPr id="3" name="Content Placeholder 2">
            <a:extLst>
              <a:ext uri="{FF2B5EF4-FFF2-40B4-BE49-F238E27FC236}">
                <a16:creationId xmlns:a16="http://schemas.microsoft.com/office/drawing/2014/main" id="{A5FBA7E3-859C-4331-A05E-F56295523EF6}"/>
              </a:ext>
            </a:extLst>
          </p:cNvPr>
          <p:cNvSpPr>
            <a:spLocks noGrp="1"/>
          </p:cNvSpPr>
          <p:nvPr>
            <p:ph idx="1"/>
          </p:nvPr>
        </p:nvSpPr>
        <p:spPr>
          <a:xfrm>
            <a:off x="646111" y="1983371"/>
            <a:ext cx="10564400" cy="4772297"/>
          </a:xfrm>
        </p:spPr>
        <p:txBody>
          <a:bodyPr>
            <a:normAutofit fontScale="77500" lnSpcReduction="20000"/>
          </a:bodyPr>
          <a:lstStyle/>
          <a:p>
            <a:pPr marL="0" indent="0">
              <a:buNone/>
            </a:pPr>
            <a:r>
              <a:rPr lang="en-US" sz="3800" dirty="0">
                <a:latin typeface="Arial" panose="020B0604020202020204" pitchFamily="34" charset="0"/>
                <a:cs typeface="Arial" panose="020B0604020202020204" pitchFamily="34" charset="0"/>
              </a:rPr>
              <a:t>OBJECTIVES:</a:t>
            </a:r>
          </a:p>
          <a:p>
            <a:pPr lvl="1">
              <a:buFont typeface="Courier New" panose="02070309020205020404" pitchFamily="49" charset="0"/>
              <a:buChar char="o"/>
            </a:pPr>
            <a:r>
              <a:rPr lang="en-US" sz="2900" dirty="0">
                <a:latin typeface="Arial" panose="020B0604020202020204" pitchFamily="34" charset="0"/>
                <a:cs typeface="Arial" panose="020B0604020202020204" pitchFamily="34" charset="0"/>
              </a:rPr>
              <a:t>Determine the facility’s priorities for ensuring key functions are maintained:</a:t>
            </a:r>
          </a:p>
          <a:p>
            <a:pPr lvl="2">
              <a:buFont typeface="Arial" panose="020B0604020202020204" pitchFamily="34" charset="0"/>
              <a:buChar char="•"/>
            </a:pPr>
            <a:r>
              <a:rPr lang="en-US" sz="2400" dirty="0">
                <a:latin typeface="Arial" panose="020B0604020202020204" pitchFamily="34" charset="0"/>
                <a:cs typeface="Arial" panose="020B0604020202020204" pitchFamily="34" charset="0"/>
              </a:rPr>
              <a:t>Provision of care</a:t>
            </a:r>
          </a:p>
          <a:p>
            <a:pPr lvl="2">
              <a:buFont typeface="Arial" panose="020B0604020202020204" pitchFamily="34" charset="0"/>
              <a:buChar char="•"/>
            </a:pPr>
            <a:r>
              <a:rPr lang="en-US" sz="2400" dirty="0">
                <a:latin typeface="Arial" panose="020B0604020202020204" pitchFamily="34" charset="0"/>
                <a:cs typeface="Arial" panose="020B0604020202020204" pitchFamily="34" charset="0"/>
              </a:rPr>
              <a:t>JIT Training</a:t>
            </a:r>
          </a:p>
          <a:p>
            <a:pPr lvl="2">
              <a:buFont typeface="Arial" panose="020B0604020202020204" pitchFamily="34" charset="0"/>
              <a:buChar char="•"/>
            </a:pPr>
            <a:r>
              <a:rPr lang="en-US" sz="2400" dirty="0">
                <a:latin typeface="Arial" panose="020B0604020202020204" pitchFamily="34" charset="0"/>
                <a:cs typeface="Arial" panose="020B0604020202020204" pitchFamily="34" charset="0"/>
              </a:rPr>
              <a:t>Coordinate staff and resources</a:t>
            </a:r>
          </a:p>
          <a:p>
            <a:pPr lvl="3">
              <a:buFont typeface="Arial" panose="020B0604020202020204" pitchFamily="34" charset="0"/>
              <a:buChar char="•"/>
            </a:pPr>
            <a:r>
              <a:rPr lang="en-US" sz="2400" dirty="0">
                <a:latin typeface="Arial" panose="020B0604020202020204" pitchFamily="34" charset="0"/>
                <a:cs typeface="Arial" panose="020B0604020202020204" pitchFamily="34" charset="0"/>
              </a:rPr>
              <a:t>Resource Request</a:t>
            </a:r>
          </a:p>
          <a:p>
            <a:pPr lvl="1">
              <a:buFont typeface="Courier New" panose="02070309020205020404" pitchFamily="49" charset="0"/>
              <a:buChar char="o"/>
            </a:pPr>
            <a:r>
              <a:rPr lang="en-US" sz="2900" dirty="0">
                <a:latin typeface="Arial" panose="020B0604020202020204" pitchFamily="34" charset="0"/>
                <a:cs typeface="Arial" panose="020B0604020202020204" pitchFamily="34" charset="0"/>
              </a:rPr>
              <a:t>BCP activation</a:t>
            </a:r>
          </a:p>
          <a:p>
            <a:pPr lvl="2">
              <a:buFont typeface="Courier New" panose="02070309020205020404" pitchFamily="49" charset="0"/>
              <a:buChar char="o"/>
            </a:pPr>
            <a:r>
              <a:rPr lang="en-US" sz="2700" dirty="0">
                <a:latin typeface="Arial" panose="020B0604020202020204" pitchFamily="34" charset="0"/>
                <a:cs typeface="Arial" panose="020B0604020202020204" pitchFamily="34" charset="0"/>
              </a:rPr>
              <a:t>Patient tracking</a:t>
            </a:r>
          </a:p>
          <a:p>
            <a:pPr lvl="2">
              <a:buFont typeface="Courier New" panose="02070309020205020404" pitchFamily="49" charset="0"/>
              <a:buChar char="o"/>
            </a:pPr>
            <a:r>
              <a:rPr lang="en-US" sz="2700" dirty="0">
                <a:latin typeface="Arial" panose="020B0604020202020204" pitchFamily="34" charset="0"/>
                <a:cs typeface="Arial" panose="020B0604020202020204" pitchFamily="34" charset="0"/>
              </a:rPr>
              <a:t>HIPAA</a:t>
            </a:r>
          </a:p>
          <a:p>
            <a:pPr lvl="1">
              <a:buFont typeface="Courier New" panose="02070309020205020404" pitchFamily="49" charset="0"/>
              <a:buChar char="o"/>
            </a:pPr>
            <a:r>
              <a:rPr lang="en-US" sz="2900" dirty="0">
                <a:latin typeface="Arial" panose="020B0604020202020204" pitchFamily="34" charset="0"/>
                <a:cs typeface="Arial" panose="020B0604020202020204" pitchFamily="34" charset="0"/>
              </a:rPr>
              <a:t>Identify strategies for recovery</a:t>
            </a:r>
          </a:p>
          <a:p>
            <a:pPr marL="0" indent="0">
              <a:buNone/>
            </a:pPr>
            <a:endParaRPr lang="en-US" sz="2400" dirty="0"/>
          </a:p>
          <a:p>
            <a:pPr marL="0" indent="0">
              <a:buNone/>
            </a:pPr>
            <a:r>
              <a:rPr lang="en-US" dirty="0"/>
              <a:t>						</a:t>
            </a:r>
          </a:p>
          <a:p>
            <a:pPr marL="0" indent="0">
              <a:buNone/>
            </a:pPr>
            <a:endParaRPr lang="en-US" dirty="0"/>
          </a:p>
          <a:p>
            <a:pPr lvl="4"/>
            <a:endParaRPr lang="en-US" dirty="0"/>
          </a:p>
        </p:txBody>
      </p:sp>
      <p:pic>
        <p:nvPicPr>
          <p:cNvPr id="6" name="Picture 5">
            <a:extLst>
              <a:ext uri="{FF2B5EF4-FFF2-40B4-BE49-F238E27FC236}">
                <a16:creationId xmlns:a16="http://schemas.microsoft.com/office/drawing/2014/main" id="{D36C7010-0770-4D4C-8D98-57D27AF1556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8" name="Picture 2" descr="Business Continuity Icon Images – Browse 8,968 Stock Photos, Vectors, and  Video | Adobe Stock">
            <a:extLst>
              <a:ext uri="{FF2B5EF4-FFF2-40B4-BE49-F238E27FC236}">
                <a16:creationId xmlns:a16="http://schemas.microsoft.com/office/drawing/2014/main" id="{D538F904-6F00-42E0-B6FE-AFDA698CA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4846" y="4877784"/>
            <a:ext cx="4852803" cy="183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71129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D4AD-9762-494A-B728-6AA6FCAC39D2}"/>
              </a:ext>
            </a:extLst>
          </p:cNvPr>
          <p:cNvSpPr>
            <a:spLocks noGrp="1"/>
          </p:cNvSpPr>
          <p:nvPr>
            <p:ph type="title"/>
          </p:nvPr>
        </p:nvSpPr>
        <p:spPr/>
        <p:txBody>
          <a:bodyPr>
            <a:normAutofit fontScale="90000"/>
          </a:bodyPr>
          <a:lstStyle/>
          <a:p>
            <a:r>
              <a:rPr lang="en-US" sz="4400" b="1" u="sng" kern="1200" dirty="0">
                <a:effectLst/>
                <a:latin typeface="Arial" panose="020B0604020202020204" pitchFamily="34" charset="0"/>
                <a:ea typeface="Times New Roman" panose="02020603050405020304" pitchFamily="18" charset="0"/>
                <a:cs typeface="Arial" panose="020B0604020202020204" pitchFamily="34" charset="0"/>
              </a:rPr>
              <a:t>Capability 4.</a:t>
            </a:r>
            <a:r>
              <a:rPr lang="en-US" sz="4400" b="1" kern="1200" dirty="0">
                <a:effectLst/>
                <a:latin typeface="Arial" panose="020B0604020202020204" pitchFamily="34" charset="0"/>
                <a:ea typeface="Times New Roman" panose="02020603050405020304" pitchFamily="18" charset="0"/>
                <a:cs typeface="Arial" panose="020B0604020202020204" pitchFamily="34" charset="0"/>
              </a:rPr>
              <a:t> Medical Surge</a:t>
            </a:r>
            <a:br>
              <a:rPr lang="en-US" sz="4400" dirty="0">
                <a:effectLst/>
                <a:latin typeface="Times New Roman" panose="02020603050405020304" pitchFamily="18" charset="0"/>
                <a:ea typeface="Times New Roman" panose="02020603050405020304" pitchFamily="18" charset="0"/>
              </a:rPr>
            </a:br>
            <a:br>
              <a:rPr lang="en-US" sz="4400" dirty="0">
                <a:effectLst/>
                <a:latin typeface="Times New Roman" panose="02020603050405020304" pitchFamily="18" charset="0"/>
                <a:ea typeface="Times New Roman" panose="02020603050405020304" pitchFamily="18" charset="0"/>
              </a:rPr>
            </a:br>
            <a:endParaRPr lang="en-US" b="1" dirty="0"/>
          </a:p>
        </p:txBody>
      </p:sp>
      <p:sp>
        <p:nvSpPr>
          <p:cNvPr id="3" name="Content Placeholder 2">
            <a:extLst>
              <a:ext uri="{FF2B5EF4-FFF2-40B4-BE49-F238E27FC236}">
                <a16:creationId xmlns:a16="http://schemas.microsoft.com/office/drawing/2014/main" id="{A5FBA7E3-859C-4331-A05E-F56295523EF6}"/>
              </a:ext>
            </a:extLst>
          </p:cNvPr>
          <p:cNvSpPr>
            <a:spLocks noGrp="1"/>
          </p:cNvSpPr>
          <p:nvPr>
            <p:ph idx="1"/>
          </p:nvPr>
        </p:nvSpPr>
        <p:spPr>
          <a:xfrm>
            <a:off x="360899" y="1945286"/>
            <a:ext cx="10564400" cy="4772297"/>
          </a:xfrm>
        </p:spPr>
        <p:txBody>
          <a:bodyPr>
            <a:normAutofit fontScale="92500" lnSpcReduction="10000"/>
          </a:bodyPr>
          <a:lstStyle/>
          <a:p>
            <a:r>
              <a:rPr lang="en-US" sz="3800" dirty="0">
                <a:latin typeface="Arial" panose="020B0604020202020204" pitchFamily="34" charset="0"/>
                <a:cs typeface="Arial" panose="020B0604020202020204" pitchFamily="34" charset="0"/>
              </a:rPr>
              <a:t>	OBJECTIVES:</a:t>
            </a:r>
          </a:p>
          <a:p>
            <a:pPr marL="0" indent="0">
              <a:buNone/>
            </a:pPr>
            <a:endParaRPr lang="en-US" sz="2600" dirty="0">
              <a:latin typeface="Arial" panose="020B060402020202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600" dirty="0">
                <a:effectLst/>
                <a:latin typeface="Arial" panose="020B0604020202020204" pitchFamily="34" charset="0"/>
                <a:ea typeface="Times New Roman" panose="02020603050405020304" pitchFamily="18" charset="0"/>
                <a:cs typeface="Arial" panose="020B0604020202020204" pitchFamily="34" charset="0"/>
              </a:rPr>
              <a:t>Identify triggers to activate Surge Plan</a:t>
            </a:r>
          </a:p>
          <a:p>
            <a:pPr marL="342900" marR="0" lvl="0" indent="-342900">
              <a:spcBef>
                <a:spcPts val="0"/>
              </a:spcBef>
              <a:spcAft>
                <a:spcPts val="0"/>
              </a:spcAft>
              <a:buFont typeface="Symbol" panose="05050102010706020507" pitchFamily="18" charset="2"/>
              <a:buChar char=""/>
            </a:pPr>
            <a:endParaRPr lang="en-US" sz="2600"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600" dirty="0">
                <a:effectLst/>
                <a:latin typeface="Arial" panose="020B0604020202020204" pitchFamily="34" charset="0"/>
                <a:ea typeface="Times New Roman" panose="02020603050405020304" pitchFamily="18" charset="0"/>
                <a:cs typeface="Arial" panose="020B0604020202020204" pitchFamily="34" charset="0"/>
              </a:rPr>
              <a:t>Identify if Policy Waivers require implementation</a:t>
            </a:r>
            <a:endParaRPr lang="en-US" sz="2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600" dirty="0">
                <a:effectLst/>
                <a:latin typeface="Arial" panose="020B0604020202020204" pitchFamily="34" charset="0"/>
                <a:ea typeface="Times New Roman" panose="02020603050405020304" pitchFamily="18" charset="0"/>
                <a:cs typeface="Arial" panose="020B0604020202020204" pitchFamily="34" charset="0"/>
              </a:rPr>
              <a:t>Notify appropriate personnel/patients</a:t>
            </a:r>
            <a:endParaRPr lang="en-US" sz="2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600" dirty="0">
                <a:effectLst/>
                <a:latin typeface="Arial" panose="020B0604020202020204" pitchFamily="34" charset="0"/>
                <a:ea typeface="Times New Roman" panose="02020603050405020304" pitchFamily="18" charset="0"/>
                <a:cs typeface="Arial" panose="020B0604020202020204" pitchFamily="34" charset="0"/>
              </a:rPr>
              <a:t>Coordinate patient destination if referring patients</a:t>
            </a:r>
            <a:endParaRPr lang="en-US" sz="2600" dirty="0">
              <a:effectLst/>
              <a:latin typeface="Arial" panose="020B0604020202020204" pitchFamily="34" charset="0"/>
              <a:ea typeface="Calibri" panose="020F0502020204030204" pitchFamily="34" charset="0"/>
              <a:cs typeface="Arial" panose="020B0604020202020204" pitchFamily="34" charset="0"/>
            </a:endParaRPr>
          </a:p>
          <a:p>
            <a:pPr lvl="1"/>
            <a:endParaRPr lang="en-US" sz="3800" dirty="0"/>
          </a:p>
          <a:p>
            <a:pPr marL="0" indent="0">
              <a:buNone/>
            </a:pPr>
            <a:endParaRPr lang="en-US" sz="2400" dirty="0"/>
          </a:p>
          <a:p>
            <a:pPr marL="0" indent="0">
              <a:buNone/>
            </a:pPr>
            <a:r>
              <a:rPr lang="en-US" dirty="0"/>
              <a:t>						</a:t>
            </a:r>
          </a:p>
          <a:p>
            <a:pPr marL="0" indent="0">
              <a:buNone/>
            </a:pPr>
            <a:endParaRPr lang="en-US" dirty="0"/>
          </a:p>
          <a:p>
            <a:pPr lvl="4"/>
            <a:endParaRPr lang="en-US" dirty="0"/>
          </a:p>
        </p:txBody>
      </p:sp>
      <p:pic>
        <p:nvPicPr>
          <p:cNvPr id="6" name="Picture 5">
            <a:extLst>
              <a:ext uri="{FF2B5EF4-FFF2-40B4-BE49-F238E27FC236}">
                <a16:creationId xmlns:a16="http://schemas.microsoft.com/office/drawing/2014/main" id="{D36C7010-0770-4D4C-8D98-57D27AF1556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5" name="Picture 8" descr="Ditching hierarchy in nursing: does shared decision-making work?">
            <a:extLst>
              <a:ext uri="{FF2B5EF4-FFF2-40B4-BE49-F238E27FC236}">
                <a16:creationId xmlns:a16="http://schemas.microsoft.com/office/drawing/2014/main" id="{30BA739C-6C68-493B-8354-2FD15E837D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5360" y="4283053"/>
            <a:ext cx="4210947" cy="2526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68735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D4AD-9762-494A-B728-6AA6FCAC39D2}"/>
              </a:ext>
            </a:extLst>
          </p:cNvPr>
          <p:cNvSpPr>
            <a:spLocks noGrp="1"/>
          </p:cNvSpPr>
          <p:nvPr>
            <p:ph type="title"/>
          </p:nvPr>
        </p:nvSpPr>
        <p:spPr/>
        <p:txBody>
          <a:bodyPr>
            <a:normAutofit fontScale="90000"/>
          </a:bodyPr>
          <a:lstStyle/>
          <a:p>
            <a:r>
              <a:rPr lang="en-US" sz="4400" b="1" kern="1200" dirty="0">
                <a:effectLst/>
                <a:latin typeface="Arial" panose="020B0604020202020204" pitchFamily="34" charset="0"/>
                <a:ea typeface="Times New Roman" panose="02020603050405020304" pitchFamily="18" charset="0"/>
                <a:cs typeface="Arial" panose="020B0604020202020204" pitchFamily="34" charset="0"/>
              </a:rPr>
              <a:t>Exercise Documents</a:t>
            </a:r>
            <a:br>
              <a:rPr lang="en-US" sz="4400" dirty="0">
                <a:effectLst/>
                <a:latin typeface="Times New Roman" panose="02020603050405020304" pitchFamily="18" charset="0"/>
                <a:ea typeface="Times New Roman" panose="02020603050405020304" pitchFamily="18" charset="0"/>
              </a:rPr>
            </a:br>
            <a:br>
              <a:rPr lang="en-US" sz="4400" dirty="0">
                <a:effectLst/>
                <a:latin typeface="Times New Roman" panose="02020603050405020304" pitchFamily="18" charset="0"/>
                <a:ea typeface="Times New Roman" panose="02020603050405020304" pitchFamily="18" charset="0"/>
              </a:rPr>
            </a:br>
            <a:endParaRPr lang="en-US" b="1" dirty="0"/>
          </a:p>
        </p:txBody>
      </p:sp>
      <p:sp>
        <p:nvSpPr>
          <p:cNvPr id="3" name="Content Placeholder 2">
            <a:extLst>
              <a:ext uri="{FF2B5EF4-FFF2-40B4-BE49-F238E27FC236}">
                <a16:creationId xmlns:a16="http://schemas.microsoft.com/office/drawing/2014/main" id="{A5FBA7E3-859C-4331-A05E-F56295523EF6}"/>
              </a:ext>
            </a:extLst>
          </p:cNvPr>
          <p:cNvSpPr>
            <a:spLocks noGrp="1"/>
          </p:cNvSpPr>
          <p:nvPr>
            <p:ph idx="1"/>
          </p:nvPr>
        </p:nvSpPr>
        <p:spPr>
          <a:xfrm>
            <a:off x="360899" y="1945286"/>
            <a:ext cx="6094140" cy="4274539"/>
          </a:xfrm>
        </p:spPr>
        <p:txBody>
          <a:bodyPr>
            <a:normAutofit fontScale="70000" lnSpcReduction="20000"/>
          </a:bodyPr>
          <a:lstStyle/>
          <a:p>
            <a:r>
              <a:rPr lang="en-US" sz="3800" dirty="0">
                <a:latin typeface="Arial" panose="020B0604020202020204" pitchFamily="34" charset="0"/>
                <a:cs typeface="Arial" panose="020B0604020202020204" pitchFamily="34" charset="0"/>
              </a:rPr>
              <a:t>	MSEL</a:t>
            </a:r>
          </a:p>
          <a:p>
            <a:r>
              <a:rPr lang="en-US" sz="3800" dirty="0">
                <a:effectLst/>
                <a:latin typeface="Arial" panose="020B0604020202020204" pitchFamily="34" charset="0"/>
                <a:ea typeface="Calibri" panose="020F0502020204030204" pitchFamily="34" charset="0"/>
                <a:cs typeface="Arial" panose="020B0604020202020204" pitchFamily="34" charset="0"/>
              </a:rPr>
              <a:t> Situation Manual</a:t>
            </a:r>
          </a:p>
          <a:p>
            <a:r>
              <a:rPr lang="en-US" sz="3800" dirty="0">
                <a:latin typeface="Arial" panose="020B0604020202020204" pitchFamily="34" charset="0"/>
                <a:ea typeface="Calibri" panose="020F0502020204030204" pitchFamily="34" charset="0"/>
                <a:cs typeface="Arial" panose="020B0604020202020204" pitchFamily="34" charset="0"/>
              </a:rPr>
              <a:t> Controller/Evaluator Handbook</a:t>
            </a:r>
          </a:p>
          <a:p>
            <a:r>
              <a:rPr lang="en-US" sz="3800" dirty="0">
                <a:latin typeface="Arial" panose="020B0604020202020204" pitchFamily="34" charset="0"/>
                <a:ea typeface="Calibri" panose="020F0502020204030204" pitchFamily="34" charset="0"/>
                <a:cs typeface="Arial" panose="020B0604020202020204" pitchFamily="34" charset="0"/>
              </a:rPr>
              <a:t> Exercise Plan</a:t>
            </a:r>
          </a:p>
          <a:p>
            <a:r>
              <a:rPr lang="en-US" sz="3800" dirty="0">
                <a:latin typeface="Arial" panose="020B0604020202020204" pitchFamily="34" charset="0"/>
                <a:ea typeface="Calibri" panose="020F0502020204030204" pitchFamily="34" charset="0"/>
                <a:cs typeface="Arial" panose="020B0604020202020204" pitchFamily="34" charset="0"/>
              </a:rPr>
              <a:t> Exercise Evaluation Guide (EEG)</a:t>
            </a:r>
          </a:p>
          <a:p>
            <a:pPr marL="0" indent="0">
              <a:buNone/>
            </a:pPr>
            <a:endParaRPr lang="en-US" sz="38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600" dirty="0">
              <a:effectLst/>
              <a:latin typeface="Arial" panose="020B0604020202020204" pitchFamily="34" charset="0"/>
              <a:ea typeface="Calibri" panose="020F0502020204030204" pitchFamily="34" charset="0"/>
              <a:cs typeface="Arial" panose="020B0604020202020204" pitchFamily="34" charset="0"/>
            </a:endParaRPr>
          </a:p>
          <a:p>
            <a:pPr lvl="1"/>
            <a:endParaRPr lang="en-US" sz="3800" dirty="0"/>
          </a:p>
          <a:p>
            <a:pPr marL="0" indent="0">
              <a:buNone/>
            </a:pPr>
            <a:endParaRPr lang="en-US" sz="2400" dirty="0"/>
          </a:p>
          <a:p>
            <a:pPr marL="0" indent="0">
              <a:buNone/>
            </a:pPr>
            <a:r>
              <a:rPr lang="en-US" dirty="0"/>
              <a:t>						</a:t>
            </a:r>
          </a:p>
          <a:p>
            <a:pPr marL="0" indent="0">
              <a:buNone/>
            </a:pPr>
            <a:endParaRPr lang="en-US" dirty="0"/>
          </a:p>
          <a:p>
            <a:pPr lvl="4"/>
            <a:endParaRPr lang="en-US" dirty="0"/>
          </a:p>
        </p:txBody>
      </p:sp>
      <p:pic>
        <p:nvPicPr>
          <p:cNvPr id="6" name="Picture 5">
            <a:extLst>
              <a:ext uri="{FF2B5EF4-FFF2-40B4-BE49-F238E27FC236}">
                <a16:creationId xmlns:a16="http://schemas.microsoft.com/office/drawing/2014/main" id="{D36C7010-0770-4D4C-8D98-57D27AF15560}"/>
              </a:ext>
            </a:extLst>
          </p:cNvPr>
          <p:cNvPicPr>
            <a:picLocks noChangeAspect="1"/>
          </p:cNvPicPr>
          <p:nvPr/>
        </p:nvPicPr>
        <p:blipFill>
          <a:blip r:embed="rId3"/>
          <a:stretch>
            <a:fillRect/>
          </a:stretch>
        </p:blipFill>
        <p:spPr>
          <a:xfrm>
            <a:off x="10561243" y="5722070"/>
            <a:ext cx="1466406" cy="995513"/>
          </a:xfrm>
          <a:prstGeom prst="rect">
            <a:avLst/>
          </a:prstGeom>
        </p:spPr>
      </p:pic>
      <p:sp>
        <p:nvSpPr>
          <p:cNvPr id="9" name="TextBox 8">
            <a:extLst>
              <a:ext uri="{FF2B5EF4-FFF2-40B4-BE49-F238E27FC236}">
                <a16:creationId xmlns:a16="http://schemas.microsoft.com/office/drawing/2014/main" id="{ADE61961-803D-4573-876B-F627B61726F4}"/>
              </a:ext>
            </a:extLst>
          </p:cNvPr>
          <p:cNvSpPr txBox="1"/>
          <p:nvPr/>
        </p:nvSpPr>
        <p:spPr>
          <a:xfrm>
            <a:off x="8184997" y="3857205"/>
            <a:ext cx="2765502" cy="646331"/>
          </a:xfrm>
          <a:prstGeom prst="rect">
            <a:avLst/>
          </a:prstGeom>
          <a:noFill/>
        </p:spPr>
        <p:txBody>
          <a:bodyPr wrap="square">
            <a:spAutoFit/>
          </a:bodyPr>
          <a:lstStyle/>
          <a:p>
            <a:pPr marL="0" marR="0" lvl="0" indent="0">
              <a:spcBef>
                <a:spcPts val="0"/>
              </a:spcBef>
              <a:spcAft>
                <a:spcPts val="0"/>
              </a:spcAft>
              <a:buNone/>
            </a:pPr>
            <a:r>
              <a:rPr lang="en-US" sz="1600" dirty="0">
                <a:latin typeface="Arial" panose="020B0604020202020204" pitchFamily="34" charset="0"/>
                <a:cs typeface="Arial" panose="020B0604020202020204" pitchFamily="34" charset="0"/>
              </a:rPr>
              <a:t> </a:t>
            </a:r>
          </a:p>
          <a:p>
            <a:pPr marL="0" marR="0" lvl="0" indent="0">
              <a:spcBef>
                <a:spcPts val="0"/>
              </a:spcBef>
              <a:spcAft>
                <a:spcPts val="0"/>
              </a:spcAft>
              <a:buNone/>
            </a:pPr>
            <a:r>
              <a:rPr lang="en-US" sz="2000" u="sng" dirty="0">
                <a:effectLst/>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https://lacountyhcc.org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p>
        </p:txBody>
      </p:sp>
      <p:pic>
        <p:nvPicPr>
          <p:cNvPr id="7" name="Picture 6">
            <a:hlinkClick r:id="rId5"/>
            <a:extLst>
              <a:ext uri="{FF2B5EF4-FFF2-40B4-BE49-F238E27FC236}">
                <a16:creationId xmlns:a16="http://schemas.microsoft.com/office/drawing/2014/main" id="{E1C3FF46-6B98-4491-B0E6-8FCEB9242DEB}"/>
              </a:ext>
            </a:extLst>
          </p:cNvPr>
          <p:cNvPicPr>
            <a:picLocks noChangeAspect="1"/>
          </p:cNvPicPr>
          <p:nvPr/>
        </p:nvPicPr>
        <p:blipFill rotWithShape="1">
          <a:blip r:embed="rId6" r:link="rId7">
            <a:extLst>
              <a:ext uri="{28A0092B-C50C-407E-A947-70E740481C1C}">
                <a14:useLocalDpi xmlns:a14="http://schemas.microsoft.com/office/drawing/2010/main" val="0"/>
              </a:ext>
            </a:extLst>
          </a:blip>
          <a:srcRect l="49690" b="25000"/>
          <a:stretch>
            <a:fillRect/>
          </a:stretch>
        </p:blipFill>
        <p:spPr bwMode="auto">
          <a:xfrm>
            <a:off x="8727372" y="2160419"/>
            <a:ext cx="1680752" cy="16807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376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dirty="0">
                <a:latin typeface="Arial" panose="020B0604020202020204" pitchFamily="34" charset="0"/>
                <a:cs typeface="Arial" panose="020B0604020202020204" pitchFamily="34" charset="0"/>
              </a:rPr>
              <a:t>ReddiNet®</a:t>
            </a:r>
          </a:p>
        </p:txBody>
      </p:sp>
      <p:sp>
        <p:nvSpPr>
          <p:cNvPr id="5124" name="Rectangle 3"/>
          <p:cNvSpPr>
            <a:spLocks noGrp="1" noChangeArrowheads="1"/>
          </p:cNvSpPr>
          <p:nvPr>
            <p:ph idx="1"/>
          </p:nvPr>
        </p:nvSpPr>
        <p:spPr>
          <a:xfrm>
            <a:off x="609600" y="1600201"/>
            <a:ext cx="10934700" cy="4525963"/>
          </a:xfrm>
        </p:spPr>
        <p:txBody>
          <a:bodyPr>
            <a:normAutofit/>
          </a:bodyPr>
          <a:lstStyle/>
          <a:p>
            <a:pPr eaLnBrk="1" hangingPunct="1">
              <a:spcBef>
                <a:spcPct val="50000"/>
              </a:spcBef>
            </a:pPr>
            <a:r>
              <a:rPr lang="en-US" altLang="en-US" sz="2800" dirty="0">
                <a:solidFill>
                  <a:schemeClr val="tx1"/>
                </a:solidFill>
                <a:latin typeface="Arial" panose="020B0604020202020204" pitchFamily="34" charset="0"/>
                <a:cs typeface="Arial" panose="020B0604020202020204" pitchFamily="34" charset="0"/>
              </a:rPr>
              <a:t>Communication Tool</a:t>
            </a:r>
          </a:p>
          <a:p>
            <a:pPr eaLnBrk="1" hangingPunct="1">
              <a:spcBef>
                <a:spcPct val="50000"/>
              </a:spcBef>
            </a:pPr>
            <a:r>
              <a:rPr lang="en-US" altLang="en-US" sz="2800" dirty="0">
                <a:solidFill>
                  <a:schemeClr val="tx1"/>
                </a:solidFill>
                <a:latin typeface="Arial" panose="020B0604020202020204" pitchFamily="34" charset="0"/>
                <a:cs typeface="Arial" panose="020B0604020202020204" pitchFamily="34" charset="0"/>
              </a:rPr>
              <a:t>MCI</a:t>
            </a:r>
          </a:p>
          <a:p>
            <a:pPr lvl="1">
              <a:spcBef>
                <a:spcPct val="50000"/>
              </a:spcBef>
            </a:pPr>
            <a:r>
              <a:rPr lang="en-US" altLang="en-US" sz="2600" dirty="0">
                <a:latin typeface="Arial" panose="020B0604020202020204" pitchFamily="34" charset="0"/>
                <a:cs typeface="Arial" panose="020B0604020202020204" pitchFamily="34" charset="0"/>
              </a:rPr>
              <a:t>General Notifications</a:t>
            </a:r>
            <a:endParaRPr lang="en-US" altLang="en-US" sz="2400" dirty="0">
              <a:solidFill>
                <a:schemeClr val="tx1"/>
              </a:solidFill>
              <a:latin typeface="Arial" panose="020B0604020202020204" pitchFamily="34" charset="0"/>
              <a:cs typeface="Arial" panose="020B0604020202020204" pitchFamily="34" charset="0"/>
            </a:endParaRPr>
          </a:p>
          <a:p>
            <a:pPr eaLnBrk="1" hangingPunct="1">
              <a:spcBef>
                <a:spcPct val="50000"/>
              </a:spcBef>
            </a:pPr>
            <a:r>
              <a:rPr lang="en-US" altLang="en-US" sz="2800" dirty="0">
                <a:latin typeface="Arial" panose="020B0604020202020204" pitchFamily="34" charset="0"/>
                <a:cs typeface="Arial" panose="020B0604020202020204" pitchFamily="34" charset="0"/>
              </a:rPr>
              <a:t>Polls</a:t>
            </a:r>
          </a:p>
          <a:p>
            <a:pPr lvl="1">
              <a:spcBef>
                <a:spcPct val="50000"/>
              </a:spcBef>
            </a:pPr>
            <a:r>
              <a:rPr lang="en-US" altLang="en-US" sz="2600" dirty="0">
                <a:latin typeface="Arial" panose="020B0604020202020204" pitchFamily="34" charset="0"/>
                <a:cs typeface="Arial" panose="020B0604020202020204" pitchFamily="34" charset="0"/>
              </a:rPr>
              <a:t>Assessment Polls</a:t>
            </a:r>
          </a:p>
          <a:p>
            <a:pPr lvl="1">
              <a:spcBef>
                <a:spcPct val="50000"/>
              </a:spcBef>
            </a:pPr>
            <a:r>
              <a:rPr lang="en-US" altLang="en-US" sz="2600" dirty="0">
                <a:latin typeface="Arial" panose="020B0604020202020204" pitchFamily="34" charset="0"/>
                <a:cs typeface="Arial" panose="020B0604020202020204" pitchFamily="34" charset="0"/>
              </a:rPr>
              <a:t>Service Level Polls</a:t>
            </a:r>
          </a:p>
          <a:p>
            <a:pPr eaLnBrk="1" hangingPunct="1">
              <a:spcBef>
                <a:spcPct val="50000"/>
              </a:spcBef>
            </a:pPr>
            <a:r>
              <a:rPr lang="en-US" altLang="en-US" sz="2800" dirty="0">
                <a:solidFill>
                  <a:schemeClr val="tx1"/>
                </a:solidFill>
                <a:latin typeface="Arial" panose="020B0604020202020204" pitchFamily="34" charset="0"/>
                <a:cs typeface="Arial" panose="020B0604020202020204" pitchFamily="34" charset="0"/>
              </a:rPr>
              <a:t>Resource Requests</a:t>
            </a:r>
          </a:p>
          <a:p>
            <a:pPr marL="0" indent="0" eaLnBrk="1" hangingPunct="1">
              <a:spcBef>
                <a:spcPct val="50000"/>
              </a:spcBef>
              <a:buNone/>
            </a:pPr>
            <a:endParaRPr lang="en-US" altLang="en-US" sz="2000" dirty="0">
              <a:solidFill>
                <a:schemeClr val="tx1"/>
              </a:solidFill>
            </a:endParaRPr>
          </a:p>
        </p:txBody>
      </p:sp>
      <p:pic>
        <p:nvPicPr>
          <p:cNvPr id="5" name="Picture 4">
            <a:extLst>
              <a:ext uri="{FF2B5EF4-FFF2-40B4-BE49-F238E27FC236}">
                <a16:creationId xmlns:a16="http://schemas.microsoft.com/office/drawing/2014/main" id="{047D5AA8-79C9-4722-B796-10940D3E79F9}"/>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9" name="Picture 3" descr="inline1">
            <a:extLst>
              <a:ext uri="{FF2B5EF4-FFF2-40B4-BE49-F238E27FC236}">
                <a16:creationId xmlns:a16="http://schemas.microsoft.com/office/drawing/2014/main" id="{E9D7BA55-E848-4169-8D58-5D3440937D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427" y="837797"/>
            <a:ext cx="6008026" cy="3722718"/>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891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F039E-2CA3-4386-8865-290C4852CAEF}"/>
              </a:ext>
            </a:extLst>
          </p:cNvPr>
          <p:cNvSpPr>
            <a:spLocks noGrp="1"/>
          </p:cNvSpPr>
          <p:nvPr>
            <p:ph type="title"/>
          </p:nvPr>
        </p:nvSpPr>
        <p:spPr/>
        <p:txBody>
          <a:bodyPr/>
          <a:lstStyle/>
          <a:p>
            <a:r>
              <a:rPr lang="en-US" dirty="0"/>
              <a:t>Master Scenario Event List (MSEL)</a:t>
            </a:r>
          </a:p>
        </p:txBody>
      </p:sp>
      <p:sp>
        <p:nvSpPr>
          <p:cNvPr id="4" name="Date Placeholder 3">
            <a:extLst>
              <a:ext uri="{FF2B5EF4-FFF2-40B4-BE49-F238E27FC236}">
                <a16:creationId xmlns:a16="http://schemas.microsoft.com/office/drawing/2014/main" id="{56D3ED28-1ADC-4CD9-92C2-05D25E7C4381}"/>
              </a:ext>
            </a:extLst>
          </p:cNvPr>
          <p:cNvSpPr>
            <a:spLocks noGrp="1"/>
          </p:cNvSpPr>
          <p:nvPr>
            <p:ph type="dt" sz="half" idx="10"/>
          </p:nvPr>
        </p:nvSpPr>
        <p:spPr/>
        <p:txBody>
          <a:bodyPr/>
          <a:lstStyle/>
          <a:p>
            <a:fld id="{79BE151B-5A8B-4EEB-B2C5-D68FAE542244}" type="slidenum">
              <a:rPr lang="en-US" altLang="en-US" smtClean="0">
                <a:solidFill>
                  <a:srgbClr val="000000"/>
                </a:solidFill>
              </a:rPr>
              <a:pPr/>
              <a:t>16</a:t>
            </a:fld>
            <a:endParaRPr lang="en-US" altLang="en-US" dirty="0">
              <a:solidFill>
                <a:srgbClr val="000000"/>
              </a:solidFill>
            </a:endParaRPr>
          </a:p>
        </p:txBody>
      </p:sp>
      <p:pic>
        <p:nvPicPr>
          <p:cNvPr id="7" name="Picture 6">
            <a:extLst>
              <a:ext uri="{FF2B5EF4-FFF2-40B4-BE49-F238E27FC236}">
                <a16:creationId xmlns:a16="http://schemas.microsoft.com/office/drawing/2014/main" id="{C47C8E19-0A9D-4F97-A3E8-8003CC610CA1}"/>
              </a:ext>
            </a:extLst>
          </p:cNvPr>
          <p:cNvPicPr>
            <a:picLocks noChangeAspect="1"/>
          </p:cNvPicPr>
          <p:nvPr/>
        </p:nvPicPr>
        <p:blipFill rotWithShape="1">
          <a:blip r:embed="rId3"/>
          <a:srcRect l="50000" t="11963" r="11859" b="6001"/>
          <a:stretch/>
        </p:blipFill>
        <p:spPr bwMode="auto">
          <a:xfrm>
            <a:off x="837108" y="1283368"/>
            <a:ext cx="9966230" cy="5410576"/>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AFE20479-E774-4267-92C3-45FF73267367}"/>
              </a:ext>
            </a:extLst>
          </p:cNvPr>
          <p:cNvPicPr>
            <a:picLocks noChangeAspect="1"/>
          </p:cNvPicPr>
          <p:nvPr/>
        </p:nvPicPr>
        <p:blipFill rotWithShape="1">
          <a:blip r:embed="rId4"/>
          <a:srcRect l="52603" t="50553" r="5343" b="24801"/>
          <a:stretch/>
        </p:blipFill>
        <p:spPr bwMode="auto">
          <a:xfrm>
            <a:off x="474338" y="3493478"/>
            <a:ext cx="11243324" cy="18522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921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DB6953-8AAC-434F-8256-B65D473A28AC}"/>
              </a:ext>
            </a:extLst>
          </p:cNvPr>
          <p:cNvSpPr>
            <a:spLocks noGrp="1"/>
          </p:cNvSpPr>
          <p:nvPr>
            <p:ph type="dt" sz="half" idx="10"/>
          </p:nvPr>
        </p:nvSpPr>
        <p:spPr/>
        <p:txBody>
          <a:bodyPr/>
          <a:lstStyle/>
          <a:p>
            <a:fld id="{E64018EB-2C27-4F7C-BE00-20F51BBFB128}" type="slidenum">
              <a:rPr lang="en-US" altLang="en-US" smtClean="0">
                <a:solidFill>
                  <a:srgbClr val="000000"/>
                </a:solidFill>
              </a:rPr>
              <a:pPr/>
              <a:t>17</a:t>
            </a:fld>
            <a:endParaRPr lang="en-US" altLang="en-US" dirty="0">
              <a:solidFill>
                <a:srgbClr val="000000"/>
              </a:solidFill>
            </a:endParaRPr>
          </a:p>
        </p:txBody>
      </p:sp>
      <p:pic>
        <p:nvPicPr>
          <p:cNvPr id="3" name="Picture 2">
            <a:extLst>
              <a:ext uri="{FF2B5EF4-FFF2-40B4-BE49-F238E27FC236}">
                <a16:creationId xmlns:a16="http://schemas.microsoft.com/office/drawing/2014/main" id="{AE5D6959-7A20-4C1D-BEEB-EE210AAC5FEB}"/>
              </a:ext>
            </a:extLst>
          </p:cNvPr>
          <p:cNvPicPr>
            <a:picLocks noChangeAspect="1"/>
          </p:cNvPicPr>
          <p:nvPr/>
        </p:nvPicPr>
        <p:blipFill rotWithShape="1">
          <a:blip r:embed="rId3"/>
          <a:srcRect l="50961" t="12533" r="10362" b="10254"/>
          <a:stretch/>
        </p:blipFill>
        <p:spPr bwMode="auto">
          <a:xfrm>
            <a:off x="316523" y="202465"/>
            <a:ext cx="10779369" cy="62686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9407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a:xfrm>
            <a:off x="684236" y="181000"/>
            <a:ext cx="9404723" cy="1400530"/>
          </a:xfrm>
        </p:spPr>
        <p:txBody>
          <a:bodyPr/>
          <a:lstStyle/>
          <a:p>
            <a:r>
              <a:rPr lang="en-US" dirty="0">
                <a:latin typeface="Arial" panose="020B0604020202020204" pitchFamily="34" charset="0"/>
                <a:cs typeface="Arial" panose="020B0604020202020204" pitchFamily="34" charset="0"/>
              </a:rPr>
              <a:t>ReddiNet</a:t>
            </a:r>
            <a:r>
              <a:rPr lang="en-US" alt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STATUS</a:t>
            </a: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18</a:t>
            </a:fld>
            <a:endParaRPr lang="en-US" altLang="en-US" dirty="0">
              <a:solidFill>
                <a:srgbClr val="000000"/>
              </a:solidFill>
            </a:endParaRPr>
          </a:p>
        </p:txBody>
      </p:sp>
      <p:pic>
        <p:nvPicPr>
          <p:cNvPr id="5124" name="Picture 4" descr="A screenshot of a computer&#10;&#10;Description automatically generated">
            <a:extLst>
              <a:ext uri="{FF2B5EF4-FFF2-40B4-BE49-F238E27FC236}">
                <a16:creationId xmlns:a16="http://schemas.microsoft.com/office/drawing/2014/main" id="{C7037BB8-594E-43B1-8F64-B817145499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087"/>
          <a:stretch/>
        </p:blipFill>
        <p:spPr bwMode="auto">
          <a:xfrm>
            <a:off x="948267" y="1316491"/>
            <a:ext cx="9855071" cy="49319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DF5D2B-9795-4076-B9DB-C4BC4A5B9A1A}"/>
              </a:ext>
            </a:extLst>
          </p:cNvPr>
          <p:cNvSpPr txBox="1"/>
          <p:nvPr/>
        </p:nvSpPr>
        <p:spPr>
          <a:xfrm>
            <a:off x="2630370" y="630766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schemeClr val="tx1"/>
                </a:solidFill>
              </a:rPr>
              <a:t>TRAINING LINK:  </a:t>
            </a:r>
            <a:r>
              <a:rPr lang="en-US" altLang="en-US" sz="1800" dirty="0">
                <a:solidFill>
                  <a:schemeClr val="tx1"/>
                </a:solidFill>
                <a:hlinkClick r:id="rId4"/>
              </a:rPr>
              <a:t>https://www.reddinet.net/support</a:t>
            </a:r>
            <a:endParaRPr lang="en-US" altLang="en-US" sz="1800" dirty="0">
              <a:solidFill>
                <a:schemeClr val="tx1"/>
              </a:solidFill>
            </a:endParaRPr>
          </a:p>
        </p:txBody>
      </p:sp>
      <p:pic>
        <p:nvPicPr>
          <p:cNvPr id="7" name="Picture 6">
            <a:extLst>
              <a:ext uri="{FF2B5EF4-FFF2-40B4-BE49-F238E27FC236}">
                <a16:creationId xmlns:a16="http://schemas.microsoft.com/office/drawing/2014/main" id="{13CC5F26-13FB-4F70-A506-C5F2F003913C}"/>
              </a:ext>
            </a:extLst>
          </p:cNvPr>
          <p:cNvPicPr>
            <a:picLocks noChangeAspect="1"/>
          </p:cNvPicPr>
          <p:nvPr/>
        </p:nvPicPr>
        <p:blipFill rotWithShape="1">
          <a:blip r:embed="rId5"/>
          <a:srcRect l="50164" t="9685" r="7571" b="6570"/>
          <a:stretch/>
        </p:blipFill>
        <p:spPr bwMode="auto">
          <a:xfrm>
            <a:off x="684236" y="1009037"/>
            <a:ext cx="10823528" cy="5694230"/>
          </a:xfrm>
          <a:prstGeom prst="rect">
            <a:avLst/>
          </a:prstGeom>
          <a:ln>
            <a:noFill/>
          </a:ln>
          <a:extLst>
            <a:ext uri="{53640926-AAD7-44D8-BBD7-CCE9431645EC}">
              <a14:shadowObscured xmlns:a14="http://schemas.microsoft.com/office/drawing/2010/main"/>
            </a:ext>
          </a:extLst>
        </p:spPr>
      </p:pic>
      <p:sp>
        <p:nvSpPr>
          <p:cNvPr id="9" name="Arrow: Left 8">
            <a:extLst>
              <a:ext uri="{FF2B5EF4-FFF2-40B4-BE49-F238E27FC236}">
                <a16:creationId xmlns:a16="http://schemas.microsoft.com/office/drawing/2014/main" id="{3D37F54D-FA26-43FE-883C-65BD92E44E1A}"/>
              </a:ext>
            </a:extLst>
          </p:cNvPr>
          <p:cNvSpPr/>
          <p:nvPr/>
        </p:nvSpPr>
        <p:spPr>
          <a:xfrm>
            <a:off x="1232256" y="131649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18C28C3A-6CA6-460B-AF87-EF2D72E6F9B2}"/>
              </a:ext>
            </a:extLst>
          </p:cNvPr>
          <p:cNvSpPr/>
          <p:nvPr/>
        </p:nvSpPr>
        <p:spPr>
          <a:xfrm rot="5400000">
            <a:off x="1162549" y="4027228"/>
            <a:ext cx="4051413"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7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ReddiNet</a:t>
            </a:r>
            <a:r>
              <a:rPr lang="en-US" alt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STATUS</a:t>
            </a: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19</a:t>
            </a:fld>
            <a:endParaRPr lang="en-US" altLang="en-US" dirty="0">
              <a:solidFill>
                <a:srgbClr val="000000"/>
              </a:solidFill>
            </a:endParaRPr>
          </a:p>
        </p:txBody>
      </p:sp>
      <p:pic>
        <p:nvPicPr>
          <p:cNvPr id="6" name="Picture 5">
            <a:extLst>
              <a:ext uri="{FF2B5EF4-FFF2-40B4-BE49-F238E27FC236}">
                <a16:creationId xmlns:a16="http://schemas.microsoft.com/office/drawing/2014/main" id="{E06795D4-3679-409F-A98F-379FF867C9C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15" name="Picture 14">
            <a:extLst>
              <a:ext uri="{FF2B5EF4-FFF2-40B4-BE49-F238E27FC236}">
                <a16:creationId xmlns:a16="http://schemas.microsoft.com/office/drawing/2014/main" id="{13D0830E-0782-4A76-AEAD-7D37D60A65C9}"/>
              </a:ext>
            </a:extLst>
          </p:cNvPr>
          <p:cNvPicPr>
            <a:picLocks noChangeAspect="1"/>
          </p:cNvPicPr>
          <p:nvPr/>
        </p:nvPicPr>
        <p:blipFill rotWithShape="1">
          <a:blip r:embed="rId4"/>
          <a:srcRect l="49980" t="8642" r="6315" b="23045"/>
          <a:stretch/>
        </p:blipFill>
        <p:spPr bwMode="auto">
          <a:xfrm>
            <a:off x="557630" y="1439438"/>
            <a:ext cx="11076739" cy="4253823"/>
          </a:xfrm>
          <a:prstGeom prst="rect">
            <a:avLst/>
          </a:prstGeom>
          <a:ln>
            <a:noFill/>
          </a:ln>
          <a:extLst>
            <a:ext uri="{53640926-AAD7-44D8-BBD7-CCE9431645EC}">
              <a14:shadowObscured xmlns:a14="http://schemas.microsoft.com/office/drawing/2010/main"/>
            </a:ext>
          </a:extLst>
        </p:spPr>
      </p:pic>
      <p:sp>
        <p:nvSpPr>
          <p:cNvPr id="16" name="Arrow: Left 15">
            <a:extLst>
              <a:ext uri="{FF2B5EF4-FFF2-40B4-BE49-F238E27FC236}">
                <a16:creationId xmlns:a16="http://schemas.microsoft.com/office/drawing/2014/main" id="{B1809F8C-0701-4CC3-80E7-725EF81D9C70}"/>
              </a:ext>
            </a:extLst>
          </p:cNvPr>
          <p:cNvSpPr/>
          <p:nvPr/>
        </p:nvSpPr>
        <p:spPr>
          <a:xfrm rot="5400000">
            <a:off x="3323155" y="3429389"/>
            <a:ext cx="978408" cy="6877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D36E9BB-79C5-44ED-934A-4EA47D473388}"/>
              </a:ext>
            </a:extLst>
          </p:cNvPr>
          <p:cNvSpPr txBox="1"/>
          <p:nvPr/>
        </p:nvSpPr>
        <p:spPr>
          <a:xfrm>
            <a:off x="646111" y="6405282"/>
            <a:ext cx="60941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schemeClr val="tx1"/>
                </a:solidFill>
              </a:rPr>
              <a:t>TRAINING LINK:  </a:t>
            </a:r>
            <a:r>
              <a:rPr lang="en-US" altLang="en-US" sz="1800" dirty="0">
                <a:solidFill>
                  <a:schemeClr val="tx1"/>
                </a:solidFill>
                <a:hlinkClick r:id="rId5"/>
              </a:rPr>
              <a:t>https://www.reddinet.net/support</a:t>
            </a:r>
            <a:endParaRPr lang="en-US" altLang="en-US" sz="1800" dirty="0">
              <a:solidFill>
                <a:schemeClr val="tx1"/>
              </a:solidFill>
            </a:endParaRPr>
          </a:p>
        </p:txBody>
      </p:sp>
      <p:pic>
        <p:nvPicPr>
          <p:cNvPr id="9" name="Picture 8">
            <a:extLst>
              <a:ext uri="{FF2B5EF4-FFF2-40B4-BE49-F238E27FC236}">
                <a16:creationId xmlns:a16="http://schemas.microsoft.com/office/drawing/2014/main" id="{F9914EDD-C9F1-4ECE-BACC-3BEBF0908E8D}"/>
              </a:ext>
            </a:extLst>
          </p:cNvPr>
          <p:cNvPicPr>
            <a:picLocks noChangeAspect="1"/>
          </p:cNvPicPr>
          <p:nvPr/>
        </p:nvPicPr>
        <p:blipFill rotWithShape="1">
          <a:blip r:embed="rId6"/>
          <a:srcRect l="60737" t="11964" r="11058" b="33915"/>
          <a:stretch/>
        </p:blipFill>
        <p:spPr bwMode="auto">
          <a:xfrm>
            <a:off x="592478" y="452718"/>
            <a:ext cx="10701968" cy="57766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658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D4AD-9762-494A-B728-6AA6FCAC39D2}"/>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Exercise Overview</a:t>
            </a:r>
          </a:p>
        </p:txBody>
      </p:sp>
      <p:sp>
        <p:nvSpPr>
          <p:cNvPr id="3" name="Content Placeholder 2">
            <a:extLst>
              <a:ext uri="{FF2B5EF4-FFF2-40B4-BE49-F238E27FC236}">
                <a16:creationId xmlns:a16="http://schemas.microsoft.com/office/drawing/2014/main" id="{A5FBA7E3-859C-4331-A05E-F56295523EF6}"/>
              </a:ext>
            </a:extLst>
          </p:cNvPr>
          <p:cNvSpPr>
            <a:spLocks noGrp="1"/>
          </p:cNvSpPr>
          <p:nvPr>
            <p:ph idx="1"/>
          </p:nvPr>
        </p:nvSpPr>
        <p:spPr>
          <a:xfrm>
            <a:off x="164351" y="1361234"/>
            <a:ext cx="11599281" cy="6248399"/>
          </a:xfrm>
        </p:spPr>
        <p:txBody>
          <a:bodyPr>
            <a:normAutofit fontScale="70000" lnSpcReduction="20000"/>
          </a:bodyPr>
          <a:lstStyle/>
          <a:p>
            <a:pPr marL="0" indent="0">
              <a:buNone/>
            </a:pPr>
            <a:r>
              <a:rPr lang="en-US" sz="3800" dirty="0">
                <a:latin typeface="Arial" panose="020B0604020202020204" pitchFamily="34" charset="0"/>
                <a:cs typeface="Arial" panose="020B0604020202020204" pitchFamily="34" charset="0"/>
              </a:rPr>
              <a:t>Exercise Name:	Medical Response and Surge  Exercise (MRSE) 									  Pediatric Surge &amp; Power Outage</a:t>
            </a:r>
          </a:p>
          <a:p>
            <a:pPr marL="0" indent="0">
              <a:buNone/>
            </a:pPr>
            <a:r>
              <a:rPr lang="en-US" sz="3800" dirty="0">
                <a:latin typeface="Arial" panose="020B0604020202020204" pitchFamily="34" charset="0"/>
                <a:cs typeface="Arial" panose="020B0604020202020204" pitchFamily="34" charset="0"/>
              </a:rPr>
              <a:t>Exercise Date:		November 16, 2023</a:t>
            </a:r>
          </a:p>
          <a:p>
            <a:pPr marL="0" indent="0">
              <a:buNone/>
            </a:pPr>
            <a:r>
              <a:rPr lang="en-US" sz="3800" dirty="0">
                <a:latin typeface="Arial" panose="020B0604020202020204" pitchFamily="34" charset="0"/>
                <a:cs typeface="Arial" panose="020B0604020202020204" pitchFamily="34" charset="0"/>
              </a:rPr>
              <a:t>Exercise Time:		0800-1200 (Power outage ~ 9:00)</a:t>
            </a:r>
          </a:p>
          <a:p>
            <a:pPr marL="0" indent="0">
              <a:buNone/>
            </a:pPr>
            <a:r>
              <a:rPr lang="en-US" sz="3800" dirty="0">
                <a:latin typeface="Arial" panose="020B0604020202020204" pitchFamily="34" charset="0"/>
                <a:cs typeface="Arial" panose="020B0604020202020204" pitchFamily="34" charset="0"/>
              </a:rPr>
              <a:t>Exercise Type:		Functional </a:t>
            </a:r>
          </a:p>
          <a:p>
            <a:endParaRPr lang="en-US" sz="38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Exercise Goals:	</a:t>
            </a:r>
          </a:p>
          <a:p>
            <a:pPr marL="457200" lvl="1" indent="0">
              <a:buNone/>
            </a:pPr>
            <a:r>
              <a:rPr lang="en-US" sz="3600" u="sng" dirty="0">
                <a:latin typeface="Arial" panose="020B0604020202020204" pitchFamily="34" charset="0"/>
                <a:cs typeface="Arial" panose="020B0604020202020204" pitchFamily="34" charset="0"/>
              </a:rPr>
              <a:t>Capability 1</a:t>
            </a:r>
            <a:r>
              <a:rPr lang="en-US" sz="3600" dirty="0">
                <a:latin typeface="Arial" panose="020B0604020202020204" pitchFamily="34" charset="0"/>
                <a:cs typeface="Arial" panose="020B0604020202020204" pitchFamily="34" charset="0"/>
              </a:rPr>
              <a:t>:    Foundation for Healthcare &amp; Medical Readiness					</a:t>
            </a:r>
          </a:p>
          <a:p>
            <a:pPr marL="457200" lvl="1" indent="0">
              <a:buNone/>
            </a:pPr>
            <a:r>
              <a:rPr lang="en-US" sz="3800" u="sng" dirty="0">
                <a:latin typeface="Arial" panose="020B0604020202020204" pitchFamily="34" charset="0"/>
                <a:cs typeface="Arial" panose="020B0604020202020204" pitchFamily="34" charset="0"/>
              </a:rPr>
              <a:t>Capability 2</a:t>
            </a:r>
            <a:r>
              <a:rPr lang="en-US" sz="3800" dirty="0">
                <a:latin typeface="Arial" panose="020B0604020202020204" pitchFamily="34" charset="0"/>
                <a:cs typeface="Arial" panose="020B0604020202020204" pitchFamily="34" charset="0"/>
              </a:rPr>
              <a:t>:   Health Care &amp; Medical Response Coordination</a:t>
            </a:r>
          </a:p>
          <a:p>
            <a:pPr marL="457200" lvl="1" indent="0">
              <a:buNone/>
            </a:pPr>
            <a:r>
              <a:rPr lang="en-US" sz="3800" u="sng" dirty="0">
                <a:latin typeface="Arial" panose="020B0604020202020204" pitchFamily="34" charset="0"/>
                <a:cs typeface="Arial" panose="020B0604020202020204" pitchFamily="34" charset="0"/>
              </a:rPr>
              <a:t>Capability 3</a:t>
            </a:r>
            <a:r>
              <a:rPr lang="en-US" sz="3800" dirty="0">
                <a:latin typeface="Arial" panose="020B0604020202020204" pitchFamily="34" charset="0"/>
                <a:cs typeface="Arial" panose="020B0604020202020204" pitchFamily="34" charset="0"/>
              </a:rPr>
              <a:t>:   Continuity of Health Care Service Delivery</a:t>
            </a:r>
          </a:p>
          <a:p>
            <a:pPr marL="457200" lvl="1" indent="0">
              <a:buNone/>
            </a:pPr>
            <a:r>
              <a:rPr lang="en-US" sz="3800" u="sng" dirty="0">
                <a:latin typeface="Arial" panose="020B0604020202020204" pitchFamily="34" charset="0"/>
                <a:cs typeface="Arial" panose="020B0604020202020204" pitchFamily="34" charset="0"/>
              </a:rPr>
              <a:t>Capability 4</a:t>
            </a:r>
            <a:r>
              <a:rPr lang="en-US" sz="3800" dirty="0">
                <a:latin typeface="Arial" panose="020B0604020202020204" pitchFamily="34" charset="0"/>
                <a:cs typeface="Arial" panose="020B0604020202020204" pitchFamily="34" charset="0"/>
              </a:rPr>
              <a:t>:   Medical Surge</a:t>
            </a:r>
          </a:p>
          <a:p>
            <a:pPr marL="0" indent="0">
              <a:buNone/>
            </a:pPr>
            <a:endParaRPr lang="en-US" sz="3800" dirty="0"/>
          </a:p>
          <a:p>
            <a:pPr marL="0" indent="0">
              <a:buNone/>
            </a:pPr>
            <a:endParaRPr lang="en-US" sz="2400" dirty="0"/>
          </a:p>
          <a:p>
            <a:pPr marL="0" indent="0">
              <a:buNone/>
            </a:pPr>
            <a:r>
              <a:rPr lang="en-US" dirty="0"/>
              <a:t>						</a:t>
            </a:r>
          </a:p>
          <a:p>
            <a:pPr marL="0" indent="0">
              <a:buNone/>
            </a:pPr>
            <a:endParaRPr lang="en-US" dirty="0"/>
          </a:p>
          <a:p>
            <a:pPr lvl="4"/>
            <a:endParaRPr lang="en-US" dirty="0"/>
          </a:p>
        </p:txBody>
      </p:sp>
      <p:pic>
        <p:nvPicPr>
          <p:cNvPr id="6" name="Picture 5">
            <a:extLst>
              <a:ext uri="{FF2B5EF4-FFF2-40B4-BE49-F238E27FC236}">
                <a16:creationId xmlns:a16="http://schemas.microsoft.com/office/drawing/2014/main" id="{D36C7010-0770-4D4C-8D98-57D27AF1556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34" name="Picture 33">
            <a:extLst>
              <a:ext uri="{FF2B5EF4-FFF2-40B4-BE49-F238E27FC236}">
                <a16:creationId xmlns:a16="http://schemas.microsoft.com/office/drawing/2014/main" id="{9F406925-C6AA-4750-9137-4EB145A05012}"/>
              </a:ext>
            </a:extLst>
          </p:cNvPr>
          <p:cNvPicPr>
            <a:picLocks noChangeAspect="1"/>
          </p:cNvPicPr>
          <p:nvPr/>
        </p:nvPicPr>
        <p:blipFill rotWithShape="1">
          <a:blip r:embed="rId4"/>
          <a:srcRect l="65224" t="11964" r="16827" b="4291"/>
          <a:stretch/>
        </p:blipFill>
        <p:spPr bwMode="auto">
          <a:xfrm rot="908494">
            <a:off x="9553209" y="2031453"/>
            <a:ext cx="2041345" cy="25766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8782668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ReddiNet</a:t>
            </a:r>
            <a:r>
              <a:rPr lang="en-US" alt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STATUS</a:t>
            </a: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20</a:t>
            </a:fld>
            <a:endParaRPr lang="en-US" altLang="en-US" dirty="0">
              <a:solidFill>
                <a:srgbClr val="000000"/>
              </a:solidFill>
            </a:endParaRPr>
          </a:p>
        </p:txBody>
      </p:sp>
      <p:pic>
        <p:nvPicPr>
          <p:cNvPr id="6" name="Picture 5">
            <a:extLst>
              <a:ext uri="{FF2B5EF4-FFF2-40B4-BE49-F238E27FC236}">
                <a16:creationId xmlns:a16="http://schemas.microsoft.com/office/drawing/2014/main" id="{E06795D4-3679-409F-A98F-379FF867C9C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5126" name="Picture 6" descr="A screenshot of a computer&#10;&#10;Description automatically generated">
            <a:extLst>
              <a:ext uri="{FF2B5EF4-FFF2-40B4-BE49-F238E27FC236}">
                <a16:creationId xmlns:a16="http://schemas.microsoft.com/office/drawing/2014/main" id="{5982A9F7-3124-484C-93DC-82EB5409C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95" y="1239572"/>
            <a:ext cx="8631638" cy="5380940"/>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Left 13">
            <a:extLst>
              <a:ext uri="{FF2B5EF4-FFF2-40B4-BE49-F238E27FC236}">
                <a16:creationId xmlns:a16="http://schemas.microsoft.com/office/drawing/2014/main" id="{F0337F54-D0E0-4B33-A791-6C5EAC8C025D}"/>
              </a:ext>
            </a:extLst>
          </p:cNvPr>
          <p:cNvSpPr/>
          <p:nvPr/>
        </p:nvSpPr>
        <p:spPr>
          <a:xfrm>
            <a:off x="6096000" y="272377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9948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ReddiNet</a:t>
            </a:r>
            <a:r>
              <a:rPr lang="en-US" altLang="en-US"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21</a:t>
            </a:fld>
            <a:endParaRPr lang="en-US" altLang="en-US" dirty="0">
              <a:solidFill>
                <a:srgbClr val="000000"/>
              </a:solidFill>
            </a:endParaRPr>
          </a:p>
        </p:txBody>
      </p:sp>
      <p:pic>
        <p:nvPicPr>
          <p:cNvPr id="6" name="Picture 5">
            <a:extLst>
              <a:ext uri="{FF2B5EF4-FFF2-40B4-BE49-F238E27FC236}">
                <a16:creationId xmlns:a16="http://schemas.microsoft.com/office/drawing/2014/main" id="{E06795D4-3679-409F-A98F-379FF867C9C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8194" name="Picture 2" descr="Graphical user interface, application&#10;&#10;Description automatically generated">
            <a:extLst>
              <a:ext uri="{FF2B5EF4-FFF2-40B4-BE49-F238E27FC236}">
                <a16:creationId xmlns:a16="http://schemas.microsoft.com/office/drawing/2014/main" id="{3F8BE4DA-22DD-4A83-BA9D-5A2DC5D409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33" b="2410"/>
          <a:stretch/>
        </p:blipFill>
        <p:spPr bwMode="auto">
          <a:xfrm>
            <a:off x="950512" y="1183231"/>
            <a:ext cx="5640995" cy="5222051"/>
          </a:xfrm>
          <a:prstGeom prst="rect">
            <a:avLst/>
          </a:prstGeom>
          <a:noFill/>
          <a:extLst>
            <a:ext uri="{909E8E84-426E-40DD-AFC4-6F175D3DCCD1}">
              <a14:hiddenFill xmlns:a14="http://schemas.microsoft.com/office/drawing/2010/main">
                <a:solidFill>
                  <a:srgbClr val="FFFFFF"/>
                </a:solidFill>
              </a14:hiddenFill>
            </a:ext>
          </a:extLst>
        </p:spPr>
      </p:pic>
      <p:sp>
        <p:nvSpPr>
          <p:cNvPr id="8" name="Arrow: Left 7">
            <a:extLst>
              <a:ext uri="{FF2B5EF4-FFF2-40B4-BE49-F238E27FC236}">
                <a16:creationId xmlns:a16="http://schemas.microsoft.com/office/drawing/2014/main" id="{985F2745-DA11-4984-8533-ED93DC750CFD}"/>
              </a:ext>
            </a:extLst>
          </p:cNvPr>
          <p:cNvSpPr/>
          <p:nvPr/>
        </p:nvSpPr>
        <p:spPr>
          <a:xfrm>
            <a:off x="2792601" y="2502227"/>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Left 8">
            <a:extLst>
              <a:ext uri="{FF2B5EF4-FFF2-40B4-BE49-F238E27FC236}">
                <a16:creationId xmlns:a16="http://schemas.microsoft.com/office/drawing/2014/main" id="{A83DDA1A-6AB7-4809-904A-FB42442A1F4E}"/>
              </a:ext>
            </a:extLst>
          </p:cNvPr>
          <p:cNvSpPr/>
          <p:nvPr/>
        </p:nvSpPr>
        <p:spPr>
          <a:xfrm>
            <a:off x="5752979" y="318668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Left 9">
            <a:extLst>
              <a:ext uri="{FF2B5EF4-FFF2-40B4-BE49-F238E27FC236}">
                <a16:creationId xmlns:a16="http://schemas.microsoft.com/office/drawing/2014/main" id="{4773B3C5-B07E-459D-90EA-AD9D2398BEA7}"/>
              </a:ext>
            </a:extLst>
          </p:cNvPr>
          <p:cNvSpPr/>
          <p:nvPr/>
        </p:nvSpPr>
        <p:spPr>
          <a:xfrm>
            <a:off x="5752979" y="3729809"/>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Left 10">
            <a:extLst>
              <a:ext uri="{FF2B5EF4-FFF2-40B4-BE49-F238E27FC236}">
                <a16:creationId xmlns:a16="http://schemas.microsoft.com/office/drawing/2014/main" id="{FA6CA726-4860-4157-ACA7-6CF0A28BD367}"/>
              </a:ext>
            </a:extLst>
          </p:cNvPr>
          <p:cNvSpPr/>
          <p:nvPr/>
        </p:nvSpPr>
        <p:spPr>
          <a:xfrm>
            <a:off x="6242183" y="4825229"/>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Left 11">
            <a:extLst>
              <a:ext uri="{FF2B5EF4-FFF2-40B4-BE49-F238E27FC236}">
                <a16:creationId xmlns:a16="http://schemas.microsoft.com/office/drawing/2014/main" id="{DD7A3B5A-ED73-4E62-84AF-81CC3BBA144A}"/>
              </a:ext>
            </a:extLst>
          </p:cNvPr>
          <p:cNvSpPr/>
          <p:nvPr/>
        </p:nvSpPr>
        <p:spPr>
          <a:xfrm>
            <a:off x="6416845" y="579805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8871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ReddiNet</a:t>
            </a:r>
            <a:r>
              <a:rPr lang="en-US" alt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STATUS</a:t>
            </a: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22</a:t>
            </a:fld>
            <a:endParaRPr lang="en-US" altLang="en-US" dirty="0">
              <a:solidFill>
                <a:srgbClr val="000000"/>
              </a:solidFill>
            </a:endParaRPr>
          </a:p>
        </p:txBody>
      </p:sp>
      <p:pic>
        <p:nvPicPr>
          <p:cNvPr id="6" name="Picture 5">
            <a:extLst>
              <a:ext uri="{FF2B5EF4-FFF2-40B4-BE49-F238E27FC236}">
                <a16:creationId xmlns:a16="http://schemas.microsoft.com/office/drawing/2014/main" id="{E06795D4-3679-409F-A98F-379FF867C9C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6146" name="Picture 2">
            <a:extLst>
              <a:ext uri="{FF2B5EF4-FFF2-40B4-BE49-F238E27FC236}">
                <a16:creationId xmlns:a16="http://schemas.microsoft.com/office/drawing/2014/main" id="{0DFE037C-CB58-476C-B154-B844B270FA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2528"/>
          <a:stretch/>
        </p:blipFill>
        <p:spPr bwMode="auto">
          <a:xfrm>
            <a:off x="654561" y="1177290"/>
            <a:ext cx="11015882" cy="4690431"/>
          </a:xfrm>
          <a:prstGeom prst="rect">
            <a:avLst/>
          </a:prstGeom>
          <a:noFill/>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0541ACB8-1E0C-4860-85DD-9B3E8966F213}"/>
              </a:ext>
            </a:extLst>
          </p:cNvPr>
          <p:cNvSpPr/>
          <p:nvPr/>
        </p:nvSpPr>
        <p:spPr>
          <a:xfrm>
            <a:off x="8723138" y="3280189"/>
            <a:ext cx="1257300"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007F5FD-4847-49E3-A4F5-62E13306A68F}"/>
              </a:ext>
            </a:extLst>
          </p:cNvPr>
          <p:cNvSpPr txBox="1"/>
          <p:nvPr/>
        </p:nvSpPr>
        <p:spPr>
          <a:xfrm>
            <a:off x="10241280" y="3241601"/>
            <a:ext cx="257259" cy="523220"/>
          </a:xfrm>
          <a:prstGeom prst="rect">
            <a:avLst/>
          </a:prstGeom>
          <a:noFill/>
        </p:spPr>
        <p:txBody>
          <a:bodyPr wrap="square" rtlCol="0">
            <a:spAutoFit/>
          </a:bodyPr>
          <a:lstStyle/>
          <a:p>
            <a:r>
              <a:rPr lang="en-US" sz="2800" b="1" dirty="0">
                <a:solidFill>
                  <a:schemeClr val="accent1"/>
                </a:solidFill>
              </a:rPr>
              <a:t>1</a:t>
            </a:r>
          </a:p>
        </p:txBody>
      </p:sp>
      <p:sp>
        <p:nvSpPr>
          <p:cNvPr id="10" name="TextBox 9">
            <a:extLst>
              <a:ext uri="{FF2B5EF4-FFF2-40B4-BE49-F238E27FC236}">
                <a16:creationId xmlns:a16="http://schemas.microsoft.com/office/drawing/2014/main" id="{A19682E4-02B4-4888-874F-71A45568326D}"/>
              </a:ext>
            </a:extLst>
          </p:cNvPr>
          <p:cNvSpPr txBox="1"/>
          <p:nvPr/>
        </p:nvSpPr>
        <p:spPr>
          <a:xfrm>
            <a:off x="819150" y="6213832"/>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schemeClr val="tx1"/>
                </a:solidFill>
                <a:latin typeface="Arial" panose="020B0604020202020204" pitchFamily="34" charset="0"/>
                <a:cs typeface="Arial" panose="020B0604020202020204" pitchFamily="34" charset="0"/>
              </a:rPr>
              <a:t>TRAINING LINK:  </a:t>
            </a:r>
            <a:r>
              <a:rPr lang="en-US" altLang="en-US" sz="1800" dirty="0">
                <a:solidFill>
                  <a:schemeClr val="tx1"/>
                </a:solidFill>
                <a:latin typeface="Arial" panose="020B0604020202020204" pitchFamily="34" charset="0"/>
                <a:cs typeface="Arial" panose="020B0604020202020204" pitchFamily="34" charset="0"/>
                <a:hlinkClick r:id="rId5"/>
              </a:rPr>
              <a:t>https://www.reddinet.net/support</a:t>
            </a:r>
            <a:endParaRPr lang="en-US" alt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995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ReddiNet STATUS</a:t>
            </a: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23</a:t>
            </a:fld>
            <a:endParaRPr lang="en-US" altLang="en-US" dirty="0">
              <a:solidFill>
                <a:srgbClr val="000000"/>
              </a:solidFill>
            </a:endParaRPr>
          </a:p>
        </p:txBody>
      </p:sp>
      <p:pic>
        <p:nvPicPr>
          <p:cNvPr id="6" name="Picture 5">
            <a:extLst>
              <a:ext uri="{FF2B5EF4-FFF2-40B4-BE49-F238E27FC236}">
                <a16:creationId xmlns:a16="http://schemas.microsoft.com/office/drawing/2014/main" id="{E06795D4-3679-409F-A98F-379FF867C9C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7170" name="Picture 2" descr="Graphical user interface, text, application, email&#10;&#10;Description automatically generated">
            <a:extLst>
              <a:ext uri="{FF2B5EF4-FFF2-40B4-BE49-F238E27FC236}">
                <a16:creationId xmlns:a16="http://schemas.microsoft.com/office/drawing/2014/main" id="{967D1D18-6F21-4FB4-A402-DEC262E38A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1413425"/>
            <a:ext cx="8496300" cy="4806401"/>
          </a:xfrm>
          <a:prstGeom prst="rect">
            <a:avLst/>
          </a:prstGeom>
          <a:noFill/>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2E726743-DF3D-4AB0-AA03-C6144EA148AE}"/>
              </a:ext>
            </a:extLst>
          </p:cNvPr>
          <p:cNvSpPr/>
          <p:nvPr/>
        </p:nvSpPr>
        <p:spPr>
          <a:xfrm>
            <a:off x="3676650" y="1953768"/>
            <a:ext cx="1257300"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Left 7">
            <a:extLst>
              <a:ext uri="{FF2B5EF4-FFF2-40B4-BE49-F238E27FC236}">
                <a16:creationId xmlns:a16="http://schemas.microsoft.com/office/drawing/2014/main" id="{EAFD93D7-3B0A-40CC-BB4A-8BE1143F3B43}"/>
              </a:ext>
            </a:extLst>
          </p:cNvPr>
          <p:cNvSpPr/>
          <p:nvPr/>
        </p:nvSpPr>
        <p:spPr>
          <a:xfrm flipH="1" flipV="1">
            <a:off x="6096000" y="3106231"/>
            <a:ext cx="1371600" cy="4180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23834D2-8E98-4459-A2E6-DB3BAA7D43C0}"/>
              </a:ext>
            </a:extLst>
          </p:cNvPr>
          <p:cNvSpPr txBox="1"/>
          <p:nvPr/>
        </p:nvSpPr>
        <p:spPr>
          <a:xfrm>
            <a:off x="4913197" y="1953768"/>
            <a:ext cx="357790" cy="461665"/>
          </a:xfrm>
          <a:prstGeom prst="rect">
            <a:avLst/>
          </a:prstGeom>
          <a:noFill/>
        </p:spPr>
        <p:txBody>
          <a:bodyPr wrap="none" rtlCol="0">
            <a:spAutoFit/>
          </a:bodyPr>
          <a:lstStyle/>
          <a:p>
            <a:r>
              <a:rPr lang="en-US" sz="2400" b="1" dirty="0">
                <a:solidFill>
                  <a:schemeClr val="accent1"/>
                </a:solidFill>
              </a:rPr>
              <a:t>2</a:t>
            </a:r>
          </a:p>
        </p:txBody>
      </p:sp>
      <p:sp>
        <p:nvSpPr>
          <p:cNvPr id="10" name="TextBox 9">
            <a:extLst>
              <a:ext uri="{FF2B5EF4-FFF2-40B4-BE49-F238E27FC236}">
                <a16:creationId xmlns:a16="http://schemas.microsoft.com/office/drawing/2014/main" id="{EF2189A7-F2BD-40A6-A169-161488A7FD89}"/>
              </a:ext>
            </a:extLst>
          </p:cNvPr>
          <p:cNvSpPr txBox="1"/>
          <p:nvPr/>
        </p:nvSpPr>
        <p:spPr>
          <a:xfrm>
            <a:off x="5751171" y="3106231"/>
            <a:ext cx="357790" cy="461665"/>
          </a:xfrm>
          <a:prstGeom prst="rect">
            <a:avLst/>
          </a:prstGeom>
          <a:noFill/>
        </p:spPr>
        <p:txBody>
          <a:bodyPr wrap="none" rtlCol="0">
            <a:spAutoFit/>
          </a:bodyPr>
          <a:lstStyle/>
          <a:p>
            <a:r>
              <a:rPr lang="en-US" sz="2400" b="1" dirty="0">
                <a:solidFill>
                  <a:schemeClr val="accent1"/>
                </a:solidFill>
              </a:rPr>
              <a:t>3</a:t>
            </a:r>
          </a:p>
        </p:txBody>
      </p:sp>
      <p:sp>
        <p:nvSpPr>
          <p:cNvPr id="11" name="Arrow: Left 10">
            <a:extLst>
              <a:ext uri="{FF2B5EF4-FFF2-40B4-BE49-F238E27FC236}">
                <a16:creationId xmlns:a16="http://schemas.microsoft.com/office/drawing/2014/main" id="{9C2E08ED-46E3-4941-8191-AC0ECA6DC1DB}"/>
              </a:ext>
            </a:extLst>
          </p:cNvPr>
          <p:cNvSpPr/>
          <p:nvPr/>
        </p:nvSpPr>
        <p:spPr>
          <a:xfrm>
            <a:off x="3543300" y="4959943"/>
            <a:ext cx="1390650"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886C53F-FBEF-46AE-9FDE-FA90CD3A4F37}"/>
              </a:ext>
            </a:extLst>
          </p:cNvPr>
          <p:cNvSpPr txBox="1"/>
          <p:nvPr/>
        </p:nvSpPr>
        <p:spPr>
          <a:xfrm>
            <a:off x="4990682" y="4959943"/>
            <a:ext cx="357790" cy="461665"/>
          </a:xfrm>
          <a:prstGeom prst="rect">
            <a:avLst/>
          </a:prstGeom>
          <a:noFill/>
        </p:spPr>
        <p:txBody>
          <a:bodyPr wrap="none" rtlCol="0">
            <a:spAutoFit/>
          </a:bodyPr>
          <a:lstStyle/>
          <a:p>
            <a:r>
              <a:rPr lang="en-US" sz="2400" b="1" dirty="0">
                <a:solidFill>
                  <a:schemeClr val="accent1"/>
                </a:solidFill>
              </a:rPr>
              <a:t>4</a:t>
            </a:r>
          </a:p>
        </p:txBody>
      </p:sp>
      <p:sp>
        <p:nvSpPr>
          <p:cNvPr id="13" name="Arrow: Left 12">
            <a:extLst>
              <a:ext uri="{FF2B5EF4-FFF2-40B4-BE49-F238E27FC236}">
                <a16:creationId xmlns:a16="http://schemas.microsoft.com/office/drawing/2014/main" id="{7D6C234C-3E12-49F7-B0EF-383D0E432AB6}"/>
              </a:ext>
            </a:extLst>
          </p:cNvPr>
          <p:cNvSpPr/>
          <p:nvPr/>
        </p:nvSpPr>
        <p:spPr>
          <a:xfrm flipH="1" flipV="1">
            <a:off x="5486400" y="4993249"/>
            <a:ext cx="1371600" cy="4180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Left 13">
            <a:extLst>
              <a:ext uri="{FF2B5EF4-FFF2-40B4-BE49-F238E27FC236}">
                <a16:creationId xmlns:a16="http://schemas.microsoft.com/office/drawing/2014/main" id="{C37AA25F-D5D0-4855-8A08-F5F08FD415F3}"/>
              </a:ext>
            </a:extLst>
          </p:cNvPr>
          <p:cNvSpPr/>
          <p:nvPr/>
        </p:nvSpPr>
        <p:spPr>
          <a:xfrm flipH="1" flipV="1">
            <a:off x="7334250" y="5722070"/>
            <a:ext cx="1371600" cy="4180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758352A-7F46-4B28-9D22-0986EA652C48}"/>
              </a:ext>
            </a:extLst>
          </p:cNvPr>
          <p:cNvSpPr txBox="1"/>
          <p:nvPr/>
        </p:nvSpPr>
        <p:spPr>
          <a:xfrm>
            <a:off x="6839071" y="5722070"/>
            <a:ext cx="357790" cy="461665"/>
          </a:xfrm>
          <a:prstGeom prst="rect">
            <a:avLst/>
          </a:prstGeom>
          <a:noFill/>
        </p:spPr>
        <p:txBody>
          <a:bodyPr wrap="none" rtlCol="0">
            <a:spAutoFit/>
          </a:bodyPr>
          <a:lstStyle/>
          <a:p>
            <a:r>
              <a:rPr lang="en-US" sz="2400" b="1" dirty="0">
                <a:solidFill>
                  <a:schemeClr val="accent1"/>
                </a:solidFill>
              </a:rPr>
              <a:t>5</a:t>
            </a:r>
          </a:p>
        </p:txBody>
      </p:sp>
    </p:spTree>
    <p:extLst>
      <p:ext uri="{BB962C8B-B14F-4D97-AF65-F5344CB8AC3E}">
        <p14:creationId xmlns:p14="http://schemas.microsoft.com/office/powerpoint/2010/main" val="290698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dirty="0">
                <a:latin typeface="Arial" panose="020B0604020202020204" pitchFamily="34" charset="0"/>
                <a:cs typeface="Arial" panose="020B0604020202020204" pitchFamily="34" charset="0"/>
              </a:rPr>
              <a:t>ReddiNet® Service Level Poll</a:t>
            </a:r>
          </a:p>
        </p:txBody>
      </p:sp>
      <p:sp>
        <p:nvSpPr>
          <p:cNvPr id="5124" name="Rectangle 3"/>
          <p:cNvSpPr>
            <a:spLocks noGrp="1" noChangeArrowheads="1"/>
          </p:cNvSpPr>
          <p:nvPr>
            <p:ph idx="1"/>
          </p:nvPr>
        </p:nvSpPr>
        <p:spPr>
          <a:xfrm>
            <a:off x="609600" y="1600201"/>
            <a:ext cx="10934700" cy="4525963"/>
          </a:xfrm>
        </p:spPr>
        <p:txBody>
          <a:bodyPr>
            <a:normAutofit/>
          </a:bodyPr>
          <a:lstStyle/>
          <a:p>
            <a:pPr>
              <a:defRPr/>
            </a:pPr>
            <a:r>
              <a:rPr lang="en-US" altLang="en-US" sz="2800" dirty="0">
                <a:latin typeface="Arial" panose="020B0604020202020204" pitchFamily="34" charset="0"/>
                <a:cs typeface="Arial" panose="020B0604020202020204" pitchFamily="34" charset="0"/>
              </a:rPr>
              <a:t>A Service Level Poll is used to obtain real time facility operational status during an event or incident.</a:t>
            </a:r>
          </a:p>
          <a:p>
            <a:pPr marL="0" indent="0">
              <a:buNone/>
              <a:defRPr/>
            </a:pPr>
            <a:r>
              <a:rPr lang="en-US" altLang="en-US" sz="2800" dirty="0">
                <a:latin typeface="Arial" panose="020B0604020202020204" pitchFamily="34" charset="0"/>
                <a:cs typeface="Arial" panose="020B0604020202020204" pitchFamily="34" charset="0"/>
              </a:rPr>
              <a:t>   </a:t>
            </a:r>
          </a:p>
          <a:p>
            <a:pPr>
              <a:defRPr/>
            </a:pPr>
            <a:r>
              <a:rPr lang="en-US" altLang="en-US" sz="2800" dirty="0">
                <a:latin typeface="Arial" panose="020B0604020202020204" pitchFamily="34" charset="0"/>
                <a:cs typeface="Arial" panose="020B0604020202020204" pitchFamily="34" charset="0"/>
              </a:rPr>
              <a:t>Status is color coded</a:t>
            </a:r>
          </a:p>
          <a:p>
            <a:pPr marL="0" indent="0">
              <a:buNone/>
              <a:defRPr/>
            </a:pPr>
            <a:r>
              <a:rPr lang="en-US" altLang="en-US" sz="2000" dirty="0">
                <a:latin typeface="Segoe UI" panose="020B0502040204020203" pitchFamily="34" charset="0"/>
                <a:cs typeface="Segoe UI" panose="020B0502040204020203" pitchFamily="34" charset="0"/>
              </a:rPr>
              <a:t>       </a:t>
            </a:r>
          </a:p>
          <a:p>
            <a:pPr>
              <a:defRPr/>
            </a:pPr>
            <a:endParaRPr lang="en-US" altLang="en-US" sz="2000" dirty="0">
              <a:latin typeface="Segoe UI" panose="020B0502040204020203" pitchFamily="34" charset="0"/>
              <a:cs typeface="Segoe UI" panose="020B0502040204020203" pitchFamily="34" charset="0"/>
            </a:endParaRPr>
          </a:p>
          <a:p>
            <a:pPr>
              <a:defRPr/>
            </a:pPr>
            <a:endParaRPr lang="en-US" altLang="en-US" sz="2000" dirty="0">
              <a:latin typeface="Segoe UI" panose="020B0502040204020203" pitchFamily="34" charset="0"/>
              <a:cs typeface="Segoe UI" panose="020B0502040204020203" pitchFamily="34" charset="0"/>
            </a:endParaRPr>
          </a:p>
          <a:p>
            <a:pPr>
              <a:defRPr/>
            </a:pPr>
            <a:endParaRPr lang="en-US" altLang="en-US" sz="2000" dirty="0">
              <a:latin typeface="Segoe UI" panose="020B0502040204020203" pitchFamily="34" charset="0"/>
              <a:cs typeface="Segoe UI" panose="020B0502040204020203" pitchFamily="34" charset="0"/>
            </a:endParaRPr>
          </a:p>
          <a:p>
            <a:pPr>
              <a:defRPr/>
            </a:pPr>
            <a:r>
              <a:rPr lang="en-US" altLang="en-US" sz="2800" dirty="0">
                <a:latin typeface="Arial" panose="020B0604020202020204" pitchFamily="34" charset="0"/>
                <a:cs typeface="Arial" panose="020B0604020202020204" pitchFamily="34" charset="0"/>
              </a:rPr>
              <a:t>Respond to Assessment Poll within 60 min</a:t>
            </a:r>
            <a:r>
              <a:rPr lang="en-US" altLang="en-US" sz="2800" dirty="0">
                <a:latin typeface="Segoe UI" panose="020B0502040204020203" pitchFamily="34" charset="0"/>
                <a:cs typeface="Segoe UI" panose="020B0502040204020203" pitchFamily="34" charset="0"/>
              </a:rPr>
              <a:t>.</a:t>
            </a:r>
          </a:p>
          <a:p>
            <a:pPr lvl="1">
              <a:spcBef>
                <a:spcPct val="50000"/>
              </a:spcBef>
            </a:pPr>
            <a:endParaRPr lang="en-US" altLang="en-US" sz="2600" dirty="0"/>
          </a:p>
          <a:p>
            <a:pPr marL="0" indent="0" eaLnBrk="1" hangingPunct="1">
              <a:spcBef>
                <a:spcPct val="50000"/>
              </a:spcBef>
              <a:buNone/>
            </a:pPr>
            <a:endParaRPr lang="en-US" altLang="en-US" sz="2000" dirty="0">
              <a:solidFill>
                <a:schemeClr val="tx1"/>
              </a:solidFill>
            </a:endParaRPr>
          </a:p>
        </p:txBody>
      </p:sp>
      <p:pic>
        <p:nvPicPr>
          <p:cNvPr id="5" name="Picture 4">
            <a:extLst>
              <a:ext uri="{FF2B5EF4-FFF2-40B4-BE49-F238E27FC236}">
                <a16:creationId xmlns:a16="http://schemas.microsoft.com/office/drawing/2014/main" id="{047D5AA8-79C9-4722-B796-10940D3E79F9}"/>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7" name="Picture 6">
            <a:extLst>
              <a:ext uri="{FF2B5EF4-FFF2-40B4-BE49-F238E27FC236}">
                <a16:creationId xmlns:a16="http://schemas.microsoft.com/office/drawing/2014/main" id="{A5A6C3FD-28B4-4138-83AE-D8489FBBAB8A}"/>
              </a:ext>
            </a:extLst>
          </p:cNvPr>
          <p:cNvPicPr>
            <a:picLocks noChangeAspect="1"/>
          </p:cNvPicPr>
          <p:nvPr/>
        </p:nvPicPr>
        <p:blipFill rotWithShape="1">
          <a:blip r:embed="rId4"/>
          <a:srcRect l="18436" t="46836" r="69650" b="40424"/>
          <a:stretch/>
        </p:blipFill>
        <p:spPr bwMode="auto">
          <a:xfrm>
            <a:off x="5147732" y="2827867"/>
            <a:ext cx="6585975" cy="1981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151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dirty="0">
                <a:latin typeface="Arial" panose="020B0604020202020204" pitchFamily="34" charset="0"/>
                <a:cs typeface="Arial" panose="020B0604020202020204" pitchFamily="34" charset="0"/>
              </a:rPr>
              <a:t>ReddiNet® Service Level Poll</a:t>
            </a:r>
          </a:p>
        </p:txBody>
      </p:sp>
      <p:pic>
        <p:nvPicPr>
          <p:cNvPr id="5" name="Picture 4">
            <a:extLst>
              <a:ext uri="{FF2B5EF4-FFF2-40B4-BE49-F238E27FC236}">
                <a16:creationId xmlns:a16="http://schemas.microsoft.com/office/drawing/2014/main" id="{047D5AA8-79C9-4722-B796-10940D3E79F9}"/>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8" name="Picture 7">
            <a:extLst>
              <a:ext uri="{FF2B5EF4-FFF2-40B4-BE49-F238E27FC236}">
                <a16:creationId xmlns:a16="http://schemas.microsoft.com/office/drawing/2014/main" id="{B8FC1E43-980A-4DF6-91BC-D0E9072789D6}"/>
              </a:ext>
            </a:extLst>
          </p:cNvPr>
          <p:cNvPicPr>
            <a:picLocks noChangeAspect="1"/>
          </p:cNvPicPr>
          <p:nvPr/>
        </p:nvPicPr>
        <p:blipFill rotWithShape="1">
          <a:blip r:embed="rId4"/>
          <a:srcRect l="57852" t="12509" r="9775" b="39746"/>
          <a:stretch/>
        </p:blipFill>
        <p:spPr bwMode="auto">
          <a:xfrm>
            <a:off x="1022489" y="1398130"/>
            <a:ext cx="9900838" cy="4107320"/>
          </a:xfrm>
          <a:prstGeom prst="rect">
            <a:avLst/>
          </a:prstGeom>
          <a:ln>
            <a:noFill/>
          </a:ln>
          <a:extLst>
            <a:ext uri="{53640926-AAD7-44D8-BBD7-CCE9431645EC}">
              <a14:shadowObscured xmlns:a14="http://schemas.microsoft.com/office/drawing/2010/main"/>
            </a:ext>
          </a:extLst>
        </p:spPr>
      </p:pic>
      <p:sp>
        <p:nvSpPr>
          <p:cNvPr id="4" name="Flowchart: Connector 3">
            <a:extLst>
              <a:ext uri="{FF2B5EF4-FFF2-40B4-BE49-F238E27FC236}">
                <a16:creationId xmlns:a16="http://schemas.microsoft.com/office/drawing/2014/main" id="{E8223833-AC0F-49AB-8818-2EDB252DD00A}"/>
              </a:ext>
            </a:extLst>
          </p:cNvPr>
          <p:cNvSpPr/>
          <p:nvPr/>
        </p:nvSpPr>
        <p:spPr>
          <a:xfrm>
            <a:off x="6515100" y="3733800"/>
            <a:ext cx="457200" cy="457200"/>
          </a:xfrm>
          <a:prstGeom prst="flowChartConnector">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a:extLst>
              <a:ext uri="{FF2B5EF4-FFF2-40B4-BE49-F238E27FC236}">
                <a16:creationId xmlns:a16="http://schemas.microsoft.com/office/drawing/2014/main" id="{24B9FF42-A939-4657-B051-48C677CE98C8}"/>
              </a:ext>
            </a:extLst>
          </p:cNvPr>
          <p:cNvSpPr/>
          <p:nvPr/>
        </p:nvSpPr>
        <p:spPr>
          <a:xfrm>
            <a:off x="6515100" y="4305300"/>
            <a:ext cx="457200" cy="457200"/>
          </a:xfrm>
          <a:prstGeom prst="flowChartConnector">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Connector 11">
            <a:extLst>
              <a:ext uri="{FF2B5EF4-FFF2-40B4-BE49-F238E27FC236}">
                <a16:creationId xmlns:a16="http://schemas.microsoft.com/office/drawing/2014/main" id="{34D26B84-01C7-480B-80C2-944EC5CB0841}"/>
              </a:ext>
            </a:extLst>
          </p:cNvPr>
          <p:cNvSpPr/>
          <p:nvPr/>
        </p:nvSpPr>
        <p:spPr>
          <a:xfrm>
            <a:off x="6515100" y="4876800"/>
            <a:ext cx="457200" cy="457200"/>
          </a:xfrm>
          <a:prstGeom prst="flowChartConnector">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4606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44CE-502A-481C-BA04-4667F2987A86}"/>
              </a:ext>
            </a:extLst>
          </p:cNvPr>
          <p:cNvSpPr>
            <a:spLocks noGrp="1"/>
          </p:cNvSpPr>
          <p:nvPr>
            <p:ph type="title"/>
          </p:nvPr>
        </p:nvSpPr>
        <p:spPr/>
        <p:txBody>
          <a:bodyPr/>
          <a:lstStyle/>
          <a:p>
            <a:r>
              <a:rPr lang="en-US" dirty="0"/>
              <a:t>ReddiNet</a:t>
            </a:r>
            <a:r>
              <a:rPr lang="en-US" altLang="en-US" dirty="0">
                <a:latin typeface="Arial" panose="020B0604020202020204" pitchFamily="34" charset="0"/>
                <a:cs typeface="Arial" panose="020B0604020202020204" pitchFamily="34" charset="0"/>
              </a:rPr>
              <a:t> ®</a:t>
            </a:r>
            <a:r>
              <a:rPr lang="en-US" dirty="0"/>
              <a:t> Service Level</a:t>
            </a:r>
          </a:p>
        </p:txBody>
      </p:sp>
      <p:sp>
        <p:nvSpPr>
          <p:cNvPr id="4" name="Date Placeholder 3">
            <a:extLst>
              <a:ext uri="{FF2B5EF4-FFF2-40B4-BE49-F238E27FC236}">
                <a16:creationId xmlns:a16="http://schemas.microsoft.com/office/drawing/2014/main" id="{D16F0321-A52F-4F6A-9F6E-FFCFD5D17EC2}"/>
              </a:ext>
            </a:extLst>
          </p:cNvPr>
          <p:cNvSpPr>
            <a:spLocks noGrp="1"/>
          </p:cNvSpPr>
          <p:nvPr>
            <p:ph type="dt" sz="half" idx="10"/>
          </p:nvPr>
        </p:nvSpPr>
        <p:spPr/>
        <p:txBody>
          <a:bodyPr/>
          <a:lstStyle/>
          <a:p>
            <a:fld id="{79BE151B-5A8B-4EEB-B2C5-D68FAE542244}" type="slidenum">
              <a:rPr lang="en-US" altLang="en-US" smtClean="0">
                <a:solidFill>
                  <a:srgbClr val="000000"/>
                </a:solidFill>
              </a:rPr>
              <a:pPr/>
              <a:t>26</a:t>
            </a:fld>
            <a:endParaRPr lang="en-US" altLang="en-US" dirty="0">
              <a:solidFill>
                <a:srgbClr val="000000"/>
              </a:solidFill>
            </a:endParaRPr>
          </a:p>
        </p:txBody>
      </p:sp>
      <p:pic>
        <p:nvPicPr>
          <p:cNvPr id="8" name="Content Placeholder 7">
            <a:extLst>
              <a:ext uri="{FF2B5EF4-FFF2-40B4-BE49-F238E27FC236}">
                <a16:creationId xmlns:a16="http://schemas.microsoft.com/office/drawing/2014/main" id="{FDAA5F7B-5440-49DF-AFD5-0B6FDB4E0231}"/>
              </a:ext>
            </a:extLst>
          </p:cNvPr>
          <p:cNvPicPr>
            <a:picLocks noGrp="1" noChangeAspect="1"/>
          </p:cNvPicPr>
          <p:nvPr>
            <p:ph idx="1"/>
          </p:nvPr>
        </p:nvPicPr>
        <p:blipFill rotWithShape="1">
          <a:blip r:embed="rId3"/>
          <a:srcRect l="50160" t="10765" r="25699" b="40612"/>
          <a:stretch/>
        </p:blipFill>
        <p:spPr bwMode="auto">
          <a:xfrm>
            <a:off x="779627" y="1320798"/>
            <a:ext cx="10294080" cy="5370805"/>
          </a:xfrm>
          <a:prstGeom prst="rect">
            <a:avLst/>
          </a:prstGeom>
          <a:ln>
            <a:noFill/>
          </a:ln>
          <a:extLst>
            <a:ext uri="{53640926-AAD7-44D8-BBD7-CCE9431645EC}">
              <a14:shadowObscured xmlns:a14="http://schemas.microsoft.com/office/drawing/2010/main"/>
            </a:ext>
          </a:extLst>
        </p:spPr>
      </p:pic>
      <p:sp>
        <p:nvSpPr>
          <p:cNvPr id="9" name="Arrow: Left 8">
            <a:extLst>
              <a:ext uri="{FF2B5EF4-FFF2-40B4-BE49-F238E27FC236}">
                <a16:creationId xmlns:a16="http://schemas.microsoft.com/office/drawing/2014/main" id="{1E603E09-2D8D-473A-8499-CBFD1024343B}"/>
              </a:ext>
            </a:extLst>
          </p:cNvPr>
          <p:cNvSpPr/>
          <p:nvPr/>
        </p:nvSpPr>
        <p:spPr>
          <a:xfrm rot="539679">
            <a:off x="3585632" y="1983371"/>
            <a:ext cx="1257300"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Left 9">
            <a:extLst>
              <a:ext uri="{FF2B5EF4-FFF2-40B4-BE49-F238E27FC236}">
                <a16:creationId xmlns:a16="http://schemas.microsoft.com/office/drawing/2014/main" id="{2AD2572B-89CB-41F1-8291-92159D344B62}"/>
              </a:ext>
            </a:extLst>
          </p:cNvPr>
          <p:cNvSpPr/>
          <p:nvPr/>
        </p:nvSpPr>
        <p:spPr>
          <a:xfrm rot="636996">
            <a:off x="3997499" y="2680536"/>
            <a:ext cx="13176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1F7D780-EF97-4160-91EB-B422873E8B75}"/>
              </a:ext>
            </a:extLst>
          </p:cNvPr>
          <p:cNvSpPr txBox="1"/>
          <p:nvPr/>
        </p:nvSpPr>
        <p:spPr>
          <a:xfrm>
            <a:off x="4935749" y="2040088"/>
            <a:ext cx="385042" cy="523220"/>
          </a:xfrm>
          <a:prstGeom prst="rect">
            <a:avLst/>
          </a:prstGeom>
          <a:noFill/>
        </p:spPr>
        <p:txBody>
          <a:bodyPr wrap="none" rtlCol="0">
            <a:spAutoFit/>
          </a:bodyPr>
          <a:lstStyle/>
          <a:p>
            <a:r>
              <a:rPr lang="en-US" sz="2800" b="1" dirty="0">
                <a:solidFill>
                  <a:schemeClr val="accent1"/>
                </a:solidFill>
              </a:rPr>
              <a:t>1</a:t>
            </a:r>
          </a:p>
        </p:txBody>
      </p:sp>
      <p:sp>
        <p:nvSpPr>
          <p:cNvPr id="12" name="TextBox 11">
            <a:extLst>
              <a:ext uri="{FF2B5EF4-FFF2-40B4-BE49-F238E27FC236}">
                <a16:creationId xmlns:a16="http://schemas.microsoft.com/office/drawing/2014/main" id="{F5B50F39-DBE4-46AE-B7E0-4BCB090C31F7}"/>
              </a:ext>
            </a:extLst>
          </p:cNvPr>
          <p:cNvSpPr txBox="1"/>
          <p:nvPr/>
        </p:nvSpPr>
        <p:spPr>
          <a:xfrm>
            <a:off x="5372086" y="2759176"/>
            <a:ext cx="385042" cy="523220"/>
          </a:xfrm>
          <a:prstGeom prst="rect">
            <a:avLst/>
          </a:prstGeom>
          <a:noFill/>
        </p:spPr>
        <p:txBody>
          <a:bodyPr wrap="none" rtlCol="0">
            <a:spAutoFit/>
          </a:bodyPr>
          <a:lstStyle/>
          <a:p>
            <a:r>
              <a:rPr lang="en-US" sz="2800" b="1" dirty="0">
                <a:solidFill>
                  <a:schemeClr val="accent1"/>
                </a:solidFill>
              </a:rPr>
              <a:t>2</a:t>
            </a:r>
          </a:p>
        </p:txBody>
      </p:sp>
      <p:sp>
        <p:nvSpPr>
          <p:cNvPr id="14" name="Arrow: Left 13">
            <a:extLst>
              <a:ext uri="{FF2B5EF4-FFF2-40B4-BE49-F238E27FC236}">
                <a16:creationId xmlns:a16="http://schemas.microsoft.com/office/drawing/2014/main" id="{49D66086-093B-40DD-9D9A-7A9F81A66CF1}"/>
              </a:ext>
            </a:extLst>
          </p:cNvPr>
          <p:cNvSpPr/>
          <p:nvPr/>
        </p:nvSpPr>
        <p:spPr>
          <a:xfrm rot="5400000">
            <a:off x="5960033" y="4422688"/>
            <a:ext cx="13176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B032501-B011-4DB6-AB4B-F791ECA31276}"/>
              </a:ext>
            </a:extLst>
          </p:cNvPr>
          <p:cNvSpPr txBox="1"/>
          <p:nvPr/>
        </p:nvSpPr>
        <p:spPr>
          <a:xfrm>
            <a:off x="6476111" y="5317193"/>
            <a:ext cx="385042" cy="523220"/>
          </a:xfrm>
          <a:prstGeom prst="rect">
            <a:avLst/>
          </a:prstGeom>
          <a:noFill/>
        </p:spPr>
        <p:txBody>
          <a:bodyPr wrap="none" rtlCol="0">
            <a:spAutoFit/>
          </a:bodyPr>
          <a:lstStyle/>
          <a:p>
            <a:r>
              <a:rPr lang="en-US" sz="2800" b="1" dirty="0">
                <a:solidFill>
                  <a:schemeClr val="accent1"/>
                </a:solidFill>
              </a:rPr>
              <a:t>3</a:t>
            </a:r>
          </a:p>
        </p:txBody>
      </p:sp>
    </p:spTree>
    <p:extLst>
      <p:ext uri="{BB962C8B-B14F-4D97-AF65-F5344CB8AC3E}">
        <p14:creationId xmlns:p14="http://schemas.microsoft.com/office/powerpoint/2010/main" val="2962120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5B00-260F-45B5-B088-222274F09E1E}"/>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E718471-9377-4031-B519-96D1B1935A62}"/>
              </a:ext>
            </a:extLst>
          </p:cNvPr>
          <p:cNvPicPr>
            <a:picLocks noGrp="1" noChangeAspect="1"/>
          </p:cNvPicPr>
          <p:nvPr>
            <p:ph idx="1"/>
          </p:nvPr>
        </p:nvPicPr>
        <p:blipFill rotWithShape="1">
          <a:blip r:embed="rId3"/>
          <a:srcRect l="65108" t="25577" r="9374" b="31231"/>
          <a:stretch/>
        </p:blipFill>
        <p:spPr>
          <a:xfrm>
            <a:off x="545903" y="452718"/>
            <a:ext cx="10899778" cy="5854950"/>
          </a:xfrm>
        </p:spPr>
      </p:pic>
      <p:sp>
        <p:nvSpPr>
          <p:cNvPr id="4" name="Date Placeholder 3">
            <a:extLst>
              <a:ext uri="{FF2B5EF4-FFF2-40B4-BE49-F238E27FC236}">
                <a16:creationId xmlns:a16="http://schemas.microsoft.com/office/drawing/2014/main" id="{57A98532-4A16-4A9C-9A2E-4B7334BE26EF}"/>
              </a:ext>
            </a:extLst>
          </p:cNvPr>
          <p:cNvSpPr>
            <a:spLocks noGrp="1"/>
          </p:cNvSpPr>
          <p:nvPr>
            <p:ph type="dt" sz="half" idx="10"/>
          </p:nvPr>
        </p:nvSpPr>
        <p:spPr/>
        <p:txBody>
          <a:bodyPr/>
          <a:lstStyle/>
          <a:p>
            <a:fld id="{79BE151B-5A8B-4EEB-B2C5-D68FAE542244}" type="slidenum">
              <a:rPr lang="en-US" altLang="en-US" smtClean="0">
                <a:solidFill>
                  <a:srgbClr val="000000"/>
                </a:solidFill>
              </a:rPr>
              <a:pPr/>
              <a:t>27</a:t>
            </a:fld>
            <a:endParaRPr lang="en-US" altLang="en-US" dirty="0">
              <a:solidFill>
                <a:srgbClr val="000000"/>
              </a:solidFill>
            </a:endParaRPr>
          </a:p>
        </p:txBody>
      </p:sp>
    </p:spTree>
    <p:extLst>
      <p:ext uri="{BB962C8B-B14F-4D97-AF65-F5344CB8AC3E}">
        <p14:creationId xmlns:p14="http://schemas.microsoft.com/office/powerpoint/2010/main" val="2427707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6"/>
          <p:cNvPicPr>
            <a:picLocks noChangeAspect="1" noChangeArrowheads="1"/>
          </p:cNvPicPr>
          <p:nvPr/>
        </p:nvPicPr>
        <p:blipFill>
          <a:blip r:embed="rId3">
            <a:extLst>
              <a:ext uri="{28A0092B-C50C-407E-A947-70E740481C1C}">
                <a14:useLocalDpi xmlns:a14="http://schemas.microsoft.com/office/drawing/2010/main" val="0"/>
              </a:ext>
            </a:extLst>
          </a:blip>
          <a:srcRect l="64021" t="21507" r="14302" b="6982"/>
          <a:stretch>
            <a:fillRect/>
          </a:stretch>
        </p:blipFill>
        <p:spPr bwMode="auto">
          <a:xfrm>
            <a:off x="7880283" y="1486621"/>
            <a:ext cx="3840096" cy="487679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Content Placeholder 2"/>
          <p:cNvSpPr>
            <a:spLocks noGrp="1"/>
          </p:cNvSpPr>
          <p:nvPr>
            <p:ph idx="1"/>
          </p:nvPr>
        </p:nvSpPr>
        <p:spPr>
          <a:xfrm>
            <a:off x="471621" y="1524000"/>
            <a:ext cx="6595974" cy="4876800"/>
          </a:xfrm>
        </p:spPr>
        <p:txBody>
          <a:bodyPr/>
          <a:lstStyle/>
          <a:p>
            <a:pPr>
              <a:defRPr/>
            </a:pPr>
            <a:r>
              <a:rPr lang="en-US" altLang="en-US" sz="2600" dirty="0">
                <a:latin typeface="Arial" panose="020B0604020202020204" pitchFamily="34" charset="0"/>
                <a:cs typeface="Arial" panose="020B0604020202020204" pitchFamily="34" charset="0"/>
              </a:rPr>
              <a:t>Resource Request forms should be                                          submitted via ReddiNet during an                                                                MCI.  </a:t>
            </a:r>
          </a:p>
          <a:p>
            <a:pPr lvl="1">
              <a:defRPr/>
            </a:pPr>
            <a:r>
              <a:rPr lang="en-US" altLang="en-US" sz="2200" dirty="0">
                <a:latin typeface="Arial" panose="020B0604020202020204" pitchFamily="34" charset="0"/>
                <a:cs typeface="Arial" panose="020B0604020202020204" pitchFamily="34" charset="0"/>
              </a:rPr>
              <a:t>If ReddiNet is not available, RR may                                                                             be submitted via email or fax.</a:t>
            </a:r>
          </a:p>
          <a:p>
            <a:pPr marL="0" indent="0">
              <a:buNone/>
              <a:defRPr/>
            </a:pPr>
            <a:endParaRPr lang="en-US" altLang="en-US" sz="2800" dirty="0"/>
          </a:p>
          <a:p>
            <a:pPr>
              <a:defRPr/>
            </a:pPr>
            <a:endParaRPr lang="en-US" altLang="en-US" sz="2600" dirty="0"/>
          </a:p>
        </p:txBody>
      </p:sp>
      <p:sp>
        <p:nvSpPr>
          <p:cNvPr id="8" name="Title 1"/>
          <p:cNvSpPr txBox="1">
            <a:spLocks/>
          </p:cNvSpPr>
          <p:nvPr/>
        </p:nvSpPr>
        <p:spPr bwMode="auto">
          <a:xfrm>
            <a:off x="1981200" y="457200"/>
            <a:ext cx="8229600" cy="84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eaLnBrk="1" hangingPunct="1">
              <a:defRPr/>
            </a:pPr>
            <a:r>
              <a:rPr lang="en-US" altLang="en-US" sz="4000" b="1" kern="0" dirty="0">
                <a:solidFill>
                  <a:schemeClr val="tx1"/>
                </a:solidFill>
                <a:latin typeface="Arial" panose="020B0604020202020204" pitchFamily="34" charset="0"/>
                <a:cs typeface="Arial" panose="020B0604020202020204" pitchFamily="34" charset="0"/>
              </a:rPr>
              <a:t>Resource Request</a:t>
            </a:r>
          </a:p>
        </p:txBody>
      </p:sp>
    </p:spTree>
    <p:extLst>
      <p:ext uri="{BB962C8B-B14F-4D97-AF65-F5344CB8AC3E}">
        <p14:creationId xmlns:p14="http://schemas.microsoft.com/office/powerpoint/2010/main" val="2532970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E21008C-2ACD-4DA1-AA9C-B61AFB913A15}"/>
              </a:ext>
            </a:extLst>
          </p:cNvPr>
          <p:cNvSpPr>
            <a:spLocks noGrp="1"/>
          </p:cNvSpPr>
          <p:nvPr>
            <p:ph type="dt" sz="half" idx="10"/>
          </p:nvPr>
        </p:nvSpPr>
        <p:spPr/>
        <p:txBody>
          <a:bodyPr/>
          <a:lstStyle/>
          <a:p>
            <a:fld id="{79BE151B-5A8B-4EEB-B2C5-D68FAE542244}" type="slidenum">
              <a:rPr lang="en-US" altLang="en-US" smtClean="0">
                <a:solidFill>
                  <a:srgbClr val="000000"/>
                </a:solidFill>
              </a:rPr>
              <a:pPr/>
              <a:t>29</a:t>
            </a:fld>
            <a:endParaRPr lang="en-US" altLang="en-US" dirty="0">
              <a:solidFill>
                <a:srgbClr val="000000"/>
              </a:solidFill>
            </a:endParaRPr>
          </a:p>
        </p:txBody>
      </p:sp>
      <p:pic>
        <p:nvPicPr>
          <p:cNvPr id="5" name="Content Placeholder 4">
            <a:extLst>
              <a:ext uri="{FF2B5EF4-FFF2-40B4-BE49-F238E27FC236}">
                <a16:creationId xmlns:a16="http://schemas.microsoft.com/office/drawing/2014/main" id="{28C9B6BA-AA16-4EA5-9EE6-080ECDAA4F2C}"/>
              </a:ext>
            </a:extLst>
          </p:cNvPr>
          <p:cNvPicPr>
            <a:picLocks noGrp="1" noChangeAspect="1"/>
          </p:cNvPicPr>
          <p:nvPr>
            <p:ph idx="1"/>
          </p:nvPr>
        </p:nvPicPr>
        <p:blipFill rotWithShape="1">
          <a:blip r:embed="rId3"/>
          <a:srcRect l="50115" t="10824" r="27293" b="36303"/>
          <a:stretch/>
        </p:blipFill>
        <p:spPr bwMode="auto">
          <a:xfrm>
            <a:off x="817006" y="253851"/>
            <a:ext cx="9647666" cy="6350298"/>
          </a:xfrm>
          <a:prstGeom prst="rect">
            <a:avLst/>
          </a:prstGeom>
          <a:ln>
            <a:noFill/>
          </a:ln>
          <a:extLst>
            <a:ext uri="{53640926-AAD7-44D8-BBD7-CCE9431645EC}">
              <a14:shadowObscured xmlns:a14="http://schemas.microsoft.com/office/drawing/2010/main"/>
            </a:ext>
          </a:extLst>
        </p:spPr>
      </p:pic>
      <p:cxnSp>
        <p:nvCxnSpPr>
          <p:cNvPr id="7" name="Straight Arrow Connector 6">
            <a:extLst>
              <a:ext uri="{FF2B5EF4-FFF2-40B4-BE49-F238E27FC236}">
                <a16:creationId xmlns:a16="http://schemas.microsoft.com/office/drawing/2014/main" id="{FCDC7DE6-4129-4F5C-B998-24605D7B8747}"/>
              </a:ext>
            </a:extLst>
          </p:cNvPr>
          <p:cNvCxnSpPr>
            <a:cxnSpLocks/>
          </p:cNvCxnSpPr>
          <p:nvPr/>
        </p:nvCxnSpPr>
        <p:spPr>
          <a:xfrm flipV="1">
            <a:off x="7924799" y="1303867"/>
            <a:ext cx="0" cy="282786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E53C500-6495-4935-A894-AA77FAD2472D}"/>
              </a:ext>
            </a:extLst>
          </p:cNvPr>
          <p:cNvCxnSpPr>
            <a:cxnSpLocks/>
          </p:cNvCxnSpPr>
          <p:nvPr/>
        </p:nvCxnSpPr>
        <p:spPr>
          <a:xfrm flipH="1" flipV="1">
            <a:off x="3553168" y="2438400"/>
            <a:ext cx="3677365" cy="1693333"/>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38C139B-5D46-45FF-B220-D277AF86F796}"/>
              </a:ext>
            </a:extLst>
          </p:cNvPr>
          <p:cNvCxnSpPr>
            <a:cxnSpLocks/>
          </p:cNvCxnSpPr>
          <p:nvPr/>
        </p:nvCxnSpPr>
        <p:spPr>
          <a:xfrm flipH="1" flipV="1">
            <a:off x="4368800" y="4462007"/>
            <a:ext cx="2675467" cy="65186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DD22424-A350-46B4-A54A-6B5E229A2690}"/>
              </a:ext>
            </a:extLst>
          </p:cNvPr>
          <p:cNvSpPr txBox="1"/>
          <p:nvPr/>
        </p:nvSpPr>
        <p:spPr>
          <a:xfrm>
            <a:off x="7966187" y="3900900"/>
            <a:ext cx="356188" cy="461665"/>
          </a:xfrm>
          <a:prstGeom prst="rect">
            <a:avLst/>
          </a:prstGeom>
          <a:noFill/>
        </p:spPr>
        <p:txBody>
          <a:bodyPr wrap="none" rtlCol="0">
            <a:spAutoFit/>
          </a:bodyPr>
          <a:lstStyle/>
          <a:p>
            <a:r>
              <a:rPr lang="en-US" sz="2400" b="1" dirty="0">
                <a:solidFill>
                  <a:srgbClr val="00B0F0"/>
                </a:solidFill>
                <a:latin typeface="Arial" panose="020B0604020202020204" pitchFamily="34" charset="0"/>
                <a:cs typeface="Arial" panose="020B0604020202020204" pitchFamily="34" charset="0"/>
              </a:rPr>
              <a:t>1</a:t>
            </a:r>
          </a:p>
        </p:txBody>
      </p:sp>
      <p:sp>
        <p:nvSpPr>
          <p:cNvPr id="27" name="TextBox 26">
            <a:extLst>
              <a:ext uri="{FF2B5EF4-FFF2-40B4-BE49-F238E27FC236}">
                <a16:creationId xmlns:a16="http://schemas.microsoft.com/office/drawing/2014/main" id="{945AE5FC-997D-4B8B-BA7C-9242521D61AF}"/>
              </a:ext>
            </a:extLst>
          </p:cNvPr>
          <p:cNvSpPr txBox="1"/>
          <p:nvPr/>
        </p:nvSpPr>
        <p:spPr>
          <a:xfrm>
            <a:off x="7242172" y="4000342"/>
            <a:ext cx="356188" cy="461665"/>
          </a:xfrm>
          <a:prstGeom prst="rect">
            <a:avLst/>
          </a:prstGeom>
          <a:noFill/>
        </p:spPr>
        <p:txBody>
          <a:bodyPr wrap="none" rtlCol="0">
            <a:spAutoFit/>
          </a:bodyPr>
          <a:lstStyle/>
          <a:p>
            <a:r>
              <a:rPr lang="en-US" sz="2400" b="1" dirty="0">
                <a:solidFill>
                  <a:srgbClr val="00B0F0"/>
                </a:solidFill>
                <a:latin typeface="Arial" panose="020B0604020202020204" pitchFamily="34" charset="0"/>
                <a:cs typeface="Arial" panose="020B0604020202020204" pitchFamily="34" charset="0"/>
              </a:rPr>
              <a:t>3</a:t>
            </a:r>
          </a:p>
        </p:txBody>
      </p:sp>
      <p:sp>
        <p:nvSpPr>
          <p:cNvPr id="28" name="TextBox 27">
            <a:extLst>
              <a:ext uri="{FF2B5EF4-FFF2-40B4-BE49-F238E27FC236}">
                <a16:creationId xmlns:a16="http://schemas.microsoft.com/office/drawing/2014/main" id="{CA19C7F9-E6AF-4B81-A33A-45AF966034AD}"/>
              </a:ext>
            </a:extLst>
          </p:cNvPr>
          <p:cNvSpPr txBox="1"/>
          <p:nvPr/>
        </p:nvSpPr>
        <p:spPr>
          <a:xfrm>
            <a:off x="7068784" y="4906275"/>
            <a:ext cx="356188" cy="461665"/>
          </a:xfrm>
          <a:prstGeom prst="rect">
            <a:avLst/>
          </a:prstGeom>
          <a:noFill/>
        </p:spPr>
        <p:txBody>
          <a:bodyPr wrap="none" rtlCol="0">
            <a:spAutoFit/>
          </a:bodyPr>
          <a:lstStyle/>
          <a:p>
            <a:r>
              <a:rPr lang="en-US" sz="2400" b="1" dirty="0">
                <a:solidFill>
                  <a:srgbClr val="00B0F0"/>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1365386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D7DA3-F67B-4EC9-9A77-256D62B9983F}"/>
              </a:ext>
            </a:extLst>
          </p:cNvPr>
          <p:cNvSpPr>
            <a:spLocks noGrp="1"/>
          </p:cNvSpPr>
          <p:nvPr>
            <p:ph type="title"/>
          </p:nvPr>
        </p:nvSpPr>
        <p:spPr>
          <a:xfrm>
            <a:off x="646111" y="452718"/>
            <a:ext cx="10976184" cy="1400530"/>
          </a:xfrm>
        </p:spPr>
        <p:txBody>
          <a:bodyPr/>
          <a:lstStyle/>
          <a:p>
            <a:r>
              <a:rPr lang="en-US" dirty="0">
                <a:latin typeface="Arial" panose="020B0604020202020204" pitchFamily="34" charset="0"/>
                <a:cs typeface="Arial" panose="020B0604020202020204" pitchFamily="34" charset="0"/>
              </a:rPr>
              <a:t>Critical Decisions &amp; Actions for a Power Outage</a:t>
            </a:r>
          </a:p>
        </p:txBody>
      </p:sp>
      <p:sp>
        <p:nvSpPr>
          <p:cNvPr id="3" name="Content Placeholder 2">
            <a:extLst>
              <a:ext uri="{FF2B5EF4-FFF2-40B4-BE49-F238E27FC236}">
                <a16:creationId xmlns:a16="http://schemas.microsoft.com/office/drawing/2014/main" id="{33579D8B-1FA2-4FD7-A981-CEAABE5ACB48}"/>
              </a:ext>
            </a:extLst>
          </p:cNvPr>
          <p:cNvSpPr>
            <a:spLocks noGrp="1"/>
          </p:cNvSpPr>
          <p:nvPr>
            <p:ph idx="1"/>
          </p:nvPr>
        </p:nvSpPr>
        <p:spPr>
          <a:xfrm>
            <a:off x="646111" y="2038928"/>
            <a:ext cx="8811925" cy="3875346"/>
          </a:xfrm>
        </p:spPr>
        <p:txBody>
          <a:bodyPr>
            <a:normAutofit/>
          </a:bodyPr>
          <a:lstStyle/>
          <a:p>
            <a:pPr marL="0" indent="0">
              <a:buNone/>
            </a:pPr>
            <a:r>
              <a:rPr lang="en-US" sz="2000" dirty="0">
                <a:latin typeface="Arial" panose="020B0604020202020204" pitchFamily="34" charset="0"/>
                <a:cs typeface="Arial" panose="020B0604020202020204" pitchFamily="34" charset="0"/>
              </a:rPr>
              <a:t>What triggers or incident information would cause you to consider to discontinue services?</a:t>
            </a:r>
          </a:p>
          <a:p>
            <a:pPr marL="0" indent="0">
              <a:buNone/>
            </a:pPr>
            <a:endParaRPr lang="en-US" sz="2200" dirty="0"/>
          </a:p>
          <a:p>
            <a:pPr lvl="2"/>
            <a:endParaRPr lang="en-US" dirty="0"/>
          </a:p>
          <a:p>
            <a:endParaRPr lang="en-US" dirty="0"/>
          </a:p>
          <a:p>
            <a:pPr marL="457200" lvl="1" indent="0">
              <a:buNone/>
            </a:pPr>
            <a:r>
              <a:rPr lang="en-US" dirty="0"/>
              <a:t>                                                                                          </a:t>
            </a:r>
          </a:p>
          <a:p>
            <a:endParaRPr lang="en-US" dirty="0"/>
          </a:p>
        </p:txBody>
      </p:sp>
      <p:pic>
        <p:nvPicPr>
          <p:cNvPr id="7" name="Picture 6">
            <a:extLst>
              <a:ext uri="{FF2B5EF4-FFF2-40B4-BE49-F238E27FC236}">
                <a16:creationId xmlns:a16="http://schemas.microsoft.com/office/drawing/2014/main" id="{AB736973-8A71-476A-BC3C-84D510A1543D}"/>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11" name="Picture 6" descr="Texas dialysis patients hope new state law keeps centers open during major  weather events | KUT Radio, Austin's NPR Station">
            <a:extLst>
              <a:ext uri="{FF2B5EF4-FFF2-40B4-BE49-F238E27FC236}">
                <a16:creationId xmlns:a16="http://schemas.microsoft.com/office/drawing/2014/main" id="{4131B768-28EB-4A14-8427-D6E1F8CBDC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703" y="3682363"/>
            <a:ext cx="3345963" cy="22319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G&amp;E town hall on frequent power outages in Bennett Valley cut short by power  outage">
            <a:extLst>
              <a:ext uri="{FF2B5EF4-FFF2-40B4-BE49-F238E27FC236}">
                <a16:creationId xmlns:a16="http://schemas.microsoft.com/office/drawing/2014/main" id="{F6B393C2-CB21-4643-9E85-E1E64BC901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5383" y="4242952"/>
            <a:ext cx="3983713" cy="24746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hat Happens When the Power Cuts Out at a Medical Facility? | National  Standby Repair">
            <a:extLst>
              <a:ext uri="{FF2B5EF4-FFF2-40B4-BE49-F238E27FC236}">
                <a16:creationId xmlns:a16="http://schemas.microsoft.com/office/drawing/2014/main" id="{20FC541D-6C48-40FF-BEE6-33BC92A3B1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5668" y="2845273"/>
            <a:ext cx="3983713" cy="263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424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49D8E82-A8C8-4DE2-8C5A-97525B0ED0C4}"/>
              </a:ext>
            </a:extLst>
          </p:cNvPr>
          <p:cNvPicPr>
            <a:picLocks noGrp="1" noChangeAspect="1"/>
          </p:cNvPicPr>
          <p:nvPr>
            <p:ph idx="1"/>
          </p:nvPr>
        </p:nvPicPr>
        <p:blipFill rotWithShape="1">
          <a:blip r:embed="rId3"/>
          <a:srcRect l="50000" t="9686" b="4861"/>
          <a:stretch/>
        </p:blipFill>
        <p:spPr bwMode="auto">
          <a:xfrm>
            <a:off x="472627" y="491067"/>
            <a:ext cx="11279560" cy="5757333"/>
          </a:xfrm>
          <a:prstGeom prst="rect">
            <a:avLst/>
          </a:prstGeom>
          <a:ln>
            <a:solidFill>
              <a:schemeClr val="accent1"/>
            </a:solidFill>
          </a:ln>
          <a:extLst>
            <a:ext uri="{53640926-AAD7-44D8-BBD7-CCE9431645EC}">
              <a14:shadowObscured xmlns:a14="http://schemas.microsoft.com/office/drawing/2010/main"/>
            </a:ext>
          </a:extLst>
        </p:spPr>
      </p:pic>
      <p:sp>
        <p:nvSpPr>
          <p:cNvPr id="2" name="Oval 1">
            <a:extLst>
              <a:ext uri="{FF2B5EF4-FFF2-40B4-BE49-F238E27FC236}">
                <a16:creationId xmlns:a16="http://schemas.microsoft.com/office/drawing/2014/main" id="{3D79E6C9-786B-ECEE-5933-2445ACD4D89C}"/>
              </a:ext>
            </a:extLst>
          </p:cNvPr>
          <p:cNvSpPr/>
          <p:nvPr/>
        </p:nvSpPr>
        <p:spPr>
          <a:xfrm>
            <a:off x="2959100" y="2349500"/>
            <a:ext cx="35687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128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960A8C-D8BD-45EB-9A3E-7D77CB2B4CE1}"/>
              </a:ext>
            </a:extLst>
          </p:cNvPr>
          <p:cNvSpPr>
            <a:spLocks noGrp="1"/>
          </p:cNvSpPr>
          <p:nvPr>
            <p:ph type="dt" sz="half" idx="10"/>
          </p:nvPr>
        </p:nvSpPr>
        <p:spPr/>
        <p:txBody>
          <a:bodyPr/>
          <a:lstStyle/>
          <a:p>
            <a:fld id="{79BE151B-5A8B-4EEB-B2C5-D68FAE542244}" type="slidenum">
              <a:rPr lang="en-US" altLang="en-US" smtClean="0">
                <a:solidFill>
                  <a:srgbClr val="000000"/>
                </a:solidFill>
              </a:rPr>
              <a:pPr/>
              <a:t>31</a:t>
            </a:fld>
            <a:endParaRPr lang="en-US" altLang="en-US" dirty="0">
              <a:solidFill>
                <a:srgbClr val="000000"/>
              </a:solidFill>
            </a:endParaRPr>
          </a:p>
        </p:txBody>
      </p:sp>
      <p:pic>
        <p:nvPicPr>
          <p:cNvPr id="5" name="Content Placeholder 4">
            <a:extLst>
              <a:ext uri="{FF2B5EF4-FFF2-40B4-BE49-F238E27FC236}">
                <a16:creationId xmlns:a16="http://schemas.microsoft.com/office/drawing/2014/main" id="{BBABA2F3-545E-4C7C-9015-264BD019A485}"/>
              </a:ext>
            </a:extLst>
          </p:cNvPr>
          <p:cNvPicPr>
            <a:picLocks noGrp="1" noChangeAspect="1"/>
          </p:cNvPicPr>
          <p:nvPr>
            <p:ph idx="1"/>
          </p:nvPr>
        </p:nvPicPr>
        <p:blipFill rotWithShape="1">
          <a:blip r:embed="rId3"/>
          <a:srcRect l="60737" t="11964" r="11058" b="33915"/>
          <a:stretch/>
        </p:blipFill>
        <p:spPr bwMode="auto">
          <a:xfrm>
            <a:off x="528481" y="424349"/>
            <a:ext cx="11135038" cy="6009301"/>
          </a:xfrm>
          <a:prstGeom prst="rect">
            <a:avLst/>
          </a:prstGeom>
          <a:ln>
            <a:noFill/>
          </a:ln>
          <a:extLst>
            <a:ext uri="{53640926-AAD7-44D8-BBD7-CCE9431645EC}">
              <a14:shadowObscured xmlns:a14="http://schemas.microsoft.com/office/drawing/2010/main"/>
            </a:ext>
          </a:extLst>
        </p:spPr>
      </p:pic>
      <p:cxnSp>
        <p:nvCxnSpPr>
          <p:cNvPr id="3" name="Straight Arrow Connector 2">
            <a:extLst>
              <a:ext uri="{FF2B5EF4-FFF2-40B4-BE49-F238E27FC236}">
                <a16:creationId xmlns:a16="http://schemas.microsoft.com/office/drawing/2014/main" id="{8C364F5D-2F20-4830-0191-6E1B6BF5DA19}"/>
              </a:ext>
            </a:extLst>
          </p:cNvPr>
          <p:cNvCxnSpPr>
            <a:cxnSpLocks/>
          </p:cNvCxnSpPr>
          <p:nvPr/>
        </p:nvCxnSpPr>
        <p:spPr>
          <a:xfrm flipH="1" flipV="1">
            <a:off x="1536700" y="2286000"/>
            <a:ext cx="3073400" cy="1600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BB1D80D-5F94-8CDE-AD9B-CF714B355F69}"/>
              </a:ext>
            </a:extLst>
          </p:cNvPr>
          <p:cNvSpPr txBox="1"/>
          <p:nvPr/>
        </p:nvSpPr>
        <p:spPr>
          <a:xfrm>
            <a:off x="4610100" y="3701534"/>
            <a:ext cx="5485210" cy="646331"/>
          </a:xfrm>
          <a:prstGeom prst="rect">
            <a:avLst/>
          </a:prstGeom>
          <a:noFill/>
        </p:spPr>
        <p:txBody>
          <a:bodyPr wrap="square" rtlCol="0">
            <a:spAutoFit/>
          </a:bodyPr>
          <a:lstStyle/>
          <a:p>
            <a:r>
              <a:rPr lang="en-US" b="1" dirty="0">
                <a:solidFill>
                  <a:srgbClr val="C00000"/>
                </a:solidFill>
              </a:rPr>
              <a:t>Facility ID is the “CODE” found under General Information for your facility</a:t>
            </a:r>
          </a:p>
        </p:txBody>
      </p:sp>
    </p:spTree>
    <p:extLst>
      <p:ext uri="{BB962C8B-B14F-4D97-AF65-F5344CB8AC3E}">
        <p14:creationId xmlns:p14="http://schemas.microsoft.com/office/powerpoint/2010/main" val="520883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785257" y="457200"/>
            <a:ext cx="8737599"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eaLnBrk="1" hangingPunct="1">
              <a:defRPr/>
            </a:pPr>
            <a:r>
              <a:rPr lang="en-US" altLang="en-US" sz="4000" b="1" kern="0" dirty="0">
                <a:solidFill>
                  <a:schemeClr val="tx1"/>
                </a:solidFill>
                <a:latin typeface="Arial" panose="020B0604020202020204" pitchFamily="34" charset="0"/>
                <a:cs typeface="Arial" panose="020B0604020202020204" pitchFamily="34" charset="0"/>
              </a:rPr>
              <a:t>Resource Request</a:t>
            </a:r>
          </a:p>
        </p:txBody>
      </p:sp>
      <p:pic>
        <p:nvPicPr>
          <p:cNvPr id="3" name="Picture 2">
            <a:extLst>
              <a:ext uri="{FF2B5EF4-FFF2-40B4-BE49-F238E27FC236}">
                <a16:creationId xmlns:a16="http://schemas.microsoft.com/office/drawing/2014/main" id="{47995D7C-DA82-EE78-F18F-2839CCE09F3D}"/>
              </a:ext>
            </a:extLst>
          </p:cNvPr>
          <p:cNvPicPr>
            <a:picLocks noChangeAspect="1"/>
          </p:cNvPicPr>
          <p:nvPr/>
        </p:nvPicPr>
        <p:blipFill rotWithShape="1">
          <a:blip r:embed="rId3"/>
          <a:srcRect t="9177" r="50000" b="5062"/>
          <a:stretch/>
        </p:blipFill>
        <p:spPr>
          <a:xfrm>
            <a:off x="1041625" y="1703778"/>
            <a:ext cx="9229725" cy="4630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658EF19B-C376-219D-82C9-46C29FF72367}"/>
              </a:ext>
            </a:extLst>
          </p:cNvPr>
          <p:cNvPicPr>
            <a:picLocks noChangeAspect="1"/>
          </p:cNvPicPr>
          <p:nvPr/>
        </p:nvPicPr>
        <p:blipFill rotWithShape="1">
          <a:blip r:embed="rId4"/>
          <a:srcRect t="8129" r="50000" b="3645"/>
          <a:stretch/>
        </p:blipFill>
        <p:spPr>
          <a:xfrm>
            <a:off x="1891507" y="1863467"/>
            <a:ext cx="10005218" cy="4672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32D6EDD4-D588-F398-3EE3-CA5945222CA7}"/>
              </a:ext>
            </a:extLst>
          </p:cNvPr>
          <p:cNvPicPr>
            <a:picLocks noChangeAspect="1"/>
          </p:cNvPicPr>
          <p:nvPr/>
        </p:nvPicPr>
        <p:blipFill rotWithShape="1">
          <a:blip r:embed="rId5"/>
          <a:srcRect t="9177" r="50000" b="5062"/>
          <a:stretch/>
        </p:blipFill>
        <p:spPr>
          <a:xfrm>
            <a:off x="2785102" y="2092329"/>
            <a:ext cx="9216398" cy="4630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11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10A3-6A3D-4FAF-A0FF-1EF5BF647A5A}"/>
              </a:ext>
            </a:extLst>
          </p:cNvPr>
          <p:cNvSpPr>
            <a:spLocks noGrp="1"/>
          </p:cNvSpPr>
          <p:nvPr>
            <p:ph type="title"/>
          </p:nvPr>
        </p:nvSpPr>
        <p:spPr/>
        <p:txBody>
          <a:bodyPr/>
          <a:lstStyle/>
          <a:p>
            <a:r>
              <a:rPr lang="en-US" dirty="0"/>
              <a:t>ReddiNet</a:t>
            </a:r>
            <a:r>
              <a:rPr lang="en-US" altLang="en-US" dirty="0">
                <a:latin typeface="Arial" panose="020B0604020202020204" pitchFamily="34" charset="0"/>
                <a:cs typeface="Arial" panose="020B0604020202020204" pitchFamily="34" charset="0"/>
              </a:rPr>
              <a:t> ®</a:t>
            </a:r>
            <a:endParaRPr lang="en-US" dirty="0"/>
          </a:p>
        </p:txBody>
      </p:sp>
      <p:sp>
        <p:nvSpPr>
          <p:cNvPr id="3" name="Content Placeholder 2">
            <a:extLst>
              <a:ext uri="{FF2B5EF4-FFF2-40B4-BE49-F238E27FC236}">
                <a16:creationId xmlns:a16="http://schemas.microsoft.com/office/drawing/2014/main" id="{7A64512F-E7E1-4876-B9EA-C2E38CA71CCA}"/>
              </a:ext>
            </a:extLst>
          </p:cNvPr>
          <p:cNvSpPr>
            <a:spLocks noGrp="1"/>
          </p:cNvSpPr>
          <p:nvPr>
            <p:ph idx="1"/>
          </p:nvPr>
        </p:nvSpPr>
        <p:spPr/>
        <p:txBody>
          <a:bodyPr>
            <a:normAutofit/>
          </a:bodyPr>
          <a:lstStyle/>
          <a:p>
            <a:r>
              <a:rPr lang="en-US" sz="2800" dirty="0">
                <a:effectLst/>
                <a:latin typeface="Calibri" panose="020F0502020204030204" pitchFamily="34" charset="0"/>
                <a:ea typeface="Calibri" panose="020F0502020204030204" pitchFamily="34" charset="0"/>
              </a:rPr>
              <a:t>There are training videos and user guides available at </a:t>
            </a:r>
            <a:r>
              <a:rPr lang="en-US" sz="2800" u="sng" dirty="0">
                <a:solidFill>
                  <a:srgbClr val="0000FF"/>
                </a:solidFill>
                <a:effectLst/>
                <a:latin typeface="Calibri" panose="020F0502020204030204" pitchFamily="34" charset="0"/>
                <a:ea typeface="Calibri" panose="020F0502020204030204" pitchFamily="34" charset="0"/>
                <a:hlinkClick r:id="rId3"/>
              </a:rPr>
              <a:t>https://</a:t>
            </a:r>
            <a:r>
              <a:rPr lang="en-US" sz="2800" u="sng" dirty="0" err="1">
                <a:solidFill>
                  <a:srgbClr val="0000FF"/>
                </a:solidFill>
                <a:effectLst/>
                <a:latin typeface="Calibri" panose="020F0502020204030204" pitchFamily="34" charset="0"/>
                <a:ea typeface="Calibri" panose="020F0502020204030204" pitchFamily="34" charset="0"/>
                <a:hlinkClick r:id="rId3"/>
              </a:rPr>
              <a:t>support.reddinet.net</a:t>
            </a:r>
            <a:r>
              <a:rPr lang="en-US" sz="2800" u="sng" dirty="0">
                <a:solidFill>
                  <a:srgbClr val="0000FF"/>
                </a:solidFill>
                <a:effectLst/>
                <a:latin typeface="Calibri" panose="020F0502020204030204" pitchFamily="34" charset="0"/>
                <a:ea typeface="Calibri" panose="020F0502020204030204" pitchFamily="34" charset="0"/>
                <a:hlinkClick r:id="rId3"/>
              </a:rPr>
              <a:t>/</a:t>
            </a:r>
            <a:r>
              <a:rPr lang="en-US" sz="2800" dirty="0">
                <a:solidFill>
                  <a:srgbClr val="000000"/>
                </a:solidFill>
                <a:effectLst/>
                <a:latin typeface="Calibri" panose="020F0502020204030204" pitchFamily="34" charset="0"/>
                <a:ea typeface="Calibri" panose="020F0502020204030204" pitchFamily="34" charset="0"/>
              </a:rPr>
              <a:t> </a:t>
            </a:r>
          </a:p>
          <a:p>
            <a:pPr marL="0" indent="0">
              <a:buNone/>
            </a:pPr>
            <a:r>
              <a:rPr lang="en-US" sz="2800" dirty="0">
                <a:solidFill>
                  <a:srgbClr val="000000"/>
                </a:solidFill>
                <a:effectLst/>
                <a:latin typeface="Calibri" panose="020F0502020204030204" pitchFamily="34" charset="0"/>
                <a:ea typeface="Calibri" panose="020F0502020204030204" pitchFamily="34" charset="0"/>
              </a:rPr>
              <a:t> </a:t>
            </a:r>
          </a:p>
          <a:p>
            <a:r>
              <a:rPr lang="en-US" sz="2800" dirty="0">
                <a:effectLst/>
                <a:latin typeface="Calibri" panose="020F0502020204030204" pitchFamily="34" charset="0"/>
                <a:ea typeface="Calibri" panose="020F0502020204030204" pitchFamily="34" charset="0"/>
              </a:rPr>
              <a:t>The training environments are available for hands-on practice at </a:t>
            </a:r>
            <a:r>
              <a:rPr lang="en-US" sz="2800" u="sng" dirty="0">
                <a:solidFill>
                  <a:srgbClr val="0000FF"/>
                </a:solidFill>
                <a:effectLst/>
                <a:latin typeface="Calibri" panose="020F0502020204030204" pitchFamily="34" charset="0"/>
                <a:ea typeface="Calibri" panose="020F0502020204030204" pitchFamily="34" charset="0"/>
                <a:hlinkClick r:id="rId4"/>
              </a:rPr>
              <a:t>https://</a:t>
            </a:r>
            <a:r>
              <a:rPr lang="en-US" sz="2800" u="sng" dirty="0" err="1">
                <a:solidFill>
                  <a:srgbClr val="0000FF"/>
                </a:solidFill>
                <a:effectLst/>
                <a:latin typeface="Calibri" panose="020F0502020204030204" pitchFamily="34" charset="0"/>
                <a:ea typeface="Calibri" panose="020F0502020204030204" pitchFamily="34" charset="0"/>
                <a:hlinkClick r:id="rId4"/>
              </a:rPr>
              <a:t>www.reddinettraining.net</a:t>
            </a:r>
            <a:r>
              <a:rPr lang="en-US" sz="2800" u="sng" dirty="0">
                <a:solidFill>
                  <a:srgbClr val="0000FF"/>
                </a:solidFill>
                <a:effectLst/>
                <a:latin typeface="Calibri" panose="020F0502020204030204" pitchFamily="34" charset="0"/>
                <a:ea typeface="Calibri" panose="020F0502020204030204" pitchFamily="34" charset="0"/>
                <a:hlinkClick r:id="rId4"/>
              </a:rPr>
              <a:t>/</a:t>
            </a:r>
            <a:r>
              <a:rPr lang="en-US" sz="2800" dirty="0">
                <a:solidFill>
                  <a:srgbClr val="000000"/>
                </a:solidFill>
                <a:effectLst/>
                <a:latin typeface="Calibri" panose="020F0502020204030204" pitchFamily="34" charset="0"/>
                <a:ea typeface="Calibri" panose="020F0502020204030204" pitchFamily="34" charset="0"/>
              </a:rPr>
              <a:t> </a:t>
            </a:r>
          </a:p>
          <a:p>
            <a:pPr marL="0" indent="0">
              <a:buNone/>
            </a:pPr>
            <a:endParaRPr lang="en-US" sz="2800" u="sng" dirty="0">
              <a:solidFill>
                <a:srgbClr val="0000FF"/>
              </a:solidFill>
              <a:effectLst/>
              <a:latin typeface="Calibri" panose="020F0502020204030204" pitchFamily="34" charset="0"/>
              <a:ea typeface="Calibri" panose="020F0502020204030204" pitchFamily="34" charset="0"/>
            </a:endParaRPr>
          </a:p>
          <a:p>
            <a:r>
              <a:rPr lang="en-US" sz="2800" dirty="0">
                <a:hlinkClick r:id="rId5"/>
              </a:rPr>
              <a:t>Registration (</a:t>
            </a:r>
            <a:r>
              <a:rPr lang="en-US" sz="2800" dirty="0" err="1">
                <a:hlinkClick r:id="rId5"/>
              </a:rPr>
              <a:t>gotowebinar.com</a:t>
            </a:r>
            <a:r>
              <a:rPr lang="en-US" sz="2800" dirty="0">
                <a:hlinkClick r:id="rId5"/>
              </a:rPr>
              <a:t>)</a:t>
            </a:r>
            <a:endParaRPr lang="en-US" sz="2800" dirty="0"/>
          </a:p>
        </p:txBody>
      </p:sp>
      <p:sp>
        <p:nvSpPr>
          <p:cNvPr id="4" name="Date Placeholder 3">
            <a:extLst>
              <a:ext uri="{FF2B5EF4-FFF2-40B4-BE49-F238E27FC236}">
                <a16:creationId xmlns:a16="http://schemas.microsoft.com/office/drawing/2014/main" id="{C5C03A6B-0DDB-479A-89E8-540A1F4E6602}"/>
              </a:ext>
            </a:extLst>
          </p:cNvPr>
          <p:cNvSpPr>
            <a:spLocks noGrp="1"/>
          </p:cNvSpPr>
          <p:nvPr>
            <p:ph type="dt" sz="half" idx="10"/>
          </p:nvPr>
        </p:nvSpPr>
        <p:spPr/>
        <p:txBody>
          <a:bodyPr/>
          <a:lstStyle/>
          <a:p>
            <a:fld id="{79BE151B-5A8B-4EEB-B2C5-D68FAE542244}" type="slidenum">
              <a:rPr lang="en-US" altLang="en-US" smtClean="0">
                <a:solidFill>
                  <a:srgbClr val="000000"/>
                </a:solidFill>
              </a:rPr>
              <a:pPr/>
              <a:t>33</a:t>
            </a:fld>
            <a:endParaRPr lang="en-US" altLang="en-US" dirty="0">
              <a:solidFill>
                <a:srgbClr val="000000"/>
              </a:solidFill>
            </a:endParaRPr>
          </a:p>
        </p:txBody>
      </p:sp>
    </p:spTree>
    <p:extLst>
      <p:ext uri="{BB962C8B-B14F-4D97-AF65-F5344CB8AC3E}">
        <p14:creationId xmlns:p14="http://schemas.microsoft.com/office/powerpoint/2010/main" val="4285696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1970" y="277906"/>
            <a:ext cx="9404723" cy="1035423"/>
          </a:xfrm>
        </p:spPr>
        <p:txBody>
          <a:bodyPr/>
          <a:lstStyle/>
          <a:p>
            <a:r>
              <a:rPr lang="en-US" dirty="0">
                <a:latin typeface="Arial" panose="020B0604020202020204" pitchFamily="34" charset="0"/>
                <a:cs typeface="Arial" panose="020B0604020202020204" pitchFamily="34" charset="0"/>
              </a:rPr>
              <a:t>Preparing for the Exercise </a:t>
            </a:r>
          </a:p>
        </p:txBody>
      </p:sp>
      <p:sp>
        <p:nvSpPr>
          <p:cNvPr id="3" name="Content Placeholder 2"/>
          <p:cNvSpPr>
            <a:spLocks noGrp="1"/>
          </p:cNvSpPr>
          <p:nvPr>
            <p:ph idx="1"/>
          </p:nvPr>
        </p:nvSpPr>
        <p:spPr>
          <a:xfrm>
            <a:off x="1103311" y="1201271"/>
            <a:ext cx="9905347" cy="5378823"/>
          </a:xfrm>
        </p:spPr>
        <p:txBody>
          <a:bodyPr>
            <a:normAutofit/>
          </a:bodyPr>
          <a:lstStyle/>
          <a:p>
            <a:pPr>
              <a:lnSpc>
                <a:spcPct val="80000"/>
              </a:lnSpc>
            </a:pPr>
            <a:r>
              <a:rPr lang="en-US" sz="2400" b="1" dirty="0">
                <a:latin typeface="Arial" panose="020B0604020202020204" pitchFamily="34" charset="0"/>
                <a:cs typeface="Arial" panose="020B0604020202020204" pitchFamily="34" charset="0"/>
              </a:rPr>
              <a:t>Review your emergency operations plan </a:t>
            </a:r>
            <a:r>
              <a:rPr lang="en-US" sz="2400" dirty="0">
                <a:latin typeface="Arial" panose="020B0604020202020204" pitchFamily="34" charset="0"/>
                <a:cs typeface="Arial" panose="020B0604020202020204" pitchFamily="34" charset="0"/>
              </a:rPr>
              <a:t>and power outage procedures </a:t>
            </a:r>
          </a:p>
          <a:p>
            <a:pPr lvl="1">
              <a:lnSpc>
                <a:spcPct val="80000"/>
              </a:lnSpc>
            </a:pPr>
            <a:r>
              <a:rPr lang="en-US" sz="2400" dirty="0">
                <a:latin typeface="Arial" panose="020B0604020202020204" pitchFamily="34" charset="0"/>
                <a:cs typeface="Arial" panose="020B0604020202020204" pitchFamily="34" charset="0"/>
              </a:rPr>
              <a:t>Train/review with your staff </a:t>
            </a:r>
          </a:p>
          <a:p>
            <a:pPr lvl="1">
              <a:lnSpc>
                <a:spcPct val="80000"/>
              </a:lnSpc>
            </a:pPr>
            <a:r>
              <a:rPr lang="en-US" sz="2400" dirty="0">
                <a:latin typeface="Arial" panose="020B0604020202020204" pitchFamily="34" charset="0"/>
                <a:cs typeface="Arial" panose="020B0604020202020204" pitchFamily="34" charset="0"/>
              </a:rPr>
              <a:t>Develop procedures if you don’t have them already </a:t>
            </a:r>
          </a:p>
          <a:p>
            <a:pPr marL="119062" indent="0">
              <a:lnSpc>
                <a:spcPct val="80000"/>
              </a:lnSpc>
              <a:buNone/>
            </a:pPr>
            <a:endParaRPr lang="en-US" sz="2400" dirty="0">
              <a:latin typeface="Arial" panose="020B0604020202020204" pitchFamily="34" charset="0"/>
              <a:cs typeface="Arial" panose="020B0604020202020204" pitchFamily="34" charset="0"/>
            </a:endParaRPr>
          </a:p>
          <a:p>
            <a:pPr>
              <a:lnSpc>
                <a:spcPct val="80000"/>
              </a:lnSpc>
            </a:pPr>
            <a:r>
              <a:rPr lang="en-US" sz="2400" b="1" dirty="0">
                <a:latin typeface="Arial" panose="020B0604020202020204" pitchFamily="34" charset="0"/>
                <a:cs typeface="Arial" panose="020B0604020202020204" pitchFamily="34" charset="0"/>
              </a:rPr>
              <a:t>Develop your Exercise Plan </a:t>
            </a:r>
          </a:p>
          <a:p>
            <a:pPr lvl="1">
              <a:lnSpc>
                <a:spcPct val="80000"/>
              </a:lnSpc>
            </a:pPr>
            <a:r>
              <a:rPr lang="en-US" sz="2400" dirty="0">
                <a:latin typeface="Arial" panose="020B0604020202020204" pitchFamily="34" charset="0"/>
                <a:cs typeface="Arial" panose="020B0604020202020204" pitchFamily="34" charset="0"/>
              </a:rPr>
              <a:t>Determine which facility/agency specific plans/procedures you plan to test</a:t>
            </a:r>
          </a:p>
          <a:p>
            <a:pPr lvl="1">
              <a:lnSpc>
                <a:spcPct val="80000"/>
              </a:lnSpc>
            </a:pPr>
            <a:r>
              <a:rPr lang="en-US" sz="2400" dirty="0">
                <a:latin typeface="Arial" panose="020B0604020202020204" pitchFamily="34" charset="0"/>
                <a:cs typeface="Arial" panose="020B0604020202020204" pitchFamily="34" charset="0"/>
              </a:rPr>
              <a:t>Plan activities to test your procedures </a:t>
            </a:r>
          </a:p>
          <a:p>
            <a:pPr marL="457200" lvl="1" indent="0">
              <a:lnSpc>
                <a:spcPct val="80000"/>
              </a:lnSpc>
              <a:buNone/>
            </a:pPr>
            <a:endParaRPr lang="en-US" sz="2400" dirty="0">
              <a:latin typeface="Arial" panose="020B0604020202020204" pitchFamily="34" charset="0"/>
              <a:cs typeface="Arial" panose="020B0604020202020204" pitchFamily="34" charset="0"/>
            </a:endParaRPr>
          </a:p>
          <a:p>
            <a:pPr>
              <a:lnSpc>
                <a:spcPct val="80000"/>
              </a:lnSpc>
            </a:pPr>
            <a:r>
              <a:rPr lang="en-US" sz="2400" b="1" dirty="0">
                <a:latin typeface="Arial" panose="020B0604020202020204" pitchFamily="34" charset="0"/>
                <a:cs typeface="Arial" panose="020B0604020202020204" pitchFamily="34" charset="0"/>
              </a:rPr>
              <a:t>Review your Communication Plan</a:t>
            </a:r>
          </a:p>
          <a:p>
            <a:pPr lvl="1">
              <a:lnSpc>
                <a:spcPct val="80000"/>
              </a:lnSpc>
            </a:pPr>
            <a:r>
              <a:rPr lang="en-US" sz="2400" dirty="0">
                <a:latin typeface="Arial" panose="020B0604020202020204" pitchFamily="34" charset="0"/>
                <a:cs typeface="Arial" panose="020B0604020202020204" pitchFamily="34" charset="0"/>
              </a:rPr>
              <a:t>Identify the methods your facility would use during a power outage</a:t>
            </a:r>
          </a:p>
          <a:p>
            <a:pPr lvl="1">
              <a:lnSpc>
                <a:spcPct val="80000"/>
              </a:lnSpc>
            </a:pPr>
            <a:r>
              <a:rPr lang="en-US" sz="2400" dirty="0">
                <a:latin typeface="Arial" panose="020B0604020202020204" pitchFamily="34" charset="0"/>
                <a:cs typeface="Arial" panose="020B0604020202020204" pitchFamily="34" charset="0"/>
              </a:rPr>
              <a:t>Test the plan</a:t>
            </a:r>
          </a:p>
          <a:p>
            <a:endParaRPr lang="en-US" dirty="0"/>
          </a:p>
        </p:txBody>
      </p:sp>
    </p:spTree>
    <p:extLst>
      <p:ext uri="{BB962C8B-B14F-4D97-AF65-F5344CB8AC3E}">
        <p14:creationId xmlns:p14="http://schemas.microsoft.com/office/powerpoint/2010/main" val="795499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Arial" panose="020B0604020202020204" pitchFamily="34" charset="0"/>
                <a:cs typeface="Arial" panose="020B0604020202020204" pitchFamily="34" charset="0"/>
              </a:rPr>
              <a:t>Practice</a:t>
            </a:r>
            <a:r>
              <a:rPr lang="en-US" dirty="0"/>
              <a:t> </a:t>
            </a:r>
          </a:p>
        </p:txBody>
      </p:sp>
      <p:sp>
        <p:nvSpPr>
          <p:cNvPr id="6" name="Text Placeholder 5"/>
          <p:cNvSpPr>
            <a:spLocks noGrp="1"/>
          </p:cNvSpPr>
          <p:nvPr>
            <p:ph type="body" idx="1"/>
          </p:nvPr>
        </p:nvSpPr>
        <p:spPr>
          <a:xfrm>
            <a:off x="668249" y="1836820"/>
            <a:ext cx="3057232" cy="576262"/>
          </a:xfrm>
          <a:solidFill>
            <a:schemeClr val="accent3">
              <a:lumMod val="60000"/>
              <a:lumOff val="40000"/>
            </a:schemeClr>
          </a:solidFill>
        </p:spPr>
        <p:style>
          <a:lnRef idx="1">
            <a:schemeClr val="accent3"/>
          </a:lnRef>
          <a:fillRef idx="3">
            <a:schemeClr val="accent3"/>
          </a:fillRef>
          <a:effectRef idx="2">
            <a:schemeClr val="accent3"/>
          </a:effectRef>
          <a:fontRef idx="minor">
            <a:schemeClr val="lt1"/>
          </a:fontRef>
        </p:style>
        <p:txBody>
          <a:bodyPr/>
          <a:lstStyle/>
          <a:p>
            <a:pPr algn="ctr"/>
            <a:r>
              <a:rPr lang="en-US" b="1" dirty="0">
                <a:solidFill>
                  <a:schemeClr val="bg1"/>
                </a:solidFill>
                <a:latin typeface="Arial" panose="020B0604020202020204" pitchFamily="34" charset="0"/>
                <a:cs typeface="Arial" panose="020B0604020202020204" pitchFamily="34" charset="0"/>
              </a:rPr>
              <a:t>Before the Exercise</a:t>
            </a:r>
          </a:p>
        </p:txBody>
      </p:sp>
      <p:sp>
        <p:nvSpPr>
          <p:cNvPr id="7" name="Content Placeholder 6"/>
          <p:cNvSpPr>
            <a:spLocks noGrp="1"/>
          </p:cNvSpPr>
          <p:nvPr>
            <p:ph sz="half" idx="2"/>
          </p:nvPr>
        </p:nvSpPr>
        <p:spPr>
          <a:xfrm>
            <a:off x="368065" y="2815590"/>
            <a:ext cx="3657600" cy="3190763"/>
          </a:xfrm>
        </p:spPr>
        <p:txBody>
          <a:bodyPr>
            <a:noAutofit/>
          </a:bodyPr>
          <a:lstStyle/>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Open ReddiNet Account</a:t>
            </a:r>
          </a:p>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Obtain Username and Password</a:t>
            </a:r>
          </a:p>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Practice log in</a:t>
            </a:r>
          </a:p>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Attend training</a:t>
            </a:r>
          </a:p>
          <a:p>
            <a:pPr marL="838962" lvl="1" indent="-320040">
              <a:spcBef>
                <a:spcPts val="0"/>
              </a:spcBef>
              <a:buFont typeface="Wingdings 2"/>
              <a:buChar char=""/>
              <a:defRPr/>
            </a:pPr>
            <a:r>
              <a:rPr lang="en-US" sz="2400" dirty="0">
                <a:latin typeface="Arial" panose="020B0604020202020204" pitchFamily="34" charset="0"/>
                <a:cs typeface="Arial" panose="020B0604020202020204" pitchFamily="34" charset="0"/>
              </a:rPr>
              <a:t>Service Level Poll</a:t>
            </a:r>
          </a:p>
          <a:p>
            <a:pPr marL="838962" lvl="1" indent="-320040">
              <a:spcBef>
                <a:spcPts val="0"/>
              </a:spcBef>
              <a:buFont typeface="Wingdings 2"/>
              <a:buChar char=""/>
              <a:defRPr/>
            </a:pPr>
            <a:r>
              <a:rPr lang="en-US" sz="2400" dirty="0">
                <a:latin typeface="Arial" panose="020B0604020202020204" pitchFamily="34" charset="0"/>
                <a:cs typeface="Arial" panose="020B0604020202020204" pitchFamily="34" charset="0"/>
              </a:rPr>
              <a:t>Resource Request (Optional) </a:t>
            </a:r>
          </a:p>
        </p:txBody>
      </p:sp>
      <p:sp>
        <p:nvSpPr>
          <p:cNvPr id="8" name="Text Placeholder 7"/>
          <p:cNvSpPr>
            <a:spLocks noGrp="1"/>
          </p:cNvSpPr>
          <p:nvPr>
            <p:ph type="body" sz="quarter" idx="3"/>
          </p:nvPr>
        </p:nvSpPr>
        <p:spPr>
          <a:xfrm>
            <a:off x="8466521" y="1824785"/>
            <a:ext cx="3079368" cy="576262"/>
          </a:xfr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a:lstStyle/>
          <a:p>
            <a:pPr algn="ctr"/>
            <a:r>
              <a:rPr lang="en-US" b="1" dirty="0">
                <a:solidFill>
                  <a:schemeClr val="bg1"/>
                </a:solidFill>
                <a:latin typeface="Arial" panose="020B0604020202020204" pitchFamily="34" charset="0"/>
                <a:cs typeface="Arial" panose="020B0604020202020204" pitchFamily="34" charset="0"/>
              </a:rPr>
              <a:t>After the Exercise </a:t>
            </a:r>
          </a:p>
        </p:txBody>
      </p:sp>
      <p:sp>
        <p:nvSpPr>
          <p:cNvPr id="9" name="Content Placeholder 8"/>
          <p:cNvSpPr>
            <a:spLocks noGrp="1"/>
          </p:cNvSpPr>
          <p:nvPr>
            <p:ph sz="quarter" idx="4"/>
          </p:nvPr>
        </p:nvSpPr>
        <p:spPr>
          <a:xfrm>
            <a:off x="8222034" y="2891790"/>
            <a:ext cx="3657600" cy="4225925"/>
          </a:xfrm>
        </p:spPr>
        <p:txBody>
          <a:bodyPr>
            <a:normAutofit/>
          </a:bodyPr>
          <a:lstStyle/>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After Action Report &amp; Improvement Plan </a:t>
            </a:r>
          </a:p>
          <a:p>
            <a:pPr marL="731520" lvl="1" indent="-274320">
              <a:buFont typeface="Wingdings"/>
              <a:buChar char=""/>
              <a:defRPr/>
            </a:pPr>
            <a:r>
              <a:rPr lang="en-US" sz="2400" dirty="0">
                <a:latin typeface="Arial" panose="020B0604020202020204" pitchFamily="34" charset="0"/>
                <a:cs typeface="Arial" panose="020B0604020202020204" pitchFamily="34" charset="0"/>
              </a:rPr>
              <a:t>Due 60 days after the exercise for certification of participation</a:t>
            </a:r>
          </a:p>
        </p:txBody>
      </p:sp>
      <p:sp>
        <p:nvSpPr>
          <p:cNvPr id="10" name="Text Placeholder 5">
            <a:extLst>
              <a:ext uri="{FF2B5EF4-FFF2-40B4-BE49-F238E27FC236}">
                <a16:creationId xmlns:a16="http://schemas.microsoft.com/office/drawing/2014/main" id="{46B719D4-B392-4D64-85D8-BD99500736FC}"/>
              </a:ext>
            </a:extLst>
          </p:cNvPr>
          <p:cNvSpPr txBox="1">
            <a:spLocks/>
          </p:cNvSpPr>
          <p:nvPr/>
        </p:nvSpPr>
        <p:spPr>
          <a:xfrm>
            <a:off x="4518211" y="1864659"/>
            <a:ext cx="3079367" cy="575782"/>
          </a:xfrm>
          <a:prstGeom prst="rect">
            <a:avLst/>
          </a:prstGeom>
          <a:solidFill>
            <a:schemeClr val="accent6">
              <a:lumMod val="60000"/>
              <a:lumOff val="40000"/>
            </a:schemeClr>
          </a:solidFill>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n-lt"/>
                <a:ea typeface="+mn-ea"/>
                <a:cs typeface="+mn-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dk1"/>
                </a:solidFill>
                <a:latin typeface="+mn-lt"/>
                <a:ea typeface="+mn-ea"/>
                <a:cs typeface="+mn-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dk1"/>
                </a:solidFill>
                <a:latin typeface="+mn-lt"/>
                <a:ea typeface="+mn-ea"/>
                <a:cs typeface="+mn-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dk1"/>
                </a:solidFill>
                <a:latin typeface="+mn-lt"/>
                <a:ea typeface="+mn-ea"/>
                <a:cs typeface="+mn-cs"/>
              </a:defRPr>
            </a:lvl9pPr>
          </a:lstStyle>
          <a:p>
            <a:pPr algn="ctr"/>
            <a:r>
              <a:rPr lang="en-US" b="1" dirty="0">
                <a:solidFill>
                  <a:schemeClr val="bg1"/>
                </a:solidFill>
                <a:latin typeface="Arial" panose="020B0604020202020204" pitchFamily="34" charset="0"/>
                <a:cs typeface="Arial" panose="020B0604020202020204" pitchFamily="34" charset="0"/>
              </a:rPr>
              <a:t>Day of the Exercise</a:t>
            </a:r>
          </a:p>
        </p:txBody>
      </p:sp>
      <p:sp>
        <p:nvSpPr>
          <p:cNvPr id="11" name="Content Placeholder 8">
            <a:extLst>
              <a:ext uri="{FF2B5EF4-FFF2-40B4-BE49-F238E27FC236}">
                <a16:creationId xmlns:a16="http://schemas.microsoft.com/office/drawing/2014/main" id="{B6903C7B-B3C6-4519-AC7D-FEAAB854F594}"/>
              </a:ext>
            </a:extLst>
          </p:cNvPr>
          <p:cNvSpPr txBox="1">
            <a:spLocks/>
          </p:cNvSpPr>
          <p:nvPr/>
        </p:nvSpPr>
        <p:spPr>
          <a:xfrm>
            <a:off x="4267200" y="2722394"/>
            <a:ext cx="3657600" cy="422592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438912" indent="-320040">
              <a:spcBef>
                <a:spcPts val="0"/>
              </a:spcBef>
              <a:buFont typeface="Wingdings 2"/>
              <a:buChar char=""/>
              <a:defRPr/>
            </a:pPr>
            <a:endParaRPr lang="en-US" dirty="0"/>
          </a:p>
        </p:txBody>
      </p:sp>
      <p:sp>
        <p:nvSpPr>
          <p:cNvPr id="12" name="Content Placeholder 6">
            <a:extLst>
              <a:ext uri="{FF2B5EF4-FFF2-40B4-BE49-F238E27FC236}">
                <a16:creationId xmlns:a16="http://schemas.microsoft.com/office/drawing/2014/main" id="{C201D342-40A4-48BE-A825-AD9036E33A86}"/>
              </a:ext>
            </a:extLst>
          </p:cNvPr>
          <p:cNvSpPr txBox="1">
            <a:spLocks/>
          </p:cNvSpPr>
          <p:nvPr/>
        </p:nvSpPr>
        <p:spPr>
          <a:xfrm>
            <a:off x="4387968" y="2851948"/>
            <a:ext cx="3657600" cy="29571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Service Level Poll</a:t>
            </a:r>
          </a:p>
          <a:p>
            <a:pPr marL="118872" indent="0">
              <a:spcBef>
                <a:spcPts val="0"/>
              </a:spcBef>
              <a:buNone/>
              <a:defRPr/>
            </a:pPr>
            <a:endParaRPr lang="en-US" sz="2400" dirty="0">
              <a:latin typeface="Arial" panose="020B0604020202020204" pitchFamily="34" charset="0"/>
              <a:cs typeface="Arial" panose="020B0604020202020204" pitchFamily="34" charset="0"/>
            </a:endParaRPr>
          </a:p>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Respond to Message</a:t>
            </a:r>
          </a:p>
          <a:p>
            <a:pPr marL="118872" indent="0">
              <a:spcBef>
                <a:spcPts val="0"/>
              </a:spcBef>
              <a:buNone/>
              <a:defRPr/>
            </a:pPr>
            <a:endParaRPr lang="en-US" sz="2400" dirty="0">
              <a:latin typeface="Arial" panose="020B0604020202020204" pitchFamily="34" charset="0"/>
              <a:cs typeface="Arial" panose="020B0604020202020204" pitchFamily="34" charset="0"/>
            </a:endParaRPr>
          </a:p>
          <a:p>
            <a:pPr marL="438912" indent="-320040">
              <a:spcBef>
                <a:spcPts val="0"/>
              </a:spcBef>
              <a:buFont typeface="Wingdings 2"/>
              <a:buChar char=""/>
              <a:defRPr/>
            </a:pPr>
            <a:r>
              <a:rPr lang="en-US" sz="2400" dirty="0">
                <a:latin typeface="Arial" panose="020B0604020202020204" pitchFamily="34" charset="0"/>
                <a:cs typeface="Arial" panose="020B0604020202020204" pitchFamily="34" charset="0"/>
              </a:rPr>
              <a:t>Submit a Resource Request (Optional) </a:t>
            </a:r>
          </a:p>
        </p:txBody>
      </p:sp>
    </p:spTree>
    <p:extLst>
      <p:ext uri="{BB962C8B-B14F-4D97-AF65-F5344CB8AC3E}">
        <p14:creationId xmlns:p14="http://schemas.microsoft.com/office/powerpoint/2010/main" val="1162856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vert="horz" wrap="square" lIns="92075" tIns="46038" rIns="92075" bIns="46038" numCol="1" anchor="ctr" anchorCtr="0" compatLnSpc="1">
            <a:prstTxWarp prst="textNoShape">
              <a:avLst/>
            </a:prstTxWarp>
          </a:bodyPr>
          <a:lstStyle/>
          <a:p>
            <a:pPr eaLnBrk="1" hangingPunct="1"/>
            <a:r>
              <a:rPr lang="en-US" altLang="en-US" dirty="0">
                <a:latin typeface="Arial" panose="020B0604020202020204" pitchFamily="34" charset="0"/>
                <a:cs typeface="Arial" panose="020B0604020202020204" pitchFamily="34" charset="0"/>
              </a:rPr>
              <a:t>Requirements for Participation</a:t>
            </a:r>
          </a:p>
        </p:txBody>
      </p:sp>
      <p:sp>
        <p:nvSpPr>
          <p:cNvPr id="6147" name="Content Placeholder 13"/>
          <p:cNvSpPr>
            <a:spLocks noGrp="1"/>
          </p:cNvSpPr>
          <p:nvPr>
            <p:ph idx="1"/>
          </p:nvPr>
        </p:nvSpPr>
        <p:spPr>
          <a:xfrm>
            <a:off x="417512" y="1853248"/>
            <a:ext cx="8946541" cy="4195481"/>
          </a:xfrm>
        </p:spPr>
        <p:txBody>
          <a:bodyPr/>
          <a:lstStyle/>
          <a:p>
            <a:r>
              <a:rPr lang="en-US" altLang="en-US" dirty="0">
                <a:latin typeface="Arial" panose="020B0604020202020204" pitchFamily="34" charset="0"/>
                <a:cs typeface="Arial" panose="020B0604020202020204" pitchFamily="34" charset="0"/>
              </a:rPr>
              <a:t>Register for the County-wide exercise scheduled for November 16</a:t>
            </a:r>
            <a:r>
              <a:rPr lang="en-US" altLang="en-US" baseline="30000" dirty="0">
                <a:latin typeface="Arial" panose="020B0604020202020204" pitchFamily="34" charset="0"/>
                <a:cs typeface="Arial" panose="020B0604020202020204" pitchFamily="34" charset="0"/>
              </a:rPr>
              <a:t>th</a:t>
            </a:r>
            <a:r>
              <a:rPr lang="en-US" altLang="en-US" dirty="0">
                <a:latin typeface="Arial" panose="020B0604020202020204" pitchFamily="34" charset="0"/>
                <a:cs typeface="Arial" panose="020B0604020202020204" pitchFamily="34" charset="0"/>
              </a:rPr>
              <a:t>, 2023</a:t>
            </a:r>
          </a:p>
          <a:p>
            <a:r>
              <a:rPr lang="en-US" altLang="en-US" dirty="0">
                <a:latin typeface="Arial" panose="020B0604020202020204" pitchFamily="34" charset="0"/>
                <a:cs typeface="Arial" panose="020B0604020202020204" pitchFamily="34" charset="0"/>
              </a:rPr>
              <a:t>Participate</a:t>
            </a:r>
          </a:p>
          <a:p>
            <a:r>
              <a:rPr lang="en-US" altLang="en-US" dirty="0">
                <a:latin typeface="Arial" panose="020B0604020202020204" pitchFamily="34" charset="0"/>
                <a:cs typeface="Arial" panose="020B0604020202020204" pitchFamily="34" charset="0"/>
              </a:rPr>
              <a:t>After Action Report within 60 days</a:t>
            </a:r>
          </a:p>
          <a:p>
            <a:r>
              <a:rPr lang="en-US" altLang="en-US" dirty="0">
                <a:latin typeface="Arial" panose="020B0604020202020204" pitchFamily="34" charset="0"/>
                <a:cs typeface="Arial" panose="020B0604020202020204" pitchFamily="34" charset="0"/>
              </a:rPr>
              <a:t>Certificate of participation</a:t>
            </a:r>
          </a:p>
        </p:txBody>
      </p:sp>
      <p:sp>
        <p:nvSpPr>
          <p:cNvPr id="6148" name="Rectangle 5"/>
          <p:cNvSpPr>
            <a:spLocks noChangeArrowheads="1"/>
          </p:cNvSpPr>
          <p:nvPr/>
        </p:nvSpPr>
        <p:spPr bwMode="auto">
          <a:xfrm>
            <a:off x="1905000" y="1828800"/>
            <a:ext cx="3733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lnSpc>
                <a:spcPct val="130000"/>
              </a:lnSpc>
              <a:spcBef>
                <a:spcPct val="50000"/>
              </a:spcBef>
              <a:spcAft>
                <a:spcPct val="0"/>
              </a:spcAft>
            </a:pPr>
            <a:endParaRPr lang="en-US" altLang="en-US" sz="3200" dirty="0">
              <a:solidFill>
                <a:srgbClr val="000000"/>
              </a:solidFill>
              <a:cs typeface="Arial" panose="020B0604020202020204" pitchFamily="34" charset="0"/>
            </a:endParaRPr>
          </a:p>
        </p:txBody>
      </p:sp>
      <p:sp>
        <p:nvSpPr>
          <p:cNvPr id="6149" name="Text Box 15"/>
          <p:cNvSpPr txBox="1">
            <a:spLocks noChangeArrowheads="1"/>
          </p:cNvSpPr>
          <p:nvPr/>
        </p:nvSpPr>
        <p:spPr bwMode="auto">
          <a:xfrm>
            <a:off x="1905000" y="4114800"/>
            <a:ext cx="411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50000"/>
              </a:spcBef>
              <a:spcAft>
                <a:spcPct val="0"/>
              </a:spcAft>
              <a:buFontTx/>
              <a:buChar char="•"/>
            </a:pPr>
            <a:endParaRPr lang="en-US" altLang="en-US" dirty="0">
              <a:solidFill>
                <a:srgbClr val="000000"/>
              </a:solidFill>
              <a:cs typeface="Arial" panose="020B0604020202020204" pitchFamily="34" charset="0"/>
            </a:endParaRPr>
          </a:p>
        </p:txBody>
      </p:sp>
      <p:pic>
        <p:nvPicPr>
          <p:cNvPr id="7" name="Picture 6">
            <a:extLst>
              <a:ext uri="{FF2B5EF4-FFF2-40B4-BE49-F238E27FC236}">
                <a16:creationId xmlns:a16="http://schemas.microsoft.com/office/drawing/2014/main" id="{D2F415A2-415D-4772-A7BF-25D1A2EDAC17}"/>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10" name="Picture 9">
            <a:extLst>
              <a:ext uri="{FF2B5EF4-FFF2-40B4-BE49-F238E27FC236}">
                <a16:creationId xmlns:a16="http://schemas.microsoft.com/office/drawing/2014/main" id="{CCBA9CA8-B044-4FD3-BD03-BCF6117EFBAA}"/>
              </a:ext>
            </a:extLst>
          </p:cNvPr>
          <p:cNvPicPr/>
          <p:nvPr/>
        </p:nvPicPr>
        <p:blipFill rotWithShape="1">
          <a:blip r:embed="rId4"/>
          <a:srcRect l="66787" t="9947" r="16945" b="5584"/>
          <a:stretch/>
        </p:blipFill>
        <p:spPr bwMode="auto">
          <a:xfrm>
            <a:off x="8578215" y="2360754"/>
            <a:ext cx="3417570" cy="4356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74039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70360-4865-431F-8BED-57B7427F17E5}"/>
              </a:ext>
            </a:extLst>
          </p:cNvPr>
          <p:cNvSpPr>
            <a:spLocks noGrp="1"/>
          </p:cNvSpPr>
          <p:nvPr>
            <p:ph type="title"/>
          </p:nvPr>
        </p:nvSpPr>
        <p:spPr>
          <a:xfrm>
            <a:off x="389467" y="452718"/>
            <a:ext cx="11480800" cy="1400530"/>
          </a:xfrm>
        </p:spPr>
        <p:txBody>
          <a:bodyPr/>
          <a:lstStyle/>
          <a:p>
            <a:r>
              <a:rPr lang="en-US" dirty="0">
                <a:latin typeface="Arial" panose="020B0604020202020204" pitchFamily="34" charset="0"/>
                <a:cs typeface="Arial" panose="020B0604020202020204" pitchFamily="34" charset="0"/>
              </a:rPr>
              <a:t>RESOURCES</a:t>
            </a:r>
            <a:br>
              <a:rPr lang="en-US" dirty="0"/>
            </a:br>
            <a:br>
              <a:rPr lang="en-US" dirty="0"/>
            </a:br>
            <a:endParaRPr lang="en-US" sz="3600" dirty="0"/>
          </a:p>
        </p:txBody>
      </p:sp>
      <p:pic>
        <p:nvPicPr>
          <p:cNvPr id="5" name="Picture 4">
            <a:extLst>
              <a:ext uri="{FF2B5EF4-FFF2-40B4-BE49-F238E27FC236}">
                <a16:creationId xmlns:a16="http://schemas.microsoft.com/office/drawing/2014/main" id="{2A0DA5F0-180A-41A4-8CB6-183222C63D60}"/>
              </a:ext>
            </a:extLst>
          </p:cNvPr>
          <p:cNvPicPr>
            <a:picLocks noChangeAspect="1"/>
          </p:cNvPicPr>
          <p:nvPr/>
        </p:nvPicPr>
        <p:blipFill>
          <a:blip r:embed="rId3"/>
          <a:stretch>
            <a:fillRect/>
          </a:stretch>
        </p:blipFill>
        <p:spPr>
          <a:xfrm>
            <a:off x="10561243" y="5722070"/>
            <a:ext cx="1466406" cy="995513"/>
          </a:xfrm>
          <a:prstGeom prst="rect">
            <a:avLst/>
          </a:prstGeom>
        </p:spPr>
      </p:pic>
      <p:sp>
        <p:nvSpPr>
          <p:cNvPr id="9" name="Content Placeholder 8">
            <a:extLst>
              <a:ext uri="{FF2B5EF4-FFF2-40B4-BE49-F238E27FC236}">
                <a16:creationId xmlns:a16="http://schemas.microsoft.com/office/drawing/2014/main" id="{3A174E5F-8691-4CDB-A971-E6C1EC247C9A}"/>
              </a:ext>
            </a:extLst>
          </p:cNvPr>
          <p:cNvSpPr>
            <a:spLocks noGrp="1"/>
          </p:cNvSpPr>
          <p:nvPr>
            <p:ph idx="1"/>
          </p:nvPr>
        </p:nvSpPr>
        <p:spPr>
          <a:xfrm>
            <a:off x="979615" y="1691221"/>
            <a:ext cx="10736135" cy="1761060"/>
          </a:xfrm>
        </p:spPr>
        <p:txBody>
          <a:bodyPr>
            <a:normAutofit fontScale="40000" lnSpcReduction="20000"/>
          </a:bodyPr>
          <a:lstStyle/>
          <a:p>
            <a:pPr marL="0" marR="0" lvl="0" indent="0">
              <a:spcBef>
                <a:spcPts val="0"/>
              </a:spcBef>
              <a:spcAft>
                <a:spcPts val="0"/>
              </a:spcAft>
              <a:buNone/>
            </a:pPr>
            <a:r>
              <a:rPr lang="en-US" sz="6000" dirty="0">
                <a:latin typeface="Arial" panose="020B0604020202020204" pitchFamily="34" charset="0"/>
                <a:cs typeface="Arial" panose="020B0604020202020204" pitchFamily="34" charset="0"/>
              </a:rPr>
              <a:t>Web page:  </a:t>
            </a:r>
          </a:p>
          <a:p>
            <a:pPr marL="0" marR="0" lvl="0" indent="0">
              <a:spcBef>
                <a:spcPts val="0"/>
              </a:spcBef>
              <a:spcAft>
                <a:spcPts val="0"/>
              </a:spcAft>
              <a:buNone/>
            </a:pPr>
            <a:endParaRPr lang="en-US" sz="6000" dirty="0">
              <a:latin typeface="Arial" panose="020B0604020202020204" pitchFamily="34" charset="0"/>
              <a:cs typeface="Arial" panose="020B0604020202020204" pitchFamily="34" charset="0"/>
            </a:endParaRPr>
          </a:p>
          <a:p>
            <a:pPr marL="0" marR="0" lvl="0" indent="0">
              <a:spcBef>
                <a:spcPts val="0"/>
              </a:spcBef>
              <a:spcAft>
                <a:spcPts val="0"/>
              </a:spcAft>
              <a:buNone/>
            </a:pPr>
            <a:r>
              <a:rPr lang="en-US" sz="6000" u="sng" dirty="0">
                <a:effectLst/>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https://lacountyhcc.org</a:t>
            </a:r>
            <a:r>
              <a:rPr lang="en-US" sz="6000" dirty="0">
                <a:effectLst/>
                <a:latin typeface="Arial" panose="020B0604020202020204" pitchFamily="34" charset="0"/>
                <a:ea typeface="Times New Roman" panose="02020603050405020304" pitchFamily="18" charset="0"/>
                <a:cs typeface="Arial" panose="020B0604020202020204" pitchFamily="34" charset="0"/>
              </a:rPr>
              <a:t> </a:t>
            </a:r>
          </a:p>
          <a:p>
            <a:pPr marL="342900" marR="0" lvl="0" indent="-342900">
              <a:spcBef>
                <a:spcPts val="0"/>
              </a:spcBef>
              <a:spcAft>
                <a:spcPts val="0"/>
              </a:spcAft>
              <a:buFont typeface="Symbol" panose="05050102010706020507" pitchFamily="18" charset="2"/>
              <a:buChar char=""/>
            </a:pPr>
            <a:endParaRPr lang="en-US" sz="3600" dirty="0">
              <a:latin typeface="Calibri" panose="020F0502020204030204" pitchFamily="34" charset="0"/>
              <a:ea typeface="Times New Roman" panose="02020603050405020304" pitchFamily="18" charset="0"/>
            </a:endParaRPr>
          </a:p>
          <a:p>
            <a:pPr marL="0" marR="0" lvl="0" indent="0">
              <a:spcBef>
                <a:spcPts val="0"/>
              </a:spcBef>
              <a:spcAft>
                <a:spcPts val="0"/>
              </a:spcAft>
              <a:buNone/>
            </a:pPr>
            <a:endParaRPr lang="en-US" sz="3600" dirty="0">
              <a:effectLst/>
              <a:latin typeface="Calibri" panose="020F0502020204030204" pitchFamily="34" charset="0"/>
              <a:ea typeface="Times New Roman" panose="02020603050405020304" pitchFamily="18" charset="0"/>
            </a:endParaRPr>
          </a:p>
          <a:p>
            <a:pPr marL="0" marR="0" lvl="0" indent="0">
              <a:spcBef>
                <a:spcPts val="0"/>
              </a:spcBef>
              <a:spcAft>
                <a:spcPts val="0"/>
              </a:spcAft>
              <a:buNone/>
            </a:pPr>
            <a:r>
              <a:rPr lang="en-US" sz="3600" dirty="0">
                <a:latin typeface="Arial" panose="020B0604020202020204" pitchFamily="34" charset="0"/>
                <a:ea typeface="Calibri" panose="020F050202020403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lvl="0" indent="0">
              <a:buNone/>
            </a:pPr>
            <a:r>
              <a:rPr lang="en-US" sz="2800" dirty="0">
                <a:latin typeface="Arial" panose="020B0604020202020204" pitchFamily="34" charset="0"/>
                <a:cs typeface="Arial" panose="020B0604020202020204" pitchFamily="34" charset="0"/>
              </a:rPr>
              <a:t>	</a:t>
            </a:r>
          </a:p>
          <a:p>
            <a:pPr marL="0" indent="0">
              <a:buNone/>
            </a:pPr>
            <a:endParaRPr lang="en-US" dirty="0"/>
          </a:p>
        </p:txBody>
      </p:sp>
      <p:pic>
        <p:nvPicPr>
          <p:cNvPr id="14" name="Picture 13">
            <a:hlinkClick r:id="rId5"/>
            <a:extLst>
              <a:ext uri="{FF2B5EF4-FFF2-40B4-BE49-F238E27FC236}">
                <a16:creationId xmlns:a16="http://schemas.microsoft.com/office/drawing/2014/main" id="{7546903D-63E9-4B7E-B46A-47ED599A1D7D}"/>
              </a:ext>
            </a:extLst>
          </p:cNvPr>
          <p:cNvPicPr>
            <a:picLocks noChangeAspect="1"/>
          </p:cNvPicPr>
          <p:nvPr/>
        </p:nvPicPr>
        <p:blipFill rotWithShape="1">
          <a:blip r:embed="rId6" r:link="rId7">
            <a:extLst>
              <a:ext uri="{28A0092B-C50C-407E-A947-70E740481C1C}">
                <a14:useLocalDpi xmlns:a14="http://schemas.microsoft.com/office/drawing/2010/main" val="0"/>
              </a:ext>
            </a:extLst>
          </a:blip>
          <a:srcRect l="49690" b="25000"/>
          <a:stretch>
            <a:fillRect/>
          </a:stretch>
        </p:blipFill>
        <p:spPr bwMode="auto">
          <a:xfrm>
            <a:off x="6047586" y="1429856"/>
            <a:ext cx="1680752" cy="1680752"/>
          </a:xfrm>
          <a:prstGeom prst="rect">
            <a:avLst/>
          </a:prstGeom>
          <a:noFill/>
          <a:ln>
            <a:noFill/>
          </a:ln>
          <a:extLst>
            <a:ext uri="{53640926-AAD7-44D8-BBD7-CCE9431645EC}">
              <a14:shadowObscured xmlns:a14="http://schemas.microsoft.com/office/drawing/2010/main"/>
            </a:ext>
          </a:extLst>
        </p:spPr>
      </p:pic>
      <p:pic>
        <p:nvPicPr>
          <p:cNvPr id="4" name="Picture 3" descr="A picture containing person, outdoor&#10;&#10;Description automatically generated">
            <a:extLst>
              <a:ext uri="{FF2B5EF4-FFF2-40B4-BE49-F238E27FC236}">
                <a16:creationId xmlns:a16="http://schemas.microsoft.com/office/drawing/2014/main" id="{33340527-DB3F-441F-9C7F-2AFE0E8A96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4916"/>
          <a:stretch/>
        </p:blipFill>
        <p:spPr>
          <a:xfrm flipH="1">
            <a:off x="717513" y="4447336"/>
            <a:ext cx="2074303" cy="1761060"/>
          </a:xfrm>
          <a:prstGeom prst="rect">
            <a:avLst/>
          </a:prstGeom>
        </p:spPr>
      </p:pic>
      <p:sp>
        <p:nvSpPr>
          <p:cNvPr id="6" name="TextBox 5">
            <a:extLst>
              <a:ext uri="{FF2B5EF4-FFF2-40B4-BE49-F238E27FC236}">
                <a16:creationId xmlns:a16="http://schemas.microsoft.com/office/drawing/2014/main" id="{1C002F58-706D-4F2B-83AF-0E21FCA57698}"/>
              </a:ext>
            </a:extLst>
          </p:cNvPr>
          <p:cNvSpPr txBox="1"/>
          <p:nvPr/>
        </p:nvSpPr>
        <p:spPr>
          <a:xfrm>
            <a:off x="2669362" y="4445931"/>
            <a:ext cx="8014335" cy="1600438"/>
          </a:xfrm>
          <a:prstGeom prst="rect">
            <a:avLst/>
          </a:prstGeom>
          <a:noFill/>
        </p:spPr>
        <p:txBody>
          <a:bodyPr wrap="square" rtlCol="0">
            <a:spAutoFit/>
          </a:bodyPr>
          <a:lstStyle/>
          <a:p>
            <a:pPr marL="0" marR="0" lvl="0" indent="0">
              <a:spcBef>
                <a:spcPts val="0"/>
              </a:spcBef>
              <a:spcAft>
                <a:spcPts val="0"/>
              </a:spcAft>
              <a:buNone/>
            </a:pPr>
            <a:r>
              <a:rPr lang="en-US" sz="2400" dirty="0">
                <a:latin typeface="Arial" panose="020B0604020202020204" pitchFamily="34" charset="0"/>
                <a:ea typeface="Calibri" panose="020F0502020204030204" pitchFamily="34" charset="0"/>
                <a:cs typeface="Arial" panose="020B0604020202020204" pitchFamily="34" charset="0"/>
              </a:rPr>
              <a:t>		Contact:</a:t>
            </a:r>
          </a:p>
          <a:p>
            <a:pPr marL="0" lvl="0" indent="0">
              <a:buNone/>
            </a:pPr>
            <a:r>
              <a:rPr lang="en-US" sz="20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Laurie Lee-Brown, MSN, RN, PHN, </a:t>
            </a:r>
            <a:r>
              <a:rPr lang="en-US" sz="1800" dirty="0" err="1">
                <a:latin typeface="Arial" panose="020B0604020202020204" pitchFamily="34" charset="0"/>
                <a:cs typeface="Arial" panose="020B0604020202020204" pitchFamily="34" charset="0"/>
              </a:rPr>
              <a:t>MICN</a:t>
            </a:r>
            <a:endParaRPr lang="en-US" sz="1800" dirty="0">
              <a:latin typeface="Arial" panose="020B0604020202020204" pitchFamily="34" charset="0"/>
              <a:cs typeface="Arial" panose="020B0604020202020204" pitchFamily="34" charset="0"/>
            </a:endParaRPr>
          </a:p>
          <a:p>
            <a:pPr marL="0" lvl="0" indent="0">
              <a:buNone/>
            </a:pPr>
            <a:r>
              <a:rPr lang="en-US" sz="1800" dirty="0">
                <a:latin typeface="Arial" panose="020B0604020202020204" pitchFamily="34" charset="0"/>
                <a:cs typeface="Arial" panose="020B0604020202020204" pitchFamily="34" charset="0"/>
              </a:rPr>
              <a:t>				Senior Nursing Instructor/Disaster Program Manager</a:t>
            </a:r>
          </a:p>
          <a:p>
            <a:pPr marL="0" lvl="0" indent="0">
              <a:buNone/>
            </a:pPr>
            <a:r>
              <a:rPr lang="en-US" sz="1800" dirty="0">
                <a:latin typeface="Arial" panose="020B0604020202020204" pitchFamily="34" charset="0"/>
                <a:cs typeface="Arial" panose="020B0604020202020204" pitchFamily="34" charset="0"/>
              </a:rPr>
              <a:t>				(562) 378-2459</a:t>
            </a:r>
          </a:p>
          <a:p>
            <a:pPr marL="0" indent="0">
              <a:buNone/>
            </a:pP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hlinkClick r:id="rId9"/>
              </a:rPr>
              <a:t>Llee-brown6@dhs.lacounty.gov</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1978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383607" y="223117"/>
            <a:ext cx="9404723" cy="1400530"/>
          </a:xfrm>
        </p:spPr>
        <p:txBody>
          <a:bodyPr/>
          <a:lstStyle/>
          <a:p>
            <a:pPr eaLnBrk="1" hangingPunct="1"/>
            <a:r>
              <a:rPr lang="en-US" altLang="en-US" b="1" dirty="0">
                <a:latin typeface="Arial" panose="020B0604020202020204" pitchFamily="34" charset="0"/>
                <a:cs typeface="Arial" panose="020B0604020202020204" pitchFamily="34" charset="0"/>
              </a:rPr>
              <a:t>Power Outage </a:t>
            </a:r>
            <a:br>
              <a:rPr lang="en-US" altLang="en-US" b="1" dirty="0">
                <a:latin typeface="Arial" panose="020B0604020202020204" pitchFamily="34" charset="0"/>
                <a:cs typeface="Arial" panose="020B0604020202020204" pitchFamily="34" charset="0"/>
              </a:rPr>
            </a:br>
            <a:r>
              <a:rPr lang="en-US" altLang="en-US" b="1" dirty="0">
                <a:latin typeface="Arial" panose="020B0604020202020204" pitchFamily="34" charset="0"/>
                <a:cs typeface="Arial" panose="020B0604020202020204" pitchFamily="34" charset="0"/>
              </a:rPr>
              <a:t>Challenges</a:t>
            </a:r>
            <a:r>
              <a:rPr lang="en-US" altLang="en-US" dirty="0">
                <a:latin typeface="Arial" panose="020B0604020202020204" pitchFamily="34" charset="0"/>
                <a:cs typeface="Arial" panose="020B0604020202020204" pitchFamily="34" charset="0"/>
              </a:rPr>
              <a:t>:</a:t>
            </a:r>
          </a:p>
        </p:txBody>
      </p:sp>
      <p:sp>
        <p:nvSpPr>
          <p:cNvPr id="5124" name="Rectangle 3"/>
          <p:cNvSpPr>
            <a:spLocks noGrp="1" noChangeArrowheads="1"/>
          </p:cNvSpPr>
          <p:nvPr>
            <p:ph idx="1"/>
          </p:nvPr>
        </p:nvSpPr>
        <p:spPr>
          <a:xfrm>
            <a:off x="410452" y="1195475"/>
            <a:ext cx="10934700" cy="4525963"/>
          </a:xfrm>
        </p:spPr>
        <p:txBody>
          <a:bodyPr>
            <a:normAutofit fontScale="92500" lnSpcReduction="10000"/>
          </a:bodyPr>
          <a:lstStyle/>
          <a:p>
            <a:pPr marL="0" indent="0" eaLnBrk="1" hangingPunct="1">
              <a:spcBef>
                <a:spcPct val="50000"/>
              </a:spcBef>
              <a:buNone/>
            </a:pPr>
            <a:endParaRPr lang="en-US" altLang="en-US" sz="2800" dirty="0">
              <a:solidFill>
                <a:schemeClr val="tx1"/>
              </a:solidFill>
            </a:endParaRPr>
          </a:p>
          <a:p>
            <a:pPr marL="0" indent="0" eaLnBrk="1" hangingPunct="1">
              <a:spcBef>
                <a:spcPct val="50000"/>
              </a:spcBef>
              <a:buNone/>
            </a:pPr>
            <a:r>
              <a:rPr lang="en-US" altLang="en-US" sz="2800" dirty="0">
                <a:solidFill>
                  <a:schemeClr val="tx1"/>
                </a:solidFill>
                <a:latin typeface="Arial" panose="020B0604020202020204" pitchFamily="34" charset="0"/>
                <a:cs typeface="Arial" panose="020B0604020202020204" pitchFamily="34" charset="0"/>
              </a:rPr>
              <a:t>Lighting</a:t>
            </a:r>
          </a:p>
          <a:p>
            <a:pPr marL="0" indent="0" eaLnBrk="1" hangingPunct="1">
              <a:spcBef>
                <a:spcPct val="50000"/>
              </a:spcBef>
              <a:buNone/>
            </a:pPr>
            <a:r>
              <a:rPr lang="en-US" altLang="en-US" sz="2800" dirty="0">
                <a:latin typeface="Arial" panose="020B0604020202020204" pitchFamily="34" charset="0"/>
                <a:cs typeface="Arial" panose="020B0604020202020204" pitchFamily="34" charset="0"/>
              </a:rPr>
              <a:t>Security Systems</a:t>
            </a:r>
          </a:p>
          <a:p>
            <a:pPr marL="0" indent="0" eaLnBrk="1" hangingPunct="1">
              <a:spcBef>
                <a:spcPct val="50000"/>
              </a:spcBef>
              <a:buNone/>
            </a:pPr>
            <a:r>
              <a:rPr lang="en-US" altLang="en-US" sz="2800" dirty="0">
                <a:solidFill>
                  <a:schemeClr val="tx1"/>
                </a:solidFill>
                <a:latin typeface="Arial" panose="020B0604020202020204" pitchFamily="34" charset="0"/>
                <a:cs typeface="Arial" panose="020B0604020202020204" pitchFamily="34" charset="0"/>
              </a:rPr>
              <a:t>Elevators</a:t>
            </a:r>
          </a:p>
          <a:p>
            <a:pPr marL="0" indent="0" eaLnBrk="1" hangingPunct="1">
              <a:spcBef>
                <a:spcPct val="50000"/>
              </a:spcBef>
              <a:buNone/>
            </a:pPr>
            <a:r>
              <a:rPr lang="en-US" altLang="en-US" sz="2800" dirty="0">
                <a:latin typeface="Arial" panose="020B0604020202020204" pitchFamily="34" charset="0"/>
                <a:cs typeface="Arial" panose="020B0604020202020204" pitchFamily="34" charset="0"/>
              </a:rPr>
              <a:t>Fire Alarms</a:t>
            </a:r>
          </a:p>
          <a:p>
            <a:pPr marL="0" indent="0" eaLnBrk="1" hangingPunct="1">
              <a:spcBef>
                <a:spcPct val="50000"/>
              </a:spcBef>
              <a:buNone/>
            </a:pPr>
            <a:r>
              <a:rPr lang="en-US" altLang="en-US" sz="2800" dirty="0">
                <a:latin typeface="Arial" panose="020B0604020202020204" pitchFamily="34" charset="0"/>
                <a:cs typeface="Arial" panose="020B0604020202020204" pitchFamily="34" charset="0"/>
              </a:rPr>
              <a:t>HVAC</a:t>
            </a:r>
          </a:p>
          <a:p>
            <a:pPr marL="0" indent="0" eaLnBrk="1" hangingPunct="1">
              <a:spcBef>
                <a:spcPct val="50000"/>
              </a:spcBef>
              <a:buNone/>
            </a:pPr>
            <a:r>
              <a:rPr lang="en-US" altLang="en-US" sz="2800" dirty="0">
                <a:latin typeface="Arial" panose="020B0604020202020204" pitchFamily="34" charset="0"/>
                <a:cs typeface="Arial" panose="020B0604020202020204" pitchFamily="34" charset="0"/>
              </a:rPr>
              <a:t>Pharmaceuticals</a:t>
            </a:r>
          </a:p>
          <a:p>
            <a:pPr marL="0" indent="0" eaLnBrk="1" hangingPunct="1">
              <a:spcBef>
                <a:spcPct val="50000"/>
              </a:spcBef>
              <a:buNone/>
            </a:pPr>
            <a:r>
              <a:rPr lang="en-US" altLang="en-US" sz="2800" dirty="0">
                <a:solidFill>
                  <a:schemeClr val="tx1"/>
                </a:solidFill>
                <a:latin typeface="Arial" panose="020B0604020202020204" pitchFamily="34" charset="0"/>
                <a:cs typeface="Arial" panose="020B0604020202020204" pitchFamily="34" charset="0"/>
              </a:rPr>
              <a:t>Electronic Health Records</a:t>
            </a:r>
          </a:p>
          <a:p>
            <a:pPr marL="0" indent="0" eaLnBrk="1" hangingPunct="1">
              <a:spcBef>
                <a:spcPct val="50000"/>
              </a:spcBef>
              <a:buNone/>
            </a:pPr>
            <a:endParaRPr lang="en-US" altLang="en-US" sz="2000" dirty="0">
              <a:solidFill>
                <a:schemeClr val="tx1"/>
              </a:solidFill>
            </a:endParaRPr>
          </a:p>
        </p:txBody>
      </p:sp>
      <p:pic>
        <p:nvPicPr>
          <p:cNvPr id="5" name="Picture 4">
            <a:extLst>
              <a:ext uri="{FF2B5EF4-FFF2-40B4-BE49-F238E27FC236}">
                <a16:creationId xmlns:a16="http://schemas.microsoft.com/office/drawing/2014/main" id="{047D5AA8-79C9-4722-B796-10940D3E79F9}"/>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12" name="Picture 11">
            <a:extLst>
              <a:ext uri="{FF2B5EF4-FFF2-40B4-BE49-F238E27FC236}">
                <a16:creationId xmlns:a16="http://schemas.microsoft.com/office/drawing/2014/main" id="{736435DB-1B05-4F30-A820-D58BD2E274E3}"/>
              </a:ext>
            </a:extLst>
          </p:cNvPr>
          <p:cNvPicPr>
            <a:picLocks noChangeAspect="1"/>
          </p:cNvPicPr>
          <p:nvPr/>
        </p:nvPicPr>
        <p:blipFill rotWithShape="1">
          <a:blip r:embed="rId4"/>
          <a:srcRect l="73380" t="51440" r="19090" b="43930"/>
          <a:stretch/>
        </p:blipFill>
        <p:spPr bwMode="auto">
          <a:xfrm>
            <a:off x="410452" y="5868159"/>
            <a:ext cx="4434566" cy="766724"/>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B2EAF438-FC80-4F16-BA95-ACDC89CA0AC6}"/>
              </a:ext>
            </a:extLst>
          </p:cNvPr>
          <p:cNvPicPr>
            <a:picLocks noChangeAspect="1"/>
          </p:cNvPicPr>
          <p:nvPr/>
        </p:nvPicPr>
        <p:blipFill rotWithShape="1">
          <a:blip r:embed="rId5"/>
          <a:srcRect l="50352" t="4970" r="25691" b="11775"/>
          <a:stretch/>
        </p:blipFill>
        <p:spPr bwMode="auto">
          <a:xfrm>
            <a:off x="5326919" y="86981"/>
            <a:ext cx="6839189" cy="66840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04674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383607" y="223117"/>
            <a:ext cx="9404723" cy="1400530"/>
          </a:xfrm>
        </p:spPr>
        <p:txBody>
          <a:bodyPr/>
          <a:lstStyle/>
          <a:p>
            <a:pPr eaLnBrk="1" hangingPunct="1"/>
            <a:r>
              <a:rPr lang="en-US" altLang="en-US" b="1" dirty="0">
                <a:latin typeface="Arial" panose="020B0604020202020204" pitchFamily="34" charset="0"/>
                <a:cs typeface="Arial" panose="020B0604020202020204" pitchFamily="34" charset="0"/>
              </a:rPr>
              <a:t>Power Outage </a:t>
            </a:r>
            <a:br>
              <a:rPr lang="en-US" altLang="en-US" b="1" dirty="0">
                <a:latin typeface="Arial" panose="020B0604020202020204" pitchFamily="34" charset="0"/>
                <a:cs typeface="Arial" panose="020B0604020202020204" pitchFamily="34" charset="0"/>
              </a:rPr>
            </a:br>
            <a:r>
              <a:rPr lang="en-US" altLang="en-US" b="1" dirty="0">
                <a:latin typeface="Arial" panose="020B0604020202020204" pitchFamily="34" charset="0"/>
                <a:cs typeface="Arial" panose="020B0604020202020204" pitchFamily="34" charset="0"/>
              </a:rPr>
              <a:t>Challenges</a:t>
            </a:r>
            <a:r>
              <a:rPr lang="en-US" altLang="en-US" dirty="0">
                <a:latin typeface="Arial" panose="020B0604020202020204" pitchFamily="34" charset="0"/>
                <a:cs typeface="Arial" panose="020B0604020202020204" pitchFamily="34" charset="0"/>
              </a:rPr>
              <a:t>:</a:t>
            </a:r>
          </a:p>
        </p:txBody>
      </p:sp>
      <p:sp>
        <p:nvSpPr>
          <p:cNvPr id="5124" name="Rectangle 3"/>
          <p:cNvSpPr>
            <a:spLocks noGrp="1" noChangeArrowheads="1"/>
          </p:cNvSpPr>
          <p:nvPr>
            <p:ph idx="1"/>
          </p:nvPr>
        </p:nvSpPr>
        <p:spPr>
          <a:xfrm>
            <a:off x="410452" y="1195475"/>
            <a:ext cx="5483721" cy="5044687"/>
          </a:xfrm>
        </p:spPr>
        <p:txBody>
          <a:bodyPr>
            <a:normAutofit fontScale="92500" lnSpcReduction="10000"/>
          </a:bodyPr>
          <a:lstStyle/>
          <a:p>
            <a:pPr marL="0" indent="0" eaLnBrk="1" hangingPunct="1">
              <a:spcBef>
                <a:spcPct val="50000"/>
              </a:spcBef>
              <a:buNone/>
            </a:pPr>
            <a:endParaRPr lang="en-US" altLang="en-US" sz="2800" dirty="0">
              <a:solidFill>
                <a:schemeClr val="tx1"/>
              </a:solidFill>
              <a:latin typeface="Arial" panose="020B0604020202020204" pitchFamily="34" charset="0"/>
              <a:cs typeface="Arial" panose="020B0604020202020204" pitchFamily="34" charset="0"/>
            </a:endParaRPr>
          </a:p>
          <a:p>
            <a:pPr eaLnBrk="1" hangingPunct="1">
              <a:spcBef>
                <a:spcPct val="50000"/>
              </a:spcBef>
              <a:buFont typeface="Arial" panose="020B0604020202020204" pitchFamily="34" charset="0"/>
              <a:buChar char="•"/>
            </a:pPr>
            <a:r>
              <a:rPr lang="en-US" altLang="en-US" sz="2800" dirty="0">
                <a:solidFill>
                  <a:schemeClr val="tx1"/>
                </a:solidFill>
                <a:latin typeface="Arial" panose="020B0604020202020204" pitchFamily="34" charset="0"/>
                <a:cs typeface="Arial" panose="020B0604020202020204" pitchFamily="34" charset="0"/>
              </a:rPr>
              <a:t>Respirators (Oxygen concentrators)</a:t>
            </a:r>
          </a:p>
          <a:p>
            <a:pPr eaLnBrk="1" hangingPunct="1">
              <a:spcBef>
                <a:spcPct val="50000"/>
              </a:spcBef>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Hemodialysis machines</a:t>
            </a:r>
          </a:p>
          <a:p>
            <a:pPr eaLnBrk="1" hangingPunct="1">
              <a:spcBef>
                <a:spcPct val="50000"/>
              </a:spcBef>
              <a:buFont typeface="Arial" panose="020B0604020202020204" pitchFamily="34" charset="0"/>
              <a:buChar char="•"/>
            </a:pPr>
            <a:r>
              <a:rPr lang="en-US" altLang="en-US" sz="2800" dirty="0">
                <a:solidFill>
                  <a:schemeClr val="tx1"/>
                </a:solidFill>
                <a:latin typeface="Arial" panose="020B0604020202020204" pitchFamily="34" charset="0"/>
                <a:cs typeface="Arial" panose="020B0604020202020204" pitchFamily="34" charset="0"/>
              </a:rPr>
              <a:t>Suction ma</a:t>
            </a:r>
            <a:r>
              <a:rPr lang="en-US" altLang="en-US" sz="2800" dirty="0">
                <a:latin typeface="Arial" panose="020B0604020202020204" pitchFamily="34" charset="0"/>
                <a:cs typeface="Arial" panose="020B0604020202020204" pitchFamily="34" charset="0"/>
              </a:rPr>
              <a:t>chines</a:t>
            </a:r>
          </a:p>
          <a:p>
            <a:pPr eaLnBrk="1" hangingPunct="1">
              <a:spcBef>
                <a:spcPct val="50000"/>
              </a:spcBef>
              <a:buFont typeface="Arial" panose="020B0604020202020204" pitchFamily="34" charset="0"/>
              <a:buChar char="•"/>
            </a:pPr>
            <a:r>
              <a:rPr lang="en-US" altLang="en-US" sz="2800" dirty="0">
                <a:solidFill>
                  <a:schemeClr val="tx1"/>
                </a:solidFill>
                <a:latin typeface="Arial" panose="020B0604020202020204" pitchFamily="34" charset="0"/>
                <a:cs typeface="Arial" panose="020B0604020202020204" pitchFamily="34" charset="0"/>
              </a:rPr>
              <a:t>Intermittent positive pressure breathing (IPPB) machines</a:t>
            </a:r>
          </a:p>
          <a:p>
            <a:pPr eaLnBrk="1" hangingPunct="1">
              <a:spcBef>
                <a:spcPct val="50000"/>
              </a:spcBef>
              <a:buFont typeface="Arial" panose="020B0604020202020204" pitchFamily="34" charset="0"/>
              <a:buChar char="•"/>
            </a:pPr>
            <a:r>
              <a:rPr lang="en-US" altLang="en-US" sz="2800" dirty="0">
                <a:solidFill>
                  <a:schemeClr val="tx1"/>
                </a:solidFill>
                <a:latin typeface="Arial" panose="020B0604020202020204" pitchFamily="34" charset="0"/>
                <a:cs typeface="Arial" panose="020B0604020202020204" pitchFamily="34" charset="0"/>
              </a:rPr>
              <a:t>Pressure pads/pumps</a:t>
            </a:r>
          </a:p>
          <a:p>
            <a:pPr eaLnBrk="1" hangingPunct="1">
              <a:spcBef>
                <a:spcPct val="50000"/>
              </a:spcBef>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Motorized wheelchairs</a:t>
            </a:r>
          </a:p>
          <a:p>
            <a:pPr eaLnBrk="1" hangingPunct="1">
              <a:spcBef>
                <a:spcPct val="50000"/>
              </a:spcBef>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LVADs</a:t>
            </a:r>
            <a:endParaRPr lang="en-US" altLang="en-US" sz="2800" dirty="0">
              <a:solidFill>
                <a:schemeClr val="tx1"/>
              </a:solidFill>
              <a:latin typeface="Arial" panose="020B0604020202020204" pitchFamily="34" charset="0"/>
              <a:cs typeface="Arial" panose="020B0604020202020204" pitchFamily="34" charset="0"/>
            </a:endParaRPr>
          </a:p>
          <a:p>
            <a:pPr marL="0" indent="0" eaLnBrk="1" hangingPunct="1">
              <a:spcBef>
                <a:spcPct val="50000"/>
              </a:spcBef>
              <a:buNone/>
            </a:pPr>
            <a:endParaRPr lang="en-US" altLang="en-US" sz="2000" dirty="0">
              <a:solidFill>
                <a:schemeClr val="tx1"/>
              </a:solidFill>
            </a:endParaRPr>
          </a:p>
        </p:txBody>
      </p:sp>
      <p:pic>
        <p:nvPicPr>
          <p:cNvPr id="5" name="Picture 4">
            <a:extLst>
              <a:ext uri="{FF2B5EF4-FFF2-40B4-BE49-F238E27FC236}">
                <a16:creationId xmlns:a16="http://schemas.microsoft.com/office/drawing/2014/main" id="{047D5AA8-79C9-4722-B796-10940D3E79F9}"/>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7" name="Picture 6" descr="Texas dialysis patients hope new state law keeps centers open during major  weather events | KUT Radio, Austin's NPR Station">
            <a:extLst>
              <a:ext uri="{FF2B5EF4-FFF2-40B4-BE49-F238E27FC236}">
                <a16:creationId xmlns:a16="http://schemas.microsoft.com/office/drawing/2014/main" id="{2E58C628-E660-438C-AE18-D23F6ACC7C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3235" y="4435067"/>
            <a:ext cx="3494414" cy="23309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5A4E57A2-8EE3-4FB3-A283-F94FED7164B4}"/>
              </a:ext>
            </a:extLst>
          </p:cNvPr>
          <p:cNvPicPr>
            <a:picLocks noChangeAspect="1"/>
          </p:cNvPicPr>
          <p:nvPr/>
        </p:nvPicPr>
        <p:blipFill rotWithShape="1">
          <a:blip r:embed="rId5"/>
          <a:srcRect l="57052" t="32327" r="33061" b="40875"/>
          <a:stretch/>
        </p:blipFill>
        <p:spPr bwMode="auto">
          <a:xfrm>
            <a:off x="5551568" y="4597382"/>
            <a:ext cx="2154768" cy="1642780"/>
          </a:xfrm>
          <a:prstGeom prst="rect">
            <a:avLst/>
          </a:prstGeom>
          <a:ln>
            <a:noFill/>
          </a:ln>
          <a:extLst>
            <a:ext uri="{53640926-AAD7-44D8-BBD7-CCE9431645EC}">
              <a14:shadowObscured xmlns:a14="http://schemas.microsoft.com/office/drawing/2010/main"/>
            </a:ext>
          </a:extLst>
        </p:spPr>
      </p:pic>
      <p:pic>
        <p:nvPicPr>
          <p:cNvPr id="3089" name="Picture 17" descr="HAMILTON-C6 ICU ventilator">
            <a:extLst>
              <a:ext uri="{FF2B5EF4-FFF2-40B4-BE49-F238E27FC236}">
                <a16:creationId xmlns:a16="http://schemas.microsoft.com/office/drawing/2014/main" id="{80B0454F-BE1B-435F-B053-1816ECAB76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834" r="26727"/>
          <a:stretch/>
        </p:blipFill>
        <p:spPr bwMode="auto">
          <a:xfrm>
            <a:off x="9518499" y="533247"/>
            <a:ext cx="1846730" cy="2895753"/>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Left Ventricular Assist Device - REBEL EM - Emergency Medicine Blog">
            <a:extLst>
              <a:ext uri="{FF2B5EF4-FFF2-40B4-BE49-F238E27FC236}">
                <a16:creationId xmlns:a16="http://schemas.microsoft.com/office/drawing/2014/main" id="{F8C4BE0D-6E42-4166-B59F-5BFC6C6B50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564827"/>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What Is a CPAP/BiPAP/APAP Machine?">
            <a:extLst>
              <a:ext uri="{FF2B5EF4-FFF2-40B4-BE49-F238E27FC236}">
                <a16:creationId xmlns:a16="http://schemas.microsoft.com/office/drawing/2014/main" id="{BAB8B405-E9F5-4DBD-814F-D11C4DA01D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7242" y="414744"/>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009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2"/>
          <p:cNvSpPr>
            <a:spLocks noGrp="1" noChangeArrowheads="1"/>
          </p:cNvSpPr>
          <p:nvPr>
            <p:ph type="ctrTitle"/>
          </p:nvPr>
        </p:nvSpPr>
        <p:spPr>
          <a:xfrm>
            <a:off x="1513543" y="322729"/>
            <a:ext cx="8825658" cy="1546412"/>
          </a:xfrm>
        </p:spPr>
        <p:txBody>
          <a:bodyPr/>
          <a:lstStyle/>
          <a:p>
            <a:pPr algn="ctr" eaLnBrk="1" hangingPunct="1"/>
            <a:r>
              <a:rPr lang="en-US" altLang="en-US" sz="4800" b="1" dirty="0">
                <a:latin typeface="Arial" panose="020B0604020202020204" pitchFamily="34" charset="0"/>
                <a:cs typeface="Arial" panose="020B0604020202020204" pitchFamily="34" charset="0"/>
              </a:rPr>
              <a:t>Power Outlet Trivia</a:t>
            </a:r>
            <a:endParaRPr lang="en-US" altLang="en-US" sz="4800" dirty="0">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79AFCDFF-49C5-4558-9550-10076D31855F}"/>
              </a:ext>
            </a:extLst>
          </p:cNvPr>
          <p:cNvSpPr>
            <a:spLocks noGrp="1"/>
          </p:cNvSpPr>
          <p:nvPr>
            <p:ph type="subTitle" idx="1"/>
          </p:nvPr>
        </p:nvSpPr>
        <p:spPr>
          <a:xfrm>
            <a:off x="1665943" y="2503611"/>
            <a:ext cx="8520858" cy="2070847"/>
          </a:xfrm>
        </p:spPr>
        <p:txBody>
          <a:bodyPr>
            <a:noAutofit/>
          </a:bodyPr>
          <a:lstStyle/>
          <a:p>
            <a:pPr algn="ctr"/>
            <a:r>
              <a:rPr lang="en-US" sz="2800" dirty="0">
                <a:solidFill>
                  <a:schemeClr val="tx1"/>
                </a:solidFill>
                <a:latin typeface="Arial" panose="020B0604020202020204" pitchFamily="34" charset="0"/>
                <a:cs typeface="Arial" panose="020B0604020202020204" pitchFamily="34" charset="0"/>
              </a:rPr>
              <a:t>What </a:t>
            </a:r>
            <a:r>
              <a:rPr lang="en-US" sz="3200" b="1" dirty="0">
                <a:solidFill>
                  <a:srgbClr val="00B0F0"/>
                </a:solidFill>
                <a:latin typeface="Arial" panose="020B0604020202020204" pitchFamily="34" charset="0"/>
                <a:cs typeface="Arial" panose="020B0604020202020204" pitchFamily="34" charset="0"/>
              </a:rPr>
              <a:t>c</a:t>
            </a:r>
            <a:r>
              <a:rPr lang="en-US" sz="3200" b="1" dirty="0">
                <a:solidFill>
                  <a:srgbClr val="002060"/>
                </a:solidFill>
                <a:latin typeface="Arial" panose="020B0604020202020204" pitchFamily="34" charset="0"/>
                <a:cs typeface="Arial" panose="020B0604020202020204" pitchFamily="34" charset="0"/>
              </a:rPr>
              <a:t>o</a:t>
            </a:r>
            <a:r>
              <a:rPr lang="en-US" sz="3200" b="1" dirty="0">
                <a:solidFill>
                  <a:srgbClr val="FF0000"/>
                </a:solidFill>
                <a:latin typeface="Arial" panose="020B0604020202020204" pitchFamily="34" charset="0"/>
                <a:cs typeface="Arial" panose="020B0604020202020204" pitchFamily="34" charset="0"/>
              </a:rPr>
              <a:t>l</a:t>
            </a:r>
            <a:r>
              <a:rPr lang="en-US" sz="3200" b="1" dirty="0">
                <a:latin typeface="Arial" panose="020B0604020202020204" pitchFamily="34" charset="0"/>
                <a:cs typeface="Arial" panose="020B0604020202020204" pitchFamily="34" charset="0"/>
              </a:rPr>
              <a:t>o</a:t>
            </a:r>
            <a:r>
              <a:rPr lang="en-US" sz="3200" b="1" dirty="0">
                <a:solidFill>
                  <a:srgbClr val="FFFF00"/>
                </a:solidFill>
                <a:latin typeface="Arial" panose="020B0604020202020204" pitchFamily="34" charset="0"/>
                <a:cs typeface="Arial" panose="020B0604020202020204" pitchFamily="34" charset="0"/>
              </a:rPr>
              <a:t>r</a:t>
            </a:r>
            <a:r>
              <a:rPr lang="en-US" sz="2800" dirty="0">
                <a:solidFill>
                  <a:schemeClr val="tx1"/>
                </a:solidFill>
                <a:latin typeface="Arial" panose="020B0604020202020204" pitchFamily="34" charset="0"/>
                <a:cs typeface="Arial" panose="020B0604020202020204" pitchFamily="34" charset="0"/>
              </a:rPr>
              <a:t> is the electrical outlet that indicates it is hooked up to emergency backup power?</a:t>
            </a:r>
          </a:p>
        </p:txBody>
      </p:sp>
      <p:pic>
        <p:nvPicPr>
          <p:cNvPr id="5" name="Picture 4">
            <a:extLst>
              <a:ext uri="{FF2B5EF4-FFF2-40B4-BE49-F238E27FC236}">
                <a16:creationId xmlns:a16="http://schemas.microsoft.com/office/drawing/2014/main" id="{047D5AA8-79C9-4722-B796-10940D3E79F9}"/>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8196" name="Picture 4" descr="thinking face icon yellow PNG file 9687643 PNG">
            <a:extLst>
              <a:ext uri="{FF2B5EF4-FFF2-40B4-BE49-F238E27FC236}">
                <a16:creationId xmlns:a16="http://schemas.microsoft.com/office/drawing/2014/main" id="{4801A16E-A87C-4B4B-BC25-C36DBB724E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1694" y="457445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325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356092" y="5347594"/>
            <a:ext cx="996293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tabLst>
                <a:tab pos="1257300" algn="ctr"/>
                <a:tab pos="4114800" algn="ctr"/>
              </a:tabLst>
            </a:pPr>
            <a:r>
              <a:rPr lang="en-US" sz="1200" b="1" dirty="0">
                <a:latin typeface="Arial" pitchFamily="34" charset="0"/>
                <a:ea typeface="Times New Roman" pitchFamily="18" charset="0"/>
                <a:cs typeface="Arial" pitchFamily="34" charset="0"/>
              </a:rPr>
              <a:t>	</a:t>
            </a:r>
            <a:endParaRPr lang="en-US" sz="1200" dirty="0">
              <a:latin typeface="Times New Roman" pitchFamily="18" charset="0"/>
              <a:ea typeface="Calibri" pitchFamily="34" charset="0"/>
              <a:cs typeface="Times New Roman" pitchFamily="18" charset="0"/>
            </a:endParaRPr>
          </a:p>
          <a:p>
            <a:pPr defTabSz="914400" eaLnBrk="0" fontAlgn="base" hangingPunct="0">
              <a:spcBef>
                <a:spcPct val="0"/>
              </a:spcBef>
              <a:spcAft>
                <a:spcPct val="0"/>
              </a:spcAft>
              <a:tabLst>
                <a:tab pos="1257300" algn="ctr"/>
                <a:tab pos="4114800" algn="ctr"/>
              </a:tabLst>
            </a:pPr>
            <a:endParaRPr lang="en-US" sz="1200" dirty="0">
              <a:latin typeface="Arial" panose="020B0604020202020204" pitchFamily="34" charset="0"/>
              <a:ea typeface="Calibri" pitchFamily="34" charset="0"/>
              <a:cs typeface="Arial" panose="020B0604020202020204" pitchFamily="34" charset="0"/>
            </a:endParaRPr>
          </a:p>
          <a:p>
            <a:pPr defTabSz="914400" eaLnBrk="0" fontAlgn="base" hangingPunct="0">
              <a:spcBef>
                <a:spcPct val="0"/>
              </a:spcBef>
              <a:spcAft>
                <a:spcPct val="0"/>
              </a:spcAft>
              <a:tabLst>
                <a:tab pos="1257300" algn="ctr"/>
                <a:tab pos="4114800" algn="ctr"/>
              </a:tabLst>
            </a:pPr>
            <a:r>
              <a:rPr lang="en-US" sz="2000" dirty="0">
                <a:latin typeface="Arial" panose="020B0604020202020204" pitchFamily="34" charset="0"/>
                <a:ea typeface="Calibri" pitchFamily="34" charset="0"/>
                <a:cs typeface="Arial" panose="020B0604020202020204" pitchFamily="34" charset="0"/>
              </a:rPr>
              <a:t>Power outlets that do not have a red plate are </a:t>
            </a:r>
            <a:r>
              <a:rPr lang="en-US" sz="2000" b="1" dirty="0">
                <a:latin typeface="Arial" panose="020B0604020202020204" pitchFamily="34" charset="0"/>
                <a:ea typeface="Calibri" pitchFamily="34" charset="0"/>
                <a:cs typeface="Arial" panose="020B0604020202020204" pitchFamily="34" charset="0"/>
              </a:rPr>
              <a:t>NOT</a:t>
            </a:r>
            <a:r>
              <a:rPr lang="en-US" sz="2000" dirty="0">
                <a:latin typeface="Arial" panose="020B0604020202020204" pitchFamily="34" charset="0"/>
                <a:ea typeface="Calibri" pitchFamily="34" charset="0"/>
                <a:cs typeface="Arial" panose="020B0604020202020204" pitchFamily="34" charset="0"/>
              </a:rPr>
              <a:t> on emergency power </a:t>
            </a:r>
          </a:p>
          <a:p>
            <a:pPr defTabSz="914400" eaLnBrk="0" fontAlgn="base" hangingPunct="0">
              <a:spcBef>
                <a:spcPct val="0"/>
              </a:spcBef>
              <a:spcAft>
                <a:spcPct val="0"/>
              </a:spcAft>
              <a:tabLst>
                <a:tab pos="1257300" algn="ctr"/>
                <a:tab pos="4114800" algn="ctr"/>
              </a:tabLst>
            </a:pPr>
            <a:r>
              <a:rPr lang="en-US" sz="2000" dirty="0">
                <a:latin typeface="Arial" panose="020B0604020202020204" pitchFamily="34" charset="0"/>
                <a:ea typeface="Calibri" pitchFamily="34" charset="0"/>
                <a:cs typeface="Arial" panose="020B0604020202020204" pitchFamily="34" charset="0"/>
              </a:rPr>
              <a:t> In the event of a power failure no power will be supplied to these outlets  </a:t>
            </a:r>
          </a:p>
        </p:txBody>
      </p:sp>
      <p:sp>
        <p:nvSpPr>
          <p:cNvPr id="4" name="Title 3">
            <a:extLst>
              <a:ext uri="{FF2B5EF4-FFF2-40B4-BE49-F238E27FC236}">
                <a16:creationId xmlns:a16="http://schemas.microsoft.com/office/drawing/2014/main" id="{6EBCADE2-7B45-4F96-B6F9-01B4F0A0999F}"/>
              </a:ext>
            </a:extLst>
          </p:cNvPr>
          <p:cNvSpPr>
            <a:spLocks noGrp="1"/>
          </p:cNvSpPr>
          <p:nvPr>
            <p:ph type="title"/>
          </p:nvPr>
        </p:nvSpPr>
        <p:spPr>
          <a:xfrm>
            <a:off x="1303525" y="452718"/>
            <a:ext cx="9404723" cy="1400530"/>
          </a:xfrm>
        </p:spPr>
        <p:txBody>
          <a:bodyPr/>
          <a:lstStyle/>
          <a:p>
            <a:pPr algn="ctr"/>
            <a:r>
              <a:rPr lang="en-US" sz="4400" b="1" dirty="0">
                <a:latin typeface="Arial" panose="020B0604020202020204" pitchFamily="34" charset="0"/>
                <a:cs typeface="Arial" panose="020B0604020202020204" pitchFamily="34" charset="0"/>
              </a:rPr>
              <a:t>Emergency Power Outlets</a:t>
            </a:r>
          </a:p>
        </p:txBody>
      </p:sp>
      <p:sp>
        <p:nvSpPr>
          <p:cNvPr id="5" name="Text Placeholder 4">
            <a:extLst>
              <a:ext uri="{FF2B5EF4-FFF2-40B4-BE49-F238E27FC236}">
                <a16:creationId xmlns:a16="http://schemas.microsoft.com/office/drawing/2014/main" id="{F9DE4C2C-CFAD-4683-8F1B-C6A6764107E8}"/>
              </a:ext>
            </a:extLst>
          </p:cNvPr>
          <p:cNvSpPr>
            <a:spLocks noGrp="1"/>
          </p:cNvSpPr>
          <p:nvPr>
            <p:ph type="body" idx="1"/>
          </p:nvPr>
        </p:nvSpPr>
        <p:spPr>
          <a:xfrm>
            <a:off x="96899" y="4485248"/>
            <a:ext cx="3385751" cy="576262"/>
          </a:xfrm>
        </p:spPr>
        <p:txBody>
          <a:bodyPr/>
          <a:lstStyle/>
          <a:p>
            <a:pPr algn="ctr" defTabSz="914400" fontAlgn="base">
              <a:spcBef>
                <a:spcPct val="0"/>
              </a:spcBef>
              <a:spcAft>
                <a:spcPct val="0"/>
              </a:spcAft>
            </a:pPr>
            <a:r>
              <a:rPr lang="en-US" sz="2800" b="1" dirty="0">
                <a:solidFill>
                  <a:schemeClr val="tx1"/>
                </a:solidFill>
                <a:latin typeface="Arial" pitchFamily="34" charset="0"/>
                <a:ea typeface="Times New Roman" pitchFamily="18" charset="0"/>
                <a:cs typeface="Arial" pitchFamily="34" charset="0"/>
              </a:rPr>
              <a:t>NORMAL POWER</a:t>
            </a:r>
            <a:endParaRPr lang="en-US" sz="2800" dirty="0">
              <a:solidFill>
                <a:schemeClr val="tx1"/>
              </a:solidFill>
            </a:endParaRPr>
          </a:p>
        </p:txBody>
      </p:sp>
      <p:pic>
        <p:nvPicPr>
          <p:cNvPr id="5124" name="Picture 4" descr="Why Are There Red Electrical Outlets In Hospitals?">
            <a:extLst>
              <a:ext uri="{FF2B5EF4-FFF2-40B4-BE49-F238E27FC236}">
                <a16:creationId xmlns:a16="http://schemas.microsoft.com/office/drawing/2014/main" id="{C2991DB4-915F-44C1-A589-D384A06A8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708" y="1853248"/>
            <a:ext cx="2931342" cy="209381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B4F9DAAB-1504-4CF2-AA8D-3EBDB6C7BC9F}"/>
              </a:ext>
            </a:extLst>
          </p:cNvPr>
          <p:cNvSpPr txBox="1">
            <a:spLocks/>
          </p:cNvSpPr>
          <p:nvPr/>
        </p:nvSpPr>
        <p:spPr>
          <a:xfrm>
            <a:off x="6005887" y="4776965"/>
            <a:ext cx="4396338"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pPr algn="ctr" defTabSz="914400" fontAlgn="base">
              <a:spcBef>
                <a:spcPct val="0"/>
              </a:spcBef>
              <a:spcAft>
                <a:spcPct val="0"/>
              </a:spcAft>
            </a:pPr>
            <a:r>
              <a:rPr lang="en-US" sz="2800" b="1" dirty="0">
                <a:solidFill>
                  <a:schemeClr val="tx1"/>
                </a:solidFill>
                <a:latin typeface="Arial" pitchFamily="34" charset="0"/>
                <a:ea typeface="Times New Roman" pitchFamily="18" charset="0"/>
                <a:cs typeface="Arial" pitchFamily="34" charset="0"/>
              </a:rPr>
              <a:t>EMERGENCY POWER</a:t>
            </a:r>
            <a:endParaRPr lang="en-US" sz="2800" dirty="0">
              <a:solidFill>
                <a:schemeClr val="tx1"/>
              </a:solidFill>
              <a:latin typeface="Arial" pitchFamily="34" charset="0"/>
              <a:cs typeface="Arial" pitchFamily="34" charset="0"/>
            </a:endParaRPr>
          </a:p>
          <a:p>
            <a:pPr algn="ctr" defTabSz="914400" fontAlgn="base">
              <a:spcBef>
                <a:spcPct val="0"/>
              </a:spcBef>
              <a:spcAft>
                <a:spcPct val="0"/>
              </a:spcAft>
            </a:pPr>
            <a:endParaRPr lang="en-US" sz="2000" dirty="0"/>
          </a:p>
        </p:txBody>
      </p:sp>
      <p:pic>
        <p:nvPicPr>
          <p:cNvPr id="20" name="Picture 19">
            <a:extLst>
              <a:ext uri="{FF2B5EF4-FFF2-40B4-BE49-F238E27FC236}">
                <a16:creationId xmlns:a16="http://schemas.microsoft.com/office/drawing/2014/main" id="{E6BC26E7-63C8-4311-883D-941FC292A134}"/>
              </a:ext>
            </a:extLst>
          </p:cNvPr>
          <p:cNvPicPr>
            <a:picLocks noChangeAspect="1"/>
          </p:cNvPicPr>
          <p:nvPr/>
        </p:nvPicPr>
        <p:blipFill rotWithShape="1">
          <a:blip r:embed="rId4"/>
          <a:srcRect l="15513" t="34278" r="64221" b="25570"/>
          <a:stretch/>
        </p:blipFill>
        <p:spPr bwMode="auto">
          <a:xfrm>
            <a:off x="3616934" y="1654205"/>
            <a:ext cx="4958878" cy="2764021"/>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63504FE7-CAA6-4319-B748-E5B8895022FA}"/>
              </a:ext>
            </a:extLst>
          </p:cNvPr>
          <p:cNvPicPr>
            <a:picLocks noChangeAspect="1"/>
          </p:cNvPicPr>
          <p:nvPr/>
        </p:nvPicPr>
        <p:blipFill rotWithShape="1">
          <a:blip r:embed="rId5"/>
          <a:srcRect l="60255" t="33966" r="33145" b="28380"/>
          <a:stretch/>
        </p:blipFill>
        <p:spPr bwMode="auto">
          <a:xfrm>
            <a:off x="951157" y="1654205"/>
            <a:ext cx="1704975" cy="27365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2194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D4AD-9762-494A-B728-6AA6FCAC39D2}"/>
              </a:ext>
            </a:extLst>
          </p:cNvPr>
          <p:cNvSpPr>
            <a:spLocks noGrp="1"/>
          </p:cNvSpPr>
          <p:nvPr>
            <p:ph type="title"/>
          </p:nvPr>
        </p:nvSpPr>
        <p:spPr/>
        <p:txBody>
          <a:bodyPr>
            <a:normAutofit fontScale="90000"/>
          </a:bodyPr>
          <a:lstStyle/>
          <a:p>
            <a:r>
              <a:rPr lang="en-US" sz="4400" b="1" u="sng" dirty="0">
                <a:latin typeface="Arial" panose="020B0604020202020204" pitchFamily="34" charset="0"/>
                <a:cs typeface="Arial" panose="020B0604020202020204" pitchFamily="34" charset="0"/>
              </a:rPr>
              <a:t>Capability 1</a:t>
            </a:r>
            <a:r>
              <a:rPr lang="en-US" sz="4400" b="1" dirty="0">
                <a:latin typeface="Arial" panose="020B0604020202020204" pitchFamily="34" charset="0"/>
                <a:cs typeface="Arial" panose="020B0604020202020204" pitchFamily="34" charset="0"/>
              </a:rPr>
              <a:t>:  Foundation for Healthcare &amp; Medical Readiness</a:t>
            </a:r>
          </a:p>
        </p:txBody>
      </p:sp>
      <p:sp>
        <p:nvSpPr>
          <p:cNvPr id="3" name="Content Placeholder 2">
            <a:extLst>
              <a:ext uri="{FF2B5EF4-FFF2-40B4-BE49-F238E27FC236}">
                <a16:creationId xmlns:a16="http://schemas.microsoft.com/office/drawing/2014/main" id="{A5FBA7E3-859C-4331-A05E-F56295523EF6}"/>
              </a:ext>
            </a:extLst>
          </p:cNvPr>
          <p:cNvSpPr>
            <a:spLocks noGrp="1"/>
          </p:cNvSpPr>
          <p:nvPr>
            <p:ph idx="1"/>
          </p:nvPr>
        </p:nvSpPr>
        <p:spPr>
          <a:xfrm>
            <a:off x="260948" y="2286000"/>
            <a:ext cx="10959502" cy="4431583"/>
          </a:xfrm>
        </p:spPr>
        <p:txBody>
          <a:bodyPr>
            <a:normAutofit fontScale="25000" lnSpcReduction="20000"/>
          </a:bodyPr>
          <a:lstStyle/>
          <a:p>
            <a:pPr marL="0" indent="0">
              <a:buNone/>
            </a:pPr>
            <a:r>
              <a:rPr lang="en-US" sz="11200" b="1" dirty="0">
                <a:latin typeface="Arial" panose="020B0604020202020204" pitchFamily="34" charset="0"/>
                <a:cs typeface="Arial" panose="020B0604020202020204" pitchFamily="34" charset="0"/>
              </a:rPr>
              <a:t>OBJECTIVE:  </a:t>
            </a:r>
          </a:p>
          <a:p>
            <a:pPr marL="0" indent="0">
              <a:buNone/>
            </a:pPr>
            <a:r>
              <a:rPr lang="en-US" sz="11200" dirty="0">
                <a:latin typeface="Arial" panose="020B0604020202020204" pitchFamily="34" charset="0"/>
                <a:cs typeface="Arial" panose="020B0604020202020204" pitchFamily="34" charset="0"/>
              </a:rPr>
              <a:t>Engage in Emergency Preparedness activities that ensure medical readiness:</a:t>
            </a:r>
          </a:p>
          <a:p>
            <a:pPr marL="0" indent="0">
              <a:buNone/>
            </a:pPr>
            <a:endParaRPr lang="en-US" sz="11200" dirty="0">
              <a:latin typeface="Arial" panose="020B0604020202020204" pitchFamily="34" charset="0"/>
              <a:cs typeface="Arial" panose="020B0604020202020204" pitchFamily="34" charset="0"/>
            </a:endParaRPr>
          </a:p>
          <a:p>
            <a:pPr marL="1371600" lvl="2" indent="-514350">
              <a:buFont typeface="Wingdings 3" charset="2"/>
              <a:buAutoNum type="arabicParenR"/>
            </a:pPr>
            <a:r>
              <a:rPr lang="en-US" sz="11200" dirty="0">
                <a:latin typeface="Arial" panose="020B0604020202020204" pitchFamily="34" charset="0"/>
                <a:cs typeface="Arial" panose="020B0604020202020204" pitchFamily="34" charset="0"/>
              </a:rPr>
              <a:t>Engagement with HCC activities</a:t>
            </a:r>
          </a:p>
          <a:p>
            <a:pPr marL="1371600" lvl="2" indent="-514350">
              <a:buAutoNum type="arabicParenR"/>
            </a:pPr>
            <a:r>
              <a:rPr lang="en-US" sz="11200" dirty="0">
                <a:latin typeface="Arial" panose="020B0604020202020204" pitchFamily="34" charset="0"/>
                <a:cs typeface="Arial" panose="020B0604020202020204" pitchFamily="34" charset="0"/>
              </a:rPr>
              <a:t>HVA (Independent and regional)</a:t>
            </a:r>
          </a:p>
          <a:p>
            <a:pPr marL="1371600" lvl="2" indent="-514350">
              <a:buAutoNum type="arabicParenR"/>
            </a:pPr>
            <a:r>
              <a:rPr lang="en-US" sz="11200" dirty="0">
                <a:latin typeface="Arial" panose="020B0604020202020204" pitchFamily="34" charset="0"/>
                <a:cs typeface="Arial" panose="020B0604020202020204" pitchFamily="34" charset="0"/>
              </a:rPr>
              <a:t>Exercises and Drills</a:t>
            </a:r>
          </a:p>
          <a:p>
            <a:pPr marL="1371600" lvl="2" indent="-514350">
              <a:buAutoNum type="arabicParenR"/>
            </a:pPr>
            <a:r>
              <a:rPr lang="en-US" sz="11200" dirty="0">
                <a:latin typeface="Arial" panose="020B0604020202020204" pitchFamily="34" charset="0"/>
                <a:cs typeface="Arial" panose="020B0604020202020204" pitchFamily="34" charset="0"/>
              </a:rPr>
              <a:t>Policies &amp; Procedures</a:t>
            </a:r>
          </a:p>
          <a:p>
            <a:pPr marL="457200" lvl="1" indent="0">
              <a:buNone/>
            </a:pPr>
            <a:endParaRPr lang="en-US" sz="4400" b="1" dirty="0"/>
          </a:p>
          <a:p>
            <a:pPr marL="457200" lvl="1" indent="0">
              <a:buNone/>
            </a:pPr>
            <a:endParaRPr lang="en-US" sz="3600" dirty="0"/>
          </a:p>
          <a:p>
            <a:pPr lvl="1"/>
            <a:endParaRPr lang="en-US" sz="3800" dirty="0"/>
          </a:p>
          <a:p>
            <a:pPr marL="0" indent="0">
              <a:buNone/>
            </a:pPr>
            <a:endParaRPr lang="en-US" sz="5000" dirty="0"/>
          </a:p>
          <a:p>
            <a:pPr marL="0" indent="0">
              <a:buNone/>
            </a:pPr>
            <a:r>
              <a:rPr lang="en-US" dirty="0"/>
              <a:t>						</a:t>
            </a:r>
          </a:p>
          <a:p>
            <a:pPr marL="0" indent="0">
              <a:buNone/>
            </a:pPr>
            <a:endParaRPr lang="en-US" dirty="0"/>
          </a:p>
          <a:p>
            <a:pPr lvl="4"/>
            <a:endParaRPr lang="en-US" dirty="0"/>
          </a:p>
        </p:txBody>
      </p:sp>
      <p:pic>
        <p:nvPicPr>
          <p:cNvPr id="6" name="Picture 5">
            <a:extLst>
              <a:ext uri="{FF2B5EF4-FFF2-40B4-BE49-F238E27FC236}">
                <a16:creationId xmlns:a16="http://schemas.microsoft.com/office/drawing/2014/main" id="{D36C7010-0770-4D4C-8D98-57D27AF15560}"/>
              </a:ext>
            </a:extLst>
          </p:cNvPr>
          <p:cNvPicPr>
            <a:picLocks noChangeAspect="1"/>
          </p:cNvPicPr>
          <p:nvPr/>
        </p:nvPicPr>
        <p:blipFill>
          <a:blip r:embed="rId3"/>
          <a:stretch>
            <a:fillRect/>
          </a:stretch>
        </p:blipFill>
        <p:spPr>
          <a:xfrm>
            <a:off x="10561243" y="5722070"/>
            <a:ext cx="1466406" cy="995513"/>
          </a:xfrm>
          <a:prstGeom prst="rect">
            <a:avLst/>
          </a:prstGeom>
        </p:spPr>
      </p:pic>
    </p:spTree>
    <p:extLst>
      <p:ext uri="{BB962C8B-B14F-4D97-AF65-F5344CB8AC3E}">
        <p14:creationId xmlns:p14="http://schemas.microsoft.com/office/powerpoint/2010/main" val="14666090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D4AD-9762-494A-B728-6AA6FCAC39D2}"/>
              </a:ext>
            </a:extLst>
          </p:cNvPr>
          <p:cNvSpPr>
            <a:spLocks noGrp="1"/>
          </p:cNvSpPr>
          <p:nvPr>
            <p:ph type="title"/>
          </p:nvPr>
        </p:nvSpPr>
        <p:spPr/>
        <p:txBody>
          <a:bodyPr>
            <a:normAutofit fontScale="90000"/>
          </a:bodyPr>
          <a:lstStyle/>
          <a:p>
            <a:r>
              <a:rPr lang="en-US" sz="4400" b="1" u="sng" kern="1200" dirty="0">
                <a:effectLst/>
                <a:latin typeface="Arial" panose="020B0604020202020204" pitchFamily="34" charset="0"/>
                <a:ea typeface="MS Mincho" panose="02020609040205080304" pitchFamily="49" charset="-128"/>
                <a:cs typeface="Arial" panose="020B0604020202020204" pitchFamily="34" charset="0"/>
              </a:rPr>
              <a:t>Capability 2</a:t>
            </a:r>
            <a:r>
              <a:rPr lang="en-US" sz="4400" b="1" kern="1200" dirty="0">
                <a:effectLst/>
                <a:latin typeface="Arial" panose="020B0604020202020204" pitchFamily="34" charset="0"/>
                <a:ea typeface="MS Mincho" panose="02020609040205080304" pitchFamily="49" charset="-128"/>
                <a:cs typeface="Arial" panose="020B0604020202020204" pitchFamily="34" charset="0"/>
              </a:rPr>
              <a:t>. Health Care and Medical Response Coordination </a:t>
            </a:r>
            <a:br>
              <a:rPr lang="en-US" sz="4400" dirty="0">
                <a:effectLst/>
                <a:latin typeface="Times New Roman" panose="02020603050405020304" pitchFamily="18" charset="0"/>
                <a:ea typeface="Times New Roman" panose="02020603050405020304" pitchFamily="18" charset="0"/>
              </a:rPr>
            </a:br>
            <a:endParaRPr lang="en-US" b="1" dirty="0"/>
          </a:p>
        </p:txBody>
      </p:sp>
      <p:sp>
        <p:nvSpPr>
          <p:cNvPr id="3" name="Content Placeholder 2">
            <a:extLst>
              <a:ext uri="{FF2B5EF4-FFF2-40B4-BE49-F238E27FC236}">
                <a16:creationId xmlns:a16="http://schemas.microsoft.com/office/drawing/2014/main" id="{A5FBA7E3-859C-4331-A05E-F56295523EF6}"/>
              </a:ext>
            </a:extLst>
          </p:cNvPr>
          <p:cNvSpPr>
            <a:spLocks noGrp="1"/>
          </p:cNvSpPr>
          <p:nvPr>
            <p:ph idx="1"/>
          </p:nvPr>
        </p:nvSpPr>
        <p:spPr>
          <a:xfrm>
            <a:off x="341311" y="2326286"/>
            <a:ext cx="10564400" cy="4078996"/>
          </a:xfrm>
        </p:spPr>
        <p:txBody>
          <a:bodyPr>
            <a:normAutofit/>
          </a:bodyPr>
          <a:lstStyle/>
          <a:p>
            <a:r>
              <a:rPr lang="en-US" sz="3600" dirty="0">
                <a:latin typeface="Arial" panose="020B0604020202020204" pitchFamily="34" charset="0"/>
                <a:cs typeface="Arial" panose="020B0604020202020204" pitchFamily="34" charset="0"/>
              </a:rPr>
              <a:t>	OBJECTIVES</a:t>
            </a:r>
            <a:r>
              <a:rPr lang="en-US" sz="3800" dirty="0">
                <a:latin typeface="Arial" panose="020B0604020202020204" pitchFamily="34" charset="0"/>
                <a:cs typeface="Arial" panose="020B0604020202020204" pitchFamily="34" charset="0"/>
              </a:rPr>
              <a:t>:</a:t>
            </a:r>
          </a:p>
          <a:p>
            <a:pPr lvl="1"/>
            <a:r>
              <a:rPr lang="en-US" sz="2800" dirty="0">
                <a:latin typeface="Arial" panose="020B0604020202020204" pitchFamily="34" charset="0"/>
                <a:cs typeface="Arial" panose="020B0604020202020204" pitchFamily="34" charset="0"/>
              </a:rPr>
              <a:t>Maintain </a:t>
            </a:r>
            <a:r>
              <a:rPr lang="en-US" sz="3600" b="1" dirty="0">
                <a:latin typeface="Arial" panose="020B0604020202020204" pitchFamily="34" charset="0"/>
                <a:cs typeface="Arial" panose="020B0604020202020204" pitchFamily="34" charset="0"/>
              </a:rPr>
              <a:t>situational awareness</a:t>
            </a:r>
          </a:p>
          <a:p>
            <a:pPr lvl="1"/>
            <a:r>
              <a:rPr lang="en-US" sz="2800" dirty="0">
                <a:latin typeface="Arial" panose="020B0604020202020204" pitchFamily="34" charset="0"/>
                <a:cs typeface="Arial" panose="020B0604020202020204" pitchFamily="34" charset="0"/>
              </a:rPr>
              <a:t>Maintain appropriate communications </a:t>
            </a:r>
          </a:p>
          <a:p>
            <a:pPr lvl="1"/>
            <a:r>
              <a:rPr lang="en-US" sz="2800" dirty="0">
                <a:latin typeface="Arial" panose="020B0604020202020204" pitchFamily="34" charset="0"/>
                <a:cs typeface="Arial" panose="020B0604020202020204" pitchFamily="34" charset="0"/>
              </a:rPr>
              <a:t>Activate the Incident Command </a:t>
            </a:r>
          </a:p>
          <a:p>
            <a:pPr marL="457200" lvl="1" indent="0">
              <a:buNone/>
            </a:pPr>
            <a:r>
              <a:rPr lang="en-US" sz="2800" dirty="0">
                <a:latin typeface="Arial" panose="020B0604020202020204" pitchFamily="34" charset="0"/>
                <a:cs typeface="Arial" panose="020B0604020202020204" pitchFamily="34" charset="0"/>
              </a:rPr>
              <a:t>   system/Command Center</a:t>
            </a:r>
            <a:endParaRPr lang="en-US" sz="3800" dirty="0">
              <a:latin typeface="Arial" panose="020B0604020202020204" pitchFamily="34" charset="0"/>
              <a:cs typeface="Arial" panose="020B0604020202020204" pitchFamily="34" charset="0"/>
            </a:endParaRPr>
          </a:p>
          <a:p>
            <a:pPr marL="0" indent="0">
              <a:buNone/>
            </a:pPr>
            <a:r>
              <a:rPr lang="en-US" dirty="0"/>
              <a:t>	</a:t>
            </a:r>
          </a:p>
          <a:p>
            <a:pPr marL="0" indent="0">
              <a:buNone/>
            </a:pPr>
            <a:endParaRPr lang="en-US" dirty="0"/>
          </a:p>
          <a:p>
            <a:pPr lvl="4"/>
            <a:endParaRPr lang="en-US" dirty="0"/>
          </a:p>
        </p:txBody>
      </p:sp>
      <p:pic>
        <p:nvPicPr>
          <p:cNvPr id="6" name="Picture 5">
            <a:extLst>
              <a:ext uri="{FF2B5EF4-FFF2-40B4-BE49-F238E27FC236}">
                <a16:creationId xmlns:a16="http://schemas.microsoft.com/office/drawing/2014/main" id="{D36C7010-0770-4D4C-8D98-57D27AF15560}"/>
              </a:ext>
            </a:extLst>
          </p:cNvPr>
          <p:cNvPicPr>
            <a:picLocks noChangeAspect="1"/>
          </p:cNvPicPr>
          <p:nvPr/>
        </p:nvPicPr>
        <p:blipFill>
          <a:blip r:embed="rId3"/>
          <a:stretch>
            <a:fillRect/>
          </a:stretch>
        </p:blipFill>
        <p:spPr>
          <a:xfrm>
            <a:off x="10561243" y="5722070"/>
            <a:ext cx="1466406" cy="995513"/>
          </a:xfrm>
          <a:prstGeom prst="rect">
            <a:avLst/>
          </a:prstGeom>
        </p:spPr>
      </p:pic>
      <p:pic>
        <p:nvPicPr>
          <p:cNvPr id="7" name="Picture 2" descr="Situational Awareness: A Key to Your Safety -">
            <a:extLst>
              <a:ext uri="{FF2B5EF4-FFF2-40B4-BE49-F238E27FC236}">
                <a16:creationId xmlns:a16="http://schemas.microsoft.com/office/drawing/2014/main" id="{ACDD97B3-140E-4518-BB77-261480DB0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0612" y="3818730"/>
            <a:ext cx="3547037" cy="291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537985"/>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7597248-ea38-451b-8abe-a638eddbac81}" enabled="0" method="" siteId="{07597248-ea38-451b-8abe-a638eddbac81}" removed="1"/>
</clbl:labelList>
</file>

<file path=docProps/app.xml><?xml version="1.0" encoding="utf-8"?>
<Properties xmlns="http://schemas.openxmlformats.org/officeDocument/2006/extended-properties" xmlns:vt="http://schemas.openxmlformats.org/officeDocument/2006/docPropsVTypes">
  <Template>Ion</Template>
  <TotalTime>55230</TotalTime>
  <Words>9595</Words>
  <Application>Microsoft Office PowerPoint</Application>
  <PresentationFormat>Widescreen</PresentationFormat>
  <Paragraphs>983</Paragraphs>
  <Slides>37</Slides>
  <Notes>37</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37</vt:i4>
      </vt:variant>
    </vt:vector>
  </HeadingPairs>
  <TitlesOfParts>
    <vt:vector size="59" baseType="lpstr">
      <vt:lpstr>arial</vt:lpstr>
      <vt:lpstr>arial</vt:lpstr>
      <vt:lpstr>Calibri</vt:lpstr>
      <vt:lpstr>Cambria</vt:lpstr>
      <vt:lpstr>Century Gothic</vt:lpstr>
      <vt:lpstr>Constantia</vt:lpstr>
      <vt:lpstr>Courier New</vt:lpstr>
      <vt:lpstr>Franklin Gothic Book</vt:lpstr>
      <vt:lpstr>Georgia</vt:lpstr>
      <vt:lpstr>Google Sans</vt:lpstr>
      <vt:lpstr>Helvetica Neue</vt:lpstr>
      <vt:lpstr>inherit</vt:lpstr>
      <vt:lpstr>Open Sans</vt:lpstr>
      <vt:lpstr>Poppins</vt:lpstr>
      <vt:lpstr>Roboto</vt:lpstr>
      <vt:lpstr>Segoe UI</vt:lpstr>
      <vt:lpstr>Symbol</vt:lpstr>
      <vt:lpstr>Times New Roman</vt:lpstr>
      <vt:lpstr>Wingdings</vt:lpstr>
      <vt:lpstr>Wingdings 2</vt:lpstr>
      <vt:lpstr>Wingdings 3</vt:lpstr>
      <vt:lpstr>Ion</vt:lpstr>
      <vt:lpstr>  Los Angeles County  2023 MRSE Participant Webinar for Non-acute Sectors</vt:lpstr>
      <vt:lpstr>Exercise Overview</vt:lpstr>
      <vt:lpstr>Critical Decisions &amp; Actions for a Power Outage</vt:lpstr>
      <vt:lpstr>Power Outage  Challenges:</vt:lpstr>
      <vt:lpstr>Power Outage  Challenges:</vt:lpstr>
      <vt:lpstr>Power Outlet Trivia</vt:lpstr>
      <vt:lpstr>Emergency Power Outlets</vt:lpstr>
      <vt:lpstr>Capability 1:  Foundation for Healthcare &amp; Medical Readiness</vt:lpstr>
      <vt:lpstr>Capability 2. Health Care and Medical Response Coordination  </vt:lpstr>
      <vt:lpstr>PowerPoint Presentation</vt:lpstr>
      <vt:lpstr>PowerPoint Presentation</vt:lpstr>
      <vt:lpstr>Capability 3: Continuity of Health Care Service Delivery  </vt:lpstr>
      <vt:lpstr>Capability 4. Medical Surge  </vt:lpstr>
      <vt:lpstr>Exercise Documents  </vt:lpstr>
      <vt:lpstr>ReddiNet®</vt:lpstr>
      <vt:lpstr>Master Scenario Event List (MSEL)</vt:lpstr>
      <vt:lpstr>PowerPoint Presentation</vt:lpstr>
      <vt:lpstr>ReddiNet ® STATUS</vt:lpstr>
      <vt:lpstr>ReddiNet ® STATUS</vt:lpstr>
      <vt:lpstr>ReddiNet ® STATUS</vt:lpstr>
      <vt:lpstr>ReddiNet ®</vt:lpstr>
      <vt:lpstr>ReddiNet ® STATUS</vt:lpstr>
      <vt:lpstr>ReddiNet STATUS</vt:lpstr>
      <vt:lpstr>ReddiNet® Service Level Poll</vt:lpstr>
      <vt:lpstr>ReddiNet® Service Level Poll</vt:lpstr>
      <vt:lpstr>ReddiNet ® Service Level</vt:lpstr>
      <vt:lpstr>PowerPoint Presentation</vt:lpstr>
      <vt:lpstr>PowerPoint Presentation</vt:lpstr>
      <vt:lpstr>PowerPoint Presentation</vt:lpstr>
      <vt:lpstr>PowerPoint Presentation</vt:lpstr>
      <vt:lpstr>PowerPoint Presentation</vt:lpstr>
      <vt:lpstr>PowerPoint Presentation</vt:lpstr>
      <vt:lpstr>ReddiNet ®</vt:lpstr>
      <vt:lpstr>Preparing for the Exercise </vt:lpstr>
      <vt:lpstr>Practice </vt:lpstr>
      <vt:lpstr>Requirements for Participation</vt:lpstr>
      <vt:lpstr>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Laurei Lee-Brown</dc:creator>
  <cp:lastModifiedBy>Laurie Lee-Brown</cp:lastModifiedBy>
  <cp:revision>29</cp:revision>
  <cp:lastPrinted>2018-02-26T21:43:48Z</cp:lastPrinted>
  <dcterms:created xsi:type="dcterms:W3CDTF">2018-02-15T00:53:57Z</dcterms:created>
  <dcterms:modified xsi:type="dcterms:W3CDTF">2023-09-26T22:22:12Z</dcterms:modified>
</cp:coreProperties>
</file>