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370" r:id="rId5"/>
    <p:sldId id="350" r:id="rId6"/>
    <p:sldId id="372" r:id="rId7"/>
    <p:sldId id="373" r:id="rId8"/>
    <p:sldId id="374" r:id="rId9"/>
    <p:sldId id="375" r:id="rId10"/>
    <p:sldId id="2261" r:id="rId11"/>
    <p:sldId id="2262" r:id="rId12"/>
    <p:sldId id="2263" r:id="rId13"/>
    <p:sldId id="2264" r:id="rId14"/>
    <p:sldId id="376" r:id="rId15"/>
    <p:sldId id="377" r:id="rId16"/>
    <p:sldId id="32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4" d="100"/>
          <a:sy n="84" d="100"/>
        </p:scale>
        <p:origin x="643" y="-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C0DAC-B083-4280-BB65-0A2ED951C21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AEA22-BF5E-422E-AD9E-03B566565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91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F7692-B6DC-45DF-9944-5BB08A1BB4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074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F7692-B6DC-45DF-9944-5BB08A1BB4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3287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F7692-B6DC-45DF-9944-5BB08A1BB4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6974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F7692-B6DC-45DF-9944-5BB08A1BB4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00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F7692-B6DC-45DF-9944-5BB08A1BB4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36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F7692-B6DC-45DF-9944-5BB08A1BB4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4922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4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1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89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39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66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08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1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185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2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78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3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3964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hs.lacounty.gov/emergency-medical-services-agency/home/disaster-programs/exercise-drills/#1687377561836-cb2bc8fd-14c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ventbrite.com/e/medical-response-and-surge-exercise-radiological-response-plan-evaluation-tickets-408045353637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hfdisasterprep.com/lacounty" TargetMode="External"/><Relationship Id="rId2" Type="http://schemas.openxmlformats.org/officeDocument/2006/relationships/hyperlink" Target="mailto:jbelden@cahf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hfdisasterprep.com/nhic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ddinet.net/app/logi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AB650-4A63-48EA-9782-5C941B7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Los Angeles County MRSE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90800-49DE-493A-9221-729D65582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7"/>
            <a:ext cx="7690761" cy="5877259"/>
          </a:xfrm>
        </p:spPr>
        <p:txBody>
          <a:bodyPr/>
          <a:lstStyle/>
          <a:p>
            <a:r>
              <a:rPr lang="en-US" dirty="0"/>
              <a:t>Los Angeles County Medical Response Surge Exercise (MRSE)</a:t>
            </a:r>
          </a:p>
          <a:p>
            <a:r>
              <a:rPr lang="en-US" dirty="0"/>
              <a:t>Scenario – Industrial Accident/Utility Failure</a:t>
            </a:r>
          </a:p>
          <a:p>
            <a:r>
              <a:rPr lang="en-US" dirty="0"/>
              <a:t>Choosing how to play – </a:t>
            </a:r>
            <a:r>
              <a:rPr lang="en-US" dirty="0">
                <a:hlinkClick r:id="rId3"/>
              </a:rPr>
              <a:t>https://dhs.lacounty.gov/emergency-medical-services-agency/home/disaster-programs/exercise-drills/#1687377561836-cb2bc8fd-14c2</a:t>
            </a:r>
            <a:r>
              <a:rPr lang="en-US" dirty="0"/>
              <a:t> </a:t>
            </a:r>
          </a:p>
          <a:p>
            <a:r>
              <a:rPr lang="en-US" dirty="0"/>
              <a:t>Download Exercise Evaluation Guide, Master Scenario Event List, Situation Manual and Exercise Plan</a:t>
            </a:r>
          </a:p>
          <a:p>
            <a:r>
              <a:rPr lang="en-US" dirty="0"/>
              <a:t>Choose activities that align with Objectives from your (Incident Action Plan) IAP - NHICS form 200</a:t>
            </a:r>
          </a:p>
          <a:p>
            <a:r>
              <a:rPr lang="en-US" dirty="0"/>
              <a:t>Make sure to sign up for participation - </a:t>
            </a:r>
            <a:r>
              <a:rPr lang="en-US" dirty="0">
                <a:hlinkClick r:id="rId4"/>
              </a:rPr>
              <a:t>https://www.eventbrite.com/e/medical-response-and-surge-exercise-radiological-response-plan-evaluation-tickets-408045353637</a:t>
            </a:r>
            <a:r>
              <a:rPr lang="en-US" dirty="0"/>
              <a:t> </a:t>
            </a:r>
          </a:p>
          <a:p>
            <a:r>
              <a:rPr lang="en-US" dirty="0"/>
              <a:t>Open </a:t>
            </a:r>
            <a:r>
              <a:rPr lang="en-US" dirty="0" err="1"/>
              <a:t>ReddiNet</a:t>
            </a:r>
            <a:r>
              <a:rPr lang="en-US" dirty="0"/>
              <a:t> and use to submit status and resource requests</a:t>
            </a:r>
          </a:p>
          <a:p>
            <a:r>
              <a:rPr lang="en-US" dirty="0"/>
              <a:t>Complete debrief and after-action report; submit AARs to LA EMS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49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A331-030B-459F-8856-FC6D875A9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+mn-lt"/>
              </a:rPr>
              <a:t>Objectives and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052E4-EE9F-44A4-80CF-7532D1A34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5587" y="582304"/>
            <a:ext cx="7893043" cy="706260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Medical Surge– Capability Four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Obj. 1 Plan for a Medical Surge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Incorporate Medical Surge Planning into Emergency Operations Plan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Obj. 2 Respond to a Medical Surge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Implement Medical Surge Response– think cohort zones, staffing 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Respond to Behavioral Health Needs during a Medical Surge Response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Enhance Infectious Disease Preparedness and Surge Response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Distribute Medical Countermeasures (vaccine) during Medical Surge Response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Manage Mass Fatalities</a:t>
            </a:r>
          </a:p>
          <a:p>
            <a:pPr lvl="2"/>
            <a:endParaRPr lang="en-US" sz="1600" dirty="0">
              <a:solidFill>
                <a:schemeClr val="tx1"/>
              </a:solidFill>
            </a:endParaRPr>
          </a:p>
          <a:p>
            <a:pPr lvl="2"/>
            <a:endParaRPr lang="en-US" sz="1600" dirty="0">
              <a:solidFill>
                <a:schemeClr val="tx1"/>
              </a:solidFill>
            </a:endParaRPr>
          </a:p>
          <a:p>
            <a:pPr lvl="2"/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		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1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98F736-08AB-4982-BD5F-B665AC5A7B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793"/>
            <a:ext cx="12192000" cy="651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282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075A8C-174B-4063-8151-A20F439C7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267" y="0"/>
            <a:ext cx="98467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80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260" y="1123837"/>
            <a:ext cx="8026245" cy="5120640"/>
          </a:xfrm>
        </p:spPr>
        <p:txBody>
          <a:bodyPr>
            <a:noAutofit/>
          </a:bodyPr>
          <a:lstStyle/>
          <a:p>
            <a:r>
              <a:rPr lang="en-US" sz="2400" dirty="0"/>
              <a:t>Jason Belden – </a:t>
            </a:r>
            <a:r>
              <a:rPr lang="en-US" sz="2400" dirty="0">
                <a:hlinkClick r:id="rId2"/>
              </a:rPr>
              <a:t>jbelden@cahf.org</a:t>
            </a:r>
            <a:r>
              <a:rPr lang="en-US" sz="2400" dirty="0"/>
              <a:t>, 916-432-5194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b="1" dirty="0"/>
              <a:t>Thank you for joining us today! </a:t>
            </a:r>
          </a:p>
          <a:p>
            <a:r>
              <a:rPr lang="en-US" sz="2400" b="1" dirty="0">
                <a:hlinkClick r:id="rId3"/>
              </a:rPr>
              <a:t>www.cahfdisasterprep.com/lacounty</a:t>
            </a:r>
            <a:endParaRPr lang="en-US" sz="2400" b="1" dirty="0"/>
          </a:p>
          <a:p>
            <a:endParaRPr lang="en-US" sz="28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871746" y="4091250"/>
            <a:ext cx="1397236" cy="1425276"/>
            <a:chOff x="7622482" y="3898102"/>
            <a:chExt cx="1397236" cy="1425276"/>
          </a:xfrm>
        </p:grpSpPr>
        <p:sp>
          <p:nvSpPr>
            <p:cNvPr id="5" name="Rectangle 4"/>
            <p:cNvSpPr/>
            <p:nvPr/>
          </p:nvSpPr>
          <p:spPr>
            <a:xfrm>
              <a:off x="7622482" y="3986647"/>
              <a:ext cx="1311968" cy="13266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2482" y="3898102"/>
              <a:ext cx="1397236" cy="1425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9381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AB650-4A63-48EA-9782-5C941B7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Los Angeles County MRSE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90800-49DE-493A-9221-729D65582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7"/>
            <a:ext cx="7690761" cy="5877259"/>
          </a:xfrm>
        </p:spPr>
        <p:txBody>
          <a:bodyPr/>
          <a:lstStyle/>
          <a:p>
            <a:r>
              <a:rPr lang="en-US" dirty="0"/>
              <a:t>Los Angeles County Medical Response Surge Exercise (MRSE)</a:t>
            </a:r>
          </a:p>
          <a:p>
            <a:r>
              <a:rPr lang="en-US" dirty="0"/>
              <a:t>Participant Seminar October 11</a:t>
            </a:r>
            <a:r>
              <a:rPr lang="en-US" baseline="30000" dirty="0"/>
              <a:t>th</a:t>
            </a:r>
            <a:r>
              <a:rPr lang="en-US" dirty="0"/>
              <a:t> – See handouts </a:t>
            </a:r>
          </a:p>
          <a:p>
            <a:r>
              <a:rPr lang="en-US" dirty="0"/>
              <a:t>Will be held November 17</a:t>
            </a:r>
            <a:r>
              <a:rPr lang="en-US" baseline="30000" dirty="0"/>
              <a:t>th</a:t>
            </a:r>
            <a:r>
              <a:rPr lang="en-US" dirty="0"/>
              <a:t> and will be the only community based functional exercise this year.</a:t>
            </a:r>
          </a:p>
          <a:p>
            <a:endParaRPr lang="en-US" dirty="0"/>
          </a:p>
          <a:p>
            <a:r>
              <a:rPr lang="en-US" dirty="0"/>
              <a:t>Objectives for this year’s exercise – </a:t>
            </a:r>
          </a:p>
          <a:p>
            <a:r>
              <a:rPr lang="en-US" dirty="0"/>
              <a:t>1. Activate Emergency Operations Plan – Utility Failure</a:t>
            </a:r>
          </a:p>
          <a:p>
            <a:r>
              <a:rPr lang="en-US" dirty="0"/>
              <a:t>2. Activate Communication Plan</a:t>
            </a:r>
          </a:p>
          <a:p>
            <a:r>
              <a:rPr lang="en-US" dirty="0"/>
              <a:t>3. Activate Surge Plan</a:t>
            </a:r>
          </a:p>
          <a:p>
            <a:r>
              <a:rPr lang="en-US" dirty="0"/>
              <a:t>4. Implement NHICS</a:t>
            </a:r>
          </a:p>
          <a:p>
            <a:r>
              <a:rPr lang="en-US" dirty="0"/>
              <a:t>5. Plan for Behavioral Health Services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006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AB650-4A63-48EA-9782-5C941B7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Los Angeles County MRSE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90800-49DE-493A-9221-729D65582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7"/>
            <a:ext cx="7690761" cy="5877259"/>
          </a:xfrm>
        </p:spPr>
        <p:txBody>
          <a:bodyPr/>
          <a:lstStyle/>
          <a:p>
            <a:r>
              <a:rPr lang="en-US" dirty="0"/>
              <a:t>Activate Incident Management Team – </a:t>
            </a:r>
          </a:p>
          <a:p>
            <a:r>
              <a:rPr lang="en-US" dirty="0"/>
              <a:t>Incident Commander gives appointment/vests to command staff and general staff</a:t>
            </a:r>
          </a:p>
          <a:p>
            <a:pPr marL="0" indent="0">
              <a:buNone/>
            </a:pPr>
            <a:r>
              <a:rPr lang="en-US" dirty="0"/>
              <a:t>   Suggested General and Command Staff activations – </a:t>
            </a:r>
          </a:p>
          <a:p>
            <a:r>
              <a:rPr lang="en-US" dirty="0"/>
              <a:t>Safety Officer, Operations, Planning, Logistics, Resident Services, Infrastructure, Liaison, Medical Director</a:t>
            </a:r>
          </a:p>
          <a:p>
            <a:r>
              <a:rPr lang="en-US" dirty="0"/>
              <a:t>Incident Commander opens Command Center and communicates to staff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32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AB650-4A63-48EA-9782-5C941B7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Los Angeles County MRSE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90800-49DE-493A-9221-729D65582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7"/>
            <a:ext cx="7690761" cy="5877259"/>
          </a:xfrm>
        </p:spPr>
        <p:txBody>
          <a:bodyPr/>
          <a:lstStyle/>
          <a:p>
            <a:r>
              <a:rPr lang="en-US" dirty="0"/>
              <a:t>Develop an Incident Action Plan -  </a:t>
            </a:r>
          </a:p>
          <a:p>
            <a:r>
              <a:rPr lang="en-US" dirty="0"/>
              <a:t>Planning Chief and IC fill out Incident Action Plan form 200 or 201+202+203+204+215A </a:t>
            </a:r>
          </a:p>
          <a:p>
            <a:r>
              <a:rPr lang="en-US" dirty="0"/>
              <a:t>All staff receive job action sheets for SIP or Evac depending on chosen objectives; if no JAS then give tasks based on EOP </a:t>
            </a:r>
          </a:p>
          <a:p>
            <a:r>
              <a:rPr lang="en-US" dirty="0"/>
              <a:t>All staff complete tasks and regroup at end of operational period</a:t>
            </a:r>
          </a:p>
          <a:p>
            <a:r>
              <a:rPr lang="en-US" dirty="0"/>
              <a:t>NHICS Forms - </a:t>
            </a:r>
            <a:r>
              <a:rPr lang="en-US" dirty="0">
                <a:hlinkClick r:id="rId3"/>
              </a:rPr>
              <a:t>https://www.cahfdisasterprep.com/nhics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671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AB650-4A63-48EA-9782-5C941B7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Los Angeles County MRSE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90800-49DE-493A-9221-729D65582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7"/>
            <a:ext cx="7690761" cy="5877259"/>
          </a:xfrm>
        </p:spPr>
        <p:txBody>
          <a:bodyPr/>
          <a:lstStyle/>
          <a:p>
            <a:r>
              <a:rPr lang="en-US" dirty="0"/>
              <a:t>Alert and notify response partners -  </a:t>
            </a:r>
          </a:p>
          <a:p>
            <a:r>
              <a:rPr lang="en-US">
                <a:hlinkClick r:id="rId3"/>
              </a:rPr>
              <a:t>https://www.reddinet.net/app/login</a:t>
            </a:r>
            <a:r>
              <a:rPr lang="en-US"/>
              <a:t> </a:t>
            </a:r>
            <a:endParaRPr lang="en-US" dirty="0"/>
          </a:p>
          <a:p>
            <a:r>
              <a:rPr lang="en-US" dirty="0"/>
              <a:t>Complete </a:t>
            </a:r>
            <a:r>
              <a:rPr lang="en-US" dirty="0" err="1"/>
              <a:t>ReddiNet</a:t>
            </a:r>
            <a:r>
              <a:rPr lang="en-US" dirty="0"/>
              <a:t> Service Poll</a:t>
            </a:r>
          </a:p>
          <a:p>
            <a:r>
              <a:rPr lang="en-US" dirty="0"/>
              <a:t>Optional fill out resource request</a:t>
            </a:r>
          </a:p>
          <a:p>
            <a:r>
              <a:rPr lang="en-US" dirty="0"/>
              <a:t>Simulate notification to other response partners (HFID, Regional Center)</a:t>
            </a:r>
          </a:p>
          <a:p>
            <a:r>
              <a:rPr lang="en-US" dirty="0"/>
              <a:t>Simulate notification to families </a:t>
            </a:r>
          </a:p>
          <a:p>
            <a:r>
              <a:rPr lang="en-US" dirty="0"/>
              <a:t>Simulate notification to residents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26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AB650-4A63-48EA-9782-5C941B7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Los Angeles County MRSE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90800-49DE-493A-9221-729D65582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7"/>
            <a:ext cx="7690761" cy="5877259"/>
          </a:xfrm>
        </p:spPr>
        <p:txBody>
          <a:bodyPr/>
          <a:lstStyle/>
          <a:p>
            <a:r>
              <a:rPr lang="en-US" dirty="0"/>
              <a:t>Implement Shelter-in-place or evacuation plans -  </a:t>
            </a:r>
          </a:p>
          <a:p>
            <a:r>
              <a:rPr lang="en-US" dirty="0"/>
              <a:t>Assign tasks for either depending on what you want to simulate</a:t>
            </a:r>
          </a:p>
          <a:p>
            <a:r>
              <a:rPr lang="en-US" dirty="0"/>
              <a:t>Use job action sheets or EOP to direct tasks</a:t>
            </a:r>
          </a:p>
          <a:p>
            <a:r>
              <a:rPr lang="en-US" dirty="0"/>
              <a:t>Evaluator needs to monitor how tasks are assigned from the EOP and capture tasks needed that are not in EOP</a:t>
            </a:r>
          </a:p>
          <a:p>
            <a:r>
              <a:rPr lang="en-US" dirty="0"/>
              <a:t>Ops, Resident Services, Infrastructure are walking through tasks</a:t>
            </a:r>
          </a:p>
          <a:p>
            <a:r>
              <a:rPr lang="en-US" dirty="0"/>
              <a:t>If choosing Evac, then make sure staging areas are identified inside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20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A331-030B-459F-8856-FC6D875A9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+mn-lt"/>
              </a:rPr>
              <a:t>Objectives and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052E4-EE9F-44A4-80CF-7532D1A34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0137" y="514066"/>
            <a:ext cx="7888494" cy="713084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Foundation for Health Care and Medical Readiness – Capability One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Obj. 2 Identify Risk and Needs – activities that are likely to apply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Assess Health Care Resources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Prioritize Resource Gaps and Mitigation Strategies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Assess and Identify Regulatory Compliance Requirements</a:t>
            </a:r>
          </a:p>
          <a:p>
            <a:r>
              <a:rPr lang="en-US" sz="2400" dirty="0">
                <a:solidFill>
                  <a:schemeClr val="tx1"/>
                </a:solidFill>
              </a:rPr>
              <a:t>Health Care and Medical Response Coordination – Capability Two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Obj. 2 Utilize Information Sharing Procedures and Platforms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Utilize Communications Systems and Platforms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Identify Information Access and Data Protection Procedures</a:t>
            </a:r>
          </a:p>
          <a:p>
            <a:pPr lvl="2"/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		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941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A331-030B-459F-8856-FC6D875A9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+mn-lt"/>
              </a:rPr>
              <a:t>Objectives and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052E4-EE9F-44A4-80CF-7532D1A34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7391" y="363940"/>
            <a:ext cx="7911240" cy="728097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Health Care and Medical Response Coordination – Capability Two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Obj. 3 Coordinate Response Strategy, Resources, and Communications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Identify and Coordinate Resource Needs during an Emergency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Coordinate Incident Action Planning During an Emergency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Communicate with Health Care Providers, Non-Clinical Staff, Patients, and Visitors during an Emergency</a:t>
            </a:r>
          </a:p>
          <a:p>
            <a:r>
              <a:rPr lang="en-US" sz="2400" dirty="0">
                <a:solidFill>
                  <a:schemeClr val="tx1"/>
                </a:solidFill>
              </a:rPr>
              <a:t>Continuity of Health Care Service Delivery – Capability Three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Obj. 1 Identify Essential Functions for Health Care Delivery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Maintaining key functions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		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038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A331-030B-459F-8856-FC6D875A9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+mn-lt"/>
              </a:rPr>
              <a:t>Objectives and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052E4-EE9F-44A4-80CF-7532D1A34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629" y="272956"/>
            <a:ext cx="7843001" cy="737195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Continuity of Health Care Service Delivery – Capability Three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Obj. 3 Maintain Access to Non-Personnel Resources during an Emergency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Assess Supply Chain Integrity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Assess and Address Equipment, Supply, and Pharmaceutical Requirements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Obj. 5 Protect Workers’ Safety and Health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Distribute Resources Required to Protect the Health Care Workforce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Train and Exercise to Promote Responders’ Safety and Health</a:t>
            </a:r>
          </a:p>
          <a:p>
            <a:pPr lvl="2"/>
            <a:r>
              <a:rPr lang="en-US" sz="1600">
                <a:solidFill>
                  <a:schemeClr val="tx1"/>
                </a:solidFill>
              </a:rPr>
              <a:t>Address </a:t>
            </a:r>
            <a:r>
              <a:rPr lang="en-US" sz="1600" dirty="0">
                <a:solidFill>
                  <a:schemeClr val="tx1"/>
                </a:solidFill>
              </a:rPr>
              <a:t>Health Care Worker Resilience</a:t>
            </a:r>
          </a:p>
          <a:p>
            <a:pPr marL="914400" lvl="2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lvl="2"/>
            <a:endParaRPr lang="en-US" sz="1600" dirty="0">
              <a:solidFill>
                <a:schemeClr val="tx1"/>
              </a:solidFill>
            </a:endParaRPr>
          </a:p>
          <a:p>
            <a:pPr lvl="2"/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		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55050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19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002060"/>
      </a:accent1>
      <a:accent2>
        <a:srgbClr val="0070C0"/>
      </a:accent2>
      <a:accent3>
        <a:srgbClr val="BD723B"/>
      </a:accent3>
      <a:accent4>
        <a:srgbClr val="FFFF00"/>
      </a:accent4>
      <a:accent5>
        <a:srgbClr val="FFC000"/>
      </a:accent5>
      <a:accent6>
        <a:srgbClr val="00B0F0"/>
      </a:accent6>
      <a:hlink>
        <a:srgbClr val="F1D06A"/>
      </a:hlink>
      <a:folHlink>
        <a:srgbClr val="EDDCA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5302e08-1740-4614-825c-7b793b00a0f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F5BB1828FE624E90768DA4B85F1726" ma:contentTypeVersion="16" ma:contentTypeDescription="Create a new document." ma:contentTypeScope="" ma:versionID="de4dbe765a4cc281e5398e11eba1804e">
  <xsd:schema xmlns:xsd="http://www.w3.org/2001/XMLSchema" xmlns:xs="http://www.w3.org/2001/XMLSchema" xmlns:p="http://schemas.microsoft.com/office/2006/metadata/properties" xmlns:ns3="579dd647-7bb3-400d-b6bd-5b4c8c72788d" xmlns:ns4="b5302e08-1740-4614-825c-7b793b00a0f6" targetNamespace="http://schemas.microsoft.com/office/2006/metadata/properties" ma:root="true" ma:fieldsID="d705c5ef552e5c1eea93ef8e2ec948d1" ns3:_="" ns4:_="">
    <xsd:import namespace="579dd647-7bb3-400d-b6bd-5b4c8c72788d"/>
    <xsd:import namespace="b5302e08-1740-4614-825c-7b793b00a0f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3:SharingHintHash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MediaServiceLocation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dd647-7bb3-400d-b6bd-5b4c8c72788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302e08-1740-4614-825c-7b793b00a0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18FB95-FAEC-4CA1-827A-6407AA65657C}">
  <ds:schemaRefs>
    <ds:schemaRef ds:uri="http://purl.org/dc/terms/"/>
    <ds:schemaRef ds:uri="579dd647-7bb3-400d-b6bd-5b4c8c72788d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b5302e08-1740-4614-825c-7b793b00a0f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40BA9D8-7CAC-4FBB-8DC7-D9250A3DB0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3764B7-74B7-4C45-8597-371975E24D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9dd647-7bb3-400d-b6bd-5b4c8c72788d"/>
    <ds:schemaRef ds:uri="b5302e08-1740-4614-825c-7b793b00a0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775</Words>
  <Application>Microsoft Office PowerPoint</Application>
  <PresentationFormat>Widescreen</PresentationFormat>
  <Paragraphs>124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Wingdings 2</vt:lpstr>
      <vt:lpstr>Frame</vt:lpstr>
      <vt:lpstr>Los Angeles County MRSE </vt:lpstr>
      <vt:lpstr>Los Angeles County MRSE </vt:lpstr>
      <vt:lpstr>Los Angeles County MRSE </vt:lpstr>
      <vt:lpstr>Los Angeles County MRSE </vt:lpstr>
      <vt:lpstr>Los Angeles County MRSE </vt:lpstr>
      <vt:lpstr>Los Angeles County MRSE </vt:lpstr>
      <vt:lpstr>Objectives and Activities</vt:lpstr>
      <vt:lpstr>Objectives and Activities</vt:lpstr>
      <vt:lpstr>Objectives and Activities</vt:lpstr>
      <vt:lpstr>Objectives and Activities</vt:lpstr>
      <vt:lpstr>PowerPoint Presentation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Angeles County MRSE</dc:title>
  <dc:creator>Jason Belden</dc:creator>
  <cp:lastModifiedBy>Jason Belden</cp:lastModifiedBy>
  <cp:revision>5</cp:revision>
  <dcterms:created xsi:type="dcterms:W3CDTF">2022-10-03T20:42:14Z</dcterms:created>
  <dcterms:modified xsi:type="dcterms:W3CDTF">2023-09-25T04:32:03Z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0x010100E3F5BB1828FE624E90768DA4B85F1726</vt:lpwstr>
  </property>
</Properties>
</file>