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1" autoAdjust="0"/>
  </p:normalViewPr>
  <p:slideViewPr>
    <p:cSldViewPr>
      <p:cViewPr>
        <p:scale>
          <a:sx n="60" d="100"/>
          <a:sy n="60" d="100"/>
        </p:scale>
        <p:origin x="1296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BBC1-301B-4599-A97F-1D17F2EEBD6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B173-C521-4925-930D-4DC39265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23:06:27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A) You are all from </a:t>
            </a:r>
            <a:r>
              <a:rPr lang="en-US" sz="1200" spc="-10" dirty="0">
                <a:latin typeface="Arial"/>
                <a:cs typeface="Arial"/>
              </a:rPr>
              <a:t>different </a:t>
            </a:r>
            <a:r>
              <a:rPr lang="en-US" sz="1200" dirty="0">
                <a:latin typeface="Arial"/>
                <a:cs typeface="Arial"/>
              </a:rPr>
              <a:t>healthcare sectors however, </a:t>
            </a:r>
            <a:r>
              <a:rPr lang="en-US" sz="1200" spc="-25" dirty="0">
                <a:latin typeface="Arial"/>
                <a:cs typeface="Arial"/>
              </a:rPr>
              <a:t>you </a:t>
            </a:r>
            <a:r>
              <a:rPr lang="en-US" sz="1200" dirty="0">
                <a:latin typeface="Arial"/>
                <a:cs typeface="Arial"/>
              </a:rPr>
              <a:t>all have some things in </a:t>
            </a:r>
            <a:r>
              <a:rPr lang="en-US" sz="1200" spc="-10" dirty="0">
                <a:latin typeface="Arial"/>
                <a:cs typeface="Arial"/>
              </a:rPr>
              <a:t>common. </a:t>
            </a:r>
            <a:r>
              <a:rPr lang="en-US" sz="1200" dirty="0">
                <a:latin typeface="Arial"/>
                <a:cs typeface="Arial"/>
              </a:rPr>
              <a:t>You care for </a:t>
            </a:r>
            <a:r>
              <a:rPr lang="en-US" sz="1200" spc="-10" dirty="0">
                <a:latin typeface="Arial"/>
                <a:cs typeface="Arial"/>
              </a:rPr>
              <a:t>patients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You all want your patients </a:t>
            </a:r>
            <a:r>
              <a:rPr lang="en-US" sz="1200" spc="-25" dirty="0">
                <a:latin typeface="Arial"/>
                <a:cs typeface="Arial"/>
              </a:rPr>
              <a:t>to </a:t>
            </a:r>
            <a:r>
              <a:rPr lang="en-US" sz="1200" dirty="0">
                <a:latin typeface="Arial"/>
                <a:cs typeface="Arial"/>
              </a:rPr>
              <a:t>continue to receive the </a:t>
            </a:r>
            <a:r>
              <a:rPr lang="en-US" sz="1200" spc="-10" dirty="0">
                <a:latin typeface="Arial"/>
                <a:cs typeface="Arial"/>
              </a:rPr>
              <a:t>correct </a:t>
            </a:r>
            <a:r>
              <a:rPr lang="en-US" sz="1200" dirty="0">
                <a:latin typeface="Arial"/>
                <a:cs typeface="Arial"/>
              </a:rPr>
              <a:t>care even during </a:t>
            </a:r>
            <a:r>
              <a:rPr lang="en-US" sz="1200" spc="-10" dirty="0">
                <a:latin typeface="Arial"/>
                <a:cs typeface="Arial"/>
              </a:rPr>
              <a:t>disasters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You want to meet </a:t>
            </a:r>
            <a:r>
              <a:rPr lang="en-US" sz="1200" spc="-10" dirty="0">
                <a:latin typeface="Arial"/>
                <a:cs typeface="Arial"/>
              </a:rPr>
              <a:t>regulations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and standards set by </a:t>
            </a:r>
            <a:r>
              <a:rPr lang="en-US" sz="1200" spc="-20" dirty="0">
                <a:latin typeface="Arial"/>
                <a:cs typeface="Arial"/>
              </a:rPr>
              <a:t>your </a:t>
            </a:r>
            <a:r>
              <a:rPr lang="en-US" sz="1200" dirty="0">
                <a:latin typeface="Arial"/>
                <a:cs typeface="Arial"/>
              </a:rPr>
              <a:t>different sectors including </a:t>
            </a:r>
            <a:r>
              <a:rPr lang="en-US" sz="1200" spc="-20" dirty="0">
                <a:latin typeface="Arial"/>
                <a:cs typeface="Arial"/>
              </a:rPr>
              <a:t>CMS, </a:t>
            </a:r>
            <a:r>
              <a:rPr lang="en-US" sz="1200" dirty="0">
                <a:latin typeface="Arial"/>
                <a:cs typeface="Arial"/>
              </a:rPr>
              <a:t>The Joint Commission, and </a:t>
            </a:r>
            <a:r>
              <a:rPr lang="en-US" sz="1200" spc="-10" dirty="0">
                <a:latin typeface="Arial"/>
                <a:cs typeface="Arial"/>
              </a:rPr>
              <a:t>other </a:t>
            </a:r>
            <a:r>
              <a:rPr lang="en-US" sz="1200" dirty="0">
                <a:latin typeface="Arial"/>
                <a:cs typeface="Arial"/>
              </a:rPr>
              <a:t>regulatory agencies B) </a:t>
            </a:r>
            <a:r>
              <a:rPr lang="en-US" sz="1200" spc="-10" dirty="0">
                <a:latin typeface="Arial"/>
                <a:cs typeface="Arial"/>
              </a:rPr>
              <a:t>Bullet </a:t>
            </a:r>
            <a:r>
              <a:rPr lang="en-US" sz="1200" dirty="0">
                <a:latin typeface="Arial"/>
                <a:cs typeface="Arial"/>
              </a:rPr>
              <a:t>point 1. – one of the </a:t>
            </a:r>
            <a:r>
              <a:rPr lang="en-US" sz="1200" spc="-10" dirty="0">
                <a:latin typeface="Arial"/>
                <a:cs typeface="Arial"/>
              </a:rPr>
              <a:t>documents </a:t>
            </a:r>
            <a:r>
              <a:rPr lang="en-US" sz="1200" dirty="0">
                <a:latin typeface="Arial"/>
                <a:cs typeface="Arial"/>
              </a:rPr>
              <a:t>that we will be reviewing </a:t>
            </a:r>
            <a:r>
              <a:rPr lang="en-US" sz="1200" spc="-10" dirty="0">
                <a:latin typeface="Arial"/>
                <a:cs typeface="Arial"/>
              </a:rPr>
              <a:t>refers </a:t>
            </a:r>
            <a:r>
              <a:rPr lang="en-US" sz="1200" dirty="0">
                <a:latin typeface="Arial"/>
                <a:cs typeface="Arial"/>
              </a:rPr>
              <a:t>often to either the MAC or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23:06:36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Continuing to use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communication objective list </a:t>
            </a:r>
            <a:r>
              <a:rPr lang="en-US" sz="1200" spc="-25" dirty="0">
                <a:latin typeface="Arial"/>
                <a:cs typeface="Arial"/>
              </a:rPr>
              <a:t>top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3 of both strengths and areas </a:t>
            </a:r>
            <a:r>
              <a:rPr lang="en-US" sz="1200" spc="-25" dirty="0">
                <a:latin typeface="Arial"/>
                <a:cs typeface="Arial"/>
              </a:rPr>
              <a:t>for </a:t>
            </a:r>
            <a:r>
              <a:rPr lang="en-US" sz="1200" dirty="0">
                <a:latin typeface="Arial"/>
                <a:cs typeface="Arial"/>
              </a:rPr>
              <a:t>improvement (we don’t like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term</a:t>
            </a:r>
            <a:r>
              <a:rPr lang="en-US" sz="1200" spc="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weaknesses)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There</a:t>
            </a:r>
            <a:r>
              <a:rPr lang="en-US" sz="1200" spc="1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should </a:t>
            </a:r>
            <a:r>
              <a:rPr lang="en-US" sz="1200" dirty="0">
                <a:latin typeface="Arial"/>
                <a:cs typeface="Arial"/>
              </a:rPr>
              <a:t>always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be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some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areas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for </a:t>
            </a:r>
            <a:r>
              <a:rPr lang="en-US" sz="1200" dirty="0">
                <a:latin typeface="Arial"/>
                <a:cs typeface="Arial"/>
              </a:rPr>
              <a:t>improvement.</a:t>
            </a:r>
            <a:r>
              <a:rPr lang="en-US" sz="1200" spc="4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Please</a:t>
            </a:r>
            <a:r>
              <a:rPr lang="en-US" sz="1200" spc="4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don’t</a:t>
            </a:r>
            <a:r>
              <a:rPr lang="en-US" sz="1200" spc="4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leave </a:t>
            </a:r>
            <a:r>
              <a:rPr lang="en-US" sz="1200" dirty="0">
                <a:latin typeface="Arial"/>
                <a:cs typeface="Arial"/>
              </a:rPr>
              <a:t>this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area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blank.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SHOW EVAL SUMMARY </a:t>
            </a:r>
            <a:r>
              <a:rPr lang="en-US" sz="1200" spc="-20" dirty="0">
                <a:latin typeface="Arial"/>
                <a:cs typeface="Arial"/>
              </a:rPr>
              <a:t>FROM JCHS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23:06:37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What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task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needs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to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be </a:t>
            </a:r>
            <a:r>
              <a:rPr lang="en-US" sz="1200" dirty="0">
                <a:latin typeface="Arial"/>
                <a:cs typeface="Arial"/>
              </a:rPr>
              <a:t>accomplished?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–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Update</a:t>
            </a:r>
            <a:r>
              <a:rPr lang="en-US" sz="1200" spc="3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the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call list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Enter a realistic date to </a:t>
            </a:r>
            <a:r>
              <a:rPr lang="en-US" sz="1200" spc="-25" dirty="0">
                <a:latin typeface="Arial"/>
                <a:cs typeface="Arial"/>
              </a:rPr>
              <a:t>be </a:t>
            </a:r>
            <a:r>
              <a:rPr lang="en-US" sz="1200" dirty="0">
                <a:latin typeface="Arial"/>
                <a:cs typeface="Arial"/>
              </a:rPr>
              <a:t>accomplished and who </a:t>
            </a:r>
            <a:r>
              <a:rPr lang="en-US" sz="1200" spc="-25" dirty="0">
                <a:latin typeface="Arial"/>
                <a:cs typeface="Arial"/>
              </a:rPr>
              <a:t>is </a:t>
            </a:r>
            <a:r>
              <a:rPr lang="en-US" sz="1200" dirty="0">
                <a:latin typeface="Arial"/>
                <a:cs typeface="Arial"/>
              </a:rPr>
              <a:t>responsible.</a:t>
            </a:r>
            <a:r>
              <a:rPr lang="en-US" sz="1200" spc="27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Enter their </a:t>
            </a:r>
            <a:r>
              <a:rPr lang="en-US" sz="1200" spc="-10" dirty="0">
                <a:latin typeface="Arial"/>
                <a:cs typeface="Arial"/>
              </a:rPr>
              <a:t>name. </a:t>
            </a:r>
            <a:r>
              <a:rPr lang="en-US" sz="1200" dirty="0">
                <a:latin typeface="Arial"/>
                <a:cs typeface="Arial"/>
              </a:rPr>
              <a:t>SHARE JCHS </a:t>
            </a:r>
            <a:r>
              <a:rPr lang="en-US" sz="1200" spc="-10" dirty="0">
                <a:latin typeface="Arial"/>
                <a:cs typeface="Arial"/>
              </a:rPr>
              <a:t>IMPROVEMENT </a:t>
            </a:r>
            <a:r>
              <a:rPr lang="en-US" sz="1200" spc="-20" dirty="0">
                <a:latin typeface="Arial"/>
                <a:cs typeface="Arial"/>
              </a:rPr>
              <a:t>PLAN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23:06:28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Not</a:t>
            </a:r>
            <a:r>
              <a:rPr lang="en-US" sz="1200" spc="9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HSEEP</a:t>
            </a:r>
            <a:r>
              <a:rPr lang="en-US" sz="1200" spc="9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definitions</a:t>
            </a:r>
            <a:r>
              <a:rPr lang="en-US" sz="1200" spc="9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–</a:t>
            </a:r>
            <a:r>
              <a:rPr lang="en-US" sz="1200" spc="9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if</a:t>
            </a:r>
            <a:r>
              <a:rPr lang="en-US" sz="1200" spc="95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you </a:t>
            </a:r>
            <a:r>
              <a:rPr lang="en-US" sz="1200" dirty="0">
                <a:latin typeface="Arial"/>
                <a:cs typeface="Arial"/>
              </a:rPr>
              <a:t>don’t</a:t>
            </a:r>
            <a:r>
              <a:rPr lang="en-US" sz="1200" spc="11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know</a:t>
            </a:r>
            <a:r>
              <a:rPr lang="en-US" sz="1200" spc="11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what</a:t>
            </a:r>
            <a:r>
              <a:rPr lang="en-US" sz="1200" spc="11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HSEEP</a:t>
            </a:r>
            <a:r>
              <a:rPr lang="en-US" sz="1200" spc="11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is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don’t</a:t>
            </a:r>
            <a:r>
              <a:rPr lang="en-US" sz="1200" spc="7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worry</a:t>
            </a:r>
            <a:r>
              <a:rPr lang="en-US" sz="1200" spc="7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about</a:t>
            </a:r>
            <a:r>
              <a:rPr lang="en-US" sz="1200" spc="7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7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TTX</a:t>
            </a:r>
            <a:r>
              <a:rPr lang="en-US" sz="1200" spc="6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all </a:t>
            </a:r>
            <a:r>
              <a:rPr lang="en-US" sz="1200" dirty="0">
                <a:latin typeface="Arial"/>
                <a:cs typeface="Arial"/>
              </a:rPr>
              <a:t>discussion based. </a:t>
            </a:r>
            <a:r>
              <a:rPr lang="en-US" sz="1200" spc="-10" dirty="0">
                <a:latin typeface="Arial"/>
                <a:cs typeface="Arial"/>
              </a:rPr>
              <a:t>Commonly </a:t>
            </a:r>
            <a:r>
              <a:rPr lang="en-US" sz="1200" dirty="0">
                <a:latin typeface="Arial"/>
                <a:cs typeface="Arial"/>
              </a:rPr>
              <a:t>held prior to a functional or </a:t>
            </a:r>
            <a:r>
              <a:rPr lang="en-US" sz="1200" spc="-20" dirty="0">
                <a:latin typeface="Arial"/>
                <a:cs typeface="Arial"/>
              </a:rPr>
              <a:t>full </a:t>
            </a:r>
            <a:r>
              <a:rPr lang="en-US" sz="1200" dirty="0">
                <a:latin typeface="Arial"/>
                <a:cs typeface="Arial"/>
              </a:rPr>
              <a:t>scale </a:t>
            </a:r>
            <a:r>
              <a:rPr lang="en-US" sz="1200" spc="-10" dirty="0">
                <a:latin typeface="Arial"/>
                <a:cs typeface="Arial"/>
              </a:rPr>
              <a:t>exercise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Functional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–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the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EMS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Agency </a:t>
            </a:r>
            <a:r>
              <a:rPr lang="en-US" sz="1200" dirty="0">
                <a:latin typeface="Arial"/>
                <a:cs typeface="Arial"/>
              </a:rPr>
              <a:t>holds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functional</a:t>
            </a:r>
            <a:r>
              <a:rPr lang="en-US" sz="1200" spc="3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exercise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yearly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for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the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Great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Shake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Out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Full scale is you are </a:t>
            </a:r>
            <a:r>
              <a:rPr lang="en-US" sz="1200" spc="-10" dirty="0">
                <a:latin typeface="Arial"/>
                <a:cs typeface="Arial"/>
              </a:rPr>
              <a:t>exercising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as if responding to a real </a:t>
            </a:r>
            <a:r>
              <a:rPr lang="en-US" sz="1200" spc="-10" dirty="0">
                <a:latin typeface="Arial"/>
                <a:cs typeface="Arial"/>
              </a:rPr>
              <a:t>event. </a:t>
            </a:r>
            <a:r>
              <a:rPr lang="en-US" sz="1200" dirty="0">
                <a:latin typeface="Arial"/>
                <a:cs typeface="Arial"/>
              </a:rPr>
              <a:t>Examples include if you </a:t>
            </a:r>
            <a:r>
              <a:rPr lang="en-US" sz="1200" spc="-25" dirty="0">
                <a:latin typeface="Arial"/>
                <a:cs typeface="Arial"/>
              </a:rPr>
              <a:t>are </a:t>
            </a:r>
            <a:r>
              <a:rPr lang="en-US" sz="1200" dirty="0">
                <a:latin typeface="Arial"/>
                <a:cs typeface="Arial"/>
              </a:rPr>
              <a:t>accepting patients then use </a:t>
            </a:r>
            <a:r>
              <a:rPr lang="en-US" sz="1200" spc="-20" dirty="0">
                <a:latin typeface="Arial"/>
                <a:cs typeface="Arial"/>
              </a:rPr>
              <a:t>real </a:t>
            </a:r>
            <a:r>
              <a:rPr lang="en-US" sz="1200" dirty="0">
                <a:latin typeface="Arial"/>
                <a:cs typeface="Arial"/>
              </a:rPr>
              <a:t>people as patients or you </a:t>
            </a:r>
            <a:r>
              <a:rPr lang="en-US" sz="1200" spc="-10" dirty="0">
                <a:latin typeface="Arial"/>
                <a:cs typeface="Arial"/>
              </a:rPr>
              <a:t>could </a:t>
            </a:r>
            <a:r>
              <a:rPr lang="en-US" sz="1200" dirty="0">
                <a:latin typeface="Arial"/>
                <a:cs typeface="Arial"/>
              </a:rPr>
              <a:t>use paper patients. If using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same MCI scenario, </a:t>
            </a:r>
            <a:r>
              <a:rPr lang="en-US" sz="1200" spc="-50" dirty="0">
                <a:latin typeface="Arial"/>
                <a:cs typeface="Arial"/>
              </a:rPr>
              <a:t>2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responders would carry 1 </a:t>
            </a:r>
            <a:r>
              <a:rPr lang="en-US" sz="1200" spc="-10" dirty="0">
                <a:latin typeface="Arial"/>
                <a:cs typeface="Arial"/>
              </a:rPr>
              <a:t>patient </a:t>
            </a:r>
            <a:r>
              <a:rPr lang="en-US" sz="1200" dirty="0">
                <a:latin typeface="Arial"/>
                <a:cs typeface="Arial"/>
              </a:rPr>
              <a:t>on a stretcher. An example of </a:t>
            </a:r>
            <a:r>
              <a:rPr lang="en-US" sz="1200" spc="-50" dirty="0">
                <a:latin typeface="Arial"/>
                <a:cs typeface="Arial"/>
              </a:rPr>
              <a:t>a </a:t>
            </a:r>
            <a:r>
              <a:rPr lang="en-US" sz="1200" dirty="0">
                <a:latin typeface="Arial"/>
                <a:cs typeface="Arial"/>
              </a:rPr>
              <a:t>full scale community </a:t>
            </a:r>
            <a:r>
              <a:rPr lang="en-US" sz="1200" spc="-20" dirty="0">
                <a:latin typeface="Arial"/>
                <a:cs typeface="Arial"/>
              </a:rPr>
              <a:t>wide </a:t>
            </a:r>
            <a:r>
              <a:rPr lang="en-US" sz="1200" dirty="0">
                <a:latin typeface="Arial"/>
                <a:cs typeface="Arial"/>
              </a:rPr>
              <a:t>exercise is the annual </a:t>
            </a:r>
            <a:r>
              <a:rPr lang="en-US" sz="1200" spc="-10" dirty="0">
                <a:latin typeface="Arial"/>
                <a:cs typeface="Arial"/>
              </a:rPr>
              <a:t>Statewide </a:t>
            </a:r>
            <a:r>
              <a:rPr lang="en-US" sz="1200" dirty="0">
                <a:latin typeface="Arial"/>
                <a:cs typeface="Arial"/>
              </a:rPr>
              <a:t>Medical and Health </a:t>
            </a:r>
            <a:r>
              <a:rPr lang="en-US" sz="1200" spc="-10" dirty="0">
                <a:latin typeface="Arial"/>
                <a:cs typeface="Arial"/>
              </a:rPr>
              <a:t>Exercise </a:t>
            </a:r>
            <a:r>
              <a:rPr lang="en-US" sz="1200" dirty="0">
                <a:latin typeface="Arial"/>
                <a:cs typeface="Arial"/>
              </a:rPr>
              <a:t>(SWMHE) Full scale is </a:t>
            </a:r>
            <a:r>
              <a:rPr lang="en-US" sz="1200" spc="-20" dirty="0">
                <a:latin typeface="Arial"/>
                <a:cs typeface="Arial"/>
              </a:rPr>
              <a:t>most </a:t>
            </a:r>
            <a:r>
              <a:rPr lang="en-US" sz="1200" dirty="0">
                <a:latin typeface="Arial"/>
                <a:cs typeface="Arial"/>
              </a:rPr>
              <a:t>realistic e.g. if </a:t>
            </a:r>
            <a:r>
              <a:rPr lang="en-US" sz="1200" spc="-10" dirty="0">
                <a:latin typeface="Arial"/>
                <a:cs typeface="Arial"/>
              </a:rPr>
              <a:t>accepting </a:t>
            </a:r>
            <a:r>
              <a:rPr lang="en-US" sz="1200" dirty="0">
                <a:latin typeface="Arial"/>
                <a:cs typeface="Arial"/>
              </a:rPr>
              <a:t>additional patients then </a:t>
            </a:r>
            <a:r>
              <a:rPr lang="en-US" sz="1200" spc="-25" dirty="0">
                <a:latin typeface="Arial"/>
                <a:cs typeface="Arial"/>
              </a:rPr>
              <a:t>use </a:t>
            </a:r>
            <a:r>
              <a:rPr lang="en-US" sz="1200" dirty="0">
                <a:latin typeface="Arial"/>
                <a:cs typeface="Arial"/>
              </a:rPr>
              <a:t>volunteers or paper patients </a:t>
            </a:r>
            <a:r>
              <a:rPr lang="en-US" sz="1200" spc="-25" dirty="0">
                <a:latin typeface="Arial"/>
                <a:cs typeface="Arial"/>
              </a:rPr>
              <a:t>at </a:t>
            </a:r>
            <a:r>
              <a:rPr lang="en-US" sz="1200" dirty="0">
                <a:latin typeface="Arial"/>
                <a:cs typeface="Arial"/>
              </a:rPr>
              <a:t>the very </a:t>
            </a:r>
            <a:r>
              <a:rPr lang="en-US" sz="1200" spc="-10" dirty="0">
                <a:latin typeface="Arial"/>
                <a:cs typeface="Arial"/>
              </a:rPr>
              <a:t>least.</a:t>
            </a:r>
            <a:endParaRPr lang="en-US" sz="12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Neue Helvetica W01"/>
              </a:rPr>
              <a:t>Tabletop Exercise (TTX):</a:t>
            </a:r>
            <a:r>
              <a:rPr lang="en-US" b="0" i="0" dirty="0">
                <a:solidFill>
                  <a:srgbClr val="000000"/>
                </a:solidFill>
                <a:effectLst/>
                <a:latin typeface="Neue Helvetica W01"/>
              </a:rPr>
              <a:t> A tabletop exercise involves key personnel discussing simulated scenarios in an informal setting. TTXs can be used to assess plans, policies, and procedures.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23:06:29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There are many documents </a:t>
            </a:r>
            <a:r>
              <a:rPr lang="en-US" sz="1200" spc="-20" dirty="0">
                <a:latin typeface="Arial"/>
                <a:cs typeface="Arial"/>
              </a:rPr>
              <a:t>that </a:t>
            </a:r>
            <a:r>
              <a:rPr lang="en-US" sz="1200" dirty="0">
                <a:latin typeface="Arial"/>
                <a:cs typeface="Arial"/>
              </a:rPr>
              <a:t>can support an exercise – </a:t>
            </a:r>
            <a:r>
              <a:rPr lang="en-US" sz="1200" spc="-10" dirty="0">
                <a:latin typeface="Arial"/>
                <a:cs typeface="Arial"/>
              </a:rPr>
              <a:t>those </a:t>
            </a:r>
            <a:r>
              <a:rPr lang="en-US" sz="1200" dirty="0">
                <a:latin typeface="Arial"/>
                <a:cs typeface="Arial"/>
              </a:rPr>
              <a:t>listed above that we will </a:t>
            </a:r>
            <a:r>
              <a:rPr lang="en-US" sz="1200" spc="-25" dirty="0">
                <a:latin typeface="Arial"/>
                <a:cs typeface="Arial"/>
              </a:rPr>
              <a:t>be </a:t>
            </a:r>
            <a:r>
              <a:rPr lang="en-US" sz="1200" dirty="0">
                <a:latin typeface="Arial"/>
                <a:cs typeface="Arial"/>
              </a:rPr>
              <a:t>looking at today plus </a:t>
            </a:r>
            <a:r>
              <a:rPr lang="en-US" sz="1200" spc="-10" dirty="0">
                <a:latin typeface="Arial"/>
                <a:cs typeface="Arial"/>
              </a:rPr>
              <a:t>exercise </a:t>
            </a:r>
            <a:r>
              <a:rPr lang="en-US" sz="1200" dirty="0">
                <a:latin typeface="Arial"/>
                <a:cs typeface="Arial"/>
              </a:rPr>
              <a:t>plan, situation manual </a:t>
            </a:r>
            <a:r>
              <a:rPr lang="en-US" sz="1200" spc="-10" dirty="0">
                <a:latin typeface="Arial"/>
                <a:cs typeface="Arial"/>
              </a:rPr>
              <a:t>(TTX), </a:t>
            </a:r>
            <a:r>
              <a:rPr lang="en-US" sz="1200" dirty="0">
                <a:latin typeface="Arial"/>
                <a:cs typeface="Arial"/>
              </a:rPr>
              <a:t>controller/evaluator manual, </a:t>
            </a:r>
            <a:r>
              <a:rPr lang="en-US" sz="1200" spc="-20" dirty="0">
                <a:latin typeface="Arial"/>
                <a:cs typeface="Arial"/>
              </a:rPr>
              <a:t>etc. </a:t>
            </a:r>
            <a:r>
              <a:rPr lang="en-US" sz="1200" dirty="0">
                <a:latin typeface="Arial"/>
                <a:cs typeface="Arial"/>
              </a:rPr>
              <a:t>There are also terms like </a:t>
            </a:r>
            <a:r>
              <a:rPr lang="en-US" sz="1200" spc="-10" dirty="0">
                <a:latin typeface="Arial"/>
                <a:cs typeface="Arial"/>
              </a:rPr>
              <a:t>Public </a:t>
            </a:r>
            <a:r>
              <a:rPr lang="en-US" sz="1200" dirty="0">
                <a:latin typeface="Arial"/>
                <a:cs typeface="Arial"/>
              </a:rPr>
              <a:t>Health capabilities.</a:t>
            </a:r>
            <a:r>
              <a:rPr lang="en-US" sz="1200" spc="27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If you </a:t>
            </a:r>
            <a:r>
              <a:rPr lang="en-US" sz="1200" spc="-25" dirty="0">
                <a:latin typeface="Arial"/>
                <a:cs typeface="Arial"/>
              </a:rPr>
              <a:t>are </a:t>
            </a:r>
            <a:r>
              <a:rPr lang="en-US" sz="1200" dirty="0">
                <a:latin typeface="Arial"/>
                <a:cs typeface="Arial"/>
              </a:rPr>
              <a:t>part of a large organization </a:t>
            </a:r>
            <a:r>
              <a:rPr lang="en-US" sz="1200" spc="-25" dirty="0">
                <a:latin typeface="Arial"/>
                <a:cs typeface="Arial"/>
              </a:rPr>
              <a:t>or </a:t>
            </a:r>
            <a:r>
              <a:rPr lang="en-US" sz="1200" dirty="0">
                <a:latin typeface="Arial"/>
                <a:cs typeface="Arial"/>
              </a:rPr>
              <a:t>have a robust facility or </a:t>
            </a:r>
            <a:r>
              <a:rPr lang="en-US" sz="1200" spc="-10" dirty="0">
                <a:latin typeface="Arial"/>
                <a:cs typeface="Arial"/>
              </a:rPr>
              <a:t>agency </a:t>
            </a:r>
            <a:r>
              <a:rPr lang="en-US" sz="1200" dirty="0">
                <a:latin typeface="Arial"/>
                <a:cs typeface="Arial"/>
              </a:rPr>
              <a:t>you may wish to look at </a:t>
            </a:r>
            <a:r>
              <a:rPr lang="en-US" sz="1200" spc="-10" dirty="0">
                <a:latin typeface="Arial"/>
                <a:cs typeface="Arial"/>
              </a:rPr>
              <a:t>these </a:t>
            </a:r>
            <a:r>
              <a:rPr lang="en-US" sz="1200" dirty="0">
                <a:latin typeface="Arial"/>
                <a:cs typeface="Arial"/>
              </a:rPr>
              <a:t>other documents on the </a:t>
            </a:r>
            <a:r>
              <a:rPr lang="en-US" sz="1200" spc="-25" dirty="0">
                <a:latin typeface="Arial"/>
                <a:cs typeface="Arial"/>
              </a:rPr>
              <a:t>EMS </a:t>
            </a:r>
            <a:r>
              <a:rPr lang="en-US" sz="1200" dirty="0">
                <a:latin typeface="Arial"/>
                <a:cs typeface="Arial"/>
              </a:rPr>
              <a:t>Agency website once they </a:t>
            </a:r>
            <a:r>
              <a:rPr lang="en-US" sz="1200" spc="-25" dirty="0">
                <a:latin typeface="Arial"/>
                <a:cs typeface="Arial"/>
              </a:rPr>
              <a:t>are </a:t>
            </a:r>
            <a:r>
              <a:rPr lang="en-US" sz="1200" dirty="0">
                <a:latin typeface="Arial"/>
                <a:cs typeface="Arial"/>
              </a:rPr>
              <a:t>posted there to see if you </a:t>
            </a:r>
            <a:r>
              <a:rPr lang="en-US" sz="1200" spc="-20" dirty="0">
                <a:latin typeface="Arial"/>
                <a:cs typeface="Arial"/>
              </a:rPr>
              <a:t>need </a:t>
            </a:r>
            <a:r>
              <a:rPr lang="en-US" sz="1200" dirty="0">
                <a:latin typeface="Arial"/>
                <a:cs typeface="Arial"/>
              </a:rPr>
              <a:t>additional documents </a:t>
            </a:r>
            <a:r>
              <a:rPr lang="en-US" sz="1200" spc="-25" dirty="0">
                <a:latin typeface="Arial"/>
                <a:cs typeface="Arial"/>
              </a:rPr>
              <a:t>or </a:t>
            </a:r>
            <a:r>
              <a:rPr lang="en-US" sz="1200" dirty="0">
                <a:latin typeface="Arial"/>
                <a:cs typeface="Arial"/>
              </a:rPr>
              <a:t>guidance.</a:t>
            </a:r>
            <a:r>
              <a:rPr lang="en-US" sz="1200" spc="27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Sometimes things </a:t>
            </a:r>
            <a:r>
              <a:rPr lang="en-US" sz="1200" spc="-25" dirty="0">
                <a:latin typeface="Arial"/>
                <a:cs typeface="Arial"/>
              </a:rPr>
              <a:t>get </a:t>
            </a:r>
            <a:r>
              <a:rPr lang="en-US" sz="1200" dirty="0">
                <a:latin typeface="Arial"/>
                <a:cs typeface="Arial"/>
              </a:rPr>
              <a:t>a bit muddy when you </a:t>
            </a:r>
            <a:r>
              <a:rPr lang="en-US" sz="1200" spc="-25" dirty="0">
                <a:latin typeface="Arial"/>
                <a:cs typeface="Arial"/>
              </a:rPr>
              <a:t>are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starting out or are a small </a:t>
            </a:r>
            <a:r>
              <a:rPr lang="en-US" sz="1200" spc="-10" dirty="0">
                <a:latin typeface="Arial"/>
                <a:cs typeface="Arial"/>
              </a:rPr>
              <a:t>facility </a:t>
            </a:r>
            <a:r>
              <a:rPr lang="en-US" sz="1200" dirty="0">
                <a:latin typeface="Arial"/>
                <a:cs typeface="Arial"/>
              </a:rPr>
              <a:t>or </a:t>
            </a:r>
            <a:r>
              <a:rPr lang="en-US" sz="1200" spc="-10" dirty="0">
                <a:latin typeface="Arial"/>
                <a:cs typeface="Arial"/>
              </a:rPr>
              <a:t>agency.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23:06:29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Recommend testing only 2-</a:t>
            </a:r>
            <a:r>
              <a:rPr lang="en-US" sz="1200" spc="-50" dirty="0">
                <a:latin typeface="Arial"/>
                <a:cs typeface="Arial"/>
              </a:rPr>
              <a:t>3 </a:t>
            </a:r>
            <a:r>
              <a:rPr lang="en-US" sz="1200" dirty="0">
                <a:latin typeface="Arial"/>
                <a:cs typeface="Arial"/>
              </a:rPr>
              <a:t>objectives per </a:t>
            </a:r>
            <a:r>
              <a:rPr lang="en-US" sz="1200" spc="-10" dirty="0">
                <a:latin typeface="Arial"/>
                <a:cs typeface="Arial"/>
              </a:rPr>
              <a:t>exercise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For this presentation we will </a:t>
            </a:r>
            <a:r>
              <a:rPr lang="en-US" sz="1200" spc="-25" dirty="0">
                <a:latin typeface="Arial"/>
                <a:cs typeface="Arial"/>
              </a:rPr>
              <a:t>use </a:t>
            </a:r>
            <a:r>
              <a:rPr lang="en-US" sz="1200" dirty="0">
                <a:latin typeface="Arial"/>
                <a:cs typeface="Arial"/>
              </a:rPr>
              <a:t>communication as our </a:t>
            </a:r>
            <a:r>
              <a:rPr lang="en-US" sz="1200" spc="-10" dirty="0">
                <a:latin typeface="Arial"/>
                <a:cs typeface="Arial"/>
              </a:rPr>
              <a:t>sample objective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23:06:30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Determine your own steps </a:t>
            </a:r>
            <a:r>
              <a:rPr lang="en-US" sz="1200" spc="-25" dirty="0">
                <a:latin typeface="Arial"/>
                <a:cs typeface="Arial"/>
              </a:rPr>
              <a:t>for </a:t>
            </a:r>
            <a:r>
              <a:rPr lang="en-US" sz="1200" dirty="0">
                <a:latin typeface="Arial"/>
                <a:cs typeface="Arial"/>
              </a:rPr>
              <a:t>each </a:t>
            </a:r>
            <a:r>
              <a:rPr lang="en-US" sz="1200" spc="-10" dirty="0">
                <a:latin typeface="Arial"/>
                <a:cs typeface="Arial"/>
              </a:rPr>
              <a:t>objective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Sample objectives for </a:t>
            </a:r>
            <a:r>
              <a:rPr lang="en-US" sz="1200" spc="-20" dirty="0">
                <a:latin typeface="Arial"/>
                <a:cs typeface="Arial"/>
              </a:rPr>
              <a:t>each</a:t>
            </a:r>
            <a:r>
              <a:rPr lang="en-US" sz="1200" spc="5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sector can be found on the </a:t>
            </a:r>
            <a:r>
              <a:rPr lang="en-US" sz="1200" spc="-25" dirty="0">
                <a:latin typeface="Arial"/>
                <a:cs typeface="Arial"/>
              </a:rPr>
              <a:t>EMS </a:t>
            </a:r>
            <a:r>
              <a:rPr lang="en-US" sz="1200" dirty="0">
                <a:latin typeface="Arial"/>
                <a:cs typeface="Arial"/>
              </a:rPr>
              <a:t>Agency </a:t>
            </a:r>
            <a:r>
              <a:rPr lang="en-US" sz="1200" spc="-10" dirty="0">
                <a:latin typeface="Arial"/>
                <a:cs typeface="Arial"/>
              </a:rPr>
              <a:t>website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23:06:31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Scenario should be one that </a:t>
            </a:r>
            <a:r>
              <a:rPr lang="en-US" sz="1200" spc="-25" dirty="0">
                <a:latin typeface="Arial"/>
                <a:cs typeface="Arial"/>
              </a:rPr>
              <a:t>can </a:t>
            </a:r>
            <a:r>
              <a:rPr lang="en-US" sz="1200" dirty="0">
                <a:latin typeface="Arial"/>
                <a:cs typeface="Arial"/>
              </a:rPr>
              <a:t>test all the objectives that </a:t>
            </a:r>
            <a:r>
              <a:rPr lang="en-US" sz="1200" spc="-25" dirty="0">
                <a:latin typeface="Arial"/>
                <a:cs typeface="Arial"/>
              </a:rPr>
              <a:t>you </a:t>
            </a:r>
            <a:r>
              <a:rPr lang="en-US" sz="1200" dirty="0">
                <a:latin typeface="Arial"/>
                <a:cs typeface="Arial"/>
              </a:rPr>
              <a:t>wish to use. You can </a:t>
            </a:r>
            <a:r>
              <a:rPr lang="en-US" sz="1200" spc="-10" dirty="0">
                <a:latin typeface="Arial"/>
                <a:cs typeface="Arial"/>
              </a:rPr>
              <a:t>always </a:t>
            </a:r>
            <a:r>
              <a:rPr lang="en-US" sz="1200" dirty="0">
                <a:latin typeface="Arial"/>
                <a:cs typeface="Arial"/>
              </a:rPr>
              <a:t>adjust the scenario to suit </a:t>
            </a:r>
            <a:r>
              <a:rPr lang="en-US" sz="1200" spc="-20" dirty="0">
                <a:latin typeface="Arial"/>
                <a:cs typeface="Arial"/>
              </a:rPr>
              <a:t>what </a:t>
            </a:r>
            <a:r>
              <a:rPr lang="en-US" sz="1200" dirty="0">
                <a:latin typeface="Arial"/>
                <a:cs typeface="Arial"/>
              </a:rPr>
              <a:t>you want to </a:t>
            </a:r>
            <a:r>
              <a:rPr lang="en-US" sz="1200" spc="-10" dirty="0">
                <a:latin typeface="Arial"/>
                <a:cs typeface="Arial"/>
              </a:rPr>
              <a:t>test.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Look at your hazard </a:t>
            </a:r>
            <a:r>
              <a:rPr lang="en-US" sz="1200" spc="-10" dirty="0">
                <a:latin typeface="Arial"/>
                <a:cs typeface="Arial"/>
              </a:rPr>
              <a:t>vulnerability </a:t>
            </a:r>
            <a:r>
              <a:rPr lang="en-US" sz="1200" dirty="0">
                <a:latin typeface="Arial"/>
                <a:cs typeface="Arial"/>
              </a:rPr>
              <a:t>analysis/assessment to </a:t>
            </a:r>
            <a:r>
              <a:rPr lang="en-US" sz="1200" spc="-10" dirty="0">
                <a:latin typeface="Arial"/>
                <a:cs typeface="Arial"/>
              </a:rPr>
              <a:t>assist </a:t>
            </a:r>
            <a:r>
              <a:rPr lang="en-US" sz="1200" dirty="0">
                <a:latin typeface="Arial"/>
                <a:cs typeface="Arial"/>
              </a:rPr>
              <a:t>with choosing a relevant </a:t>
            </a:r>
            <a:r>
              <a:rPr lang="en-US" sz="1200" spc="-10" dirty="0">
                <a:latin typeface="Arial"/>
                <a:cs typeface="Arial"/>
              </a:rPr>
              <a:t>scenario </a:t>
            </a:r>
            <a:r>
              <a:rPr lang="en-US" sz="1200" dirty="0">
                <a:latin typeface="Arial"/>
                <a:cs typeface="Arial"/>
              </a:rPr>
              <a:t>e.g. a hurricane may not </a:t>
            </a:r>
            <a:r>
              <a:rPr lang="en-US" sz="1200" spc="-25" dirty="0">
                <a:latin typeface="Arial"/>
                <a:cs typeface="Arial"/>
              </a:rPr>
              <a:t>be </a:t>
            </a:r>
            <a:r>
              <a:rPr lang="en-US" sz="1200" dirty="0">
                <a:latin typeface="Arial"/>
                <a:cs typeface="Arial"/>
              </a:rPr>
              <a:t>applicable to southern </a:t>
            </a:r>
            <a:r>
              <a:rPr lang="en-US" sz="1200" spc="-10" dirty="0">
                <a:latin typeface="Arial"/>
                <a:cs typeface="Arial"/>
              </a:rPr>
              <a:t>California 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23:06:32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Not needed in an actual event </a:t>
            </a:r>
            <a:r>
              <a:rPr lang="en-US" sz="1200" spc="-25" dirty="0">
                <a:latin typeface="Arial"/>
                <a:cs typeface="Arial"/>
              </a:rPr>
              <a:t>as </a:t>
            </a:r>
            <a:r>
              <a:rPr lang="en-US" sz="1200" dirty="0">
                <a:latin typeface="Arial"/>
                <a:cs typeface="Arial"/>
              </a:rPr>
              <a:t>it will self </a:t>
            </a:r>
            <a:r>
              <a:rPr lang="en-US" sz="1200" spc="-10" dirty="0">
                <a:latin typeface="Arial"/>
                <a:cs typeface="Arial"/>
              </a:rPr>
              <a:t>propel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An inject is an event or </a:t>
            </a:r>
            <a:r>
              <a:rPr lang="en-US" sz="1200" spc="-10" dirty="0">
                <a:latin typeface="Arial"/>
                <a:cs typeface="Arial"/>
              </a:rPr>
              <a:t>message </a:t>
            </a:r>
            <a:r>
              <a:rPr lang="en-US" sz="1200" dirty="0">
                <a:latin typeface="Arial"/>
                <a:cs typeface="Arial"/>
              </a:rPr>
              <a:t>that is injected into the </a:t>
            </a:r>
            <a:r>
              <a:rPr lang="en-US" sz="1200" spc="-20" dirty="0">
                <a:latin typeface="Arial"/>
                <a:cs typeface="Arial"/>
              </a:rPr>
              <a:t>MSEL </a:t>
            </a:r>
            <a:r>
              <a:rPr lang="en-US" sz="1200" dirty="0">
                <a:latin typeface="Arial"/>
                <a:cs typeface="Arial"/>
              </a:rPr>
              <a:t>Inject</a:t>
            </a:r>
            <a:r>
              <a:rPr lang="en-US" sz="1200" spc="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example</a:t>
            </a:r>
            <a:r>
              <a:rPr lang="en-US" sz="1200" spc="200" dirty="0">
                <a:latin typeface="Arial"/>
                <a:cs typeface="Arial"/>
              </a:rPr>
              <a:t> </a:t>
            </a:r>
            <a:r>
              <a:rPr lang="en-US" sz="1200" spc="-50" dirty="0">
                <a:latin typeface="Arial"/>
                <a:cs typeface="Arial"/>
              </a:rPr>
              <a:t>– 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It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could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include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other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columns </a:t>
            </a:r>
            <a:r>
              <a:rPr lang="en-US" sz="1200" dirty="0">
                <a:latin typeface="Arial"/>
                <a:cs typeface="Arial"/>
              </a:rPr>
              <a:t>such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as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the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MSEL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from</a:t>
            </a:r>
            <a:r>
              <a:rPr lang="en-US" sz="1200" spc="2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this </a:t>
            </a:r>
            <a:r>
              <a:rPr lang="en-US" sz="1200" dirty="0">
                <a:latin typeface="Arial"/>
                <a:cs typeface="Arial"/>
              </a:rPr>
              <a:t>year’s</a:t>
            </a:r>
            <a:r>
              <a:rPr lang="en-US" sz="1200" spc="2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SWMHE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23:06:33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MSEL </a:t>
            </a:r>
            <a:r>
              <a:rPr lang="en-US" sz="1200" spc="-10" dirty="0">
                <a:latin typeface="Arial"/>
                <a:cs typeface="Arial"/>
              </a:rPr>
              <a:t>example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en-US" sz="1050" b="1" i="1" dirty="0">
                <a:latin typeface="Arial"/>
                <a:cs typeface="Arial"/>
              </a:rPr>
              <a:t>Presenter </a:t>
            </a:r>
            <a:r>
              <a:rPr lang="en-US" sz="1050" b="1" i="1" spc="-10" dirty="0">
                <a:latin typeface="Arial"/>
                <a:cs typeface="Arial"/>
              </a:rPr>
              <a:t>Notes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050" i="1" dirty="0">
                <a:latin typeface="Arial"/>
                <a:cs typeface="Arial"/>
              </a:rPr>
              <a:t>2022-10-11 </a:t>
            </a:r>
            <a:r>
              <a:rPr lang="en-US" sz="1050" i="1" spc="-10" dirty="0">
                <a:latin typeface="Arial"/>
                <a:cs typeface="Arial"/>
              </a:rPr>
              <a:t>23:06:35</a:t>
            </a:r>
            <a:endParaRPr lang="en-US" sz="105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latin typeface="Arial"/>
                <a:cs typeface="Arial"/>
              </a:rPr>
              <a:t>-------------------------------------------</a:t>
            </a:r>
            <a:r>
              <a:rPr lang="en-US" sz="1200" spc="-50" dirty="0">
                <a:latin typeface="Arial"/>
                <a:cs typeface="Arial"/>
              </a:rPr>
              <a:t>-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Go hand in hand so for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SWMHE purposes, they </a:t>
            </a:r>
            <a:r>
              <a:rPr lang="en-US" sz="1200" spc="-25" dirty="0">
                <a:latin typeface="Arial"/>
                <a:cs typeface="Arial"/>
              </a:rPr>
              <a:t>are </a:t>
            </a:r>
            <a:r>
              <a:rPr lang="en-US" sz="1200" dirty="0">
                <a:latin typeface="Arial"/>
                <a:cs typeface="Arial"/>
              </a:rPr>
              <a:t>included in 1 document that is </a:t>
            </a:r>
            <a:r>
              <a:rPr lang="en-US" sz="1200" spc="-25" dirty="0">
                <a:latin typeface="Arial"/>
                <a:cs typeface="Arial"/>
              </a:rPr>
              <a:t>on </a:t>
            </a:r>
            <a:r>
              <a:rPr lang="en-US" sz="1200" dirty="0">
                <a:latin typeface="Arial"/>
                <a:cs typeface="Arial"/>
              </a:rPr>
              <a:t>the EMS Agency </a:t>
            </a:r>
            <a:r>
              <a:rPr lang="en-US" sz="1200" spc="-10" dirty="0">
                <a:latin typeface="Arial"/>
                <a:cs typeface="Arial"/>
              </a:rPr>
              <a:t>website</a:t>
            </a:r>
            <a:endParaRPr lang="en-US" sz="1200" dirty="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We will look at the 3 sections </a:t>
            </a:r>
            <a:r>
              <a:rPr lang="en-US" sz="1200" spc="-25" dirty="0">
                <a:latin typeface="Arial"/>
                <a:cs typeface="Arial"/>
              </a:rPr>
              <a:t>in </a:t>
            </a:r>
            <a:r>
              <a:rPr lang="en-US" sz="1200" dirty="0">
                <a:latin typeface="Arial"/>
                <a:cs typeface="Arial"/>
              </a:rPr>
              <a:t>this document – 1 and 2 are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AAR and the 3rd section is </a:t>
            </a:r>
            <a:r>
              <a:rPr lang="en-US" sz="1200" spc="-25" dirty="0">
                <a:latin typeface="Arial"/>
                <a:cs typeface="Arial"/>
              </a:rPr>
              <a:t>the </a:t>
            </a:r>
            <a:r>
              <a:rPr lang="en-US" sz="1200" dirty="0">
                <a:latin typeface="Arial"/>
                <a:cs typeface="Arial"/>
              </a:rPr>
              <a:t>improvement plan </a:t>
            </a:r>
            <a:r>
              <a:rPr lang="en-US" sz="1200" spc="-20" dirty="0">
                <a:latin typeface="Arial"/>
                <a:cs typeface="Arial"/>
              </a:rPr>
              <a:t>area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3B173-C521-4925-930D-4DC392652D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51035" y="5882640"/>
            <a:ext cx="2731007" cy="652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100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35" y="1245496"/>
            <a:ext cx="7904480" cy="3791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hyperlink" Target="mailto:eswilson@dhs.lacounty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2.jp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11" Type="http://schemas.openxmlformats.org/officeDocument/2006/relationships/image" Target="../media/image106.jp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swilson@dhs.lacounty.gov" TargetMode="Externa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wanon@dhs.lacounty.gov" TargetMode="External"/><Relationship Id="rId4" Type="http://schemas.openxmlformats.org/officeDocument/2006/relationships/hyperlink" Target="mailto:llee-brown6@dhs.lacounty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business/training/testing-exercise/exercises" TargetMode="External"/><Relationship Id="rId2" Type="http://schemas.openxmlformats.org/officeDocument/2006/relationships/hyperlink" Target="https://www.fema.gov/sites/default/files/2020-04/Homeland-Security-Exercise-and-Evaluation-Program-Doctrine-2020-Revision-2-2-25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2288" y="5882640"/>
            <a:ext cx="2731007" cy="705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2211" y="388620"/>
            <a:ext cx="4762499" cy="10241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48876" y="490136"/>
            <a:ext cx="4079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LOS</a:t>
            </a:r>
            <a:r>
              <a:rPr sz="3600" spc="-170" dirty="0"/>
              <a:t> </a:t>
            </a:r>
            <a:r>
              <a:rPr sz="3600" spc="-25" dirty="0"/>
              <a:t>ANGELES</a:t>
            </a:r>
            <a:r>
              <a:rPr sz="3600" spc="-165" dirty="0"/>
              <a:t> </a:t>
            </a:r>
            <a:r>
              <a:rPr sz="3600" spc="-30" dirty="0"/>
              <a:t>COUNTY</a:t>
            </a:r>
            <a:endParaRPr sz="36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674876" y="882396"/>
            <a:ext cx="9380220" cy="1518285"/>
            <a:chOff x="1674876" y="882396"/>
            <a:chExt cx="9380220" cy="15182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4876" y="882396"/>
              <a:ext cx="9380219" cy="1024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2404" y="1376172"/>
              <a:ext cx="6167627" cy="10241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41540" y="983912"/>
            <a:ext cx="9145270" cy="51379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69720" marR="452120" indent="-1557655">
              <a:lnSpc>
                <a:spcPts val="3890"/>
              </a:lnSpc>
              <a:spcBef>
                <a:spcPts val="585"/>
              </a:spcBef>
            </a:pP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US" sz="3600" b="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r>
              <a:rPr sz="3600" b="0" spc="-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MEDICAL</a:t>
            </a:r>
            <a:r>
              <a:rPr sz="36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RESPONSE</a:t>
            </a:r>
            <a:r>
              <a:rPr sz="36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36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SURGE</a:t>
            </a:r>
            <a:r>
              <a:rPr sz="36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EXERCISE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(MRSE)</a:t>
            </a:r>
            <a:r>
              <a:rPr sz="36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80" dirty="0">
                <a:solidFill>
                  <a:srgbClr val="FFFFFF"/>
                </a:solidFill>
                <a:latin typeface="Calibri Light"/>
                <a:cs typeface="Calibri Light"/>
              </a:rPr>
              <a:t>PARTICIPANT</a:t>
            </a:r>
            <a:r>
              <a:rPr sz="36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WEBINAR</a:t>
            </a:r>
            <a:endParaRPr sz="3600" dirty="0">
              <a:latin typeface="Calibri Light"/>
              <a:cs typeface="Calibri Light"/>
            </a:endParaRPr>
          </a:p>
          <a:p>
            <a:pPr marL="3547745" marR="2834005" indent="-1903730">
              <a:lnSpc>
                <a:spcPct val="100000"/>
              </a:lnSpc>
              <a:spcBef>
                <a:spcPts val="1750"/>
              </a:spcBef>
            </a:pPr>
            <a:r>
              <a:rPr sz="4400" dirty="0">
                <a:solidFill>
                  <a:srgbClr val="82C7FA"/>
                </a:solidFill>
                <a:latin typeface="Calibri"/>
                <a:cs typeface="Calibri"/>
              </a:rPr>
              <a:t>EXERCISE</a:t>
            </a:r>
            <a:r>
              <a:rPr sz="4400" spc="-40" dirty="0">
                <a:solidFill>
                  <a:srgbClr val="82C7FA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82C7FA"/>
                </a:solidFill>
                <a:latin typeface="Calibri"/>
                <a:cs typeface="Calibri"/>
              </a:rPr>
              <a:t>PLANNING </a:t>
            </a:r>
            <a:r>
              <a:rPr sz="4400" spc="-25" dirty="0">
                <a:solidFill>
                  <a:srgbClr val="82C7FA"/>
                </a:solidFill>
                <a:latin typeface="Calibri"/>
                <a:cs typeface="Calibri"/>
              </a:rPr>
              <a:t>101</a:t>
            </a:r>
            <a:endParaRPr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00" dirty="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Essence Wilson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Nursing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Instructor</a:t>
            </a:r>
            <a:endParaRPr lang="en-US" sz="2800" spc="-3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Disaster Program Manager </a:t>
            </a:r>
          </a:p>
          <a:p>
            <a:pPr marL="386080">
              <a:lnSpc>
                <a:spcPct val="100000"/>
              </a:lnSpc>
            </a:pPr>
            <a:r>
              <a:rPr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e</a:t>
            </a:r>
            <a:r>
              <a:rPr lang="en-US"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swilson</a:t>
            </a:r>
            <a:r>
              <a:rPr sz="28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7"/>
              </a:rPr>
              <a:t>@dhs.lacounty.gov</a:t>
            </a:r>
            <a:endParaRPr sz="2800" dirty="0">
              <a:latin typeface="Calibri"/>
              <a:cs typeface="Calibri"/>
            </a:endParaRPr>
          </a:p>
          <a:p>
            <a:pPr marL="38608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800" spc="-20" dirty="0">
                <a:solidFill>
                  <a:srgbClr val="FFFFFF"/>
                </a:solidFill>
                <a:latin typeface="Calibri"/>
                <a:cs typeface="Calibri"/>
              </a:rPr>
              <a:t>2442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6CC1B2-63AE-FAC6-74D6-5EE92EEEF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 t="14381" r="-1776" b="18486"/>
          <a:stretch/>
        </p:blipFill>
        <p:spPr bwMode="auto">
          <a:xfrm>
            <a:off x="533400" y="3967556"/>
            <a:ext cx="1532869" cy="22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397" y="142875"/>
            <a:ext cx="5023972" cy="1009650"/>
          </a:xfrm>
          <a:prstGeom prst="rect">
            <a:avLst/>
          </a:prstGeom>
        </p:spPr>
        <p:txBody>
          <a:bodyPr vert="horz" wrap="square" lIns="0" tIns="132949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EXCERPT</a:t>
            </a:r>
            <a:r>
              <a:rPr spc="-100" dirty="0"/>
              <a:t> </a:t>
            </a:r>
            <a:r>
              <a:rPr spc="-45" dirty="0"/>
              <a:t>FROM</a:t>
            </a:r>
            <a:r>
              <a:rPr spc="-130" dirty="0"/>
              <a:t> </a:t>
            </a:r>
            <a:r>
              <a:rPr spc="-45" dirty="0"/>
              <a:t>MRSE</a:t>
            </a:r>
            <a:r>
              <a:rPr spc="-105" dirty="0"/>
              <a:t> </a:t>
            </a:r>
            <a:r>
              <a:rPr spc="-20" dirty="0"/>
              <a:t>MSEL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644" y="1243583"/>
            <a:ext cx="10535412" cy="4547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7CA6F8-75AC-F6DE-247D-87EE23BCC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50" t="24065" r="4501" b="10000"/>
          <a:stretch/>
        </p:blipFill>
        <p:spPr>
          <a:xfrm>
            <a:off x="523498" y="842009"/>
            <a:ext cx="11145003" cy="4950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3104" y="280416"/>
            <a:ext cx="9989820" cy="967740"/>
            <a:chOff x="1213104" y="280416"/>
            <a:chExt cx="9989820" cy="96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280416"/>
              <a:ext cx="4495799" cy="9677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9783" y="280416"/>
              <a:ext cx="790955" cy="9677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107" y="280416"/>
              <a:ext cx="5766815" cy="967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5092" y="240370"/>
            <a:ext cx="94418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EXERCISE</a:t>
            </a:r>
            <a:r>
              <a:rPr spc="-90" dirty="0"/>
              <a:t> </a:t>
            </a:r>
            <a:r>
              <a:rPr spc="-100" dirty="0"/>
              <a:t>EVALUATION</a:t>
            </a:r>
            <a:r>
              <a:rPr spc="-11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100" dirty="0"/>
              <a:t>PARTICIPANT</a:t>
            </a:r>
            <a:r>
              <a:rPr spc="-85" dirty="0"/>
              <a:t> </a:t>
            </a:r>
            <a:r>
              <a:rPr spc="-45" dirty="0"/>
              <a:t>FEEDBACK</a:t>
            </a:r>
            <a:r>
              <a:rPr spc="-80" dirty="0"/>
              <a:t> </a:t>
            </a:r>
            <a:r>
              <a:rPr spc="-20" dirty="0"/>
              <a:t>FORM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0527" y="934297"/>
            <a:ext cx="8275320" cy="2152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09295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guides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LACountyHCC.org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Anyone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participates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(player,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controller,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evaluator,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1272" y="5081015"/>
            <a:ext cx="7650480" cy="1091565"/>
            <a:chOff x="271272" y="5081015"/>
            <a:chExt cx="7650480" cy="109156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272" y="5096255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156" y="5081015"/>
              <a:ext cx="7435596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155" y="5483351"/>
              <a:ext cx="4267199" cy="688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8828" y="5483351"/>
              <a:ext cx="507491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1792" y="5483351"/>
              <a:ext cx="2895599" cy="68884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40527" y="5115424"/>
            <a:ext cx="720915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evals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collated, organized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After-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(AAR)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11952" y="1124711"/>
            <a:ext cx="5922645" cy="3828415"/>
            <a:chOff x="5711952" y="1124711"/>
            <a:chExt cx="5922645" cy="382841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32164" y="1124711"/>
              <a:ext cx="2702051" cy="25252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1952" y="2737103"/>
              <a:ext cx="3115055" cy="2215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0" y="346899"/>
            <a:ext cx="5023972" cy="100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95"/>
              </a:spcBef>
            </a:pPr>
            <a:r>
              <a:rPr spc="-20" dirty="0"/>
              <a:t>AFTER</a:t>
            </a:r>
            <a:r>
              <a:rPr spc="-135" dirty="0"/>
              <a:t> </a:t>
            </a:r>
            <a:r>
              <a:rPr spc="-30" dirty="0"/>
              <a:t>ACTION</a:t>
            </a:r>
            <a:r>
              <a:rPr spc="-145" dirty="0"/>
              <a:t> </a:t>
            </a:r>
            <a:r>
              <a:rPr spc="-45" dirty="0"/>
              <a:t>REPORT</a:t>
            </a:r>
            <a:r>
              <a:rPr spc="-140" dirty="0"/>
              <a:t> </a:t>
            </a:r>
            <a:r>
              <a:rPr spc="-10" dirty="0"/>
              <a:t>(AAR)</a:t>
            </a:r>
          </a:p>
          <a:p>
            <a:pPr algn="ctr">
              <a:lnSpc>
                <a:spcPts val="3875"/>
              </a:lnSpc>
            </a:pPr>
            <a:r>
              <a:rPr spc="-55" dirty="0"/>
              <a:t>/IMPROVEMENT</a:t>
            </a:r>
            <a:r>
              <a:rPr spc="-120" dirty="0"/>
              <a:t> </a:t>
            </a:r>
            <a:r>
              <a:rPr spc="-20" dirty="0"/>
              <a:t>PLAN</a:t>
            </a:r>
            <a:r>
              <a:rPr spc="-130" dirty="0"/>
              <a:t> </a:t>
            </a:r>
            <a:r>
              <a:rPr spc="-20" dirty="0"/>
              <a:t>(IP)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03859" y="1539240"/>
            <a:ext cx="11322050" cy="3957954"/>
            <a:chOff x="403859" y="1539240"/>
            <a:chExt cx="11322050" cy="395795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1554480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68" y="1539240"/>
              <a:ext cx="5990843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2119884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268" y="2104644"/>
              <a:ext cx="6870179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5931" y="2104644"/>
              <a:ext cx="566927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5388" y="2104644"/>
              <a:ext cx="4430267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268" y="2543555"/>
              <a:ext cx="4069079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3125724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268" y="3110483"/>
              <a:ext cx="5590019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3691127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268" y="3675888"/>
              <a:ext cx="5187683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4256532"/>
              <a:ext cx="4952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268" y="4241292"/>
              <a:ext cx="8560307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4823459"/>
              <a:ext cx="495299" cy="6431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268" y="4808232"/>
              <a:ext cx="9387839" cy="6888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74040" y="1410621"/>
            <a:ext cx="10875645" cy="386016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AAR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tasks?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(strengths)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AARs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MRSE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(mid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1035" y="5882640"/>
            <a:ext cx="2731007" cy="652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0568" y="521208"/>
            <a:ext cx="6190487" cy="9677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1592" y="615846"/>
            <a:ext cx="56394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AFTER</a:t>
            </a:r>
            <a:r>
              <a:rPr spc="-130" dirty="0"/>
              <a:t> </a:t>
            </a:r>
            <a:r>
              <a:rPr spc="-30" dirty="0"/>
              <a:t>ACTION</a:t>
            </a:r>
            <a:r>
              <a:rPr spc="-140" dirty="0"/>
              <a:t> </a:t>
            </a:r>
            <a:r>
              <a:rPr spc="-45" dirty="0"/>
              <a:t>REPORT</a:t>
            </a:r>
            <a:r>
              <a:rPr spc="-130" dirty="0"/>
              <a:t> </a:t>
            </a:r>
            <a:r>
              <a:rPr spc="-10" dirty="0"/>
              <a:t>(CONTD.)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19683" y="2904744"/>
            <a:ext cx="4848225" cy="2132330"/>
            <a:chOff x="519683" y="2904744"/>
            <a:chExt cx="4848225" cy="213233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3" y="2904744"/>
              <a:ext cx="2759963" cy="688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99" y="3486912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83" y="3470148"/>
              <a:ext cx="446074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283" y="3909059"/>
              <a:ext cx="4023359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284" y="4347972"/>
              <a:ext cx="4619243" cy="6888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2661" y="2776898"/>
            <a:ext cx="4458970" cy="2034539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strengths</a:t>
            </a:r>
            <a:endParaRPr sz="2400">
              <a:latin typeface="Calibri"/>
              <a:cs typeface="Calibri"/>
            </a:endParaRPr>
          </a:p>
          <a:p>
            <a:pPr marL="240665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staff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later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day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20239" y="1240536"/>
            <a:ext cx="8071484" cy="1466215"/>
            <a:chOff x="1920239" y="1240536"/>
            <a:chExt cx="8071484" cy="14662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20239" y="1240536"/>
              <a:ext cx="1551431" cy="1466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47075" y="1501140"/>
              <a:ext cx="2144267" cy="120548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379463" y="2904744"/>
            <a:ext cx="4960620" cy="2571115"/>
            <a:chOff x="6379463" y="2904744"/>
            <a:chExt cx="4960620" cy="257111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9463" y="2904744"/>
              <a:ext cx="4440935" cy="6888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93179" y="3486912"/>
              <a:ext cx="495299" cy="6431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8064" y="3470148"/>
              <a:ext cx="4171187" cy="688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8064" y="3909060"/>
              <a:ext cx="4732019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8064" y="4347971"/>
              <a:ext cx="4267199" cy="6888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8064" y="4786883"/>
              <a:ext cx="1511807" cy="68884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562140" y="2776898"/>
            <a:ext cx="4503420" cy="247332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did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everyone’s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current numbers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452627"/>
            <a:ext cx="423062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247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IMPROVEMENT</a:t>
            </a:r>
            <a:r>
              <a:rPr spc="-114" dirty="0"/>
              <a:t> </a:t>
            </a:r>
            <a:r>
              <a:rPr spc="-20" dirty="0"/>
              <a:t>PLAN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1864" y="1911095"/>
            <a:ext cx="5501639" cy="31116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911" y="1522476"/>
            <a:ext cx="6223000" cy="4015740"/>
            <a:chOff x="57911" y="1522476"/>
            <a:chExt cx="6223000" cy="4015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1537716"/>
              <a:ext cx="495299" cy="643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796" y="1522476"/>
              <a:ext cx="6007607" cy="688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796" y="1961388"/>
              <a:ext cx="209092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2542032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796" y="2526804"/>
              <a:ext cx="4340351" cy="6888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8620" y="2526791"/>
              <a:ext cx="507491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28744" y="2526792"/>
              <a:ext cx="1571243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796" y="2965704"/>
              <a:ext cx="5981700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796" y="3404628"/>
              <a:ext cx="5593079" cy="6888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796" y="3843540"/>
              <a:ext cx="1496567" cy="688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" y="4425695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796" y="4410468"/>
              <a:ext cx="5742431" cy="6888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796" y="4849367"/>
              <a:ext cx="5692139" cy="68884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7194" y="1520124"/>
            <a:ext cx="5778500" cy="379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400" dirty="0">
              <a:latin typeface="Calibri"/>
              <a:cs typeface="Calibri"/>
            </a:endParaRPr>
          </a:p>
          <a:p>
            <a:pPr marL="241300" marR="27305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439674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everyone’s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current numbers</a:t>
            </a:r>
            <a:endParaRPr sz="2400" dirty="0">
              <a:latin typeface="Calibri"/>
              <a:cs typeface="Calibri"/>
            </a:endParaRPr>
          </a:p>
          <a:p>
            <a:pPr marL="241300" marR="250825" indent="-228600">
              <a:lnSpc>
                <a:spcPct val="12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accomplished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896" y="521125"/>
            <a:ext cx="8522207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1088" y="646677"/>
            <a:ext cx="79705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EMS</a:t>
            </a:r>
            <a:r>
              <a:rPr spc="-175" dirty="0"/>
              <a:t> </a:t>
            </a:r>
            <a:r>
              <a:rPr spc="-40" dirty="0"/>
              <a:t>AGENCY</a:t>
            </a:r>
            <a:r>
              <a:rPr spc="-150" dirty="0"/>
              <a:t> </a:t>
            </a:r>
            <a:r>
              <a:rPr spc="-35" dirty="0"/>
              <a:t>DISASTER</a:t>
            </a:r>
            <a:r>
              <a:rPr spc="-140" dirty="0"/>
              <a:t> </a:t>
            </a:r>
            <a:r>
              <a:rPr spc="-50" dirty="0"/>
              <a:t>PROGRAM</a:t>
            </a:r>
            <a:r>
              <a:rPr spc="-140" dirty="0"/>
              <a:t> </a:t>
            </a:r>
            <a:r>
              <a:rPr spc="-10" dirty="0"/>
              <a:t>MANAGERS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2490" y="1488864"/>
            <a:ext cx="5379720" cy="247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Hospitals,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Pediatric Surge, Trauma Surge, HDMT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Essence Wilson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3"/>
              </a:rPr>
              <a:t>eswilson</a:t>
            </a:r>
            <a:r>
              <a:rPr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3"/>
              </a:rPr>
              <a:t>@dhs.lacounty.gov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2442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63288" y="1528856"/>
            <a:ext cx="5177859" cy="2919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190">
              <a:lnSpc>
                <a:spcPct val="12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Ambulatory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Surgery</a:t>
            </a:r>
            <a:r>
              <a:rPr sz="2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Centers,</a:t>
            </a:r>
            <a:r>
              <a:rPr sz="2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Dialysis Centers,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Health/Hospice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Agencies,</a:t>
            </a:r>
            <a:r>
              <a:rPr sz="24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Urgent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Cares: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Laurie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Lee-Brown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sng" spc="-2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4"/>
              </a:rPr>
              <a:t>llee-</a:t>
            </a:r>
            <a:r>
              <a:rPr sz="2000" u="sng" spc="-10" dirty="0">
                <a:solidFill>
                  <a:srgbClr val="6BA9DA"/>
                </a:solidFill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4"/>
              </a:rPr>
              <a:t>brown6@dhs.lacounty.gov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562-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378-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2459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711589-9C07-9079-E329-32E21024ECA0}"/>
              </a:ext>
            </a:extLst>
          </p:cNvPr>
          <p:cNvSpPr txBox="1"/>
          <p:nvPr/>
        </p:nvSpPr>
        <p:spPr>
          <a:xfrm>
            <a:off x="437165" y="4204714"/>
            <a:ext cx="6096000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53720" lvl="0" indent="0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Clinics,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Long</a:t>
            </a:r>
            <a:r>
              <a:rPr kumimoji="0" lang="en-US" sz="20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Term</a:t>
            </a:r>
            <a:r>
              <a:rPr kumimoji="0" lang="en-US" sz="20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Care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Facilities, EMS Providers, Emerging Infectious Diseases: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Nnabuike “BK” Nwanonenyi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Email:</a:t>
            </a:r>
            <a:r>
              <a:rPr kumimoji="0" lang="en-US" sz="18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0" i="0" u="sng" strike="noStrike" kern="0" cap="none" spc="-10" normalizeH="0" baseline="0" noProof="0" dirty="0">
                <a:ln>
                  <a:noFill/>
                </a:ln>
                <a:solidFill>
                  <a:srgbClr val="6BA9DA"/>
                </a:solidFill>
                <a:effectLst/>
                <a:uLnTx/>
                <a:uFill>
                  <a:solidFill>
                    <a:srgbClr val="6BA9DA"/>
                  </a:solidFill>
                </a:uFill>
                <a:latin typeface="Calibri"/>
                <a:cs typeface="Calibri"/>
                <a:hlinkClick r:id="rId5"/>
              </a:rPr>
              <a:t>nwanon@dhs.lacounty.gov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Phone: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562-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378-2460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2B2-2182-E2BF-9D8C-2C992945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523220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A75FF-DA3E-C8AE-5846-11C62E2AE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10515600" cy="2585323"/>
          </a:xfrm>
        </p:spPr>
        <p:txBody>
          <a:bodyPr/>
          <a:lstStyle/>
          <a:p>
            <a:r>
              <a:rPr lang="en-US" dirty="0"/>
              <a:t>Homeland Security Exercise and Evaluation Program (HSEEP) </a:t>
            </a:r>
            <a:r>
              <a:rPr lang="en-US" dirty="0">
                <a:hlinkClick r:id="rId2"/>
              </a:rPr>
              <a:t>https://www.fema.gov/sites/default/files/2020-04/Homeland-Security-Exercise-and-Evaluation-Program-Doctrine-2020-Revision-2-2-25.pdf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Exercises. (2023). Ready. </a:t>
            </a:r>
            <a:r>
              <a:rPr lang="en-US" dirty="0">
                <a:hlinkClick r:id="rId3"/>
              </a:rPr>
              <a:t>https://www.ready.gov/business/training/testing-exercise/exercises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9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3279-84F3-4D8F-9E80-D51A24E1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13" y="331407"/>
            <a:ext cx="5023972" cy="738664"/>
          </a:xfrm>
        </p:spPr>
        <p:txBody>
          <a:bodyPr/>
          <a:lstStyle/>
          <a:p>
            <a:r>
              <a:rPr lang="en-US" sz="4800" dirty="0"/>
              <a:t>Resource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8C372-3B2C-3355-905A-262E0FB5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551563"/>
            <a:ext cx="10820400" cy="3754874"/>
          </a:xfrm>
        </p:spPr>
        <p:txBody>
          <a:bodyPr/>
          <a:lstStyle/>
          <a:p>
            <a:r>
              <a:rPr lang="en-US" sz="4400" dirty="0"/>
              <a:t>Lacountyhcc.org</a:t>
            </a:r>
          </a:p>
          <a:p>
            <a:endParaRPr lang="en-US" sz="4400" dirty="0"/>
          </a:p>
          <a:p>
            <a:r>
              <a:rPr lang="en-US" sz="4400" dirty="0"/>
              <a:t>https://dhs.lacounty.gov/emergency-medical-services-agency/home/disaster-programs/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1499" y="367030"/>
            <a:ext cx="2407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THANK</a:t>
            </a:r>
            <a:r>
              <a:rPr sz="4000" spc="-180" dirty="0"/>
              <a:t> </a:t>
            </a:r>
            <a:r>
              <a:rPr sz="4000" spc="-25" dirty="0"/>
              <a:t>YOU</a:t>
            </a:r>
            <a:endParaRPr sz="4000" dirty="0"/>
          </a:p>
        </p:txBody>
      </p:sp>
      <p:pic>
        <p:nvPicPr>
          <p:cNvPr id="22" name="Picture 21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786904D7-B8B7-6E17-2AD4-3160030A0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34425" r="10245"/>
          <a:stretch/>
        </p:blipFill>
        <p:spPr>
          <a:xfrm>
            <a:off x="2859754" y="1190802"/>
            <a:ext cx="6490773" cy="4476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440436"/>
            <a:ext cx="522884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174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PRESENTATION</a:t>
            </a:r>
            <a:r>
              <a:rPr spc="-75" dirty="0"/>
              <a:t> </a:t>
            </a:r>
            <a:r>
              <a:rPr spc="-10" dirty="0"/>
              <a:t>OBJECTIVES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10768" y="1776996"/>
            <a:ext cx="10408920" cy="3390900"/>
            <a:chOff x="810768" y="1776996"/>
            <a:chExt cx="10408920" cy="3390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1776996"/>
              <a:ext cx="8226551" cy="688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2357628"/>
              <a:ext cx="495299" cy="643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2342388"/>
              <a:ext cx="3643883" cy="688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8723" y="2342388"/>
              <a:ext cx="566927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9703" y="2342388"/>
              <a:ext cx="3851147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6324" y="2342388"/>
              <a:ext cx="507491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19288" y="2342388"/>
              <a:ext cx="1028699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2924556"/>
              <a:ext cx="495299" cy="643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368" y="2909316"/>
              <a:ext cx="8831579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3489960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367" y="3474720"/>
              <a:ext cx="10180319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59" y="4055364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368" y="4040136"/>
              <a:ext cx="10119359" cy="6888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9368" y="4479048"/>
              <a:ext cx="4773167" cy="6888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92535" y="1647922"/>
            <a:ext cx="10022205" cy="329311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presentation,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tabletop,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full-scale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Verbalize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plan/conduct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relate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  <a:p>
            <a:pPr marL="241300" marR="135255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adapt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(MSEL)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suit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968" y="243840"/>
            <a:ext cx="2837687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7993" y="338040"/>
            <a:ext cx="22840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EMS</a:t>
            </a:r>
            <a:r>
              <a:rPr spc="-185" dirty="0"/>
              <a:t> </a:t>
            </a:r>
            <a:r>
              <a:rPr spc="-25" dirty="0"/>
              <a:t>AGENCY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2960" y="1068324"/>
            <a:ext cx="10503535" cy="3138170"/>
            <a:chOff x="822960" y="1068324"/>
            <a:chExt cx="10503535" cy="31381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085088"/>
              <a:ext cx="495299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1068324"/>
              <a:ext cx="2406396" cy="688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1236" y="1068336"/>
              <a:ext cx="566927" cy="6888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692" y="1068324"/>
              <a:ext cx="6246875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3041" y="1068324"/>
              <a:ext cx="507490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76003" y="1068324"/>
              <a:ext cx="2132075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368" y="1507248"/>
              <a:ext cx="8820911" cy="6888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368" y="1946148"/>
              <a:ext cx="3762755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2528316"/>
              <a:ext cx="495299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368" y="2511552"/>
              <a:ext cx="10286999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9368" y="2950464"/>
              <a:ext cx="8186927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3534156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9368" y="3517391"/>
              <a:ext cx="9745979" cy="68884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10768" y="4648200"/>
            <a:ext cx="10149840" cy="1127760"/>
            <a:chOff x="810768" y="4648200"/>
            <a:chExt cx="10149840" cy="1127760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768" y="4648200"/>
              <a:ext cx="4701539" cy="6888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3647" y="5059680"/>
              <a:ext cx="4335779" cy="685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3312" y="4648212"/>
              <a:ext cx="5797295" cy="6888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0768" y="5087112"/>
              <a:ext cx="5503163" cy="68884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92535" y="1066735"/>
            <a:ext cx="1005967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86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large-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disaster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either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Alert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(MAC)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(MCC)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affiliated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CMS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body,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however,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exercising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disaster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 marL="12700" marR="374015">
              <a:lnSpc>
                <a:spcPct val="120000"/>
              </a:lnSpc>
              <a:spcBef>
                <a:spcPts val="2150"/>
              </a:spcBef>
            </a:pP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Overarching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goal</a:t>
            </a:r>
            <a:r>
              <a:rPr sz="24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during</a:t>
            </a:r>
            <a:r>
              <a:rPr sz="24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</a:t>
            </a:r>
            <a:r>
              <a:rPr sz="24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disaster: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6792" y="449580"/>
            <a:ext cx="717956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849" y="543989"/>
            <a:ext cx="66306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DEFINITIONS</a:t>
            </a:r>
            <a:r>
              <a:rPr spc="-120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3</a:t>
            </a:r>
            <a:r>
              <a:rPr spc="-100" dirty="0"/>
              <a:t> </a:t>
            </a:r>
            <a:r>
              <a:rPr spc="-30" dirty="0"/>
              <a:t>TYPES</a:t>
            </a:r>
            <a:r>
              <a:rPr spc="-130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EXERCISES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7783" y="1325880"/>
            <a:ext cx="3548379" cy="688975"/>
            <a:chOff x="557783" y="1325880"/>
            <a:chExt cx="3548379" cy="6889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1341120"/>
              <a:ext cx="495299" cy="6446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7" y="1325880"/>
              <a:ext cx="3332987" cy="68884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7128" y="1397298"/>
            <a:ext cx="310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Tabletop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(TTX)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7783" y="2458211"/>
            <a:ext cx="3127375" cy="688975"/>
            <a:chOff x="557783" y="2458211"/>
            <a:chExt cx="3127375" cy="6889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2473452"/>
              <a:ext cx="495299" cy="6446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667" y="2458211"/>
              <a:ext cx="2912363" cy="6888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7128" y="2529630"/>
            <a:ext cx="2617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7783" y="3589020"/>
            <a:ext cx="2908300" cy="688975"/>
            <a:chOff x="557783" y="3589020"/>
            <a:chExt cx="2908300" cy="6889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3604259"/>
              <a:ext cx="495299" cy="6446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667" y="3589020"/>
              <a:ext cx="854963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3104" y="3589020"/>
              <a:ext cx="507491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6068" y="3589020"/>
              <a:ext cx="2159507" cy="68884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27128" y="3660437"/>
            <a:ext cx="246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Full-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9125" y="1402478"/>
            <a:ext cx="6179185" cy="332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l">
              <a:lnSpc>
                <a:spcPct val="100000"/>
              </a:lnSpc>
              <a:spcBef>
                <a:spcPts val="95"/>
              </a:spcBef>
              <a:buChar char="-"/>
              <a:tabLst>
                <a:tab pos="241300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Facilitator guided discussion on one or more scenarios.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policies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endParaRPr lang="en-US" sz="22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1300" marR="5080" indent="-228600" algn="l">
              <a:lnSpc>
                <a:spcPct val="100000"/>
              </a:lnSpc>
              <a:spcBef>
                <a:spcPts val="95"/>
              </a:spcBef>
              <a:buChar char="-"/>
              <a:tabLst>
                <a:tab pos="2413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241300" marR="238760" indent="-228600">
              <a:lnSpc>
                <a:spcPct val="10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Simulated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members,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r>
              <a:rPr sz="2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and/or resources</a:t>
            </a:r>
            <a:endParaRPr sz="2200" dirty="0">
              <a:latin typeface="Calibri"/>
              <a:cs typeface="Calibri"/>
            </a:endParaRPr>
          </a:p>
          <a:p>
            <a:pPr marL="241300" marR="81915" indent="-228600">
              <a:lnSpc>
                <a:spcPct val="100000"/>
              </a:lnSpc>
              <a:spcBef>
                <a:spcPts val="994"/>
              </a:spcBef>
              <a:buChar char="-"/>
              <a:tabLst>
                <a:tab pos="241300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Typically,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lengthier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event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(most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realistic)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9259" y="5069649"/>
            <a:ext cx="1046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2651760" algn="l"/>
              </a:tabLst>
            </a:pP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Community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99CCC"/>
                </a:solidFill>
                <a:latin typeface="Calibri"/>
                <a:cs typeface="Calibri"/>
              </a:rPr>
              <a:t>Wide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	-</a:t>
            </a:r>
            <a:r>
              <a:rPr sz="2400" spc="-3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99CCC"/>
                </a:solidFill>
                <a:latin typeface="Calibri"/>
                <a:cs typeface="Calibri"/>
              </a:rPr>
              <a:t>exercise</a:t>
            </a:r>
            <a:r>
              <a:rPr sz="2400" spc="-6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involves</a:t>
            </a:r>
            <a:r>
              <a:rPr sz="2400" spc="-3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more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just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your</a:t>
            </a:r>
            <a:r>
              <a:rPr sz="2400" spc="-50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facility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99CCC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499C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99CCC"/>
                </a:solidFill>
                <a:latin typeface="Calibri"/>
                <a:cs typeface="Calibri"/>
              </a:rPr>
              <a:t>agency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2998" y="1355677"/>
            <a:ext cx="4917412" cy="43904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962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EXERCISE</a:t>
            </a:r>
            <a:r>
              <a:rPr spc="-125" dirty="0"/>
              <a:t> </a:t>
            </a:r>
            <a:r>
              <a:rPr spc="-25" dirty="0"/>
              <a:t>COMPONENTS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22960" y="1758696"/>
            <a:ext cx="5683250" cy="3519170"/>
            <a:chOff x="822960" y="1758696"/>
            <a:chExt cx="5683250" cy="35191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775460"/>
              <a:ext cx="495299" cy="6431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1758696"/>
              <a:ext cx="1708403" cy="688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2340864"/>
              <a:ext cx="495299" cy="6431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368" y="2324100"/>
              <a:ext cx="1479803" cy="68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2907792"/>
              <a:ext cx="495299" cy="643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368" y="2891028"/>
              <a:ext cx="4718303" cy="688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3473196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368" y="3456432"/>
              <a:ext cx="5466587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4038600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368" y="4021835"/>
              <a:ext cx="3589019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4605527"/>
              <a:ext cx="4952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368" y="4588776"/>
              <a:ext cx="3185159" cy="68883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2535" y="1630694"/>
            <a:ext cx="5306060" cy="3421379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(MSEL)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Evaluation/Participant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(AAR)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(IP)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AD4A96-C421-3725-2115-98AB229F22E8}"/>
              </a:ext>
            </a:extLst>
          </p:cNvPr>
          <p:cNvSpPr/>
          <p:nvPr/>
        </p:nvSpPr>
        <p:spPr>
          <a:xfrm rot="261877">
            <a:off x="6851669" y="1815632"/>
            <a:ext cx="1066800" cy="291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2023 MRSE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4012" y="446082"/>
            <a:ext cx="5023972" cy="1009650"/>
          </a:xfrm>
          <a:prstGeom prst="rect">
            <a:avLst/>
          </a:prstGeom>
        </p:spPr>
        <p:txBody>
          <a:bodyPr vert="horz" wrap="square" lIns="0" tIns="249327" rIns="0" bIns="0" rtlCol="0">
            <a:spAutoFit/>
          </a:bodyPr>
          <a:lstStyle/>
          <a:p>
            <a:pPr marL="149987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OBJECTIVES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75688" y="1665731"/>
            <a:ext cx="1004062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00455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communication,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triage,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contacting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specialists,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Review previous AARs and IPs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tested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measurable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708" y="4528539"/>
            <a:ext cx="3023615" cy="2016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900" y="408431"/>
            <a:ext cx="4111751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4872" y="502798"/>
            <a:ext cx="35617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OBJECTIVE</a:t>
            </a:r>
            <a:r>
              <a:rPr spc="-145" dirty="0"/>
              <a:t> </a:t>
            </a:r>
            <a:r>
              <a:rPr spc="-10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003" y="924490"/>
            <a:ext cx="10812780" cy="514604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OBJECTIVE: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  <a:p>
            <a:pPr marL="241300" marR="649605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situational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gathering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real-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(facility/agency)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….(staff,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EMS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Agency,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Task(s):</a:t>
            </a:r>
            <a:endParaRPr sz="2000">
              <a:latin typeface="Calibri"/>
              <a:cs typeface="Calibri"/>
            </a:endParaRPr>
          </a:p>
          <a:p>
            <a:pPr marL="240665" marR="483870" indent="-2286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Activate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plan/policy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incident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on-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duty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scheduled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minutes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incident notification</a:t>
            </a:r>
            <a:endParaRPr sz="2000">
              <a:latin typeface="Calibri"/>
              <a:cs typeface="Calibri"/>
            </a:endParaRPr>
          </a:p>
          <a:p>
            <a:pPr marL="240665" marR="421640" indent="-228600">
              <a:lnSpc>
                <a:spcPct val="11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Respond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MCC,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e.g.,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request,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capabilities.</a:t>
            </a:r>
            <a:endParaRPr sz="2000">
              <a:latin typeface="Calibri"/>
              <a:cs typeface="Calibri"/>
            </a:endParaRPr>
          </a:p>
          <a:p>
            <a:pPr marL="240665" marR="5080" indent="-228600">
              <a:lnSpc>
                <a:spcPct val="11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Utilize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redundant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[insert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test,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messaging,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email,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software,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refer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plan/policy]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notify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staff,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EMS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MCC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applicable.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4523" y="432816"/>
            <a:ext cx="2324099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5549" y="527509"/>
            <a:ext cx="177418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SCENARIO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2960" y="1248155"/>
            <a:ext cx="8350250" cy="4015740"/>
            <a:chOff x="822960" y="1248155"/>
            <a:chExt cx="8350250" cy="40157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263396"/>
              <a:ext cx="495299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368" y="1248155"/>
              <a:ext cx="7830311" cy="688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368" y="1687067"/>
              <a:ext cx="6565391" cy="688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2267711"/>
              <a:ext cx="495299" cy="6431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368" y="2252484"/>
              <a:ext cx="7220711" cy="6888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368" y="2691383"/>
              <a:ext cx="5658611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3451" y="2691396"/>
              <a:ext cx="566927" cy="6888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2907" y="2691396"/>
              <a:ext cx="2670047" cy="6888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368" y="3130308"/>
              <a:ext cx="2084831" cy="6888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3712464"/>
              <a:ext cx="495299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368" y="3697236"/>
              <a:ext cx="7833359" cy="688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9368" y="4136148"/>
              <a:ext cx="7659623" cy="6888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9368" y="4575047"/>
              <a:ext cx="3756659" cy="688847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965199" y="1285151"/>
            <a:ext cx="7904480" cy="3785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0734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scenario</a:t>
            </a:r>
            <a:r>
              <a:rPr spc="-40" dirty="0"/>
              <a:t> </a:t>
            </a:r>
            <a:r>
              <a:rPr dirty="0"/>
              <a:t>should</a:t>
            </a:r>
            <a:r>
              <a:rPr spc="-1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developed</a:t>
            </a:r>
            <a:r>
              <a:rPr spc="-10" dirty="0"/>
              <a:t> </a:t>
            </a:r>
            <a:r>
              <a:rPr dirty="0"/>
              <a:t>after</a:t>
            </a:r>
            <a:r>
              <a:rPr spc="-3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objectives</a:t>
            </a:r>
            <a:r>
              <a:rPr spc="-20" dirty="0"/>
              <a:t> have </a:t>
            </a:r>
            <a:r>
              <a:rPr dirty="0"/>
              <a:t>been</a:t>
            </a:r>
            <a:r>
              <a:rPr spc="-30" dirty="0"/>
              <a:t> </a:t>
            </a:r>
            <a:r>
              <a:rPr dirty="0"/>
              <a:t>determined</a:t>
            </a:r>
            <a:r>
              <a:rPr spc="-35" dirty="0"/>
              <a:t> </a:t>
            </a:r>
            <a:r>
              <a:rPr dirty="0"/>
              <a:t>so</a:t>
            </a:r>
            <a:r>
              <a:rPr spc="-25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test</a:t>
            </a:r>
            <a:r>
              <a:rPr spc="-30" dirty="0"/>
              <a:t> </a:t>
            </a:r>
            <a:r>
              <a:rPr dirty="0"/>
              <a:t>the</a:t>
            </a:r>
            <a:r>
              <a:rPr spc="-10" dirty="0"/>
              <a:t> objectives</a:t>
            </a: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36065" algn="l"/>
              </a:tabLst>
            </a:pPr>
            <a:r>
              <a:rPr spc="-10" dirty="0"/>
              <a:t>However,</a:t>
            </a:r>
            <a:r>
              <a:rPr dirty="0"/>
              <a:t>	with</a:t>
            </a:r>
            <a:r>
              <a:rPr spc="-6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Medical</a:t>
            </a:r>
            <a:r>
              <a:rPr spc="-45" dirty="0"/>
              <a:t> </a:t>
            </a:r>
            <a:r>
              <a:rPr dirty="0"/>
              <a:t>Response</a:t>
            </a:r>
            <a:r>
              <a:rPr spc="-25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Surge</a:t>
            </a:r>
            <a:r>
              <a:rPr spc="-25" dirty="0"/>
              <a:t> </a:t>
            </a:r>
            <a:r>
              <a:rPr spc="-10" dirty="0"/>
              <a:t>Exercise </a:t>
            </a:r>
            <a:r>
              <a:rPr dirty="0"/>
              <a:t>(MRSE),</a:t>
            </a:r>
            <a:r>
              <a:rPr spc="-6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scenario</a:t>
            </a:r>
            <a:r>
              <a:rPr spc="-35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already</a:t>
            </a:r>
            <a:r>
              <a:rPr spc="-35" dirty="0"/>
              <a:t> </a:t>
            </a:r>
            <a:r>
              <a:rPr dirty="0"/>
              <a:t>been</a:t>
            </a:r>
            <a:r>
              <a:rPr spc="-25" dirty="0"/>
              <a:t> </a:t>
            </a:r>
            <a:r>
              <a:rPr dirty="0"/>
              <a:t>set</a:t>
            </a:r>
            <a:r>
              <a:rPr spc="-2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lang="en-US" spc="-30" dirty="0"/>
              <a:t>Pediatric surge and healthcare coalition power outage</a:t>
            </a:r>
            <a:endParaRPr spc="-10" dirty="0"/>
          </a:p>
          <a:p>
            <a:pPr marL="241300" marR="302260" indent="-228600">
              <a:lnSpc>
                <a:spcPct val="12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Scenario</a:t>
            </a:r>
            <a:r>
              <a:rPr spc="-60" dirty="0"/>
              <a:t> </a:t>
            </a:r>
            <a:r>
              <a:rPr dirty="0"/>
              <a:t>should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relevant,</a:t>
            </a:r>
            <a:r>
              <a:rPr spc="-1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include</a:t>
            </a:r>
            <a:r>
              <a:rPr spc="-35" dirty="0"/>
              <a:t> </a:t>
            </a:r>
            <a:r>
              <a:rPr dirty="0"/>
              <a:t>situations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spc="-20" dirty="0"/>
              <a:t>will </a:t>
            </a:r>
            <a:r>
              <a:rPr dirty="0"/>
              <a:t>test</a:t>
            </a:r>
            <a:r>
              <a:rPr spc="-5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objectives</a:t>
            </a:r>
            <a:r>
              <a:rPr spc="-40" dirty="0"/>
              <a:t> </a:t>
            </a:r>
            <a:r>
              <a:rPr dirty="0"/>
              <a:t>i.e.,</a:t>
            </a:r>
            <a:r>
              <a:rPr spc="-30" dirty="0"/>
              <a:t> </a:t>
            </a:r>
            <a:r>
              <a:rPr dirty="0"/>
              <a:t>based</a:t>
            </a:r>
            <a:r>
              <a:rPr spc="-30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Hazard</a:t>
            </a:r>
            <a:r>
              <a:rPr spc="-45" dirty="0"/>
              <a:t> </a:t>
            </a:r>
            <a:r>
              <a:rPr spc="-10" dirty="0"/>
              <a:t>Vulnerability Analysis/Assessment</a:t>
            </a:r>
            <a:r>
              <a:rPr spc="5" dirty="0"/>
              <a:t> </a:t>
            </a:r>
            <a:r>
              <a:rPr spc="-10" dirty="0"/>
              <a:t>(HVA)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  <p:pic>
        <p:nvPicPr>
          <p:cNvPr id="2050" name="Picture 2" descr="PEDIATRIC SURGE TEMPLATE">
            <a:extLst>
              <a:ext uri="{FF2B5EF4-FFF2-40B4-BE49-F238E27FC236}">
                <a16:creationId xmlns:a16="http://schemas.microsoft.com/office/drawing/2014/main" id="{B3B7D7E7-32DE-B28A-FB23-DDC106B9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80" y="243090"/>
            <a:ext cx="3076575" cy="1485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er outage | safersurgery">
            <a:extLst>
              <a:ext uri="{FF2B5EF4-FFF2-40B4-BE49-F238E27FC236}">
                <a16:creationId xmlns:a16="http://schemas.microsoft.com/office/drawing/2014/main" id="{AA530207-463E-0174-2499-E5377B0BA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r="-3200" b="23600"/>
          <a:stretch/>
        </p:blipFill>
        <p:spPr bwMode="auto">
          <a:xfrm>
            <a:off x="9408984" y="3673645"/>
            <a:ext cx="2080642" cy="21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lp prevent common children's injuries | HealthONE">
            <a:extLst>
              <a:ext uri="{FF2B5EF4-FFF2-40B4-BE49-F238E27FC236}">
                <a16:creationId xmlns:a16="http://schemas.microsoft.com/office/drawing/2014/main" id="{AF392E74-829F-E878-C316-35D720A7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210" y="202425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5832" y="478536"/>
            <a:ext cx="7301483" cy="967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6889" y="572887"/>
            <a:ext cx="67494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MASTER</a:t>
            </a:r>
            <a:r>
              <a:rPr spc="-155" dirty="0"/>
              <a:t> </a:t>
            </a:r>
            <a:r>
              <a:rPr spc="-35" dirty="0"/>
              <a:t>SCENARIO</a:t>
            </a:r>
            <a:r>
              <a:rPr spc="-150" dirty="0"/>
              <a:t> </a:t>
            </a:r>
            <a:r>
              <a:rPr spc="-35" dirty="0"/>
              <a:t>EVENTS</a:t>
            </a:r>
            <a:r>
              <a:rPr spc="-150" dirty="0"/>
              <a:t> </a:t>
            </a:r>
            <a:r>
              <a:rPr spc="-10" dirty="0"/>
              <a:t>LIST</a:t>
            </a:r>
            <a:r>
              <a:rPr spc="-145" dirty="0"/>
              <a:t> </a:t>
            </a:r>
            <a:r>
              <a:rPr spc="-10" dirty="0"/>
              <a:t>(MSEL)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4880" y="1242072"/>
            <a:ext cx="10477500" cy="4523740"/>
            <a:chOff x="944880" y="1242072"/>
            <a:chExt cx="10477500" cy="45237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1258824"/>
              <a:ext cx="495299" cy="643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288" y="1242072"/>
              <a:ext cx="4108703" cy="6888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1824228"/>
              <a:ext cx="495299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287" y="1807464"/>
              <a:ext cx="2846831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2391155"/>
              <a:ext cx="495299" cy="6431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288" y="2374391"/>
              <a:ext cx="7600187" cy="688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2956560"/>
              <a:ext cx="495299" cy="6431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287" y="2939795"/>
              <a:ext cx="6958583" cy="688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3521964"/>
              <a:ext cx="495299" cy="643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1288" y="3505200"/>
              <a:ext cx="10261092" cy="688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1288" y="3944112"/>
              <a:ext cx="6326123" cy="6888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4527803"/>
              <a:ext cx="495299" cy="643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1288" y="4511039"/>
              <a:ext cx="5103875" cy="6888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5093208"/>
              <a:ext cx="495299" cy="643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1287" y="5076444"/>
              <a:ext cx="7409687" cy="68884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14746" y="1114125"/>
            <a:ext cx="10034270" cy="442531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Chronological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row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inject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headings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inject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number,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message/information,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MSEL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MRSE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columns</a:t>
            </a:r>
            <a:endParaRPr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controllers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MSEL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61600" y="12700"/>
            <a:ext cx="1930400" cy="2051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A9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1783</Words>
  <Application>Microsoft Office PowerPoint</Application>
  <PresentationFormat>Widescreen</PresentationFormat>
  <Paragraphs>173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Neue Helvetica W01</vt:lpstr>
      <vt:lpstr>Office Theme</vt:lpstr>
      <vt:lpstr>LOS ANGELES COUNTY</vt:lpstr>
      <vt:lpstr>PRESENTATION OBJECTIVES</vt:lpstr>
      <vt:lpstr>EMS AGENCY</vt:lpstr>
      <vt:lpstr>DEFINITIONS OF 3 TYPES OF EXERCISES</vt:lpstr>
      <vt:lpstr>EXERCISE COMPONENTS</vt:lpstr>
      <vt:lpstr>OBJECTIVES</vt:lpstr>
      <vt:lpstr>OBJECTIVE EXAMPLE</vt:lpstr>
      <vt:lpstr>SCENARIO</vt:lpstr>
      <vt:lpstr>MASTER SCENARIO EVENTS LIST (MSEL)</vt:lpstr>
      <vt:lpstr>EXCERPT FROM MRSE MSEL</vt:lpstr>
      <vt:lpstr>EXERCISE EVALUATION – PARTICIPANT FEEDBACK FORM</vt:lpstr>
      <vt:lpstr>AFTER ACTION REPORT (AAR) /IMPROVEMENT PLAN (IP)</vt:lpstr>
      <vt:lpstr>AFTER ACTION REPORT (CONTD.)</vt:lpstr>
      <vt:lpstr>IMPROVEMENT PLAN</vt:lpstr>
      <vt:lpstr>EMS AGENCY DISASTER PROGRAM MANAGERS</vt:lpstr>
      <vt:lpstr>REFERENCES</vt:lpstr>
      <vt:lpstr>Resource Links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 Table Top Exercise October 13, 2016</dc:title>
  <dc:creator>Elaine Forsyth</dc:creator>
  <cp:lastModifiedBy>Essence Wilson</cp:lastModifiedBy>
  <cp:revision>3</cp:revision>
  <dcterms:created xsi:type="dcterms:W3CDTF">2023-08-03T23:50:36Z</dcterms:created>
  <dcterms:modified xsi:type="dcterms:W3CDTF">2023-09-26T19:59:36Z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2022-10-11T00:00:00Z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2023-08-03T00:00:00Z</vt:filetime>
  </property>
  <property fmtid="{D5CDD505-2E9C-101B-9397-08002B2CF9AE}" pid="5" name="Producer">
    <vt:lpwstr>Adobe PDF Library 22.3.34</vt:lpwstr>
  </property>
</Properties>
</file>