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xml" ContentType="application/vnd.openxmlformats-officedocument.presentationml.tags+xml"/>
  <Override PartName="/ppt/notesSlides/notesSlide53.xml" ContentType="application/vnd.openxmlformats-officedocument.presentationml.notesSlide+xml"/>
  <Override PartName="/ppt/tags/tag2.xml" ContentType="application/vnd.openxmlformats-officedocument.presentationml.tags+xml"/>
  <Override PartName="/ppt/notesSlides/notesSlide54.xml" ContentType="application/vnd.openxmlformats-officedocument.presentationml.notesSlide+xml"/>
  <Override PartName="/ppt/tags/tag3.xml" ContentType="application/vnd.openxmlformats-officedocument.presentationml.tags+xml"/>
  <Override PartName="/ppt/notesSlides/notesSlide55.xml" ContentType="application/vnd.openxmlformats-officedocument.presentationml.notesSlide+xml"/>
  <Override PartName="/ppt/tags/tag4.xml" ContentType="application/vnd.openxmlformats-officedocument.presentationml.tags+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520" r:id="rId3"/>
    <p:sldId id="465" r:id="rId4"/>
    <p:sldId id="559" r:id="rId5"/>
    <p:sldId id="469" r:id="rId6"/>
    <p:sldId id="548" r:id="rId7"/>
    <p:sldId id="547" r:id="rId8"/>
    <p:sldId id="552" r:id="rId9"/>
    <p:sldId id="537" r:id="rId10"/>
    <p:sldId id="530" r:id="rId11"/>
    <p:sldId id="565" r:id="rId12"/>
    <p:sldId id="533" r:id="rId13"/>
    <p:sldId id="566" r:id="rId14"/>
    <p:sldId id="534" r:id="rId15"/>
    <p:sldId id="535" r:id="rId16"/>
    <p:sldId id="538" r:id="rId17"/>
    <p:sldId id="539" r:id="rId18"/>
    <p:sldId id="578" r:id="rId19"/>
    <p:sldId id="569" r:id="rId20"/>
    <p:sldId id="575" r:id="rId21"/>
    <p:sldId id="574" r:id="rId22"/>
    <p:sldId id="544" r:id="rId23"/>
    <p:sldId id="542" r:id="rId24"/>
    <p:sldId id="543" r:id="rId25"/>
    <p:sldId id="549" r:id="rId26"/>
    <p:sldId id="550" r:id="rId27"/>
    <p:sldId id="546" r:id="rId28"/>
    <p:sldId id="570" r:id="rId29"/>
    <p:sldId id="488" r:id="rId30"/>
    <p:sldId id="545" r:id="rId31"/>
    <p:sldId id="532" r:id="rId32"/>
    <p:sldId id="572" r:id="rId33"/>
    <p:sldId id="556" r:id="rId34"/>
    <p:sldId id="573" r:id="rId35"/>
    <p:sldId id="553" r:id="rId36"/>
    <p:sldId id="554" r:id="rId37"/>
    <p:sldId id="557" r:id="rId38"/>
    <p:sldId id="555" r:id="rId39"/>
    <p:sldId id="568" r:id="rId40"/>
    <p:sldId id="567" r:id="rId41"/>
    <p:sldId id="562" r:id="rId42"/>
    <p:sldId id="560" r:id="rId43"/>
    <p:sldId id="561" r:id="rId44"/>
    <p:sldId id="493" r:id="rId45"/>
    <p:sldId id="558" r:id="rId46"/>
    <p:sldId id="499" r:id="rId47"/>
    <p:sldId id="563" r:id="rId48"/>
    <p:sldId id="576" r:id="rId49"/>
    <p:sldId id="477" r:id="rId50"/>
    <p:sldId id="500" r:id="rId51"/>
    <p:sldId id="519" r:id="rId52"/>
    <p:sldId id="502" r:id="rId53"/>
    <p:sldId id="271" r:id="rId54"/>
    <p:sldId id="577" r:id="rId55"/>
    <p:sldId id="506" r:id="rId56"/>
    <p:sldId id="484" r:id="rId5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84724" autoAdjust="0"/>
  </p:normalViewPr>
  <p:slideViewPr>
    <p:cSldViewPr snapToGrid="0">
      <p:cViewPr varScale="1">
        <p:scale>
          <a:sx n="93" d="100"/>
          <a:sy n="93" d="100"/>
        </p:scale>
        <p:origin x="11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latin typeface="Franklin Gothic Book" panose="020B0503020102020204" pitchFamily="34" charset="0"/>
              </a:rPr>
              <a:t>Pediatric</a:t>
            </a:r>
            <a:r>
              <a:rPr lang="en-US" baseline="0" dirty="0">
                <a:latin typeface="Franklin Gothic Book" panose="020B0503020102020204" pitchFamily="34" charset="0"/>
              </a:rPr>
              <a:t> Staffed Beds in Los Angeles County</a:t>
            </a:r>
            <a:endParaRPr lang="en-US" dirty="0">
              <a:latin typeface="Franklin Gothic Book" panose="020B05030201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explosion val="5"/>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DF0-48F3-888E-AD6F4706E85C}"/>
              </c:ext>
            </c:extLst>
          </c:dPt>
          <c:dPt>
            <c:idx val="1"/>
            <c:bubble3D val="0"/>
            <c:explosion val="22"/>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DF0-48F3-888E-AD6F4706E85C}"/>
              </c:ext>
            </c:extLst>
          </c:dPt>
          <c:dLbls>
            <c:dLbl>
              <c:idx val="0"/>
              <c:tx>
                <c:rich>
                  <a:bodyPr/>
                  <a:lstStyle/>
                  <a:p>
                    <a:fld id="{FB17F396-C2F7-4940-BB3C-5D3BECF64EBC}" type="VALUE">
                      <a:rPr lang="en-US">
                        <a:latin typeface="Franklin Gothic Book" panose="020B0503020102020204" pitchFamily="34" charset="0"/>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F0-48F3-888E-AD6F4706E85C}"/>
                </c:ext>
              </c:extLst>
            </c:dLbl>
            <c:dLbl>
              <c:idx val="1"/>
              <c:tx>
                <c:rich>
                  <a:bodyPr/>
                  <a:lstStyle/>
                  <a:p>
                    <a:r>
                      <a:rPr lang="en-US" dirty="0">
                        <a:latin typeface="Franklin Gothic Book" panose="020B0503020102020204" pitchFamily="34" charset="0"/>
                      </a:rPr>
                      <a:t>490</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DF0-48F3-888E-AD6F4706E85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Sheet1!$D$96:$D$97</c:f>
              <c:numCache>
                <c:formatCode>General</c:formatCode>
                <c:ptCount val="2"/>
                <c:pt idx="0">
                  <c:v>2453</c:v>
                </c:pt>
                <c:pt idx="1">
                  <c:v>490.6</c:v>
                </c:pt>
              </c:numCache>
            </c:numRef>
          </c:val>
          <c:extLst>
            <c:ext xmlns:c16="http://schemas.microsoft.com/office/drawing/2014/chart" uri="{C3380CC4-5D6E-409C-BE32-E72D297353CC}">
              <c16:uniqueId val="{00000004-5DF0-48F3-888E-AD6F4706E85C}"/>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5DD1D5E-B98A-47BB-BD7D-25D4DED29803}" type="datetimeFigureOut">
              <a:rPr lang="en-US" smtClean="0"/>
              <a:t>9/26/2023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22DBC5E-4EB0-4F3D-A5C4-513D8E63E123}" type="slidenum">
              <a:rPr lang="en-US" smtClean="0"/>
              <a:t>‹#›</a:t>
            </a:fld>
            <a:endParaRPr lang="en-US"/>
          </a:p>
        </p:txBody>
      </p:sp>
    </p:spTree>
    <p:extLst>
      <p:ext uri="{BB962C8B-B14F-4D97-AF65-F5344CB8AC3E}">
        <p14:creationId xmlns:p14="http://schemas.microsoft.com/office/powerpoint/2010/main" val="2391033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fema.gov/sites/default/files/2020-07/healthcare-facilities-and-power-outages.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DBC5E-4EB0-4F3D-A5C4-513D8E63E123}" type="slidenum">
              <a:rPr lang="en-US" smtClean="0"/>
              <a:t>1</a:t>
            </a:fld>
            <a:endParaRPr lang="en-US"/>
          </a:p>
        </p:txBody>
      </p:sp>
    </p:spTree>
    <p:extLst>
      <p:ext uri="{BB962C8B-B14F-4D97-AF65-F5344CB8AC3E}">
        <p14:creationId xmlns:p14="http://schemas.microsoft.com/office/powerpoint/2010/main" val="4270712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10</a:t>
            </a:fld>
            <a:endParaRPr lang="en-US"/>
          </a:p>
        </p:txBody>
      </p:sp>
    </p:spTree>
    <p:extLst>
      <p:ext uri="{BB962C8B-B14F-4D97-AF65-F5344CB8AC3E}">
        <p14:creationId xmlns:p14="http://schemas.microsoft.com/office/powerpoint/2010/main" val="1622462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98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fld id="{AC26C48B-9ED4-412D-84A9-3D58CC208CD6}" type="slidenum">
              <a:rPr lang="en-US" smtClean="0"/>
              <a:t>11</a:t>
            </a:fld>
            <a:endParaRPr lang="en-US"/>
          </a:p>
        </p:txBody>
      </p:sp>
    </p:spTree>
    <p:extLst>
      <p:ext uri="{BB962C8B-B14F-4D97-AF65-F5344CB8AC3E}">
        <p14:creationId xmlns:p14="http://schemas.microsoft.com/office/powerpoint/2010/main" val="815221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12</a:t>
            </a:fld>
            <a:endParaRPr lang="en-US"/>
          </a:p>
        </p:txBody>
      </p:sp>
    </p:spTree>
    <p:extLst>
      <p:ext uri="{BB962C8B-B14F-4D97-AF65-F5344CB8AC3E}">
        <p14:creationId xmlns:p14="http://schemas.microsoft.com/office/powerpoint/2010/main" val="2617981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Not counting CHLA there are 63 hospitals in total in Tiers 1 - 6</a:t>
            </a:r>
          </a:p>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13</a:t>
            </a:fld>
            <a:endParaRPr lang="en-US"/>
          </a:p>
        </p:txBody>
      </p:sp>
    </p:spTree>
    <p:extLst>
      <p:ext uri="{BB962C8B-B14F-4D97-AF65-F5344CB8AC3E}">
        <p14:creationId xmlns:p14="http://schemas.microsoft.com/office/powerpoint/2010/main" val="2385112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14</a:t>
            </a:fld>
            <a:endParaRPr lang="en-US"/>
          </a:p>
        </p:txBody>
      </p:sp>
    </p:spTree>
    <p:extLst>
      <p:ext uri="{BB962C8B-B14F-4D97-AF65-F5344CB8AC3E}">
        <p14:creationId xmlns:p14="http://schemas.microsoft.com/office/powerpoint/2010/main" val="3624842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63 hospitals in total in Tiers 1 – 6 (Not counting CHLA)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342900" marR="0" lvl="0" indent="-342900">
              <a:spcBef>
                <a:spcPts val="300"/>
              </a:spcBef>
              <a:spcAft>
                <a:spcPts val="300"/>
              </a:spcAft>
              <a:buFont typeface="Symbol" panose="05050102010706020507" pitchFamily="18" charset="2"/>
              <a:buChar char=""/>
            </a:pPr>
            <a:r>
              <a:rPr lang="en-US" sz="1200" dirty="0">
                <a:latin typeface="Franklin Gothic Book" panose="020B0503020102020204" pitchFamily="34" charset="0"/>
                <a:ea typeface="Times New Roman" panose="02020603050405020304" pitchFamily="18" charset="0"/>
              </a:rPr>
              <a:t>Tier 1 to Tier 3 Hospitals: </a:t>
            </a:r>
            <a:r>
              <a:rPr lang="en-US" sz="1200" b="1" dirty="0">
                <a:solidFill>
                  <a:srgbClr val="FF0000"/>
                </a:solidFill>
                <a:latin typeface="Franklin Gothic Book" panose="020B0503020102020204" pitchFamily="34" charset="0"/>
                <a:ea typeface="Times New Roman" panose="02020603050405020304" pitchFamily="18" charset="0"/>
              </a:rPr>
              <a:t>12 pediatric patients each (18 hospitals in these tiers – not counting CHLA)</a:t>
            </a:r>
          </a:p>
          <a:p>
            <a:pPr marL="342900" marR="0" lvl="0" indent="-342900">
              <a:spcBef>
                <a:spcPts val="300"/>
              </a:spcBef>
              <a:spcAft>
                <a:spcPts val="300"/>
              </a:spcAft>
              <a:buFont typeface="Symbol" panose="05050102010706020507" pitchFamily="18" charset="2"/>
              <a:buChar char=""/>
            </a:pPr>
            <a:r>
              <a:rPr lang="en-US" sz="1200" dirty="0">
                <a:latin typeface="Franklin Gothic Book" panose="020B0503020102020204" pitchFamily="34" charset="0"/>
                <a:ea typeface="Times New Roman" panose="02020603050405020304" pitchFamily="18" charset="0"/>
              </a:rPr>
              <a:t>Tier 4 to Tier 5 Hospitals:</a:t>
            </a:r>
            <a:r>
              <a:rPr lang="en-US" sz="1200" b="1" dirty="0">
                <a:latin typeface="Franklin Gothic Book" panose="020B0503020102020204" pitchFamily="34" charset="0"/>
                <a:ea typeface="Times New Roman" panose="02020603050405020304" pitchFamily="18" charset="0"/>
              </a:rPr>
              <a:t> </a:t>
            </a:r>
            <a:r>
              <a:rPr lang="en-US" sz="1200" b="1" dirty="0">
                <a:solidFill>
                  <a:srgbClr val="FF0000"/>
                </a:solidFill>
                <a:latin typeface="Franklin Gothic Book" panose="020B0503020102020204" pitchFamily="34" charset="0"/>
                <a:ea typeface="Times New Roman" panose="02020603050405020304" pitchFamily="18" charset="0"/>
              </a:rPr>
              <a:t>7 pediatric patients each (25 hospitals in these tiers)</a:t>
            </a:r>
          </a:p>
          <a:p>
            <a:pPr marL="342900" marR="0" lvl="0" indent="-342900">
              <a:spcBef>
                <a:spcPts val="300"/>
              </a:spcBef>
              <a:spcAft>
                <a:spcPts val="300"/>
              </a:spcAft>
              <a:buFont typeface="Symbol" panose="05050102010706020507" pitchFamily="18" charset="2"/>
              <a:buChar char=""/>
            </a:pPr>
            <a:r>
              <a:rPr lang="en-US" sz="1200" dirty="0">
                <a:latin typeface="Franklin Gothic Book" panose="020B0503020102020204" pitchFamily="34" charset="0"/>
                <a:ea typeface="Times New Roman" panose="02020603050405020304" pitchFamily="18" charset="0"/>
              </a:rPr>
              <a:t>Tier 6 Hospitals: 5</a:t>
            </a:r>
            <a:r>
              <a:rPr lang="en-US" sz="1200" b="1" dirty="0">
                <a:solidFill>
                  <a:srgbClr val="FF0000"/>
                </a:solidFill>
                <a:latin typeface="Franklin Gothic Book" panose="020B0503020102020204" pitchFamily="34" charset="0"/>
                <a:ea typeface="Times New Roman" panose="02020603050405020304" pitchFamily="18" charset="0"/>
              </a:rPr>
              <a:t> pediatric patients each (20 hospitals in this tier)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15</a:t>
            </a:fld>
            <a:endParaRPr lang="en-US"/>
          </a:p>
        </p:txBody>
      </p:sp>
    </p:spTree>
    <p:extLst>
      <p:ext uri="{BB962C8B-B14F-4D97-AF65-F5344CB8AC3E}">
        <p14:creationId xmlns:p14="http://schemas.microsoft.com/office/powerpoint/2010/main" val="1217360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16</a:t>
            </a:fld>
            <a:endParaRPr lang="en-US"/>
          </a:p>
        </p:txBody>
      </p:sp>
    </p:spTree>
    <p:extLst>
      <p:ext uri="{BB962C8B-B14F-4D97-AF65-F5344CB8AC3E}">
        <p14:creationId xmlns:p14="http://schemas.microsoft.com/office/powerpoint/2010/main" val="1888020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17</a:t>
            </a:fld>
            <a:endParaRPr lang="en-US"/>
          </a:p>
        </p:txBody>
      </p:sp>
    </p:spTree>
    <p:extLst>
      <p:ext uri="{BB962C8B-B14F-4D97-AF65-F5344CB8AC3E}">
        <p14:creationId xmlns:p14="http://schemas.microsoft.com/office/powerpoint/2010/main" val="3939224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a:p>
            <a:r>
              <a:rPr lang="en-US" dirty="0"/>
              <a:t>https://www.stanfordchildrens.org/en/research-innovation/train</a:t>
            </a:r>
          </a:p>
        </p:txBody>
      </p:sp>
      <p:sp>
        <p:nvSpPr>
          <p:cNvPr id="4" name="Slide Number Placeholder 3"/>
          <p:cNvSpPr>
            <a:spLocks noGrp="1"/>
          </p:cNvSpPr>
          <p:nvPr>
            <p:ph type="sldNum" sz="quarter" idx="5"/>
          </p:nvPr>
        </p:nvSpPr>
        <p:spPr/>
        <p:txBody>
          <a:bodyPr/>
          <a:lstStyle/>
          <a:p>
            <a:fld id="{AC26C48B-9ED4-412D-84A9-3D58CC208CD6}" type="slidenum">
              <a:rPr lang="en-US" smtClean="0"/>
              <a:t>18</a:t>
            </a:fld>
            <a:endParaRPr lang="en-US"/>
          </a:p>
        </p:txBody>
      </p:sp>
    </p:spTree>
    <p:extLst>
      <p:ext uri="{BB962C8B-B14F-4D97-AF65-F5344CB8AC3E}">
        <p14:creationId xmlns:p14="http://schemas.microsoft.com/office/powerpoint/2010/main" val="245290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fld id="{AC26C48B-9ED4-412D-84A9-3D58CC208CD6}" type="slidenum">
              <a:rPr lang="en-US" smtClean="0"/>
              <a:t>19</a:t>
            </a:fld>
            <a:endParaRPr lang="en-US"/>
          </a:p>
        </p:txBody>
      </p:sp>
    </p:spTree>
    <p:extLst>
      <p:ext uri="{BB962C8B-B14F-4D97-AF65-F5344CB8AC3E}">
        <p14:creationId xmlns:p14="http://schemas.microsoft.com/office/powerpoint/2010/main" val="167011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DBC5E-4EB0-4F3D-A5C4-513D8E63E123}" type="slidenum">
              <a:rPr lang="en-US" smtClean="0"/>
              <a:t>2</a:t>
            </a:fld>
            <a:endParaRPr lang="en-US"/>
          </a:p>
        </p:txBody>
      </p:sp>
    </p:spTree>
    <p:extLst>
      <p:ext uri="{BB962C8B-B14F-4D97-AF65-F5344CB8AC3E}">
        <p14:creationId xmlns:p14="http://schemas.microsoft.com/office/powerpoint/2010/main" val="1820700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985" rtl="0" eaLnBrk="1" fontAlgn="auto" latinLnBrk="0" hangingPunct="1">
              <a:lnSpc>
                <a:spcPct val="100000"/>
              </a:lnSpc>
              <a:spcBef>
                <a:spcPts val="0"/>
              </a:spcBef>
              <a:spcAft>
                <a:spcPts val="0"/>
              </a:spcAft>
              <a:buClrTx/>
              <a:buSzTx/>
              <a:buFontTx/>
              <a:buNone/>
              <a:tabLst/>
              <a:defRPr/>
            </a:pPr>
            <a:r>
              <a:rPr lang="en-US" dirty="0">
                <a:highlight>
                  <a:srgbClr val="FFFF00"/>
                </a:highlight>
              </a:rPr>
              <a:t>Beginning at 8:20am</a:t>
            </a:r>
          </a:p>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fld id="{AC26C48B-9ED4-412D-84A9-3D58CC208CD6}" type="slidenum">
              <a:rPr lang="en-US" smtClean="0"/>
              <a:t>20</a:t>
            </a:fld>
            <a:endParaRPr lang="en-US"/>
          </a:p>
        </p:txBody>
      </p:sp>
    </p:spTree>
    <p:extLst>
      <p:ext uri="{BB962C8B-B14F-4D97-AF65-F5344CB8AC3E}">
        <p14:creationId xmlns:p14="http://schemas.microsoft.com/office/powerpoint/2010/main" val="389087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fld id="{AC26C48B-9ED4-412D-84A9-3D58CC208CD6}" type="slidenum">
              <a:rPr lang="en-US" smtClean="0"/>
              <a:t>21</a:t>
            </a:fld>
            <a:endParaRPr lang="en-US"/>
          </a:p>
        </p:txBody>
      </p:sp>
    </p:spTree>
    <p:extLst>
      <p:ext uri="{BB962C8B-B14F-4D97-AF65-F5344CB8AC3E}">
        <p14:creationId xmlns:p14="http://schemas.microsoft.com/office/powerpoint/2010/main" val="1083225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22</a:t>
            </a:fld>
            <a:endParaRPr lang="en-US"/>
          </a:p>
        </p:txBody>
      </p:sp>
    </p:spTree>
    <p:extLst>
      <p:ext uri="{BB962C8B-B14F-4D97-AF65-F5344CB8AC3E}">
        <p14:creationId xmlns:p14="http://schemas.microsoft.com/office/powerpoint/2010/main" val="1466661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23</a:t>
            </a:fld>
            <a:endParaRPr lang="en-US"/>
          </a:p>
        </p:txBody>
      </p:sp>
    </p:spTree>
    <p:extLst>
      <p:ext uri="{BB962C8B-B14F-4D97-AF65-F5344CB8AC3E}">
        <p14:creationId xmlns:p14="http://schemas.microsoft.com/office/powerpoint/2010/main" val="630468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24</a:t>
            </a:fld>
            <a:endParaRPr lang="en-US"/>
          </a:p>
        </p:txBody>
      </p:sp>
    </p:spTree>
    <p:extLst>
      <p:ext uri="{BB962C8B-B14F-4D97-AF65-F5344CB8AC3E}">
        <p14:creationId xmlns:p14="http://schemas.microsoft.com/office/powerpoint/2010/main" val="2417510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25</a:t>
            </a:fld>
            <a:endParaRPr lang="en-US"/>
          </a:p>
        </p:txBody>
      </p:sp>
    </p:spTree>
    <p:extLst>
      <p:ext uri="{BB962C8B-B14F-4D97-AF65-F5344CB8AC3E}">
        <p14:creationId xmlns:p14="http://schemas.microsoft.com/office/powerpoint/2010/main" val="3413095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26</a:t>
            </a:fld>
            <a:endParaRPr lang="en-US"/>
          </a:p>
        </p:txBody>
      </p:sp>
    </p:spTree>
    <p:extLst>
      <p:ext uri="{BB962C8B-B14F-4D97-AF65-F5344CB8AC3E}">
        <p14:creationId xmlns:p14="http://schemas.microsoft.com/office/powerpoint/2010/main" val="3235759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27</a:t>
            </a:fld>
            <a:endParaRPr lang="en-US"/>
          </a:p>
        </p:txBody>
      </p:sp>
    </p:spTree>
    <p:extLst>
      <p:ext uri="{BB962C8B-B14F-4D97-AF65-F5344CB8AC3E}">
        <p14:creationId xmlns:p14="http://schemas.microsoft.com/office/powerpoint/2010/main" val="2346471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28</a:t>
            </a:fld>
            <a:endParaRPr lang="en-US"/>
          </a:p>
        </p:txBody>
      </p:sp>
    </p:spTree>
    <p:extLst>
      <p:ext uri="{BB962C8B-B14F-4D97-AF65-F5344CB8AC3E}">
        <p14:creationId xmlns:p14="http://schemas.microsoft.com/office/powerpoint/2010/main" val="1206167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highlight>
                <a:srgbClr val="FFFF00"/>
              </a:highlight>
            </a:endParaRPr>
          </a:p>
        </p:txBody>
      </p:sp>
      <p:sp>
        <p:nvSpPr>
          <p:cNvPr id="4" name="Slide Number Placeholder 3"/>
          <p:cNvSpPr>
            <a:spLocks noGrp="1"/>
          </p:cNvSpPr>
          <p:nvPr>
            <p:ph type="sldNum" sz="quarter" idx="5"/>
          </p:nvPr>
        </p:nvSpPr>
        <p:spPr/>
        <p:txBody>
          <a:bodyPr/>
          <a:lstStyle/>
          <a:p>
            <a:fld id="{AC26C48B-9ED4-412D-84A9-3D58CC208CD6}" type="slidenum">
              <a:rPr lang="en-US" smtClean="0"/>
              <a:t>29</a:t>
            </a:fld>
            <a:endParaRPr lang="en-US"/>
          </a:p>
        </p:txBody>
      </p:sp>
    </p:spTree>
    <p:extLst>
      <p:ext uri="{BB962C8B-B14F-4D97-AF65-F5344CB8AC3E}">
        <p14:creationId xmlns:p14="http://schemas.microsoft.com/office/powerpoint/2010/main" val="3760272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AC26C48B-9ED4-412D-84A9-3D58CC208CD6}" type="slidenum">
              <a:rPr lang="en-US" smtClean="0"/>
              <a:t>3</a:t>
            </a:fld>
            <a:endParaRPr lang="en-US"/>
          </a:p>
        </p:txBody>
      </p:sp>
    </p:spTree>
    <p:extLst>
      <p:ext uri="{BB962C8B-B14F-4D97-AF65-F5344CB8AC3E}">
        <p14:creationId xmlns:p14="http://schemas.microsoft.com/office/powerpoint/2010/main" val="1168246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https://www.fema.gov/sites/default/files/2020-07/healthcare-facilities-and-power-outages.pdf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other non-Hospital sectors in our HCC, we are testing power outage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Franklin Gothic Book" panose="020B0503020102020204" pitchFamily="34" charset="0"/>
              </a:rPr>
              <a:t>Incorporated power outage to facilitate play for the non-hospital sectors of our Health Care Coalition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Franklin Gothic Book" panose="020B0503020102020204" pitchFamily="34" charset="0"/>
            </a:endParaRPr>
          </a:p>
          <a:p>
            <a:pPr defTabSz="932985"/>
            <a:r>
              <a:rPr lang="en-US" dirty="0"/>
              <a:t>ASC</a:t>
            </a:r>
          </a:p>
          <a:p>
            <a:pPr defTabSz="932985"/>
            <a:r>
              <a:rPr lang="en-US" dirty="0"/>
              <a:t>Clinics</a:t>
            </a:r>
          </a:p>
          <a:p>
            <a:pPr defTabSz="932985"/>
            <a:r>
              <a:rPr lang="en-US" dirty="0"/>
              <a:t>Dialysis</a:t>
            </a:r>
          </a:p>
          <a:p>
            <a:pPr defTabSz="932985"/>
            <a:r>
              <a:rPr lang="en-US" dirty="0"/>
              <a:t>HHH</a:t>
            </a:r>
          </a:p>
          <a:p>
            <a:pPr defTabSz="932985"/>
            <a:r>
              <a:rPr lang="en-US" dirty="0"/>
              <a:t>Urgent Care Centers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30</a:t>
            </a:fld>
            <a:endParaRPr lang="en-US"/>
          </a:p>
        </p:txBody>
      </p:sp>
    </p:spTree>
    <p:extLst>
      <p:ext uri="{BB962C8B-B14F-4D97-AF65-F5344CB8AC3E}">
        <p14:creationId xmlns:p14="http://schemas.microsoft.com/office/powerpoint/2010/main" val="3024080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Franklin Gothic Book" panose="020B0503020102020204" pitchFamily="34" charset="0"/>
              </a:rPr>
              <a:t>Facilities can implement and test strategies outlined in the Los Angeles County Emergency Medical Services Healthcare Surge Planning Guide. Such as ASC’s setting up charging stations to support HHH and others on DME that require power.</a:t>
            </a:r>
          </a:p>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31</a:t>
            </a:fld>
            <a:endParaRPr lang="en-US"/>
          </a:p>
        </p:txBody>
      </p:sp>
    </p:spTree>
    <p:extLst>
      <p:ext uri="{BB962C8B-B14F-4D97-AF65-F5344CB8AC3E}">
        <p14:creationId xmlns:p14="http://schemas.microsoft.com/office/powerpoint/2010/main" val="41410207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32</a:t>
            </a:fld>
            <a:endParaRPr lang="en-US"/>
          </a:p>
        </p:txBody>
      </p:sp>
    </p:spTree>
    <p:extLst>
      <p:ext uri="{BB962C8B-B14F-4D97-AF65-F5344CB8AC3E}">
        <p14:creationId xmlns:p14="http://schemas.microsoft.com/office/powerpoint/2010/main" val="208191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33</a:t>
            </a:fld>
            <a:endParaRPr lang="en-US"/>
          </a:p>
        </p:txBody>
      </p:sp>
    </p:spTree>
    <p:extLst>
      <p:ext uri="{BB962C8B-B14F-4D97-AF65-F5344CB8AC3E}">
        <p14:creationId xmlns:p14="http://schemas.microsoft.com/office/powerpoint/2010/main" val="2393802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34</a:t>
            </a:fld>
            <a:endParaRPr lang="en-US"/>
          </a:p>
        </p:txBody>
      </p:sp>
    </p:spTree>
    <p:extLst>
      <p:ext uri="{BB962C8B-B14F-4D97-AF65-F5344CB8AC3E}">
        <p14:creationId xmlns:p14="http://schemas.microsoft.com/office/powerpoint/2010/main" val="3741917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35</a:t>
            </a:fld>
            <a:endParaRPr lang="en-US"/>
          </a:p>
        </p:txBody>
      </p:sp>
    </p:spTree>
    <p:extLst>
      <p:ext uri="{BB962C8B-B14F-4D97-AF65-F5344CB8AC3E}">
        <p14:creationId xmlns:p14="http://schemas.microsoft.com/office/powerpoint/2010/main" val="2276827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36</a:t>
            </a:fld>
            <a:endParaRPr lang="en-US"/>
          </a:p>
        </p:txBody>
      </p:sp>
    </p:spTree>
    <p:extLst>
      <p:ext uri="{BB962C8B-B14F-4D97-AF65-F5344CB8AC3E}">
        <p14:creationId xmlns:p14="http://schemas.microsoft.com/office/powerpoint/2010/main" val="13696839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37</a:t>
            </a:fld>
            <a:endParaRPr lang="en-US"/>
          </a:p>
        </p:txBody>
      </p:sp>
    </p:spTree>
    <p:extLst>
      <p:ext uri="{BB962C8B-B14F-4D97-AF65-F5344CB8AC3E}">
        <p14:creationId xmlns:p14="http://schemas.microsoft.com/office/powerpoint/2010/main" val="448324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38</a:t>
            </a:fld>
            <a:endParaRPr lang="en-US"/>
          </a:p>
        </p:txBody>
      </p:sp>
    </p:spTree>
    <p:extLst>
      <p:ext uri="{BB962C8B-B14F-4D97-AF65-F5344CB8AC3E}">
        <p14:creationId xmlns:p14="http://schemas.microsoft.com/office/powerpoint/2010/main" val="3056815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39</a:t>
            </a:fld>
            <a:endParaRPr lang="en-US"/>
          </a:p>
        </p:txBody>
      </p:sp>
    </p:spTree>
    <p:extLst>
      <p:ext uri="{BB962C8B-B14F-4D97-AF65-F5344CB8AC3E}">
        <p14:creationId xmlns:p14="http://schemas.microsoft.com/office/powerpoint/2010/main" val="1786323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Currently in HPP Budget Period 5, which began July 1, 2023, and ends June 30, 2024</a:t>
            </a:r>
          </a:p>
        </p:txBody>
      </p:sp>
      <p:sp>
        <p:nvSpPr>
          <p:cNvPr id="4" name="Slide Number Placeholder 3"/>
          <p:cNvSpPr>
            <a:spLocks noGrp="1"/>
          </p:cNvSpPr>
          <p:nvPr>
            <p:ph type="sldNum" sz="quarter" idx="5"/>
          </p:nvPr>
        </p:nvSpPr>
        <p:spPr/>
        <p:txBody>
          <a:bodyPr/>
          <a:lstStyle/>
          <a:p>
            <a:fld id="{AC26C48B-9ED4-412D-84A9-3D58CC208CD6}" type="slidenum">
              <a:rPr lang="en-US" smtClean="0"/>
              <a:t>4</a:t>
            </a:fld>
            <a:endParaRPr lang="en-US"/>
          </a:p>
        </p:txBody>
      </p:sp>
    </p:spTree>
    <p:extLst>
      <p:ext uri="{BB962C8B-B14F-4D97-AF65-F5344CB8AC3E}">
        <p14:creationId xmlns:p14="http://schemas.microsoft.com/office/powerpoint/2010/main" val="5871921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40</a:t>
            </a:fld>
            <a:endParaRPr lang="en-US"/>
          </a:p>
        </p:txBody>
      </p:sp>
    </p:spTree>
    <p:extLst>
      <p:ext uri="{BB962C8B-B14F-4D97-AF65-F5344CB8AC3E}">
        <p14:creationId xmlns:p14="http://schemas.microsoft.com/office/powerpoint/2010/main" val="2380675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fld id="{AC26C48B-9ED4-412D-84A9-3D58CC208CD6}" type="slidenum">
              <a:rPr lang="en-US" smtClean="0"/>
              <a:t>41</a:t>
            </a:fld>
            <a:endParaRPr lang="en-US"/>
          </a:p>
        </p:txBody>
      </p:sp>
    </p:spTree>
    <p:extLst>
      <p:ext uri="{BB962C8B-B14F-4D97-AF65-F5344CB8AC3E}">
        <p14:creationId xmlns:p14="http://schemas.microsoft.com/office/powerpoint/2010/main" val="1368460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42</a:t>
            </a:fld>
            <a:endParaRPr lang="en-US"/>
          </a:p>
        </p:txBody>
      </p:sp>
    </p:spTree>
    <p:extLst>
      <p:ext uri="{BB962C8B-B14F-4D97-AF65-F5344CB8AC3E}">
        <p14:creationId xmlns:p14="http://schemas.microsoft.com/office/powerpoint/2010/main" val="16628167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43</a:t>
            </a:fld>
            <a:endParaRPr lang="en-US"/>
          </a:p>
        </p:txBody>
      </p:sp>
    </p:spTree>
    <p:extLst>
      <p:ext uri="{BB962C8B-B14F-4D97-AF65-F5344CB8AC3E}">
        <p14:creationId xmlns:p14="http://schemas.microsoft.com/office/powerpoint/2010/main" val="32987433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fld id="{AC26C48B-9ED4-412D-84A9-3D58CC208CD6}" type="slidenum">
              <a:rPr lang="en-US" smtClean="0"/>
              <a:t>44</a:t>
            </a:fld>
            <a:endParaRPr lang="en-US"/>
          </a:p>
        </p:txBody>
      </p:sp>
    </p:spTree>
    <p:extLst>
      <p:ext uri="{BB962C8B-B14F-4D97-AF65-F5344CB8AC3E}">
        <p14:creationId xmlns:p14="http://schemas.microsoft.com/office/powerpoint/2010/main" val="1971285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fld id="{AC26C48B-9ED4-412D-84A9-3D58CC208CD6}" type="slidenum">
              <a:rPr lang="en-US" smtClean="0"/>
              <a:t>45</a:t>
            </a:fld>
            <a:endParaRPr lang="en-US"/>
          </a:p>
        </p:txBody>
      </p:sp>
    </p:spTree>
    <p:extLst>
      <p:ext uri="{BB962C8B-B14F-4D97-AF65-F5344CB8AC3E}">
        <p14:creationId xmlns:p14="http://schemas.microsoft.com/office/powerpoint/2010/main" val="2369405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fld id="{AC26C48B-9ED4-412D-84A9-3D58CC208CD6}" type="slidenum">
              <a:rPr lang="en-US" smtClean="0"/>
              <a:t>46</a:t>
            </a:fld>
            <a:endParaRPr lang="en-US"/>
          </a:p>
        </p:txBody>
      </p:sp>
    </p:spTree>
    <p:extLst>
      <p:ext uri="{BB962C8B-B14F-4D97-AF65-F5344CB8AC3E}">
        <p14:creationId xmlns:p14="http://schemas.microsoft.com/office/powerpoint/2010/main" val="2787512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fld id="{AC26C48B-9ED4-412D-84A9-3D58CC208CD6}" type="slidenum">
              <a:rPr lang="en-US" smtClean="0"/>
              <a:t>47</a:t>
            </a:fld>
            <a:endParaRPr lang="en-US"/>
          </a:p>
        </p:txBody>
      </p:sp>
    </p:spTree>
    <p:extLst>
      <p:ext uri="{BB962C8B-B14F-4D97-AF65-F5344CB8AC3E}">
        <p14:creationId xmlns:p14="http://schemas.microsoft.com/office/powerpoint/2010/main" val="7709974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fld id="{AC26C48B-9ED4-412D-84A9-3D58CC208CD6}" type="slidenum">
              <a:rPr lang="en-US" smtClean="0"/>
              <a:t>48</a:t>
            </a:fld>
            <a:endParaRPr lang="en-US"/>
          </a:p>
        </p:txBody>
      </p:sp>
    </p:spTree>
    <p:extLst>
      <p:ext uri="{BB962C8B-B14F-4D97-AF65-F5344CB8AC3E}">
        <p14:creationId xmlns:p14="http://schemas.microsoft.com/office/powerpoint/2010/main" val="37091978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fld id="{AC26C48B-9ED4-412D-84A9-3D58CC208CD6}" type="slidenum">
              <a:rPr lang="en-US" smtClean="0"/>
              <a:t>49</a:t>
            </a:fld>
            <a:endParaRPr lang="en-US"/>
          </a:p>
        </p:txBody>
      </p:sp>
    </p:spTree>
    <p:extLst>
      <p:ext uri="{BB962C8B-B14F-4D97-AF65-F5344CB8AC3E}">
        <p14:creationId xmlns:p14="http://schemas.microsoft.com/office/powerpoint/2010/main" val="3311577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p>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5</a:t>
            </a:fld>
            <a:endParaRPr lang="en-US"/>
          </a:p>
        </p:txBody>
      </p:sp>
    </p:spTree>
    <p:extLst>
      <p:ext uri="{BB962C8B-B14F-4D97-AF65-F5344CB8AC3E}">
        <p14:creationId xmlns:p14="http://schemas.microsoft.com/office/powerpoint/2010/main" val="18367734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fld id="{AC26C48B-9ED4-412D-84A9-3D58CC208CD6}" type="slidenum">
              <a:rPr lang="en-US" smtClean="0"/>
              <a:t>50</a:t>
            </a:fld>
            <a:endParaRPr lang="en-US"/>
          </a:p>
        </p:txBody>
      </p:sp>
    </p:spTree>
    <p:extLst>
      <p:ext uri="{BB962C8B-B14F-4D97-AF65-F5344CB8AC3E}">
        <p14:creationId xmlns:p14="http://schemas.microsoft.com/office/powerpoint/2010/main" val="9385201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fld id="{AC26C48B-9ED4-412D-84A9-3D58CC208CD6}" type="slidenum">
              <a:rPr lang="en-US" smtClean="0"/>
              <a:t>51</a:t>
            </a:fld>
            <a:endParaRPr lang="en-US"/>
          </a:p>
        </p:txBody>
      </p:sp>
    </p:spTree>
    <p:extLst>
      <p:ext uri="{BB962C8B-B14F-4D97-AF65-F5344CB8AC3E}">
        <p14:creationId xmlns:p14="http://schemas.microsoft.com/office/powerpoint/2010/main" val="23910826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52</a:t>
            </a:fld>
            <a:endParaRPr lang="en-US"/>
          </a:p>
        </p:txBody>
      </p:sp>
    </p:spTree>
    <p:extLst>
      <p:ext uri="{BB962C8B-B14F-4D97-AF65-F5344CB8AC3E}">
        <p14:creationId xmlns:p14="http://schemas.microsoft.com/office/powerpoint/2010/main" val="5609300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53</a:t>
            </a:fld>
            <a:endParaRPr lang="en-US"/>
          </a:p>
        </p:txBody>
      </p:sp>
    </p:spTree>
    <p:extLst>
      <p:ext uri="{BB962C8B-B14F-4D97-AF65-F5344CB8AC3E}">
        <p14:creationId xmlns:p14="http://schemas.microsoft.com/office/powerpoint/2010/main" val="12495249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54</a:t>
            </a:fld>
            <a:endParaRPr lang="en-US"/>
          </a:p>
        </p:txBody>
      </p:sp>
    </p:spTree>
    <p:extLst>
      <p:ext uri="{BB962C8B-B14F-4D97-AF65-F5344CB8AC3E}">
        <p14:creationId xmlns:p14="http://schemas.microsoft.com/office/powerpoint/2010/main" val="30090542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55</a:t>
            </a:fld>
            <a:endParaRPr lang="en-US"/>
          </a:p>
        </p:txBody>
      </p:sp>
    </p:spTree>
    <p:extLst>
      <p:ext uri="{BB962C8B-B14F-4D97-AF65-F5344CB8AC3E}">
        <p14:creationId xmlns:p14="http://schemas.microsoft.com/office/powerpoint/2010/main" val="11689929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56</a:t>
            </a:fld>
            <a:endParaRPr lang="en-US"/>
          </a:p>
        </p:txBody>
      </p:sp>
    </p:spTree>
    <p:extLst>
      <p:ext uri="{BB962C8B-B14F-4D97-AF65-F5344CB8AC3E}">
        <p14:creationId xmlns:p14="http://schemas.microsoft.com/office/powerpoint/2010/main" val="377753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985" rtl="0" eaLnBrk="1" fontAlgn="auto" latinLnBrk="0" hangingPunct="1">
              <a:lnSpc>
                <a:spcPct val="100000"/>
              </a:lnSpc>
              <a:spcBef>
                <a:spcPts val="0"/>
              </a:spcBef>
              <a:spcAft>
                <a:spcPts val="0"/>
              </a:spcAft>
              <a:buClrTx/>
              <a:buSzTx/>
              <a:buFontTx/>
              <a:buNone/>
              <a:tabLst/>
              <a:defRPr/>
            </a:pPr>
            <a:r>
              <a:rPr lang="en-US" b="1" dirty="0"/>
              <a:t>Functional Exercise (FE):</a:t>
            </a:r>
            <a:r>
              <a:rPr lang="en-US" dirty="0"/>
              <a:t> A functional exercise examines and/or validates the coordination, command, and control between various Multi-Agency coordination centers (e.g., emergency operation center, joint field office, etc.). A functional exercise does not involve any “boots on the ground” (i.e., first responders or emergency officials responding to an incident in real time).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150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AC26C48B-9ED4-412D-84A9-3D58CC208CD6}" type="slidenum">
              <a:rPr lang="en-US" smtClean="0"/>
              <a:t>7</a:t>
            </a:fld>
            <a:endParaRPr lang="en-US"/>
          </a:p>
        </p:txBody>
      </p:sp>
    </p:spTree>
    <p:extLst>
      <p:ext uri="{BB962C8B-B14F-4D97-AF65-F5344CB8AC3E}">
        <p14:creationId xmlns:p14="http://schemas.microsoft.com/office/powerpoint/2010/main" val="206026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Staffed beds mean those beds which are equipped and available for patient use. Staffed beds include those that are occupied and those that are vacant.</a:t>
            </a:r>
            <a:endParaRPr lang="en-US" b="1" u="sng" dirty="0">
              <a:solidFill>
                <a:schemeClr val="tx1"/>
              </a:solidFill>
            </a:endParaRPr>
          </a:p>
          <a:p>
            <a:pPr defTabSz="932985"/>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8</a:t>
            </a:fld>
            <a:endParaRPr lang="en-US"/>
          </a:p>
        </p:txBody>
      </p:sp>
    </p:spTree>
    <p:extLst>
      <p:ext uri="{BB962C8B-B14F-4D97-AF65-F5344CB8AC3E}">
        <p14:creationId xmlns:p14="http://schemas.microsoft.com/office/powerpoint/2010/main" val="3169813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HCC has 2,453 staffed pediatric beds. To determine 20%, we use the following formula (2,453 staffed pediatric beds multiplied by 20% = 490 pediatric surge patients) </a:t>
            </a:r>
          </a:p>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9</a:t>
            </a:fld>
            <a:endParaRPr lang="en-US"/>
          </a:p>
        </p:txBody>
      </p:sp>
    </p:spTree>
    <p:extLst>
      <p:ext uri="{BB962C8B-B14F-4D97-AF65-F5344CB8AC3E}">
        <p14:creationId xmlns:p14="http://schemas.microsoft.com/office/powerpoint/2010/main" val="40438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E443A-8331-4D91-877C-28A20987FB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747D89-E58F-4ADB-9E8A-FD28F96CC3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51C3C1-78D4-4BE0-BA98-EB04A977E036}"/>
              </a:ext>
            </a:extLst>
          </p:cNvPr>
          <p:cNvSpPr>
            <a:spLocks noGrp="1"/>
          </p:cNvSpPr>
          <p:nvPr>
            <p:ph type="dt" sz="half" idx="10"/>
          </p:nvPr>
        </p:nvSpPr>
        <p:spPr/>
        <p:txBody>
          <a:bodyPr/>
          <a:lstStyle/>
          <a:p>
            <a:fld id="{3E186A67-1A6E-40CF-A2BC-F77B870229F8}" type="datetimeFigureOut">
              <a:rPr lang="en-US" smtClean="0"/>
              <a:t>9/26/2023</a:t>
            </a:fld>
            <a:endParaRPr lang="en-US"/>
          </a:p>
        </p:txBody>
      </p:sp>
      <p:sp>
        <p:nvSpPr>
          <p:cNvPr id="5" name="Footer Placeholder 4">
            <a:extLst>
              <a:ext uri="{FF2B5EF4-FFF2-40B4-BE49-F238E27FC236}">
                <a16:creationId xmlns:a16="http://schemas.microsoft.com/office/drawing/2014/main" id="{68635DBA-60C4-4CF4-9ECA-00505B8A7E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948C6-33BD-4108-A01A-1FF80AB73913}"/>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15220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2902-A65F-4423-B780-819B924ED2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55DCD5-C6CC-4E9B-83A2-8DE83F3F1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96F94-074D-4123-8379-488F42404551}"/>
              </a:ext>
            </a:extLst>
          </p:cNvPr>
          <p:cNvSpPr>
            <a:spLocks noGrp="1"/>
          </p:cNvSpPr>
          <p:nvPr>
            <p:ph type="dt" sz="half" idx="10"/>
          </p:nvPr>
        </p:nvSpPr>
        <p:spPr/>
        <p:txBody>
          <a:bodyPr/>
          <a:lstStyle/>
          <a:p>
            <a:fld id="{3E186A67-1A6E-40CF-A2BC-F77B870229F8}" type="datetimeFigureOut">
              <a:rPr lang="en-US" smtClean="0"/>
              <a:t>9/26/2023</a:t>
            </a:fld>
            <a:endParaRPr lang="en-US"/>
          </a:p>
        </p:txBody>
      </p:sp>
      <p:sp>
        <p:nvSpPr>
          <p:cNvPr id="5" name="Footer Placeholder 4">
            <a:extLst>
              <a:ext uri="{FF2B5EF4-FFF2-40B4-BE49-F238E27FC236}">
                <a16:creationId xmlns:a16="http://schemas.microsoft.com/office/drawing/2014/main" id="{2E2BAFF4-8DC3-431C-8309-62B378692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58439-64F1-4C1E-B8D2-8781A4943438}"/>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2462127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72D68B-5C07-43BE-AEC1-C38ECC991E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A6D714-AEAC-4B00-9B69-10552DC1F4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4A08E-74AE-408F-98A0-F597B2A7D5B3}"/>
              </a:ext>
            </a:extLst>
          </p:cNvPr>
          <p:cNvSpPr>
            <a:spLocks noGrp="1"/>
          </p:cNvSpPr>
          <p:nvPr>
            <p:ph type="dt" sz="half" idx="10"/>
          </p:nvPr>
        </p:nvSpPr>
        <p:spPr/>
        <p:txBody>
          <a:bodyPr/>
          <a:lstStyle/>
          <a:p>
            <a:fld id="{3E186A67-1A6E-40CF-A2BC-F77B870229F8}" type="datetimeFigureOut">
              <a:rPr lang="en-US" smtClean="0"/>
              <a:t>9/26/2023</a:t>
            </a:fld>
            <a:endParaRPr lang="en-US"/>
          </a:p>
        </p:txBody>
      </p:sp>
      <p:sp>
        <p:nvSpPr>
          <p:cNvPr id="5" name="Footer Placeholder 4">
            <a:extLst>
              <a:ext uri="{FF2B5EF4-FFF2-40B4-BE49-F238E27FC236}">
                <a16:creationId xmlns:a16="http://schemas.microsoft.com/office/drawing/2014/main" id="{3D7F46CC-374A-4580-A476-B7A0741A7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0B7360-FD3C-45BE-88B4-B1A64C1B5308}"/>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409832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B5C6-304C-43F1-ADC6-EF89C7BCF2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58DDDB-0AF0-476E-8259-27D88188A7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E06E3-CC03-443F-AFEA-D01A3FDDDCA3}"/>
              </a:ext>
            </a:extLst>
          </p:cNvPr>
          <p:cNvSpPr>
            <a:spLocks noGrp="1"/>
          </p:cNvSpPr>
          <p:nvPr>
            <p:ph type="dt" sz="half" idx="10"/>
          </p:nvPr>
        </p:nvSpPr>
        <p:spPr/>
        <p:txBody>
          <a:bodyPr/>
          <a:lstStyle/>
          <a:p>
            <a:fld id="{3E186A67-1A6E-40CF-A2BC-F77B870229F8}" type="datetimeFigureOut">
              <a:rPr lang="en-US" smtClean="0"/>
              <a:t>9/26/2023</a:t>
            </a:fld>
            <a:endParaRPr lang="en-US"/>
          </a:p>
        </p:txBody>
      </p:sp>
      <p:sp>
        <p:nvSpPr>
          <p:cNvPr id="5" name="Footer Placeholder 4">
            <a:extLst>
              <a:ext uri="{FF2B5EF4-FFF2-40B4-BE49-F238E27FC236}">
                <a16:creationId xmlns:a16="http://schemas.microsoft.com/office/drawing/2014/main" id="{E679B7B8-1DA0-4D13-9BCF-5EEB9AB3A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01BDA-6883-4973-B84C-F021628E40BA}"/>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332255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AA416-FDD5-4822-A977-5E993B8CB9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AE4B12-F2A7-4C0B-B6EF-F20728AEF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571891-6634-4688-968F-B8D5A4FF21AA}"/>
              </a:ext>
            </a:extLst>
          </p:cNvPr>
          <p:cNvSpPr>
            <a:spLocks noGrp="1"/>
          </p:cNvSpPr>
          <p:nvPr>
            <p:ph type="dt" sz="half" idx="10"/>
          </p:nvPr>
        </p:nvSpPr>
        <p:spPr/>
        <p:txBody>
          <a:bodyPr/>
          <a:lstStyle/>
          <a:p>
            <a:fld id="{3E186A67-1A6E-40CF-A2BC-F77B870229F8}" type="datetimeFigureOut">
              <a:rPr lang="en-US" smtClean="0"/>
              <a:t>9/26/2023</a:t>
            </a:fld>
            <a:endParaRPr lang="en-US"/>
          </a:p>
        </p:txBody>
      </p:sp>
      <p:sp>
        <p:nvSpPr>
          <p:cNvPr id="5" name="Footer Placeholder 4">
            <a:extLst>
              <a:ext uri="{FF2B5EF4-FFF2-40B4-BE49-F238E27FC236}">
                <a16:creationId xmlns:a16="http://schemas.microsoft.com/office/drawing/2014/main" id="{DCD0C848-CE40-43FC-B8B2-5576D741F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7427C-A40C-465E-9283-E401967C054F}"/>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1798919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81723-7F12-4193-BB6E-384598E6FE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36750B-978A-4B1C-9C17-6B15C2D983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ECB632-A59E-4723-8E46-F5883228F6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B480C9-6879-43D2-B503-FA7858839083}"/>
              </a:ext>
            </a:extLst>
          </p:cNvPr>
          <p:cNvSpPr>
            <a:spLocks noGrp="1"/>
          </p:cNvSpPr>
          <p:nvPr>
            <p:ph type="dt" sz="half" idx="10"/>
          </p:nvPr>
        </p:nvSpPr>
        <p:spPr/>
        <p:txBody>
          <a:bodyPr/>
          <a:lstStyle/>
          <a:p>
            <a:fld id="{3E186A67-1A6E-40CF-A2BC-F77B870229F8}" type="datetimeFigureOut">
              <a:rPr lang="en-US" smtClean="0"/>
              <a:t>9/26/2023</a:t>
            </a:fld>
            <a:endParaRPr lang="en-US"/>
          </a:p>
        </p:txBody>
      </p:sp>
      <p:sp>
        <p:nvSpPr>
          <p:cNvPr id="6" name="Footer Placeholder 5">
            <a:extLst>
              <a:ext uri="{FF2B5EF4-FFF2-40B4-BE49-F238E27FC236}">
                <a16:creationId xmlns:a16="http://schemas.microsoft.com/office/drawing/2014/main" id="{551C3246-E306-46E7-B40C-270074FED7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EDE1F9-C800-4D62-882F-6CCEA3E60D83}"/>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3492755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D5E03-BCD2-47BD-80B9-5D65EA1C23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B44EE9-158E-4B9F-8C78-CE59277E27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B0CB83-F407-48CC-A662-2E5FF6F835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71F595-33F9-4AC9-AEAD-764D7C8BF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351DF5-2D01-49C6-8D8F-AAE229EE51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946564-FDF2-401B-9572-DC27C260D2C2}"/>
              </a:ext>
            </a:extLst>
          </p:cNvPr>
          <p:cNvSpPr>
            <a:spLocks noGrp="1"/>
          </p:cNvSpPr>
          <p:nvPr>
            <p:ph type="dt" sz="half" idx="10"/>
          </p:nvPr>
        </p:nvSpPr>
        <p:spPr/>
        <p:txBody>
          <a:bodyPr/>
          <a:lstStyle/>
          <a:p>
            <a:fld id="{3E186A67-1A6E-40CF-A2BC-F77B870229F8}" type="datetimeFigureOut">
              <a:rPr lang="en-US" smtClean="0"/>
              <a:t>9/26/2023</a:t>
            </a:fld>
            <a:endParaRPr lang="en-US"/>
          </a:p>
        </p:txBody>
      </p:sp>
      <p:sp>
        <p:nvSpPr>
          <p:cNvPr id="8" name="Footer Placeholder 7">
            <a:extLst>
              <a:ext uri="{FF2B5EF4-FFF2-40B4-BE49-F238E27FC236}">
                <a16:creationId xmlns:a16="http://schemas.microsoft.com/office/drawing/2014/main" id="{B6A2FCA6-8DE1-4161-98AA-D8F67CEF5A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C6BEBE-3EA8-46F7-AA78-B13711302D67}"/>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142115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06A9-BAC5-42AE-9513-9E5FD7B5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C85F10-0CB1-44AA-89BC-2ACCA8B57634}"/>
              </a:ext>
            </a:extLst>
          </p:cNvPr>
          <p:cNvSpPr>
            <a:spLocks noGrp="1"/>
          </p:cNvSpPr>
          <p:nvPr>
            <p:ph type="dt" sz="half" idx="10"/>
          </p:nvPr>
        </p:nvSpPr>
        <p:spPr/>
        <p:txBody>
          <a:bodyPr/>
          <a:lstStyle/>
          <a:p>
            <a:fld id="{3E186A67-1A6E-40CF-A2BC-F77B870229F8}" type="datetimeFigureOut">
              <a:rPr lang="en-US" smtClean="0"/>
              <a:t>9/26/2023</a:t>
            </a:fld>
            <a:endParaRPr lang="en-US"/>
          </a:p>
        </p:txBody>
      </p:sp>
      <p:sp>
        <p:nvSpPr>
          <p:cNvPr id="4" name="Footer Placeholder 3">
            <a:extLst>
              <a:ext uri="{FF2B5EF4-FFF2-40B4-BE49-F238E27FC236}">
                <a16:creationId xmlns:a16="http://schemas.microsoft.com/office/drawing/2014/main" id="{7611BFAF-0610-4E0B-8DE8-62AE8E45F6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54BBB2-79D5-4752-91BA-6B372A36D458}"/>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203905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4A8D17-78CA-4DAA-8C33-E299E3F716DB}"/>
              </a:ext>
            </a:extLst>
          </p:cNvPr>
          <p:cNvSpPr>
            <a:spLocks noGrp="1"/>
          </p:cNvSpPr>
          <p:nvPr>
            <p:ph type="dt" sz="half" idx="10"/>
          </p:nvPr>
        </p:nvSpPr>
        <p:spPr/>
        <p:txBody>
          <a:bodyPr/>
          <a:lstStyle/>
          <a:p>
            <a:fld id="{3E186A67-1A6E-40CF-A2BC-F77B870229F8}" type="datetimeFigureOut">
              <a:rPr lang="en-US" smtClean="0"/>
              <a:t>9/26/2023</a:t>
            </a:fld>
            <a:endParaRPr lang="en-US"/>
          </a:p>
        </p:txBody>
      </p:sp>
      <p:sp>
        <p:nvSpPr>
          <p:cNvPr id="3" name="Footer Placeholder 2">
            <a:extLst>
              <a:ext uri="{FF2B5EF4-FFF2-40B4-BE49-F238E27FC236}">
                <a16:creationId xmlns:a16="http://schemas.microsoft.com/office/drawing/2014/main" id="{7707C7CD-1209-4759-A79A-F3B9D7E878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28CD9D-13A6-40D5-A220-B29A16031722}"/>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91490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3C1A-683B-4960-A7AD-8765842FD8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495916-6382-4AC7-9E07-D8B6F4CD01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54A914-133C-4202-9742-3DC41182BD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7F7BF5-66DE-4E5C-8ADF-B65BC802C837}"/>
              </a:ext>
            </a:extLst>
          </p:cNvPr>
          <p:cNvSpPr>
            <a:spLocks noGrp="1"/>
          </p:cNvSpPr>
          <p:nvPr>
            <p:ph type="dt" sz="half" idx="10"/>
          </p:nvPr>
        </p:nvSpPr>
        <p:spPr/>
        <p:txBody>
          <a:bodyPr/>
          <a:lstStyle/>
          <a:p>
            <a:fld id="{3E186A67-1A6E-40CF-A2BC-F77B870229F8}" type="datetimeFigureOut">
              <a:rPr lang="en-US" smtClean="0"/>
              <a:t>9/26/2023</a:t>
            </a:fld>
            <a:endParaRPr lang="en-US"/>
          </a:p>
        </p:txBody>
      </p:sp>
      <p:sp>
        <p:nvSpPr>
          <p:cNvPr id="6" name="Footer Placeholder 5">
            <a:extLst>
              <a:ext uri="{FF2B5EF4-FFF2-40B4-BE49-F238E27FC236}">
                <a16:creationId xmlns:a16="http://schemas.microsoft.com/office/drawing/2014/main" id="{56D7509A-B82C-4471-AAF2-459D40FFF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6FD21D-7D74-4293-AC3B-053D24AB75E8}"/>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53274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C5B69-B75D-42A0-9F4A-5F2725FBF7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0BCC86-994B-482B-B5F3-DBD7830FBD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BB4175-466E-4837-B7BD-2C6A06820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D182FE-BD0A-49E6-99B1-6C90DE331FB3}"/>
              </a:ext>
            </a:extLst>
          </p:cNvPr>
          <p:cNvSpPr>
            <a:spLocks noGrp="1"/>
          </p:cNvSpPr>
          <p:nvPr>
            <p:ph type="dt" sz="half" idx="10"/>
          </p:nvPr>
        </p:nvSpPr>
        <p:spPr/>
        <p:txBody>
          <a:bodyPr/>
          <a:lstStyle/>
          <a:p>
            <a:fld id="{3E186A67-1A6E-40CF-A2BC-F77B870229F8}" type="datetimeFigureOut">
              <a:rPr lang="en-US" smtClean="0"/>
              <a:t>9/26/2023</a:t>
            </a:fld>
            <a:endParaRPr lang="en-US"/>
          </a:p>
        </p:txBody>
      </p:sp>
      <p:sp>
        <p:nvSpPr>
          <p:cNvPr id="6" name="Footer Placeholder 5">
            <a:extLst>
              <a:ext uri="{FF2B5EF4-FFF2-40B4-BE49-F238E27FC236}">
                <a16:creationId xmlns:a16="http://schemas.microsoft.com/office/drawing/2014/main" id="{4407B59E-F274-4597-8176-CA6D4178A8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5EA42C-63FD-450C-8257-BBA23CE0AD2B}"/>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91288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299914-E1F8-4D38-8613-A2467F7631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85003F-D642-4295-8231-E97E6B25FA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952BE6-AFFD-488B-B903-EAD7AB688D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86A67-1A6E-40CF-A2BC-F77B870229F8}" type="datetimeFigureOut">
              <a:rPr lang="en-US" smtClean="0"/>
              <a:t>9/26/2023</a:t>
            </a:fld>
            <a:endParaRPr lang="en-US"/>
          </a:p>
        </p:txBody>
      </p:sp>
      <p:sp>
        <p:nvSpPr>
          <p:cNvPr id="5" name="Footer Placeholder 4">
            <a:extLst>
              <a:ext uri="{FF2B5EF4-FFF2-40B4-BE49-F238E27FC236}">
                <a16:creationId xmlns:a16="http://schemas.microsoft.com/office/drawing/2014/main" id="{1DAA5D7C-5D36-46FC-B526-A8F18F834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BDDA80-FE58-475C-8D08-4BB53359D3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798A7-A85D-4821-84F8-680E70AE77A2}" type="slidenum">
              <a:rPr lang="en-US" smtClean="0"/>
              <a:t>‹#›</a:t>
            </a:fld>
            <a:endParaRPr lang="en-US"/>
          </a:p>
        </p:txBody>
      </p:sp>
    </p:spTree>
    <p:extLst>
      <p:ext uri="{BB962C8B-B14F-4D97-AF65-F5344CB8AC3E}">
        <p14:creationId xmlns:p14="http://schemas.microsoft.com/office/powerpoint/2010/main" val="2492273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dhs.lacounty.gov/emergency-medical-services-agency/home/disaster-programs/exercise-drills/#1648150843740-ab025eee-cd58"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hyperlink" Target="https://www.stanfordchildrens.org/en/research-innovation/trai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dhs.lacounty.gov/emergency-medical-services-agency/home/disaster-programs/exercise-drills/#1648150843740-ab025eee-cd58"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s://www.fema.gov/sites/default/files/2020-07/healthcare-facilities-and-power-outages.pd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hyperlink" Target="https://dhs.lacounty.gov/emergency-medical-services-agency/home/disaster-programs/exercise-drills/#1648150843740-ab025eee-cd58"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1.e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hyperlink" Target="mailto:dverrette@dhs.lacounty.gov"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5170D8-07DA-44A8-B790-3AA94020053F}"/>
              </a:ext>
            </a:extLst>
          </p:cNvPr>
          <p:cNvPicPr>
            <a:picLocks noGrp="1" noChangeAspect="1"/>
          </p:cNvPicPr>
          <p:nvPr>
            <p:ph idx="1"/>
          </p:nvPr>
        </p:nvPicPr>
        <p:blipFill>
          <a:blip r:embed="rId3">
            <a:lum contrast="20000"/>
            <a:alphaModFix/>
          </a:blip>
          <a:stretch>
            <a:fillRect/>
          </a:stretch>
        </p:blipFill>
        <p:spPr>
          <a:xfrm>
            <a:off x="1752042" y="1304921"/>
            <a:ext cx="9124607" cy="4561165"/>
          </a:xfrm>
          <a:prstGeom prst="rect">
            <a:avLst/>
          </a:prstGeom>
          <a:effectLst>
            <a:outerShdw blurRad="50800" dist="38100" dir="10800000" algn="r" rotWithShape="0">
              <a:prstClr val="black">
                <a:alpha val="40000"/>
              </a:prstClr>
            </a:outerShdw>
            <a:softEdge rad="317500"/>
          </a:effectLst>
        </p:spPr>
      </p:pic>
      <p:sp>
        <p:nvSpPr>
          <p:cNvPr id="2" name="Title 1">
            <a:extLst>
              <a:ext uri="{FF2B5EF4-FFF2-40B4-BE49-F238E27FC236}">
                <a16:creationId xmlns:a16="http://schemas.microsoft.com/office/drawing/2014/main" id="{075CBA26-1E4E-4240-AA82-65773C0DF0BE}"/>
              </a:ext>
            </a:extLst>
          </p:cNvPr>
          <p:cNvSpPr>
            <a:spLocks noGrp="1"/>
          </p:cNvSpPr>
          <p:nvPr>
            <p:ph type="title"/>
          </p:nvPr>
        </p:nvSpPr>
        <p:spPr/>
        <p:txBody>
          <a:bodyPr>
            <a:normAutofit fontScale="90000"/>
          </a:bodyPr>
          <a:lstStyle/>
          <a:p>
            <a:pPr algn="ctr"/>
            <a:r>
              <a:rPr lang="en-US" sz="7200" b="1" dirty="0">
                <a:solidFill>
                  <a:srgbClr val="FF0000"/>
                </a:solidFill>
                <a:latin typeface="Franklin Gothic Book" panose="020B0503020102020204" pitchFamily="34" charset="0"/>
              </a:rPr>
              <a:t>Participant Webinar</a:t>
            </a:r>
            <a:br>
              <a:rPr lang="en-US" b="1" dirty="0"/>
            </a:br>
            <a:endParaRPr lang="en-US" dirty="0"/>
          </a:p>
        </p:txBody>
      </p:sp>
      <p:sp>
        <p:nvSpPr>
          <p:cNvPr id="7" name="Subtitle 2">
            <a:extLst>
              <a:ext uri="{FF2B5EF4-FFF2-40B4-BE49-F238E27FC236}">
                <a16:creationId xmlns:a16="http://schemas.microsoft.com/office/drawing/2014/main" id="{1A80A045-40EB-4E23-843C-3F2D3CEB61CB}"/>
              </a:ext>
            </a:extLst>
          </p:cNvPr>
          <p:cNvSpPr txBox="1">
            <a:spLocks/>
          </p:cNvSpPr>
          <p:nvPr/>
        </p:nvSpPr>
        <p:spPr>
          <a:xfrm>
            <a:off x="1889449" y="6362845"/>
            <a:ext cx="9144000" cy="443037"/>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latin typeface="Franklin Gothic Book" panose="020B0503020102020204" pitchFamily="34" charset="0"/>
              </a:rPr>
              <a:t>This project was sponsored by the Los Angeles County Emergency Medical Services Agency and funded in part by the Hospital Preparedness Program, U.S. Department  of Health and Human Services (HHS), Administration of Strategic Preparedness and Response (ASPR) grant funding. This award has been assigned the Federal Award Identification Number (FAIN) U3REP190605.  </a:t>
            </a:r>
          </a:p>
        </p:txBody>
      </p:sp>
    </p:spTree>
    <p:extLst>
      <p:ext uri="{BB962C8B-B14F-4D97-AF65-F5344CB8AC3E}">
        <p14:creationId xmlns:p14="http://schemas.microsoft.com/office/powerpoint/2010/main" val="1076960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4100" b="1" dirty="0">
                <a:solidFill>
                  <a:srgbClr val="FFFFFF"/>
                </a:solidFill>
                <a:latin typeface="Franklin Gothic Book" panose="020B0503020102020204" pitchFamily="34" charset="0"/>
              </a:rPr>
              <a:t>How</a:t>
            </a:r>
            <a:br>
              <a:rPr lang="en-US" sz="4100" b="1" dirty="0">
                <a:solidFill>
                  <a:srgbClr val="FFFFFF"/>
                </a:solidFill>
                <a:latin typeface="Franklin Gothic Book" panose="020B0503020102020204" pitchFamily="34" charset="0"/>
              </a:rPr>
            </a:br>
            <a:r>
              <a:rPr lang="en-US" sz="4100" b="1" dirty="0">
                <a:solidFill>
                  <a:srgbClr val="FFFFFF"/>
                </a:solidFill>
                <a:latin typeface="Franklin Gothic Book" panose="020B0503020102020204" pitchFamily="34" charset="0"/>
              </a:rPr>
              <a:t>Surge Peds? </a:t>
            </a:r>
            <a:br>
              <a:rPr lang="en-US" sz="4100" b="1" kern="1200" dirty="0">
                <a:solidFill>
                  <a:srgbClr val="FFFFFF"/>
                </a:solidFill>
                <a:latin typeface="+mj-lt"/>
                <a:ea typeface="+mj-ea"/>
                <a:cs typeface="+mj-cs"/>
              </a:rPr>
            </a:br>
            <a:endParaRPr lang="en-US" sz="4100"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402017" y="2146871"/>
            <a:ext cx="5536397" cy="3935281"/>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800" dirty="0">
                <a:latin typeface="Franklin Gothic Book" panose="020B0503020102020204" pitchFamily="34" charset="0"/>
              </a:rPr>
              <a:t>Scenario: Evacuate Children’s Hospital Los Angeles that will just happen to have </a:t>
            </a:r>
            <a:r>
              <a:rPr lang="en-US" sz="2800" dirty="0">
                <a:solidFill>
                  <a:srgbClr val="FF0000"/>
                </a:solidFill>
                <a:latin typeface="Franklin Gothic Book" panose="020B0503020102020204" pitchFamily="34" charset="0"/>
              </a:rPr>
              <a:t>490 patients</a:t>
            </a:r>
          </a:p>
          <a:p>
            <a:pPr marL="285750" indent="-228600">
              <a:lnSpc>
                <a:spcPct val="90000"/>
              </a:lnSpc>
              <a:spcAft>
                <a:spcPts val="600"/>
              </a:spcAft>
              <a:buFont typeface="Arial" panose="020B0604020202020204" pitchFamily="34" charset="0"/>
              <a:buChar char="•"/>
            </a:pPr>
            <a:r>
              <a:rPr lang="en-US" sz="2800" dirty="0">
                <a:latin typeface="Franklin Gothic Book" panose="020B0503020102020204" pitchFamily="34" charset="0"/>
              </a:rPr>
              <a:t>Will distribute pediatric patients according to the </a:t>
            </a:r>
            <a:r>
              <a:rPr lang="en-US" sz="2800" dirty="0">
                <a:solidFill>
                  <a:srgbClr val="FF0000"/>
                </a:solidFill>
                <a:latin typeface="Franklin Gothic Book" panose="020B0503020102020204" pitchFamily="34" charset="0"/>
              </a:rPr>
              <a:t>Los Angeles County Pediatric Surge Plan</a:t>
            </a:r>
          </a:p>
        </p:txBody>
      </p:sp>
    </p:spTree>
    <p:extLst>
      <p:ext uri="{BB962C8B-B14F-4D97-AF65-F5344CB8AC3E}">
        <p14:creationId xmlns:p14="http://schemas.microsoft.com/office/powerpoint/2010/main" val="154004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89278" y="1233241"/>
            <a:ext cx="3240506" cy="4064628"/>
          </a:xfrm>
        </p:spPr>
        <p:txBody>
          <a:bodyPr vert="horz" lIns="91440" tIns="45720" rIns="91440" bIns="45720" rtlCol="0" anchor="ctr">
            <a:normAutofit/>
          </a:bodyPr>
          <a:lstStyle/>
          <a:p>
            <a:br>
              <a:rPr lang="en-US" b="1" kern="1200" dirty="0">
                <a:solidFill>
                  <a:srgbClr val="FFFFFF"/>
                </a:solidFill>
                <a:latin typeface="Franklin Gothic Book" panose="020B0503020102020204" pitchFamily="34" charset="0"/>
              </a:rPr>
            </a:br>
            <a:r>
              <a:rPr lang="en-US" b="1" kern="1200" dirty="0">
                <a:solidFill>
                  <a:srgbClr val="FFFFFF"/>
                </a:solidFill>
                <a:latin typeface="Franklin Gothic Book" panose="020B0503020102020204" pitchFamily="34" charset="0"/>
              </a:rPr>
              <a:t>Pediatric Surge Plan</a:t>
            </a: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Freeform: Shape 4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1">
            <a:extLst>
              <a:ext uri="{FF2B5EF4-FFF2-40B4-BE49-F238E27FC236}">
                <a16:creationId xmlns:a16="http://schemas.microsoft.com/office/drawing/2014/main" id="{16729EDB-4F07-41E8-B566-89AB26E5B640}"/>
              </a:ext>
            </a:extLst>
          </p:cNvPr>
          <p:cNvPicPr>
            <a:picLocks noChangeAspect="1"/>
          </p:cNvPicPr>
          <p:nvPr/>
        </p:nvPicPr>
        <p:blipFill>
          <a:blip r:embed="rId3"/>
          <a:stretch>
            <a:fillRect/>
          </a:stretch>
        </p:blipFill>
        <p:spPr>
          <a:xfrm>
            <a:off x="6993847" y="1109132"/>
            <a:ext cx="3682303" cy="4761389"/>
          </a:xfrm>
          <a:prstGeom prst="rect">
            <a:avLst/>
          </a:prstGeom>
        </p:spPr>
      </p:pic>
    </p:spTree>
    <p:extLst>
      <p:ext uri="{BB962C8B-B14F-4D97-AF65-F5344CB8AC3E}">
        <p14:creationId xmlns:p14="http://schemas.microsoft.com/office/powerpoint/2010/main" val="431750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4100" b="1" dirty="0">
                <a:solidFill>
                  <a:srgbClr val="FFFFFF"/>
                </a:solidFill>
                <a:latin typeface="Franklin Gothic Book" panose="020B0503020102020204" pitchFamily="34" charset="0"/>
              </a:rPr>
              <a:t>Pediatric Surge Plan:</a:t>
            </a:r>
            <a:br>
              <a:rPr lang="en-US" sz="4100" b="1" dirty="0">
                <a:solidFill>
                  <a:srgbClr val="FFFFFF"/>
                </a:solidFill>
                <a:latin typeface="Franklin Gothic Book" panose="020B0503020102020204" pitchFamily="34" charset="0"/>
              </a:rPr>
            </a:br>
            <a:r>
              <a:rPr lang="en-US" sz="4100" b="1" dirty="0">
                <a:solidFill>
                  <a:srgbClr val="FFFFFF"/>
                </a:solidFill>
                <a:latin typeface="Franklin Gothic Book" panose="020B0503020102020204" pitchFamily="34" charset="0"/>
              </a:rPr>
              <a:t>Patient Allocation </a:t>
            </a:r>
            <a:br>
              <a:rPr lang="en-US" sz="4100" b="1" kern="1200" dirty="0">
                <a:solidFill>
                  <a:srgbClr val="FFFFFF"/>
                </a:solidFill>
                <a:latin typeface="+mj-lt"/>
                <a:ea typeface="+mj-ea"/>
                <a:cs typeface="+mj-cs"/>
              </a:rPr>
            </a:br>
            <a:endParaRPr lang="en-US" sz="4100"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400" dirty="0">
                <a:latin typeface="Franklin Gothic Book" panose="020B0503020102020204" pitchFamily="34" charset="0"/>
              </a:rPr>
              <a:t>Most hospitals in the County have been assigned to a tier level in the Pediatric Surge Plan based on pediatric capability</a:t>
            </a:r>
          </a:p>
          <a:p>
            <a:pPr marL="285750" indent="-228600">
              <a:lnSpc>
                <a:spcPct val="90000"/>
              </a:lnSpc>
              <a:spcAft>
                <a:spcPts val="600"/>
              </a:spcAft>
              <a:buFont typeface="Arial" panose="020B0604020202020204" pitchFamily="34" charset="0"/>
              <a:buChar char="•"/>
            </a:pPr>
            <a:r>
              <a:rPr lang="en-US" sz="2400" dirty="0">
                <a:latin typeface="Franklin Gothic Book" panose="020B0503020102020204" pitchFamily="34" charset="0"/>
              </a:rPr>
              <a:t>The plan has 7 tier levels (1-7)</a:t>
            </a:r>
          </a:p>
          <a:p>
            <a:pPr marL="285750" indent="-228600">
              <a:lnSpc>
                <a:spcPct val="90000"/>
              </a:lnSpc>
              <a:spcAft>
                <a:spcPts val="600"/>
              </a:spcAft>
              <a:buFont typeface="Arial" panose="020B0604020202020204" pitchFamily="34" charset="0"/>
              <a:buChar char="•"/>
            </a:pPr>
            <a:r>
              <a:rPr lang="en-US" sz="2400" dirty="0">
                <a:latin typeface="Franklin Gothic Book" panose="020B0503020102020204" pitchFamily="34" charset="0"/>
              </a:rPr>
              <a:t>Facilities that can accommodate the youngest and most critically ill or injured pediatric patients are assigned to tier 1</a:t>
            </a:r>
          </a:p>
          <a:p>
            <a:pPr marL="285750" indent="-228600">
              <a:lnSpc>
                <a:spcPct val="90000"/>
              </a:lnSpc>
              <a:spcAft>
                <a:spcPts val="600"/>
              </a:spcAft>
              <a:buFont typeface="Arial" panose="020B0604020202020204" pitchFamily="34" charset="0"/>
              <a:buChar char="•"/>
            </a:pPr>
            <a:r>
              <a:rPr lang="en-US" sz="2400" dirty="0">
                <a:latin typeface="Franklin Gothic Book" panose="020B0503020102020204" pitchFamily="34" charset="0"/>
              </a:rPr>
              <a:t>Hospitals in tiers 1 through 6 receive </a:t>
            </a:r>
            <a:r>
              <a:rPr lang="en-US" sz="2400" dirty="0">
                <a:solidFill>
                  <a:srgbClr val="FF0000"/>
                </a:solidFill>
                <a:latin typeface="Franklin Gothic Book" panose="020B0503020102020204" pitchFamily="34" charset="0"/>
              </a:rPr>
              <a:t>pediatric </a:t>
            </a:r>
            <a:r>
              <a:rPr lang="en-US" sz="2400" dirty="0">
                <a:latin typeface="Franklin Gothic Book" panose="020B0503020102020204" pitchFamily="34" charset="0"/>
              </a:rPr>
              <a:t>patients</a:t>
            </a:r>
          </a:p>
          <a:p>
            <a:pPr marL="285750" indent="-228600">
              <a:lnSpc>
                <a:spcPct val="90000"/>
              </a:lnSpc>
              <a:spcAft>
                <a:spcPts val="600"/>
              </a:spcAft>
              <a:buFont typeface="Arial" panose="020B0604020202020204" pitchFamily="34" charset="0"/>
              <a:buChar char="•"/>
            </a:pPr>
            <a:endParaRPr lang="en-US" sz="2400" dirty="0">
              <a:latin typeface="Franklin Gothic Book" panose="020B0503020102020204" pitchFamily="34" charset="0"/>
            </a:endParaRPr>
          </a:p>
        </p:txBody>
      </p:sp>
    </p:spTree>
    <p:extLst>
      <p:ext uri="{BB962C8B-B14F-4D97-AF65-F5344CB8AC3E}">
        <p14:creationId xmlns:p14="http://schemas.microsoft.com/office/powerpoint/2010/main" val="302088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4100" b="1" dirty="0">
                <a:solidFill>
                  <a:srgbClr val="FFFFFF"/>
                </a:solidFill>
                <a:latin typeface="Franklin Gothic Book" panose="020B0503020102020204" pitchFamily="34" charset="0"/>
              </a:rPr>
              <a:t>Pediatric Surge Plan: Patient Allocation </a:t>
            </a:r>
            <a:br>
              <a:rPr lang="en-US" sz="4100" b="1" kern="1200" dirty="0">
                <a:solidFill>
                  <a:srgbClr val="FFFFFF"/>
                </a:solidFill>
                <a:latin typeface="+mj-lt"/>
                <a:ea typeface="+mj-ea"/>
                <a:cs typeface="+mj-cs"/>
              </a:rPr>
            </a:br>
            <a:endParaRPr lang="en-US" sz="4100"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endParaRPr lang="en-US" sz="2400" dirty="0">
              <a:latin typeface="Franklin Gothic Book" panose="020B0503020102020204" pitchFamily="34" charset="0"/>
            </a:endParaRPr>
          </a:p>
        </p:txBody>
      </p:sp>
      <p:pic>
        <p:nvPicPr>
          <p:cNvPr id="2" name="Picture 1">
            <a:extLst>
              <a:ext uri="{FF2B5EF4-FFF2-40B4-BE49-F238E27FC236}">
                <a16:creationId xmlns:a16="http://schemas.microsoft.com/office/drawing/2014/main" id="{10C536CA-2D65-4A44-9FE8-6EE7682233BA}"/>
              </a:ext>
            </a:extLst>
          </p:cNvPr>
          <p:cNvPicPr>
            <a:picLocks noChangeAspect="1"/>
          </p:cNvPicPr>
          <p:nvPr/>
        </p:nvPicPr>
        <p:blipFill>
          <a:blip r:embed="rId3"/>
          <a:stretch>
            <a:fillRect/>
          </a:stretch>
        </p:blipFill>
        <p:spPr>
          <a:xfrm>
            <a:off x="6228801" y="2157293"/>
            <a:ext cx="4677749" cy="3015465"/>
          </a:xfrm>
          <a:prstGeom prst="rect">
            <a:avLst/>
          </a:prstGeom>
          <a:ln>
            <a:solidFill>
              <a:schemeClr val="accent1"/>
            </a:solidFill>
          </a:ln>
        </p:spPr>
      </p:pic>
    </p:spTree>
    <p:extLst>
      <p:ext uri="{BB962C8B-B14F-4D97-AF65-F5344CB8AC3E}">
        <p14:creationId xmlns:p14="http://schemas.microsoft.com/office/powerpoint/2010/main" val="256930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4100" b="1" dirty="0">
                <a:solidFill>
                  <a:srgbClr val="FFFFFF"/>
                </a:solidFill>
                <a:latin typeface="Franklin Gothic Book" panose="020B0503020102020204" pitchFamily="34" charset="0"/>
              </a:rPr>
              <a:t>Pediatric Surge Plan: Patient Allocation</a:t>
            </a:r>
            <a:br>
              <a:rPr lang="en-US" sz="4100" b="1" kern="1200" dirty="0">
                <a:solidFill>
                  <a:srgbClr val="FFFFFF"/>
                </a:solidFill>
                <a:latin typeface="Franklin Gothic Book" panose="020B0503020102020204" pitchFamily="34" charset="0"/>
              </a:rPr>
            </a:br>
            <a:endParaRPr lang="en-US" sz="4100" kern="1200" dirty="0">
              <a:solidFill>
                <a:srgbClr val="FFFFFF"/>
              </a:solidFill>
              <a:latin typeface="Franklin Gothic Book" panose="020B0503020102020204" pitchFamily="34" charset="0"/>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400" dirty="0">
                <a:latin typeface="Franklin Gothic Book" panose="020B0503020102020204" pitchFamily="34" charset="0"/>
              </a:rPr>
              <a:t>Hospitals without emergency departments and no pediatric capability are assigned to tier 7</a:t>
            </a:r>
          </a:p>
          <a:p>
            <a:pPr marL="285750" indent="-228600">
              <a:lnSpc>
                <a:spcPct val="90000"/>
              </a:lnSpc>
              <a:spcAft>
                <a:spcPts val="600"/>
              </a:spcAft>
              <a:buFont typeface="Arial" panose="020B0604020202020204" pitchFamily="34" charset="0"/>
              <a:buChar char="•"/>
            </a:pPr>
            <a:r>
              <a:rPr lang="en-US" sz="2400" dirty="0">
                <a:latin typeface="Franklin Gothic Book" panose="020B0503020102020204" pitchFamily="34" charset="0"/>
              </a:rPr>
              <a:t>Some hospitals are undesignated and have not been assigned to a tier category in the Pediatric Surge Plan</a:t>
            </a:r>
          </a:p>
          <a:p>
            <a:pPr marL="285750" indent="-228600">
              <a:lnSpc>
                <a:spcPct val="90000"/>
              </a:lnSpc>
              <a:spcAft>
                <a:spcPts val="600"/>
              </a:spcAft>
              <a:buFont typeface="Arial" panose="020B0604020202020204" pitchFamily="34" charset="0"/>
              <a:buChar char="•"/>
            </a:pPr>
            <a:r>
              <a:rPr lang="en-US" sz="2400" dirty="0">
                <a:latin typeface="Franklin Gothic Book" panose="020B0503020102020204" pitchFamily="34" charset="0"/>
              </a:rPr>
              <a:t>Hospitals in tier 7 and undesignated do not receive pediatric patients. They receive adult patients transferred out from tier 1 through 6 hospitals that are decompressing to make space for pediatric patients</a:t>
            </a:r>
          </a:p>
        </p:txBody>
      </p:sp>
    </p:spTree>
    <p:extLst>
      <p:ext uri="{BB962C8B-B14F-4D97-AF65-F5344CB8AC3E}">
        <p14:creationId xmlns:p14="http://schemas.microsoft.com/office/powerpoint/2010/main" val="24850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4100" b="1" dirty="0">
                <a:solidFill>
                  <a:srgbClr val="FFFFFF"/>
                </a:solidFill>
                <a:latin typeface="Franklin Gothic Book" panose="020B0503020102020204" pitchFamily="34" charset="0"/>
              </a:rPr>
              <a:t>Exercise: Patient Movement </a:t>
            </a:r>
            <a:br>
              <a:rPr lang="en-US" sz="4100" b="1" kern="1200" dirty="0">
                <a:solidFill>
                  <a:srgbClr val="FFFFFF"/>
                </a:solidFill>
                <a:latin typeface="+mj-lt"/>
                <a:ea typeface="+mj-ea"/>
                <a:cs typeface="+mj-cs"/>
              </a:rPr>
            </a:br>
            <a:endParaRPr lang="en-US" sz="4100"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998644"/>
            <a:ext cx="6172825" cy="3935281"/>
          </a:xfrm>
          <a:prstGeom prst="rect">
            <a:avLst/>
          </a:prstGeom>
        </p:spPr>
        <p:txBody>
          <a:bodyPr vert="horz" lIns="91440" tIns="45720" rIns="91440" bIns="45720" rtlCol="0">
            <a:noAutofit/>
          </a:bodyPr>
          <a:lstStyle/>
          <a:p>
            <a:pPr>
              <a:spcBef>
                <a:spcPts val="300"/>
              </a:spcBef>
              <a:spcAft>
                <a:spcPts val="300"/>
              </a:spcAft>
            </a:pPr>
            <a:r>
              <a:rPr lang="en-US" sz="2200" dirty="0">
                <a:latin typeface="Franklin Gothic Book" panose="020B0503020102020204" pitchFamily="34" charset="0"/>
                <a:ea typeface="Times New Roman" panose="02020603050405020304" pitchFamily="18" charset="0"/>
              </a:rPr>
              <a:t>Each hospital will be allocated a pre-determined number of pediatric patients based on the assigned tier level: </a:t>
            </a:r>
          </a:p>
          <a:p>
            <a:pPr marL="342900" marR="0" lvl="0" indent="-342900">
              <a:spcBef>
                <a:spcPts val="300"/>
              </a:spcBef>
              <a:spcAft>
                <a:spcPts val="300"/>
              </a:spcAft>
              <a:buFont typeface="Symbol" panose="05050102010706020507" pitchFamily="18" charset="2"/>
              <a:buChar char=""/>
            </a:pPr>
            <a:r>
              <a:rPr lang="en-US" sz="2200" dirty="0">
                <a:latin typeface="Franklin Gothic Book" panose="020B0503020102020204" pitchFamily="34" charset="0"/>
                <a:ea typeface="Times New Roman" panose="02020603050405020304" pitchFamily="18" charset="0"/>
              </a:rPr>
              <a:t>Tier 1 to Tier 3 Hospitals: </a:t>
            </a:r>
            <a:r>
              <a:rPr lang="en-US" sz="2200" b="1" dirty="0">
                <a:solidFill>
                  <a:srgbClr val="FF0000"/>
                </a:solidFill>
                <a:latin typeface="Franklin Gothic Book" panose="020B0503020102020204" pitchFamily="34" charset="0"/>
                <a:ea typeface="Times New Roman" panose="02020603050405020304" pitchFamily="18" charset="0"/>
              </a:rPr>
              <a:t>12 pediatric patients each</a:t>
            </a:r>
          </a:p>
          <a:p>
            <a:pPr marL="342900" marR="0" lvl="0" indent="-342900">
              <a:spcBef>
                <a:spcPts val="300"/>
              </a:spcBef>
              <a:spcAft>
                <a:spcPts val="300"/>
              </a:spcAft>
              <a:buFont typeface="Symbol" panose="05050102010706020507" pitchFamily="18" charset="2"/>
              <a:buChar char=""/>
            </a:pPr>
            <a:r>
              <a:rPr lang="en-US" sz="2200" dirty="0">
                <a:latin typeface="Franklin Gothic Book" panose="020B0503020102020204" pitchFamily="34" charset="0"/>
                <a:ea typeface="Times New Roman" panose="02020603050405020304" pitchFamily="18" charset="0"/>
              </a:rPr>
              <a:t>Tier 4 to Tier 5 Hospitals:</a:t>
            </a:r>
            <a:r>
              <a:rPr lang="en-US" sz="2200" b="1" dirty="0">
                <a:latin typeface="Franklin Gothic Book" panose="020B0503020102020204" pitchFamily="34" charset="0"/>
                <a:ea typeface="Times New Roman" panose="02020603050405020304" pitchFamily="18" charset="0"/>
              </a:rPr>
              <a:t> </a:t>
            </a:r>
            <a:r>
              <a:rPr lang="en-US" sz="2200" b="1" dirty="0">
                <a:solidFill>
                  <a:srgbClr val="FF0000"/>
                </a:solidFill>
                <a:latin typeface="Franklin Gothic Book" panose="020B0503020102020204" pitchFamily="34" charset="0"/>
                <a:ea typeface="Times New Roman" panose="02020603050405020304" pitchFamily="18" charset="0"/>
              </a:rPr>
              <a:t>7 pediatric patients each</a:t>
            </a:r>
          </a:p>
          <a:p>
            <a:pPr marL="342900" marR="0" lvl="0" indent="-342900">
              <a:spcBef>
                <a:spcPts val="300"/>
              </a:spcBef>
              <a:spcAft>
                <a:spcPts val="300"/>
              </a:spcAft>
              <a:buFont typeface="Symbol" panose="05050102010706020507" pitchFamily="18" charset="2"/>
              <a:buChar char=""/>
            </a:pPr>
            <a:r>
              <a:rPr lang="en-US" sz="2200" dirty="0">
                <a:latin typeface="Franklin Gothic Book" panose="020B0503020102020204" pitchFamily="34" charset="0"/>
                <a:ea typeface="Times New Roman" panose="02020603050405020304" pitchFamily="18" charset="0"/>
              </a:rPr>
              <a:t>Tier 6 Hospitals: </a:t>
            </a:r>
            <a:r>
              <a:rPr lang="en-US" sz="2200" b="1" dirty="0">
                <a:solidFill>
                  <a:srgbClr val="FF0000"/>
                </a:solidFill>
                <a:latin typeface="Franklin Gothic Book" panose="020B0503020102020204" pitchFamily="34" charset="0"/>
                <a:ea typeface="Times New Roman" panose="02020603050405020304" pitchFamily="18" charset="0"/>
              </a:rPr>
              <a:t>5 pediatric patients each</a:t>
            </a:r>
          </a:p>
          <a:p>
            <a:pPr marL="342900" marR="0" lvl="0" indent="-342900">
              <a:spcBef>
                <a:spcPts val="300"/>
              </a:spcBef>
              <a:spcAft>
                <a:spcPts val="300"/>
              </a:spcAft>
              <a:buFont typeface="Symbol" panose="05050102010706020507" pitchFamily="18" charset="2"/>
              <a:buChar char=""/>
            </a:pPr>
            <a:r>
              <a:rPr lang="en-US" sz="2200" dirty="0">
                <a:latin typeface="Franklin Gothic Book" panose="020B0503020102020204" pitchFamily="34" charset="0"/>
                <a:ea typeface="Times New Roman" panose="02020603050405020304" pitchFamily="18" charset="0"/>
              </a:rPr>
              <a:t>Tier 7 Hospitals: </a:t>
            </a:r>
            <a:r>
              <a:rPr lang="en-US" sz="2200" b="1" dirty="0">
                <a:solidFill>
                  <a:srgbClr val="FF0000"/>
                </a:solidFill>
                <a:latin typeface="Franklin Gothic Book" panose="020B0503020102020204" pitchFamily="34" charset="0"/>
                <a:ea typeface="Times New Roman" panose="02020603050405020304" pitchFamily="18" charset="0"/>
              </a:rPr>
              <a:t>0 pediatric patients</a:t>
            </a:r>
          </a:p>
          <a:p>
            <a:pPr marL="342900" marR="0" lvl="0" indent="-342900">
              <a:spcBef>
                <a:spcPts val="300"/>
              </a:spcBef>
              <a:spcAft>
                <a:spcPts val="300"/>
              </a:spcAft>
              <a:buFont typeface="Symbol" panose="05050102010706020507" pitchFamily="18" charset="2"/>
              <a:buChar char=""/>
            </a:pPr>
            <a:r>
              <a:rPr lang="en-US" sz="2200" dirty="0">
                <a:latin typeface="Franklin Gothic Book" panose="020B0503020102020204" pitchFamily="34" charset="0"/>
                <a:ea typeface="Times New Roman" panose="02020603050405020304" pitchFamily="18" charset="0"/>
              </a:rPr>
              <a:t>Undesignated Hospitals: </a:t>
            </a:r>
            <a:r>
              <a:rPr lang="en-US" sz="2200" b="1" dirty="0">
                <a:solidFill>
                  <a:srgbClr val="FF0000"/>
                </a:solidFill>
                <a:latin typeface="Franklin Gothic Book" panose="020B0503020102020204" pitchFamily="34" charset="0"/>
                <a:ea typeface="Times New Roman" panose="02020603050405020304" pitchFamily="18" charset="0"/>
              </a:rPr>
              <a:t>0 pediatric patients</a:t>
            </a:r>
          </a:p>
        </p:txBody>
      </p:sp>
    </p:spTree>
    <p:extLst>
      <p:ext uri="{BB962C8B-B14F-4D97-AF65-F5344CB8AC3E}">
        <p14:creationId xmlns:p14="http://schemas.microsoft.com/office/powerpoint/2010/main" val="186186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4100" b="1" dirty="0">
                <a:solidFill>
                  <a:srgbClr val="FFFFFF"/>
                </a:solidFill>
                <a:latin typeface="Franklin Gothic Book" panose="020B0503020102020204" pitchFamily="34" charset="0"/>
              </a:rPr>
              <a:t>Exercise:</a:t>
            </a:r>
            <a:br>
              <a:rPr lang="en-US" sz="4100" b="1" dirty="0">
                <a:solidFill>
                  <a:srgbClr val="FFFFFF"/>
                </a:solidFill>
                <a:latin typeface="Franklin Gothic Book" panose="020B0503020102020204" pitchFamily="34" charset="0"/>
              </a:rPr>
            </a:br>
            <a:r>
              <a:rPr lang="en-US" sz="4100" b="1" dirty="0">
                <a:solidFill>
                  <a:srgbClr val="FFFFFF"/>
                </a:solidFill>
                <a:latin typeface="Franklin Gothic Book" panose="020B0503020102020204" pitchFamily="34" charset="0"/>
              </a:rPr>
              <a:t>Patient Movement </a:t>
            </a:r>
            <a:br>
              <a:rPr lang="en-US" sz="4100" b="1" kern="1200" dirty="0">
                <a:solidFill>
                  <a:srgbClr val="FFFFFF"/>
                </a:solidFill>
                <a:latin typeface="+mj-lt"/>
                <a:ea typeface="+mj-ea"/>
                <a:cs typeface="+mj-cs"/>
              </a:rPr>
            </a:br>
            <a:endParaRPr lang="en-US" sz="4100"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803688"/>
            <a:ext cx="5971156" cy="3935281"/>
          </a:xfrm>
          <a:prstGeom prst="rect">
            <a:avLst/>
          </a:prstGeom>
        </p:spPr>
        <p:txBody>
          <a:bodyPr vert="horz" lIns="91440" tIns="45720" rIns="91440" bIns="45720" rtlCol="0">
            <a:noAutofit/>
          </a:bodyPr>
          <a:lstStyle/>
          <a:p>
            <a:pPr>
              <a:spcBef>
                <a:spcPts val="300"/>
              </a:spcBef>
              <a:spcAft>
                <a:spcPts val="300"/>
              </a:spcAft>
            </a:pPr>
            <a:r>
              <a:rPr lang="en-US" sz="2200" dirty="0">
                <a:latin typeface="Franklin Gothic Book" panose="020B0503020102020204" pitchFamily="34" charset="0"/>
                <a:ea typeface="Times New Roman" panose="02020603050405020304" pitchFamily="18" charset="0"/>
              </a:rPr>
              <a:t>Each participating hospital will receive pre-assigned types of pediatric patients according to tier level:</a:t>
            </a:r>
          </a:p>
          <a:p>
            <a:pPr marL="342900" marR="0" lvl="0" indent="-342900">
              <a:spcBef>
                <a:spcPts val="300"/>
              </a:spcBef>
              <a:spcAft>
                <a:spcPts val="300"/>
              </a:spcAft>
              <a:buFont typeface="Symbol" panose="05050102010706020507" pitchFamily="18" charset="2"/>
              <a:buChar char=""/>
            </a:pPr>
            <a:r>
              <a:rPr lang="en-US" sz="2200" dirty="0">
                <a:latin typeface="Franklin Gothic Book" panose="020B0503020102020204" pitchFamily="34" charset="0"/>
                <a:ea typeface="Times New Roman" panose="02020603050405020304" pitchFamily="18" charset="0"/>
              </a:rPr>
              <a:t>Tier 1 to Tier 3 hospitals will receive the youngest and most critical cases</a:t>
            </a:r>
          </a:p>
          <a:p>
            <a:pPr marL="342900" marR="0" lvl="0" indent="-342900">
              <a:spcBef>
                <a:spcPts val="300"/>
              </a:spcBef>
              <a:spcAft>
                <a:spcPts val="300"/>
              </a:spcAft>
              <a:buFont typeface="Symbol" panose="05050102010706020507" pitchFamily="18" charset="2"/>
              <a:buChar char=""/>
            </a:pPr>
            <a:r>
              <a:rPr lang="en-US" sz="2200" dirty="0">
                <a:latin typeface="Franklin Gothic Book" panose="020B0503020102020204" pitchFamily="34" charset="0"/>
                <a:ea typeface="Times New Roman" panose="02020603050405020304" pitchFamily="18" charset="0"/>
              </a:rPr>
              <a:t>Tier 4 to Tier 6 hospitals will receive older more stable patients</a:t>
            </a:r>
          </a:p>
          <a:p>
            <a:pPr marL="342900" marR="0" lvl="0" indent="-342900">
              <a:spcBef>
                <a:spcPts val="300"/>
              </a:spcBef>
              <a:spcAft>
                <a:spcPts val="300"/>
              </a:spcAft>
              <a:buFont typeface="Symbol" panose="05050102010706020507" pitchFamily="18" charset="2"/>
              <a:buChar char=""/>
            </a:pPr>
            <a:r>
              <a:rPr lang="en-US" sz="2200" dirty="0">
                <a:latin typeface="Franklin Gothic Book" panose="020B0503020102020204" pitchFamily="34" charset="0"/>
                <a:ea typeface="Times New Roman" panose="02020603050405020304" pitchFamily="18" charset="0"/>
              </a:rPr>
              <a:t>Tier 7 and undesignated hospitals will not receive pediatric patients. </a:t>
            </a:r>
            <a:r>
              <a:rPr lang="en-US" sz="2200" b="1" dirty="0">
                <a:solidFill>
                  <a:srgbClr val="FF0000"/>
                </a:solidFill>
                <a:latin typeface="Franklin Gothic Book" panose="020B0503020102020204" pitchFamily="34" charset="0"/>
                <a:ea typeface="Times New Roman" panose="02020603050405020304" pitchFamily="18" charset="0"/>
              </a:rPr>
              <a:t>Will receive 10 adult victims each (patient transfers) to support hospital decompression efforts</a:t>
            </a:r>
            <a:endParaRPr lang="en-US" sz="2200" dirty="0">
              <a:solidFill>
                <a:srgbClr val="FF0000"/>
              </a:solidFill>
              <a:latin typeface="Franklin Gothic Book" panose="020B0503020102020204" pitchFamily="34" charset="0"/>
              <a:ea typeface="Times New Roman" panose="02020603050405020304" pitchFamily="18" charset="0"/>
            </a:endParaRPr>
          </a:p>
        </p:txBody>
      </p:sp>
    </p:spTree>
    <p:extLst>
      <p:ext uri="{BB962C8B-B14F-4D97-AF65-F5344CB8AC3E}">
        <p14:creationId xmlns:p14="http://schemas.microsoft.com/office/powerpoint/2010/main" val="118331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4100" b="1" dirty="0">
                <a:solidFill>
                  <a:srgbClr val="FFFFFF"/>
                </a:solidFill>
                <a:latin typeface="Franklin Gothic Book" panose="020B0503020102020204" pitchFamily="34" charset="0"/>
              </a:rPr>
              <a:t>Victim List: Pediatric</a:t>
            </a:r>
            <a:br>
              <a:rPr lang="en-US" sz="4100" b="1" kern="1200" dirty="0">
                <a:solidFill>
                  <a:srgbClr val="FFFFFF"/>
                </a:solidFill>
                <a:latin typeface="+mj-lt"/>
                <a:ea typeface="+mj-ea"/>
                <a:cs typeface="+mj-cs"/>
              </a:rPr>
            </a:br>
            <a:endParaRPr lang="en-US" sz="4100"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484529" y="2146871"/>
            <a:ext cx="5797423" cy="3935281"/>
          </a:xfrm>
          <a:prstGeom prst="rect">
            <a:avLst/>
          </a:prstGeom>
        </p:spPr>
        <p:txBody>
          <a:bodyPr vert="horz" lIns="91440" tIns="45720" rIns="91440" bIns="45720" rtlCol="0">
            <a:noAutofit/>
          </a:bodyPr>
          <a:lstStyle/>
          <a:p>
            <a:pPr>
              <a:spcBef>
                <a:spcPts val="300"/>
              </a:spcBef>
              <a:spcAft>
                <a:spcPts val="300"/>
              </a:spcAft>
            </a:pPr>
            <a:r>
              <a:rPr lang="en-US" sz="2200" dirty="0">
                <a:latin typeface="Franklin Gothic Book" panose="020B0503020102020204" pitchFamily="34" charset="0"/>
                <a:ea typeface="Times New Roman" panose="02020603050405020304" pitchFamily="18" charset="0"/>
              </a:rPr>
              <a:t>Before the exercise, each participating hospital assigned to Pediatric Surge Plan tiers 1 through 6 must download the Pediatric Victim list from the EMS Agency website:</a:t>
            </a:r>
          </a:p>
          <a:p>
            <a:pPr>
              <a:spcBef>
                <a:spcPts val="300"/>
              </a:spcBef>
              <a:spcAft>
                <a:spcPts val="300"/>
              </a:spcAft>
            </a:pPr>
            <a:r>
              <a:rPr lang="en-US" sz="2200" u="sng" dirty="0">
                <a:solidFill>
                  <a:srgbClr val="0000FF"/>
                </a:solidFill>
                <a:latin typeface="Franklin Gothic Book" panose="020B05030201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https://dhs.lacounty.gov/emergency-medical-services-agency/home/disaster-programs/exercise-drills/ - 1648150843740-ab025eee-cd58</a:t>
            </a:r>
            <a:endParaRPr lang="en-US" sz="2200" u="sng" dirty="0">
              <a:solidFill>
                <a:srgbClr val="0000FF"/>
              </a:solidFill>
              <a:latin typeface="Franklin Gothic Book" panose="020B0503020102020204" pitchFamily="34" charset="0"/>
              <a:ea typeface="Times New Roman" panose="02020603050405020304" pitchFamily="18" charset="0"/>
            </a:endParaRPr>
          </a:p>
          <a:p>
            <a:pPr>
              <a:spcBef>
                <a:spcPts val="300"/>
              </a:spcBef>
              <a:spcAft>
                <a:spcPts val="300"/>
              </a:spcAft>
            </a:pPr>
            <a:endParaRPr lang="en-US" sz="2200" u="sng" dirty="0">
              <a:solidFill>
                <a:srgbClr val="0000FF"/>
              </a:solidFill>
              <a:latin typeface="Franklin Gothic Book" panose="020B0503020102020204" pitchFamily="34" charset="0"/>
              <a:ea typeface="Times New Roman" panose="02020603050405020304" pitchFamily="18" charset="0"/>
            </a:endParaRPr>
          </a:p>
          <a:p>
            <a:pPr>
              <a:spcBef>
                <a:spcPts val="300"/>
              </a:spcBef>
              <a:spcAft>
                <a:spcPts val="300"/>
              </a:spcAft>
            </a:pPr>
            <a:r>
              <a:rPr lang="en-US" sz="2200" dirty="0">
                <a:solidFill>
                  <a:srgbClr val="FF0000"/>
                </a:solidFill>
                <a:latin typeface="Franklin Gothic Book" panose="020B0503020102020204" pitchFamily="34" charset="0"/>
                <a:ea typeface="Times New Roman" panose="02020603050405020304" pitchFamily="18" charset="0"/>
              </a:rPr>
              <a:t>Do NOT print the entire list after downloading.</a:t>
            </a:r>
            <a:r>
              <a:rPr lang="en-US" sz="2000" dirty="0">
                <a:solidFill>
                  <a:srgbClr val="FF0000"/>
                </a:solidFill>
                <a:latin typeface="Franklin Gothic Book" panose="020B0503020102020204" pitchFamily="34" charset="0"/>
                <a:ea typeface="Times New Roman" panose="02020603050405020304" pitchFamily="18" charset="0"/>
              </a:rPr>
              <a:t> </a:t>
            </a:r>
          </a:p>
        </p:txBody>
      </p:sp>
    </p:spTree>
    <p:extLst>
      <p:ext uri="{BB962C8B-B14F-4D97-AF65-F5344CB8AC3E}">
        <p14:creationId xmlns:p14="http://schemas.microsoft.com/office/powerpoint/2010/main" val="1286784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4100" b="1" dirty="0">
                <a:solidFill>
                  <a:srgbClr val="FFFFFF"/>
                </a:solidFill>
                <a:latin typeface="Franklin Gothic Book" panose="020B0503020102020204" pitchFamily="34" charset="0"/>
              </a:rPr>
              <a:t>Victim List: Pediatric</a:t>
            </a:r>
            <a:br>
              <a:rPr lang="en-US" sz="4100" b="1" kern="1200" dirty="0">
                <a:solidFill>
                  <a:srgbClr val="FFFFFF"/>
                </a:solidFill>
                <a:latin typeface="+mj-lt"/>
                <a:ea typeface="+mj-ea"/>
                <a:cs typeface="+mj-cs"/>
              </a:rPr>
            </a:br>
            <a:endParaRPr lang="en-US" sz="4100"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484529" y="2146871"/>
            <a:ext cx="5797423" cy="3935281"/>
          </a:xfrm>
          <a:prstGeom prst="rect">
            <a:avLst/>
          </a:prstGeom>
        </p:spPr>
        <p:txBody>
          <a:bodyPr vert="horz" lIns="91440" tIns="45720" rIns="91440" bIns="45720" rtlCol="0">
            <a:noAutofit/>
          </a:bodyPr>
          <a:lstStyle/>
          <a:p>
            <a:pPr>
              <a:spcBef>
                <a:spcPts val="300"/>
              </a:spcBef>
              <a:spcAft>
                <a:spcPts val="300"/>
              </a:spcAft>
            </a:pPr>
            <a:endParaRPr lang="en-US" sz="2000" dirty="0">
              <a:solidFill>
                <a:srgbClr val="FF0000"/>
              </a:solidFill>
              <a:latin typeface="Franklin Gothic Book" panose="020B0503020102020204" pitchFamily="34" charset="0"/>
              <a:ea typeface="Times New Roman" panose="02020603050405020304" pitchFamily="18" charset="0"/>
            </a:endParaRPr>
          </a:p>
        </p:txBody>
      </p:sp>
      <p:sp>
        <p:nvSpPr>
          <p:cNvPr id="2" name="Rectangle 1">
            <a:extLst>
              <a:ext uri="{FF2B5EF4-FFF2-40B4-BE49-F238E27FC236}">
                <a16:creationId xmlns:a16="http://schemas.microsoft.com/office/drawing/2014/main" id="{0D4659DB-1224-4BAA-A0FC-6259536CBA1E}"/>
              </a:ext>
            </a:extLst>
          </p:cNvPr>
          <p:cNvSpPr/>
          <p:nvPr/>
        </p:nvSpPr>
        <p:spPr>
          <a:xfrm>
            <a:off x="9139202" y="1557837"/>
            <a:ext cx="2498876" cy="4524315"/>
          </a:xfrm>
          <a:prstGeom prst="rect">
            <a:avLst/>
          </a:prstGeom>
        </p:spPr>
        <p:txBody>
          <a:bodyPr wrap="square">
            <a:spAutoFit/>
          </a:bodyPr>
          <a:lstStyle/>
          <a:p>
            <a:r>
              <a:rPr lang="en-US" dirty="0">
                <a:latin typeface="Franklin Gothic Book" panose="020B0503020102020204" pitchFamily="34" charset="0"/>
                <a:ea typeface="Calibri" panose="020F0502020204030204" pitchFamily="34" charset="0"/>
              </a:rPr>
              <a:t>The </a:t>
            </a:r>
            <a:r>
              <a:rPr lang="en-US" u="sng" dirty="0">
                <a:solidFill>
                  <a:srgbClr val="0563C1"/>
                </a:solidFill>
                <a:latin typeface="Franklin Gothic Book" panose="020B0503020102020204" pitchFamily="34" charset="0"/>
                <a:ea typeface="Calibri" panose="020F0502020204030204" pitchFamily="34" charset="0"/>
                <a:hlinkClick r:id="rId4"/>
              </a:rPr>
              <a:t>TRAIN tool</a:t>
            </a:r>
            <a:r>
              <a:rPr lang="en-US" dirty="0">
                <a:latin typeface="Franklin Gothic Book" panose="020B0503020102020204" pitchFamily="34" charset="0"/>
                <a:ea typeface="Calibri" panose="020F0502020204030204" pitchFamily="34" charset="0"/>
              </a:rPr>
              <a:t>  has been included for everyone’s benefit. It is a reverse triage tool used to determine the resources needed to transport a pediatric patient. </a:t>
            </a:r>
          </a:p>
          <a:p>
            <a:endParaRPr lang="en-US" dirty="0">
              <a:latin typeface="Franklin Gothic Book" panose="020B0503020102020204" pitchFamily="34" charset="0"/>
              <a:ea typeface="Calibri" panose="020F0502020204030204" pitchFamily="34" charset="0"/>
            </a:endParaRPr>
          </a:p>
          <a:p>
            <a:r>
              <a:rPr lang="en-US" dirty="0">
                <a:latin typeface="Franklin Gothic Book" panose="020B0503020102020204" pitchFamily="34" charset="0"/>
                <a:ea typeface="Calibri" panose="020F0502020204030204" pitchFamily="34" charset="0"/>
              </a:rPr>
              <a:t>Technically only the sending hospital and/or </a:t>
            </a:r>
            <a:r>
              <a:rPr lang="en-US" dirty="0" err="1">
                <a:latin typeface="Franklin Gothic Book" panose="020B0503020102020204" pitchFamily="34" charset="0"/>
                <a:ea typeface="Calibri" panose="020F0502020204030204" pitchFamily="34" charset="0"/>
              </a:rPr>
              <a:t>SimCell</a:t>
            </a:r>
            <a:r>
              <a:rPr lang="en-US" dirty="0">
                <a:latin typeface="Franklin Gothic Book" panose="020B0503020102020204" pitchFamily="34" charset="0"/>
                <a:ea typeface="Calibri" panose="020F0502020204030204" pitchFamily="34" charset="0"/>
              </a:rPr>
              <a:t> should need to use it, but it’s worth having on the Victim Cards as a thought exercise for everyone. </a:t>
            </a:r>
          </a:p>
        </p:txBody>
      </p:sp>
      <p:graphicFrame>
        <p:nvGraphicFramePr>
          <p:cNvPr id="3" name="Object 2">
            <a:extLst>
              <a:ext uri="{FF2B5EF4-FFF2-40B4-BE49-F238E27FC236}">
                <a16:creationId xmlns:a16="http://schemas.microsoft.com/office/drawing/2014/main" id="{7F7D09F2-9785-470C-99F2-676B45B20DF3}"/>
              </a:ext>
            </a:extLst>
          </p:cNvPr>
          <p:cNvGraphicFramePr>
            <a:graphicFrameLocks noChangeAspect="1"/>
          </p:cNvGraphicFramePr>
          <p:nvPr>
            <p:extLst>
              <p:ext uri="{D42A27DB-BD31-4B8C-83A1-F6EECF244321}">
                <p14:modId xmlns:p14="http://schemas.microsoft.com/office/powerpoint/2010/main" val="2528089953"/>
              </p:ext>
            </p:extLst>
          </p:nvPr>
        </p:nvGraphicFramePr>
        <p:xfrm>
          <a:off x="5128403" y="1161587"/>
          <a:ext cx="3801797" cy="4920565"/>
        </p:xfrm>
        <a:graphic>
          <a:graphicData uri="http://schemas.openxmlformats.org/presentationml/2006/ole">
            <mc:AlternateContent xmlns:mc="http://schemas.openxmlformats.org/markup-compatibility/2006">
              <mc:Choice xmlns:v="urn:schemas-microsoft-com:vml" Requires="v">
                <p:oleObj spid="_x0000_s2060" name="Acrobat Document" r:id="rId5" imgW="5829165" imgH="7543680" progId="Acrobat.Document.DC">
                  <p:embed/>
                </p:oleObj>
              </mc:Choice>
              <mc:Fallback>
                <p:oleObj name="Acrobat Document" r:id="rId5" imgW="5829165" imgH="7543680" progId="Acrobat.Document.DC">
                  <p:embed/>
                  <p:pic>
                    <p:nvPicPr>
                      <p:cNvPr id="0" name=""/>
                      <p:cNvPicPr/>
                      <p:nvPr/>
                    </p:nvPicPr>
                    <p:blipFill>
                      <a:blip r:embed="rId6"/>
                      <a:stretch>
                        <a:fillRect/>
                      </a:stretch>
                    </p:blipFill>
                    <p:spPr>
                      <a:xfrm>
                        <a:off x="5128403" y="1161587"/>
                        <a:ext cx="3801797" cy="4920565"/>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516975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89278" y="1233241"/>
            <a:ext cx="3240506" cy="4064628"/>
          </a:xfrm>
        </p:spPr>
        <p:txBody>
          <a:bodyPr vert="horz" lIns="91440" tIns="45720" rIns="91440" bIns="45720" rtlCol="0" anchor="ctr">
            <a:normAutofit/>
          </a:bodyPr>
          <a:lstStyle/>
          <a:p>
            <a:br>
              <a:rPr lang="en-US" b="1" kern="1200" dirty="0">
                <a:solidFill>
                  <a:srgbClr val="FFFFFF"/>
                </a:solidFill>
                <a:latin typeface="Franklin Gothic Book" panose="020B0503020102020204" pitchFamily="34" charset="0"/>
              </a:rPr>
            </a:br>
            <a:r>
              <a:rPr lang="en-US" b="1" kern="1200" dirty="0">
                <a:solidFill>
                  <a:srgbClr val="FFFFFF"/>
                </a:solidFill>
                <a:latin typeface="Franklin Gothic Book" panose="020B0503020102020204" pitchFamily="34" charset="0"/>
              </a:rPr>
              <a:t>Victim List: Pediatric</a:t>
            </a: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Freeform: Shape 4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Rectangle 2">
            <a:extLst>
              <a:ext uri="{FF2B5EF4-FFF2-40B4-BE49-F238E27FC236}">
                <a16:creationId xmlns:a16="http://schemas.microsoft.com/office/drawing/2014/main" id="{DE0C416E-5C6A-4C67-9245-95CA382F4F9B}"/>
              </a:ext>
            </a:extLst>
          </p:cNvPr>
          <p:cNvSpPr/>
          <p:nvPr/>
        </p:nvSpPr>
        <p:spPr>
          <a:xfrm>
            <a:off x="6009216" y="2095740"/>
            <a:ext cx="6096000" cy="2277547"/>
          </a:xfrm>
          <a:prstGeom prst="rect">
            <a:avLst/>
          </a:prstGeom>
        </p:spPr>
        <p:txBody>
          <a:bodyPr>
            <a:spAutoFit/>
          </a:bodyPr>
          <a:lstStyle/>
          <a:p>
            <a:pPr>
              <a:spcBef>
                <a:spcPts val="300"/>
              </a:spcBef>
              <a:spcAft>
                <a:spcPts val="300"/>
              </a:spcAft>
            </a:pPr>
            <a:r>
              <a:rPr lang="en-US" sz="2200" dirty="0" err="1">
                <a:latin typeface="Franklin Gothic Book" panose="020B0503020102020204" pitchFamily="34" charset="0"/>
                <a:ea typeface="Times New Roman" panose="02020603050405020304" pitchFamily="18" charset="0"/>
              </a:rPr>
              <a:t>SimCell</a:t>
            </a:r>
            <a:r>
              <a:rPr lang="en-US" sz="2200" dirty="0">
                <a:latin typeface="Franklin Gothic Book" panose="020B0503020102020204" pitchFamily="34" charset="0"/>
                <a:ea typeface="Times New Roman" panose="02020603050405020304" pitchFamily="18" charset="0"/>
              </a:rPr>
              <a:t> will facilitate pediatric patient movement </a:t>
            </a:r>
            <a:r>
              <a:rPr lang="en-US" sz="2200" dirty="0">
                <a:solidFill>
                  <a:srgbClr val="FF0000"/>
                </a:solidFill>
                <a:latin typeface="Franklin Gothic Book" panose="020B0503020102020204" pitchFamily="34" charset="0"/>
                <a:ea typeface="Times New Roman" panose="02020603050405020304" pitchFamily="18" charset="0"/>
              </a:rPr>
              <a:t>on the day of the exercise</a:t>
            </a:r>
            <a:r>
              <a:rPr lang="en-US" sz="2200" dirty="0">
                <a:latin typeface="Franklin Gothic Book" panose="020B0503020102020204" pitchFamily="34" charset="0"/>
                <a:ea typeface="Times New Roman" panose="02020603050405020304" pitchFamily="18" charset="0"/>
              </a:rPr>
              <a:t>.</a:t>
            </a:r>
          </a:p>
          <a:p>
            <a:pPr>
              <a:spcBef>
                <a:spcPts val="300"/>
              </a:spcBef>
              <a:spcAft>
                <a:spcPts val="300"/>
              </a:spcAft>
            </a:pPr>
            <a:r>
              <a:rPr lang="en-US" sz="2200" dirty="0">
                <a:latin typeface="Franklin Gothic Book" panose="020B0503020102020204" pitchFamily="34" charset="0"/>
                <a:ea typeface="Times New Roman" panose="02020603050405020304" pitchFamily="18" charset="0"/>
              </a:rPr>
              <a:t>There will be no actual movement of patients. </a:t>
            </a:r>
          </a:p>
          <a:p>
            <a:pPr>
              <a:spcBef>
                <a:spcPts val="300"/>
              </a:spcBef>
              <a:spcAft>
                <a:spcPts val="300"/>
              </a:spcAft>
            </a:pPr>
            <a:r>
              <a:rPr lang="en-US" sz="2200" dirty="0" err="1">
                <a:latin typeface="Franklin Gothic Book" panose="020B0503020102020204" pitchFamily="34" charset="0"/>
                <a:ea typeface="Times New Roman" panose="02020603050405020304" pitchFamily="18" charset="0"/>
              </a:rPr>
              <a:t>SimCell</a:t>
            </a:r>
            <a:r>
              <a:rPr lang="en-US" sz="2200" dirty="0">
                <a:latin typeface="Franklin Gothic Book" panose="020B0503020102020204" pitchFamily="34" charset="0"/>
                <a:ea typeface="Times New Roman" panose="02020603050405020304" pitchFamily="18" charset="0"/>
              </a:rPr>
              <a:t> will act as CHLA and call each receiving facility and provide patient assignment information from the Pediatric Victim List. </a:t>
            </a:r>
          </a:p>
        </p:txBody>
      </p:sp>
    </p:spTree>
    <p:extLst>
      <p:ext uri="{BB962C8B-B14F-4D97-AF65-F5344CB8AC3E}">
        <p14:creationId xmlns:p14="http://schemas.microsoft.com/office/powerpoint/2010/main" val="26585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5170D8-07DA-44A8-B790-3AA94020053F}"/>
              </a:ext>
            </a:extLst>
          </p:cNvPr>
          <p:cNvPicPr>
            <a:picLocks noGrp="1" noChangeAspect="1"/>
          </p:cNvPicPr>
          <p:nvPr>
            <p:ph idx="1"/>
          </p:nvPr>
        </p:nvPicPr>
        <p:blipFill>
          <a:blip r:embed="rId3">
            <a:alphaModFix amt="35000"/>
            <a:lum contrast="20000"/>
          </a:blip>
          <a:stretch>
            <a:fillRect/>
          </a:stretch>
        </p:blipFill>
        <p:spPr>
          <a:xfrm rot="5400000">
            <a:off x="7048928" y="1714928"/>
            <a:ext cx="6858000" cy="3428144"/>
          </a:xfrm>
          <a:prstGeom prst="rect">
            <a:avLst/>
          </a:prstGeom>
          <a:effectLst>
            <a:outerShdw blurRad="50800" dist="38100" dir="10800000" algn="r" rotWithShape="0">
              <a:prstClr val="black">
                <a:alpha val="40000"/>
              </a:prstClr>
            </a:outerShdw>
            <a:softEdge rad="317500"/>
          </a:effectLst>
        </p:spPr>
      </p:pic>
      <p:sp>
        <p:nvSpPr>
          <p:cNvPr id="2" name="Title 1">
            <a:extLst>
              <a:ext uri="{FF2B5EF4-FFF2-40B4-BE49-F238E27FC236}">
                <a16:creationId xmlns:a16="http://schemas.microsoft.com/office/drawing/2014/main" id="{075CBA26-1E4E-4240-AA82-65773C0DF0BE}"/>
              </a:ext>
            </a:extLst>
          </p:cNvPr>
          <p:cNvSpPr>
            <a:spLocks noGrp="1"/>
          </p:cNvSpPr>
          <p:nvPr>
            <p:ph type="title"/>
          </p:nvPr>
        </p:nvSpPr>
        <p:spPr/>
        <p:txBody>
          <a:bodyPr>
            <a:normAutofit/>
          </a:bodyPr>
          <a:lstStyle/>
          <a:p>
            <a:r>
              <a:rPr lang="en-US" sz="7200" b="1" dirty="0">
                <a:solidFill>
                  <a:srgbClr val="FF0000"/>
                </a:solidFill>
                <a:latin typeface="Franklin Gothic Book" panose="020B0503020102020204" pitchFamily="34" charset="0"/>
              </a:rPr>
              <a:t>Exercise Overview</a:t>
            </a:r>
            <a:endParaRPr lang="en-US" dirty="0">
              <a:latin typeface="Franklin Gothic Book" panose="020B0503020102020204" pitchFamily="34" charset="0"/>
            </a:endParaRPr>
          </a:p>
        </p:txBody>
      </p:sp>
      <p:sp>
        <p:nvSpPr>
          <p:cNvPr id="3" name="Rectangle 2">
            <a:extLst>
              <a:ext uri="{FF2B5EF4-FFF2-40B4-BE49-F238E27FC236}">
                <a16:creationId xmlns:a16="http://schemas.microsoft.com/office/drawing/2014/main" id="{0A3D2D57-A663-4BA9-A24C-CA5430B42AB0}"/>
              </a:ext>
            </a:extLst>
          </p:cNvPr>
          <p:cNvSpPr/>
          <p:nvPr/>
        </p:nvSpPr>
        <p:spPr>
          <a:xfrm>
            <a:off x="838200" y="2332260"/>
            <a:ext cx="7667847" cy="1456809"/>
          </a:xfrm>
          <a:prstGeom prst="rect">
            <a:avLst/>
          </a:prstGeom>
        </p:spPr>
        <p:txBody>
          <a:bodyPr wrap="square">
            <a:spAutoFit/>
          </a:bodyPr>
          <a:lstStyle/>
          <a:p>
            <a:pPr lvl="0">
              <a:lnSpc>
                <a:spcPct val="90000"/>
              </a:lnSpc>
              <a:spcBef>
                <a:spcPts val="1000"/>
              </a:spcBef>
            </a:pPr>
            <a:r>
              <a:rPr lang="en-US" sz="2800" b="1" dirty="0">
                <a:solidFill>
                  <a:prstClr val="black"/>
                </a:solidFill>
                <a:latin typeface="Franklin Gothic Book" panose="020B0503020102020204" pitchFamily="34" charset="0"/>
              </a:rPr>
              <a:t>Darren Verrette</a:t>
            </a:r>
          </a:p>
          <a:p>
            <a:pPr lvl="0">
              <a:lnSpc>
                <a:spcPct val="90000"/>
              </a:lnSpc>
              <a:spcBef>
                <a:spcPts val="1000"/>
              </a:spcBef>
            </a:pPr>
            <a:r>
              <a:rPr lang="en-US" sz="2800" dirty="0">
                <a:solidFill>
                  <a:prstClr val="black"/>
                </a:solidFill>
                <a:latin typeface="Franklin Gothic Book" panose="020B0503020102020204" pitchFamily="34" charset="0"/>
              </a:rPr>
              <a:t>Disaster Program Manager</a:t>
            </a:r>
          </a:p>
          <a:p>
            <a:pPr lvl="0">
              <a:lnSpc>
                <a:spcPct val="90000"/>
              </a:lnSpc>
              <a:spcBef>
                <a:spcPts val="1000"/>
              </a:spcBef>
            </a:pPr>
            <a:r>
              <a:rPr lang="en-US" sz="2400" dirty="0">
                <a:solidFill>
                  <a:prstClr val="black"/>
                </a:solidFill>
                <a:latin typeface="Franklin Gothic Book" panose="020B0503020102020204" pitchFamily="34" charset="0"/>
              </a:rPr>
              <a:t>Los Angeles County EMS Agency</a:t>
            </a:r>
          </a:p>
        </p:txBody>
      </p:sp>
    </p:spTree>
    <p:extLst>
      <p:ext uri="{BB962C8B-B14F-4D97-AF65-F5344CB8AC3E}">
        <p14:creationId xmlns:p14="http://schemas.microsoft.com/office/powerpoint/2010/main" val="1720209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89278" y="1233241"/>
            <a:ext cx="3240506" cy="4064628"/>
          </a:xfrm>
        </p:spPr>
        <p:txBody>
          <a:bodyPr vert="horz" lIns="91440" tIns="45720" rIns="91440" bIns="45720" rtlCol="0" anchor="ctr">
            <a:normAutofit/>
          </a:bodyPr>
          <a:lstStyle/>
          <a:p>
            <a:br>
              <a:rPr lang="en-US" b="1" kern="1200" dirty="0">
                <a:solidFill>
                  <a:srgbClr val="FFFFFF"/>
                </a:solidFill>
                <a:latin typeface="Franklin Gothic Book" panose="020B0503020102020204" pitchFamily="34" charset="0"/>
              </a:rPr>
            </a:br>
            <a:r>
              <a:rPr lang="en-US" b="1" kern="1200" dirty="0">
                <a:solidFill>
                  <a:srgbClr val="FFFFFF"/>
                </a:solidFill>
                <a:latin typeface="Franklin Gothic Book" panose="020B0503020102020204" pitchFamily="34" charset="0"/>
              </a:rPr>
              <a:t>Victim List: Pediatric</a:t>
            </a: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Freeform: Shape 4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Rectangle 2">
            <a:extLst>
              <a:ext uri="{FF2B5EF4-FFF2-40B4-BE49-F238E27FC236}">
                <a16:creationId xmlns:a16="http://schemas.microsoft.com/office/drawing/2014/main" id="{DE0C416E-5C6A-4C67-9245-95CA382F4F9B}"/>
              </a:ext>
            </a:extLst>
          </p:cNvPr>
          <p:cNvSpPr/>
          <p:nvPr/>
        </p:nvSpPr>
        <p:spPr>
          <a:xfrm>
            <a:off x="6009216" y="866032"/>
            <a:ext cx="6096000" cy="5420715"/>
          </a:xfrm>
          <a:prstGeom prst="rect">
            <a:avLst/>
          </a:prstGeom>
        </p:spPr>
        <p:txBody>
          <a:bodyPr>
            <a:spAutoFit/>
          </a:bodyPr>
          <a:lstStyle/>
          <a:p>
            <a:pPr>
              <a:spcBef>
                <a:spcPts val="300"/>
              </a:spcBef>
              <a:spcAft>
                <a:spcPts val="300"/>
              </a:spcAft>
            </a:pPr>
            <a:r>
              <a:rPr lang="en-US" sz="2200" dirty="0">
                <a:latin typeface="Franklin Gothic Book" panose="020B0503020102020204" pitchFamily="34" charset="0"/>
                <a:ea typeface="Times New Roman" panose="02020603050405020304" pitchFamily="18" charset="0"/>
              </a:rPr>
              <a:t>The </a:t>
            </a:r>
            <a:r>
              <a:rPr lang="en-US" sz="2200" dirty="0" err="1">
                <a:solidFill>
                  <a:srgbClr val="FF0000"/>
                </a:solidFill>
                <a:latin typeface="Franklin Gothic Book" panose="020B0503020102020204" pitchFamily="34" charset="0"/>
                <a:ea typeface="Times New Roman" panose="02020603050405020304" pitchFamily="18" charset="0"/>
              </a:rPr>
              <a:t>SimCell</a:t>
            </a:r>
            <a:r>
              <a:rPr lang="en-US" sz="2200" dirty="0">
                <a:solidFill>
                  <a:srgbClr val="FF0000"/>
                </a:solidFill>
                <a:latin typeface="Franklin Gothic Book" panose="020B0503020102020204" pitchFamily="34" charset="0"/>
                <a:ea typeface="Times New Roman" panose="02020603050405020304" pitchFamily="18" charset="0"/>
              </a:rPr>
              <a:t> caller </a:t>
            </a:r>
            <a:r>
              <a:rPr lang="en-US" sz="2200" dirty="0">
                <a:latin typeface="Franklin Gothic Book" panose="020B0503020102020204" pitchFamily="34" charset="0"/>
                <a:ea typeface="Times New Roman" panose="02020603050405020304" pitchFamily="18" charset="0"/>
              </a:rPr>
              <a:t>will relay which patients on the list downloaded from the website are assigned to the contacted hospital.</a:t>
            </a:r>
          </a:p>
          <a:p>
            <a:pPr>
              <a:spcBef>
                <a:spcPts val="300"/>
              </a:spcBef>
              <a:spcAft>
                <a:spcPts val="300"/>
              </a:spcAft>
            </a:pPr>
            <a:endParaRPr lang="en-US" sz="2200" dirty="0">
              <a:solidFill>
                <a:srgbClr val="FF0000"/>
              </a:solidFill>
              <a:latin typeface="Franklin Gothic Book" panose="020B050302010202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en-US" sz="2000" dirty="0">
                <a:solidFill>
                  <a:srgbClr val="FF0000"/>
                </a:solidFill>
                <a:latin typeface="Franklin Gothic Book" panose="020B0503020102020204" pitchFamily="34" charset="0"/>
                <a:ea typeface="Times New Roman" panose="02020603050405020304" pitchFamily="18" charset="0"/>
                <a:cs typeface="Times New Roman" panose="02020603050405020304" pitchFamily="18" charset="0"/>
              </a:rPr>
              <a:t>Script:</a:t>
            </a:r>
          </a:p>
          <a:p>
            <a:pPr marL="342900" marR="0" lvl="0" indent="-342900">
              <a:lnSpc>
                <a:spcPct val="107000"/>
              </a:lnSpc>
              <a:spcBef>
                <a:spcPts val="0"/>
              </a:spcBef>
              <a:spcAft>
                <a:spcPts val="0"/>
              </a:spcAft>
              <a:buFont typeface="Symbol" panose="05050102010706020507" pitchFamily="18" charset="2"/>
              <a:buChar char=""/>
            </a:pPr>
            <a:r>
              <a:rPr lang="en-US" dirty="0">
                <a:solidFill>
                  <a:srgbClr val="FF0000"/>
                </a:solidFill>
                <a:latin typeface="Franklin Gothic Book" panose="020B0503020102020204" pitchFamily="34" charset="0"/>
                <a:ea typeface="Calibri" panose="020F0502020204030204" pitchFamily="34" charset="0"/>
                <a:cs typeface="Times New Roman" panose="02020603050405020304" pitchFamily="18" charset="0"/>
              </a:rPr>
              <a:t>Hello, this is </a:t>
            </a:r>
            <a:r>
              <a:rPr lang="en-US" dirty="0" err="1">
                <a:solidFill>
                  <a:srgbClr val="FF0000"/>
                </a:solidFill>
                <a:latin typeface="Franklin Gothic Book" panose="020B0503020102020204" pitchFamily="34" charset="0"/>
                <a:ea typeface="Calibri" panose="020F0502020204030204" pitchFamily="34" charset="0"/>
                <a:cs typeface="Times New Roman" panose="02020603050405020304" pitchFamily="18" charset="0"/>
              </a:rPr>
              <a:t>SimCell</a:t>
            </a:r>
            <a:r>
              <a:rPr lang="en-US" dirty="0">
                <a:solidFill>
                  <a:srgbClr val="FF0000"/>
                </a:solidFill>
                <a:latin typeface="Franklin Gothic Book" panose="020B0503020102020204" pitchFamily="34" charset="0"/>
                <a:ea typeface="Calibri" panose="020F0502020204030204" pitchFamily="34" charset="0"/>
                <a:cs typeface="Times New Roman" panose="02020603050405020304" pitchFamily="18" charset="0"/>
              </a:rPr>
              <a:t>. May I speak with (POC)?</a:t>
            </a:r>
          </a:p>
          <a:p>
            <a:pPr marL="342900" marR="0" lvl="0" indent="-342900">
              <a:lnSpc>
                <a:spcPct val="107000"/>
              </a:lnSpc>
              <a:spcBef>
                <a:spcPts val="0"/>
              </a:spcBef>
              <a:spcAft>
                <a:spcPts val="0"/>
              </a:spcAft>
              <a:buFont typeface="Symbol" panose="05050102010706020507" pitchFamily="18" charset="2"/>
              <a:buChar char=""/>
            </a:pPr>
            <a:r>
              <a:rPr lang="en-US" dirty="0">
                <a:solidFill>
                  <a:srgbClr val="FF0000"/>
                </a:solidFill>
                <a:latin typeface="Franklin Gothic Book" panose="020B0503020102020204" pitchFamily="34" charset="0"/>
                <a:ea typeface="Calibri" panose="020F0502020204030204" pitchFamily="34" charset="0"/>
                <a:cs typeface="Times New Roman" panose="02020603050405020304" pitchFamily="18" charset="0"/>
              </a:rPr>
              <a:t>This is an Exercise</a:t>
            </a:r>
          </a:p>
          <a:p>
            <a:pPr marL="342900" marR="0" lvl="0" indent="-342900">
              <a:lnSpc>
                <a:spcPct val="107000"/>
              </a:lnSpc>
              <a:spcBef>
                <a:spcPts val="0"/>
              </a:spcBef>
              <a:spcAft>
                <a:spcPts val="0"/>
              </a:spcAft>
              <a:buFont typeface="Symbol" panose="05050102010706020507" pitchFamily="18" charset="2"/>
              <a:buChar char=""/>
            </a:pPr>
            <a:r>
              <a:rPr lang="en-US" dirty="0">
                <a:solidFill>
                  <a:srgbClr val="FF0000"/>
                </a:solidFill>
                <a:latin typeface="Franklin Gothic Book" panose="020B0503020102020204" pitchFamily="34" charset="0"/>
                <a:ea typeface="Calibri" panose="020F0502020204030204" pitchFamily="34" charset="0"/>
                <a:cs typeface="Times New Roman" panose="02020603050405020304" pitchFamily="18" charset="0"/>
              </a:rPr>
              <a:t>I am calling from CHLA to give you your pediatric patient assignments</a:t>
            </a:r>
          </a:p>
          <a:p>
            <a:pPr marL="342900" marR="0" lvl="0" indent="-342900">
              <a:lnSpc>
                <a:spcPct val="107000"/>
              </a:lnSpc>
              <a:spcBef>
                <a:spcPts val="0"/>
              </a:spcBef>
              <a:spcAft>
                <a:spcPts val="0"/>
              </a:spcAft>
              <a:buFont typeface="Symbol" panose="05050102010706020507" pitchFamily="18" charset="2"/>
              <a:buChar char=""/>
            </a:pPr>
            <a:r>
              <a:rPr lang="en-US" dirty="0">
                <a:solidFill>
                  <a:srgbClr val="FF0000"/>
                </a:solidFill>
                <a:latin typeface="Franklin Gothic Book" panose="020B0503020102020204" pitchFamily="34" charset="0"/>
                <a:ea typeface="Calibri" panose="020F0502020204030204" pitchFamily="34" charset="0"/>
                <a:cs typeface="Times New Roman" panose="02020603050405020304" pitchFamily="18" charset="0"/>
              </a:rPr>
              <a:t>You will receive (12, 7, 5) pediatric patients</a:t>
            </a:r>
          </a:p>
          <a:p>
            <a:pPr marL="342900" marR="0" lvl="0" indent="-342900">
              <a:lnSpc>
                <a:spcPct val="107000"/>
              </a:lnSpc>
              <a:spcBef>
                <a:spcPts val="0"/>
              </a:spcBef>
              <a:spcAft>
                <a:spcPts val="0"/>
              </a:spcAft>
              <a:buFont typeface="Symbol" panose="05050102010706020507" pitchFamily="18" charset="2"/>
              <a:buChar char=""/>
            </a:pPr>
            <a:r>
              <a:rPr lang="en-US" dirty="0">
                <a:solidFill>
                  <a:srgbClr val="FF0000"/>
                </a:solidFill>
                <a:latin typeface="Franklin Gothic Book" panose="020B0503020102020204" pitchFamily="34" charset="0"/>
                <a:ea typeface="Calibri" panose="020F0502020204030204" pitchFamily="34" charset="0"/>
                <a:cs typeface="Times New Roman" panose="02020603050405020304" pitchFamily="18" charset="0"/>
              </a:rPr>
              <a:t>Are you ready?</a:t>
            </a:r>
          </a:p>
          <a:p>
            <a:pPr marL="342900" marR="0" lvl="0" indent="-342900">
              <a:lnSpc>
                <a:spcPct val="107000"/>
              </a:lnSpc>
              <a:spcBef>
                <a:spcPts val="0"/>
              </a:spcBef>
              <a:spcAft>
                <a:spcPts val="0"/>
              </a:spcAft>
              <a:buFont typeface="Symbol" panose="05050102010706020507" pitchFamily="18" charset="2"/>
              <a:buChar char=""/>
            </a:pPr>
            <a:r>
              <a:rPr lang="en-US" dirty="0">
                <a:solidFill>
                  <a:srgbClr val="FF0000"/>
                </a:solidFill>
                <a:latin typeface="Franklin Gothic Book" panose="020B0503020102020204" pitchFamily="34" charset="0"/>
                <a:ea typeface="Calibri" panose="020F0502020204030204" pitchFamily="34" charset="0"/>
                <a:cs typeface="Times New Roman" panose="02020603050405020304" pitchFamily="18" charset="0"/>
              </a:rPr>
              <a:t>Your patients are numbers (1,2,3, etc.) on the list</a:t>
            </a:r>
          </a:p>
          <a:p>
            <a:pPr marL="342900" marR="0" lvl="0" indent="-342900">
              <a:lnSpc>
                <a:spcPct val="107000"/>
              </a:lnSpc>
              <a:spcBef>
                <a:spcPts val="0"/>
              </a:spcBef>
              <a:spcAft>
                <a:spcPts val="0"/>
              </a:spcAft>
              <a:buFont typeface="Symbol" panose="05050102010706020507" pitchFamily="18" charset="2"/>
              <a:buChar char=""/>
            </a:pPr>
            <a:r>
              <a:rPr lang="en-US" dirty="0">
                <a:solidFill>
                  <a:srgbClr val="FF0000"/>
                </a:solidFill>
                <a:latin typeface="Franklin Gothic Book" panose="020B0503020102020204" pitchFamily="34" charset="0"/>
                <a:ea typeface="Calibri" panose="020F0502020204030204" pitchFamily="34" charset="0"/>
                <a:cs typeface="Times New Roman" panose="02020603050405020304" pitchFamily="18" charset="0"/>
              </a:rPr>
              <a:t>Would you like to confirm and relay to me your assigned patients?</a:t>
            </a:r>
          </a:p>
          <a:p>
            <a:pPr marL="342900" marR="0" lvl="0" indent="-342900">
              <a:lnSpc>
                <a:spcPct val="107000"/>
              </a:lnSpc>
              <a:spcBef>
                <a:spcPts val="0"/>
              </a:spcBef>
              <a:spcAft>
                <a:spcPts val="800"/>
              </a:spcAft>
              <a:buFont typeface="Symbol" panose="05050102010706020507" pitchFamily="18" charset="2"/>
              <a:buChar char=""/>
            </a:pPr>
            <a:r>
              <a:rPr lang="en-US" dirty="0">
                <a:solidFill>
                  <a:srgbClr val="FF0000"/>
                </a:solidFill>
                <a:latin typeface="Franklin Gothic Book" panose="020B0503020102020204" pitchFamily="34" charset="0"/>
                <a:ea typeface="Calibri" panose="020F0502020204030204" pitchFamily="34" charset="0"/>
                <a:cs typeface="Times New Roman" panose="02020603050405020304" pitchFamily="18" charset="0"/>
              </a:rPr>
              <a:t>Thank you</a:t>
            </a:r>
          </a:p>
          <a:p>
            <a:pPr>
              <a:spcBef>
                <a:spcPts val="300"/>
              </a:spcBef>
              <a:spcAft>
                <a:spcPts val="300"/>
              </a:spcAft>
            </a:pPr>
            <a:endParaRPr lang="en-US" sz="2200" dirty="0">
              <a:latin typeface="Franklin Gothic Book" panose="020B0503020102020204" pitchFamily="34" charset="0"/>
              <a:ea typeface="Times New Roman" panose="02020603050405020304" pitchFamily="18" charset="0"/>
            </a:endParaRPr>
          </a:p>
        </p:txBody>
      </p:sp>
    </p:spTree>
    <p:extLst>
      <p:ext uri="{BB962C8B-B14F-4D97-AF65-F5344CB8AC3E}">
        <p14:creationId xmlns:p14="http://schemas.microsoft.com/office/powerpoint/2010/main" val="133103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89278" y="1233241"/>
            <a:ext cx="3240506" cy="4064628"/>
          </a:xfrm>
        </p:spPr>
        <p:txBody>
          <a:bodyPr vert="horz" lIns="91440" tIns="45720" rIns="91440" bIns="45720" rtlCol="0" anchor="ctr">
            <a:normAutofit/>
          </a:bodyPr>
          <a:lstStyle/>
          <a:p>
            <a:br>
              <a:rPr lang="en-US" b="1" kern="1200" dirty="0">
                <a:solidFill>
                  <a:srgbClr val="FFFFFF"/>
                </a:solidFill>
                <a:latin typeface="Franklin Gothic Book" panose="020B0503020102020204" pitchFamily="34" charset="0"/>
              </a:rPr>
            </a:br>
            <a:r>
              <a:rPr lang="en-US" b="1" kern="1200" dirty="0">
                <a:solidFill>
                  <a:srgbClr val="FFFFFF"/>
                </a:solidFill>
                <a:latin typeface="Franklin Gothic Book" panose="020B0503020102020204" pitchFamily="34" charset="0"/>
              </a:rPr>
              <a:t>Victim List: Pediatric</a:t>
            </a: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Freeform: Shape 4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Rectangle 2">
            <a:extLst>
              <a:ext uri="{FF2B5EF4-FFF2-40B4-BE49-F238E27FC236}">
                <a16:creationId xmlns:a16="http://schemas.microsoft.com/office/drawing/2014/main" id="{DE0C416E-5C6A-4C67-9245-95CA382F4F9B}"/>
              </a:ext>
            </a:extLst>
          </p:cNvPr>
          <p:cNvSpPr/>
          <p:nvPr/>
        </p:nvSpPr>
        <p:spPr>
          <a:xfrm>
            <a:off x="6009216" y="1875002"/>
            <a:ext cx="6096000" cy="2123658"/>
          </a:xfrm>
          <a:prstGeom prst="rect">
            <a:avLst/>
          </a:prstGeom>
        </p:spPr>
        <p:txBody>
          <a:bodyPr>
            <a:spAutoFit/>
          </a:bodyPr>
          <a:lstStyle/>
          <a:p>
            <a:pPr>
              <a:spcBef>
                <a:spcPts val="300"/>
              </a:spcBef>
              <a:spcAft>
                <a:spcPts val="300"/>
              </a:spcAft>
            </a:pPr>
            <a:r>
              <a:rPr lang="en-US" sz="2200" dirty="0">
                <a:latin typeface="Franklin Gothic Book" panose="020B0503020102020204" pitchFamily="34" charset="0"/>
                <a:ea typeface="Times New Roman" panose="02020603050405020304" pitchFamily="18" charset="0"/>
                <a:cs typeface="Times New Roman" panose="02020603050405020304" pitchFamily="18" charset="0"/>
              </a:rPr>
              <a:t>When Hospitals register for the exercise, each facility must provide the point of contact information including the name, title or position, and telephone number of the person who will receive the facility's pediatric victim list information on the day of the exercise.</a:t>
            </a:r>
            <a:endParaRPr lang="en-US" sz="2200" dirty="0">
              <a:latin typeface="Franklin Gothic Book" panose="020B0503020102020204" pitchFamily="34" charset="0"/>
              <a:ea typeface="Times New Roman" panose="02020603050405020304" pitchFamily="18" charset="0"/>
            </a:endParaRPr>
          </a:p>
        </p:txBody>
      </p:sp>
    </p:spTree>
    <p:extLst>
      <p:ext uri="{BB962C8B-B14F-4D97-AF65-F5344CB8AC3E}">
        <p14:creationId xmlns:p14="http://schemas.microsoft.com/office/powerpoint/2010/main" val="3801825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4100" b="1" dirty="0">
                <a:solidFill>
                  <a:srgbClr val="FFFFFF"/>
                </a:solidFill>
                <a:latin typeface="Franklin Gothic Book" panose="020B0503020102020204" pitchFamily="34" charset="0"/>
              </a:rPr>
              <a:t>Victim List: Pediatric</a:t>
            </a:r>
            <a:br>
              <a:rPr lang="en-US" sz="4100" b="1" kern="1200" dirty="0">
                <a:solidFill>
                  <a:srgbClr val="FFFFFF"/>
                </a:solidFill>
                <a:latin typeface="+mj-lt"/>
                <a:ea typeface="+mj-ea"/>
                <a:cs typeface="+mj-cs"/>
              </a:rPr>
            </a:br>
            <a:endParaRPr lang="en-US" sz="4100"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529986" y="1988370"/>
            <a:ext cx="5536397" cy="3935281"/>
          </a:xfrm>
          <a:prstGeom prst="rect">
            <a:avLst/>
          </a:prstGeom>
        </p:spPr>
        <p:txBody>
          <a:bodyPr vert="horz" lIns="91440" tIns="45720" rIns="91440" bIns="45720" rtlCol="0">
            <a:noAutofit/>
          </a:bodyPr>
          <a:lstStyle/>
          <a:p>
            <a:pPr>
              <a:spcBef>
                <a:spcPts val="300"/>
              </a:spcBef>
              <a:spcAft>
                <a:spcPts val="300"/>
              </a:spcAft>
            </a:pPr>
            <a:r>
              <a:rPr lang="en-US" sz="2400" dirty="0">
                <a:latin typeface="Franklin Gothic Book" panose="020B0503020102020204" pitchFamily="34" charset="0"/>
                <a:ea typeface="Times New Roman" panose="02020603050405020304" pitchFamily="18" charset="0"/>
              </a:rPr>
              <a:t>Clinical personnel will perform patient triage and determine if patients will require inpatient care and admission versus outpatient care based on the data provided on the victim cards. Patients who require inpatient care and admission will need an appropriate, staffed bed in this exercise</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4885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4100" b="1" dirty="0">
                <a:solidFill>
                  <a:srgbClr val="FFFFFF"/>
                </a:solidFill>
                <a:latin typeface="Franklin Gothic Book" panose="020B0503020102020204" pitchFamily="34" charset="0"/>
              </a:rPr>
              <a:t>Victim List: Adult</a:t>
            </a:r>
            <a:br>
              <a:rPr lang="en-US" sz="4100" b="1" kern="1200" dirty="0">
                <a:solidFill>
                  <a:srgbClr val="FFFFFF"/>
                </a:solidFill>
                <a:latin typeface="+mj-lt"/>
                <a:ea typeface="+mj-ea"/>
                <a:cs typeface="+mj-cs"/>
              </a:rPr>
            </a:br>
            <a:endParaRPr lang="en-US" sz="4100"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595268" y="2019193"/>
            <a:ext cx="5536397" cy="3935281"/>
          </a:xfrm>
          <a:prstGeom prst="rect">
            <a:avLst/>
          </a:prstGeom>
        </p:spPr>
        <p:txBody>
          <a:bodyPr vert="horz" lIns="91440" tIns="45720" rIns="91440" bIns="45720" rtlCol="0">
            <a:noAutofit/>
          </a:bodyPr>
          <a:lstStyle/>
          <a:p>
            <a:pPr>
              <a:spcBef>
                <a:spcPts val="300"/>
              </a:spcBef>
              <a:spcAft>
                <a:spcPts val="300"/>
              </a:spcAft>
            </a:pPr>
            <a:r>
              <a:rPr lang="en-US" sz="2400" dirty="0">
                <a:latin typeface="Franklin Gothic Book" panose="020B0503020102020204" pitchFamily="34" charset="0"/>
                <a:ea typeface="Times New Roman" panose="02020603050405020304" pitchFamily="18" charset="0"/>
              </a:rPr>
              <a:t>Before the exercise, Tier 7 and participating undesignated hospitals must download the Adult Victim list from the EMS Agency website:</a:t>
            </a:r>
          </a:p>
          <a:p>
            <a:pPr>
              <a:spcBef>
                <a:spcPts val="300"/>
              </a:spcBef>
              <a:spcAft>
                <a:spcPts val="300"/>
              </a:spcAft>
            </a:pPr>
            <a:r>
              <a:rPr lang="en-US" sz="2400" u="sng" dirty="0">
                <a:solidFill>
                  <a:srgbClr val="0000FF"/>
                </a:solidFill>
                <a:latin typeface="Franklin Gothic Book" panose="020B05030201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https://dhs.lacounty.gov/emergency-medical-services-agency/home/disaster-programs/exercise-drills/ - 1648150843740-ab025eee-cd58</a:t>
            </a:r>
            <a:r>
              <a:rPr lang="en-US" sz="2400" dirty="0">
                <a:latin typeface="Franklin Gothic Book" panose="020B0503020102020204" pitchFamily="34" charset="0"/>
                <a:ea typeface="Times New Roman" panose="02020603050405020304" pitchFamily="18" charset="0"/>
              </a:rPr>
              <a:t> </a:t>
            </a:r>
          </a:p>
        </p:txBody>
      </p:sp>
    </p:spTree>
    <p:extLst>
      <p:ext uri="{BB962C8B-B14F-4D97-AF65-F5344CB8AC3E}">
        <p14:creationId xmlns:p14="http://schemas.microsoft.com/office/powerpoint/2010/main" val="1321898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4100" b="1" dirty="0">
                <a:solidFill>
                  <a:srgbClr val="FFFFFF"/>
                </a:solidFill>
                <a:latin typeface="Franklin Gothic Book" panose="020B0503020102020204" pitchFamily="34" charset="0"/>
              </a:rPr>
              <a:t>Victim List: Adult</a:t>
            </a:r>
            <a:br>
              <a:rPr lang="en-US" sz="4100" b="1" kern="1200" dirty="0">
                <a:solidFill>
                  <a:srgbClr val="FFFFFF"/>
                </a:solidFill>
                <a:latin typeface="+mj-lt"/>
                <a:ea typeface="+mj-ea"/>
                <a:cs typeface="+mj-cs"/>
              </a:rPr>
            </a:br>
            <a:endParaRPr lang="en-US" sz="4100"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608227"/>
            <a:ext cx="5536397" cy="3935281"/>
          </a:xfrm>
          <a:prstGeom prst="rect">
            <a:avLst/>
          </a:prstGeom>
        </p:spPr>
        <p:txBody>
          <a:bodyPr vert="horz" lIns="91440" tIns="45720" rIns="91440" bIns="45720" rtlCol="0">
            <a:noAutofit/>
          </a:bodyPr>
          <a:lstStyle/>
          <a:p>
            <a:pPr>
              <a:spcBef>
                <a:spcPts val="300"/>
              </a:spcBef>
              <a:spcAft>
                <a:spcPts val="300"/>
              </a:spcAft>
            </a:pPr>
            <a:r>
              <a:rPr lang="en-US" sz="2400" dirty="0">
                <a:latin typeface="Franklin Gothic Book" panose="020B0503020102020204" pitchFamily="34" charset="0"/>
                <a:ea typeface="Times New Roman" panose="02020603050405020304" pitchFamily="18" charset="0"/>
              </a:rPr>
              <a:t>After downloading the victim list, the facility </a:t>
            </a:r>
            <a:r>
              <a:rPr lang="en-US" sz="2400" dirty="0">
                <a:solidFill>
                  <a:srgbClr val="FF0000"/>
                </a:solidFill>
                <a:latin typeface="Franklin Gothic Book" panose="020B0503020102020204" pitchFamily="34" charset="0"/>
                <a:ea typeface="Times New Roman" panose="02020603050405020304" pitchFamily="18" charset="0"/>
              </a:rPr>
              <a:t>must select any 10 victims </a:t>
            </a:r>
            <a:r>
              <a:rPr lang="en-US" sz="2400" dirty="0">
                <a:latin typeface="Franklin Gothic Book" panose="020B0503020102020204" pitchFamily="34" charset="0"/>
                <a:ea typeface="Times New Roman" panose="02020603050405020304" pitchFamily="18" charset="0"/>
              </a:rPr>
              <a:t>of their choice to process at their facility</a:t>
            </a:r>
          </a:p>
          <a:p>
            <a:pPr>
              <a:spcBef>
                <a:spcPts val="300"/>
              </a:spcBef>
              <a:spcAft>
                <a:spcPts val="300"/>
              </a:spcAft>
            </a:pPr>
            <a:r>
              <a:rPr lang="en-US" sz="2400" dirty="0">
                <a:latin typeface="Franklin Gothic Book" panose="020B0503020102020204" pitchFamily="34" charset="0"/>
                <a:ea typeface="Times New Roman" panose="02020603050405020304" pitchFamily="18" charset="0"/>
              </a:rPr>
              <a:t>Clinical personnel will perform patient triage and determine if patients will require inpatient care and admission versus outpatient care based upon the selected victim cards. Patients who require inpatient care and admission will need an appropriate, staffed bed in this exercise</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7433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524216" cy="4064628"/>
          </a:xfrm>
        </p:spPr>
        <p:txBody>
          <a:bodyPr vert="horz" lIns="91440" tIns="45720" rIns="91440" bIns="45720" rtlCol="0" anchor="ctr">
            <a:normAutofit/>
          </a:bodyPr>
          <a:lstStyle/>
          <a:p>
            <a:r>
              <a:rPr lang="en-US" sz="4100" b="1" dirty="0">
                <a:solidFill>
                  <a:srgbClr val="FFFFFF"/>
                </a:solidFill>
                <a:latin typeface="Franklin Gothic Book" panose="020B0503020102020204" pitchFamily="34" charset="0"/>
              </a:rPr>
              <a:t>Peds Exercise:</a:t>
            </a:r>
            <a:br>
              <a:rPr lang="en-US" sz="4100" b="1" dirty="0">
                <a:solidFill>
                  <a:srgbClr val="FFFFFF"/>
                </a:solidFill>
                <a:latin typeface="Franklin Gothic Book" panose="020B0503020102020204" pitchFamily="34" charset="0"/>
              </a:rPr>
            </a:br>
            <a:r>
              <a:rPr lang="en-US" sz="4100" b="1" dirty="0">
                <a:solidFill>
                  <a:srgbClr val="FFFFFF"/>
                </a:solidFill>
                <a:latin typeface="Franklin Gothic Book" panose="020B0503020102020204" pitchFamily="34" charset="0"/>
              </a:rPr>
              <a:t>Long Term Care Sector </a:t>
            </a:r>
            <a:endParaRPr lang="en-US" sz="4100" kern="1200" dirty="0">
              <a:solidFill>
                <a:srgbClr val="FFFFFF"/>
              </a:solidFill>
              <a:latin typeface="Franklin Gothic Book" panose="020B0503020102020204" pitchFamily="34" charset="0"/>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818404" cy="3935281"/>
          </a:xfrm>
          <a:prstGeom prst="rect">
            <a:avLst/>
          </a:prstGeom>
        </p:spPr>
        <p:txBody>
          <a:bodyPr vert="horz" lIns="91440" tIns="45720" rIns="91440" bIns="45720" rtlCol="0">
            <a:noAutofit/>
          </a:bodyPr>
          <a:lstStyle/>
          <a:p>
            <a:pPr marL="342900" indent="-342900">
              <a:spcBef>
                <a:spcPts val="300"/>
              </a:spcBef>
              <a:spcAft>
                <a:spcPts val="300"/>
              </a:spcAft>
              <a:buFont typeface="Arial" panose="020B0604020202020204" pitchFamily="34" charset="0"/>
              <a:buChar char="•"/>
            </a:pPr>
            <a:r>
              <a:rPr lang="en-US" sz="2200" dirty="0">
                <a:latin typeface="Franklin Gothic Book" panose="020B0503020102020204" pitchFamily="34" charset="0"/>
                <a:ea typeface="Times New Roman" panose="02020603050405020304" pitchFamily="18" charset="0"/>
              </a:rPr>
              <a:t>Support Hospital decompression efforts</a:t>
            </a:r>
          </a:p>
          <a:p>
            <a:pPr marL="342900" indent="-342900">
              <a:spcBef>
                <a:spcPts val="300"/>
              </a:spcBef>
              <a:spcAft>
                <a:spcPts val="300"/>
              </a:spcAft>
              <a:buFont typeface="Arial" panose="020B0604020202020204" pitchFamily="34" charset="0"/>
              <a:buChar char="•"/>
            </a:pPr>
            <a:r>
              <a:rPr lang="en-US" sz="2200" dirty="0">
                <a:latin typeface="Franklin Gothic Book" panose="020B0503020102020204" pitchFamily="34" charset="0"/>
                <a:ea typeface="Times New Roman" panose="02020603050405020304" pitchFamily="18" charset="0"/>
              </a:rPr>
              <a:t>MSEL inject to update ReddiNet bed capacity poll – LTC facilities respond to poll and update ReddiNet</a:t>
            </a:r>
          </a:p>
          <a:p>
            <a:pPr marL="342900" indent="-342900">
              <a:spcBef>
                <a:spcPts val="300"/>
              </a:spcBef>
              <a:spcAft>
                <a:spcPts val="300"/>
              </a:spcAft>
              <a:buFont typeface="Arial" panose="020B0604020202020204" pitchFamily="34" charset="0"/>
              <a:buChar char="•"/>
            </a:pPr>
            <a:r>
              <a:rPr lang="en-US" sz="2200" dirty="0">
                <a:latin typeface="Franklin Gothic Book" panose="020B0503020102020204" pitchFamily="34" charset="0"/>
                <a:ea typeface="Times New Roman" panose="02020603050405020304" pitchFamily="18" charset="0"/>
              </a:rPr>
              <a:t>Optional: Download adult victim list from EMS Agency website </a:t>
            </a:r>
          </a:p>
          <a:p>
            <a:pPr marL="342900" indent="-342900">
              <a:spcBef>
                <a:spcPts val="300"/>
              </a:spcBef>
              <a:spcAft>
                <a:spcPts val="300"/>
              </a:spcAft>
              <a:buFont typeface="Arial" panose="020B0604020202020204" pitchFamily="34" charset="0"/>
              <a:buChar char="•"/>
            </a:pPr>
            <a:r>
              <a:rPr lang="en-US" sz="2200" dirty="0">
                <a:latin typeface="Franklin Gothic Book" panose="020B0503020102020204" pitchFamily="34" charset="0"/>
                <a:ea typeface="Times New Roman" panose="02020603050405020304" pitchFamily="18" charset="0"/>
              </a:rPr>
              <a:t>Select as many victims as needed to support objectives </a:t>
            </a:r>
          </a:p>
          <a:p>
            <a:pPr marL="342900" indent="-342900">
              <a:spcBef>
                <a:spcPts val="300"/>
              </a:spcBef>
              <a:spcAft>
                <a:spcPts val="300"/>
              </a:spcAft>
              <a:buFont typeface="Arial" panose="020B0604020202020204" pitchFamily="34" charset="0"/>
              <a:buChar char="•"/>
            </a:pPr>
            <a:r>
              <a:rPr lang="en-US" sz="2200" dirty="0">
                <a:latin typeface="Franklin Gothic Book" panose="020B0503020102020204" pitchFamily="34" charset="0"/>
                <a:ea typeface="Times New Roman" panose="02020603050405020304" pitchFamily="18" charset="0"/>
              </a:rPr>
              <a:t>Request your clinical personnel to perform patient assessments to support your intake and bed assignment processes</a:t>
            </a:r>
            <a:endParaRPr lang="en-US" sz="2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485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524216" cy="4064628"/>
          </a:xfrm>
        </p:spPr>
        <p:txBody>
          <a:bodyPr vert="horz" lIns="91440" tIns="45720" rIns="91440" bIns="45720" rtlCol="0" anchor="ctr">
            <a:normAutofit/>
          </a:bodyPr>
          <a:lstStyle/>
          <a:p>
            <a:r>
              <a:rPr lang="en-US" sz="4100" b="1" dirty="0">
                <a:solidFill>
                  <a:srgbClr val="FFFFFF"/>
                </a:solidFill>
                <a:latin typeface="Franklin Gothic Book" panose="020B0503020102020204" pitchFamily="34" charset="0"/>
              </a:rPr>
              <a:t>Peds Exercise:</a:t>
            </a:r>
            <a:br>
              <a:rPr lang="en-US" sz="4100" b="1" dirty="0">
                <a:solidFill>
                  <a:srgbClr val="FFFFFF"/>
                </a:solidFill>
                <a:latin typeface="Franklin Gothic Book" panose="020B0503020102020204" pitchFamily="34" charset="0"/>
              </a:rPr>
            </a:br>
            <a:r>
              <a:rPr lang="en-US" sz="4100" b="1" dirty="0">
                <a:solidFill>
                  <a:srgbClr val="FFFFFF"/>
                </a:solidFill>
                <a:latin typeface="Franklin Gothic Book" panose="020B0503020102020204" pitchFamily="34" charset="0"/>
              </a:rPr>
              <a:t>Provider Agencies</a:t>
            </a:r>
            <a:endParaRPr lang="en-US" sz="4100"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595268" y="1730926"/>
            <a:ext cx="5536397" cy="3935281"/>
          </a:xfrm>
          <a:prstGeom prst="rect">
            <a:avLst/>
          </a:prstGeom>
        </p:spPr>
        <p:txBody>
          <a:bodyPr vert="horz" lIns="91440" tIns="45720" rIns="91440" bIns="45720" rtlCol="0">
            <a:noAutofit/>
          </a:bodyPr>
          <a:lstStyle/>
          <a:p>
            <a:pPr marL="342900" indent="-342900">
              <a:spcBef>
                <a:spcPts val="300"/>
              </a:spcBef>
              <a:spcAft>
                <a:spcPts val="300"/>
              </a:spcAft>
              <a:buFont typeface="Arial" panose="020B0604020202020204" pitchFamily="34" charset="0"/>
              <a:buChar char="•"/>
            </a:pPr>
            <a:r>
              <a:rPr lang="en-US" sz="2800" dirty="0">
                <a:latin typeface="Franklin Gothic Book" panose="020B0503020102020204" pitchFamily="34" charset="0"/>
                <a:ea typeface="Times New Roman" panose="02020603050405020304" pitchFamily="18" charset="0"/>
              </a:rPr>
              <a:t>Mutual Aid</a:t>
            </a:r>
          </a:p>
          <a:p>
            <a:pPr marL="342900" indent="-342900">
              <a:spcBef>
                <a:spcPts val="300"/>
              </a:spcBef>
              <a:spcAft>
                <a:spcPts val="300"/>
              </a:spcAft>
              <a:buFont typeface="Arial" panose="020B0604020202020204" pitchFamily="34" charset="0"/>
              <a:buChar char="•"/>
            </a:pPr>
            <a:r>
              <a:rPr lang="en-US" sz="2800" dirty="0">
                <a:latin typeface="Franklin Gothic Book" panose="020B0503020102020204" pitchFamily="34" charset="0"/>
                <a:ea typeface="Times New Roman" panose="02020603050405020304" pitchFamily="18" charset="0"/>
              </a:rPr>
              <a:t>FOAC</a:t>
            </a:r>
          </a:p>
          <a:p>
            <a:pPr marL="342900" indent="-342900">
              <a:spcBef>
                <a:spcPts val="300"/>
              </a:spcBef>
              <a:spcAft>
                <a:spcPts val="300"/>
              </a:spcAft>
              <a:buFont typeface="Arial" panose="020B0604020202020204" pitchFamily="34" charset="0"/>
              <a:buChar char="•"/>
            </a:pPr>
            <a:r>
              <a:rPr lang="en-US" sz="2800" dirty="0">
                <a:latin typeface="Franklin Gothic Book" panose="020B0503020102020204" pitchFamily="34" charset="0"/>
                <a:ea typeface="Times New Roman" panose="02020603050405020304" pitchFamily="18" charset="0"/>
              </a:rPr>
              <a:t>Strike Teams</a:t>
            </a:r>
          </a:p>
          <a:p>
            <a:pPr marL="342900" indent="-342900">
              <a:spcBef>
                <a:spcPts val="300"/>
              </a:spcBef>
              <a:spcAft>
                <a:spcPts val="300"/>
              </a:spcAft>
              <a:buFont typeface="Arial" panose="020B0604020202020204" pitchFamily="34" charset="0"/>
              <a:buChar char="•"/>
            </a:pPr>
            <a:r>
              <a:rPr lang="en-US" sz="2800" dirty="0">
                <a:latin typeface="Franklin Gothic Book" panose="020B0503020102020204" pitchFamily="34" charset="0"/>
                <a:ea typeface="Times New Roman" panose="02020603050405020304" pitchFamily="18" charset="0"/>
              </a:rPr>
              <a:t>Types of Units:</a:t>
            </a:r>
          </a:p>
          <a:p>
            <a:pPr marL="800100" lvl="1" indent="-342900">
              <a:spcBef>
                <a:spcPts val="300"/>
              </a:spcBef>
              <a:spcAft>
                <a:spcPts val="300"/>
              </a:spcAft>
              <a:buFont typeface="Arial" panose="020B0604020202020204" pitchFamily="34" charset="0"/>
              <a:buChar char="•"/>
            </a:pPr>
            <a:r>
              <a:rPr lang="en-US" sz="2800" dirty="0">
                <a:latin typeface="Franklin Gothic Book" panose="020B0503020102020204" pitchFamily="34" charset="0"/>
                <a:ea typeface="Times New Roman" panose="02020603050405020304" pitchFamily="18" charset="0"/>
              </a:rPr>
              <a:t>BLS</a:t>
            </a:r>
          </a:p>
          <a:p>
            <a:pPr marL="800100" lvl="1" indent="-342900">
              <a:spcBef>
                <a:spcPts val="300"/>
              </a:spcBef>
              <a:spcAft>
                <a:spcPts val="300"/>
              </a:spcAft>
              <a:buFont typeface="Arial" panose="020B0604020202020204" pitchFamily="34" charset="0"/>
              <a:buChar char="•"/>
            </a:pPr>
            <a:r>
              <a:rPr lang="en-US" sz="2800" dirty="0">
                <a:latin typeface="Franklin Gothic Book" panose="020B0503020102020204" pitchFamily="34" charset="0"/>
                <a:ea typeface="Times New Roman" panose="02020603050405020304" pitchFamily="18" charset="0"/>
              </a:rPr>
              <a:t>ALS</a:t>
            </a:r>
          </a:p>
          <a:p>
            <a:pPr marL="800100" lvl="1" indent="-342900">
              <a:spcBef>
                <a:spcPts val="300"/>
              </a:spcBef>
              <a:spcAft>
                <a:spcPts val="300"/>
              </a:spcAft>
              <a:buFont typeface="Arial" panose="020B0604020202020204" pitchFamily="34" charset="0"/>
              <a:buChar char="•"/>
            </a:pPr>
            <a:r>
              <a:rPr lang="en-US" sz="2800" dirty="0">
                <a:latin typeface="Franklin Gothic Book" panose="020B0503020102020204" pitchFamily="34" charset="0"/>
                <a:ea typeface="Times New Roman" panose="02020603050405020304" pitchFamily="18" charset="0"/>
              </a:rPr>
              <a:t>CCT</a:t>
            </a:r>
          </a:p>
          <a:p>
            <a:pPr marL="800100" lvl="1" indent="-342900">
              <a:spcBef>
                <a:spcPts val="300"/>
              </a:spcBef>
              <a:spcAft>
                <a:spcPts val="300"/>
              </a:spcAft>
              <a:buFont typeface="Arial" panose="020B0604020202020204" pitchFamily="34" charset="0"/>
              <a:buChar char="•"/>
            </a:pPr>
            <a:r>
              <a:rPr lang="en-US" sz="2800" dirty="0">
                <a:latin typeface="Franklin Gothic Book" panose="020B0503020102020204" pitchFamily="34" charset="0"/>
                <a:ea typeface="Times New Roman" panose="02020603050405020304" pitchFamily="18" charset="0"/>
              </a:rPr>
              <a:t>Other</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778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dirty="0">
                <a:solidFill>
                  <a:srgbClr val="FFFFFF"/>
                </a:solidFill>
                <a:latin typeface="Franklin Gothic Book" panose="020B0503020102020204" pitchFamily="34" charset="0"/>
              </a:rPr>
              <a:t>MRSE Data Collection</a:t>
            </a:r>
            <a:br>
              <a:rPr lang="en-US" b="1" dirty="0">
                <a:solidFill>
                  <a:srgbClr val="FFFFFF"/>
                </a:solidFill>
                <a:latin typeface="Franklin Gothic Book" panose="020B0503020102020204" pitchFamily="34" charset="0"/>
              </a:rPr>
            </a:br>
            <a:r>
              <a:rPr lang="en-US" b="1" dirty="0">
                <a:solidFill>
                  <a:srgbClr val="FFFFFF"/>
                </a:solidFill>
                <a:latin typeface="Franklin Gothic Book" panose="020B0503020102020204" pitchFamily="34" charset="0"/>
              </a:rPr>
              <a:t>Components</a:t>
            </a: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5416B4A1-0FE8-4730-A476-FFFBA909FC8B}"/>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a:lnSpc>
                <a:spcPct val="107000"/>
              </a:lnSpc>
              <a:spcBef>
                <a:spcPts val="300"/>
              </a:spcBef>
              <a:spcAft>
                <a:spcPts val="300"/>
              </a:spcAft>
            </a:pPr>
            <a:r>
              <a:rPr lang="en-US" sz="2400" dirty="0">
                <a:latin typeface="Franklin Gothic Book" panose="020B0503020102020204" pitchFamily="34" charset="0"/>
                <a:ea typeface="Times New Roman" panose="02020603050405020304" pitchFamily="18" charset="0"/>
                <a:cs typeface="Arial" panose="020B0604020202020204" pitchFamily="34" charset="0"/>
              </a:rPr>
              <a:t>The MRSE is a functional exercise and has very specific surge capacity requirements and </a:t>
            </a:r>
            <a:r>
              <a:rPr lang="en-US" sz="2400" dirty="0">
                <a:solidFill>
                  <a:srgbClr val="FF0000"/>
                </a:solidFill>
                <a:latin typeface="Franklin Gothic Book" panose="020B0503020102020204" pitchFamily="34" charset="0"/>
                <a:ea typeface="Times New Roman" panose="02020603050405020304" pitchFamily="18" charset="0"/>
                <a:cs typeface="Arial" panose="020B0604020202020204" pitchFamily="34" charset="0"/>
              </a:rPr>
              <a:t>data collection elements</a:t>
            </a:r>
            <a:r>
              <a:rPr lang="en-US" sz="2400" dirty="0">
                <a:latin typeface="Franklin Gothic Book" panose="020B0503020102020204" pitchFamily="34" charset="0"/>
                <a:ea typeface="Times New Roman" panose="02020603050405020304" pitchFamily="18" charset="0"/>
                <a:cs typeface="Arial" panose="020B0604020202020204" pitchFamily="34" charset="0"/>
              </a:rPr>
              <a:t>. HCC must surge to 20% of </a:t>
            </a:r>
            <a:r>
              <a:rPr lang="en-US" sz="2400" dirty="0">
                <a:solidFill>
                  <a:srgbClr val="FF0000"/>
                </a:solidFill>
                <a:latin typeface="Franklin Gothic Book" panose="020B0503020102020204" pitchFamily="34" charset="0"/>
                <a:ea typeface="Times New Roman" panose="02020603050405020304" pitchFamily="18" charset="0"/>
                <a:cs typeface="Arial" panose="020B0604020202020204" pitchFamily="34" charset="0"/>
              </a:rPr>
              <a:t>pediatric </a:t>
            </a:r>
            <a:r>
              <a:rPr lang="en-US" sz="2400" dirty="0">
                <a:latin typeface="Franklin Gothic Book" panose="020B0503020102020204" pitchFamily="34" charset="0"/>
                <a:ea typeface="Times New Roman" panose="02020603050405020304" pitchFamily="18" charset="0"/>
                <a:cs typeface="Arial" panose="020B0604020202020204" pitchFamily="34" charset="0"/>
              </a:rPr>
              <a:t>staffed beds by the designated </a:t>
            </a:r>
            <a:r>
              <a:rPr lang="en-US" sz="2400" dirty="0">
                <a:solidFill>
                  <a:srgbClr val="FF0000"/>
                </a:solidFill>
                <a:latin typeface="Franklin Gothic Book" panose="020B0503020102020204" pitchFamily="34" charset="0"/>
                <a:ea typeface="Times New Roman" panose="02020603050405020304" pitchFamily="18" charset="0"/>
                <a:cs typeface="Arial" panose="020B0604020202020204" pitchFamily="34" charset="0"/>
              </a:rPr>
              <a:t>bed types</a:t>
            </a:r>
            <a:r>
              <a:rPr lang="en-US" sz="2400" dirty="0">
                <a:latin typeface="Franklin Gothic Book" panose="020B0503020102020204" pitchFamily="34" charset="0"/>
                <a:ea typeface="Times New Roman" panose="02020603050405020304" pitchFamily="18" charset="0"/>
                <a:cs typeface="Arial" panose="020B0604020202020204" pitchFamily="34" charset="0"/>
              </a:rPr>
              <a:t>:</a:t>
            </a:r>
            <a:endParaRPr lang="en-US" sz="2400" dirty="0">
              <a:latin typeface="Franklin Gothic Book" panose="020B0503020102020204" pitchFamily="34" charset="0"/>
              <a:ea typeface="Times New Roman" panose="02020603050405020304" pitchFamily="18" charset="0"/>
            </a:endParaRPr>
          </a:p>
          <a:p>
            <a:pPr marL="342900" marR="0" lvl="0" indent="-342900">
              <a:lnSpc>
                <a:spcPct val="107000"/>
              </a:lnSpc>
              <a:spcBef>
                <a:spcPts val="300"/>
              </a:spcBef>
              <a:spcAft>
                <a:spcPts val="300"/>
              </a:spcAft>
              <a:buFont typeface="+mj-lt"/>
              <a:buAutoNum type="arabicParenR"/>
            </a:pPr>
            <a:r>
              <a:rPr lang="en-US" sz="2400" dirty="0">
                <a:solidFill>
                  <a:srgbClr val="FF0000"/>
                </a:solidFill>
                <a:latin typeface="Franklin Gothic Book" panose="020B0503020102020204" pitchFamily="34" charset="0"/>
                <a:ea typeface="Times New Roman" panose="02020603050405020304" pitchFamily="18" charset="0"/>
                <a:cs typeface="Arial" panose="020B0604020202020204" pitchFamily="34" charset="0"/>
              </a:rPr>
              <a:t>Emergency Department</a:t>
            </a:r>
            <a:endParaRPr lang="en-US" sz="2400" dirty="0">
              <a:solidFill>
                <a:srgbClr val="FF0000"/>
              </a:solidFill>
              <a:latin typeface="Franklin Gothic Book" panose="020B0503020102020204" pitchFamily="34" charset="0"/>
              <a:ea typeface="Times New Roman" panose="02020603050405020304" pitchFamily="18" charset="0"/>
            </a:endParaRPr>
          </a:p>
          <a:p>
            <a:pPr marL="342900" marR="0" lvl="0" indent="-342900">
              <a:lnSpc>
                <a:spcPct val="107000"/>
              </a:lnSpc>
              <a:spcBef>
                <a:spcPts val="300"/>
              </a:spcBef>
              <a:spcAft>
                <a:spcPts val="300"/>
              </a:spcAft>
              <a:buFont typeface="+mj-lt"/>
              <a:buAutoNum type="arabicParenR"/>
            </a:pPr>
            <a:r>
              <a:rPr lang="en-US" sz="2400" dirty="0">
                <a:solidFill>
                  <a:srgbClr val="FF0000"/>
                </a:solidFill>
                <a:latin typeface="Franklin Gothic Book" panose="020B0503020102020204" pitchFamily="34" charset="0"/>
                <a:ea typeface="Times New Roman" panose="02020603050405020304" pitchFamily="18" charset="0"/>
                <a:cs typeface="Arial" panose="020B0604020202020204" pitchFamily="34" charset="0"/>
              </a:rPr>
              <a:t>General Pediatric / Acute Care</a:t>
            </a:r>
            <a:endParaRPr lang="en-US" sz="2400" dirty="0">
              <a:solidFill>
                <a:srgbClr val="FF0000"/>
              </a:solidFill>
              <a:latin typeface="Franklin Gothic Book" panose="020B0503020102020204" pitchFamily="34" charset="0"/>
              <a:ea typeface="Times New Roman" panose="02020603050405020304" pitchFamily="18" charset="0"/>
            </a:endParaRPr>
          </a:p>
          <a:p>
            <a:pPr marL="342900" marR="0" lvl="0" indent="-342900">
              <a:lnSpc>
                <a:spcPct val="107000"/>
              </a:lnSpc>
              <a:spcBef>
                <a:spcPts val="300"/>
              </a:spcBef>
              <a:spcAft>
                <a:spcPts val="300"/>
              </a:spcAft>
              <a:buFont typeface="+mj-lt"/>
              <a:buAutoNum type="arabicParenR"/>
            </a:pPr>
            <a:r>
              <a:rPr lang="en-US" sz="2400" dirty="0">
                <a:solidFill>
                  <a:srgbClr val="FF0000"/>
                </a:solidFill>
                <a:latin typeface="Franklin Gothic Book" panose="020B0503020102020204" pitchFamily="34" charset="0"/>
                <a:ea typeface="Times New Roman" panose="02020603050405020304" pitchFamily="18" charset="0"/>
                <a:cs typeface="Arial" panose="020B0604020202020204" pitchFamily="34" charset="0"/>
              </a:rPr>
              <a:t>Pediatric ICU</a:t>
            </a:r>
            <a:endParaRPr lang="en-US" sz="2400" dirty="0">
              <a:solidFill>
                <a:srgbClr val="FF0000"/>
              </a:solidFill>
              <a:latin typeface="Franklin Gothic Book" panose="020B0503020102020204" pitchFamily="34" charset="0"/>
              <a:ea typeface="Times New Roman" panose="02020603050405020304" pitchFamily="18" charset="0"/>
            </a:endParaRPr>
          </a:p>
          <a:p>
            <a:pPr marL="342900" marR="0" lvl="0" indent="-342900">
              <a:lnSpc>
                <a:spcPct val="107000"/>
              </a:lnSpc>
              <a:spcBef>
                <a:spcPts val="300"/>
              </a:spcBef>
              <a:spcAft>
                <a:spcPts val="300"/>
              </a:spcAft>
              <a:buFont typeface="+mj-lt"/>
              <a:buAutoNum type="arabicParenR"/>
            </a:pPr>
            <a:r>
              <a:rPr lang="en-US" sz="2400" dirty="0">
                <a:solidFill>
                  <a:srgbClr val="FF0000"/>
                </a:solidFill>
                <a:latin typeface="Franklin Gothic Book" panose="020B0503020102020204" pitchFamily="34" charset="0"/>
                <a:ea typeface="Times New Roman" panose="02020603050405020304" pitchFamily="18" charset="0"/>
                <a:cs typeface="Arial" panose="020B0604020202020204" pitchFamily="34" charset="0"/>
              </a:rPr>
              <a:t>Neonatal ICU</a:t>
            </a:r>
            <a:endParaRPr lang="en-US" sz="2400" dirty="0">
              <a:solidFill>
                <a:srgbClr val="FF0000"/>
              </a:solidFill>
              <a:latin typeface="Franklin Gothic Book" panose="020B0503020102020204" pitchFamily="34" charset="0"/>
              <a:ea typeface="Times New Roman" panose="02020603050405020304" pitchFamily="18" charset="0"/>
            </a:endParaRPr>
          </a:p>
          <a:p>
            <a:pPr marL="342900" marR="0" lvl="0" indent="-342900">
              <a:lnSpc>
                <a:spcPct val="107000"/>
              </a:lnSpc>
              <a:spcBef>
                <a:spcPts val="300"/>
              </a:spcBef>
              <a:spcAft>
                <a:spcPts val="300"/>
              </a:spcAft>
              <a:buFont typeface="+mj-lt"/>
              <a:buAutoNum type="arabicParenR"/>
            </a:pPr>
            <a:r>
              <a:rPr lang="en-US" sz="2400" dirty="0">
                <a:solidFill>
                  <a:srgbClr val="FF0000"/>
                </a:solidFill>
                <a:latin typeface="Franklin Gothic Book" panose="020B0503020102020204" pitchFamily="34" charset="0"/>
                <a:ea typeface="Times New Roman" panose="02020603050405020304" pitchFamily="18" charset="0"/>
                <a:cs typeface="Arial" panose="020B0604020202020204" pitchFamily="34" charset="0"/>
              </a:rPr>
              <a:t>Pediatric Dialysis</a:t>
            </a:r>
            <a:endParaRPr lang="en-US" sz="2400" dirty="0">
              <a:solidFill>
                <a:srgbClr val="FF0000"/>
              </a:solidFill>
              <a:latin typeface="Franklin Gothic Book" panose="020B0503020102020204" pitchFamily="34" charset="0"/>
              <a:ea typeface="Times New Roman" panose="02020603050405020304" pitchFamily="18" charset="0"/>
            </a:endParaRPr>
          </a:p>
        </p:txBody>
      </p:sp>
    </p:spTree>
    <p:extLst>
      <p:ext uri="{BB962C8B-B14F-4D97-AF65-F5344CB8AC3E}">
        <p14:creationId xmlns:p14="http://schemas.microsoft.com/office/powerpoint/2010/main" val="187678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dirty="0">
                <a:solidFill>
                  <a:srgbClr val="FFFFFF"/>
                </a:solidFill>
                <a:latin typeface="Franklin Gothic Book" panose="020B0503020102020204" pitchFamily="34" charset="0"/>
              </a:rPr>
              <a:t>MRSE Data Collection</a:t>
            </a:r>
            <a:br>
              <a:rPr lang="en-US" b="1" dirty="0">
                <a:solidFill>
                  <a:srgbClr val="FFFFFF"/>
                </a:solidFill>
                <a:latin typeface="Franklin Gothic Book" panose="020B0503020102020204" pitchFamily="34" charset="0"/>
              </a:rPr>
            </a:br>
            <a:r>
              <a:rPr lang="en-US" b="1" dirty="0">
                <a:solidFill>
                  <a:srgbClr val="FFFFFF"/>
                </a:solidFill>
                <a:latin typeface="Franklin Gothic Book" panose="020B0503020102020204" pitchFamily="34" charset="0"/>
              </a:rPr>
              <a:t>Components</a:t>
            </a: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5416B4A1-0FE8-4730-A476-FFFBA909FC8B}"/>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228600" indent="-228600">
              <a:lnSpc>
                <a:spcPct val="90000"/>
              </a:lnSpc>
              <a:spcAft>
                <a:spcPts val="600"/>
              </a:spcAft>
              <a:buFont typeface="Arial" panose="020B0604020202020204" pitchFamily="34" charset="0"/>
              <a:buChar char="•"/>
            </a:pPr>
            <a:r>
              <a:rPr lang="en-US" sz="2800" dirty="0"/>
              <a:t>An Assessment Poll titled, “</a:t>
            </a:r>
            <a:r>
              <a:rPr lang="en-US" sz="2800" b="1" i="1" dirty="0"/>
              <a:t>2023 Medical Response and Surge Exercise - Hospital Capacity Survey</a:t>
            </a:r>
            <a:r>
              <a:rPr lang="en-US" sz="2800" dirty="0"/>
              <a:t>” will go out to all participating hospitals at the beginning of the exercise</a:t>
            </a:r>
          </a:p>
          <a:p>
            <a:pPr marL="228600" indent="-228600">
              <a:lnSpc>
                <a:spcPct val="90000"/>
              </a:lnSpc>
              <a:spcAft>
                <a:spcPts val="600"/>
              </a:spcAft>
              <a:buFont typeface="Arial" panose="020B0604020202020204" pitchFamily="34" charset="0"/>
              <a:buChar char="•"/>
            </a:pPr>
            <a:r>
              <a:rPr lang="en-US" sz="2800" dirty="0"/>
              <a:t>This is where hospitals record data</a:t>
            </a:r>
          </a:p>
        </p:txBody>
      </p:sp>
    </p:spTree>
    <p:extLst>
      <p:ext uri="{BB962C8B-B14F-4D97-AF65-F5344CB8AC3E}">
        <p14:creationId xmlns:p14="http://schemas.microsoft.com/office/powerpoint/2010/main" val="153458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 name="Oval 10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5" name="Arc 10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3676615" y="4877656"/>
            <a:ext cx="2220181" cy="1173552"/>
          </a:xfrm>
        </p:spPr>
        <p:txBody>
          <a:bodyPr vert="horz" lIns="91440" tIns="45720" rIns="91440" bIns="45720" rtlCol="0" anchor="b">
            <a:normAutofit fontScale="90000"/>
          </a:bodyPr>
          <a:lstStyle/>
          <a:p>
            <a:r>
              <a:rPr lang="en-US" sz="2400" b="1" u="sng" kern="1200" dirty="0">
                <a:solidFill>
                  <a:schemeClr val="tx1"/>
                </a:solidFill>
                <a:latin typeface="Franklin Gothic Book" panose="020B0503020102020204" pitchFamily="34" charset="0"/>
              </a:rPr>
              <a:t>Assessment Poll:</a:t>
            </a:r>
            <a:br>
              <a:rPr lang="en-US" sz="2400" b="1" kern="1200" dirty="0">
                <a:solidFill>
                  <a:schemeClr val="tx1"/>
                </a:solidFill>
                <a:latin typeface="Franklin Gothic Book" panose="020B0503020102020204" pitchFamily="34" charset="0"/>
              </a:rPr>
            </a:br>
            <a:br>
              <a:rPr lang="en-US" sz="2400" b="1" kern="1200" dirty="0">
                <a:solidFill>
                  <a:schemeClr val="tx1"/>
                </a:solidFill>
                <a:latin typeface="Franklin Gothic Book" panose="020B0503020102020204" pitchFamily="34" charset="0"/>
              </a:rPr>
            </a:br>
            <a:r>
              <a:rPr lang="en-US" sz="2400" b="1" kern="1200" dirty="0">
                <a:solidFill>
                  <a:schemeClr val="tx1"/>
                </a:solidFill>
                <a:latin typeface="Franklin Gothic Book" panose="020B0503020102020204" pitchFamily="34" charset="0"/>
              </a:rPr>
              <a:t>2023 Medical Response and Surge Exercise</a:t>
            </a:r>
            <a:br>
              <a:rPr lang="en-US" sz="2400" b="1" kern="1200" dirty="0">
                <a:solidFill>
                  <a:schemeClr val="tx1"/>
                </a:solidFill>
                <a:latin typeface="Franklin Gothic Book" panose="020B0503020102020204" pitchFamily="34" charset="0"/>
              </a:rPr>
            </a:br>
            <a:r>
              <a:rPr lang="en-US" sz="2400" b="1" kern="1200" dirty="0">
                <a:solidFill>
                  <a:schemeClr val="tx1"/>
                </a:solidFill>
                <a:latin typeface="Franklin Gothic Book" panose="020B0503020102020204" pitchFamily="34" charset="0"/>
              </a:rPr>
              <a:t>– Hospital Capacity Survey</a:t>
            </a:r>
            <a:endParaRPr lang="en-US" sz="2400" kern="1200" dirty="0">
              <a:solidFill>
                <a:schemeClr val="tx1"/>
              </a:solidFill>
              <a:latin typeface="+mj-lt"/>
              <a:ea typeface="+mj-ea"/>
              <a:cs typeface="+mj-cs"/>
            </a:endParaRPr>
          </a:p>
        </p:txBody>
      </p:sp>
      <p:graphicFrame>
        <p:nvGraphicFramePr>
          <p:cNvPr id="2" name="Object 1">
            <a:extLst>
              <a:ext uri="{FF2B5EF4-FFF2-40B4-BE49-F238E27FC236}">
                <a16:creationId xmlns:a16="http://schemas.microsoft.com/office/drawing/2014/main" id="{455C043E-4066-45FC-A4B7-0883FA378C56}"/>
              </a:ext>
            </a:extLst>
          </p:cNvPr>
          <p:cNvGraphicFramePr>
            <a:graphicFrameLocks noChangeAspect="1"/>
          </p:cNvGraphicFramePr>
          <p:nvPr>
            <p:extLst>
              <p:ext uri="{D42A27DB-BD31-4B8C-83A1-F6EECF244321}">
                <p14:modId xmlns:p14="http://schemas.microsoft.com/office/powerpoint/2010/main" val="824227417"/>
              </p:ext>
            </p:extLst>
          </p:nvPr>
        </p:nvGraphicFramePr>
        <p:xfrm>
          <a:off x="6211175" y="788578"/>
          <a:ext cx="4601219" cy="5955238"/>
        </p:xfrm>
        <a:graphic>
          <a:graphicData uri="http://schemas.openxmlformats.org/presentationml/2006/ole">
            <mc:AlternateContent xmlns:mc="http://schemas.openxmlformats.org/markup-compatibility/2006">
              <mc:Choice xmlns:v="urn:schemas-microsoft-com:vml" Requires="v">
                <p:oleObj spid="_x0000_s1043" name="Acrobat Document" r:id="rId4" imgW="5829480" imgH="7543800" progId="Acrobat.Document.DC">
                  <p:embed/>
                </p:oleObj>
              </mc:Choice>
              <mc:Fallback>
                <p:oleObj name="Acrobat Document" r:id="rId4" imgW="5829480" imgH="7543800" progId="Acrobat.Document.DC">
                  <p:embed/>
                  <p:pic>
                    <p:nvPicPr>
                      <p:cNvPr id="0" name=""/>
                      <p:cNvPicPr/>
                      <p:nvPr/>
                    </p:nvPicPr>
                    <p:blipFill>
                      <a:blip r:embed="rId5"/>
                      <a:stretch>
                        <a:fillRect/>
                      </a:stretch>
                    </p:blipFill>
                    <p:spPr>
                      <a:xfrm>
                        <a:off x="6211175" y="788578"/>
                        <a:ext cx="4601219" cy="5955238"/>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192912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Exercise Overview</a:t>
            </a:r>
            <a:br>
              <a:rPr lang="en-US" b="1" kern="1200" dirty="0">
                <a:solidFill>
                  <a:srgbClr val="FFFFFF"/>
                </a:solidFill>
                <a:latin typeface="Franklin Gothic Book" panose="020B0503020102020204" pitchFamily="34" charset="0"/>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5416B4A1-0FE8-4730-A476-FFFBA909FC8B}"/>
              </a:ext>
            </a:extLst>
          </p:cNvPr>
          <p:cNvSpPr txBox="1"/>
          <p:nvPr/>
        </p:nvSpPr>
        <p:spPr>
          <a:xfrm>
            <a:off x="4724866" y="953293"/>
            <a:ext cx="6906491" cy="5585619"/>
          </a:xfrm>
          <a:prstGeom prst="rect">
            <a:avLst/>
          </a:prstGeom>
        </p:spPr>
        <p:txBody>
          <a:bodyPr vert="horz" lIns="91440" tIns="45720" rIns="91440" bIns="45720" rtlCol="0" anchor="ctr">
            <a:normAutofit/>
          </a:bodyPr>
          <a:lstStyle/>
          <a:p>
            <a:pPr marL="342900" lvl="0" indent="-228600">
              <a:lnSpc>
                <a:spcPct val="90000"/>
              </a:lnSpc>
              <a:spcAft>
                <a:spcPts val="600"/>
              </a:spcAft>
              <a:buFont typeface="Arial" panose="020B0604020202020204" pitchFamily="34" charset="0"/>
              <a:buChar char="•"/>
            </a:pPr>
            <a:r>
              <a:rPr lang="en-US" sz="4100" dirty="0">
                <a:solidFill>
                  <a:prstClr val="black"/>
                </a:solidFill>
                <a:latin typeface="Franklin Gothic Book" panose="020B0503020102020204" pitchFamily="34" charset="0"/>
              </a:rPr>
              <a:t>MRSE</a:t>
            </a:r>
          </a:p>
          <a:p>
            <a:pPr marL="342900" lvl="0" indent="-228600">
              <a:lnSpc>
                <a:spcPct val="90000"/>
              </a:lnSpc>
              <a:spcAft>
                <a:spcPts val="600"/>
              </a:spcAft>
              <a:buFont typeface="Arial" panose="020B0604020202020204" pitchFamily="34" charset="0"/>
              <a:buChar char="•"/>
            </a:pPr>
            <a:r>
              <a:rPr lang="en-US" sz="4100" dirty="0">
                <a:solidFill>
                  <a:prstClr val="black"/>
                </a:solidFill>
                <a:latin typeface="Franklin Gothic Book" panose="020B0503020102020204" pitchFamily="34" charset="0"/>
              </a:rPr>
              <a:t>Pediatric Surge</a:t>
            </a:r>
          </a:p>
          <a:p>
            <a:pPr marL="342900" lvl="0" indent="-228600">
              <a:lnSpc>
                <a:spcPct val="90000"/>
              </a:lnSpc>
              <a:spcAft>
                <a:spcPts val="600"/>
              </a:spcAft>
              <a:buFont typeface="Arial" panose="020B0604020202020204" pitchFamily="34" charset="0"/>
              <a:buChar char="•"/>
            </a:pPr>
            <a:r>
              <a:rPr lang="en-US" sz="4100" dirty="0">
                <a:solidFill>
                  <a:prstClr val="black"/>
                </a:solidFill>
                <a:latin typeface="Franklin Gothic Book" panose="020B0503020102020204" pitchFamily="34" charset="0"/>
              </a:rPr>
              <a:t>MRSE Data Gathering</a:t>
            </a:r>
          </a:p>
          <a:p>
            <a:pPr marL="342900" lvl="0" indent="-228600">
              <a:lnSpc>
                <a:spcPct val="90000"/>
              </a:lnSpc>
              <a:spcAft>
                <a:spcPts val="600"/>
              </a:spcAft>
              <a:buFont typeface="Arial" panose="020B0604020202020204" pitchFamily="34" charset="0"/>
              <a:buChar char="•"/>
            </a:pPr>
            <a:r>
              <a:rPr lang="en-US" sz="4100" dirty="0">
                <a:solidFill>
                  <a:prstClr val="black"/>
                </a:solidFill>
                <a:latin typeface="Franklin Gothic Book" panose="020B0503020102020204" pitchFamily="34" charset="0"/>
              </a:rPr>
              <a:t>Power Outage</a:t>
            </a:r>
          </a:p>
          <a:p>
            <a:pPr marL="342900" lvl="0" indent="-228600">
              <a:lnSpc>
                <a:spcPct val="90000"/>
              </a:lnSpc>
              <a:spcAft>
                <a:spcPts val="600"/>
              </a:spcAft>
              <a:buFont typeface="Arial" panose="020B0604020202020204" pitchFamily="34" charset="0"/>
              <a:buChar char="•"/>
            </a:pPr>
            <a:r>
              <a:rPr lang="en-US" sz="4100" dirty="0">
                <a:solidFill>
                  <a:prstClr val="black"/>
                </a:solidFill>
                <a:latin typeface="Franklin Gothic Book" panose="020B0503020102020204" pitchFamily="34" charset="0"/>
              </a:rPr>
              <a:t>Mass/Multi-Casualty Incident (MCI)</a:t>
            </a:r>
          </a:p>
          <a:p>
            <a:pPr marL="342900" lvl="0" indent="-228600">
              <a:lnSpc>
                <a:spcPct val="90000"/>
              </a:lnSpc>
              <a:spcAft>
                <a:spcPts val="600"/>
              </a:spcAft>
              <a:buFont typeface="Arial" panose="020B0604020202020204" pitchFamily="34" charset="0"/>
              <a:buChar char="•"/>
            </a:pPr>
            <a:r>
              <a:rPr lang="en-US" sz="4100" dirty="0">
                <a:solidFill>
                  <a:prstClr val="black"/>
                </a:solidFill>
                <a:latin typeface="Franklin Gothic Book" panose="020B0503020102020204" pitchFamily="34" charset="0"/>
              </a:rPr>
              <a:t>Exercise Essentials</a:t>
            </a:r>
          </a:p>
        </p:txBody>
      </p:sp>
      <p:pic>
        <p:nvPicPr>
          <p:cNvPr id="2" name="Picture 1">
            <a:extLst>
              <a:ext uri="{FF2B5EF4-FFF2-40B4-BE49-F238E27FC236}">
                <a16:creationId xmlns:a16="http://schemas.microsoft.com/office/drawing/2014/main" id="{BA84FD71-0E2A-4E1B-9B5B-FFDB878B97A9}"/>
              </a:ext>
            </a:extLst>
          </p:cNvPr>
          <p:cNvPicPr>
            <a:picLocks noChangeAspect="1"/>
          </p:cNvPicPr>
          <p:nvPr/>
        </p:nvPicPr>
        <p:blipFill>
          <a:blip r:embed="rId3"/>
          <a:stretch>
            <a:fillRect/>
          </a:stretch>
        </p:blipFill>
        <p:spPr>
          <a:xfrm>
            <a:off x="-3048" y="-21304"/>
            <a:ext cx="12192000" cy="1225296"/>
          </a:xfrm>
          <a:prstGeom prst="rect">
            <a:avLst/>
          </a:prstGeom>
        </p:spPr>
      </p:pic>
    </p:spTree>
    <p:extLst>
      <p:ext uri="{BB962C8B-B14F-4D97-AF65-F5344CB8AC3E}">
        <p14:creationId xmlns:p14="http://schemas.microsoft.com/office/powerpoint/2010/main" val="418000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dirty="0">
                <a:solidFill>
                  <a:srgbClr val="FFFFFF"/>
                </a:solidFill>
                <a:latin typeface="Franklin Gothic Book" panose="020B0503020102020204" pitchFamily="34" charset="0"/>
              </a:rPr>
              <a:t>Power Outage</a:t>
            </a: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5416B4A1-0FE8-4730-A476-FFFBA909FC8B}"/>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endParaRPr lang="en-US" sz="2800" dirty="0"/>
          </a:p>
        </p:txBody>
      </p:sp>
      <p:pic>
        <p:nvPicPr>
          <p:cNvPr id="2" name="Picture 1">
            <a:extLst>
              <a:ext uri="{FF2B5EF4-FFF2-40B4-BE49-F238E27FC236}">
                <a16:creationId xmlns:a16="http://schemas.microsoft.com/office/drawing/2014/main" id="{C3D5FB62-0257-4CDE-9601-281E01581E16}"/>
              </a:ext>
            </a:extLst>
          </p:cNvPr>
          <p:cNvPicPr>
            <a:picLocks noChangeAspect="1"/>
          </p:cNvPicPr>
          <p:nvPr/>
        </p:nvPicPr>
        <p:blipFill>
          <a:blip r:embed="rId3"/>
          <a:stretch>
            <a:fillRect/>
          </a:stretch>
        </p:blipFill>
        <p:spPr>
          <a:xfrm>
            <a:off x="6210490" y="871274"/>
            <a:ext cx="3614928" cy="4622292"/>
          </a:xfrm>
          <a:prstGeom prst="rect">
            <a:avLst/>
          </a:prstGeom>
        </p:spPr>
      </p:pic>
      <p:sp>
        <p:nvSpPr>
          <p:cNvPr id="4" name="Rectangle 3">
            <a:extLst>
              <a:ext uri="{FF2B5EF4-FFF2-40B4-BE49-F238E27FC236}">
                <a16:creationId xmlns:a16="http://schemas.microsoft.com/office/drawing/2014/main" id="{062D0BE7-3D7F-4D59-872A-0BBC7AC52EB0}"/>
              </a:ext>
            </a:extLst>
          </p:cNvPr>
          <p:cNvSpPr/>
          <p:nvPr/>
        </p:nvSpPr>
        <p:spPr>
          <a:xfrm>
            <a:off x="5565756" y="5493566"/>
            <a:ext cx="5227760" cy="707886"/>
          </a:xfrm>
          <a:prstGeom prst="rect">
            <a:avLst/>
          </a:prstGeom>
        </p:spPr>
        <p:txBody>
          <a:bodyPr wrap="square">
            <a:spAutoFit/>
          </a:bodyPr>
          <a:lstStyle/>
          <a:p>
            <a:pPr lvl="0">
              <a:defRPr/>
            </a:pPr>
            <a:r>
              <a:rPr lang="en-US" sz="2000" dirty="0">
                <a:solidFill>
                  <a:prstClr val="black"/>
                </a:solidFill>
                <a:hlinkClick r:id="rId4"/>
              </a:rPr>
              <a:t>https://www.fema.gov/sites/default/files/2020-07/healthcare-facilities-and-power-outages.pdf</a:t>
            </a:r>
            <a:endParaRPr lang="en-US" sz="2000" dirty="0">
              <a:solidFill>
                <a:prstClr val="black"/>
              </a:solidFill>
            </a:endParaRPr>
          </a:p>
        </p:txBody>
      </p:sp>
    </p:spTree>
    <p:extLst>
      <p:ext uri="{BB962C8B-B14F-4D97-AF65-F5344CB8AC3E}">
        <p14:creationId xmlns:p14="http://schemas.microsoft.com/office/powerpoint/2010/main" val="702700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Power Outage</a:t>
            </a: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rmAutofit/>
          </a:bodyPr>
          <a:lstStyle/>
          <a:p>
            <a:pPr>
              <a:lnSpc>
                <a:spcPct val="90000"/>
              </a:lnSpc>
              <a:spcAft>
                <a:spcPts val="600"/>
              </a:spcAft>
            </a:pPr>
            <a:endParaRPr lang="en-US" sz="2800" dirty="0"/>
          </a:p>
        </p:txBody>
      </p:sp>
      <p:sp>
        <p:nvSpPr>
          <p:cNvPr id="3" name="Rectangle 2">
            <a:extLst>
              <a:ext uri="{FF2B5EF4-FFF2-40B4-BE49-F238E27FC236}">
                <a16:creationId xmlns:a16="http://schemas.microsoft.com/office/drawing/2014/main" id="{7244DEB3-8206-4609-95F9-E2948E4A58C1}"/>
              </a:ext>
            </a:extLst>
          </p:cNvPr>
          <p:cNvSpPr/>
          <p:nvPr/>
        </p:nvSpPr>
        <p:spPr>
          <a:xfrm>
            <a:off x="5330314" y="1526033"/>
            <a:ext cx="6096000" cy="3477875"/>
          </a:xfrm>
          <a:prstGeom prst="rect">
            <a:avLst/>
          </a:prstGeom>
        </p:spPr>
        <p:txBody>
          <a:bodyPr>
            <a:spAutoFit/>
          </a:bodyPr>
          <a:lstStyle/>
          <a:p>
            <a:pPr marL="285750" indent="-285750">
              <a:buFont typeface="Arial" panose="020B0604020202020204" pitchFamily="34" charset="0"/>
              <a:buChar char="•"/>
            </a:pPr>
            <a:r>
              <a:rPr lang="en-US" sz="2200" dirty="0">
                <a:latin typeface="Franklin Gothic Book" panose="020B0503020102020204" pitchFamily="34" charset="0"/>
              </a:rPr>
              <a:t>Facilities can test internal plans and processes in response to power outages</a:t>
            </a:r>
          </a:p>
          <a:p>
            <a:pPr marL="285750" indent="-285750">
              <a:buFont typeface="Arial" panose="020B0604020202020204" pitchFamily="34" charset="0"/>
              <a:buChar char="•"/>
            </a:pPr>
            <a:r>
              <a:rPr lang="en-US" sz="2200" dirty="0">
                <a:latin typeface="Franklin Gothic Book" panose="020B0503020102020204" pitchFamily="34" charset="0"/>
              </a:rPr>
              <a:t>Facilities can implement and test strategies outlined in the Los Angeles County Emergency Medical Services Healthcare Surge Planning Guide. </a:t>
            </a:r>
          </a:p>
          <a:p>
            <a:pPr marL="285750" indent="-285750">
              <a:buFont typeface="Arial" panose="020B0604020202020204" pitchFamily="34" charset="0"/>
              <a:buChar char="•"/>
            </a:pPr>
            <a:r>
              <a:rPr lang="en-US" sz="2200" dirty="0">
                <a:latin typeface="Franklin Gothic Book" panose="020B0503020102020204" pitchFamily="34" charset="0"/>
              </a:rPr>
              <a:t>Facilities could also implement and test downtime procedures and Business Continuity Plans or any relevant plan or process of their choice</a:t>
            </a:r>
          </a:p>
        </p:txBody>
      </p:sp>
    </p:spTree>
    <p:extLst>
      <p:ext uri="{BB962C8B-B14F-4D97-AF65-F5344CB8AC3E}">
        <p14:creationId xmlns:p14="http://schemas.microsoft.com/office/powerpoint/2010/main" val="285138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Power Outage</a:t>
            </a: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rmAutofit/>
          </a:bodyPr>
          <a:lstStyle/>
          <a:p>
            <a:pPr>
              <a:lnSpc>
                <a:spcPct val="90000"/>
              </a:lnSpc>
              <a:spcAft>
                <a:spcPts val="600"/>
              </a:spcAft>
            </a:pPr>
            <a:endParaRPr lang="en-US" sz="2800" dirty="0"/>
          </a:p>
        </p:txBody>
      </p:sp>
      <p:sp>
        <p:nvSpPr>
          <p:cNvPr id="3" name="Rectangle 2">
            <a:extLst>
              <a:ext uri="{FF2B5EF4-FFF2-40B4-BE49-F238E27FC236}">
                <a16:creationId xmlns:a16="http://schemas.microsoft.com/office/drawing/2014/main" id="{7244DEB3-8206-4609-95F9-E2948E4A58C1}"/>
              </a:ext>
            </a:extLst>
          </p:cNvPr>
          <p:cNvSpPr/>
          <p:nvPr/>
        </p:nvSpPr>
        <p:spPr>
          <a:xfrm>
            <a:off x="5370153" y="2573997"/>
            <a:ext cx="6096000" cy="1421928"/>
          </a:xfrm>
          <a:prstGeom prst="rect">
            <a:avLst/>
          </a:prstGeom>
        </p:spPr>
        <p:txBody>
          <a:bodyPr>
            <a:spAutoFit/>
          </a:bodyPr>
          <a:lstStyle/>
          <a:p>
            <a:pPr marL="285750" lvl="0" indent="-228600">
              <a:lnSpc>
                <a:spcPct val="90000"/>
              </a:lnSpc>
              <a:spcAft>
                <a:spcPts val="600"/>
              </a:spcAft>
              <a:buFont typeface="Arial" panose="020B0604020202020204" pitchFamily="34" charset="0"/>
              <a:buChar char="•"/>
            </a:pPr>
            <a:r>
              <a:rPr lang="en-US" sz="2400" dirty="0">
                <a:solidFill>
                  <a:prstClr val="black"/>
                </a:solidFill>
                <a:latin typeface="Franklin Gothic Book" panose="020B0503020102020204" pitchFamily="34" charset="0"/>
              </a:rPr>
              <a:t>Hospitals can incorporate power outage into their exercise; however, they cannot divert pediatric patients due to power outage</a:t>
            </a:r>
          </a:p>
        </p:txBody>
      </p:sp>
    </p:spTree>
    <p:extLst>
      <p:ext uri="{BB962C8B-B14F-4D97-AF65-F5344CB8AC3E}">
        <p14:creationId xmlns:p14="http://schemas.microsoft.com/office/powerpoint/2010/main" val="245467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Power Outage</a:t>
            </a: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rmAutofit/>
          </a:bodyPr>
          <a:lstStyle/>
          <a:p>
            <a:pPr>
              <a:lnSpc>
                <a:spcPct val="90000"/>
              </a:lnSpc>
              <a:spcAft>
                <a:spcPts val="600"/>
              </a:spcAft>
            </a:pPr>
            <a:endParaRPr lang="en-US" sz="2800" dirty="0"/>
          </a:p>
        </p:txBody>
      </p:sp>
      <p:sp>
        <p:nvSpPr>
          <p:cNvPr id="3" name="Rectangle 2">
            <a:extLst>
              <a:ext uri="{FF2B5EF4-FFF2-40B4-BE49-F238E27FC236}">
                <a16:creationId xmlns:a16="http://schemas.microsoft.com/office/drawing/2014/main" id="{7244DEB3-8206-4609-95F9-E2948E4A58C1}"/>
              </a:ext>
            </a:extLst>
          </p:cNvPr>
          <p:cNvSpPr/>
          <p:nvPr/>
        </p:nvSpPr>
        <p:spPr>
          <a:xfrm>
            <a:off x="5595268" y="3115108"/>
            <a:ext cx="6096000" cy="757130"/>
          </a:xfrm>
          <a:prstGeom prst="rect">
            <a:avLst/>
          </a:prstGeom>
        </p:spPr>
        <p:txBody>
          <a:bodyPr>
            <a:spAutoFit/>
          </a:bodyPr>
          <a:lstStyle/>
          <a:p>
            <a:pPr marL="285750" lvl="0" indent="-228600">
              <a:lnSpc>
                <a:spcPct val="90000"/>
              </a:lnSpc>
              <a:spcAft>
                <a:spcPts val="600"/>
              </a:spcAft>
              <a:buFont typeface="Arial" panose="020B0604020202020204" pitchFamily="34" charset="0"/>
              <a:buChar char="•"/>
            </a:pPr>
            <a:r>
              <a:rPr lang="en-US" sz="2400" dirty="0">
                <a:solidFill>
                  <a:prstClr val="black"/>
                </a:solidFill>
                <a:latin typeface="Franklin Gothic Book" panose="020B0503020102020204" pitchFamily="34" charset="0"/>
              </a:rPr>
              <a:t>Assumption: Power outage is occurring for an extended period</a:t>
            </a:r>
          </a:p>
        </p:txBody>
      </p:sp>
    </p:spTree>
    <p:extLst>
      <p:ext uri="{BB962C8B-B14F-4D97-AF65-F5344CB8AC3E}">
        <p14:creationId xmlns:p14="http://schemas.microsoft.com/office/powerpoint/2010/main" val="46100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Power Outage</a:t>
            </a: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rmAutofit/>
          </a:bodyPr>
          <a:lstStyle/>
          <a:p>
            <a:pPr>
              <a:lnSpc>
                <a:spcPct val="90000"/>
              </a:lnSpc>
              <a:spcAft>
                <a:spcPts val="600"/>
              </a:spcAft>
            </a:pPr>
            <a:endParaRPr lang="en-US" sz="2800" dirty="0"/>
          </a:p>
        </p:txBody>
      </p:sp>
      <p:sp>
        <p:nvSpPr>
          <p:cNvPr id="3" name="Rectangle 2">
            <a:extLst>
              <a:ext uri="{FF2B5EF4-FFF2-40B4-BE49-F238E27FC236}">
                <a16:creationId xmlns:a16="http://schemas.microsoft.com/office/drawing/2014/main" id="{7244DEB3-8206-4609-95F9-E2948E4A58C1}"/>
              </a:ext>
            </a:extLst>
          </p:cNvPr>
          <p:cNvSpPr/>
          <p:nvPr/>
        </p:nvSpPr>
        <p:spPr>
          <a:xfrm>
            <a:off x="5370153" y="1672275"/>
            <a:ext cx="6096000" cy="4487382"/>
          </a:xfrm>
          <a:prstGeom prst="rect">
            <a:avLst/>
          </a:prstGeom>
        </p:spPr>
        <p:txBody>
          <a:bodyPr>
            <a:spAutoFit/>
          </a:bodyPr>
          <a:lstStyle/>
          <a:p>
            <a:pPr marL="342900" indent="-342900">
              <a:buFont typeface="Arial" panose="020B0604020202020204" pitchFamily="34" charset="0"/>
              <a:buChar char="•"/>
            </a:pPr>
            <a:r>
              <a:rPr lang="en-US" sz="2400" dirty="0">
                <a:latin typeface="Franklin Gothic Book" panose="020B0503020102020204" pitchFamily="34" charset="0"/>
                <a:ea typeface="Times New Roman" panose="02020603050405020304" pitchFamily="18" charset="0"/>
              </a:rPr>
              <a:t>Module 3 in the Situation Manual outlines key issues and subjects related to power outages</a:t>
            </a:r>
          </a:p>
          <a:p>
            <a:pPr marL="342900" indent="-342900">
              <a:buFont typeface="Arial" panose="020B0604020202020204" pitchFamily="34" charset="0"/>
              <a:buChar char="•"/>
            </a:pPr>
            <a:endParaRPr lang="en-US" sz="2400" dirty="0">
              <a:latin typeface="Franklin Gothic Book" panose="020B0503020102020204" pitchFamily="34" charset="0"/>
              <a:ea typeface="Times New Roman" panose="02020603050405020304" pitchFamily="18" charset="0"/>
            </a:endParaRPr>
          </a:p>
          <a:p>
            <a:pPr marL="342900" indent="-342900">
              <a:buFont typeface="Arial" panose="020B0604020202020204" pitchFamily="34" charset="0"/>
              <a:buChar char="•"/>
            </a:pPr>
            <a:r>
              <a:rPr lang="en-US" sz="2400" dirty="0">
                <a:latin typeface="Franklin Gothic Book" panose="020B0503020102020204" pitchFamily="34" charset="0"/>
                <a:ea typeface="Times New Roman" panose="02020603050405020304" pitchFamily="18" charset="0"/>
              </a:rPr>
              <a:t>The Master Scenario Event List (MSEL) supports play for the power outage scenario </a:t>
            </a:r>
          </a:p>
          <a:p>
            <a:pPr marL="342900" indent="-342900">
              <a:buFont typeface="Arial" panose="020B0604020202020204" pitchFamily="34" charset="0"/>
              <a:buChar char="•"/>
            </a:pPr>
            <a:endParaRPr lang="en-US" sz="2400" dirty="0">
              <a:latin typeface="Franklin Gothic Book" panose="020B0503020102020204" pitchFamily="34" charset="0"/>
              <a:ea typeface="Times New Roman" panose="02020603050405020304" pitchFamily="18" charset="0"/>
            </a:endParaRPr>
          </a:p>
          <a:p>
            <a:pPr marL="342900" indent="-342900">
              <a:buFont typeface="Arial" panose="020B0604020202020204" pitchFamily="34" charset="0"/>
              <a:buChar char="•"/>
            </a:pPr>
            <a:r>
              <a:rPr lang="en-US" sz="2400" dirty="0">
                <a:latin typeface="Franklin Gothic Book" panose="020B0503020102020204" pitchFamily="34" charset="0"/>
                <a:ea typeface="Times New Roman" panose="02020603050405020304" pitchFamily="18" charset="0"/>
              </a:rPr>
              <a:t>Please refer to the MSEL for specific time-sensitive tasks and responses to ReddiNet messages and polls</a:t>
            </a:r>
            <a:endParaRPr lang="en-US" sz="2400" dirty="0">
              <a:latin typeface="Times New Roman" panose="02020603050405020304" pitchFamily="18" charset="0"/>
              <a:ea typeface="Times New Roman" panose="02020603050405020304" pitchFamily="18" charset="0"/>
            </a:endParaRPr>
          </a:p>
          <a:p>
            <a:pPr marL="285750" lvl="0" indent="-228600">
              <a:lnSpc>
                <a:spcPct val="90000"/>
              </a:lnSpc>
              <a:spcAft>
                <a:spcPts val="600"/>
              </a:spcAft>
              <a:buFont typeface="Arial" panose="020B0604020202020204" pitchFamily="34" charset="0"/>
              <a:buChar char="•"/>
            </a:pPr>
            <a:endParaRPr lang="en-US" sz="2400" dirty="0">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262359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dirty="0">
                <a:solidFill>
                  <a:srgbClr val="FFFFFF"/>
                </a:solidFill>
                <a:latin typeface="Franklin Gothic Book" panose="020B0503020102020204" pitchFamily="34" charset="0"/>
              </a:rPr>
              <a:t>MCI</a:t>
            </a:r>
            <a:br>
              <a:rPr lang="en-US" b="1" kern="1200" dirty="0">
                <a:solidFill>
                  <a:srgbClr val="FFFFFF"/>
                </a:solidFill>
                <a:latin typeface="Franklin Gothic Book" panose="020B0503020102020204" pitchFamily="34" charset="0"/>
              </a:rPr>
            </a:br>
            <a:endParaRPr lang="en-US" kern="1200" dirty="0">
              <a:solidFill>
                <a:srgbClr val="FFFFFF"/>
              </a:solidFill>
              <a:latin typeface="Franklin Gothic Book" panose="020B0503020102020204" pitchFamily="34" charset="0"/>
            </a:endParaRPr>
          </a:p>
        </p:txBody>
      </p:sp>
      <p:sp>
        <p:nvSpPr>
          <p:cNvPr id="42" name="Arc 4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5416B4A1-0FE8-4730-A476-FFFBA909FC8B}"/>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228600" indent="-228600">
              <a:lnSpc>
                <a:spcPct val="90000"/>
              </a:lnSpc>
              <a:spcAft>
                <a:spcPts val="600"/>
              </a:spcAft>
              <a:buFont typeface="Arial" panose="020B0604020202020204" pitchFamily="34" charset="0"/>
              <a:buChar char="•"/>
            </a:pPr>
            <a:endParaRPr lang="en-US" sz="2800" dirty="0">
              <a:latin typeface="Arial" panose="020B060402020202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B89AF28F-6DFF-4684-B1E8-0DC3BCDAC323}"/>
              </a:ext>
            </a:extLst>
          </p:cNvPr>
          <p:cNvPicPr>
            <a:picLocks noChangeAspect="1"/>
          </p:cNvPicPr>
          <p:nvPr/>
        </p:nvPicPr>
        <p:blipFill>
          <a:blip r:embed="rId3"/>
          <a:stretch>
            <a:fillRect/>
          </a:stretch>
        </p:blipFill>
        <p:spPr>
          <a:xfrm>
            <a:off x="4447308" y="1058238"/>
            <a:ext cx="6891731" cy="4140486"/>
          </a:xfrm>
          <a:prstGeom prst="rect">
            <a:avLst/>
          </a:prstGeom>
        </p:spPr>
      </p:pic>
    </p:spTree>
    <p:extLst>
      <p:ext uri="{BB962C8B-B14F-4D97-AF65-F5344CB8AC3E}">
        <p14:creationId xmlns:p14="http://schemas.microsoft.com/office/powerpoint/2010/main" val="252232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b="1" dirty="0">
                <a:solidFill>
                  <a:srgbClr val="FFFFFF"/>
                </a:solidFill>
                <a:latin typeface="Franklin Gothic Book" panose="020B0503020102020204" pitchFamily="34" charset="0"/>
              </a:rPr>
              <a:t>MCI</a:t>
            </a: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rmAutofit/>
          </a:bodyPr>
          <a:lstStyle/>
          <a:p>
            <a:pPr>
              <a:lnSpc>
                <a:spcPct val="90000"/>
              </a:lnSpc>
              <a:spcAft>
                <a:spcPts val="600"/>
              </a:spcAft>
            </a:pPr>
            <a:endParaRPr lang="en-US" sz="2800" dirty="0"/>
          </a:p>
        </p:txBody>
      </p:sp>
      <p:sp>
        <p:nvSpPr>
          <p:cNvPr id="3" name="Rectangle 2">
            <a:extLst>
              <a:ext uri="{FF2B5EF4-FFF2-40B4-BE49-F238E27FC236}">
                <a16:creationId xmlns:a16="http://schemas.microsoft.com/office/drawing/2014/main" id="{7244DEB3-8206-4609-95F9-E2948E4A58C1}"/>
              </a:ext>
            </a:extLst>
          </p:cNvPr>
          <p:cNvSpPr/>
          <p:nvPr/>
        </p:nvSpPr>
        <p:spPr>
          <a:xfrm>
            <a:off x="5268146" y="1867004"/>
            <a:ext cx="6096000" cy="3647152"/>
          </a:xfrm>
          <a:prstGeom prst="rect">
            <a:avLst/>
          </a:prstGeom>
        </p:spPr>
        <p:txBody>
          <a:bodyPr>
            <a:spAutoFit/>
          </a:bodyPr>
          <a:lstStyle/>
          <a:p>
            <a:pPr marL="228600" lvl="0" indent="-228600">
              <a:lnSpc>
                <a:spcPct val="90000"/>
              </a:lnSpc>
              <a:spcAft>
                <a:spcPts val="600"/>
              </a:spcAft>
              <a:buFont typeface="Arial" panose="020B0604020202020204" pitchFamily="34" charset="0"/>
              <a:buChar char="•"/>
            </a:pPr>
            <a:r>
              <a:rPr lang="en-US" sz="2400" dirty="0">
                <a:solidFill>
                  <a:prstClr val="black"/>
                </a:solidFill>
                <a:latin typeface="Franklin Gothic Book" panose="020B0503020102020204" pitchFamily="34" charset="0"/>
                <a:ea typeface="Calibri" panose="020F0502020204030204" pitchFamily="34" charset="0"/>
              </a:rPr>
              <a:t>Incorporated MCI as a pre-exercise component of the scenario to facilitate activities for 9-1-1 receiving Hospitals wanting to expand the exercise internally</a:t>
            </a:r>
          </a:p>
          <a:p>
            <a:pPr marL="228600" lvl="0" indent="-228600">
              <a:lnSpc>
                <a:spcPct val="90000"/>
              </a:lnSpc>
              <a:spcAft>
                <a:spcPts val="600"/>
              </a:spcAft>
              <a:buFont typeface="Arial" panose="020B0604020202020204" pitchFamily="34" charset="0"/>
              <a:buChar char="•"/>
            </a:pPr>
            <a:r>
              <a:rPr lang="en-US" sz="2400" dirty="0">
                <a:solidFill>
                  <a:prstClr val="black"/>
                </a:solidFill>
                <a:latin typeface="Franklin Gothic Book" panose="020B0503020102020204" pitchFamily="34" charset="0"/>
                <a:ea typeface="Calibri" panose="020F0502020204030204" pitchFamily="34" charset="0"/>
              </a:rPr>
              <a:t>Participating 9-1-1 receiving Hospitals can add additional victims if needed to meet accrediting requirements</a:t>
            </a:r>
          </a:p>
          <a:p>
            <a:pPr marL="228600" lvl="0" indent="-228600">
              <a:lnSpc>
                <a:spcPct val="90000"/>
              </a:lnSpc>
              <a:spcAft>
                <a:spcPts val="600"/>
              </a:spcAft>
              <a:buFont typeface="Arial" panose="020B0604020202020204" pitchFamily="34" charset="0"/>
              <a:buChar char="•"/>
            </a:pPr>
            <a:r>
              <a:rPr lang="en-US" sz="2400" dirty="0">
                <a:solidFill>
                  <a:prstClr val="black"/>
                </a:solidFill>
                <a:latin typeface="Franklin Gothic Book" panose="020B0503020102020204" pitchFamily="34" charset="0"/>
                <a:ea typeface="Calibri" panose="020F0502020204030204" pitchFamily="34" charset="0"/>
              </a:rPr>
              <a:t>MAC will support the MCI component until 8:00am</a:t>
            </a:r>
          </a:p>
          <a:p>
            <a:pPr marL="228600" lvl="0" indent="-228600">
              <a:lnSpc>
                <a:spcPct val="90000"/>
              </a:lnSpc>
              <a:spcAft>
                <a:spcPts val="600"/>
              </a:spcAft>
              <a:buFont typeface="Arial" panose="020B0604020202020204" pitchFamily="34" charset="0"/>
              <a:buChar char="•"/>
            </a:pPr>
            <a:endParaRPr lang="en-US" sz="2400" dirty="0">
              <a:solidFill>
                <a:prstClr val="black"/>
              </a:solidFill>
              <a:latin typeface="Franklin Gothic Book" panose="020B0503020102020204" pitchFamily="34" charset="0"/>
              <a:ea typeface="Calibri" panose="020F0502020204030204" pitchFamily="34" charset="0"/>
            </a:endParaRPr>
          </a:p>
        </p:txBody>
      </p:sp>
    </p:spTree>
    <p:extLst>
      <p:ext uri="{BB962C8B-B14F-4D97-AF65-F5344CB8AC3E}">
        <p14:creationId xmlns:p14="http://schemas.microsoft.com/office/powerpoint/2010/main" val="284449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b="1" dirty="0">
                <a:solidFill>
                  <a:srgbClr val="FFFFFF"/>
                </a:solidFill>
                <a:latin typeface="Franklin Gothic Book" panose="020B0503020102020204" pitchFamily="34" charset="0"/>
              </a:rPr>
              <a:t>MCI</a:t>
            </a: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rmAutofit/>
          </a:bodyPr>
          <a:lstStyle/>
          <a:p>
            <a:pPr>
              <a:lnSpc>
                <a:spcPct val="90000"/>
              </a:lnSpc>
              <a:spcAft>
                <a:spcPts val="600"/>
              </a:spcAft>
            </a:pPr>
            <a:endParaRPr lang="en-US" sz="2800" dirty="0"/>
          </a:p>
        </p:txBody>
      </p:sp>
      <p:sp>
        <p:nvSpPr>
          <p:cNvPr id="3" name="Rectangle 2">
            <a:extLst>
              <a:ext uri="{FF2B5EF4-FFF2-40B4-BE49-F238E27FC236}">
                <a16:creationId xmlns:a16="http://schemas.microsoft.com/office/drawing/2014/main" id="{7244DEB3-8206-4609-95F9-E2948E4A58C1}"/>
              </a:ext>
            </a:extLst>
          </p:cNvPr>
          <p:cNvSpPr/>
          <p:nvPr/>
        </p:nvSpPr>
        <p:spPr>
          <a:xfrm>
            <a:off x="5185952" y="1344463"/>
            <a:ext cx="6096000" cy="3520964"/>
          </a:xfrm>
          <a:prstGeom prst="rect">
            <a:avLst/>
          </a:prstGeom>
        </p:spPr>
        <p:txBody>
          <a:bodyPr>
            <a:spAutoFit/>
          </a:bodyPr>
          <a:lstStyle/>
          <a:p>
            <a:pPr marL="285750" lvl="0" indent="-228600">
              <a:lnSpc>
                <a:spcPct val="90000"/>
              </a:lnSpc>
              <a:spcAft>
                <a:spcPts val="600"/>
              </a:spcAft>
              <a:buFont typeface="Arial" panose="020B0604020202020204" pitchFamily="34" charset="0"/>
              <a:buChar char="•"/>
            </a:pPr>
            <a:r>
              <a:rPr lang="en-US" sz="2200" b="1" dirty="0">
                <a:solidFill>
                  <a:srgbClr val="000000"/>
                </a:solidFill>
                <a:latin typeface="Franklin Gothic Book" panose="020B0503020102020204" pitchFamily="34" charset="0"/>
              </a:rPr>
              <a:t>Scenario: </a:t>
            </a:r>
            <a:r>
              <a:rPr lang="en-US" sz="2200" i="1" dirty="0">
                <a:solidFill>
                  <a:srgbClr val="000000"/>
                </a:solidFill>
                <a:latin typeface="Franklin Gothic Book" panose="020B0503020102020204" pitchFamily="34" charset="0"/>
              </a:rPr>
              <a:t>“At 06:00 hours a large underground explosion occurred in a Metrorail tunnel under Vermont Avenue between Sunset Boulevard and De </a:t>
            </a:r>
            <a:r>
              <a:rPr lang="en-US" sz="2200" i="1" dirty="0" err="1">
                <a:solidFill>
                  <a:srgbClr val="000000"/>
                </a:solidFill>
                <a:latin typeface="Franklin Gothic Book" panose="020B0503020102020204" pitchFamily="34" charset="0"/>
              </a:rPr>
              <a:t>Longpre</a:t>
            </a:r>
            <a:r>
              <a:rPr lang="en-US" sz="2200" i="1" dirty="0">
                <a:solidFill>
                  <a:srgbClr val="000000"/>
                </a:solidFill>
                <a:latin typeface="Franklin Gothic Book" panose="020B0503020102020204" pitchFamily="34" charset="0"/>
              </a:rPr>
              <a:t> Avenue near Children’s Hospital Los Angeles (CHLA)”</a:t>
            </a:r>
          </a:p>
          <a:p>
            <a:pPr marL="285750" lvl="0" indent="-228600">
              <a:lnSpc>
                <a:spcPct val="90000"/>
              </a:lnSpc>
              <a:spcAft>
                <a:spcPts val="600"/>
              </a:spcAft>
              <a:buFont typeface="Arial" panose="020B0604020202020204" pitchFamily="34" charset="0"/>
              <a:buChar char="•"/>
            </a:pPr>
            <a:r>
              <a:rPr lang="en-US" sz="2200" dirty="0">
                <a:solidFill>
                  <a:srgbClr val="000000"/>
                </a:solidFill>
                <a:latin typeface="Franklin Gothic Book" panose="020B0503020102020204" pitchFamily="34" charset="0"/>
              </a:rPr>
              <a:t>The MAC will initiate an MCI poll titled, "</a:t>
            </a:r>
            <a:r>
              <a:rPr lang="en-US" sz="2200" b="1" i="1" dirty="0">
                <a:solidFill>
                  <a:srgbClr val="000000"/>
                </a:solidFill>
                <a:latin typeface="Franklin Gothic Book" panose="020B0503020102020204" pitchFamily="34" charset="0"/>
              </a:rPr>
              <a:t>Metrorail Tunnel Explosion</a:t>
            </a:r>
            <a:r>
              <a:rPr lang="en-US" sz="2200" dirty="0">
                <a:solidFill>
                  <a:srgbClr val="000000"/>
                </a:solidFill>
                <a:latin typeface="Franklin Gothic Book" panose="020B0503020102020204" pitchFamily="34" charset="0"/>
              </a:rPr>
              <a:t>" and send a ReddiNet message informing all Health Care Partners (HCP) of an underground explosion in Metrorail tunnel under Vermont between Sunset and De </a:t>
            </a:r>
            <a:r>
              <a:rPr lang="en-US" sz="2200" dirty="0" err="1">
                <a:solidFill>
                  <a:srgbClr val="000000"/>
                </a:solidFill>
                <a:latin typeface="Franklin Gothic Book" panose="020B0503020102020204" pitchFamily="34" charset="0"/>
              </a:rPr>
              <a:t>Longpre</a:t>
            </a:r>
            <a:r>
              <a:rPr lang="en-US" sz="2200" dirty="0">
                <a:solidFill>
                  <a:srgbClr val="000000"/>
                </a:solidFill>
                <a:latin typeface="Franklin Gothic Book" panose="020B0503020102020204" pitchFamily="34" charset="0"/>
              </a:rPr>
              <a:t> near CHLA</a:t>
            </a:r>
          </a:p>
        </p:txBody>
      </p:sp>
    </p:spTree>
    <p:extLst>
      <p:ext uri="{BB962C8B-B14F-4D97-AF65-F5344CB8AC3E}">
        <p14:creationId xmlns:p14="http://schemas.microsoft.com/office/powerpoint/2010/main" val="314139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b="1" dirty="0">
                <a:solidFill>
                  <a:srgbClr val="FFFFFF"/>
                </a:solidFill>
                <a:latin typeface="Franklin Gothic Book" panose="020B0503020102020204" pitchFamily="34" charset="0"/>
              </a:rPr>
              <a:t>MCI</a:t>
            </a: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rmAutofit/>
          </a:bodyPr>
          <a:lstStyle/>
          <a:p>
            <a:pPr>
              <a:lnSpc>
                <a:spcPct val="90000"/>
              </a:lnSpc>
              <a:spcAft>
                <a:spcPts val="600"/>
              </a:spcAft>
            </a:pPr>
            <a:endParaRPr lang="en-US" sz="2800" dirty="0"/>
          </a:p>
        </p:txBody>
      </p:sp>
      <p:sp>
        <p:nvSpPr>
          <p:cNvPr id="3" name="Rectangle 2">
            <a:extLst>
              <a:ext uri="{FF2B5EF4-FFF2-40B4-BE49-F238E27FC236}">
                <a16:creationId xmlns:a16="http://schemas.microsoft.com/office/drawing/2014/main" id="{7244DEB3-8206-4609-95F9-E2948E4A58C1}"/>
              </a:ext>
            </a:extLst>
          </p:cNvPr>
          <p:cNvSpPr/>
          <p:nvPr/>
        </p:nvSpPr>
        <p:spPr>
          <a:xfrm>
            <a:off x="5109127" y="1534610"/>
            <a:ext cx="6096000" cy="4465838"/>
          </a:xfrm>
          <a:prstGeom prst="rect">
            <a:avLst/>
          </a:prstGeom>
        </p:spPr>
        <p:txBody>
          <a:bodyPr>
            <a:spAutoFit/>
          </a:bodyPr>
          <a:lstStyle/>
          <a:p>
            <a:pPr marL="285750" lvl="0" indent="-228600">
              <a:lnSpc>
                <a:spcPct val="90000"/>
              </a:lnSpc>
              <a:spcAft>
                <a:spcPts val="600"/>
              </a:spcAft>
              <a:buFont typeface="Arial" panose="020B0604020202020204" pitchFamily="34" charset="0"/>
              <a:buChar char="•"/>
            </a:pPr>
            <a:r>
              <a:rPr lang="en-US" sz="2400" dirty="0">
                <a:solidFill>
                  <a:srgbClr val="000000"/>
                </a:solidFill>
                <a:latin typeface="Franklin Gothic Book" panose="020B0503020102020204" pitchFamily="34" charset="0"/>
              </a:rPr>
              <a:t>All 9-1-1 receiving Hospitals respond to MCI poll</a:t>
            </a:r>
          </a:p>
          <a:p>
            <a:pPr marL="285750" indent="-228600">
              <a:lnSpc>
                <a:spcPct val="90000"/>
              </a:lnSpc>
              <a:spcAft>
                <a:spcPts val="600"/>
              </a:spcAft>
              <a:buFont typeface="Arial" panose="020B0604020202020204" pitchFamily="34" charset="0"/>
              <a:buChar char="•"/>
            </a:pPr>
            <a:r>
              <a:rPr lang="en-US" sz="2400" dirty="0">
                <a:solidFill>
                  <a:srgbClr val="000000"/>
                </a:solidFill>
                <a:latin typeface="Franklin Gothic Book" panose="020B0503020102020204" pitchFamily="34" charset="0"/>
              </a:rPr>
              <a:t>MAC will assign ambulances with victims to 9-1-1 receiving Hospitals via ReddiNet</a:t>
            </a:r>
          </a:p>
          <a:p>
            <a:pPr marL="285750" lvl="0" indent="-228600">
              <a:lnSpc>
                <a:spcPct val="90000"/>
              </a:lnSpc>
              <a:spcAft>
                <a:spcPts val="600"/>
              </a:spcAft>
              <a:buFont typeface="Arial" panose="020B0604020202020204" pitchFamily="34" charset="0"/>
              <a:buChar char="•"/>
            </a:pPr>
            <a:r>
              <a:rPr lang="en-US" sz="2400" dirty="0">
                <a:solidFill>
                  <a:srgbClr val="000000"/>
                </a:solidFill>
                <a:latin typeface="Franklin Gothic Book" panose="020B0503020102020204" pitchFamily="34" charset="0"/>
              </a:rPr>
              <a:t>All 9-1-1 receiving Hospitals arrive ambulances and update MCI victim list – okay to use fictional data</a:t>
            </a:r>
          </a:p>
          <a:p>
            <a:pPr marL="285750" lvl="0" indent="-228600">
              <a:lnSpc>
                <a:spcPct val="90000"/>
              </a:lnSpc>
              <a:spcAft>
                <a:spcPts val="600"/>
              </a:spcAft>
              <a:buFont typeface="Arial" panose="020B0604020202020204" pitchFamily="34" charset="0"/>
              <a:buChar char="•"/>
            </a:pPr>
            <a:r>
              <a:rPr lang="en-US" sz="2400" dirty="0">
                <a:solidFill>
                  <a:srgbClr val="000000"/>
                </a:solidFill>
                <a:latin typeface="Franklin Gothic Book" panose="020B0503020102020204" pitchFamily="34" charset="0"/>
              </a:rPr>
              <a:t>All other HCP on ReddiNet acknowledge message</a:t>
            </a:r>
          </a:p>
          <a:p>
            <a:pPr marL="285750" lvl="0" indent="-228600">
              <a:lnSpc>
                <a:spcPct val="90000"/>
              </a:lnSpc>
              <a:spcAft>
                <a:spcPts val="600"/>
              </a:spcAft>
              <a:buFont typeface="Arial" panose="020B0604020202020204" pitchFamily="34" charset="0"/>
              <a:buChar char="•"/>
            </a:pPr>
            <a:r>
              <a:rPr lang="en-US" sz="2400" dirty="0">
                <a:solidFill>
                  <a:srgbClr val="000000"/>
                </a:solidFill>
                <a:latin typeface="Franklin Gothic Book" panose="020B0503020102020204" pitchFamily="34" charset="0"/>
              </a:rPr>
              <a:t>No further action required</a:t>
            </a:r>
          </a:p>
          <a:p>
            <a:pPr marL="285750" indent="-228600">
              <a:lnSpc>
                <a:spcPct val="90000"/>
              </a:lnSpc>
              <a:spcAft>
                <a:spcPts val="600"/>
              </a:spcAft>
              <a:buFont typeface="Arial" panose="020B0604020202020204" pitchFamily="34" charset="0"/>
              <a:buChar char="•"/>
            </a:pPr>
            <a:r>
              <a:rPr lang="en-US" sz="2400" dirty="0">
                <a:latin typeface="Franklin Gothic Book" panose="020B0503020102020204" pitchFamily="34" charset="0"/>
              </a:rPr>
              <a:t>The MCI will remain open for the duration of the exercise</a:t>
            </a:r>
            <a:endParaRPr lang="en-US" sz="2400" dirty="0">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317944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b="1" dirty="0">
                <a:solidFill>
                  <a:srgbClr val="FFFFFF"/>
                </a:solidFill>
                <a:latin typeface="Franklin Gothic Book" panose="020B0503020102020204" pitchFamily="34" charset="0"/>
              </a:rPr>
              <a:t>MCI</a:t>
            </a: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rmAutofit/>
          </a:bodyPr>
          <a:lstStyle/>
          <a:p>
            <a:pPr>
              <a:lnSpc>
                <a:spcPct val="90000"/>
              </a:lnSpc>
              <a:spcAft>
                <a:spcPts val="600"/>
              </a:spcAft>
            </a:pPr>
            <a:endParaRPr lang="en-US" sz="2800" dirty="0"/>
          </a:p>
        </p:txBody>
      </p:sp>
      <p:sp>
        <p:nvSpPr>
          <p:cNvPr id="3" name="Rectangle 2">
            <a:extLst>
              <a:ext uri="{FF2B5EF4-FFF2-40B4-BE49-F238E27FC236}">
                <a16:creationId xmlns:a16="http://schemas.microsoft.com/office/drawing/2014/main" id="{7244DEB3-8206-4609-95F9-E2948E4A58C1}"/>
              </a:ext>
            </a:extLst>
          </p:cNvPr>
          <p:cNvSpPr/>
          <p:nvPr/>
        </p:nvSpPr>
        <p:spPr>
          <a:xfrm>
            <a:off x="5370153" y="2074045"/>
            <a:ext cx="6096000" cy="2796150"/>
          </a:xfrm>
          <a:prstGeom prst="rect">
            <a:avLst/>
          </a:prstGeom>
        </p:spPr>
        <p:txBody>
          <a:bodyPr>
            <a:spAutoFit/>
          </a:bodyPr>
          <a:lstStyle/>
          <a:p>
            <a:pPr marL="285750" lvl="0" indent="-228600">
              <a:lnSpc>
                <a:spcPct val="90000"/>
              </a:lnSpc>
              <a:spcAft>
                <a:spcPts val="600"/>
              </a:spcAft>
              <a:buFont typeface="Arial" panose="020B0604020202020204" pitchFamily="34" charset="0"/>
              <a:buChar char="•"/>
            </a:pPr>
            <a:r>
              <a:rPr lang="en-US" sz="2400" dirty="0">
                <a:solidFill>
                  <a:prstClr val="black"/>
                </a:solidFill>
                <a:latin typeface="Franklin Gothic Book" panose="020B0503020102020204" pitchFamily="34" charset="0"/>
                <a:ea typeface="Times New Roman" panose="02020603050405020304" pitchFamily="18" charset="0"/>
              </a:rPr>
              <a:t>Optional: Download adult victim list from EMS Agency website </a:t>
            </a:r>
          </a:p>
          <a:p>
            <a:pPr marL="342900" lvl="0" indent="-342900">
              <a:spcBef>
                <a:spcPts val="300"/>
              </a:spcBef>
              <a:spcAft>
                <a:spcPts val="300"/>
              </a:spcAft>
              <a:buFont typeface="Arial" panose="020B0604020202020204" pitchFamily="34" charset="0"/>
              <a:buChar char="•"/>
            </a:pPr>
            <a:r>
              <a:rPr lang="en-US" sz="2400" dirty="0">
                <a:solidFill>
                  <a:prstClr val="black"/>
                </a:solidFill>
                <a:latin typeface="Franklin Gothic Book" panose="020B0503020102020204" pitchFamily="34" charset="0"/>
                <a:ea typeface="Times New Roman" panose="02020603050405020304" pitchFamily="18" charset="0"/>
              </a:rPr>
              <a:t>Select as many victims as needed to support objectives </a:t>
            </a:r>
          </a:p>
          <a:p>
            <a:pPr marL="342900" lvl="0" indent="-342900">
              <a:spcBef>
                <a:spcPts val="300"/>
              </a:spcBef>
              <a:spcAft>
                <a:spcPts val="300"/>
              </a:spcAft>
              <a:buFont typeface="Arial" panose="020B0604020202020204" pitchFamily="34" charset="0"/>
              <a:buChar char="•"/>
            </a:pPr>
            <a:r>
              <a:rPr lang="en-US" sz="2400" dirty="0">
                <a:solidFill>
                  <a:prstClr val="black"/>
                </a:solidFill>
                <a:latin typeface="Franklin Gothic Book" panose="020B0503020102020204" pitchFamily="34" charset="0"/>
                <a:ea typeface="Times New Roman" panose="02020603050405020304" pitchFamily="18" charset="0"/>
              </a:rPr>
              <a:t>Request your clinical personnel to perform patient triage or other clinical tasks to support your objectives</a:t>
            </a:r>
            <a:endParaRPr lang="en-US" sz="2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608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686834" y="1153572"/>
            <a:ext cx="3200400" cy="4461163"/>
          </a:xfrm>
        </p:spPr>
        <p:txBody>
          <a:bodyPr vert="horz" lIns="91440" tIns="45720" rIns="91440" bIns="45720" rtlCol="0" anchor="ctr">
            <a:normAutofit/>
          </a:bodyPr>
          <a:lstStyle/>
          <a:p>
            <a:br>
              <a:rPr lang="en-US" b="1" kern="1200" dirty="0">
                <a:solidFill>
                  <a:srgbClr val="FFFFFF"/>
                </a:solidFill>
                <a:latin typeface="Franklin Gothic Book" panose="020B0503020102020204" pitchFamily="34" charset="0"/>
              </a:rPr>
            </a:br>
            <a:r>
              <a:rPr lang="en-US" b="1" kern="1200" dirty="0">
                <a:solidFill>
                  <a:srgbClr val="FFFFFF"/>
                </a:solidFill>
                <a:latin typeface="Franklin Gothic Book" panose="020B0503020102020204" pitchFamily="34" charset="0"/>
              </a:rPr>
              <a:t>Why</a:t>
            </a:r>
            <a:br>
              <a:rPr lang="en-US" b="1" kern="1200" dirty="0">
                <a:solidFill>
                  <a:srgbClr val="FFFFFF"/>
                </a:solidFill>
                <a:latin typeface="Franklin Gothic Book" panose="020B0503020102020204" pitchFamily="34" charset="0"/>
              </a:rPr>
            </a:br>
            <a:r>
              <a:rPr lang="en-US" b="1" kern="1200" dirty="0">
                <a:solidFill>
                  <a:srgbClr val="FFFFFF"/>
                </a:solidFill>
                <a:latin typeface="Franklin Gothic Book" panose="020B0503020102020204" pitchFamily="34" charset="0"/>
              </a:rPr>
              <a:t>MRSE?</a:t>
            </a:r>
            <a:br>
              <a:rPr lang="en-US" b="1" kern="1200" dirty="0">
                <a:solidFill>
                  <a:srgbClr val="FFFFFF"/>
                </a:solidFill>
                <a:latin typeface="Franklin Gothic Book" panose="020B0503020102020204" pitchFamily="34" charset="0"/>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5416B4A1-0FE8-4730-A476-FFFBA909FC8B}"/>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a:lnSpc>
                <a:spcPct val="90000"/>
              </a:lnSpc>
              <a:spcAft>
                <a:spcPts val="600"/>
              </a:spcAft>
            </a:pPr>
            <a:r>
              <a:rPr lang="en-US" sz="3600" dirty="0">
                <a:latin typeface="Franklin Gothic Book" panose="020B0503020102020204" pitchFamily="34" charset="0"/>
              </a:rPr>
              <a:t>The Medical Response and Surge Exercise (MRSE) is an annual Hospital Preparedness Program (HPP) Cooperative Agreement requirement. As of HPP Budget Period 3, </a:t>
            </a:r>
            <a:r>
              <a:rPr lang="en-US" sz="3600" dirty="0">
                <a:solidFill>
                  <a:srgbClr val="FF0000"/>
                </a:solidFill>
                <a:latin typeface="Franklin Gothic Book" panose="020B0503020102020204" pitchFamily="34" charset="0"/>
              </a:rPr>
              <a:t>HCCs must complete the MRSE annually</a:t>
            </a:r>
            <a:endParaRPr lang="en-US" sz="3600" dirty="0">
              <a:latin typeface="Franklin Gothic Book" panose="020B0503020102020204" pitchFamily="34" charset="0"/>
            </a:endParaRPr>
          </a:p>
        </p:txBody>
      </p:sp>
    </p:spTree>
    <p:extLst>
      <p:ext uri="{BB962C8B-B14F-4D97-AF65-F5344CB8AC3E}">
        <p14:creationId xmlns:p14="http://schemas.microsoft.com/office/powerpoint/2010/main" val="227102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dirty="0">
                <a:solidFill>
                  <a:srgbClr val="FFFFFF"/>
                </a:solidFill>
                <a:latin typeface="Franklin Gothic Book" panose="020B0503020102020204" pitchFamily="34" charset="0"/>
              </a:rPr>
              <a:t>Exercise Essentials</a:t>
            </a: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5416B4A1-0FE8-4730-A476-FFFBA909FC8B}"/>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endParaRPr lang="en-US" sz="2800" dirty="0"/>
          </a:p>
        </p:txBody>
      </p:sp>
      <p:sp>
        <p:nvSpPr>
          <p:cNvPr id="8" name="Rectangle 7">
            <a:extLst>
              <a:ext uri="{FF2B5EF4-FFF2-40B4-BE49-F238E27FC236}">
                <a16:creationId xmlns:a16="http://schemas.microsoft.com/office/drawing/2014/main" id="{72C30E46-797E-495D-9EA6-796C7121E804}"/>
              </a:ext>
            </a:extLst>
          </p:cNvPr>
          <p:cNvSpPr/>
          <p:nvPr/>
        </p:nvSpPr>
        <p:spPr>
          <a:xfrm>
            <a:off x="5109127" y="1534610"/>
            <a:ext cx="6096000" cy="3699474"/>
          </a:xfrm>
          <a:prstGeom prst="rect">
            <a:avLst/>
          </a:prstGeom>
        </p:spPr>
        <p:txBody>
          <a:bodyPr>
            <a:spAutoFit/>
          </a:bodyPr>
          <a:lstStyle/>
          <a:p>
            <a:pPr marL="285750" lvl="0" indent="-228600">
              <a:lnSpc>
                <a:spcPct val="90000"/>
              </a:lnSpc>
              <a:spcAft>
                <a:spcPts val="600"/>
              </a:spcAft>
              <a:buFont typeface="Arial" panose="020B0604020202020204" pitchFamily="34" charset="0"/>
              <a:buChar char="•"/>
            </a:pPr>
            <a:r>
              <a:rPr lang="en-US" sz="2400" dirty="0">
                <a:solidFill>
                  <a:srgbClr val="000000"/>
                </a:solidFill>
                <a:latin typeface="Franklin Gothic Book" panose="020B0503020102020204" pitchFamily="34" charset="0"/>
              </a:rPr>
              <a:t>Scenario</a:t>
            </a:r>
          </a:p>
          <a:p>
            <a:pPr marL="285750" lvl="0" indent="-228600">
              <a:lnSpc>
                <a:spcPct val="90000"/>
              </a:lnSpc>
              <a:spcAft>
                <a:spcPts val="600"/>
              </a:spcAft>
              <a:buFont typeface="Arial" panose="020B0604020202020204" pitchFamily="34" charset="0"/>
              <a:buChar char="•"/>
            </a:pPr>
            <a:r>
              <a:rPr lang="en-US" sz="2400" dirty="0">
                <a:solidFill>
                  <a:srgbClr val="000000"/>
                </a:solidFill>
                <a:latin typeface="Franklin Gothic Book" panose="020B0503020102020204" pitchFamily="34" charset="0"/>
              </a:rPr>
              <a:t>Scope of Exercise</a:t>
            </a:r>
          </a:p>
          <a:p>
            <a:pPr marL="285750" lvl="0" indent="-228600">
              <a:lnSpc>
                <a:spcPct val="90000"/>
              </a:lnSpc>
              <a:spcAft>
                <a:spcPts val="600"/>
              </a:spcAft>
              <a:buFont typeface="Arial" panose="020B0604020202020204" pitchFamily="34" charset="0"/>
              <a:buChar char="•"/>
            </a:pPr>
            <a:r>
              <a:rPr lang="en-US" sz="2400" dirty="0">
                <a:solidFill>
                  <a:srgbClr val="000000"/>
                </a:solidFill>
                <a:latin typeface="Franklin Gothic Book" panose="020B0503020102020204" pitchFamily="34" charset="0"/>
              </a:rPr>
              <a:t>Assumptions</a:t>
            </a:r>
          </a:p>
          <a:p>
            <a:pPr marL="285750" lvl="0" indent="-228600">
              <a:lnSpc>
                <a:spcPct val="90000"/>
              </a:lnSpc>
              <a:spcAft>
                <a:spcPts val="600"/>
              </a:spcAft>
              <a:buFont typeface="Arial" panose="020B0604020202020204" pitchFamily="34" charset="0"/>
              <a:buChar char="•"/>
            </a:pPr>
            <a:r>
              <a:rPr lang="en-US" sz="2400" dirty="0">
                <a:solidFill>
                  <a:srgbClr val="000000"/>
                </a:solidFill>
                <a:latin typeface="Franklin Gothic Book" panose="020B0503020102020204" pitchFamily="34" charset="0"/>
              </a:rPr>
              <a:t>MSEL</a:t>
            </a:r>
          </a:p>
          <a:p>
            <a:pPr marL="285750" lvl="0" indent="-228600">
              <a:lnSpc>
                <a:spcPct val="90000"/>
              </a:lnSpc>
              <a:spcAft>
                <a:spcPts val="600"/>
              </a:spcAft>
              <a:buFont typeface="Arial" panose="020B0604020202020204" pitchFamily="34" charset="0"/>
              <a:buChar char="•"/>
            </a:pPr>
            <a:r>
              <a:rPr lang="en-US" sz="2400" dirty="0">
                <a:solidFill>
                  <a:srgbClr val="000000"/>
                </a:solidFill>
                <a:latin typeface="Franklin Gothic Book" panose="020B0503020102020204" pitchFamily="34" charset="0"/>
              </a:rPr>
              <a:t>Resource Requesting</a:t>
            </a:r>
          </a:p>
          <a:p>
            <a:pPr marL="285750" lvl="0" indent="-228600">
              <a:lnSpc>
                <a:spcPct val="90000"/>
              </a:lnSpc>
              <a:spcAft>
                <a:spcPts val="600"/>
              </a:spcAft>
              <a:buFont typeface="Arial" panose="020B0604020202020204" pitchFamily="34" charset="0"/>
              <a:buChar char="•"/>
            </a:pPr>
            <a:r>
              <a:rPr lang="en-US" sz="2400" dirty="0">
                <a:solidFill>
                  <a:srgbClr val="000000"/>
                </a:solidFill>
                <a:latin typeface="Franklin Gothic Book" panose="020B0503020102020204" pitchFamily="34" charset="0"/>
              </a:rPr>
              <a:t>ARES</a:t>
            </a:r>
          </a:p>
          <a:p>
            <a:pPr marL="285750" lvl="0" indent="-228600">
              <a:lnSpc>
                <a:spcPct val="90000"/>
              </a:lnSpc>
              <a:spcAft>
                <a:spcPts val="600"/>
              </a:spcAft>
              <a:buFont typeface="Arial" panose="020B0604020202020204" pitchFamily="34" charset="0"/>
              <a:buChar char="•"/>
            </a:pPr>
            <a:r>
              <a:rPr lang="en-US" sz="2400" dirty="0">
                <a:solidFill>
                  <a:srgbClr val="000000"/>
                </a:solidFill>
                <a:latin typeface="Franklin Gothic Book" panose="020B0503020102020204" pitchFamily="34" charset="0"/>
              </a:rPr>
              <a:t>Conclusion of Exercise</a:t>
            </a:r>
          </a:p>
          <a:p>
            <a:pPr marL="285750" lvl="0" indent="-228600">
              <a:lnSpc>
                <a:spcPct val="90000"/>
              </a:lnSpc>
              <a:spcAft>
                <a:spcPts val="600"/>
              </a:spcAft>
              <a:buFont typeface="Arial" panose="020B0604020202020204" pitchFamily="34" charset="0"/>
              <a:buChar char="•"/>
            </a:pPr>
            <a:r>
              <a:rPr lang="en-US" sz="2400" dirty="0">
                <a:solidFill>
                  <a:srgbClr val="000000"/>
                </a:solidFill>
                <a:latin typeface="Franklin Gothic Book" panose="020B0503020102020204" pitchFamily="34" charset="0"/>
              </a:rPr>
              <a:t>Documentation</a:t>
            </a:r>
          </a:p>
          <a:p>
            <a:pPr marL="285750" lvl="0" indent="-228600">
              <a:lnSpc>
                <a:spcPct val="90000"/>
              </a:lnSpc>
              <a:spcAft>
                <a:spcPts val="600"/>
              </a:spcAft>
              <a:buFont typeface="Arial" panose="020B0604020202020204" pitchFamily="34" charset="0"/>
              <a:buChar char="•"/>
            </a:pPr>
            <a:r>
              <a:rPr lang="en-US" sz="2400" dirty="0">
                <a:solidFill>
                  <a:srgbClr val="000000"/>
                </a:solidFill>
                <a:latin typeface="Franklin Gothic Book" panose="020B0503020102020204" pitchFamily="34" charset="0"/>
              </a:rPr>
              <a:t>Registration</a:t>
            </a:r>
            <a:endParaRPr lang="en-US" sz="2400" dirty="0">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427018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89278" y="1233241"/>
            <a:ext cx="3240506" cy="4064628"/>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Exercise Scenario</a:t>
            </a: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Freeform: Shape 4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5416B4A1-0FE8-4730-A476-FFFBA909FC8B}"/>
              </a:ext>
            </a:extLst>
          </p:cNvPr>
          <p:cNvSpPr txBox="1"/>
          <p:nvPr/>
        </p:nvSpPr>
        <p:spPr>
          <a:xfrm>
            <a:off x="6096000" y="820880"/>
            <a:ext cx="5257799" cy="4889350"/>
          </a:xfrm>
          <a:prstGeom prst="rect">
            <a:avLst/>
          </a:prstGeom>
        </p:spPr>
        <p:txBody>
          <a:bodyPr vert="horz" lIns="91440" tIns="45720" rIns="91440" bIns="45720" rtlCol="0" anchor="t">
            <a:noAutofit/>
          </a:bodyPr>
          <a:lstStyle/>
          <a:p>
            <a:pPr lvl="0">
              <a:lnSpc>
                <a:spcPct val="90000"/>
              </a:lnSpc>
              <a:spcAft>
                <a:spcPts val="600"/>
              </a:spcAft>
            </a:pPr>
            <a:endParaRPr lang="en-US" sz="3200" dirty="0">
              <a:latin typeface="Franklin Gothic Book" panose="020B0503020102020204" pitchFamily="34" charset="0"/>
            </a:endParaRPr>
          </a:p>
        </p:txBody>
      </p:sp>
      <p:sp>
        <p:nvSpPr>
          <p:cNvPr id="48" name="Freeform: Shape 4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ectangle 1">
            <a:extLst>
              <a:ext uri="{FF2B5EF4-FFF2-40B4-BE49-F238E27FC236}">
                <a16:creationId xmlns:a16="http://schemas.microsoft.com/office/drawing/2014/main" id="{4679E7CA-AD45-475F-AC4A-A9FCDD08FB9D}"/>
              </a:ext>
            </a:extLst>
          </p:cNvPr>
          <p:cNvSpPr/>
          <p:nvPr/>
        </p:nvSpPr>
        <p:spPr>
          <a:xfrm>
            <a:off x="5874983" y="619073"/>
            <a:ext cx="6096000" cy="5098832"/>
          </a:xfrm>
          <a:prstGeom prst="rect">
            <a:avLst/>
          </a:prstGeom>
        </p:spPr>
        <p:txBody>
          <a:bodyPr>
            <a:spAutoFit/>
          </a:bodyPr>
          <a:lstStyle/>
          <a:p>
            <a:pPr lvl="0">
              <a:spcBef>
                <a:spcPts val="720"/>
              </a:spcBef>
              <a:spcAft>
                <a:spcPts val="720"/>
              </a:spcAft>
            </a:pPr>
            <a:r>
              <a:rPr lang="en-US" sz="2200" dirty="0">
                <a:solidFill>
                  <a:prstClr val="black"/>
                </a:solidFill>
                <a:latin typeface="Franklin Gothic Book" panose="020B0503020102020204" pitchFamily="34" charset="0"/>
                <a:ea typeface="Times New Roman" panose="02020603050405020304" pitchFamily="18" charset="0"/>
              </a:rPr>
              <a:t>At 06:00 hours a large underground explosion occurred in a Metrorail tunnel under Vermont Avenue between Sunset Boulevard and De </a:t>
            </a:r>
            <a:r>
              <a:rPr lang="en-US" sz="2200" dirty="0" err="1">
                <a:solidFill>
                  <a:prstClr val="black"/>
                </a:solidFill>
                <a:latin typeface="Franklin Gothic Book" panose="020B0503020102020204" pitchFamily="34" charset="0"/>
                <a:ea typeface="Times New Roman" panose="02020603050405020304" pitchFamily="18" charset="0"/>
              </a:rPr>
              <a:t>Longpre</a:t>
            </a:r>
            <a:r>
              <a:rPr lang="en-US" sz="2200" dirty="0">
                <a:solidFill>
                  <a:prstClr val="black"/>
                </a:solidFill>
                <a:latin typeface="Franklin Gothic Book" panose="020B0503020102020204" pitchFamily="34" charset="0"/>
                <a:ea typeface="Times New Roman" panose="02020603050405020304" pitchFamily="18" charset="0"/>
              </a:rPr>
              <a:t> Avenue near Children’s Hospital Los Angeles (CHLA)</a:t>
            </a:r>
          </a:p>
          <a:p>
            <a:pPr lvl="0">
              <a:spcBef>
                <a:spcPts val="720"/>
              </a:spcBef>
              <a:spcAft>
                <a:spcPts val="720"/>
              </a:spcAft>
            </a:pPr>
            <a:r>
              <a:rPr lang="en-US" sz="2200" dirty="0">
                <a:solidFill>
                  <a:prstClr val="black"/>
                </a:solidFill>
                <a:latin typeface="Franklin Gothic Book" panose="020B0503020102020204" pitchFamily="34" charset="0"/>
                <a:ea typeface="Times New Roman" panose="02020603050405020304" pitchFamily="18" charset="0"/>
              </a:rPr>
              <a:t>The Los Angeles City Fire Department has cleared the scene and all patients from the incident have been transported to various emergency departments in the County. Metrorail and utility crews remain on scene assessing damage to the tunnel and other infrastructure </a:t>
            </a:r>
          </a:p>
          <a:p>
            <a:pPr lvl="0">
              <a:spcBef>
                <a:spcPts val="720"/>
              </a:spcBef>
              <a:spcAft>
                <a:spcPts val="720"/>
              </a:spcAft>
            </a:pPr>
            <a:r>
              <a:rPr lang="en-US" sz="2000" i="1" dirty="0">
                <a:solidFill>
                  <a:prstClr val="black"/>
                </a:solidFill>
                <a:latin typeface="Franklin Gothic Book" panose="020B0503020102020204" pitchFamily="34" charset="0"/>
                <a:ea typeface="Times New Roman" panose="02020603050405020304" pitchFamily="18" charset="0"/>
                <a:cs typeface="Times New Roman" panose="02020603050405020304" pitchFamily="18" charset="0"/>
              </a:rPr>
              <a:t>(This </a:t>
            </a:r>
            <a:r>
              <a:rPr lang="en-US" sz="2000" i="1" dirty="0">
                <a:solidFill>
                  <a:prstClr val="black"/>
                </a:solidFill>
                <a:latin typeface="Franklin Gothic Book" panose="020B0503020102020204" pitchFamily="34" charset="0"/>
                <a:ea typeface="Calibri" panose="020F0502020204030204" pitchFamily="34" charset="0"/>
              </a:rPr>
              <a:t>pre-exercise component of the scenario is to facilitate activities for 9-1-1 receiving Hospitals wanting to expand the exercise internally)</a:t>
            </a:r>
            <a:endParaRPr lang="en-US" sz="2000" i="1" dirty="0">
              <a:solidFill>
                <a:prstClr val="black"/>
              </a:solidFill>
              <a:latin typeface="Franklin Gothic Book" panose="020B05030201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789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203466" y="1530908"/>
            <a:ext cx="3240506" cy="4064628"/>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Exercise Scenario (continued:)</a:t>
            </a:r>
            <a:br>
              <a:rPr lang="en-US" b="1" kern="1200" dirty="0">
                <a:solidFill>
                  <a:srgbClr val="FFFFFF"/>
                </a:solidFill>
                <a:latin typeface="Franklin Gothic Book" panose="020B0503020102020204" pitchFamily="34" charset="0"/>
              </a:rPr>
            </a:br>
            <a:br>
              <a:rPr lang="en-US" b="1" kern="1200" dirty="0">
                <a:solidFill>
                  <a:srgbClr val="FFFFFF"/>
                </a:solidFill>
                <a:latin typeface="Franklin Gothic Book" panose="020B0503020102020204" pitchFamily="34" charset="0"/>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58"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9"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484529" y="1730926"/>
            <a:ext cx="5536397" cy="3935281"/>
          </a:xfrm>
          <a:prstGeom prst="rect">
            <a:avLst/>
          </a:prstGeom>
        </p:spPr>
        <p:txBody>
          <a:bodyPr vert="horz" lIns="91440" tIns="45720" rIns="91440" bIns="45720" rtlCol="0">
            <a:noAutofit/>
          </a:bodyPr>
          <a:lstStyle/>
          <a:p>
            <a:pPr>
              <a:spcBef>
                <a:spcPts val="720"/>
              </a:spcBef>
              <a:spcAft>
                <a:spcPts val="720"/>
              </a:spcAft>
            </a:pPr>
            <a:r>
              <a:rPr lang="en-US" sz="2400" dirty="0">
                <a:latin typeface="Franklin Gothic Book" panose="020B0503020102020204" pitchFamily="34" charset="0"/>
                <a:ea typeface="Times New Roman" panose="02020603050405020304" pitchFamily="18" charset="0"/>
              </a:rPr>
              <a:t>At 08:00 hours CHLA requires a full evacuation due to loss of water. The current census of CHLA is 490 patients. CHLA has power. Telephones and internet-based platforms are operational </a:t>
            </a:r>
          </a:p>
        </p:txBody>
      </p:sp>
    </p:spTree>
    <p:extLst>
      <p:ext uri="{BB962C8B-B14F-4D97-AF65-F5344CB8AC3E}">
        <p14:creationId xmlns:p14="http://schemas.microsoft.com/office/powerpoint/2010/main" val="3982000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83098" y="1674341"/>
            <a:ext cx="3240506" cy="4064628"/>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Exercise Scenario (continued</a:t>
            </a:r>
            <a:r>
              <a:rPr lang="en-US" b="1" dirty="0">
                <a:solidFill>
                  <a:srgbClr val="FFFFFF"/>
                </a:solidFill>
                <a:latin typeface="Franklin Gothic Book" panose="020B0503020102020204" pitchFamily="34" charset="0"/>
                <a:sym typeface="Wingdings" panose="05000000000000000000" pitchFamily="2" charset="2"/>
              </a:rPr>
              <a:t>:)</a:t>
            </a:r>
            <a:br>
              <a:rPr lang="en-US" b="1" kern="1200" dirty="0">
                <a:solidFill>
                  <a:srgbClr val="FFFFFF"/>
                </a:solidFill>
                <a:latin typeface="Franklin Gothic Book" panose="020B0503020102020204" pitchFamily="34" charset="0"/>
              </a:rPr>
            </a:b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58"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9"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257137" y="1461359"/>
            <a:ext cx="5536397" cy="3935281"/>
          </a:xfrm>
          <a:prstGeom prst="rect">
            <a:avLst/>
          </a:prstGeom>
        </p:spPr>
        <p:txBody>
          <a:bodyPr vert="horz" lIns="91440" tIns="45720" rIns="91440" bIns="45720" rtlCol="0">
            <a:noAutofit/>
          </a:bodyPr>
          <a:lstStyle/>
          <a:p>
            <a:r>
              <a:rPr lang="en-US" sz="2400" dirty="0">
                <a:latin typeface="Franklin Gothic Book" panose="020B0503020102020204" pitchFamily="34" charset="0"/>
                <a:ea typeface="Times New Roman" panose="02020603050405020304" pitchFamily="18" charset="0"/>
                <a:cs typeface="Times New Roman" panose="02020603050405020304" pitchFamily="18" charset="0"/>
              </a:rPr>
              <a:t>At 09:00 hours received report of power outages sporadically occurring throughout the County</a:t>
            </a:r>
          </a:p>
          <a:p>
            <a:endParaRPr lang="en-US" sz="2400" i="1" dirty="0">
              <a:latin typeface="Franklin Gothic Book" panose="020B0503020102020204" pitchFamily="34" charset="0"/>
              <a:ea typeface="Times New Roman" panose="02020603050405020304" pitchFamily="18" charset="0"/>
              <a:cs typeface="Times New Roman" panose="02020603050405020304" pitchFamily="18" charset="0"/>
            </a:endParaRPr>
          </a:p>
          <a:p>
            <a:r>
              <a:rPr lang="en-US" sz="2400" i="1" dirty="0">
                <a:latin typeface="Franklin Gothic Book" panose="020B0503020102020204" pitchFamily="34" charset="0"/>
                <a:ea typeface="Times New Roman" panose="02020603050405020304" pitchFamily="18" charset="0"/>
                <a:cs typeface="Times New Roman" panose="02020603050405020304" pitchFamily="18" charset="0"/>
              </a:rPr>
              <a:t>(This exercise component is to support play for the non-Hospital sectors)</a:t>
            </a:r>
          </a:p>
          <a:p>
            <a:endParaRPr lang="en-US" sz="2400" i="1" dirty="0">
              <a:latin typeface="Franklin Gothic Book" panose="020B0503020102020204" pitchFamily="34" charset="0"/>
              <a:ea typeface="Times New Roman" panose="02020603050405020304" pitchFamily="18" charset="0"/>
              <a:cs typeface="Times New Roman" panose="02020603050405020304" pitchFamily="18" charset="0"/>
            </a:endParaRPr>
          </a:p>
          <a:p>
            <a:r>
              <a:rPr lang="en-US" sz="2400" i="1" dirty="0">
                <a:latin typeface="Franklin Gothic Book" panose="020B0503020102020204" pitchFamily="34" charset="0"/>
                <a:ea typeface="Times New Roman" panose="02020603050405020304" pitchFamily="18" charset="0"/>
                <a:cs typeface="Times New Roman" panose="02020603050405020304" pitchFamily="18" charset="0"/>
              </a:rPr>
              <a:t>(Hospitals can choose to incorporate this optional component into their exercise. However, if included, hospitals cannot divert pediatric patients due to power outage)</a:t>
            </a:r>
            <a:endParaRPr lang="en-US" sz="2400" dirty="0">
              <a:latin typeface="Franklin Gothic Book" panose="020B0503020102020204" pitchFamily="34" charset="0"/>
            </a:endParaRPr>
          </a:p>
        </p:txBody>
      </p:sp>
    </p:spTree>
    <p:extLst>
      <p:ext uri="{BB962C8B-B14F-4D97-AF65-F5344CB8AC3E}">
        <p14:creationId xmlns:p14="http://schemas.microsoft.com/office/powerpoint/2010/main" val="3050988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Exercise Scope</a:t>
            </a: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595268" y="1803688"/>
            <a:ext cx="5536397" cy="3935281"/>
          </a:xfrm>
          <a:prstGeom prst="rect">
            <a:avLst/>
          </a:prstGeom>
        </p:spPr>
        <p:txBody>
          <a:bodyPr vert="horz" lIns="91440" tIns="45720" rIns="91440" bIns="45720" rtlCol="0">
            <a:normAutofit/>
          </a:bodyPr>
          <a:lstStyle/>
          <a:p>
            <a:pPr lvl="0">
              <a:lnSpc>
                <a:spcPct val="90000"/>
              </a:lnSpc>
            </a:pPr>
            <a:r>
              <a:rPr lang="en-US" sz="3200" dirty="0">
                <a:latin typeface="Franklin Gothic Book" panose="020B0503020102020204" pitchFamily="34" charset="0"/>
              </a:rPr>
              <a:t>There will be no actual movement of patients. The Medical Alert Center will start the exercise at 8:00 a.m. and end at 12:00 p.m. Play will take place in the live ReddiNet system</a:t>
            </a:r>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071641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89278" y="1233241"/>
            <a:ext cx="3240506" cy="4064628"/>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Exercise Assumption</a:t>
            </a:r>
            <a:r>
              <a:rPr lang="en-US" b="1" dirty="0">
                <a:solidFill>
                  <a:srgbClr val="FFFFFF"/>
                </a:solidFill>
                <a:latin typeface="Franklin Gothic Book" panose="020B0503020102020204" pitchFamily="34" charset="0"/>
              </a:rPr>
              <a:t>s</a:t>
            </a: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Freeform: Shape 4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5416B4A1-0FE8-4730-A476-FFFBA909FC8B}"/>
              </a:ext>
            </a:extLst>
          </p:cNvPr>
          <p:cNvSpPr txBox="1"/>
          <p:nvPr/>
        </p:nvSpPr>
        <p:spPr>
          <a:xfrm>
            <a:off x="6096000" y="820880"/>
            <a:ext cx="5257799" cy="4889350"/>
          </a:xfrm>
          <a:prstGeom prst="rect">
            <a:avLst/>
          </a:prstGeom>
        </p:spPr>
        <p:txBody>
          <a:bodyPr vert="horz" lIns="91440" tIns="45720" rIns="91440" bIns="45720" rtlCol="0" anchor="t">
            <a:noAutofit/>
          </a:bodyPr>
          <a:lstStyle/>
          <a:p>
            <a:pPr lvl="0">
              <a:lnSpc>
                <a:spcPct val="90000"/>
              </a:lnSpc>
              <a:spcAft>
                <a:spcPts val="600"/>
              </a:spcAft>
            </a:pPr>
            <a:r>
              <a:rPr lang="en-US" sz="3200" dirty="0">
                <a:latin typeface="Franklin Gothic Book" panose="020B0503020102020204" pitchFamily="34" charset="0"/>
              </a:rPr>
              <a:t>The scenario is plausible and meets criteria to activate applicable plans.</a:t>
            </a:r>
          </a:p>
          <a:p>
            <a:pPr lvl="0">
              <a:lnSpc>
                <a:spcPct val="90000"/>
              </a:lnSpc>
              <a:spcAft>
                <a:spcPts val="600"/>
              </a:spcAft>
            </a:pPr>
            <a:endParaRPr lang="en-US" sz="3200" dirty="0">
              <a:latin typeface="Franklin Gothic Book" panose="020B0503020102020204" pitchFamily="34" charset="0"/>
            </a:endParaRPr>
          </a:p>
          <a:p>
            <a:pPr lvl="0">
              <a:lnSpc>
                <a:spcPct val="90000"/>
              </a:lnSpc>
              <a:spcAft>
                <a:spcPts val="600"/>
              </a:spcAft>
            </a:pPr>
            <a:r>
              <a:rPr lang="en-US" sz="3200" dirty="0">
                <a:latin typeface="Franklin Gothic Book" panose="020B0503020102020204" pitchFamily="34" charset="0"/>
              </a:rPr>
              <a:t>The time period for the power outage component is based upon an extended time period and not actual time.</a:t>
            </a:r>
          </a:p>
        </p:txBody>
      </p:sp>
      <p:sp>
        <p:nvSpPr>
          <p:cNvPr id="48" name="Freeform: Shape 4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634392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244867" y="1674341"/>
            <a:ext cx="3240506" cy="4064628"/>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Master Scenario Event List (MSEL)</a:t>
            </a:r>
            <a:br>
              <a:rPr lang="en-US" b="1" kern="1200" dirty="0">
                <a:solidFill>
                  <a:srgbClr val="FFFFFF"/>
                </a:solidFill>
                <a:latin typeface="Franklin Gothic Book" panose="020B0503020102020204" pitchFamily="34" charset="0"/>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Autofit/>
          </a:bodyPr>
          <a:lstStyle/>
          <a:p>
            <a:pPr marL="457200" indent="-228600">
              <a:lnSpc>
                <a:spcPct val="90000"/>
              </a:lnSpc>
              <a:spcAft>
                <a:spcPts val="600"/>
              </a:spcAft>
              <a:buFont typeface="Arial" panose="020B0604020202020204" pitchFamily="34" charset="0"/>
              <a:buChar char="•"/>
            </a:pPr>
            <a:r>
              <a:rPr lang="en-US" sz="2400" dirty="0"/>
              <a:t>MSEL is a chronological list of simulated events (injects) that participants (players) will be asked to respond to during an exercise</a:t>
            </a:r>
          </a:p>
          <a:p>
            <a:pPr marL="457200" indent="-228600">
              <a:lnSpc>
                <a:spcPct val="90000"/>
              </a:lnSpc>
              <a:spcAft>
                <a:spcPts val="600"/>
              </a:spcAft>
              <a:buFont typeface="Arial" panose="020B0604020202020204" pitchFamily="34" charset="0"/>
              <a:buChar char="•"/>
            </a:pPr>
            <a:r>
              <a:rPr lang="en-US" sz="2400" dirty="0"/>
              <a:t>Some injects are for all players such as the Service Level Poll</a:t>
            </a:r>
          </a:p>
          <a:p>
            <a:pPr marL="457200" indent="-228600">
              <a:lnSpc>
                <a:spcPct val="90000"/>
              </a:lnSpc>
              <a:spcAft>
                <a:spcPts val="600"/>
              </a:spcAft>
              <a:buFont typeface="Arial" panose="020B0604020202020204" pitchFamily="34" charset="0"/>
              <a:buChar char="•"/>
            </a:pPr>
            <a:r>
              <a:rPr lang="en-US" sz="2400" dirty="0"/>
              <a:t>Some injects are for specific sectors and players such as Long-Term Care Bed availability Poll</a:t>
            </a:r>
          </a:p>
          <a:p>
            <a:pPr marL="457200" indent="-228600">
              <a:lnSpc>
                <a:spcPct val="90000"/>
              </a:lnSpc>
              <a:spcAft>
                <a:spcPts val="600"/>
              </a:spcAft>
              <a:buFont typeface="Arial" panose="020B0604020202020204" pitchFamily="34" charset="0"/>
              <a:buChar char="•"/>
            </a:pPr>
            <a:r>
              <a:rPr lang="en-US" sz="2400" dirty="0"/>
              <a:t>It is okay to remove non-pertinent injects or add additional if needed to meet your objectives</a:t>
            </a:r>
          </a:p>
        </p:txBody>
      </p:sp>
    </p:spTree>
    <p:extLst>
      <p:ext uri="{BB962C8B-B14F-4D97-AF65-F5344CB8AC3E}">
        <p14:creationId xmlns:p14="http://schemas.microsoft.com/office/powerpoint/2010/main" val="126713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89278" y="1233241"/>
            <a:ext cx="3240506" cy="4064628"/>
          </a:xfrm>
        </p:spPr>
        <p:txBody>
          <a:bodyPr vert="horz" lIns="91440" tIns="45720" rIns="91440" bIns="45720" rtlCol="0" anchor="ctr">
            <a:normAutofit/>
          </a:bodyPr>
          <a:lstStyle/>
          <a:p>
            <a:r>
              <a:rPr lang="en-US" b="1" dirty="0">
                <a:solidFill>
                  <a:srgbClr val="FFFFFF"/>
                </a:solidFill>
                <a:latin typeface="Franklin Gothic Book" panose="020B0503020102020204" pitchFamily="34" charset="0"/>
                <a:ea typeface="+mj-ea"/>
                <a:cs typeface="+mj-cs"/>
              </a:rPr>
              <a:t>Resource Requesting</a:t>
            </a: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Freeform: Shape 4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5416B4A1-0FE8-4730-A476-FFFBA909FC8B}"/>
              </a:ext>
            </a:extLst>
          </p:cNvPr>
          <p:cNvSpPr txBox="1"/>
          <p:nvPr/>
        </p:nvSpPr>
        <p:spPr>
          <a:xfrm>
            <a:off x="5775022" y="1233241"/>
            <a:ext cx="5969286" cy="4889350"/>
          </a:xfrm>
          <a:prstGeom prst="rect">
            <a:avLst/>
          </a:prstGeom>
        </p:spPr>
        <p:txBody>
          <a:bodyPr vert="horz" lIns="91440" tIns="45720" rIns="91440" bIns="45720" rtlCol="0" anchor="t">
            <a:noAutofit/>
          </a:bodyPr>
          <a:lstStyle/>
          <a:p>
            <a:pPr lvl="0">
              <a:lnSpc>
                <a:spcPct val="90000"/>
              </a:lnSpc>
              <a:spcAft>
                <a:spcPts val="600"/>
              </a:spcAft>
            </a:pPr>
            <a:r>
              <a:rPr lang="en-US" sz="3200" dirty="0">
                <a:latin typeface="Franklin Gothic Book" panose="020B0503020102020204" pitchFamily="34" charset="0"/>
              </a:rPr>
              <a:t>MAC will open a resource request incident to support the exercise titled:</a:t>
            </a:r>
          </a:p>
          <a:p>
            <a:pPr lvl="0">
              <a:lnSpc>
                <a:spcPct val="90000"/>
              </a:lnSpc>
              <a:spcAft>
                <a:spcPts val="600"/>
              </a:spcAft>
            </a:pPr>
            <a:endParaRPr lang="en-US" sz="3200" dirty="0">
              <a:latin typeface="Franklin Gothic Book" panose="020B0503020102020204" pitchFamily="34" charset="0"/>
            </a:endParaRPr>
          </a:p>
          <a:p>
            <a:pPr lvl="0">
              <a:lnSpc>
                <a:spcPct val="90000"/>
              </a:lnSpc>
              <a:spcAft>
                <a:spcPts val="600"/>
              </a:spcAft>
            </a:pPr>
            <a:r>
              <a:rPr lang="en-US" sz="3200" b="1" i="1" dirty="0">
                <a:latin typeface="Franklin Gothic Book" panose="020B0503020102020204" pitchFamily="34" charset="0"/>
              </a:rPr>
              <a:t>“</a:t>
            </a:r>
            <a:r>
              <a:rPr lang="en-US" sz="3200" b="1" i="1" dirty="0">
                <a:solidFill>
                  <a:srgbClr val="FF0000"/>
                </a:solidFill>
                <a:latin typeface="Franklin Gothic Book" panose="020B0503020102020204" pitchFamily="34" charset="0"/>
              </a:rPr>
              <a:t>2023 MRSE Exercise</a:t>
            </a:r>
            <a:r>
              <a:rPr lang="en-US" sz="3200" b="1" i="1" dirty="0">
                <a:latin typeface="Franklin Gothic Book" panose="020B0503020102020204" pitchFamily="34" charset="0"/>
              </a:rPr>
              <a:t>”</a:t>
            </a:r>
          </a:p>
          <a:p>
            <a:pPr lvl="0">
              <a:lnSpc>
                <a:spcPct val="90000"/>
              </a:lnSpc>
              <a:spcAft>
                <a:spcPts val="600"/>
              </a:spcAft>
            </a:pPr>
            <a:endParaRPr lang="en-US" sz="3200" b="1" i="1" dirty="0">
              <a:latin typeface="Franklin Gothic Book" panose="020B0503020102020204" pitchFamily="34" charset="0"/>
            </a:endParaRPr>
          </a:p>
          <a:p>
            <a:pPr lvl="0">
              <a:lnSpc>
                <a:spcPct val="90000"/>
              </a:lnSpc>
              <a:spcAft>
                <a:spcPts val="600"/>
              </a:spcAft>
            </a:pPr>
            <a:r>
              <a:rPr lang="en-US" sz="3200" b="1" i="1" dirty="0">
                <a:latin typeface="Franklin Gothic Book" panose="020B0503020102020204" pitchFamily="34" charset="0"/>
              </a:rPr>
              <a:t>Use this incident in ReddiNet for exercise related resource requests</a:t>
            </a:r>
          </a:p>
        </p:txBody>
      </p:sp>
      <p:sp>
        <p:nvSpPr>
          <p:cNvPr id="48" name="Freeform: Shape 4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374567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89278" y="1233241"/>
            <a:ext cx="3240506" cy="4064628"/>
          </a:xfrm>
        </p:spPr>
        <p:txBody>
          <a:bodyPr vert="horz" lIns="91440" tIns="45720" rIns="91440" bIns="45720" rtlCol="0" anchor="ctr">
            <a:normAutofit/>
          </a:bodyPr>
          <a:lstStyle/>
          <a:p>
            <a:r>
              <a:rPr lang="en-US" b="1" dirty="0">
                <a:solidFill>
                  <a:srgbClr val="FFFFFF"/>
                </a:solidFill>
                <a:latin typeface="Franklin Gothic Book" panose="020B0503020102020204" pitchFamily="34" charset="0"/>
                <a:ea typeface="+mj-ea"/>
                <a:cs typeface="+mj-cs"/>
              </a:rPr>
              <a:t>Resource Requesting</a:t>
            </a: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Freeform: Shape 4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5416B4A1-0FE8-4730-A476-FFFBA909FC8B}"/>
              </a:ext>
            </a:extLst>
          </p:cNvPr>
          <p:cNvSpPr txBox="1"/>
          <p:nvPr/>
        </p:nvSpPr>
        <p:spPr>
          <a:xfrm>
            <a:off x="5775022" y="712893"/>
            <a:ext cx="5969286" cy="5472149"/>
          </a:xfrm>
          <a:prstGeom prst="rect">
            <a:avLst/>
          </a:prstGeom>
        </p:spPr>
        <p:txBody>
          <a:bodyPr vert="horz" lIns="91440" tIns="45720" rIns="91440" bIns="45720" rtlCol="0" anchor="t">
            <a:noAutofit/>
          </a:bodyPr>
          <a:lstStyle/>
          <a:p>
            <a:pPr lvl="0">
              <a:lnSpc>
                <a:spcPct val="90000"/>
              </a:lnSpc>
              <a:spcAft>
                <a:spcPts val="600"/>
              </a:spcAft>
            </a:pPr>
            <a:r>
              <a:rPr lang="en-US" sz="3200" dirty="0">
                <a:solidFill>
                  <a:srgbClr val="000000"/>
                </a:solidFill>
                <a:latin typeface="Franklin Gothic Book" panose="020B0503020102020204" pitchFamily="34" charset="0"/>
              </a:rPr>
              <a:t>Critical Pediatric Resource: (MSEL #23)</a:t>
            </a:r>
          </a:p>
          <a:p>
            <a:pPr lvl="0">
              <a:lnSpc>
                <a:spcPct val="90000"/>
              </a:lnSpc>
              <a:spcAft>
                <a:spcPts val="600"/>
              </a:spcAft>
            </a:pPr>
            <a:endParaRPr lang="en-US" sz="3200" dirty="0">
              <a:solidFill>
                <a:srgbClr val="000000"/>
              </a:solidFill>
              <a:latin typeface="Franklin Gothic Book" panose="020B0503020102020204" pitchFamily="34" charset="0"/>
            </a:endParaRPr>
          </a:p>
          <a:p>
            <a:pPr lvl="0">
              <a:lnSpc>
                <a:spcPct val="90000"/>
              </a:lnSpc>
              <a:spcAft>
                <a:spcPts val="600"/>
              </a:spcAft>
            </a:pPr>
            <a:r>
              <a:rPr lang="en-US" sz="3200" dirty="0">
                <a:solidFill>
                  <a:srgbClr val="000000"/>
                </a:solidFill>
                <a:latin typeface="Franklin Gothic Book" panose="020B0503020102020204" pitchFamily="34" charset="0"/>
              </a:rPr>
              <a:t>“Hospital command center identifies a critical pediatric resource need that is unavailable in their health care system (pediatric equipment, pediatric supplies, pediatric specific pharmaceuticals, pediatric staff, PPE for pediatric patients, etc.)”</a:t>
            </a:r>
            <a:r>
              <a:rPr lang="en-US" sz="3200" dirty="0">
                <a:latin typeface="Franklin Gothic Book" panose="020B0503020102020204" pitchFamily="34" charset="0"/>
              </a:rPr>
              <a:t> </a:t>
            </a:r>
            <a:endParaRPr lang="en-US" sz="3200" b="1" i="1" dirty="0">
              <a:latin typeface="Franklin Gothic Book" panose="020B0503020102020204" pitchFamily="34" charset="0"/>
            </a:endParaRPr>
          </a:p>
        </p:txBody>
      </p:sp>
      <p:sp>
        <p:nvSpPr>
          <p:cNvPr id="48" name="Freeform: Shape 4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167859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548180" y="1586966"/>
            <a:ext cx="3240506" cy="4064628"/>
          </a:xfrm>
        </p:spPr>
        <p:txBody>
          <a:bodyPr vert="horz" lIns="91440" tIns="45720" rIns="91440" bIns="45720" rtlCol="0" anchor="ctr">
            <a:normAutofit fontScale="90000"/>
          </a:bodyPr>
          <a:lstStyle/>
          <a:p>
            <a:r>
              <a:rPr lang="en-US" b="1" dirty="0">
                <a:solidFill>
                  <a:srgbClr val="FFFFFF"/>
                </a:solidFill>
                <a:latin typeface="Franklin Gothic Book" panose="020B0503020102020204" pitchFamily="34" charset="0"/>
              </a:rPr>
              <a:t>Amateur Radio Emergency Service (ARES)</a:t>
            </a:r>
            <a:br>
              <a:rPr lang="en-US" b="1" kern="1200" dirty="0">
                <a:solidFill>
                  <a:srgbClr val="FFFFFF"/>
                </a:solidFill>
                <a:latin typeface="Franklin Gothic Book" panose="020B0503020102020204" pitchFamily="34" charset="0"/>
              </a:rPr>
            </a:br>
            <a:br>
              <a:rPr lang="en-US" b="1" kern="1200" dirty="0">
                <a:solidFill>
                  <a:srgbClr val="FFFFFF"/>
                </a:solidFill>
                <a:latin typeface="Franklin Gothic Book" panose="020B0503020102020204" pitchFamily="34" charset="0"/>
              </a:rPr>
            </a:br>
            <a:endParaRPr lang="en-US" kern="1200" dirty="0">
              <a:solidFill>
                <a:srgbClr val="FFFFFF"/>
              </a:solidFill>
              <a:latin typeface="Franklin Gothic Book" panose="020B0503020102020204" pitchFamily="34" charset="0"/>
            </a:endParaRPr>
          </a:p>
        </p:txBody>
      </p:sp>
      <p:sp>
        <p:nvSpPr>
          <p:cNvPr id="42" name="Freeform: Shape 4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5416B4A1-0FE8-4730-A476-FFFBA909FC8B}"/>
              </a:ext>
            </a:extLst>
          </p:cNvPr>
          <p:cNvSpPr txBox="1"/>
          <p:nvPr/>
        </p:nvSpPr>
        <p:spPr>
          <a:xfrm>
            <a:off x="6096000" y="820880"/>
            <a:ext cx="5257799" cy="4889350"/>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3200" dirty="0">
                <a:latin typeface="Franklin Gothic Book" panose="020B0503020102020204" pitchFamily="34" charset="0"/>
              </a:rPr>
              <a:t>Great opportunity to invite ARES to your hospital to test back-up communications</a:t>
            </a:r>
          </a:p>
          <a:p>
            <a:pPr marL="285750" indent="-228600">
              <a:lnSpc>
                <a:spcPct val="90000"/>
              </a:lnSpc>
              <a:spcAft>
                <a:spcPts val="600"/>
              </a:spcAft>
              <a:buFont typeface="Arial" panose="020B0604020202020204" pitchFamily="34" charset="0"/>
              <a:buChar char="•"/>
            </a:pPr>
            <a:r>
              <a:rPr lang="en-US" sz="3200" dirty="0">
                <a:latin typeface="Franklin Gothic Book" panose="020B0503020102020204" pitchFamily="34" charset="0"/>
              </a:rPr>
              <a:t>ARES will setup Net Control at the MAC</a:t>
            </a:r>
          </a:p>
          <a:p>
            <a:pPr marL="285750" indent="-228600">
              <a:lnSpc>
                <a:spcPct val="90000"/>
              </a:lnSpc>
              <a:spcAft>
                <a:spcPts val="600"/>
              </a:spcAft>
              <a:buFont typeface="Arial" panose="020B0604020202020204" pitchFamily="34" charset="0"/>
              <a:buChar char="•"/>
            </a:pPr>
            <a:r>
              <a:rPr lang="en-US" sz="3200" dirty="0">
                <a:latin typeface="Franklin Gothic Book" panose="020B0503020102020204" pitchFamily="34" charset="0"/>
              </a:rPr>
              <a:t>ARES can transmit and receive messages, resource requests, bed availability reports, and more via HAM radio</a:t>
            </a:r>
          </a:p>
        </p:txBody>
      </p:sp>
      <p:sp>
        <p:nvSpPr>
          <p:cNvPr id="48" name="Freeform: Shape 4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35202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MRSE</a:t>
            </a:r>
            <a:br>
              <a:rPr lang="en-US" b="1" kern="1200" dirty="0">
                <a:solidFill>
                  <a:srgbClr val="FFFFFF"/>
                </a:solidFill>
                <a:latin typeface="Franklin Gothic Book" panose="020B0503020102020204" pitchFamily="34" charset="0"/>
              </a:rPr>
            </a:br>
            <a:r>
              <a:rPr lang="en-US" b="1" kern="1200" dirty="0">
                <a:solidFill>
                  <a:srgbClr val="FFFFFF"/>
                </a:solidFill>
                <a:latin typeface="Franklin Gothic Book" panose="020B0503020102020204" pitchFamily="34" charset="0"/>
              </a:rPr>
              <a:t>Purpose?</a:t>
            </a:r>
            <a:br>
              <a:rPr lang="en-US" b="1" kern="1200" dirty="0">
                <a:solidFill>
                  <a:srgbClr val="FFFFFF"/>
                </a:solidFill>
                <a:latin typeface="Franklin Gothic Book" panose="020B0503020102020204" pitchFamily="34" charset="0"/>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rmAutofit lnSpcReduction="10000"/>
          </a:bodyPr>
          <a:lstStyle/>
          <a:p>
            <a:pPr>
              <a:lnSpc>
                <a:spcPct val="90000"/>
              </a:lnSpc>
              <a:spcAft>
                <a:spcPts val="600"/>
              </a:spcAft>
            </a:pPr>
            <a:r>
              <a:rPr lang="en-US" sz="2800" dirty="0">
                <a:latin typeface="Franklin Gothic Book" panose="020B0503020102020204" pitchFamily="34" charset="0"/>
              </a:rPr>
              <a:t>The purpose of the MRSE is to provide HCCs with an opportunity to test their </a:t>
            </a:r>
            <a:r>
              <a:rPr lang="en-US" sz="2800" dirty="0">
                <a:solidFill>
                  <a:srgbClr val="FF0000"/>
                </a:solidFill>
                <a:latin typeface="Franklin Gothic Book" panose="020B0503020102020204" pitchFamily="34" charset="0"/>
              </a:rPr>
              <a:t>surge response </a:t>
            </a:r>
            <a:r>
              <a:rPr lang="en-US" sz="2800" dirty="0">
                <a:latin typeface="Franklin Gothic Book" panose="020B0503020102020204" pitchFamily="34" charset="0"/>
              </a:rPr>
              <a:t>and </a:t>
            </a:r>
            <a:r>
              <a:rPr lang="en-US" sz="2800" dirty="0">
                <a:solidFill>
                  <a:srgbClr val="FF0000"/>
                </a:solidFill>
                <a:latin typeface="Franklin Gothic Book" panose="020B0503020102020204" pitchFamily="34" charset="0"/>
              </a:rPr>
              <a:t>preparedness capabilities</a:t>
            </a:r>
            <a:r>
              <a:rPr lang="en-US" sz="2800" dirty="0">
                <a:latin typeface="Franklin Gothic Book" panose="020B0503020102020204" pitchFamily="34" charset="0"/>
              </a:rPr>
              <a:t>. </a:t>
            </a:r>
            <a:r>
              <a:rPr lang="en-US" sz="2800" dirty="0">
                <a:solidFill>
                  <a:srgbClr val="FF0000"/>
                </a:solidFill>
                <a:latin typeface="Franklin Gothic Book" panose="020B0503020102020204" pitchFamily="34" charset="0"/>
              </a:rPr>
              <a:t>The scenario used in the MRSE is defined by the HCC,</a:t>
            </a:r>
            <a:r>
              <a:rPr lang="en-US" sz="2800" dirty="0">
                <a:latin typeface="Franklin Gothic Book" panose="020B0503020102020204" pitchFamily="34" charset="0"/>
              </a:rPr>
              <a:t> but all exercises will test an HCC and its members’ capacity to accommodate a surge of patients equal to at least 20% of its staffed bed capacity</a:t>
            </a:r>
          </a:p>
        </p:txBody>
      </p:sp>
    </p:spTree>
    <p:extLst>
      <p:ext uri="{BB962C8B-B14F-4D97-AF65-F5344CB8AC3E}">
        <p14:creationId xmlns:p14="http://schemas.microsoft.com/office/powerpoint/2010/main" val="143471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688743" y="1359055"/>
            <a:ext cx="3200400" cy="4461163"/>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Conclusion of Exercise</a:t>
            </a:r>
            <a:br>
              <a:rPr lang="en-US" b="1" kern="1200" dirty="0">
                <a:solidFill>
                  <a:srgbClr val="FFFFFF"/>
                </a:solidFill>
                <a:latin typeface="Franklin Gothic Book" panose="020B0503020102020204" pitchFamily="34" charset="0"/>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5416B4A1-0FE8-4730-A476-FFFBA909FC8B}"/>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342900" lvl="0" indent="-228600">
              <a:lnSpc>
                <a:spcPct val="90000"/>
              </a:lnSpc>
              <a:spcAft>
                <a:spcPts val="600"/>
              </a:spcAft>
              <a:buFont typeface="Arial" panose="020B0604020202020204" pitchFamily="34" charset="0"/>
              <a:buChar char="•"/>
            </a:pPr>
            <a:r>
              <a:rPr lang="en-US" sz="4000" dirty="0">
                <a:latin typeface="Franklin Gothic Book" panose="020B0503020102020204" pitchFamily="34" charset="0"/>
              </a:rPr>
              <a:t>Hot-wash, Debrief</a:t>
            </a:r>
          </a:p>
          <a:p>
            <a:pPr marL="342900" lvl="0" indent="-228600">
              <a:lnSpc>
                <a:spcPct val="90000"/>
              </a:lnSpc>
              <a:spcAft>
                <a:spcPts val="600"/>
              </a:spcAft>
              <a:buFont typeface="Arial" panose="020B0604020202020204" pitchFamily="34" charset="0"/>
              <a:buChar char="•"/>
            </a:pPr>
            <a:r>
              <a:rPr lang="en-US" sz="4000" dirty="0">
                <a:latin typeface="Franklin Gothic Book" panose="020B0503020102020204" pitchFamily="34" charset="0"/>
              </a:rPr>
              <a:t>Participant Feedback Forms</a:t>
            </a:r>
          </a:p>
          <a:p>
            <a:pPr marL="342900" lvl="0" indent="-228600">
              <a:lnSpc>
                <a:spcPct val="90000"/>
              </a:lnSpc>
              <a:spcAft>
                <a:spcPts val="600"/>
              </a:spcAft>
              <a:buFont typeface="Arial" panose="020B0604020202020204" pitchFamily="34" charset="0"/>
              <a:buChar char="•"/>
            </a:pPr>
            <a:r>
              <a:rPr lang="en-US" sz="4000" dirty="0">
                <a:latin typeface="Franklin Gothic Book" panose="020B0503020102020204" pitchFamily="34" charset="0"/>
              </a:rPr>
              <a:t>60 days to complete and submit AAR/IP </a:t>
            </a:r>
          </a:p>
        </p:txBody>
      </p:sp>
    </p:spTree>
    <p:extLst>
      <p:ext uri="{BB962C8B-B14F-4D97-AF65-F5344CB8AC3E}">
        <p14:creationId xmlns:p14="http://schemas.microsoft.com/office/powerpoint/2010/main" val="418612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46">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4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89278" y="1233241"/>
            <a:ext cx="3240506" cy="4064628"/>
          </a:xfrm>
        </p:spPr>
        <p:txBody>
          <a:bodyPr vert="horz" lIns="91440" tIns="45720" rIns="91440" bIns="45720" rtlCol="0" anchor="ctr">
            <a:normAutofit/>
          </a:bodyPr>
          <a:lstStyle/>
          <a:p>
            <a:r>
              <a:rPr lang="en-US" sz="3700" b="1" kern="1200" dirty="0">
                <a:solidFill>
                  <a:srgbClr val="FFFFFF"/>
                </a:solidFill>
                <a:latin typeface="Franklin Gothic Book" panose="020B0503020102020204" pitchFamily="34" charset="0"/>
              </a:rPr>
              <a:t>Documentation</a:t>
            </a:r>
            <a:br>
              <a:rPr lang="en-US" sz="3700" b="1" kern="1200" dirty="0">
                <a:solidFill>
                  <a:srgbClr val="FFFFFF"/>
                </a:solidFill>
                <a:latin typeface="+mj-lt"/>
                <a:ea typeface="+mj-ea"/>
                <a:cs typeface="+mj-cs"/>
              </a:rPr>
            </a:br>
            <a:br>
              <a:rPr lang="en-US" sz="3700" b="1" kern="1200" dirty="0">
                <a:solidFill>
                  <a:srgbClr val="FFFFFF"/>
                </a:solidFill>
                <a:latin typeface="+mj-lt"/>
                <a:ea typeface="+mj-ea"/>
                <a:cs typeface="+mj-cs"/>
              </a:rPr>
            </a:br>
            <a:endParaRPr lang="en-US" sz="3700" kern="1200" dirty="0">
              <a:solidFill>
                <a:srgbClr val="FFFFFF"/>
              </a:solidFill>
              <a:latin typeface="+mj-lt"/>
              <a:ea typeface="+mj-ea"/>
              <a:cs typeface="+mj-cs"/>
            </a:endParaRPr>
          </a:p>
        </p:txBody>
      </p:sp>
      <p:sp>
        <p:nvSpPr>
          <p:cNvPr id="60" name="Freeform: Shape 5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5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extLst>
              <a:ext uri="{FF2B5EF4-FFF2-40B4-BE49-F238E27FC236}">
                <a16:creationId xmlns:a16="http://schemas.microsoft.com/office/drawing/2014/main" id="{A5121515-AA4C-48CF-B1A9-9667258107C7}"/>
              </a:ext>
            </a:extLst>
          </p:cNvPr>
          <p:cNvSpPr txBox="1"/>
          <p:nvPr/>
        </p:nvSpPr>
        <p:spPr>
          <a:xfrm>
            <a:off x="6096000" y="820880"/>
            <a:ext cx="5257799" cy="4889350"/>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2400" dirty="0">
                <a:latin typeface="Franklin Gothic Book" panose="020B0503020102020204" pitchFamily="34" charset="0"/>
              </a:rPr>
              <a:t>Exercise Objectives (Sector Specific)</a:t>
            </a:r>
          </a:p>
          <a:p>
            <a:pPr marL="342900" indent="-228600">
              <a:lnSpc>
                <a:spcPct val="90000"/>
              </a:lnSpc>
              <a:spcAft>
                <a:spcPts val="600"/>
              </a:spcAft>
              <a:buFont typeface="Arial" panose="020B0604020202020204" pitchFamily="34" charset="0"/>
              <a:buChar char="•"/>
            </a:pPr>
            <a:r>
              <a:rPr lang="en-US" sz="2400" dirty="0">
                <a:latin typeface="Franklin Gothic Book" panose="020B0503020102020204" pitchFamily="34" charset="0"/>
              </a:rPr>
              <a:t>Exercise Plan (</a:t>
            </a:r>
            <a:r>
              <a:rPr lang="en-US" sz="2400" dirty="0" err="1">
                <a:latin typeface="Franklin Gothic Book" panose="020B0503020102020204" pitchFamily="34" charset="0"/>
              </a:rPr>
              <a:t>ExPlan</a:t>
            </a:r>
            <a:r>
              <a:rPr lang="en-US" sz="2400" dirty="0">
                <a:latin typeface="Franklin Gothic Book" panose="020B0503020102020204" pitchFamily="34" charset="0"/>
              </a:rPr>
              <a:t>)</a:t>
            </a:r>
          </a:p>
          <a:p>
            <a:pPr marL="342900" indent="-228600">
              <a:lnSpc>
                <a:spcPct val="90000"/>
              </a:lnSpc>
              <a:spcAft>
                <a:spcPts val="600"/>
              </a:spcAft>
              <a:buFont typeface="Arial" panose="020B0604020202020204" pitchFamily="34" charset="0"/>
              <a:buChar char="•"/>
            </a:pPr>
            <a:r>
              <a:rPr lang="en-US" sz="2400" dirty="0">
                <a:latin typeface="Franklin Gothic Book" panose="020B0503020102020204" pitchFamily="34" charset="0"/>
              </a:rPr>
              <a:t>Situation Manual (</a:t>
            </a:r>
            <a:r>
              <a:rPr lang="en-US" sz="2400" dirty="0" err="1">
                <a:latin typeface="Franklin Gothic Book" panose="020B0503020102020204" pitchFamily="34" charset="0"/>
              </a:rPr>
              <a:t>SitMan</a:t>
            </a:r>
            <a:r>
              <a:rPr lang="en-US" sz="2400" dirty="0">
                <a:latin typeface="Franklin Gothic Book" panose="020B0503020102020204" pitchFamily="34" charset="0"/>
              </a:rPr>
              <a:t>) </a:t>
            </a:r>
          </a:p>
          <a:p>
            <a:pPr marL="342900" indent="-228600">
              <a:lnSpc>
                <a:spcPct val="90000"/>
              </a:lnSpc>
              <a:spcAft>
                <a:spcPts val="600"/>
              </a:spcAft>
              <a:buFont typeface="Arial" panose="020B0604020202020204" pitchFamily="34" charset="0"/>
              <a:buChar char="•"/>
            </a:pPr>
            <a:r>
              <a:rPr lang="en-US" sz="2400" dirty="0">
                <a:latin typeface="Franklin Gothic Book" panose="020B0503020102020204" pitchFamily="34" charset="0"/>
              </a:rPr>
              <a:t>Controller Evaluator Handbook</a:t>
            </a:r>
          </a:p>
          <a:p>
            <a:pPr marL="342900" indent="-228600">
              <a:lnSpc>
                <a:spcPct val="90000"/>
              </a:lnSpc>
              <a:spcAft>
                <a:spcPts val="600"/>
              </a:spcAft>
              <a:buFont typeface="Arial" panose="020B0604020202020204" pitchFamily="34" charset="0"/>
              <a:buChar char="•"/>
            </a:pPr>
            <a:r>
              <a:rPr lang="en-US" sz="2400" dirty="0">
                <a:latin typeface="Franklin Gothic Book" panose="020B0503020102020204" pitchFamily="34" charset="0"/>
              </a:rPr>
              <a:t>Exercise Evaluation Guide (Sector Specific)</a:t>
            </a:r>
          </a:p>
          <a:p>
            <a:pPr marL="342900" indent="-228600">
              <a:lnSpc>
                <a:spcPct val="90000"/>
              </a:lnSpc>
              <a:spcAft>
                <a:spcPts val="600"/>
              </a:spcAft>
              <a:buFont typeface="Arial" panose="020B0604020202020204" pitchFamily="34" charset="0"/>
              <a:buChar char="•"/>
            </a:pPr>
            <a:r>
              <a:rPr lang="en-US" sz="2400" dirty="0">
                <a:latin typeface="Franklin Gothic Book" panose="020B0503020102020204" pitchFamily="34" charset="0"/>
              </a:rPr>
              <a:t>Victim Cards</a:t>
            </a:r>
          </a:p>
          <a:p>
            <a:pPr marL="342900" indent="-228600">
              <a:lnSpc>
                <a:spcPct val="90000"/>
              </a:lnSpc>
              <a:spcAft>
                <a:spcPts val="600"/>
              </a:spcAft>
              <a:buFont typeface="Arial" panose="020B0604020202020204" pitchFamily="34" charset="0"/>
              <a:buChar char="•"/>
            </a:pPr>
            <a:r>
              <a:rPr lang="en-US" sz="2400" dirty="0">
                <a:latin typeface="Franklin Gothic Book" panose="020B0503020102020204" pitchFamily="34" charset="0"/>
              </a:rPr>
              <a:t>Master Scenario Event List (MSEL)</a:t>
            </a:r>
          </a:p>
          <a:p>
            <a:pPr marL="342900" indent="-228600">
              <a:lnSpc>
                <a:spcPct val="90000"/>
              </a:lnSpc>
              <a:spcAft>
                <a:spcPts val="600"/>
              </a:spcAft>
              <a:buFont typeface="Arial" panose="020B0604020202020204" pitchFamily="34" charset="0"/>
              <a:buChar char="•"/>
            </a:pPr>
            <a:r>
              <a:rPr lang="en-US" sz="2400" dirty="0">
                <a:latin typeface="Franklin Gothic Book" panose="020B0503020102020204" pitchFamily="34" charset="0"/>
              </a:rPr>
              <a:t>Participant Feedback Form</a:t>
            </a:r>
          </a:p>
          <a:p>
            <a:pPr marL="342900" indent="-228600">
              <a:lnSpc>
                <a:spcPct val="90000"/>
              </a:lnSpc>
              <a:spcAft>
                <a:spcPts val="600"/>
              </a:spcAft>
              <a:buFont typeface="Arial" panose="020B0604020202020204" pitchFamily="34" charset="0"/>
              <a:buChar char="•"/>
            </a:pPr>
            <a:r>
              <a:rPr lang="en-US" sz="2400" dirty="0">
                <a:latin typeface="Franklin Gothic Book" panose="020B0503020102020204" pitchFamily="34" charset="0"/>
              </a:rPr>
              <a:t>After-Action Report / Improvement Plan</a:t>
            </a:r>
          </a:p>
          <a:p>
            <a:pPr marL="342900" indent="-228600">
              <a:lnSpc>
                <a:spcPct val="90000"/>
              </a:lnSpc>
              <a:spcAft>
                <a:spcPts val="600"/>
              </a:spcAft>
              <a:buFont typeface="Arial" panose="020B0604020202020204" pitchFamily="34" charset="0"/>
              <a:buChar char="•"/>
            </a:pPr>
            <a:endParaRPr lang="en-US" dirty="0"/>
          </a:p>
        </p:txBody>
      </p:sp>
      <p:sp>
        <p:nvSpPr>
          <p:cNvPr id="57" name="Freeform: Shape 5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86639850-BFED-4A78-8CC1-6DA625103623}"/>
              </a:ext>
            </a:extLst>
          </p:cNvPr>
          <p:cNvPicPr>
            <a:picLocks noChangeAspect="1"/>
          </p:cNvPicPr>
          <p:nvPr/>
        </p:nvPicPr>
        <p:blipFill>
          <a:blip r:embed="rId3"/>
          <a:stretch>
            <a:fillRect/>
          </a:stretch>
        </p:blipFill>
        <p:spPr>
          <a:xfrm>
            <a:off x="10562056" y="5267258"/>
            <a:ext cx="1626896" cy="1590742"/>
          </a:xfrm>
          <a:prstGeom prst="rect">
            <a:avLst/>
          </a:prstGeom>
        </p:spPr>
      </p:pic>
      <p:sp>
        <p:nvSpPr>
          <p:cNvPr id="2" name="Rectangle 1">
            <a:extLst>
              <a:ext uri="{FF2B5EF4-FFF2-40B4-BE49-F238E27FC236}">
                <a16:creationId xmlns:a16="http://schemas.microsoft.com/office/drawing/2014/main" id="{8559975D-3AF6-4447-8338-D5CAC9A3CF65}"/>
              </a:ext>
            </a:extLst>
          </p:cNvPr>
          <p:cNvSpPr/>
          <p:nvPr/>
        </p:nvSpPr>
        <p:spPr>
          <a:xfrm>
            <a:off x="5949197" y="5467538"/>
            <a:ext cx="4763525" cy="1200329"/>
          </a:xfrm>
          <a:prstGeom prst="rect">
            <a:avLst/>
          </a:prstGeom>
        </p:spPr>
        <p:txBody>
          <a:bodyPr wrap="square">
            <a:spAutoFit/>
          </a:bodyPr>
          <a:lstStyle/>
          <a:p>
            <a:pPr lvl="0"/>
            <a:r>
              <a:rPr lang="en-US" u="sng" dirty="0">
                <a:latin typeface="Franklin Gothic Book" panose="020B0503020102020204" pitchFamily="34" charset="0"/>
                <a:hlinkClick r:id="rId4">
                  <a:extLst>
                    <a:ext uri="{A12FA001-AC4F-418D-AE19-62706E023703}">
                      <ahyp:hlinkClr xmlns:ahyp="http://schemas.microsoft.com/office/drawing/2018/hyperlinkcolor" val="tx"/>
                    </a:ext>
                  </a:extLst>
                </a:hlinkClick>
              </a:rPr>
              <a:t>https://dhs.lacounty.gov/emergency-medical-services-agency/home/disaster-programs/exercise-drills/ - 1648150843740-ab025eee-cd58</a:t>
            </a:r>
            <a:endParaRPr lang="en-US" dirty="0">
              <a:latin typeface="Franklin Gothic Book" panose="020B0503020102020204" pitchFamily="34" charset="0"/>
            </a:endParaRPr>
          </a:p>
        </p:txBody>
      </p:sp>
    </p:spTree>
    <p:extLst>
      <p:ext uri="{BB962C8B-B14F-4D97-AF65-F5344CB8AC3E}">
        <p14:creationId xmlns:p14="http://schemas.microsoft.com/office/powerpoint/2010/main" val="373642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Exercise Registration</a:t>
            </a: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49745EC-74F6-48B4-BB71-6152870275D4}"/>
              </a:ext>
            </a:extLst>
          </p:cNvPr>
          <p:cNvSpPr txBox="1"/>
          <p:nvPr/>
        </p:nvSpPr>
        <p:spPr>
          <a:xfrm>
            <a:off x="5370153" y="1526033"/>
            <a:ext cx="5536397" cy="3935281"/>
          </a:xfrm>
          <a:prstGeom prst="rect">
            <a:avLst/>
          </a:prstGeom>
        </p:spPr>
        <p:txBody>
          <a:bodyPr vert="horz" lIns="91440" tIns="45720" rIns="91440" bIns="45720" rtlCol="0">
            <a:normAutofit fontScale="92500" lnSpcReduction="20000"/>
          </a:bodyPr>
          <a:lstStyle/>
          <a:p>
            <a:pPr marL="342900" lvl="0" indent="-228600">
              <a:lnSpc>
                <a:spcPct val="90000"/>
              </a:lnSpc>
              <a:spcAft>
                <a:spcPts val="600"/>
              </a:spcAft>
              <a:buFont typeface="Arial" panose="020B0604020202020204" pitchFamily="34" charset="0"/>
              <a:buChar char="•"/>
            </a:pPr>
            <a:r>
              <a:rPr lang="en-US" sz="2600" dirty="0">
                <a:latin typeface="Franklin Gothic Book" panose="020B0503020102020204" pitchFamily="34" charset="0"/>
              </a:rPr>
              <a:t>Please register your facility for the exercise </a:t>
            </a:r>
          </a:p>
          <a:p>
            <a:pPr marL="342900" lvl="0" indent="-228600">
              <a:lnSpc>
                <a:spcPct val="90000"/>
              </a:lnSpc>
              <a:spcAft>
                <a:spcPts val="600"/>
              </a:spcAft>
              <a:buFont typeface="Arial" panose="020B0604020202020204" pitchFamily="34" charset="0"/>
              <a:buChar char="•"/>
            </a:pPr>
            <a:r>
              <a:rPr lang="en-US" sz="2600" dirty="0">
                <a:latin typeface="Franklin Gothic Book" panose="020B0503020102020204" pitchFamily="34" charset="0"/>
              </a:rPr>
              <a:t>Registration will confirm your facility is planning to participate in the exercise.</a:t>
            </a:r>
          </a:p>
          <a:p>
            <a:pPr marL="342900" lvl="0" indent="-228600">
              <a:lnSpc>
                <a:spcPct val="90000"/>
              </a:lnSpc>
              <a:spcAft>
                <a:spcPts val="600"/>
              </a:spcAft>
              <a:buFont typeface="Arial" panose="020B0604020202020204" pitchFamily="34" charset="0"/>
              <a:buChar char="•"/>
            </a:pPr>
            <a:r>
              <a:rPr lang="en-US" sz="2600" dirty="0">
                <a:latin typeface="Franklin Gothic Book" panose="020B0503020102020204" pitchFamily="34" charset="0"/>
              </a:rPr>
              <a:t>Registration will provide point-of-contact information to EMS (event organizers)</a:t>
            </a:r>
          </a:p>
          <a:p>
            <a:pPr marL="342900" lvl="0" indent="-228600">
              <a:lnSpc>
                <a:spcPct val="90000"/>
              </a:lnSpc>
              <a:spcAft>
                <a:spcPts val="600"/>
              </a:spcAft>
              <a:buFont typeface="Arial" panose="020B0604020202020204" pitchFamily="34" charset="0"/>
              <a:buChar char="•"/>
            </a:pPr>
            <a:r>
              <a:rPr lang="en-US" sz="2600" dirty="0">
                <a:latin typeface="Franklin Gothic Book" panose="020B0503020102020204" pitchFamily="34" charset="0"/>
              </a:rPr>
              <a:t>Registration is required to receive participation credit</a:t>
            </a:r>
          </a:p>
          <a:p>
            <a:pPr marL="342900" lvl="0" indent="-228600">
              <a:lnSpc>
                <a:spcPct val="90000"/>
              </a:lnSpc>
              <a:spcAft>
                <a:spcPts val="600"/>
              </a:spcAft>
              <a:buFont typeface="Arial" panose="020B0604020202020204" pitchFamily="34" charset="0"/>
              <a:buChar char="•"/>
            </a:pPr>
            <a:r>
              <a:rPr lang="en-US" sz="2600" dirty="0">
                <a:latin typeface="Franklin Gothic Book" panose="020B0503020102020204" pitchFamily="34" charset="0"/>
              </a:rPr>
              <a:t>Facility registration is required, not individual exercise players / participants</a:t>
            </a:r>
          </a:p>
          <a:p>
            <a:pPr marL="342900" lvl="0" indent="-228600">
              <a:lnSpc>
                <a:spcPct val="90000"/>
              </a:lnSpc>
              <a:spcAft>
                <a:spcPts val="600"/>
              </a:spcAft>
              <a:buFont typeface="Arial" panose="020B0604020202020204" pitchFamily="34" charset="0"/>
              <a:buChar char="•"/>
            </a:pPr>
            <a:endParaRPr lang="en-US" dirty="0"/>
          </a:p>
          <a:p>
            <a:pPr marL="342900" lvl="0" indent="-228600">
              <a:lnSpc>
                <a:spcPct val="90000"/>
              </a:lnSpc>
              <a:spcAft>
                <a:spcPts val="600"/>
              </a:spcAft>
              <a:buFont typeface="Arial" panose="020B0604020202020204" pitchFamily="34" charset="0"/>
              <a:buChar char="•"/>
            </a:pPr>
            <a:endParaRPr lang="en-US" dirty="0"/>
          </a:p>
        </p:txBody>
      </p:sp>
      <p:pic>
        <p:nvPicPr>
          <p:cNvPr id="3" name="Picture 2" descr="Qr code&#10;&#10;Description automatically generated">
            <a:extLst>
              <a:ext uri="{FF2B5EF4-FFF2-40B4-BE49-F238E27FC236}">
                <a16:creationId xmlns:a16="http://schemas.microsoft.com/office/drawing/2014/main" id="{2607C36A-B482-4CDA-A639-2F4E9B809BCB}"/>
              </a:ext>
            </a:extLst>
          </p:cNvPr>
          <p:cNvPicPr>
            <a:picLocks noChangeAspect="1"/>
          </p:cNvPicPr>
          <p:nvPr/>
        </p:nvPicPr>
        <p:blipFill rotWithShape="1">
          <a:blip r:embed="rId3">
            <a:extLst>
              <a:ext uri="{28A0092B-C50C-407E-A947-70E740481C1C}">
                <a14:useLocalDpi xmlns:a14="http://schemas.microsoft.com/office/drawing/2010/main" val="0"/>
              </a:ext>
            </a:extLst>
          </a:blip>
          <a:srcRect l="31077" t="35207" r="31373" b="34756"/>
          <a:stretch/>
        </p:blipFill>
        <p:spPr>
          <a:xfrm>
            <a:off x="10561834" y="5226799"/>
            <a:ext cx="1575314" cy="1631201"/>
          </a:xfrm>
          <a:prstGeom prst="rect">
            <a:avLst/>
          </a:prstGeom>
        </p:spPr>
      </p:pic>
      <p:sp>
        <p:nvSpPr>
          <p:cNvPr id="4" name="Rectangle 3">
            <a:extLst>
              <a:ext uri="{FF2B5EF4-FFF2-40B4-BE49-F238E27FC236}">
                <a16:creationId xmlns:a16="http://schemas.microsoft.com/office/drawing/2014/main" id="{E17855F4-B527-4FD3-ADF6-1987175B1225}"/>
              </a:ext>
            </a:extLst>
          </p:cNvPr>
          <p:cNvSpPr/>
          <p:nvPr/>
        </p:nvSpPr>
        <p:spPr>
          <a:xfrm>
            <a:off x="4410982" y="5580734"/>
            <a:ext cx="6096000" cy="923330"/>
          </a:xfrm>
          <a:prstGeom prst="rect">
            <a:avLst/>
          </a:prstGeom>
        </p:spPr>
        <p:txBody>
          <a:bodyPr>
            <a:spAutoFit/>
          </a:bodyPr>
          <a:lstStyle/>
          <a:p>
            <a:r>
              <a:rPr lang="en-US" dirty="0">
                <a:latin typeface="Franklin Gothic Book" panose="020B0503020102020204" pitchFamily="34" charset="0"/>
              </a:rPr>
              <a:t>https://www.eventbrite.com/e/medical-response-and-surge-exercise-pediatric-surge-and-hcc-exercise-tickets-676653497827?aff=oddtdtcreator</a:t>
            </a:r>
          </a:p>
        </p:txBody>
      </p:sp>
    </p:spTree>
    <p:extLst>
      <p:ext uri="{BB962C8B-B14F-4D97-AF65-F5344CB8AC3E}">
        <p14:creationId xmlns:p14="http://schemas.microsoft.com/office/powerpoint/2010/main" val="1100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39">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4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89278" y="1233241"/>
            <a:ext cx="3240506" cy="4064628"/>
          </a:xfrm>
        </p:spPr>
        <p:txBody>
          <a:bodyPr>
            <a:normAutofit/>
          </a:bodyPr>
          <a:lstStyle/>
          <a:p>
            <a:r>
              <a:rPr lang="en-US" sz="9600" dirty="0">
                <a:solidFill>
                  <a:srgbClr val="FFFFFF"/>
                </a:solidFill>
                <a:latin typeface="Franklin Gothic Book" panose="020B0503020102020204" pitchFamily="34" charset="0"/>
              </a:rPr>
              <a:t>Poll</a:t>
            </a:r>
          </a:p>
        </p:txBody>
      </p:sp>
      <p:sp>
        <p:nvSpPr>
          <p:cNvPr id="62" name="Freeform: Shape 43">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45">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5537771" y="985202"/>
            <a:ext cx="6611088" cy="4889350"/>
          </a:xfrm>
        </p:spPr>
        <p:txBody>
          <a:bodyPr anchor="t">
            <a:normAutofit/>
          </a:bodyPr>
          <a:lstStyle/>
          <a:p>
            <a:pPr marL="0" indent="0">
              <a:spcBef>
                <a:spcPts val="0"/>
              </a:spcBef>
              <a:buNone/>
            </a:pPr>
            <a:r>
              <a:rPr lang="en-US" sz="3600" dirty="0">
                <a:latin typeface="Franklin Gothic Book" panose="020B0503020102020204" pitchFamily="34" charset="0"/>
              </a:rPr>
              <a:t>Please complete the poll.</a:t>
            </a:r>
          </a:p>
          <a:p>
            <a:pPr marL="0" indent="0">
              <a:spcBef>
                <a:spcPts val="0"/>
              </a:spcBef>
              <a:buNone/>
            </a:pPr>
            <a:endParaRPr lang="en-US" sz="3600" dirty="0">
              <a:latin typeface="Franklin Gothic Book" panose="020B0503020102020204" pitchFamily="34" charset="0"/>
            </a:endParaRPr>
          </a:p>
          <a:p>
            <a:pPr marL="0" indent="0">
              <a:spcBef>
                <a:spcPts val="0"/>
              </a:spcBef>
              <a:buNone/>
            </a:pPr>
            <a:r>
              <a:rPr lang="en-US" sz="3600" dirty="0">
                <a:latin typeface="Franklin Gothic Book" panose="020B0503020102020204" pitchFamily="34" charset="0"/>
              </a:rPr>
              <a:t>Type URL below in address bar or scan QR  code to begin poll:</a:t>
            </a:r>
          </a:p>
          <a:p>
            <a:pPr marL="0" indent="0">
              <a:spcBef>
                <a:spcPts val="0"/>
              </a:spcBef>
              <a:buNone/>
            </a:pPr>
            <a:endParaRPr lang="en-US" sz="3600" dirty="0">
              <a:latin typeface="Franklin Gothic Book" panose="020B0503020102020204" pitchFamily="34" charset="0"/>
            </a:endParaRPr>
          </a:p>
          <a:p>
            <a:pPr marL="0" indent="0">
              <a:spcBef>
                <a:spcPts val="0"/>
              </a:spcBef>
              <a:buNone/>
            </a:pPr>
            <a:r>
              <a:rPr lang="en-US" sz="3600" dirty="0">
                <a:latin typeface="Franklin Gothic Book" panose="020B0503020102020204" pitchFamily="34" charset="0"/>
              </a:rPr>
              <a:t>https://pollev.com/dverrette777</a:t>
            </a:r>
          </a:p>
          <a:p>
            <a:pPr marL="0" indent="0">
              <a:buNone/>
            </a:pPr>
            <a:endParaRPr lang="en-US" dirty="0"/>
          </a:p>
        </p:txBody>
      </p:sp>
      <p:sp>
        <p:nvSpPr>
          <p:cNvPr id="50" name="Freeform: Shape 49">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64" name="Freeform: Shape 53">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C42DD1BF-FA8E-4887-8579-DA4EDB81322C}"/>
              </a:ext>
            </a:extLst>
          </p:cNvPr>
          <p:cNvPicPr>
            <a:picLocks noChangeAspect="1"/>
          </p:cNvPicPr>
          <p:nvPr/>
        </p:nvPicPr>
        <p:blipFill>
          <a:blip r:embed="rId4"/>
          <a:stretch>
            <a:fillRect/>
          </a:stretch>
        </p:blipFill>
        <p:spPr>
          <a:xfrm>
            <a:off x="7750882" y="4364419"/>
            <a:ext cx="1866900" cy="1866900"/>
          </a:xfrm>
          <a:prstGeom prst="rect">
            <a:avLst/>
          </a:prstGeom>
        </p:spPr>
      </p:pic>
    </p:spTree>
    <p:custDataLst>
      <p:tags r:id="rId1"/>
    </p:custDataLst>
    <p:extLst>
      <p:ext uri="{BB962C8B-B14F-4D97-AF65-F5344CB8AC3E}">
        <p14:creationId xmlns:p14="http://schemas.microsoft.com/office/powerpoint/2010/main" val="4166737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39">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4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89278" y="1233241"/>
            <a:ext cx="3240506" cy="4064628"/>
          </a:xfrm>
        </p:spPr>
        <p:txBody>
          <a:bodyPr>
            <a:normAutofit/>
          </a:bodyPr>
          <a:lstStyle/>
          <a:p>
            <a:r>
              <a:rPr lang="en-US" sz="5600" dirty="0">
                <a:solidFill>
                  <a:srgbClr val="FFFFFF"/>
                </a:solidFill>
                <a:latin typeface="Franklin Gothic Book" panose="020B0503020102020204" pitchFamily="34" charset="0"/>
              </a:rPr>
              <a:t>Answers</a:t>
            </a:r>
          </a:p>
        </p:txBody>
      </p:sp>
      <p:sp>
        <p:nvSpPr>
          <p:cNvPr id="62" name="Freeform: Shape 43">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45">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5537771" y="985202"/>
            <a:ext cx="6611088" cy="5425872"/>
          </a:xfrm>
        </p:spPr>
        <p:txBody>
          <a:bodyPr anchor="t">
            <a:noAutofit/>
          </a:bodyPr>
          <a:lstStyle/>
          <a:p>
            <a:pPr marL="0" indent="0">
              <a:spcBef>
                <a:spcPts val="0"/>
              </a:spcBef>
              <a:buNone/>
            </a:pPr>
            <a:r>
              <a:rPr lang="en-US" sz="2400" b="1" dirty="0">
                <a:latin typeface="Franklin Gothic Book" panose="020B0503020102020204" pitchFamily="34" charset="0"/>
              </a:rPr>
              <a:t>1.	True</a:t>
            </a:r>
          </a:p>
          <a:p>
            <a:pPr marL="0" indent="0">
              <a:spcBef>
                <a:spcPts val="0"/>
              </a:spcBef>
              <a:buNone/>
            </a:pPr>
            <a:r>
              <a:rPr lang="en-US" sz="2400" dirty="0">
                <a:solidFill>
                  <a:schemeClr val="tx1">
                    <a:lumMod val="50000"/>
                    <a:lumOff val="50000"/>
                  </a:schemeClr>
                </a:solidFill>
                <a:latin typeface="Franklin Gothic Book" panose="020B0503020102020204" pitchFamily="34" charset="0"/>
              </a:rPr>
              <a:t>2.	True</a:t>
            </a:r>
          </a:p>
          <a:p>
            <a:pPr marL="0" indent="0">
              <a:spcBef>
                <a:spcPts val="0"/>
              </a:spcBef>
              <a:buNone/>
            </a:pPr>
            <a:r>
              <a:rPr lang="en-US" sz="2400" b="1" dirty="0">
                <a:latin typeface="Franklin Gothic Book" panose="020B0503020102020204" pitchFamily="34" charset="0"/>
              </a:rPr>
              <a:t>3.	True</a:t>
            </a:r>
          </a:p>
          <a:p>
            <a:pPr marL="0" indent="0">
              <a:spcBef>
                <a:spcPts val="0"/>
              </a:spcBef>
              <a:buNone/>
            </a:pPr>
            <a:r>
              <a:rPr lang="en-US" sz="2400" dirty="0">
                <a:solidFill>
                  <a:schemeClr val="tx1">
                    <a:lumMod val="50000"/>
                    <a:lumOff val="50000"/>
                  </a:schemeClr>
                </a:solidFill>
                <a:latin typeface="Franklin Gothic Book" panose="020B0503020102020204" pitchFamily="34" charset="0"/>
              </a:rPr>
              <a:t>4.	True</a:t>
            </a:r>
          </a:p>
          <a:p>
            <a:pPr marL="0" indent="0">
              <a:spcBef>
                <a:spcPts val="0"/>
              </a:spcBef>
              <a:buNone/>
            </a:pPr>
            <a:r>
              <a:rPr lang="en-US" sz="2400" b="1" dirty="0">
                <a:latin typeface="Franklin Gothic Book" panose="020B0503020102020204" pitchFamily="34" charset="0"/>
              </a:rPr>
              <a:t>5.	True</a:t>
            </a:r>
          </a:p>
          <a:p>
            <a:pPr marL="0" indent="0">
              <a:spcBef>
                <a:spcPts val="0"/>
              </a:spcBef>
              <a:buNone/>
            </a:pPr>
            <a:r>
              <a:rPr lang="en-US" sz="2400" dirty="0">
                <a:solidFill>
                  <a:schemeClr val="tx1">
                    <a:lumMod val="50000"/>
                    <a:lumOff val="50000"/>
                  </a:schemeClr>
                </a:solidFill>
                <a:latin typeface="Franklin Gothic Book" panose="020B0503020102020204" pitchFamily="34" charset="0"/>
              </a:rPr>
              <a:t>6.	True</a:t>
            </a:r>
          </a:p>
          <a:p>
            <a:pPr marL="0" indent="0">
              <a:spcBef>
                <a:spcPts val="0"/>
              </a:spcBef>
              <a:buNone/>
            </a:pPr>
            <a:r>
              <a:rPr lang="en-US" sz="2400" b="1" dirty="0">
                <a:latin typeface="Franklin Gothic Book" panose="020B0503020102020204" pitchFamily="34" charset="0"/>
              </a:rPr>
              <a:t>7.	True</a:t>
            </a:r>
          </a:p>
          <a:p>
            <a:pPr marL="0" indent="0">
              <a:spcBef>
                <a:spcPts val="0"/>
              </a:spcBef>
              <a:buNone/>
            </a:pPr>
            <a:r>
              <a:rPr lang="en-US" sz="2400" dirty="0">
                <a:solidFill>
                  <a:schemeClr val="tx1">
                    <a:lumMod val="50000"/>
                    <a:lumOff val="50000"/>
                  </a:schemeClr>
                </a:solidFill>
                <a:latin typeface="Franklin Gothic Book" panose="020B0503020102020204" pitchFamily="34" charset="0"/>
              </a:rPr>
              <a:t>8.	True</a:t>
            </a:r>
          </a:p>
          <a:p>
            <a:pPr marL="0" indent="0">
              <a:spcBef>
                <a:spcPts val="0"/>
              </a:spcBef>
              <a:buNone/>
            </a:pPr>
            <a:r>
              <a:rPr lang="en-US" sz="2400" b="1" dirty="0">
                <a:latin typeface="Franklin Gothic Book" panose="020B0503020102020204" pitchFamily="34" charset="0"/>
              </a:rPr>
              <a:t>9.	False</a:t>
            </a:r>
          </a:p>
          <a:p>
            <a:pPr marL="0" indent="0">
              <a:spcBef>
                <a:spcPts val="0"/>
              </a:spcBef>
              <a:buNone/>
            </a:pPr>
            <a:r>
              <a:rPr lang="en-US" sz="2400" dirty="0">
                <a:solidFill>
                  <a:schemeClr val="tx1">
                    <a:lumMod val="50000"/>
                    <a:lumOff val="50000"/>
                  </a:schemeClr>
                </a:solidFill>
                <a:latin typeface="Franklin Gothic Book" panose="020B0503020102020204" pitchFamily="34" charset="0"/>
              </a:rPr>
              <a:t>10.	True</a:t>
            </a:r>
          </a:p>
          <a:p>
            <a:pPr marL="0" indent="0">
              <a:spcBef>
                <a:spcPts val="0"/>
              </a:spcBef>
              <a:buNone/>
            </a:pPr>
            <a:r>
              <a:rPr lang="en-US" sz="2400" b="1" dirty="0">
                <a:latin typeface="Franklin Gothic Book" panose="020B0503020102020204" pitchFamily="34" charset="0"/>
              </a:rPr>
              <a:t>11.	True</a:t>
            </a:r>
          </a:p>
          <a:p>
            <a:pPr marL="0" indent="0">
              <a:spcBef>
                <a:spcPts val="0"/>
              </a:spcBef>
              <a:buNone/>
            </a:pPr>
            <a:r>
              <a:rPr lang="en-US" sz="2400" dirty="0">
                <a:solidFill>
                  <a:schemeClr val="tx1">
                    <a:lumMod val="50000"/>
                    <a:lumOff val="50000"/>
                  </a:schemeClr>
                </a:solidFill>
                <a:latin typeface="Franklin Gothic Book" panose="020B0503020102020204" pitchFamily="34" charset="0"/>
              </a:rPr>
              <a:t>12.	Emergency Department, General Pediatric, 	Pediatric ICU, Neonatal ICU, Pediatric 	Dialysis</a:t>
            </a:r>
          </a:p>
          <a:p>
            <a:pPr marL="0" indent="0">
              <a:spcBef>
                <a:spcPts val="0"/>
              </a:spcBef>
              <a:buNone/>
            </a:pPr>
            <a:r>
              <a:rPr lang="en-US" sz="2400" b="1" dirty="0">
                <a:latin typeface="Franklin Gothic Book" panose="020B0503020102020204" pitchFamily="34" charset="0"/>
              </a:rPr>
              <a:t>13.	Yes</a:t>
            </a:r>
          </a:p>
          <a:p>
            <a:pPr marL="0" indent="0">
              <a:spcBef>
                <a:spcPts val="0"/>
              </a:spcBef>
              <a:buNone/>
            </a:pPr>
            <a:r>
              <a:rPr lang="en-US" sz="2400" dirty="0">
                <a:solidFill>
                  <a:schemeClr val="tx1">
                    <a:lumMod val="50000"/>
                    <a:lumOff val="50000"/>
                  </a:schemeClr>
                </a:solidFill>
                <a:latin typeface="Franklin Gothic Book" panose="020B0503020102020204" pitchFamily="34" charset="0"/>
              </a:rPr>
              <a:t>14.	False</a:t>
            </a:r>
          </a:p>
        </p:txBody>
      </p:sp>
      <p:sp>
        <p:nvSpPr>
          <p:cNvPr id="50" name="Freeform: Shape 49">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64" name="Freeform: Shape 53">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ustDataLst>
      <p:tags r:id="rId1"/>
    </p:custDataLst>
    <p:extLst>
      <p:ext uri="{BB962C8B-B14F-4D97-AF65-F5344CB8AC3E}">
        <p14:creationId xmlns:p14="http://schemas.microsoft.com/office/powerpoint/2010/main" val="6470536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841246" y="673770"/>
            <a:ext cx="3644489" cy="2414488"/>
          </a:xfrm>
        </p:spPr>
        <p:txBody>
          <a:bodyPr anchor="t">
            <a:normAutofit/>
          </a:bodyPr>
          <a:lstStyle/>
          <a:p>
            <a:r>
              <a:rPr lang="en-US" sz="5400" dirty="0">
                <a:solidFill>
                  <a:srgbClr val="FFFFFF"/>
                </a:solidFill>
                <a:latin typeface="Franklin Gothic Book" panose="020B0503020102020204" pitchFamily="34" charset="0"/>
              </a:rPr>
              <a:t>Questions</a:t>
            </a:r>
          </a:p>
        </p:txBody>
      </p:sp>
      <p:sp>
        <p:nvSpPr>
          <p:cNvPr id="3" name="Content Placeholder 2"/>
          <p:cNvSpPr>
            <a:spLocks noGrp="1"/>
          </p:cNvSpPr>
          <p:nvPr>
            <p:ph idx="1"/>
          </p:nvPr>
        </p:nvSpPr>
        <p:spPr>
          <a:xfrm>
            <a:off x="6095999" y="882315"/>
            <a:ext cx="5254754" cy="5294647"/>
          </a:xfrm>
        </p:spPr>
        <p:txBody>
          <a:bodyPr>
            <a:normAutofit/>
          </a:bodyPr>
          <a:lstStyle/>
          <a:p>
            <a:pPr marL="0" indent="0">
              <a:spcBef>
                <a:spcPts val="0"/>
              </a:spcBef>
              <a:buNone/>
            </a:pPr>
            <a:r>
              <a:rPr lang="en-US" sz="3600" dirty="0"/>
              <a:t>Type questions in chat or unmute</a:t>
            </a:r>
          </a:p>
          <a:p>
            <a:pPr marL="0" indent="0">
              <a:buNone/>
            </a:pPr>
            <a:endParaRPr lang="en-US" sz="2200" dirty="0"/>
          </a:p>
        </p:txBody>
      </p:sp>
    </p:spTree>
    <p:custDataLst>
      <p:tags r:id="rId1"/>
    </p:custDataLst>
    <p:extLst>
      <p:ext uri="{BB962C8B-B14F-4D97-AF65-F5344CB8AC3E}">
        <p14:creationId xmlns:p14="http://schemas.microsoft.com/office/powerpoint/2010/main" val="41438484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Arc 4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5894962" y="479493"/>
            <a:ext cx="5458838" cy="1325563"/>
          </a:xfrm>
        </p:spPr>
        <p:txBody>
          <a:bodyPr>
            <a:normAutofit/>
          </a:bodyPr>
          <a:lstStyle/>
          <a:p>
            <a:r>
              <a:rPr lang="en-US" dirty="0">
                <a:latin typeface="Franklin Gothic Book" panose="020B0503020102020204" pitchFamily="34" charset="0"/>
              </a:rPr>
              <a:t>Thank you!</a:t>
            </a:r>
          </a:p>
        </p:txBody>
      </p:sp>
      <p:sp>
        <p:nvSpPr>
          <p:cNvPr id="44" name="Freeform: Shape 4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315449BD-AC65-47A7-9AE8-5B9AB4820FD7}"/>
              </a:ext>
            </a:extLst>
          </p:cNvPr>
          <p:cNvPicPr>
            <a:picLocks noChangeAspect="1"/>
          </p:cNvPicPr>
          <p:nvPr/>
        </p:nvPicPr>
        <p:blipFill>
          <a:blip r:embed="rId4"/>
          <a:stretch>
            <a:fillRect/>
          </a:stretch>
        </p:blipFill>
        <p:spPr>
          <a:xfrm>
            <a:off x="558791" y="1984442"/>
            <a:ext cx="4777381" cy="108685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p:cNvSpPr>
            <a:spLocks noGrp="1"/>
          </p:cNvSpPr>
          <p:nvPr>
            <p:ph idx="1"/>
          </p:nvPr>
        </p:nvSpPr>
        <p:spPr>
          <a:xfrm>
            <a:off x="5894962" y="2113323"/>
            <a:ext cx="5458838" cy="4192520"/>
          </a:xfrm>
        </p:spPr>
        <p:txBody>
          <a:bodyPr>
            <a:normAutofit/>
          </a:bodyPr>
          <a:lstStyle/>
          <a:p>
            <a:pPr marL="0" indent="0">
              <a:spcBef>
                <a:spcPts val="0"/>
              </a:spcBef>
              <a:buNone/>
            </a:pPr>
            <a:r>
              <a:rPr lang="en-US" dirty="0">
                <a:latin typeface="Franklin Gothic Book" panose="020B0503020102020204" pitchFamily="34" charset="0"/>
              </a:rPr>
              <a:t>Darren Verrette</a:t>
            </a:r>
          </a:p>
          <a:p>
            <a:pPr marL="0" indent="0">
              <a:spcBef>
                <a:spcPts val="0"/>
              </a:spcBef>
              <a:buNone/>
            </a:pPr>
            <a:r>
              <a:rPr lang="en-US" dirty="0">
                <a:latin typeface="Franklin Gothic Book" panose="020B0503020102020204" pitchFamily="34" charset="0"/>
                <a:hlinkClick r:id="rId5"/>
              </a:rPr>
              <a:t>dverrette@dhs.lacounty.gov</a:t>
            </a:r>
            <a:endParaRPr lang="en-US" dirty="0">
              <a:latin typeface="Franklin Gothic Book" panose="020B0503020102020204" pitchFamily="34" charset="0"/>
            </a:endParaRPr>
          </a:p>
          <a:p>
            <a:pPr marL="0" indent="0">
              <a:buNone/>
            </a:pPr>
            <a:endParaRPr lang="en-US" dirty="0"/>
          </a:p>
        </p:txBody>
      </p:sp>
    </p:spTree>
    <p:custDataLst>
      <p:tags r:id="rId1"/>
    </p:custDataLst>
    <p:extLst>
      <p:ext uri="{BB962C8B-B14F-4D97-AF65-F5344CB8AC3E}">
        <p14:creationId xmlns:p14="http://schemas.microsoft.com/office/powerpoint/2010/main" val="2312387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3" y="1396686"/>
            <a:ext cx="3452297" cy="4064628"/>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MRSE Components:</a:t>
            </a:r>
            <a:br>
              <a:rPr lang="en-US" b="1" kern="1200" dirty="0">
                <a:solidFill>
                  <a:srgbClr val="FFFFFF"/>
                </a:solidFill>
                <a:latin typeface="Franklin Gothic Book" panose="020B0503020102020204" pitchFamily="34" charset="0"/>
              </a:rPr>
            </a:br>
            <a:br>
              <a:rPr lang="en-US" b="1" kern="1200" dirty="0">
                <a:solidFill>
                  <a:srgbClr val="FFFFFF"/>
                </a:solidFill>
                <a:latin typeface="Franklin Gothic Book" panose="020B0503020102020204" pitchFamily="34" charset="0"/>
              </a:rPr>
            </a:br>
            <a:endParaRPr lang="en-US" kern="1200" dirty="0">
              <a:solidFill>
                <a:srgbClr val="FFFFFF"/>
              </a:solidFill>
              <a:latin typeface="Franklin Gothic Book" panose="020B0503020102020204" pitchFamily="34" charset="0"/>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Franklin Gothic Book" panose="020B0503020102020204" pitchFamily="34" charset="0"/>
              </a:rPr>
              <a:t>MRSE is a Functional Exercise</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Franklin Gothic Book" panose="020B0503020102020204" pitchFamily="34" charset="0"/>
              </a:rPr>
              <a:t>Surge Capacity Requirements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Franklin Gothic Book" panose="020B0503020102020204" pitchFamily="34" charset="0"/>
              </a:rPr>
              <a:t>Data Collection Requirements</a:t>
            </a:r>
          </a:p>
        </p:txBody>
      </p:sp>
    </p:spTree>
    <p:extLst>
      <p:ext uri="{BB962C8B-B14F-4D97-AF65-F5344CB8AC3E}">
        <p14:creationId xmlns:p14="http://schemas.microsoft.com/office/powerpoint/2010/main" val="240811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Why </a:t>
            </a:r>
            <a:r>
              <a:rPr lang="en-US" b="1" dirty="0">
                <a:solidFill>
                  <a:srgbClr val="FFFFFF"/>
                </a:solidFill>
                <a:latin typeface="Franklin Gothic Book" panose="020B0503020102020204" pitchFamily="34" charset="0"/>
              </a:rPr>
              <a:t>Pediatric Surge Exercise</a:t>
            </a:r>
            <a:r>
              <a:rPr lang="en-US" b="1" kern="1200" dirty="0">
                <a:solidFill>
                  <a:srgbClr val="FFFFFF"/>
                </a:solidFill>
                <a:latin typeface="Franklin Gothic Book" panose="020B0503020102020204" pitchFamily="34" charset="0"/>
              </a:rPr>
              <a:t>?</a:t>
            </a:r>
            <a:br>
              <a:rPr lang="en-US" b="1" kern="1200" dirty="0">
                <a:solidFill>
                  <a:srgbClr val="FFFFFF"/>
                </a:solidFill>
                <a:latin typeface="Franklin Gothic Book" panose="020B0503020102020204" pitchFamily="34" charset="0"/>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5416B4A1-0FE8-4730-A476-FFFBA909FC8B}"/>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a:lnSpc>
                <a:spcPct val="90000"/>
              </a:lnSpc>
              <a:spcAft>
                <a:spcPts val="600"/>
              </a:spcAft>
            </a:pPr>
            <a:r>
              <a:rPr lang="en-US" sz="3400" dirty="0">
                <a:latin typeface="Franklin Gothic Book" panose="020B0503020102020204" pitchFamily="34" charset="0"/>
              </a:rPr>
              <a:t>ASPR requires following annex / exercise:</a:t>
            </a:r>
          </a:p>
          <a:p>
            <a:pPr marL="571500" indent="-571500">
              <a:lnSpc>
                <a:spcPct val="90000"/>
              </a:lnSpc>
              <a:spcAft>
                <a:spcPts val="600"/>
              </a:spcAft>
              <a:buFont typeface="Arial" panose="020B0604020202020204" pitchFamily="34" charset="0"/>
              <a:buChar char="•"/>
            </a:pPr>
            <a:r>
              <a:rPr lang="en-US" sz="3400" dirty="0">
                <a:latin typeface="Franklin Gothic Book" panose="020B0503020102020204" pitchFamily="34" charset="0"/>
              </a:rPr>
              <a:t>Emerging Infectious Disease (EID)</a:t>
            </a:r>
          </a:p>
          <a:p>
            <a:pPr marL="571500" indent="-571500">
              <a:lnSpc>
                <a:spcPct val="90000"/>
              </a:lnSpc>
              <a:spcAft>
                <a:spcPts val="600"/>
              </a:spcAft>
              <a:buFont typeface="Arial" panose="020B0604020202020204" pitchFamily="34" charset="0"/>
              <a:buChar char="•"/>
            </a:pPr>
            <a:r>
              <a:rPr lang="en-US" sz="3400" dirty="0">
                <a:latin typeface="Franklin Gothic Book" panose="020B0503020102020204" pitchFamily="34" charset="0"/>
              </a:rPr>
              <a:t>Burn</a:t>
            </a:r>
          </a:p>
          <a:p>
            <a:pPr marL="571500" indent="-571500">
              <a:lnSpc>
                <a:spcPct val="90000"/>
              </a:lnSpc>
              <a:spcAft>
                <a:spcPts val="600"/>
              </a:spcAft>
              <a:buFont typeface="Arial" panose="020B0604020202020204" pitchFamily="34" charset="0"/>
              <a:buChar char="•"/>
            </a:pPr>
            <a:r>
              <a:rPr lang="en-US" sz="3400" dirty="0">
                <a:latin typeface="Franklin Gothic Book" panose="020B0503020102020204" pitchFamily="34" charset="0"/>
              </a:rPr>
              <a:t>Chemical</a:t>
            </a:r>
          </a:p>
          <a:p>
            <a:pPr marL="571500" indent="-571500">
              <a:lnSpc>
                <a:spcPct val="90000"/>
              </a:lnSpc>
              <a:spcAft>
                <a:spcPts val="600"/>
              </a:spcAft>
              <a:buFont typeface="Arial" panose="020B0604020202020204" pitchFamily="34" charset="0"/>
              <a:buChar char="•"/>
            </a:pPr>
            <a:r>
              <a:rPr lang="en-US" sz="3400" dirty="0">
                <a:latin typeface="Franklin Gothic Book" panose="020B0503020102020204" pitchFamily="34" charset="0"/>
              </a:rPr>
              <a:t>Radiological</a:t>
            </a:r>
          </a:p>
          <a:p>
            <a:pPr marL="571500" indent="-571500">
              <a:lnSpc>
                <a:spcPct val="90000"/>
              </a:lnSpc>
              <a:spcAft>
                <a:spcPts val="600"/>
              </a:spcAft>
              <a:buFont typeface="Arial" panose="020B0604020202020204" pitchFamily="34" charset="0"/>
              <a:buChar char="•"/>
            </a:pPr>
            <a:r>
              <a:rPr lang="en-US" sz="3400" dirty="0">
                <a:solidFill>
                  <a:srgbClr val="FF0000"/>
                </a:solidFill>
                <a:latin typeface="Franklin Gothic Book" panose="020B0503020102020204" pitchFamily="34" charset="0"/>
              </a:rPr>
              <a:t>Pediatric</a:t>
            </a:r>
          </a:p>
          <a:p>
            <a:pPr marL="571500" indent="-571500">
              <a:lnSpc>
                <a:spcPct val="90000"/>
              </a:lnSpc>
              <a:spcAft>
                <a:spcPts val="600"/>
              </a:spcAft>
              <a:buFont typeface="Arial" panose="020B0604020202020204" pitchFamily="34" charset="0"/>
              <a:buChar char="•"/>
            </a:pPr>
            <a:endParaRPr lang="en-US" sz="3400" dirty="0">
              <a:solidFill>
                <a:srgbClr val="FF0000"/>
              </a:solidFill>
              <a:latin typeface="Franklin Gothic Book" panose="020B0503020102020204" pitchFamily="34" charset="0"/>
            </a:endParaRPr>
          </a:p>
          <a:p>
            <a:pPr>
              <a:lnSpc>
                <a:spcPct val="90000"/>
              </a:lnSpc>
              <a:spcAft>
                <a:spcPts val="600"/>
              </a:spcAft>
            </a:pPr>
            <a:r>
              <a:rPr lang="en-US" sz="3200" dirty="0">
                <a:latin typeface="Franklin Gothic Book" panose="020B0503020102020204" pitchFamily="34" charset="0"/>
              </a:rPr>
              <a:t>Meets deliverable for HPP 5 - Year Project Period (2019 to 2024).</a:t>
            </a:r>
          </a:p>
          <a:p>
            <a:pPr marL="571500" indent="-571500">
              <a:lnSpc>
                <a:spcPct val="90000"/>
              </a:lnSpc>
              <a:spcAft>
                <a:spcPts val="600"/>
              </a:spcAft>
              <a:buFont typeface="Arial" panose="020B0604020202020204" pitchFamily="34" charset="0"/>
              <a:buChar char="•"/>
            </a:pPr>
            <a:endParaRPr lang="en-US" sz="3400" dirty="0">
              <a:solidFill>
                <a:srgbClr val="FF0000"/>
              </a:solidFill>
              <a:latin typeface="Franklin Gothic Book" panose="020B0503020102020204" pitchFamily="34" charset="0"/>
            </a:endParaRPr>
          </a:p>
        </p:txBody>
      </p:sp>
    </p:spTree>
    <p:extLst>
      <p:ext uri="{BB962C8B-B14F-4D97-AF65-F5344CB8AC3E}">
        <p14:creationId xmlns:p14="http://schemas.microsoft.com/office/powerpoint/2010/main" val="279078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Pediatric Surge </a:t>
            </a:r>
            <a:br>
              <a:rPr lang="en-US" b="1" kern="1200" dirty="0">
                <a:solidFill>
                  <a:srgbClr val="FFFFFF"/>
                </a:solidFill>
                <a:latin typeface="Franklin Gothic Book" panose="020B0503020102020204" pitchFamily="34" charset="0"/>
              </a:rPr>
            </a:br>
            <a:endParaRPr lang="en-US" kern="1200" dirty="0">
              <a:solidFill>
                <a:srgbClr val="FFFFFF"/>
              </a:solidFill>
              <a:latin typeface="Franklin Gothic Book" panose="020B0503020102020204" pitchFamily="34" charset="0"/>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rmAutofit/>
          </a:bodyPr>
          <a:lstStyle/>
          <a:p>
            <a:pPr>
              <a:lnSpc>
                <a:spcPct val="90000"/>
              </a:lnSpc>
              <a:spcAft>
                <a:spcPts val="600"/>
              </a:spcAft>
            </a:pPr>
            <a:endParaRPr lang="en-US" sz="2800" dirty="0"/>
          </a:p>
        </p:txBody>
      </p:sp>
      <p:sp>
        <p:nvSpPr>
          <p:cNvPr id="2" name="Rectangle 1">
            <a:extLst>
              <a:ext uri="{FF2B5EF4-FFF2-40B4-BE49-F238E27FC236}">
                <a16:creationId xmlns:a16="http://schemas.microsoft.com/office/drawing/2014/main" id="{8004E0E3-D22B-48A0-A51B-1072E6C2E049}"/>
              </a:ext>
            </a:extLst>
          </p:cNvPr>
          <p:cNvSpPr/>
          <p:nvPr/>
        </p:nvSpPr>
        <p:spPr>
          <a:xfrm>
            <a:off x="5453275" y="2374127"/>
            <a:ext cx="6096000" cy="2496068"/>
          </a:xfrm>
          <a:prstGeom prst="rect">
            <a:avLst/>
          </a:prstGeom>
        </p:spPr>
        <p:txBody>
          <a:bodyPr>
            <a:spAutoFit/>
          </a:bodyPr>
          <a:lstStyle/>
          <a:p>
            <a:pPr marL="285750" lvl="0" indent="-228600">
              <a:lnSpc>
                <a:spcPct val="90000"/>
              </a:lnSpc>
              <a:spcAft>
                <a:spcPts val="600"/>
              </a:spcAft>
              <a:buFont typeface="Arial" panose="020B0604020202020204" pitchFamily="34" charset="0"/>
              <a:buChar char="•"/>
            </a:pPr>
            <a:r>
              <a:rPr lang="en-US" sz="2800" dirty="0">
                <a:solidFill>
                  <a:prstClr val="black"/>
                </a:solidFill>
                <a:latin typeface="Franklin Gothic Book" panose="020B0503020102020204" pitchFamily="34" charset="0"/>
              </a:rPr>
              <a:t>The Healthcare Coalition (HCC) must surge to 20% of its </a:t>
            </a:r>
            <a:r>
              <a:rPr lang="en-US" sz="2800" dirty="0">
                <a:solidFill>
                  <a:srgbClr val="FF0000"/>
                </a:solidFill>
                <a:latin typeface="Franklin Gothic Book" panose="020B0503020102020204" pitchFamily="34" charset="0"/>
              </a:rPr>
              <a:t>staffed </a:t>
            </a:r>
            <a:r>
              <a:rPr lang="en-US" sz="2800" b="1" dirty="0">
                <a:solidFill>
                  <a:srgbClr val="FF0000"/>
                </a:solidFill>
                <a:latin typeface="Franklin Gothic Book" panose="020B0503020102020204" pitchFamily="34" charset="0"/>
              </a:rPr>
              <a:t>pediatric</a:t>
            </a:r>
            <a:r>
              <a:rPr lang="en-US" sz="2800" dirty="0">
                <a:solidFill>
                  <a:srgbClr val="FF0000"/>
                </a:solidFill>
                <a:latin typeface="Franklin Gothic Book" panose="020B0503020102020204" pitchFamily="34" charset="0"/>
              </a:rPr>
              <a:t> bed capacity</a:t>
            </a:r>
            <a:endParaRPr lang="en-US" sz="2800" dirty="0">
              <a:solidFill>
                <a:prstClr val="black"/>
              </a:solidFill>
              <a:latin typeface="Franklin Gothic Book" panose="020B0503020102020204" pitchFamily="34" charset="0"/>
            </a:endParaRPr>
          </a:p>
          <a:p>
            <a:pPr marL="285750" lvl="0" indent="-228600">
              <a:lnSpc>
                <a:spcPct val="90000"/>
              </a:lnSpc>
              <a:spcAft>
                <a:spcPts val="600"/>
              </a:spcAft>
              <a:buFont typeface="Arial" panose="020B0604020202020204" pitchFamily="34" charset="0"/>
              <a:buChar char="•"/>
            </a:pPr>
            <a:r>
              <a:rPr lang="en-US" sz="2800" dirty="0">
                <a:solidFill>
                  <a:prstClr val="black"/>
                </a:solidFill>
                <a:latin typeface="Franklin Gothic Book" panose="020B0503020102020204" pitchFamily="34" charset="0"/>
              </a:rPr>
              <a:t>Staffed beds means those beds which are equipped and available for patient use</a:t>
            </a:r>
          </a:p>
        </p:txBody>
      </p:sp>
    </p:spTree>
    <p:extLst>
      <p:ext uri="{BB962C8B-B14F-4D97-AF65-F5344CB8AC3E}">
        <p14:creationId xmlns:p14="http://schemas.microsoft.com/office/powerpoint/2010/main" val="63762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032670" y="1791192"/>
            <a:ext cx="4036334" cy="2387600"/>
          </a:xfrm>
        </p:spPr>
        <p:txBody>
          <a:bodyPr vert="horz" lIns="91440" tIns="45720" rIns="91440" bIns="45720" rtlCol="0" anchor="t">
            <a:normAutofit fontScale="90000"/>
          </a:bodyPr>
          <a:lstStyle/>
          <a:p>
            <a:r>
              <a:rPr lang="en-US" sz="5000" b="1" kern="1200" dirty="0">
                <a:solidFill>
                  <a:schemeClr val="tx1"/>
                </a:solidFill>
                <a:latin typeface="Franklin Gothic Book" panose="020B0503020102020204" pitchFamily="34" charset="0"/>
              </a:rPr>
              <a:t>Pediatric Beds 2,453</a:t>
            </a:r>
            <a:br>
              <a:rPr lang="en-US" sz="5000" b="1" kern="1200" dirty="0">
                <a:solidFill>
                  <a:schemeClr val="tx1"/>
                </a:solidFill>
                <a:latin typeface="Franklin Gothic Book" panose="020B0503020102020204" pitchFamily="34" charset="0"/>
              </a:rPr>
            </a:br>
            <a:br>
              <a:rPr lang="en-US" sz="5000" b="1" kern="1200" dirty="0">
                <a:solidFill>
                  <a:schemeClr val="tx1"/>
                </a:solidFill>
                <a:latin typeface="Franklin Gothic Book" panose="020B0503020102020204" pitchFamily="34" charset="0"/>
              </a:rPr>
            </a:br>
            <a:r>
              <a:rPr lang="en-US" sz="5000" b="1" kern="1200" dirty="0">
                <a:solidFill>
                  <a:schemeClr val="tx1"/>
                </a:solidFill>
                <a:latin typeface="Franklin Gothic Book" panose="020B0503020102020204" pitchFamily="34" charset="0"/>
              </a:rPr>
              <a:t>Pediatric Surge 490</a:t>
            </a:r>
            <a:br>
              <a:rPr lang="en-US" sz="5000" b="1" kern="1200" dirty="0">
                <a:solidFill>
                  <a:schemeClr val="tx1"/>
                </a:solidFill>
                <a:latin typeface="Franklin Gothic Book" panose="020B0503020102020204" pitchFamily="34" charset="0"/>
              </a:rPr>
            </a:br>
            <a:endParaRPr lang="en-US" sz="5000" kern="1200" dirty="0">
              <a:solidFill>
                <a:schemeClr val="tx1"/>
              </a:solidFill>
              <a:latin typeface="Franklin Gothic Book" panose="020B0503020102020204" pitchFamily="34" charset="0"/>
            </a:endParaRPr>
          </a:p>
        </p:txBody>
      </p:sp>
      <p:grpSp>
        <p:nvGrpSpPr>
          <p:cNvPr id="51" name="Group 5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52" name="Rectangle 5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Rectangle 5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endParaRPr lang="en-US" sz="2400" dirty="0"/>
          </a:p>
        </p:txBody>
      </p:sp>
      <p:graphicFrame>
        <p:nvGraphicFramePr>
          <p:cNvPr id="8" name="Content Placeholder 11">
            <a:extLst>
              <a:ext uri="{FF2B5EF4-FFF2-40B4-BE49-F238E27FC236}">
                <a16:creationId xmlns:a16="http://schemas.microsoft.com/office/drawing/2014/main" id="{4AB50173-C54C-4A8B-916E-0F149C0E33F8}"/>
              </a:ext>
            </a:extLst>
          </p:cNvPr>
          <p:cNvGraphicFramePr>
            <a:graphicFrameLocks/>
          </p:cNvGraphicFramePr>
          <p:nvPr>
            <p:extLst>
              <p:ext uri="{D42A27DB-BD31-4B8C-83A1-F6EECF244321}">
                <p14:modId xmlns:p14="http://schemas.microsoft.com/office/powerpoint/2010/main" val="196115748"/>
              </p:ext>
            </p:extLst>
          </p:nvPr>
        </p:nvGraphicFramePr>
        <p:xfrm>
          <a:off x="5922492" y="666728"/>
          <a:ext cx="5536001" cy="5465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65450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xml><?xml version="1.0" encoding="utf-8"?>
<p:tagLst xmlns:a="http://schemas.openxmlformats.org/drawingml/2006/main" xmlns:r="http://schemas.openxmlformats.org/officeDocument/2006/relationships" xmlns:p="http://schemas.openxmlformats.org/presentationml/2006/main">
  <p:tag name="ISIMAGESASSOCIATED" val="No"/>
</p:tagLst>
</file>

<file path=ppt/tags/tag4.xml><?xml version="1.0" encoding="utf-8"?>
<p:tagLst xmlns:a="http://schemas.openxmlformats.org/drawingml/2006/main" xmlns:r="http://schemas.openxmlformats.org/officeDocument/2006/relationships" xmlns:p="http://schemas.openxmlformats.org/presentationml/2006/main">
  <p:tag name="ISIMAGESASSOCIATED" val="No"/>
</p:tagLst>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002060"/>
      </a:accent1>
      <a:accent2>
        <a:srgbClr val="02376C"/>
      </a:accent2>
      <a:accent3>
        <a:srgbClr val="002060"/>
      </a:accent3>
      <a:accent4>
        <a:srgbClr val="002060"/>
      </a:accent4>
      <a:accent5>
        <a:srgbClr val="002060"/>
      </a:accent5>
      <a:accent6>
        <a:srgbClr val="70AD47"/>
      </a:accent6>
      <a:hlink>
        <a:srgbClr val="034A9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4790</TotalTime>
  <Words>2885</Words>
  <Application>Microsoft Office PowerPoint</Application>
  <PresentationFormat>Widescreen</PresentationFormat>
  <Paragraphs>337</Paragraphs>
  <Slides>56</Slides>
  <Notes>56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4" baseType="lpstr">
      <vt:lpstr>Arial</vt:lpstr>
      <vt:lpstr>Calibri</vt:lpstr>
      <vt:lpstr>Calibri Light</vt:lpstr>
      <vt:lpstr>Franklin Gothic Book</vt:lpstr>
      <vt:lpstr>Symbol</vt:lpstr>
      <vt:lpstr>Times New Roman</vt:lpstr>
      <vt:lpstr>Office Theme</vt:lpstr>
      <vt:lpstr>Acrobat Document</vt:lpstr>
      <vt:lpstr>Participant Webinar </vt:lpstr>
      <vt:lpstr>Exercise Overview</vt:lpstr>
      <vt:lpstr>Exercise Overview  </vt:lpstr>
      <vt:lpstr> Why MRSE?  </vt:lpstr>
      <vt:lpstr>MRSE Purpose?  </vt:lpstr>
      <vt:lpstr>MRSE Components:  </vt:lpstr>
      <vt:lpstr>Why Pediatric Surge Exercise?  </vt:lpstr>
      <vt:lpstr>Pediatric Surge  </vt:lpstr>
      <vt:lpstr>Pediatric Beds 2,453  Pediatric Surge 490 </vt:lpstr>
      <vt:lpstr>How Surge Peds?  </vt:lpstr>
      <vt:lpstr> Pediatric Surge Plan  </vt:lpstr>
      <vt:lpstr>Pediatric Surge Plan: Patient Allocation  </vt:lpstr>
      <vt:lpstr>Pediatric Surge Plan: Patient Allocation  </vt:lpstr>
      <vt:lpstr>Pediatric Surge Plan: Patient Allocation </vt:lpstr>
      <vt:lpstr>Exercise: Patient Movement  </vt:lpstr>
      <vt:lpstr>Exercise: Patient Movement  </vt:lpstr>
      <vt:lpstr>Victim List: Pediatric </vt:lpstr>
      <vt:lpstr>Victim List: Pediatric </vt:lpstr>
      <vt:lpstr> Victim List: Pediatric  </vt:lpstr>
      <vt:lpstr> Victim List: Pediatric  </vt:lpstr>
      <vt:lpstr> Victim List: Pediatric  </vt:lpstr>
      <vt:lpstr>Victim List: Pediatric </vt:lpstr>
      <vt:lpstr>Victim List: Adult </vt:lpstr>
      <vt:lpstr>Victim List: Adult </vt:lpstr>
      <vt:lpstr>Peds Exercise: Long Term Care Sector </vt:lpstr>
      <vt:lpstr>Peds Exercise: Provider Agencies</vt:lpstr>
      <vt:lpstr>MRSE Data Collection Components </vt:lpstr>
      <vt:lpstr>MRSE Data Collection Components </vt:lpstr>
      <vt:lpstr>Assessment Poll:  2023 Medical Response and Surge Exercise – Hospital Capacity Survey</vt:lpstr>
      <vt:lpstr>Power Outage </vt:lpstr>
      <vt:lpstr>Power Outage</vt:lpstr>
      <vt:lpstr>Power Outage</vt:lpstr>
      <vt:lpstr>Power Outage </vt:lpstr>
      <vt:lpstr>Power Outage </vt:lpstr>
      <vt:lpstr>MCI </vt:lpstr>
      <vt:lpstr>MCI </vt:lpstr>
      <vt:lpstr>MCI </vt:lpstr>
      <vt:lpstr>MCI </vt:lpstr>
      <vt:lpstr>MCI </vt:lpstr>
      <vt:lpstr>Exercise Essentials </vt:lpstr>
      <vt:lpstr>Exercise Scenario  </vt:lpstr>
      <vt:lpstr>Exercise Scenario (continued:)   </vt:lpstr>
      <vt:lpstr>Exercise Scenario (continued:)   </vt:lpstr>
      <vt:lpstr>Exercise Scope </vt:lpstr>
      <vt:lpstr>Exercise Assumptions  </vt:lpstr>
      <vt:lpstr>Master Scenario Event List (MSEL)  </vt:lpstr>
      <vt:lpstr>Resource Requesting  </vt:lpstr>
      <vt:lpstr>Resource Requesting  </vt:lpstr>
      <vt:lpstr>Amateur Radio Emergency Service (ARES)  </vt:lpstr>
      <vt:lpstr>Conclusion of Exercise  </vt:lpstr>
      <vt:lpstr>Documentation  </vt:lpstr>
      <vt:lpstr>Exercise Registration  </vt:lpstr>
      <vt:lpstr>Poll</vt:lpstr>
      <vt:lpstr>Answers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Participant Webinar</dc:title>
  <dc:creator>Darren Verrette</dc:creator>
  <cp:lastModifiedBy>Darren Verrette</cp:lastModifiedBy>
  <cp:revision>204</cp:revision>
  <cp:lastPrinted>2023-09-14T15:29:12Z</cp:lastPrinted>
  <dcterms:created xsi:type="dcterms:W3CDTF">2022-08-31T15:48:56Z</dcterms:created>
  <dcterms:modified xsi:type="dcterms:W3CDTF">2023-09-26T23:16:15Z</dcterms:modified>
</cp:coreProperties>
</file>