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4" r:id="rId2"/>
    <p:sldId id="274" r:id="rId3"/>
    <p:sldId id="275" r:id="rId4"/>
    <p:sldId id="265" r:id="rId5"/>
    <p:sldId id="814" r:id="rId6"/>
    <p:sldId id="797" r:id="rId7"/>
    <p:sldId id="791" r:id="rId8"/>
    <p:sldId id="812" r:id="rId9"/>
    <p:sldId id="811" r:id="rId10"/>
    <p:sldId id="818" r:id="rId11"/>
    <p:sldId id="792" r:id="rId12"/>
    <p:sldId id="796" r:id="rId13"/>
    <p:sldId id="815" r:id="rId14"/>
    <p:sldId id="799" r:id="rId15"/>
    <p:sldId id="816" r:id="rId16"/>
    <p:sldId id="806" r:id="rId17"/>
    <p:sldId id="807" r:id="rId18"/>
    <p:sldId id="808" r:id="rId19"/>
    <p:sldId id="817" r:id="rId20"/>
    <p:sldId id="819" r:id="rId21"/>
    <p:sldId id="803" r:id="rId22"/>
    <p:sldId id="813" r:id="rId23"/>
    <p:sldId id="809" r:id="rId24"/>
    <p:sldId id="810" r:id="rId25"/>
    <p:sldId id="268" r:id="rId26"/>
    <p:sldId id="269" r:id="rId27"/>
  </p:sldIdLst>
  <p:sldSz cx="12192000" cy="6858000"/>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84489" autoAdjust="0"/>
  </p:normalViewPr>
  <p:slideViewPr>
    <p:cSldViewPr snapToGrid="0">
      <p:cViewPr varScale="1">
        <p:scale>
          <a:sx n="75" d="100"/>
          <a:sy n="75" d="100"/>
        </p:scale>
        <p:origin x="54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E3186-0CAB-4695-9D19-8E5B83A2E5B5}"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1E1FB96E-63B3-4A05-94A9-38F62E529D6C}">
      <dgm:prSet/>
      <dgm:spPr/>
      <dgm:t>
        <a:bodyPr/>
        <a:lstStyle/>
        <a:p>
          <a:r>
            <a:rPr lang="en-US" dirty="0"/>
            <a:t>Exercise will start at </a:t>
          </a:r>
          <a:r>
            <a:rPr lang="en-US" dirty="0">
              <a:solidFill>
                <a:srgbClr val="FF0000"/>
              </a:solidFill>
            </a:rPr>
            <a:t>9:00 a.m. </a:t>
          </a:r>
          <a:r>
            <a:rPr lang="en-US" dirty="0"/>
            <a:t>and end at </a:t>
          </a:r>
          <a:r>
            <a:rPr lang="en-US" dirty="0">
              <a:solidFill>
                <a:srgbClr val="FF0000"/>
              </a:solidFill>
            </a:rPr>
            <a:t>11:00 a.m. </a:t>
          </a:r>
          <a:r>
            <a:rPr lang="en-US" dirty="0"/>
            <a:t>or when all tasks are achieved. Which ever occurs first.</a:t>
          </a:r>
        </a:p>
      </dgm:t>
    </dgm:pt>
    <dgm:pt modelId="{9E271DB5-2BC9-41DC-9AA3-62C23D42AD38}" type="parTrans" cxnId="{AF86264C-0C4B-48AC-8DCB-C4E93C175869}">
      <dgm:prSet/>
      <dgm:spPr/>
      <dgm:t>
        <a:bodyPr/>
        <a:lstStyle/>
        <a:p>
          <a:endParaRPr lang="en-US"/>
        </a:p>
      </dgm:t>
    </dgm:pt>
    <dgm:pt modelId="{8FF80092-3065-4F5D-997D-9E90D6B150C1}" type="sibTrans" cxnId="{AF86264C-0C4B-48AC-8DCB-C4E93C175869}">
      <dgm:prSet/>
      <dgm:spPr/>
      <dgm:t>
        <a:bodyPr/>
        <a:lstStyle/>
        <a:p>
          <a:endParaRPr lang="en-US"/>
        </a:p>
      </dgm:t>
    </dgm:pt>
    <dgm:pt modelId="{7D28CD43-BAB9-48C2-9FCC-E7946F26E832}" type="pres">
      <dgm:prSet presAssocID="{DFEE3186-0CAB-4695-9D19-8E5B83A2E5B5}" presName="root" presStyleCnt="0">
        <dgm:presLayoutVars>
          <dgm:dir/>
          <dgm:resizeHandles val="exact"/>
        </dgm:presLayoutVars>
      </dgm:prSet>
      <dgm:spPr/>
    </dgm:pt>
    <dgm:pt modelId="{F424BC92-66FA-4018-8B27-2CE79EEFC1BE}" type="pres">
      <dgm:prSet presAssocID="{1E1FB96E-63B3-4A05-94A9-38F62E529D6C}" presName="compNode" presStyleCnt="0"/>
      <dgm:spPr/>
    </dgm:pt>
    <dgm:pt modelId="{30065D27-4517-4FEF-A9E7-174A92EDD4A4}" type="pres">
      <dgm:prSet presAssocID="{1E1FB96E-63B3-4A05-94A9-38F62E529D6C}" presName="bgRect" presStyleLbl="bgShp" presStyleIdx="0" presStyleCnt="1"/>
      <dgm:spPr/>
    </dgm:pt>
    <dgm:pt modelId="{3A1271F5-16B8-4E7B-A4D1-98C8527F187B}" type="pres">
      <dgm:prSet presAssocID="{1E1FB96E-63B3-4A05-94A9-38F62E529D6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6F43020-6F32-4E75-B7AA-5EC37193C350}" type="pres">
      <dgm:prSet presAssocID="{1E1FB96E-63B3-4A05-94A9-38F62E529D6C}" presName="spaceRect" presStyleCnt="0"/>
      <dgm:spPr/>
    </dgm:pt>
    <dgm:pt modelId="{A56928AD-A6A9-4191-9366-3C960CB6C5BE}" type="pres">
      <dgm:prSet presAssocID="{1E1FB96E-63B3-4A05-94A9-38F62E529D6C}" presName="parTx" presStyleLbl="revTx" presStyleIdx="0" presStyleCnt="1" custLinFactNeighborX="-1806" custLinFactNeighborY="-10775">
        <dgm:presLayoutVars>
          <dgm:chMax val="0"/>
          <dgm:chPref val="0"/>
        </dgm:presLayoutVars>
      </dgm:prSet>
      <dgm:spPr/>
    </dgm:pt>
  </dgm:ptLst>
  <dgm:cxnLst>
    <dgm:cxn modelId="{42691504-E69F-4A5B-A492-01B525B77272}" type="presOf" srcId="{DFEE3186-0CAB-4695-9D19-8E5B83A2E5B5}" destId="{7D28CD43-BAB9-48C2-9FCC-E7946F26E832}" srcOrd="0" destOrd="0" presId="urn:microsoft.com/office/officeart/2018/2/layout/IconVerticalSolidList"/>
    <dgm:cxn modelId="{7012922D-421B-41ED-83B1-91F502E898BE}" type="presOf" srcId="{1E1FB96E-63B3-4A05-94A9-38F62E529D6C}" destId="{A56928AD-A6A9-4191-9366-3C960CB6C5BE}" srcOrd="0" destOrd="0" presId="urn:microsoft.com/office/officeart/2018/2/layout/IconVerticalSolidList"/>
    <dgm:cxn modelId="{AF86264C-0C4B-48AC-8DCB-C4E93C175869}" srcId="{DFEE3186-0CAB-4695-9D19-8E5B83A2E5B5}" destId="{1E1FB96E-63B3-4A05-94A9-38F62E529D6C}" srcOrd="0" destOrd="0" parTransId="{9E271DB5-2BC9-41DC-9AA3-62C23D42AD38}" sibTransId="{8FF80092-3065-4F5D-997D-9E90D6B150C1}"/>
    <dgm:cxn modelId="{D16F553D-8C2E-4ED5-8DF4-82C184B22AA4}" type="presParOf" srcId="{7D28CD43-BAB9-48C2-9FCC-E7946F26E832}" destId="{F424BC92-66FA-4018-8B27-2CE79EEFC1BE}" srcOrd="0" destOrd="0" presId="urn:microsoft.com/office/officeart/2018/2/layout/IconVerticalSolidList"/>
    <dgm:cxn modelId="{BF0CD864-CA6F-43F9-914B-098BBF33CC07}" type="presParOf" srcId="{F424BC92-66FA-4018-8B27-2CE79EEFC1BE}" destId="{30065D27-4517-4FEF-A9E7-174A92EDD4A4}" srcOrd="0" destOrd="0" presId="urn:microsoft.com/office/officeart/2018/2/layout/IconVerticalSolidList"/>
    <dgm:cxn modelId="{DB3F714B-AF06-49FF-A249-CD4F8E1FDAF4}" type="presParOf" srcId="{F424BC92-66FA-4018-8B27-2CE79EEFC1BE}" destId="{3A1271F5-16B8-4E7B-A4D1-98C8527F187B}" srcOrd="1" destOrd="0" presId="urn:microsoft.com/office/officeart/2018/2/layout/IconVerticalSolidList"/>
    <dgm:cxn modelId="{04C53BB6-3AE8-4088-87E3-BDCB845F0FEB}" type="presParOf" srcId="{F424BC92-66FA-4018-8B27-2CE79EEFC1BE}" destId="{B6F43020-6F32-4E75-B7AA-5EC37193C350}" srcOrd="2" destOrd="0" presId="urn:microsoft.com/office/officeart/2018/2/layout/IconVerticalSolidList"/>
    <dgm:cxn modelId="{943D388D-F9E0-48A0-AC5E-890631051837}" type="presParOf" srcId="{F424BC92-66FA-4018-8B27-2CE79EEFC1BE}" destId="{A56928AD-A6A9-4191-9366-3C960CB6C5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5D16A-00FC-4017-9BEB-55B9880BEE7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C7DA6DB-3FEB-4668-8F92-FA8AEDC6CAC7}">
      <dgm:prSet/>
      <dgm:spPr/>
      <dgm:t>
        <a:bodyPr/>
        <a:lstStyle/>
        <a:p>
          <a:pPr>
            <a:lnSpc>
              <a:spcPct val="100000"/>
            </a:lnSpc>
          </a:pPr>
          <a:r>
            <a:rPr lang="en-US"/>
            <a:t>Patient Data</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pPr>
            <a:lnSpc>
              <a:spcPct val="100000"/>
            </a:lnSpc>
          </a:pPr>
          <a:r>
            <a:rPr lang="en-US"/>
            <a:t>Seeker Data</a:t>
          </a:r>
        </a:p>
      </dgm:t>
    </dgm:pt>
    <dgm:pt modelId="{C7CFE026-21B0-4221-B91C-9000E8640BC3}" type="sibTrans" cxnId="{4F1B7FF9-BC45-4804-A763-2215C0709C14}">
      <dgm:prSet/>
      <dgm:spPr/>
      <dgm:t>
        <a:bodyPr/>
        <a:lstStyle/>
        <a:p>
          <a:endParaRPr lang="en-US"/>
        </a:p>
      </dgm:t>
    </dgm:pt>
    <dgm:pt modelId="{89EAEF61-0EA5-4BB6-9D27-433C2C0B2DA8}" type="parTrans" cxnId="{4F1B7FF9-BC45-4804-A763-2215C0709C14}">
      <dgm:prSet/>
      <dgm:spPr/>
      <dgm:t>
        <a:bodyPr/>
        <a:lstStyle/>
        <a:p>
          <a:endParaRPr lang="en-US"/>
        </a:p>
      </dgm:t>
    </dgm:pt>
    <dgm:pt modelId="{B4BAE000-CB8B-4B6A-9D51-B82CB2D41F2F}" type="pres">
      <dgm:prSet presAssocID="{4035D16A-00FC-4017-9BEB-55B9880BEE71}" presName="root" presStyleCnt="0">
        <dgm:presLayoutVars>
          <dgm:dir/>
          <dgm:resizeHandles val="exact"/>
        </dgm:presLayoutVars>
      </dgm:prSet>
      <dgm:spPr/>
    </dgm:pt>
    <dgm:pt modelId="{77A4BAE6-1631-4387-ABE8-10DD86DD2E2B}" type="pres">
      <dgm:prSet presAssocID="{0C7DA6DB-3FEB-4668-8F92-FA8AEDC6CAC7}" presName="compNode" presStyleCnt="0"/>
      <dgm:spPr/>
    </dgm:pt>
    <dgm:pt modelId="{88E4E819-A732-4F7C-9D85-15AAFB28117A}" type="pres">
      <dgm:prSet presAssocID="{0C7DA6DB-3FEB-4668-8F92-FA8AEDC6CAC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56EC76D-153C-459D-9AF2-DB3494791483}" type="pres">
      <dgm:prSet presAssocID="{0C7DA6DB-3FEB-4668-8F92-FA8AEDC6CAC7}" presName="spaceRect" presStyleCnt="0"/>
      <dgm:spPr/>
    </dgm:pt>
    <dgm:pt modelId="{A1B5C4CC-3673-4579-879C-9AD9E24B1A7E}" type="pres">
      <dgm:prSet presAssocID="{0C7DA6DB-3FEB-4668-8F92-FA8AEDC6CAC7}" presName="textRect" presStyleLbl="revTx" presStyleIdx="0" presStyleCnt="2">
        <dgm:presLayoutVars>
          <dgm:chMax val="1"/>
          <dgm:chPref val="1"/>
        </dgm:presLayoutVars>
      </dgm:prSet>
      <dgm:spPr/>
    </dgm:pt>
    <dgm:pt modelId="{4F8B3096-084B-4875-A505-5F363B78BD6C}" type="pres">
      <dgm:prSet presAssocID="{F4BA5BB1-D6EC-4CDB-BF10-F86C38A98E79}" presName="sibTrans" presStyleCnt="0"/>
      <dgm:spPr/>
    </dgm:pt>
    <dgm:pt modelId="{4E64EEF0-531F-468F-BD64-55450B9C8155}" type="pres">
      <dgm:prSet presAssocID="{CC6EBDF4-C72A-4B06-AB07-F3715C330BF4}" presName="compNode" presStyleCnt="0"/>
      <dgm:spPr/>
    </dgm:pt>
    <dgm:pt modelId="{77D625A1-9159-431B-89A9-CDF39DE66697}" type="pres">
      <dgm:prSet presAssocID="{CC6EBDF4-C72A-4B06-AB07-F3715C330BF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696CF0BE-8FDE-44E8-8AAB-17E1C56453A8}" type="pres">
      <dgm:prSet presAssocID="{CC6EBDF4-C72A-4B06-AB07-F3715C330BF4}" presName="spaceRect" presStyleCnt="0"/>
      <dgm:spPr/>
    </dgm:pt>
    <dgm:pt modelId="{8DECE034-4B79-4D6D-A1DE-B49AE3B8A77F}" type="pres">
      <dgm:prSet presAssocID="{CC6EBDF4-C72A-4B06-AB07-F3715C330BF4}" presName="textRect" presStyleLbl="revTx" presStyleIdx="1" presStyleCnt="2">
        <dgm:presLayoutVars>
          <dgm:chMax val="1"/>
          <dgm:chPref val="1"/>
        </dgm:presLayoutVars>
      </dgm:prSet>
      <dgm:spPr/>
    </dgm:pt>
  </dgm:ptLst>
  <dgm:cxnLst>
    <dgm:cxn modelId="{ADA5043F-22E8-44A2-A494-8C72076DD2F5}" srcId="{4035D16A-00FC-4017-9BEB-55B9880BEE71}" destId="{0C7DA6DB-3FEB-4668-8F92-FA8AEDC6CAC7}" srcOrd="0" destOrd="0" parTransId="{AFFD479C-FAB2-48A7-A322-6ACD18B8C07E}" sibTransId="{F4BA5BB1-D6EC-4CDB-BF10-F86C38A98E79}"/>
    <dgm:cxn modelId="{D8343348-BA10-47B1-81F3-AF6F5A3543F7}" type="presOf" srcId="{4035D16A-00FC-4017-9BEB-55B9880BEE71}" destId="{B4BAE000-CB8B-4B6A-9D51-B82CB2D41F2F}" srcOrd="0" destOrd="0" presId="urn:microsoft.com/office/officeart/2018/2/layout/IconLabelList"/>
    <dgm:cxn modelId="{1E150AEA-2EAA-4FF3-99D4-62500130BB78}" type="presOf" srcId="{0C7DA6DB-3FEB-4668-8F92-FA8AEDC6CAC7}" destId="{A1B5C4CC-3673-4579-879C-9AD9E24B1A7E}" srcOrd="0" destOrd="0" presId="urn:microsoft.com/office/officeart/2018/2/layout/IconLabelList"/>
    <dgm:cxn modelId="{46309DEF-2365-4486-8BCF-AFFE1E065C3E}" type="presOf" srcId="{CC6EBDF4-C72A-4B06-AB07-F3715C330BF4}" destId="{8DECE034-4B79-4D6D-A1DE-B49AE3B8A77F}" srcOrd="0" destOrd="0" presId="urn:microsoft.com/office/officeart/2018/2/layout/IconLabelList"/>
    <dgm:cxn modelId="{4F1B7FF9-BC45-4804-A763-2215C0709C14}" srcId="{4035D16A-00FC-4017-9BEB-55B9880BEE71}" destId="{CC6EBDF4-C72A-4B06-AB07-F3715C330BF4}" srcOrd="1" destOrd="0" parTransId="{89EAEF61-0EA5-4BB6-9D27-433C2C0B2DA8}" sibTransId="{C7CFE026-21B0-4221-B91C-9000E8640BC3}"/>
    <dgm:cxn modelId="{74AEC3CC-2845-4BC0-986E-595228871182}" type="presParOf" srcId="{B4BAE000-CB8B-4B6A-9D51-B82CB2D41F2F}" destId="{77A4BAE6-1631-4387-ABE8-10DD86DD2E2B}" srcOrd="0" destOrd="0" presId="urn:microsoft.com/office/officeart/2018/2/layout/IconLabelList"/>
    <dgm:cxn modelId="{8951CF3D-9E1C-4F80-9407-35A017C45164}" type="presParOf" srcId="{77A4BAE6-1631-4387-ABE8-10DD86DD2E2B}" destId="{88E4E819-A732-4F7C-9D85-15AAFB28117A}" srcOrd="0" destOrd="0" presId="urn:microsoft.com/office/officeart/2018/2/layout/IconLabelList"/>
    <dgm:cxn modelId="{21397B9F-1271-450A-93F2-0BFA5906C9DE}" type="presParOf" srcId="{77A4BAE6-1631-4387-ABE8-10DD86DD2E2B}" destId="{756EC76D-153C-459D-9AF2-DB3494791483}" srcOrd="1" destOrd="0" presId="urn:microsoft.com/office/officeart/2018/2/layout/IconLabelList"/>
    <dgm:cxn modelId="{94EDBA5E-A506-4BD3-991A-9A75579952C7}" type="presParOf" srcId="{77A4BAE6-1631-4387-ABE8-10DD86DD2E2B}" destId="{A1B5C4CC-3673-4579-879C-9AD9E24B1A7E}" srcOrd="2" destOrd="0" presId="urn:microsoft.com/office/officeart/2018/2/layout/IconLabelList"/>
    <dgm:cxn modelId="{ED0CC439-69ED-4980-9095-CBC813204023}" type="presParOf" srcId="{B4BAE000-CB8B-4B6A-9D51-B82CB2D41F2F}" destId="{4F8B3096-084B-4875-A505-5F363B78BD6C}" srcOrd="1" destOrd="0" presId="urn:microsoft.com/office/officeart/2018/2/layout/IconLabelList"/>
    <dgm:cxn modelId="{EA06CA3A-A87C-4C2D-8620-427B1361DEFC}" type="presParOf" srcId="{B4BAE000-CB8B-4B6A-9D51-B82CB2D41F2F}" destId="{4E64EEF0-531F-468F-BD64-55450B9C8155}" srcOrd="2" destOrd="0" presId="urn:microsoft.com/office/officeart/2018/2/layout/IconLabelList"/>
    <dgm:cxn modelId="{45D20053-4AD8-40E4-AFC1-D12D89FF6AFD}" type="presParOf" srcId="{4E64EEF0-531F-468F-BD64-55450B9C8155}" destId="{77D625A1-9159-431B-89A9-CDF39DE66697}" srcOrd="0" destOrd="0" presId="urn:microsoft.com/office/officeart/2018/2/layout/IconLabelList"/>
    <dgm:cxn modelId="{673D5C65-E9F8-48E8-8433-03AF2547D0EA}" type="presParOf" srcId="{4E64EEF0-531F-468F-BD64-55450B9C8155}" destId="{696CF0BE-8FDE-44E8-8AAB-17E1C56453A8}" srcOrd="1" destOrd="0" presId="urn:microsoft.com/office/officeart/2018/2/layout/IconLabelList"/>
    <dgm:cxn modelId="{E4902C11-5143-4836-8B6B-AE4090F79DD8}" type="presParOf" srcId="{4E64EEF0-531F-468F-BD64-55450B9C8155}" destId="{8DECE034-4B79-4D6D-A1DE-B49AE3B8A77F}"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35D16A-00FC-4017-9BEB-55B9880BEE7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0C7DA6DB-3FEB-4668-8F92-FA8AEDC6CAC7}">
      <dgm:prSet/>
      <dgm:spPr/>
      <dgm:t>
        <a:bodyPr/>
        <a:lstStyle/>
        <a:p>
          <a:r>
            <a:rPr lang="en-US"/>
            <a:t>AAR / IP Submission</a:t>
          </a:r>
        </a:p>
      </dgm:t>
    </dgm:pt>
    <dgm:pt modelId="{AFFD479C-FAB2-48A7-A322-6ACD18B8C07E}" type="parTrans" cxnId="{ADA5043F-22E8-44A2-A494-8C72076DD2F5}">
      <dgm:prSet/>
      <dgm:spPr/>
      <dgm:t>
        <a:bodyPr/>
        <a:lstStyle/>
        <a:p>
          <a:endParaRPr lang="en-US"/>
        </a:p>
      </dgm:t>
    </dgm:pt>
    <dgm:pt modelId="{F4BA5BB1-D6EC-4CDB-BF10-F86C38A98E79}" type="sibTrans" cxnId="{ADA5043F-22E8-44A2-A494-8C72076DD2F5}">
      <dgm:prSet/>
      <dgm:spPr/>
      <dgm:t>
        <a:bodyPr/>
        <a:lstStyle/>
        <a:p>
          <a:endParaRPr lang="en-US"/>
        </a:p>
      </dgm:t>
    </dgm:pt>
    <dgm:pt modelId="{CC6EBDF4-C72A-4B06-AB07-F3715C330BF4}">
      <dgm:prSet/>
      <dgm:spPr/>
      <dgm:t>
        <a:bodyPr/>
        <a:lstStyle/>
        <a:p>
          <a:r>
            <a:rPr lang="en-US" dirty="0"/>
            <a:t>Within 60 days following exercise</a:t>
          </a:r>
        </a:p>
      </dgm:t>
    </dgm:pt>
    <dgm:pt modelId="{89EAEF61-0EA5-4BB6-9D27-433C2C0B2DA8}" type="parTrans" cxnId="{4F1B7FF9-BC45-4804-A763-2215C0709C14}">
      <dgm:prSet/>
      <dgm:spPr/>
      <dgm:t>
        <a:bodyPr/>
        <a:lstStyle/>
        <a:p>
          <a:endParaRPr lang="en-US"/>
        </a:p>
      </dgm:t>
    </dgm:pt>
    <dgm:pt modelId="{C7CFE026-21B0-4221-B91C-9000E8640BC3}" type="sibTrans" cxnId="{4F1B7FF9-BC45-4804-A763-2215C0709C14}">
      <dgm:prSet/>
      <dgm:spPr/>
      <dgm:t>
        <a:bodyPr/>
        <a:lstStyle/>
        <a:p>
          <a:endParaRPr lang="en-US"/>
        </a:p>
      </dgm:t>
    </dgm:pt>
    <dgm:pt modelId="{56D8100A-8B37-4EAC-91F0-954E4D28BA1E}" type="pres">
      <dgm:prSet presAssocID="{4035D16A-00FC-4017-9BEB-55B9880BEE71}" presName="linear" presStyleCnt="0">
        <dgm:presLayoutVars>
          <dgm:dir/>
          <dgm:animLvl val="lvl"/>
          <dgm:resizeHandles val="exact"/>
        </dgm:presLayoutVars>
      </dgm:prSet>
      <dgm:spPr/>
    </dgm:pt>
    <dgm:pt modelId="{0C5BF460-1645-45D5-871F-64D49CC7CC7C}" type="pres">
      <dgm:prSet presAssocID="{0C7DA6DB-3FEB-4668-8F92-FA8AEDC6CAC7}" presName="parentLin" presStyleCnt="0"/>
      <dgm:spPr/>
    </dgm:pt>
    <dgm:pt modelId="{C3275B64-7A53-4F09-8182-84C515FCBE21}" type="pres">
      <dgm:prSet presAssocID="{0C7DA6DB-3FEB-4668-8F92-FA8AEDC6CAC7}" presName="parentLeftMargin" presStyleLbl="node1" presStyleIdx="0" presStyleCnt="2"/>
      <dgm:spPr/>
    </dgm:pt>
    <dgm:pt modelId="{155F8FDB-6346-4C8D-A140-73366B8CE3E0}" type="pres">
      <dgm:prSet presAssocID="{0C7DA6DB-3FEB-4668-8F92-FA8AEDC6CAC7}" presName="parentText" presStyleLbl="node1" presStyleIdx="0" presStyleCnt="2">
        <dgm:presLayoutVars>
          <dgm:chMax val="0"/>
          <dgm:bulletEnabled val="1"/>
        </dgm:presLayoutVars>
      </dgm:prSet>
      <dgm:spPr/>
    </dgm:pt>
    <dgm:pt modelId="{2B2D0E22-AE0A-4674-ABD9-850425D431DE}" type="pres">
      <dgm:prSet presAssocID="{0C7DA6DB-3FEB-4668-8F92-FA8AEDC6CAC7}" presName="negativeSpace" presStyleCnt="0"/>
      <dgm:spPr/>
    </dgm:pt>
    <dgm:pt modelId="{C88FC07B-F1A8-47FC-AFDA-D957E982B265}" type="pres">
      <dgm:prSet presAssocID="{0C7DA6DB-3FEB-4668-8F92-FA8AEDC6CAC7}" presName="childText" presStyleLbl="conFgAcc1" presStyleIdx="0" presStyleCnt="2">
        <dgm:presLayoutVars>
          <dgm:bulletEnabled val="1"/>
        </dgm:presLayoutVars>
      </dgm:prSet>
      <dgm:spPr/>
    </dgm:pt>
    <dgm:pt modelId="{48ADC7F4-4343-4396-AAE3-3B83496ECF37}" type="pres">
      <dgm:prSet presAssocID="{F4BA5BB1-D6EC-4CDB-BF10-F86C38A98E79}" presName="spaceBetweenRectangles" presStyleCnt="0"/>
      <dgm:spPr/>
    </dgm:pt>
    <dgm:pt modelId="{A9CE7552-22ED-4F63-A2B1-DC9768414971}" type="pres">
      <dgm:prSet presAssocID="{CC6EBDF4-C72A-4B06-AB07-F3715C330BF4}" presName="parentLin" presStyleCnt="0"/>
      <dgm:spPr/>
    </dgm:pt>
    <dgm:pt modelId="{071C41E8-19B9-4473-8A71-477F1C37A01B}" type="pres">
      <dgm:prSet presAssocID="{CC6EBDF4-C72A-4B06-AB07-F3715C330BF4}" presName="parentLeftMargin" presStyleLbl="node1" presStyleIdx="0" presStyleCnt="2"/>
      <dgm:spPr/>
    </dgm:pt>
    <dgm:pt modelId="{51F1F2EC-0538-495E-8DF8-5EA8842215CF}" type="pres">
      <dgm:prSet presAssocID="{CC6EBDF4-C72A-4B06-AB07-F3715C330BF4}" presName="parentText" presStyleLbl="node1" presStyleIdx="1" presStyleCnt="2">
        <dgm:presLayoutVars>
          <dgm:chMax val="0"/>
          <dgm:bulletEnabled val="1"/>
        </dgm:presLayoutVars>
      </dgm:prSet>
      <dgm:spPr/>
    </dgm:pt>
    <dgm:pt modelId="{182A5C26-A571-4730-A2DB-D6316855B0AF}" type="pres">
      <dgm:prSet presAssocID="{CC6EBDF4-C72A-4B06-AB07-F3715C330BF4}" presName="negativeSpace" presStyleCnt="0"/>
      <dgm:spPr/>
    </dgm:pt>
    <dgm:pt modelId="{E3919893-FD86-4842-9C8A-12942FDA1466}" type="pres">
      <dgm:prSet presAssocID="{CC6EBDF4-C72A-4B06-AB07-F3715C330BF4}" presName="childText" presStyleLbl="conFgAcc1" presStyleIdx="1" presStyleCnt="2">
        <dgm:presLayoutVars>
          <dgm:bulletEnabled val="1"/>
        </dgm:presLayoutVars>
      </dgm:prSet>
      <dgm:spPr/>
    </dgm:pt>
  </dgm:ptLst>
  <dgm:cxnLst>
    <dgm:cxn modelId="{1DDE8317-5D12-4D99-85F9-05EAFCC64197}" type="presOf" srcId="{0C7DA6DB-3FEB-4668-8F92-FA8AEDC6CAC7}" destId="{155F8FDB-6346-4C8D-A140-73366B8CE3E0}" srcOrd="1" destOrd="0" presId="urn:microsoft.com/office/officeart/2005/8/layout/list1"/>
    <dgm:cxn modelId="{28A9A43E-4404-45D0-9FDF-61DFBEECED16}" type="presOf" srcId="{CC6EBDF4-C72A-4B06-AB07-F3715C330BF4}" destId="{51F1F2EC-0538-495E-8DF8-5EA8842215CF}" srcOrd="1" destOrd="0" presId="urn:microsoft.com/office/officeart/2005/8/layout/list1"/>
    <dgm:cxn modelId="{ADA5043F-22E8-44A2-A494-8C72076DD2F5}" srcId="{4035D16A-00FC-4017-9BEB-55B9880BEE71}" destId="{0C7DA6DB-3FEB-4668-8F92-FA8AEDC6CAC7}" srcOrd="0" destOrd="0" parTransId="{AFFD479C-FAB2-48A7-A322-6ACD18B8C07E}" sibTransId="{F4BA5BB1-D6EC-4CDB-BF10-F86C38A98E79}"/>
    <dgm:cxn modelId="{33D03C6E-C7E3-4403-A56C-C732B20E5E23}" type="presOf" srcId="{CC6EBDF4-C72A-4B06-AB07-F3715C330BF4}" destId="{071C41E8-19B9-4473-8A71-477F1C37A01B}" srcOrd="0" destOrd="0" presId="urn:microsoft.com/office/officeart/2005/8/layout/list1"/>
    <dgm:cxn modelId="{B57E52BF-2625-437F-9BF4-8C821BFF8DBC}" type="presOf" srcId="{0C7DA6DB-3FEB-4668-8F92-FA8AEDC6CAC7}" destId="{C3275B64-7A53-4F09-8182-84C515FCBE21}" srcOrd="0" destOrd="0" presId="urn:microsoft.com/office/officeart/2005/8/layout/list1"/>
    <dgm:cxn modelId="{4F1B7FF9-BC45-4804-A763-2215C0709C14}" srcId="{4035D16A-00FC-4017-9BEB-55B9880BEE71}" destId="{CC6EBDF4-C72A-4B06-AB07-F3715C330BF4}" srcOrd="1" destOrd="0" parTransId="{89EAEF61-0EA5-4BB6-9D27-433C2C0B2DA8}" sibTransId="{C7CFE026-21B0-4221-B91C-9000E8640BC3}"/>
    <dgm:cxn modelId="{935B20FF-454C-4DB8-ACDB-9CE9EB497325}" type="presOf" srcId="{4035D16A-00FC-4017-9BEB-55B9880BEE71}" destId="{56D8100A-8B37-4EAC-91F0-954E4D28BA1E}" srcOrd="0" destOrd="0" presId="urn:microsoft.com/office/officeart/2005/8/layout/list1"/>
    <dgm:cxn modelId="{D1694C70-C3ED-4166-B80D-1B758BA0E0DD}" type="presParOf" srcId="{56D8100A-8B37-4EAC-91F0-954E4D28BA1E}" destId="{0C5BF460-1645-45D5-871F-64D49CC7CC7C}" srcOrd="0" destOrd="0" presId="urn:microsoft.com/office/officeart/2005/8/layout/list1"/>
    <dgm:cxn modelId="{987074D4-A5E4-4454-AD7D-A407784EE4D1}" type="presParOf" srcId="{0C5BF460-1645-45D5-871F-64D49CC7CC7C}" destId="{C3275B64-7A53-4F09-8182-84C515FCBE21}" srcOrd="0" destOrd="0" presId="urn:microsoft.com/office/officeart/2005/8/layout/list1"/>
    <dgm:cxn modelId="{17EE668D-0DC0-4D03-80EC-D5364D5D11E3}" type="presParOf" srcId="{0C5BF460-1645-45D5-871F-64D49CC7CC7C}" destId="{155F8FDB-6346-4C8D-A140-73366B8CE3E0}" srcOrd="1" destOrd="0" presId="urn:microsoft.com/office/officeart/2005/8/layout/list1"/>
    <dgm:cxn modelId="{F0EFBD5C-2B3B-4BB0-B935-8DA8F5A0C5F2}" type="presParOf" srcId="{56D8100A-8B37-4EAC-91F0-954E4D28BA1E}" destId="{2B2D0E22-AE0A-4674-ABD9-850425D431DE}" srcOrd="1" destOrd="0" presId="urn:microsoft.com/office/officeart/2005/8/layout/list1"/>
    <dgm:cxn modelId="{551F19E1-68C3-404A-812D-F31E24D2CCA9}" type="presParOf" srcId="{56D8100A-8B37-4EAC-91F0-954E4D28BA1E}" destId="{C88FC07B-F1A8-47FC-AFDA-D957E982B265}" srcOrd="2" destOrd="0" presId="urn:microsoft.com/office/officeart/2005/8/layout/list1"/>
    <dgm:cxn modelId="{CF6B1776-EE79-4EEB-8E50-3C978E9893F3}" type="presParOf" srcId="{56D8100A-8B37-4EAC-91F0-954E4D28BA1E}" destId="{48ADC7F4-4343-4396-AAE3-3B83496ECF37}" srcOrd="3" destOrd="0" presId="urn:microsoft.com/office/officeart/2005/8/layout/list1"/>
    <dgm:cxn modelId="{BABC2505-69A8-43E7-9580-908C574160C3}" type="presParOf" srcId="{56D8100A-8B37-4EAC-91F0-954E4D28BA1E}" destId="{A9CE7552-22ED-4F63-A2B1-DC9768414971}" srcOrd="4" destOrd="0" presId="urn:microsoft.com/office/officeart/2005/8/layout/list1"/>
    <dgm:cxn modelId="{9D8CA190-E64B-46A6-BFEF-8E0BC48A0826}" type="presParOf" srcId="{A9CE7552-22ED-4F63-A2B1-DC9768414971}" destId="{071C41E8-19B9-4473-8A71-477F1C37A01B}" srcOrd="0" destOrd="0" presId="urn:microsoft.com/office/officeart/2005/8/layout/list1"/>
    <dgm:cxn modelId="{0DA01864-8F8C-433C-A6FE-824B0A02F578}" type="presParOf" srcId="{A9CE7552-22ED-4F63-A2B1-DC9768414971}" destId="{51F1F2EC-0538-495E-8DF8-5EA8842215CF}" srcOrd="1" destOrd="0" presId="urn:microsoft.com/office/officeart/2005/8/layout/list1"/>
    <dgm:cxn modelId="{607E2697-6F3D-4BC4-B944-78D504BEFBFC}" type="presParOf" srcId="{56D8100A-8B37-4EAC-91F0-954E4D28BA1E}" destId="{182A5C26-A571-4730-A2DB-D6316855B0AF}" srcOrd="5" destOrd="0" presId="urn:microsoft.com/office/officeart/2005/8/layout/list1"/>
    <dgm:cxn modelId="{0ADB5315-0CF7-48C5-89F7-8AFC2918DB38}" type="presParOf" srcId="{56D8100A-8B37-4EAC-91F0-954E4D28BA1E}" destId="{E3919893-FD86-4842-9C8A-12942FDA146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65D27-4517-4FEF-A9E7-174A92EDD4A4}">
      <dsp:nvSpPr>
        <dsp:cNvPr id="0" name=""/>
        <dsp:cNvSpPr/>
      </dsp:nvSpPr>
      <dsp:spPr>
        <a:xfrm>
          <a:off x="0" y="1522968"/>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1271F5-16B8-4E7B-A4D1-98C8527F187B}">
      <dsp:nvSpPr>
        <dsp:cNvPr id="0" name=""/>
        <dsp:cNvSpPr/>
      </dsp:nvSpPr>
      <dsp:spPr>
        <a:xfrm>
          <a:off x="394883" y="1816683"/>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6928AD-A6A9-4191-9366-3C960CB6C5BE}">
      <dsp:nvSpPr>
        <dsp:cNvPr id="0" name=""/>
        <dsp:cNvSpPr/>
      </dsp:nvSpPr>
      <dsp:spPr>
        <a:xfrm>
          <a:off x="1345056" y="1382311"/>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90000"/>
            </a:lnSpc>
            <a:spcBef>
              <a:spcPct val="0"/>
            </a:spcBef>
            <a:spcAft>
              <a:spcPct val="35000"/>
            </a:spcAft>
            <a:buNone/>
          </a:pPr>
          <a:r>
            <a:rPr lang="en-US" sz="2500" kern="1200" dirty="0"/>
            <a:t>Exercise will start at </a:t>
          </a:r>
          <a:r>
            <a:rPr lang="en-US" sz="2500" kern="1200" dirty="0">
              <a:solidFill>
                <a:srgbClr val="FF0000"/>
              </a:solidFill>
            </a:rPr>
            <a:t>9:00 a.m. </a:t>
          </a:r>
          <a:r>
            <a:rPr lang="en-US" sz="2500" kern="1200" dirty="0"/>
            <a:t>and end at </a:t>
          </a:r>
          <a:r>
            <a:rPr lang="en-US" sz="2500" kern="1200" dirty="0">
              <a:solidFill>
                <a:srgbClr val="FF0000"/>
              </a:solidFill>
            </a:rPr>
            <a:t>11:00 a.m. </a:t>
          </a:r>
          <a:r>
            <a:rPr lang="en-US" sz="2500" kern="1200" dirty="0"/>
            <a:t>or when all tasks are achieved. Which ever occurs first.</a:t>
          </a:r>
        </a:p>
      </dsp:txBody>
      <dsp:txXfrm>
        <a:off x="1345056" y="1382311"/>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4E819-A732-4F7C-9D85-15AAFB28117A}">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5C4CC-3673-4579-879C-9AD9E24B1A7E}">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Patient Data</a:t>
          </a:r>
        </a:p>
      </dsp:txBody>
      <dsp:txXfrm>
        <a:off x="559800" y="3022743"/>
        <a:ext cx="4320000" cy="720000"/>
      </dsp:txXfrm>
    </dsp:sp>
    <dsp:sp modelId="{77D625A1-9159-431B-89A9-CDF39DE66697}">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CE034-4B79-4D6D-A1DE-B49AE3B8A77F}">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US" sz="4600" kern="1200"/>
            <a:t>Seeker Data</a:t>
          </a:r>
        </a:p>
      </dsp:txBody>
      <dsp:txXfrm>
        <a:off x="5635800" y="3022743"/>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FC07B-F1A8-47FC-AFDA-D957E982B265}">
      <dsp:nvSpPr>
        <dsp:cNvPr id="0" name=""/>
        <dsp:cNvSpPr/>
      </dsp:nvSpPr>
      <dsp:spPr>
        <a:xfrm>
          <a:off x="0" y="2057360"/>
          <a:ext cx="6666833" cy="604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55F8FDB-6346-4C8D-A140-73366B8CE3E0}">
      <dsp:nvSpPr>
        <dsp:cNvPr id="0" name=""/>
        <dsp:cNvSpPr/>
      </dsp:nvSpPr>
      <dsp:spPr>
        <a:xfrm>
          <a:off x="333341" y="1703120"/>
          <a:ext cx="4666783"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AAR / IP Submission</a:t>
          </a:r>
        </a:p>
      </dsp:txBody>
      <dsp:txXfrm>
        <a:off x="367926" y="1737705"/>
        <a:ext cx="4597613" cy="639310"/>
      </dsp:txXfrm>
    </dsp:sp>
    <dsp:sp modelId="{E3919893-FD86-4842-9C8A-12942FDA1466}">
      <dsp:nvSpPr>
        <dsp:cNvPr id="0" name=""/>
        <dsp:cNvSpPr/>
      </dsp:nvSpPr>
      <dsp:spPr>
        <a:xfrm>
          <a:off x="0" y="3146000"/>
          <a:ext cx="6666833" cy="604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51F1F2EC-0538-495E-8DF8-5EA8842215CF}">
      <dsp:nvSpPr>
        <dsp:cNvPr id="0" name=""/>
        <dsp:cNvSpPr/>
      </dsp:nvSpPr>
      <dsp:spPr>
        <a:xfrm>
          <a:off x="333341" y="2791759"/>
          <a:ext cx="4666783" cy="7084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Within 60 days following exercise</a:t>
          </a:r>
        </a:p>
      </dsp:txBody>
      <dsp:txXfrm>
        <a:off x="367926" y="2826344"/>
        <a:ext cx="4597613" cy="63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7622" cy="460620"/>
          </a:xfrm>
          <a:prstGeom prst="rect">
            <a:avLst/>
          </a:prstGeom>
        </p:spPr>
        <p:txBody>
          <a:bodyPr vert="horz" lIns="91845" tIns="45923" rIns="91845" bIns="45923" rtlCol="0"/>
          <a:lstStyle>
            <a:lvl1pPr algn="l">
              <a:defRPr sz="1200"/>
            </a:lvl1pPr>
          </a:lstStyle>
          <a:p>
            <a:endParaRPr lang="en-US"/>
          </a:p>
        </p:txBody>
      </p:sp>
      <p:sp>
        <p:nvSpPr>
          <p:cNvPr id="3" name="Date Placeholder 2"/>
          <p:cNvSpPr>
            <a:spLocks noGrp="1"/>
          </p:cNvSpPr>
          <p:nvPr>
            <p:ph type="dt" idx="1"/>
          </p:nvPr>
        </p:nvSpPr>
        <p:spPr>
          <a:xfrm>
            <a:off x="3905296" y="0"/>
            <a:ext cx="2987622" cy="460620"/>
          </a:xfrm>
          <a:prstGeom prst="rect">
            <a:avLst/>
          </a:prstGeom>
        </p:spPr>
        <p:txBody>
          <a:bodyPr vert="horz" lIns="91845" tIns="45923" rIns="91845" bIns="45923" rtlCol="0"/>
          <a:lstStyle>
            <a:lvl1pPr algn="r">
              <a:defRPr sz="1200"/>
            </a:lvl1pPr>
          </a:lstStyle>
          <a:p>
            <a:fld id="{F86BF334-7B24-47A9-8D98-D9598B298129}" type="datetimeFigureOut">
              <a:rPr lang="en-US" smtClean="0"/>
              <a:t>5/15/2023</a:t>
            </a:fld>
            <a:endParaRPr lang="en-US"/>
          </a:p>
        </p:txBody>
      </p:sp>
      <p:sp>
        <p:nvSpPr>
          <p:cNvPr id="4" name="Slide Image Placeholder 3"/>
          <p:cNvSpPr>
            <a:spLocks noGrp="1" noRot="1" noChangeAspect="1"/>
          </p:cNvSpPr>
          <p:nvPr>
            <p:ph type="sldImg" idx="2"/>
          </p:nvPr>
        </p:nvSpPr>
        <p:spPr>
          <a:xfrm>
            <a:off x="695325" y="1147763"/>
            <a:ext cx="5503863" cy="3097212"/>
          </a:xfrm>
          <a:prstGeom prst="rect">
            <a:avLst/>
          </a:prstGeom>
          <a:noFill/>
          <a:ln w="12700">
            <a:solidFill>
              <a:prstClr val="black"/>
            </a:solidFill>
          </a:ln>
        </p:spPr>
        <p:txBody>
          <a:bodyPr vert="horz" lIns="91845" tIns="45923" rIns="91845" bIns="45923" rtlCol="0" anchor="ctr"/>
          <a:lstStyle/>
          <a:p>
            <a:endParaRPr lang="en-US"/>
          </a:p>
        </p:txBody>
      </p:sp>
      <p:sp>
        <p:nvSpPr>
          <p:cNvPr id="5" name="Notes Placeholder 4"/>
          <p:cNvSpPr>
            <a:spLocks noGrp="1"/>
          </p:cNvSpPr>
          <p:nvPr>
            <p:ph type="body" sz="quarter" idx="3"/>
          </p:nvPr>
        </p:nvSpPr>
        <p:spPr>
          <a:xfrm>
            <a:off x="689452" y="4418122"/>
            <a:ext cx="5515610" cy="3614827"/>
          </a:xfrm>
          <a:prstGeom prst="rect">
            <a:avLst/>
          </a:prstGeom>
        </p:spPr>
        <p:txBody>
          <a:bodyPr vert="horz" lIns="91845" tIns="45923" rIns="91845" bIns="459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19895"/>
            <a:ext cx="2987622" cy="460619"/>
          </a:xfrm>
          <a:prstGeom prst="rect">
            <a:avLst/>
          </a:prstGeom>
        </p:spPr>
        <p:txBody>
          <a:bodyPr vert="horz" lIns="91845" tIns="45923" rIns="91845" bIns="45923" rtlCol="0" anchor="b"/>
          <a:lstStyle>
            <a:lvl1pPr algn="l">
              <a:defRPr sz="1200"/>
            </a:lvl1pPr>
          </a:lstStyle>
          <a:p>
            <a:endParaRPr lang="en-US"/>
          </a:p>
        </p:txBody>
      </p:sp>
      <p:sp>
        <p:nvSpPr>
          <p:cNvPr id="7" name="Slide Number Placeholder 6"/>
          <p:cNvSpPr>
            <a:spLocks noGrp="1"/>
          </p:cNvSpPr>
          <p:nvPr>
            <p:ph type="sldNum" sz="quarter" idx="5"/>
          </p:nvPr>
        </p:nvSpPr>
        <p:spPr>
          <a:xfrm>
            <a:off x="3905296" y="8719895"/>
            <a:ext cx="2987622" cy="460619"/>
          </a:xfrm>
          <a:prstGeom prst="rect">
            <a:avLst/>
          </a:prstGeom>
        </p:spPr>
        <p:txBody>
          <a:bodyPr vert="horz" lIns="91845" tIns="45923" rIns="91845" bIns="45923" rtlCol="0" anchor="b"/>
          <a:lstStyle>
            <a:lvl1pPr algn="r">
              <a:defRPr sz="1200"/>
            </a:lvl1pPr>
          </a:lstStyle>
          <a:p>
            <a:fld id="{A52AC286-326B-4701-989A-4008D4964A85}" type="slidenum">
              <a:rPr lang="en-US" smtClean="0"/>
              <a:t>‹#›</a:t>
            </a:fld>
            <a:endParaRPr lang="en-US"/>
          </a:p>
        </p:txBody>
      </p:sp>
    </p:spTree>
    <p:extLst>
      <p:ext uri="{BB962C8B-B14F-4D97-AF65-F5344CB8AC3E}">
        <p14:creationId xmlns:p14="http://schemas.microsoft.com/office/powerpoint/2010/main" val="401210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ddinet.net/app/logi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rc.reddinet.net/Account?ReturnUrl=%2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a:t>
            </a:fld>
            <a:endParaRPr lang="en-US"/>
          </a:p>
        </p:txBody>
      </p:sp>
    </p:spTree>
    <p:extLst>
      <p:ext uri="{BB962C8B-B14F-4D97-AF65-F5344CB8AC3E}">
        <p14:creationId xmlns:p14="http://schemas.microsoft.com/office/powerpoint/2010/main" val="917567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10</a:t>
            </a:fld>
            <a:endParaRPr lang="en-US"/>
          </a:p>
        </p:txBody>
      </p:sp>
    </p:spTree>
    <p:extLst>
      <p:ext uri="{BB962C8B-B14F-4D97-AF65-F5344CB8AC3E}">
        <p14:creationId xmlns:p14="http://schemas.microsoft.com/office/powerpoint/2010/main" val="331693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11</a:t>
            </a:fld>
            <a:endParaRPr lang="en-US"/>
          </a:p>
        </p:txBody>
      </p:sp>
    </p:spTree>
    <p:extLst>
      <p:ext uri="{BB962C8B-B14F-4D97-AF65-F5344CB8AC3E}">
        <p14:creationId xmlns:p14="http://schemas.microsoft.com/office/powerpoint/2010/main" val="1963935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12</a:t>
            </a:fld>
            <a:endParaRPr lang="en-US"/>
          </a:p>
        </p:txBody>
      </p:sp>
    </p:spTree>
    <p:extLst>
      <p:ext uri="{BB962C8B-B14F-4D97-AF65-F5344CB8AC3E}">
        <p14:creationId xmlns:p14="http://schemas.microsoft.com/office/powerpoint/2010/main" val="274865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non-ED Hospitals:</a:t>
            </a:r>
          </a:p>
          <a:p>
            <a:r>
              <a:rPr lang="en-US" dirty="0"/>
              <a:t>Barlow</a:t>
            </a:r>
          </a:p>
          <a:p>
            <a:r>
              <a:rPr lang="en-US" dirty="0"/>
              <a:t>City of Hope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Kindred Hospitals (La Mirada, Paramount, San Gabriel, South Bay)</a:t>
            </a:r>
          </a:p>
          <a:p>
            <a:r>
              <a:rPr lang="en-US" dirty="0"/>
              <a:t>LA Downtown Medical Center</a:t>
            </a:r>
          </a:p>
          <a:p>
            <a:r>
              <a:rPr lang="en-US" dirty="0"/>
              <a:t>Los Angeles Community Hospital</a:t>
            </a:r>
          </a:p>
          <a:p>
            <a:r>
              <a:rPr lang="en-US" dirty="0"/>
              <a:t>Miller Children's Hospital</a:t>
            </a:r>
          </a:p>
          <a:p>
            <a:r>
              <a:rPr lang="en-US" dirty="0"/>
              <a:t>Rancho</a:t>
            </a:r>
          </a:p>
          <a:p>
            <a:r>
              <a:rPr lang="en-US" dirty="0"/>
              <a:t>Southern California Hospital at Hollywood</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13</a:t>
            </a:fld>
            <a:endParaRPr lang="en-US"/>
          </a:p>
        </p:txBody>
      </p:sp>
    </p:spTree>
    <p:extLst>
      <p:ext uri="{BB962C8B-B14F-4D97-AF65-F5344CB8AC3E}">
        <p14:creationId xmlns:p14="http://schemas.microsoft.com/office/powerpoint/2010/main" val="4159931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Message Screen</a:t>
            </a:r>
            <a:r>
              <a:rPr lang="en-US" sz="1800" dirty="0"/>
              <a:t>:</a:t>
            </a:r>
          </a:p>
          <a:p>
            <a:r>
              <a:rPr lang="en-US" sz="1800" dirty="0"/>
              <a:t>Inject #3</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14</a:t>
            </a:fld>
            <a:endParaRPr lang="en-US"/>
          </a:p>
        </p:txBody>
      </p:sp>
    </p:spTree>
    <p:extLst>
      <p:ext uri="{BB962C8B-B14F-4D97-AF65-F5344CB8AC3E}">
        <p14:creationId xmlns:p14="http://schemas.microsoft.com/office/powerpoint/2010/main" val="2816943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ReddiNet MCI Screen</a:t>
            </a:r>
            <a:r>
              <a:rPr lang="en-US" sz="1800" dirty="0"/>
              <a:t>:</a:t>
            </a:r>
          </a:p>
          <a:p>
            <a:r>
              <a:rPr lang="en-US" sz="1800" dirty="0"/>
              <a:t>Inject #4</a:t>
            </a:r>
          </a:p>
          <a:p>
            <a:r>
              <a:rPr lang="en-US" sz="1800" dirty="0"/>
              <a:t>Non-ED’s will not be assigned MCI patients in ReddiNet</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15</a:t>
            </a:fld>
            <a:endParaRPr lang="en-US"/>
          </a:p>
        </p:txBody>
      </p:sp>
    </p:spTree>
    <p:extLst>
      <p:ext uri="{BB962C8B-B14F-4D97-AF65-F5344CB8AC3E}">
        <p14:creationId xmlns:p14="http://schemas.microsoft.com/office/powerpoint/2010/main" val="396883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E7E6E6">
                    <a:lumMod val="10000"/>
                  </a:srgbClr>
                </a:solidFill>
                <a:latin typeface="Franklin Gothic Book" panose="020B0503020102020204" pitchFamily="34" charset="0"/>
              </a:rPr>
              <a:t>FRC Login Screen</a:t>
            </a:r>
          </a:p>
          <a:p>
            <a:r>
              <a:rPr lang="en-US" sz="1200" dirty="0">
                <a:solidFill>
                  <a:srgbClr val="E7E6E6">
                    <a:lumMod val="10000"/>
                  </a:srgbClr>
                </a:solidFill>
                <a:latin typeface="Franklin Gothic Book" panose="020B0503020102020204" pitchFamily="34" charset="0"/>
              </a:rPr>
              <a:t>Inject #9</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16</a:t>
            </a:fld>
            <a:endParaRPr lang="en-US"/>
          </a:p>
        </p:txBody>
      </p:sp>
    </p:spTree>
    <p:extLst>
      <p:ext uri="{BB962C8B-B14F-4D97-AF65-F5344CB8AC3E}">
        <p14:creationId xmlns:p14="http://schemas.microsoft.com/office/powerpoint/2010/main" val="1615065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FRC Application</a:t>
            </a:r>
          </a:p>
        </p:txBody>
      </p:sp>
      <p:sp>
        <p:nvSpPr>
          <p:cNvPr id="4" name="Slide Number Placeholder 3"/>
          <p:cNvSpPr>
            <a:spLocks noGrp="1"/>
          </p:cNvSpPr>
          <p:nvPr>
            <p:ph type="sldNum" sz="quarter" idx="5"/>
          </p:nvPr>
        </p:nvSpPr>
        <p:spPr/>
        <p:txBody>
          <a:bodyPr/>
          <a:lstStyle/>
          <a:p>
            <a:fld id="{A52AC286-326B-4701-989A-4008D4964A85}" type="slidenum">
              <a:rPr lang="en-US" smtClean="0"/>
              <a:t>17</a:t>
            </a:fld>
            <a:endParaRPr lang="en-US"/>
          </a:p>
        </p:txBody>
      </p:sp>
    </p:spTree>
    <p:extLst>
      <p:ext uri="{BB962C8B-B14F-4D97-AF65-F5344CB8AC3E}">
        <p14:creationId xmlns:p14="http://schemas.microsoft.com/office/powerpoint/2010/main" val="154618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18</a:t>
            </a:fld>
            <a:endParaRPr lang="en-US"/>
          </a:p>
        </p:txBody>
      </p:sp>
    </p:spTree>
    <p:extLst>
      <p:ext uri="{BB962C8B-B14F-4D97-AF65-F5344CB8AC3E}">
        <p14:creationId xmlns:p14="http://schemas.microsoft.com/office/powerpoint/2010/main" val="1442702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E7E6E6">
                  <a:lumMod val="10000"/>
                </a:srgbClr>
              </a:solidFill>
              <a:latin typeface="Franklin Gothic Book" panose="020B05030201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A52AC286-326B-4701-989A-4008D4964A85}" type="slidenum">
              <a:rPr lang="en-US" smtClean="0"/>
              <a:t>19</a:t>
            </a:fld>
            <a:endParaRPr lang="en-US"/>
          </a:p>
        </p:txBody>
      </p:sp>
    </p:spTree>
    <p:extLst>
      <p:ext uri="{BB962C8B-B14F-4D97-AF65-F5344CB8AC3E}">
        <p14:creationId xmlns:p14="http://schemas.microsoft.com/office/powerpoint/2010/main" val="256193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a:t>
            </a:fld>
            <a:endParaRPr lang="en-US"/>
          </a:p>
        </p:txBody>
      </p:sp>
    </p:spTree>
    <p:extLst>
      <p:ext uri="{BB962C8B-B14F-4D97-AF65-F5344CB8AC3E}">
        <p14:creationId xmlns:p14="http://schemas.microsoft.com/office/powerpoint/2010/main" val="2697873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E7E6E6">
                  <a:lumMod val="10000"/>
                </a:srgbClr>
              </a:solidFill>
              <a:latin typeface="Franklin Gothic Book" panose="020B0503020102020204" pitchFamily="34" charset="0"/>
            </a:endParaRPr>
          </a:p>
          <a:p>
            <a:endParaRPr lang="en-US" sz="1800" dirty="0"/>
          </a:p>
        </p:txBody>
      </p:sp>
      <p:sp>
        <p:nvSpPr>
          <p:cNvPr id="4" name="Slide Number Placeholder 3"/>
          <p:cNvSpPr>
            <a:spLocks noGrp="1"/>
          </p:cNvSpPr>
          <p:nvPr>
            <p:ph type="sldNum" sz="quarter" idx="5"/>
          </p:nvPr>
        </p:nvSpPr>
        <p:spPr/>
        <p:txBody>
          <a:bodyPr/>
          <a:lstStyle/>
          <a:p>
            <a:fld id="{A52AC286-326B-4701-989A-4008D4964A85}" type="slidenum">
              <a:rPr lang="en-US" smtClean="0"/>
              <a:t>20</a:t>
            </a:fld>
            <a:endParaRPr lang="en-US"/>
          </a:p>
        </p:txBody>
      </p:sp>
    </p:spTree>
    <p:extLst>
      <p:ext uri="{BB962C8B-B14F-4D97-AF65-F5344CB8AC3E}">
        <p14:creationId xmlns:p14="http://schemas.microsoft.com/office/powerpoint/2010/main" val="1322835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52AC286-326B-4701-989A-4008D4964A85}" type="slidenum">
              <a:rPr lang="en-US" smtClean="0"/>
              <a:t>21</a:t>
            </a:fld>
            <a:endParaRPr lang="en-US"/>
          </a:p>
        </p:txBody>
      </p:sp>
    </p:spTree>
    <p:extLst>
      <p:ext uri="{BB962C8B-B14F-4D97-AF65-F5344CB8AC3E}">
        <p14:creationId xmlns:p14="http://schemas.microsoft.com/office/powerpoint/2010/main" val="3628274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22</a:t>
            </a:fld>
            <a:endParaRPr lang="en-US"/>
          </a:p>
        </p:txBody>
      </p:sp>
    </p:spTree>
    <p:extLst>
      <p:ext uri="{BB962C8B-B14F-4D97-AF65-F5344CB8AC3E}">
        <p14:creationId xmlns:p14="http://schemas.microsoft.com/office/powerpoint/2010/main" val="94577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23</a:t>
            </a:fld>
            <a:endParaRPr lang="en-US"/>
          </a:p>
        </p:txBody>
      </p:sp>
    </p:spTree>
    <p:extLst>
      <p:ext uri="{BB962C8B-B14F-4D97-AF65-F5344CB8AC3E}">
        <p14:creationId xmlns:p14="http://schemas.microsoft.com/office/powerpoint/2010/main" val="3467258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24</a:t>
            </a:fld>
            <a:endParaRPr lang="en-US"/>
          </a:p>
        </p:txBody>
      </p:sp>
    </p:spTree>
    <p:extLst>
      <p:ext uri="{BB962C8B-B14F-4D97-AF65-F5344CB8AC3E}">
        <p14:creationId xmlns:p14="http://schemas.microsoft.com/office/powerpoint/2010/main" val="4063824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25</a:t>
            </a:fld>
            <a:endParaRPr lang="en-US"/>
          </a:p>
        </p:txBody>
      </p:sp>
    </p:spTree>
    <p:extLst>
      <p:ext uri="{BB962C8B-B14F-4D97-AF65-F5344CB8AC3E}">
        <p14:creationId xmlns:p14="http://schemas.microsoft.com/office/powerpoint/2010/main" val="2314716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26</a:t>
            </a:fld>
            <a:endParaRPr lang="en-US"/>
          </a:p>
        </p:txBody>
      </p:sp>
    </p:spTree>
    <p:extLst>
      <p:ext uri="{BB962C8B-B14F-4D97-AF65-F5344CB8AC3E}">
        <p14:creationId xmlns:p14="http://schemas.microsoft.com/office/powerpoint/2010/main" val="380527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County of Los Angeles Office of Emergency Management and Department of Mental Health coordinate and operate Family Assistance Center (FAC)</a:t>
            </a:r>
          </a:p>
          <a:p>
            <a:r>
              <a:rPr lang="en-US" dirty="0"/>
              <a:t>Hospitals coordinate and operate Family Information Centers (FIC)</a:t>
            </a:r>
          </a:p>
        </p:txBody>
      </p:sp>
      <p:sp>
        <p:nvSpPr>
          <p:cNvPr id="4" name="Slide Number Placeholder 3"/>
          <p:cNvSpPr>
            <a:spLocks noGrp="1"/>
          </p:cNvSpPr>
          <p:nvPr>
            <p:ph type="sldNum" sz="quarter" idx="5"/>
          </p:nvPr>
        </p:nvSpPr>
        <p:spPr/>
        <p:txBody>
          <a:bodyPr/>
          <a:lstStyle/>
          <a:p>
            <a:fld id="{A52AC286-326B-4701-989A-4008D4964A85}" type="slidenum">
              <a:rPr lang="en-US" smtClean="0"/>
              <a:t>3</a:t>
            </a:fld>
            <a:endParaRPr lang="en-US"/>
          </a:p>
        </p:txBody>
      </p:sp>
    </p:spTree>
    <p:extLst>
      <p:ext uri="{BB962C8B-B14F-4D97-AF65-F5344CB8AC3E}">
        <p14:creationId xmlns:p14="http://schemas.microsoft.com/office/powerpoint/2010/main" val="212794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4</a:t>
            </a:fld>
            <a:endParaRPr lang="en-US"/>
          </a:p>
        </p:txBody>
      </p:sp>
    </p:spTree>
    <p:extLst>
      <p:ext uri="{BB962C8B-B14F-4D97-AF65-F5344CB8AC3E}">
        <p14:creationId xmlns:p14="http://schemas.microsoft.com/office/powerpoint/2010/main" val="226524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5</a:t>
            </a:fld>
            <a:endParaRPr lang="en-US"/>
          </a:p>
        </p:txBody>
      </p:sp>
    </p:spTree>
    <p:extLst>
      <p:ext uri="{BB962C8B-B14F-4D97-AF65-F5344CB8AC3E}">
        <p14:creationId xmlns:p14="http://schemas.microsoft.com/office/powerpoint/2010/main" val="144105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1324">
              <a:defRPr/>
            </a:pP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6</a:t>
            </a:fld>
            <a:endParaRPr lang="en-US"/>
          </a:p>
        </p:txBody>
      </p:sp>
    </p:spTree>
    <p:extLst>
      <p:ext uri="{BB962C8B-B14F-4D97-AF65-F5344CB8AC3E}">
        <p14:creationId xmlns:p14="http://schemas.microsoft.com/office/powerpoint/2010/main" val="343454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Non-ED facilities will not have ReddiNet End-Users</a:t>
            </a:r>
          </a:p>
          <a:p>
            <a:endParaRPr lang="en-US" dirty="0">
              <a:hlinkClick r:id="rId3"/>
            </a:endParaRPr>
          </a:p>
          <a:p>
            <a:r>
              <a:rPr lang="en-US" dirty="0">
                <a:hlinkClick r:id="rId3"/>
              </a:rPr>
              <a:t>ReddiNet</a:t>
            </a:r>
            <a:endParaRPr lang="en-US" dirty="0"/>
          </a:p>
          <a:p>
            <a:endParaRPr lang="en-US" dirty="0"/>
          </a:p>
          <a:p>
            <a:r>
              <a:rPr lang="en-US" dirty="0">
                <a:hlinkClick r:id="rId4"/>
              </a:rPr>
              <a:t>Login - Family Reunification Center (reddinet.net)</a:t>
            </a:r>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7</a:t>
            </a:fld>
            <a:endParaRPr lang="en-US"/>
          </a:p>
        </p:txBody>
      </p:sp>
    </p:spTree>
    <p:extLst>
      <p:ext uri="{BB962C8B-B14F-4D97-AF65-F5344CB8AC3E}">
        <p14:creationId xmlns:p14="http://schemas.microsoft.com/office/powerpoint/2010/main" val="155679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Command Center Activation not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necessary to register seeker can conduct global search</a:t>
            </a:r>
          </a:p>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8</a:t>
            </a:fld>
            <a:endParaRPr lang="en-US"/>
          </a:p>
        </p:txBody>
      </p:sp>
    </p:spTree>
    <p:extLst>
      <p:ext uri="{BB962C8B-B14F-4D97-AF65-F5344CB8AC3E}">
        <p14:creationId xmlns:p14="http://schemas.microsoft.com/office/powerpoint/2010/main" val="380775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2AC286-326B-4701-989A-4008D4964A85}" type="slidenum">
              <a:rPr lang="en-US" smtClean="0"/>
              <a:t>9</a:t>
            </a:fld>
            <a:endParaRPr lang="en-US"/>
          </a:p>
        </p:txBody>
      </p:sp>
    </p:spTree>
    <p:extLst>
      <p:ext uri="{BB962C8B-B14F-4D97-AF65-F5344CB8AC3E}">
        <p14:creationId xmlns:p14="http://schemas.microsoft.com/office/powerpoint/2010/main" val="313880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FF59-94C2-422E-9876-5983C2903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F4466B-EE75-4EE7-A30C-784A3059F0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9824F4-2B71-44E7-9F6D-0AF821C56D2D}"/>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63C834B2-3784-4A8E-90F4-D09B67FFB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7650B-D5A4-4846-AA9A-D1EDF75FEAE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84446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E548-245B-4EB4-9DF8-ADFDEC7F45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143D7-1DCE-4FD9-A74C-02F133817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E60DFE-D2BF-4A25-9B2D-C8BB15F24B5B}"/>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AD1CF429-63B7-4867-8834-CE9F257D0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D2FE3-7202-43D1-87BE-C00B65B65F72}"/>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84502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27F89-E37C-4570-96D3-84F03A7AD7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CB0C64-E2A5-448D-84C0-4FFDF15A4F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5B984-ECDF-455E-94E5-8D2735AC86B6}"/>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37049606-67E2-45E3-90F3-0F9241A73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0241B0-4527-4782-B53E-28DF7A24A01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86066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368B0-1EF5-4CC5-B403-CE5FEBF78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71BC9-5DCF-4424-805E-33408C05D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5C01-DEB0-46EE-888F-40C9409E4A30}"/>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2E163B6A-6532-4DBE-98EC-E90F1EFD2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4E78E-9BFE-4DE4-BE89-FF9485BBE381}"/>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90765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C8F9-3681-4F9B-B97C-0BC7981B0B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D67AB-E00D-48F9-86BC-B606EF1593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486-C038-40B0-BFDD-E7FD10CAEDB6}"/>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B89320ED-BEB6-4A82-82A5-C163A048E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97D42F-0E9B-4260-8C2F-B3B3D11C5DC0}"/>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10788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A0470-2332-4B06-8D7F-DC3402C24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C4E4D-4C6D-4CBA-A7F6-BF3C49492F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AC5DC-FE3B-45D8-9D4D-B19DF12CC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194A3-4E08-4EB1-9673-897301823C05}"/>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6" name="Footer Placeholder 5">
            <a:extLst>
              <a:ext uri="{FF2B5EF4-FFF2-40B4-BE49-F238E27FC236}">
                <a16:creationId xmlns:a16="http://schemas.microsoft.com/office/drawing/2014/main" id="{9B3A77BF-1D26-41EA-B319-814DE3A3E8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7CFAA-A022-4FA9-9506-B7C754BED109}"/>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131106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BAF6F-FE11-4738-82AF-8578D5FD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289C7-BECD-4F0B-8D38-4F4C1A9B17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37B9E7-84A0-4609-8ABB-0F1C2530E1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C9C02F-969A-43DD-858A-E227EBE022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62377-D0D1-4E3D-824B-46E907292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8AD4F9-898B-44FD-A8E6-CFCBE7494F25}"/>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8" name="Footer Placeholder 7">
            <a:extLst>
              <a:ext uri="{FF2B5EF4-FFF2-40B4-BE49-F238E27FC236}">
                <a16:creationId xmlns:a16="http://schemas.microsoft.com/office/drawing/2014/main" id="{6943FAED-4C29-4530-B301-D63A8414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51A56F-F1C6-4959-8E35-BDC11E34DB25}"/>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20285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E445-5D24-489D-87F0-8AE5E002E8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B438AB-22ED-4515-A94B-8E2D28B73EE4}"/>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4" name="Footer Placeholder 3">
            <a:extLst>
              <a:ext uri="{FF2B5EF4-FFF2-40B4-BE49-F238E27FC236}">
                <a16:creationId xmlns:a16="http://schemas.microsoft.com/office/drawing/2014/main" id="{10E7B380-9801-4E72-9F77-5242902C0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6C44C3-8C96-4EA0-8CF2-E15D8137435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22700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2F53-EE94-4F19-9F5A-AE5353F76838}"/>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3" name="Footer Placeholder 2">
            <a:extLst>
              <a:ext uri="{FF2B5EF4-FFF2-40B4-BE49-F238E27FC236}">
                <a16:creationId xmlns:a16="http://schemas.microsoft.com/office/drawing/2014/main" id="{78A04A5E-6921-417D-A62C-32FB889399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AC4428-AA12-4D89-9602-51D37986581B}"/>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41234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AE4F-FB01-4158-A781-3067B4AED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86736-E299-400F-9D17-3E911A5AB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33E5A6-F311-4E28-BB27-A7F518EBF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2FD439-3D3F-4F61-B3B6-5DBE932B5891}"/>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6" name="Footer Placeholder 5">
            <a:extLst>
              <a:ext uri="{FF2B5EF4-FFF2-40B4-BE49-F238E27FC236}">
                <a16:creationId xmlns:a16="http://schemas.microsoft.com/office/drawing/2014/main" id="{59C79648-889E-45DD-9014-2E335EA86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E9F20D-F14B-4A47-9283-64BD39539C84}"/>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12501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C613-6D20-4B94-9268-473CE51B7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778459-B08F-4AB1-8BAD-2FD7C2FCDF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4A81C8-AC03-496A-A4D6-4388A9CE3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4799B-98AA-4A4B-AFBF-98E3A2E6462E}"/>
              </a:ext>
            </a:extLst>
          </p:cNvPr>
          <p:cNvSpPr>
            <a:spLocks noGrp="1"/>
          </p:cNvSpPr>
          <p:nvPr>
            <p:ph type="dt" sz="half" idx="10"/>
          </p:nvPr>
        </p:nvSpPr>
        <p:spPr/>
        <p:txBody>
          <a:bodyPr/>
          <a:lstStyle/>
          <a:p>
            <a:fld id="{BBF7F3A6-0611-41C1-8164-6924964395A7}" type="datetimeFigureOut">
              <a:rPr lang="en-US" smtClean="0"/>
              <a:t>5/15/2023</a:t>
            </a:fld>
            <a:endParaRPr lang="en-US"/>
          </a:p>
        </p:txBody>
      </p:sp>
      <p:sp>
        <p:nvSpPr>
          <p:cNvPr id="6" name="Footer Placeholder 5">
            <a:extLst>
              <a:ext uri="{FF2B5EF4-FFF2-40B4-BE49-F238E27FC236}">
                <a16:creationId xmlns:a16="http://schemas.microsoft.com/office/drawing/2014/main" id="{7433D7BD-ECA3-4DEC-9D54-079C2C0BDC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4F4A91-6106-4D2D-88AE-594BC62074A3}"/>
              </a:ext>
            </a:extLst>
          </p:cNvPr>
          <p:cNvSpPr>
            <a:spLocks noGrp="1"/>
          </p:cNvSpPr>
          <p:nvPr>
            <p:ph type="sldNum" sz="quarter" idx="12"/>
          </p:nvPr>
        </p:nvSpPr>
        <p:spPr/>
        <p:txBody>
          <a:bodyPr/>
          <a:lstStyle/>
          <a:p>
            <a:fld id="{46BC90B7-4714-44D7-90C5-AA385A6ED772}" type="slidenum">
              <a:rPr lang="en-US" smtClean="0"/>
              <a:t>‹#›</a:t>
            </a:fld>
            <a:endParaRPr lang="en-US"/>
          </a:p>
        </p:txBody>
      </p:sp>
    </p:spTree>
    <p:extLst>
      <p:ext uri="{BB962C8B-B14F-4D97-AF65-F5344CB8AC3E}">
        <p14:creationId xmlns:p14="http://schemas.microsoft.com/office/powerpoint/2010/main" val="360865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772D7E-C660-4884-8A2C-C21F790C1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07E5F3-DA66-41D8-B631-79ED67FEE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F2A06-D27A-412A-9456-D692CAB8EE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F7F3A6-0611-41C1-8164-6924964395A7}" type="datetimeFigureOut">
              <a:rPr lang="en-US" smtClean="0"/>
              <a:t>5/15/2023</a:t>
            </a:fld>
            <a:endParaRPr lang="en-US"/>
          </a:p>
        </p:txBody>
      </p:sp>
      <p:sp>
        <p:nvSpPr>
          <p:cNvPr id="5" name="Footer Placeholder 4">
            <a:extLst>
              <a:ext uri="{FF2B5EF4-FFF2-40B4-BE49-F238E27FC236}">
                <a16:creationId xmlns:a16="http://schemas.microsoft.com/office/drawing/2014/main" id="{A5836856-E070-417F-959A-97A4369B9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0F06E2-E332-46BC-B486-D099AC814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90B7-4714-44D7-90C5-AA385A6ED772}" type="slidenum">
              <a:rPr lang="en-US" smtClean="0"/>
              <a:t>‹#›</a:t>
            </a:fld>
            <a:endParaRPr lang="en-US"/>
          </a:p>
        </p:txBody>
      </p:sp>
    </p:spTree>
    <p:extLst>
      <p:ext uri="{BB962C8B-B14F-4D97-AF65-F5344CB8AC3E}">
        <p14:creationId xmlns:p14="http://schemas.microsoft.com/office/powerpoint/2010/main" val="225629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calendly.com/reddinet/training?month=2022-02"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2023 Family Reunification Center (FRC) Exercise</a:t>
            </a:r>
            <a:br>
              <a:rPr lang="en-US" sz="3800" b="1" dirty="0"/>
            </a:br>
            <a:r>
              <a:rPr lang="en-US" sz="3800" b="1" dirty="0"/>
              <a:t>July 27, 2023</a:t>
            </a:r>
            <a:br>
              <a:rPr lang="en-US" sz="3800" b="1" dirty="0"/>
            </a:br>
            <a:br>
              <a:rPr lang="en-US" sz="3800" b="1" dirty="0"/>
            </a:br>
            <a:br>
              <a:rPr lang="en-US" sz="2000" dirty="0"/>
            </a:br>
            <a:br>
              <a:rPr lang="en-US" sz="2000" dirty="0"/>
            </a:br>
            <a:br>
              <a:rPr lang="en-US" sz="4800" dirty="0"/>
            </a:br>
            <a:endParaRPr lang="en-US" sz="4800"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
        <p:nvSpPr>
          <p:cNvPr id="6" name="Subtitle 5">
            <a:extLst>
              <a:ext uri="{FF2B5EF4-FFF2-40B4-BE49-F238E27FC236}">
                <a16:creationId xmlns:a16="http://schemas.microsoft.com/office/drawing/2014/main" id="{31699473-2D5E-450B-A6EF-9BF5F5D68C23}"/>
              </a:ext>
            </a:extLst>
          </p:cNvPr>
          <p:cNvSpPr>
            <a:spLocks noGrp="1"/>
          </p:cNvSpPr>
          <p:nvPr>
            <p:ph type="subTitle" idx="1"/>
          </p:nvPr>
        </p:nvSpPr>
        <p:spPr>
          <a:xfrm>
            <a:off x="785067" y="3428997"/>
            <a:ext cx="9144000" cy="1655762"/>
          </a:xfrm>
        </p:spPr>
        <p:txBody>
          <a:bodyPr>
            <a:normAutofit/>
          </a:bodyPr>
          <a:lstStyle/>
          <a:p>
            <a:pPr algn="l"/>
            <a:r>
              <a:rPr lang="en-US" sz="4800" b="1" dirty="0">
                <a:solidFill>
                  <a:prstClr val="black"/>
                </a:solidFill>
                <a:latin typeface="Calibri Light" panose="020F0302020204030204"/>
                <a:ea typeface="+mj-ea"/>
                <a:cs typeface="+mj-cs"/>
              </a:rPr>
              <a:t>Welcome</a:t>
            </a:r>
          </a:p>
          <a:p>
            <a:pPr algn="l"/>
            <a:r>
              <a:rPr lang="en-US" sz="4800" b="1" dirty="0">
                <a:solidFill>
                  <a:prstClr val="black"/>
                </a:solidFill>
                <a:latin typeface="Calibri Light" panose="020F0302020204030204"/>
                <a:ea typeface="+mj-ea"/>
                <a:cs typeface="+mj-cs"/>
              </a:rPr>
              <a:t>FRC Exercise Briefing</a:t>
            </a:r>
          </a:p>
        </p:txBody>
      </p:sp>
    </p:spTree>
    <p:extLst>
      <p:ext uri="{BB962C8B-B14F-4D97-AF65-F5344CB8AC3E}">
        <p14:creationId xmlns:p14="http://schemas.microsoft.com/office/powerpoint/2010/main" val="99973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(Non-ED)</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by private auto. You have one (1) patient from the incident in your facility. The patient was initially amnestic to the incident and is only able to provide his first name, last name, and DOB. The patient is otherwise stable and in the delayed category. The patient has identification but no cell phone and cannot recall family contact information.</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300681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2800"/>
              <a:t>Exercise Play:</a:t>
            </a:r>
            <a:br>
              <a:rPr lang="en-US" sz="2800"/>
            </a:br>
            <a:br>
              <a:rPr lang="en-US" sz="2800"/>
            </a:br>
            <a:endParaRPr lang="en-US" sz="2800"/>
          </a:p>
        </p:txBody>
      </p:sp>
      <p:graphicFrame>
        <p:nvGraphicFramePr>
          <p:cNvPr id="10" name="Content Placeholder 2" descr="Placeholder for Exercise Play: Start and anticipated end timelines; Venue sites; and Play will be restricted to the delineated areas surrounding exercise site. ">
            <a:extLst>
              <a:ext uri="{FF2B5EF4-FFF2-40B4-BE49-F238E27FC236}">
                <a16:creationId xmlns:a16="http://schemas.microsoft.com/office/drawing/2014/main" id="{C8548659-BBC6-45AE-B2EE-BE1C5F50961D}"/>
              </a:ext>
            </a:extLst>
          </p:cNvPr>
          <p:cNvGraphicFramePr>
            <a:graphicFrameLocks/>
          </p:cNvGraphicFramePr>
          <p:nvPr>
            <p:extLst>
              <p:ext uri="{D42A27DB-BD31-4B8C-83A1-F6EECF244321}">
                <p14:modId xmlns:p14="http://schemas.microsoft.com/office/powerpoint/2010/main" val="29636380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72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Master Scenario Events List (MSEL)</a:t>
            </a:r>
            <a:r>
              <a:rPr lang="en-US" sz="4800" dirty="0"/>
              <a:t>:</a:t>
            </a:r>
            <a:br>
              <a:rPr lang="en-US" sz="4800" dirty="0"/>
            </a:br>
            <a:br>
              <a:rPr lang="en-US" sz="4800" dirty="0"/>
            </a:br>
            <a:endParaRPr lang="en-US" sz="4800" dirty="0"/>
          </a:p>
        </p:txBody>
      </p:sp>
      <p:graphicFrame>
        <p:nvGraphicFramePr>
          <p:cNvPr id="5" name="Table 4">
            <a:extLst>
              <a:ext uri="{FF2B5EF4-FFF2-40B4-BE49-F238E27FC236}">
                <a16:creationId xmlns:a16="http://schemas.microsoft.com/office/drawing/2014/main" id="{FE723B62-7820-4449-B892-E46AC05DA9ED}"/>
              </a:ext>
            </a:extLst>
          </p:cNvPr>
          <p:cNvGraphicFramePr>
            <a:graphicFrameLocks noGrp="1"/>
          </p:cNvGraphicFramePr>
          <p:nvPr>
            <p:extLst>
              <p:ext uri="{D42A27DB-BD31-4B8C-83A1-F6EECF244321}">
                <p14:modId xmlns:p14="http://schemas.microsoft.com/office/powerpoint/2010/main" val="2502749693"/>
              </p:ext>
            </p:extLst>
          </p:nvPr>
        </p:nvGraphicFramePr>
        <p:xfrm>
          <a:off x="349321" y="647272"/>
          <a:ext cx="11414589" cy="5959014"/>
        </p:xfrm>
        <a:graphic>
          <a:graphicData uri="http://schemas.openxmlformats.org/drawingml/2006/table">
            <a:tbl>
              <a:tblPr/>
              <a:tblGrid>
                <a:gridCol w="410817">
                  <a:extLst>
                    <a:ext uri="{9D8B030D-6E8A-4147-A177-3AD203B41FA5}">
                      <a16:colId xmlns:a16="http://schemas.microsoft.com/office/drawing/2014/main" val="3154394011"/>
                    </a:ext>
                  </a:extLst>
                </a:gridCol>
                <a:gridCol w="805204">
                  <a:extLst>
                    <a:ext uri="{9D8B030D-6E8A-4147-A177-3AD203B41FA5}">
                      <a16:colId xmlns:a16="http://schemas.microsoft.com/office/drawing/2014/main" val="146961114"/>
                    </a:ext>
                  </a:extLst>
                </a:gridCol>
                <a:gridCol w="501197">
                  <a:extLst>
                    <a:ext uri="{9D8B030D-6E8A-4147-A177-3AD203B41FA5}">
                      <a16:colId xmlns:a16="http://schemas.microsoft.com/office/drawing/2014/main" val="910796069"/>
                    </a:ext>
                  </a:extLst>
                </a:gridCol>
                <a:gridCol w="1774736">
                  <a:extLst>
                    <a:ext uri="{9D8B030D-6E8A-4147-A177-3AD203B41FA5}">
                      <a16:colId xmlns:a16="http://schemas.microsoft.com/office/drawing/2014/main" val="859919095"/>
                    </a:ext>
                  </a:extLst>
                </a:gridCol>
                <a:gridCol w="780556">
                  <a:extLst>
                    <a:ext uri="{9D8B030D-6E8A-4147-A177-3AD203B41FA5}">
                      <a16:colId xmlns:a16="http://schemas.microsoft.com/office/drawing/2014/main" val="3838587367"/>
                    </a:ext>
                  </a:extLst>
                </a:gridCol>
                <a:gridCol w="829854">
                  <a:extLst>
                    <a:ext uri="{9D8B030D-6E8A-4147-A177-3AD203B41FA5}">
                      <a16:colId xmlns:a16="http://schemas.microsoft.com/office/drawing/2014/main" val="3494861352"/>
                    </a:ext>
                  </a:extLst>
                </a:gridCol>
                <a:gridCol w="2505992">
                  <a:extLst>
                    <a:ext uri="{9D8B030D-6E8A-4147-A177-3AD203B41FA5}">
                      <a16:colId xmlns:a16="http://schemas.microsoft.com/office/drawing/2014/main" val="2672517389"/>
                    </a:ext>
                  </a:extLst>
                </a:gridCol>
                <a:gridCol w="2653888">
                  <a:extLst>
                    <a:ext uri="{9D8B030D-6E8A-4147-A177-3AD203B41FA5}">
                      <a16:colId xmlns:a16="http://schemas.microsoft.com/office/drawing/2014/main" val="4276851624"/>
                    </a:ext>
                  </a:extLst>
                </a:gridCol>
                <a:gridCol w="1152345">
                  <a:extLst>
                    <a:ext uri="{9D8B030D-6E8A-4147-A177-3AD203B41FA5}">
                      <a16:colId xmlns:a16="http://schemas.microsoft.com/office/drawing/2014/main" val="1404647050"/>
                    </a:ext>
                  </a:extLst>
                </a:gridCol>
              </a:tblGrid>
              <a:tr h="244808">
                <a:tc>
                  <a:txBody>
                    <a:bodyPr/>
                    <a:lstStyle/>
                    <a:p>
                      <a:pPr algn="ctr" fontAlgn="ctr"/>
                      <a:r>
                        <a:rPr lang="en-US" sz="500" b="1" i="0" u="none" strike="noStrike">
                          <a:solidFill>
                            <a:srgbClr val="000000"/>
                          </a:solidFill>
                          <a:effectLst/>
                          <a:latin typeface="Calibri" panose="020F0502020204030204" pitchFamily="34" charset="0"/>
                        </a:rPr>
                        <a:t>Inject #</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Time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Inject Mode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Synopsis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From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To</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Message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Expected Action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Responsible Organization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909665"/>
                  </a:ext>
                </a:extLst>
              </a:tr>
              <a:tr h="238839">
                <a:tc>
                  <a:txBody>
                    <a:bodyPr/>
                    <a:lstStyle/>
                    <a:p>
                      <a:pPr algn="ctr" fontAlgn="ctr"/>
                      <a:r>
                        <a:rPr lang="en-US" sz="500" b="1" i="0" u="none" strike="noStrike">
                          <a:solidFill>
                            <a:srgbClr val="000000"/>
                          </a:solidFill>
                          <a:effectLst/>
                          <a:latin typeface="Calibri" panose="020F0502020204030204" pitchFamily="34" charset="0"/>
                        </a:rPr>
                        <a:t>1</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8:00am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Check-in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Controller / Evaluator (C/E)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Controller, Evaluator - Check In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 check-in and receive appropriate materials.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202961"/>
                  </a:ext>
                </a:extLst>
              </a:tr>
              <a:tr h="119419">
                <a:tc>
                  <a:txBody>
                    <a:bodyPr/>
                    <a:lstStyle/>
                    <a:p>
                      <a:pPr algn="ctr" fontAlgn="ctr"/>
                      <a:r>
                        <a:rPr lang="en-US" sz="500" b="1" i="0" u="none" strike="noStrike">
                          <a:solidFill>
                            <a:srgbClr val="000000"/>
                          </a:solidFill>
                          <a:effectLst/>
                          <a:latin typeface="Calibri" panose="020F0502020204030204" pitchFamily="34" charset="0"/>
                        </a:rPr>
                        <a:t>2</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8:45am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 (Plan a 15 Min Brief)</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director / facilitator conducts exercise and safety briefing.</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3611190"/>
                  </a:ext>
                </a:extLst>
              </a:tr>
              <a:tr h="220925">
                <a:tc>
                  <a:txBody>
                    <a:bodyPr/>
                    <a:lstStyle/>
                    <a:p>
                      <a:pPr algn="ctr" fontAlgn="ctr"/>
                      <a:r>
                        <a:rPr lang="en-US" sz="500" b="1" i="0" u="none" strike="noStrike">
                          <a:solidFill>
                            <a:srgbClr val="000000"/>
                          </a:solidFill>
                          <a:effectLst/>
                          <a:latin typeface="Calibri" panose="020F0502020204030204" pitchFamily="34" charset="0"/>
                        </a:rPr>
                        <a:t>3</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 (StartEx)</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Medical Alert Center (MAC)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participants initiate play.</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5756767"/>
                  </a:ext>
                </a:extLst>
              </a:tr>
              <a:tr h="238839">
                <a:tc>
                  <a:txBody>
                    <a:bodyPr/>
                    <a:lstStyle/>
                    <a:p>
                      <a:pPr algn="ctr" fontAlgn="ctr"/>
                      <a:r>
                        <a:rPr lang="en-US" sz="500" b="1" i="0" u="none" strike="noStrike">
                          <a:solidFill>
                            <a:srgbClr val="000000"/>
                          </a:solidFill>
                          <a:effectLst/>
                          <a:latin typeface="Calibri" panose="020F0502020204030204" pitchFamily="34" charset="0"/>
                        </a:rPr>
                        <a:t>4</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MCI Initiated</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initiates MCI poll titled "2023 FRC Exercise"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48005"/>
                  </a:ext>
                </a:extLst>
              </a:tr>
              <a:tr h="238839">
                <a:tc>
                  <a:txBody>
                    <a:bodyPr/>
                    <a:lstStyle/>
                    <a:p>
                      <a:pPr algn="ctr" fontAlgn="ctr"/>
                      <a:r>
                        <a:rPr lang="en-US" sz="500" b="1" i="0" u="none" strike="noStrike">
                          <a:solidFill>
                            <a:srgbClr val="000000"/>
                          </a:solidFill>
                          <a:effectLst/>
                          <a:latin typeface="Calibri" panose="020F0502020204030204" pitchFamily="34" charset="0"/>
                        </a:rPr>
                        <a:t>5</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 to 9:10am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inputs patient destination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Each hospital will receive one (1) ambulance with one (1) "ambulance patient"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arrives the ambulance in the ReddiNet MCI Module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120399"/>
                  </a:ext>
                </a:extLst>
              </a:tr>
              <a:tr h="716516">
                <a:tc>
                  <a:txBody>
                    <a:bodyPr/>
                    <a:lstStyle/>
                    <a:p>
                      <a:pPr algn="ctr" fontAlgn="ctr"/>
                      <a:r>
                        <a:rPr lang="en-US" sz="500" b="1" i="0" u="none" strike="noStrike">
                          <a:solidFill>
                            <a:srgbClr val="000000"/>
                          </a:solidFill>
                          <a:effectLst/>
                          <a:latin typeface="Calibri" panose="020F0502020204030204" pitchFamily="34" charset="0"/>
                        </a:rPr>
                        <a:t>6</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l" fontAlgn="ctr"/>
                      <a:r>
                        <a:rPr lang="en-US" sz="500" b="1" i="0" u="none" strike="noStrike">
                          <a:solidFill>
                            <a:srgbClr val="000000"/>
                          </a:solidFill>
                          <a:effectLst/>
                          <a:latin typeface="Calibri" panose="020F0502020204030204" pitchFamily="34" charset="0"/>
                        </a:rPr>
                        <a:t>9:00am to 9:15am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Provide pre-designated patient demographic data</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patient's first name, gender, age, and triage tag#</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updates MCI victim list and enters "ambulance patient": 1. First name, 2. Gender, 3. Age, 4. Triage Tag #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941324"/>
                  </a:ext>
                </a:extLst>
              </a:tr>
              <a:tr h="597096">
                <a:tc>
                  <a:txBody>
                    <a:bodyPr/>
                    <a:lstStyle/>
                    <a:p>
                      <a:pPr algn="ctr" fontAlgn="ctr"/>
                      <a:r>
                        <a:rPr lang="en-US" sz="500" b="1" i="0" u="none" strike="noStrike">
                          <a:solidFill>
                            <a:srgbClr val="000000"/>
                          </a:solidFill>
                          <a:effectLst/>
                          <a:latin typeface="Calibri" panose="020F0502020204030204" pitchFamily="34" charset="0"/>
                        </a:rPr>
                        <a:t>7</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9:15am to 9:30am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Add five (5) additional walk-in patients to the MCI victim list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354039"/>
                  </a:ext>
                </a:extLst>
              </a:tr>
              <a:tr h="358255">
                <a:tc>
                  <a:txBody>
                    <a:bodyPr/>
                    <a:lstStyle/>
                    <a:p>
                      <a:pPr algn="ctr" fontAlgn="ctr"/>
                      <a:r>
                        <a:rPr lang="en-US" sz="500" b="1" i="0" u="none" strike="noStrike">
                          <a:solidFill>
                            <a:srgbClr val="000000"/>
                          </a:solidFill>
                          <a:effectLst/>
                          <a:latin typeface="Calibri" panose="020F0502020204030204" pitchFamily="34" charset="0"/>
                        </a:rPr>
                        <a:t>8</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9:30am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sends message to all hospitals that the County has activated a FAC to support family reunification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 Family Assistance Center (FAC) has been activated at a location near the MCI.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 mobilizes Family Information Center (FIC) team and briefly discuss internal triggers required to activate the FIC plan.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EM and FIC team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1529590"/>
                  </a:ext>
                </a:extLst>
              </a:tr>
              <a:tr h="597096">
                <a:tc>
                  <a:txBody>
                    <a:bodyPr/>
                    <a:lstStyle/>
                    <a:p>
                      <a:pPr algn="ctr" fontAlgn="ctr"/>
                      <a:r>
                        <a:rPr lang="en-US" sz="500" b="1" i="0" u="none" strike="noStrike">
                          <a:solidFill>
                            <a:srgbClr val="000000"/>
                          </a:solidFill>
                          <a:effectLst/>
                          <a:latin typeface="Calibri" panose="020F0502020204030204" pitchFamily="34" charset="0"/>
                        </a:rPr>
                        <a:t>9</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9:40am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logs into Family Reunification Center (FRC) application and activates a "FAC"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Designated FRC End-User of the FIC team logs into the FRC application and activates a "FAC"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 FRC End-User logs into the FRC application. 2. FRC End-User activates a "FAC" in the FRC application and names the "FAC" your hospital name followed by "- FRC Exercise" (e.g. "ACME Hospital - FRC Exercise"). 3. FRC End-User associates the "FAC" with the MCI titled "2023 FRC Exercise".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9587393"/>
                  </a:ext>
                </a:extLst>
              </a:tr>
              <a:tr h="597096">
                <a:tc>
                  <a:txBody>
                    <a:bodyPr/>
                    <a:lstStyle/>
                    <a:p>
                      <a:pPr algn="ctr" fontAlgn="ctr"/>
                      <a:r>
                        <a:rPr lang="en-US" sz="500" b="1" i="0" u="none" strike="noStrike">
                          <a:solidFill>
                            <a:srgbClr val="000000"/>
                          </a:solidFill>
                          <a:effectLst/>
                          <a:latin typeface="Calibri" panose="020F0502020204030204" pitchFamily="34" charset="0"/>
                        </a:rPr>
                        <a:t>10</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500" b="1" i="0" u="none" strike="noStrike">
                          <a:solidFill>
                            <a:srgbClr val="000000"/>
                          </a:solidFill>
                          <a:effectLst/>
                          <a:latin typeface="Calibri" panose="020F0502020204030204" pitchFamily="34" charset="0"/>
                        </a:rPr>
                        <a:t>9:40am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updates MCI patient profile in FRC application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FRC End-User. The data is needed to update the "ambulance patient" profile in the FRC application. The information is regarding the "ambulance patient" who arrived in the Emergency Department by ambulance.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searches for the "ambulance patient" profile in the FRC application and updates the profile with the following eight (8) data elements: 1. Last name. 2. DOB. 3. Eye Color. 4. Hair Color. 5. Height. 6. Weight. 7. Language. 8. Ethnicity</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601468"/>
                  </a:ext>
                </a:extLst>
              </a:tr>
              <a:tr h="597096">
                <a:tc>
                  <a:txBody>
                    <a:bodyPr/>
                    <a:lstStyle/>
                    <a:p>
                      <a:pPr algn="ctr" fontAlgn="ctr"/>
                      <a:r>
                        <a:rPr lang="en-US" sz="500" b="1" i="0" u="none" strike="noStrike">
                          <a:solidFill>
                            <a:srgbClr val="000000"/>
                          </a:solidFill>
                          <a:effectLst/>
                          <a:latin typeface="Calibri" panose="020F0502020204030204" pitchFamily="34" charset="0"/>
                        </a:rPr>
                        <a:t>11</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500" b="1" i="0" u="none" strike="noStrike">
                          <a:solidFill>
                            <a:srgbClr val="000000"/>
                          </a:solidFill>
                          <a:effectLst/>
                          <a:latin typeface="Calibri" panose="020F0502020204030204" pitchFamily="34" charset="0"/>
                        </a:rPr>
                        <a:t>9:50am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the five (5) pre-designated seekers into the FRC "FAC"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Five (5) unrelated persons (designated seekers) each seeking a family member (missing person) involved in the incident arrived at your hospital. The missing persons (patients) are located at other facilities. C/E provides the Seeker data to the FRC End-User to Register into the "FAC"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704976"/>
                  </a:ext>
                </a:extLst>
              </a:tr>
              <a:tr h="477677">
                <a:tc>
                  <a:txBody>
                    <a:bodyPr/>
                    <a:lstStyle/>
                    <a:p>
                      <a:pPr algn="ctr" fontAlgn="ctr"/>
                      <a:r>
                        <a:rPr lang="en-US" sz="500" b="1" i="0" u="none" strike="noStrike">
                          <a:solidFill>
                            <a:srgbClr val="000000"/>
                          </a:solidFill>
                          <a:effectLst/>
                          <a:latin typeface="Calibri" panose="020F0502020204030204" pitchFamily="34" charset="0"/>
                        </a:rPr>
                        <a:t>12</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10:00am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Facilitate family reunification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Locate and reunite each designated Seeker with the correct missing person (patient) in the FRC application and inform the seeking-person (family member) of the missing-person's location only</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1106747"/>
                  </a:ext>
                </a:extLst>
              </a:tr>
              <a:tr h="358255">
                <a:tc>
                  <a:txBody>
                    <a:bodyPr/>
                    <a:lstStyle/>
                    <a:p>
                      <a:pPr algn="ctr" fontAlgn="ctr"/>
                      <a:r>
                        <a:rPr lang="en-US" sz="500" b="1" i="0" u="none" strike="noStrike">
                          <a:solidFill>
                            <a:srgbClr val="000000"/>
                          </a:solidFill>
                          <a:effectLst/>
                          <a:latin typeface="Calibri" panose="020F0502020204030204" pitchFamily="34" charset="0"/>
                        </a:rPr>
                        <a:t>13</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10:00am to 11:00am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De-activate FAC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deactivate "FAC" in FRC when all five (5) Seekers have been informed of the missing person's location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deactivates "FAC" in FRC when all five (5) seekers have been informed of the missing persons location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326200"/>
                  </a:ext>
                </a:extLst>
              </a:tr>
              <a:tr h="119419">
                <a:tc>
                  <a:txBody>
                    <a:bodyPr/>
                    <a:lstStyle/>
                    <a:p>
                      <a:pPr algn="ctr" fontAlgn="ctr"/>
                      <a:r>
                        <a:rPr lang="en-US" sz="500" b="1" i="0" u="none" strike="noStrike">
                          <a:solidFill>
                            <a:srgbClr val="000000"/>
                          </a:solidFill>
                          <a:effectLst/>
                          <a:latin typeface="Calibri" panose="020F0502020204030204" pitchFamily="34" charset="0"/>
                        </a:rPr>
                        <a:t>14</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 (End Ex)</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all exercise play and activity</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0376232"/>
                  </a:ext>
                </a:extLst>
              </a:tr>
              <a:tr h="238839">
                <a:tc>
                  <a:txBody>
                    <a:bodyPr/>
                    <a:lstStyle/>
                    <a:p>
                      <a:pPr algn="ctr" fontAlgn="ctr"/>
                      <a:r>
                        <a:rPr lang="en-US" sz="500" b="1" i="0" u="none" strike="noStrike">
                          <a:solidFill>
                            <a:srgbClr val="000000"/>
                          </a:solidFill>
                          <a:effectLst/>
                          <a:latin typeface="Calibri" panose="020F0502020204030204" pitchFamily="34" charset="0"/>
                        </a:rPr>
                        <a:t>15</a:t>
                      </a:r>
                    </a:p>
                  </a:txBody>
                  <a:tcPr marL="4360" marR="4360" marT="436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 to 11:30am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Debrief</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Huddle all players for a debrief </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Conduct debrief and have all players complete a participant feedback form</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All Players</a:t>
                      </a:r>
                    </a:p>
                  </a:txBody>
                  <a:tcPr marL="4360" marR="4360" marT="4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923918"/>
                  </a:ext>
                </a:extLst>
              </a:tr>
            </a:tbl>
          </a:graphicData>
        </a:graphic>
      </p:graphicFrame>
    </p:spTree>
    <p:extLst>
      <p:ext uri="{BB962C8B-B14F-4D97-AF65-F5344CB8AC3E}">
        <p14:creationId xmlns:p14="http://schemas.microsoft.com/office/powerpoint/2010/main" val="85537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4DBD-40DB-42BA-8D9D-BD3C2954DFB4}"/>
              </a:ext>
            </a:extLst>
          </p:cNvPr>
          <p:cNvSpPr>
            <a:spLocks noGrp="1"/>
          </p:cNvSpPr>
          <p:nvPr>
            <p:ph type="title"/>
          </p:nvPr>
        </p:nvSpPr>
        <p:spPr>
          <a:xfrm>
            <a:off x="838200" y="416744"/>
            <a:ext cx="10515600" cy="132556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Non-ED Master Scenario Events List (MSEL)</a:t>
            </a:r>
            <a:r>
              <a:rPr lang="en-US" sz="4800" dirty="0"/>
              <a:t>:</a:t>
            </a:r>
            <a:br>
              <a:rPr lang="en-US" sz="4800" dirty="0"/>
            </a:br>
            <a:br>
              <a:rPr lang="en-US" sz="4800" dirty="0"/>
            </a:br>
            <a:endParaRPr lang="en-US" sz="4800" dirty="0"/>
          </a:p>
        </p:txBody>
      </p:sp>
      <p:graphicFrame>
        <p:nvGraphicFramePr>
          <p:cNvPr id="4" name="Table 3">
            <a:extLst>
              <a:ext uri="{FF2B5EF4-FFF2-40B4-BE49-F238E27FC236}">
                <a16:creationId xmlns:a16="http://schemas.microsoft.com/office/drawing/2014/main" id="{3642643E-4F86-466C-B047-BE02223A9770}"/>
              </a:ext>
            </a:extLst>
          </p:cNvPr>
          <p:cNvGraphicFramePr>
            <a:graphicFrameLocks noGrp="1"/>
          </p:cNvGraphicFramePr>
          <p:nvPr>
            <p:extLst>
              <p:ext uri="{D42A27DB-BD31-4B8C-83A1-F6EECF244321}">
                <p14:modId xmlns:p14="http://schemas.microsoft.com/office/powerpoint/2010/main" val="2190620721"/>
              </p:ext>
            </p:extLst>
          </p:nvPr>
        </p:nvGraphicFramePr>
        <p:xfrm>
          <a:off x="287676" y="575354"/>
          <a:ext cx="11291298" cy="5969292"/>
        </p:xfrm>
        <a:graphic>
          <a:graphicData uri="http://schemas.openxmlformats.org/drawingml/2006/table">
            <a:tbl>
              <a:tblPr/>
              <a:tblGrid>
                <a:gridCol w="406381">
                  <a:extLst>
                    <a:ext uri="{9D8B030D-6E8A-4147-A177-3AD203B41FA5}">
                      <a16:colId xmlns:a16="http://schemas.microsoft.com/office/drawing/2014/main" val="3617086619"/>
                    </a:ext>
                  </a:extLst>
                </a:gridCol>
                <a:gridCol w="796507">
                  <a:extLst>
                    <a:ext uri="{9D8B030D-6E8A-4147-A177-3AD203B41FA5}">
                      <a16:colId xmlns:a16="http://schemas.microsoft.com/office/drawing/2014/main" val="3462574571"/>
                    </a:ext>
                  </a:extLst>
                </a:gridCol>
                <a:gridCol w="495785">
                  <a:extLst>
                    <a:ext uri="{9D8B030D-6E8A-4147-A177-3AD203B41FA5}">
                      <a16:colId xmlns:a16="http://schemas.microsoft.com/office/drawing/2014/main" val="3553164109"/>
                    </a:ext>
                  </a:extLst>
                </a:gridCol>
                <a:gridCol w="1755566">
                  <a:extLst>
                    <a:ext uri="{9D8B030D-6E8A-4147-A177-3AD203B41FA5}">
                      <a16:colId xmlns:a16="http://schemas.microsoft.com/office/drawing/2014/main" val="3650607695"/>
                    </a:ext>
                  </a:extLst>
                </a:gridCol>
                <a:gridCol w="772125">
                  <a:extLst>
                    <a:ext uri="{9D8B030D-6E8A-4147-A177-3AD203B41FA5}">
                      <a16:colId xmlns:a16="http://schemas.microsoft.com/office/drawing/2014/main" val="3958338810"/>
                    </a:ext>
                  </a:extLst>
                </a:gridCol>
                <a:gridCol w="820890">
                  <a:extLst>
                    <a:ext uri="{9D8B030D-6E8A-4147-A177-3AD203B41FA5}">
                      <a16:colId xmlns:a16="http://schemas.microsoft.com/office/drawing/2014/main" val="2043606247"/>
                    </a:ext>
                  </a:extLst>
                </a:gridCol>
                <a:gridCol w="2478924">
                  <a:extLst>
                    <a:ext uri="{9D8B030D-6E8A-4147-A177-3AD203B41FA5}">
                      <a16:colId xmlns:a16="http://schemas.microsoft.com/office/drawing/2014/main" val="1890854403"/>
                    </a:ext>
                  </a:extLst>
                </a:gridCol>
                <a:gridCol w="2625221">
                  <a:extLst>
                    <a:ext uri="{9D8B030D-6E8A-4147-A177-3AD203B41FA5}">
                      <a16:colId xmlns:a16="http://schemas.microsoft.com/office/drawing/2014/main" val="3061489999"/>
                    </a:ext>
                  </a:extLst>
                </a:gridCol>
                <a:gridCol w="1139899">
                  <a:extLst>
                    <a:ext uri="{9D8B030D-6E8A-4147-A177-3AD203B41FA5}">
                      <a16:colId xmlns:a16="http://schemas.microsoft.com/office/drawing/2014/main" val="707040643"/>
                    </a:ext>
                  </a:extLst>
                </a:gridCol>
              </a:tblGrid>
              <a:tr h="250246">
                <a:tc>
                  <a:txBody>
                    <a:bodyPr/>
                    <a:lstStyle/>
                    <a:p>
                      <a:pPr algn="ctr" fontAlgn="ctr"/>
                      <a:r>
                        <a:rPr lang="en-US" sz="500" b="1" i="0" u="none" strike="noStrike">
                          <a:solidFill>
                            <a:srgbClr val="000000"/>
                          </a:solidFill>
                          <a:effectLst/>
                          <a:latin typeface="Calibri" panose="020F0502020204030204" pitchFamily="34" charset="0"/>
                        </a:rPr>
                        <a:t>Inject #</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Time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Inject Mode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Synopsis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From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To</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Message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Expected Action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Responsible Organization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8117241"/>
                  </a:ext>
                </a:extLst>
              </a:tr>
              <a:tr h="244143">
                <a:tc>
                  <a:txBody>
                    <a:bodyPr/>
                    <a:lstStyle/>
                    <a:p>
                      <a:pPr algn="ctr" fontAlgn="ctr"/>
                      <a:r>
                        <a:rPr lang="en-US" sz="500" b="1" i="0" u="none" strike="noStrike">
                          <a:solidFill>
                            <a:srgbClr val="000000"/>
                          </a:solidFill>
                          <a:effectLst/>
                          <a:latin typeface="Calibri" panose="020F0502020204030204" pitchFamily="34" charset="0"/>
                        </a:rPr>
                        <a:t>1</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Check-in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Controller / Evaluator (C/E)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Controller, Evaluator - Check In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 check-in and receive appropriate materials.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5209771"/>
                  </a:ext>
                </a:extLst>
              </a:tr>
              <a:tr h="122071">
                <a:tc>
                  <a:txBody>
                    <a:bodyPr/>
                    <a:lstStyle/>
                    <a:p>
                      <a:pPr algn="ctr" fontAlgn="ctr"/>
                      <a:r>
                        <a:rPr lang="en-US" sz="500" b="1" i="0" u="none" strike="noStrike">
                          <a:solidFill>
                            <a:srgbClr val="000000"/>
                          </a:solidFill>
                          <a:effectLst/>
                          <a:latin typeface="Calibri" panose="020F0502020204030204" pitchFamily="34" charset="0"/>
                        </a:rPr>
                        <a:t>2</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8:45am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Player Briefing (Plan a 15 Min Brief)</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director / facilitator conducts exercise and safety briefing.</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505879"/>
                  </a:ext>
                </a:extLst>
              </a:tr>
              <a:tr h="225832">
                <a:tc>
                  <a:txBody>
                    <a:bodyPr/>
                    <a:lstStyle/>
                    <a:p>
                      <a:pPr algn="ctr" fontAlgn="ctr"/>
                      <a:r>
                        <a:rPr lang="en-US" sz="500" b="1" i="0" u="none" strike="noStrike">
                          <a:solidFill>
                            <a:srgbClr val="000000"/>
                          </a:solidFill>
                          <a:effectLst/>
                          <a:latin typeface="Calibri" panose="020F0502020204030204" pitchFamily="34" charset="0"/>
                        </a:rPr>
                        <a:t>3</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 (StartEx)</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Medical Alert Center (MAC)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Start Exercise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Exercise participants initiate play.</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58273"/>
                  </a:ext>
                </a:extLst>
              </a:tr>
              <a:tr h="244143">
                <a:tc>
                  <a:txBody>
                    <a:bodyPr/>
                    <a:lstStyle/>
                    <a:p>
                      <a:pPr algn="ctr" fontAlgn="ctr"/>
                      <a:r>
                        <a:rPr lang="en-US" sz="500" b="1" i="0" u="none" strike="noStrike">
                          <a:solidFill>
                            <a:srgbClr val="000000"/>
                          </a:solidFill>
                          <a:effectLst/>
                          <a:latin typeface="Calibri" panose="020F0502020204030204" pitchFamily="34" charset="0"/>
                        </a:rPr>
                        <a:t>4</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9:00am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MCI Initiated</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 initiates MCI poll titled "2023 FRC Exercise"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Respond to MCI poll. Input bed availability data into ReddiNet MCI module (minimum quantities 2 Immediate, 2 Delayed, 2 Minor)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52354766"/>
                  </a:ext>
                </a:extLst>
              </a:tr>
              <a:tr h="244143">
                <a:tc>
                  <a:txBody>
                    <a:bodyPr/>
                    <a:lstStyle/>
                    <a:p>
                      <a:pPr algn="ctr" fontAlgn="ctr"/>
                      <a:r>
                        <a:rPr lang="en-US" sz="500" b="1" i="0" u="none" strike="noStrike">
                          <a:solidFill>
                            <a:srgbClr val="000000"/>
                          </a:solidFill>
                          <a:effectLst/>
                          <a:latin typeface="Calibri" panose="020F0502020204030204" pitchFamily="34" charset="0"/>
                        </a:rPr>
                        <a:t>5</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9:00am to 9:10am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 inputs patient destination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Each hospital will receive one (1) ambulance with one (1) "ambulance patient"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arrives the ambulance in the ReddiNet MCI Module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616874883"/>
                  </a:ext>
                </a:extLst>
              </a:tr>
              <a:tr h="732429">
                <a:tc>
                  <a:txBody>
                    <a:bodyPr/>
                    <a:lstStyle/>
                    <a:p>
                      <a:pPr algn="ctr" fontAlgn="ctr"/>
                      <a:r>
                        <a:rPr lang="en-US" sz="500" b="1" i="0" u="none" strike="noStrike">
                          <a:solidFill>
                            <a:srgbClr val="000000"/>
                          </a:solidFill>
                          <a:effectLst/>
                          <a:latin typeface="Calibri" panose="020F0502020204030204" pitchFamily="34" charset="0"/>
                        </a:rPr>
                        <a:t>6</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9:00am to 9:15am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Provide pre-designated patient demographic data</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 provides the pre-designated "ambulance patient" information to the ReddiNet End-User. The information is needed to update the MCI victim list. The information is regarding the "ambulance patient" who arrived at the Emergency Department by ambulance and contains the patient's first name, gender, age, and triage tag#</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updates MCI victim list and enters "ambulance patient": 1. First name, 2. Gender, 3. Age, 4. Triage Tag # </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2484586"/>
                  </a:ext>
                </a:extLst>
              </a:tr>
              <a:tr h="610357">
                <a:tc>
                  <a:txBody>
                    <a:bodyPr/>
                    <a:lstStyle/>
                    <a:p>
                      <a:pPr algn="ctr" fontAlgn="ctr"/>
                      <a:r>
                        <a:rPr lang="en-US" sz="500" b="1" i="0" u="none" strike="noStrike">
                          <a:solidFill>
                            <a:srgbClr val="000000"/>
                          </a:solidFill>
                          <a:effectLst/>
                          <a:latin typeface="Calibri" panose="020F0502020204030204" pitchFamily="34" charset="0"/>
                        </a:rPr>
                        <a:t>7</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9:15am to 9:30am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Add five (5) additional walk-in patients to the MCI victim list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 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C/E informs ReddiNet End-User to enter five (5) additional walk-in patients to the MCI victim list. Use fictional first names and your hospital's three 3- letter hospital code as the last names.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ReddiNet End-User enters five (5) walk-in patients into the MCI victim list. End user must check the box labeled "Walk-In" when adding walk-in patients. Use fictional first names, and gender. Do not enter a triage tag number. Use your hospital's 3-letter hospital code for the last names. </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l" fontAlgn="ctr"/>
                      <a:r>
                        <a:rPr lang="en-US" sz="500" b="1" i="0" u="none" strike="noStrike">
                          <a:solidFill>
                            <a:srgbClr val="000000"/>
                          </a:solidFill>
                          <a:effectLst/>
                          <a:latin typeface="Calibri" panose="020F0502020204030204" pitchFamily="34" charset="0"/>
                        </a:rPr>
                        <a:t>Hospital ReddiNet End-Users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845033296"/>
                  </a:ext>
                </a:extLst>
              </a:tr>
              <a:tr h="366214">
                <a:tc>
                  <a:txBody>
                    <a:bodyPr/>
                    <a:lstStyle/>
                    <a:p>
                      <a:pPr algn="ctr" fontAlgn="ctr"/>
                      <a:r>
                        <a:rPr lang="en-US" sz="500" b="1" i="0" u="none" strike="noStrike">
                          <a:solidFill>
                            <a:srgbClr val="000000"/>
                          </a:solidFill>
                          <a:effectLst/>
                          <a:latin typeface="Calibri" panose="020F0502020204030204" pitchFamily="34" charset="0"/>
                        </a:rPr>
                        <a:t>8</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9:30am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 sends message to all hospitals that the County has activated a FAC to support family reunification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 Family Assistance Center (FAC) has been activated at a location near the MCI. </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Emergency Manager mobilizes Family Information Center (FIC) team and briefly discuss internal triggers required to activate the FIC plan.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 EM and FIC team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0025642"/>
                  </a:ext>
                </a:extLst>
              </a:tr>
              <a:tr h="610357">
                <a:tc>
                  <a:txBody>
                    <a:bodyPr/>
                    <a:lstStyle/>
                    <a:p>
                      <a:pPr algn="ctr" fontAlgn="ctr"/>
                      <a:r>
                        <a:rPr lang="en-US" sz="500" b="1" i="0" u="none" strike="noStrike">
                          <a:solidFill>
                            <a:srgbClr val="000000"/>
                          </a:solidFill>
                          <a:effectLst/>
                          <a:latin typeface="Calibri" panose="020F0502020204030204" pitchFamily="34" charset="0"/>
                        </a:rPr>
                        <a:t>9</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9:40am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logs into Family Reunification Center (FRC) application and activates a "FAC"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Designated FRC End-User of the FIC team logs into the FRC application and activates a "FAC"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 FRC End-User logs into the FRC application. 2. FRC End-User activates a "FAC" in the FRC application and names the "FAC" your hospital name followed by "- FRC Exercise" (e.g. "ACME Hospital - FRC Exercise"). 3. FRC End-User associates the "FAC" with the MCI titled "2023 FRC Exercise".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454737"/>
                  </a:ext>
                </a:extLst>
              </a:tr>
              <a:tr h="488286">
                <a:tc>
                  <a:txBody>
                    <a:bodyPr/>
                    <a:lstStyle/>
                    <a:p>
                      <a:pPr algn="ctr" fontAlgn="ctr"/>
                      <a:r>
                        <a:rPr lang="en-US" sz="500" b="1" i="0" u="none" strike="noStrike">
                          <a:solidFill>
                            <a:srgbClr val="000000"/>
                          </a:solidFill>
                          <a:effectLst/>
                          <a:latin typeface="Calibri" panose="020F0502020204030204" pitchFamily="34" charset="0"/>
                        </a:rPr>
                        <a:t>10</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l" fontAlgn="ctr"/>
                      <a:r>
                        <a:rPr lang="en-US" sz="500" b="1" i="0" u="none" strike="noStrike">
                          <a:solidFill>
                            <a:srgbClr val="000000"/>
                          </a:solidFill>
                          <a:effectLst/>
                          <a:latin typeface="Calibri" panose="020F0502020204030204" pitchFamily="34" charset="0"/>
                        </a:rPr>
                        <a:t>9:40am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a:t>
                      </a:r>
                      <a:r>
                        <a:rPr lang="en-US" sz="500" b="1" i="0" u="none" strike="noStrike">
                          <a:solidFill>
                            <a:srgbClr val="FF0000"/>
                          </a:solidFill>
                          <a:effectLst/>
                          <a:latin typeface="Calibri" panose="020F0502020204030204" pitchFamily="34" charset="0"/>
                        </a:rPr>
                        <a:t>registers</a:t>
                      </a:r>
                      <a:r>
                        <a:rPr lang="en-US" sz="500" b="1" i="0" u="none" strike="noStrike">
                          <a:solidFill>
                            <a:srgbClr val="000000"/>
                          </a:solidFill>
                          <a:effectLst/>
                          <a:latin typeface="Calibri" panose="020F0502020204030204" pitchFamily="34" charset="0"/>
                        </a:rPr>
                        <a:t> designated patient into FRC application </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 provides pre-designated patient data to the FRC End User. The data is needed to </a:t>
                      </a:r>
                      <a:r>
                        <a:rPr lang="en-US" sz="500" b="1" i="0" u="none" strike="noStrike">
                          <a:solidFill>
                            <a:srgbClr val="FF0000"/>
                          </a:solidFill>
                          <a:effectLst/>
                          <a:latin typeface="Calibri" panose="020F0502020204030204" pitchFamily="34" charset="0"/>
                        </a:rPr>
                        <a:t>register</a:t>
                      </a:r>
                      <a:r>
                        <a:rPr lang="en-US" sz="500" b="1" i="0" u="none" strike="noStrike">
                          <a:solidFill>
                            <a:srgbClr val="000000"/>
                          </a:solidFill>
                          <a:effectLst/>
                          <a:latin typeface="Calibri" panose="020F0502020204030204" pitchFamily="34" charset="0"/>
                        </a:rPr>
                        <a:t> the desginated patient into the FRC system.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 User enters the patient data into the FRC application with the following </a:t>
                      </a:r>
                      <a:r>
                        <a:rPr lang="en-US" sz="500" b="1" i="0" u="none" strike="noStrike">
                          <a:solidFill>
                            <a:srgbClr val="FF0000"/>
                          </a:solidFill>
                          <a:effectLst/>
                          <a:latin typeface="Calibri" panose="020F0502020204030204" pitchFamily="34" charset="0"/>
                        </a:rPr>
                        <a:t>eleven (11) data elements</a:t>
                      </a:r>
                      <a:r>
                        <a:rPr lang="en-US" sz="500" b="1" i="0" u="none" strike="noStrike">
                          <a:solidFill>
                            <a:srgbClr val="000000"/>
                          </a:solidFill>
                          <a:effectLst/>
                          <a:latin typeface="Calibri" panose="020F0502020204030204" pitchFamily="34" charset="0"/>
                        </a:rPr>
                        <a:t>: 1. Triage tag #. 2. First Name. 3. Last name. 4. DOB. 5. Gender. 6. Eye Color. 7. Hair Color. 8. Height. 9. Weight. 10. Language. 11. Ethnicity</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26657"/>
                  </a:ext>
                </a:extLst>
              </a:tr>
              <a:tr h="610357">
                <a:tc>
                  <a:txBody>
                    <a:bodyPr/>
                    <a:lstStyle/>
                    <a:p>
                      <a:pPr algn="ctr" fontAlgn="ctr"/>
                      <a:r>
                        <a:rPr lang="en-US" sz="500" b="1" i="0" u="none" strike="noStrike">
                          <a:solidFill>
                            <a:srgbClr val="000000"/>
                          </a:solidFill>
                          <a:effectLst/>
                          <a:latin typeface="Calibri" panose="020F0502020204030204" pitchFamily="34" charset="0"/>
                        </a:rPr>
                        <a:t>11</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500" b="1" i="0" u="none" strike="noStrike">
                          <a:solidFill>
                            <a:srgbClr val="000000"/>
                          </a:solidFill>
                          <a:effectLst/>
                          <a:latin typeface="Calibri" panose="020F0502020204030204" pitchFamily="34" charset="0"/>
                        </a:rPr>
                        <a:t>9:50am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the five (5) pre-designated seekers into the FRC "FAC"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Five (5) unrelated persons (designated seekers) each seeking a family member (missing person) involved in the incident arrived at your hospital. The missing persons (patients) are located at other facilities. C/E provides the Seeker data to the FRC End-User to Register into the "FAC"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Register each Seeker into the FRC "FAC" from data provided by C/E. (Seekers will have all demographic data of the missing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222434"/>
                  </a:ext>
                </a:extLst>
              </a:tr>
              <a:tr h="488286">
                <a:tc>
                  <a:txBody>
                    <a:bodyPr/>
                    <a:lstStyle/>
                    <a:p>
                      <a:pPr algn="ctr" fontAlgn="ctr"/>
                      <a:r>
                        <a:rPr lang="en-US" sz="500" b="1" i="0" u="none" strike="noStrike">
                          <a:solidFill>
                            <a:srgbClr val="000000"/>
                          </a:solidFill>
                          <a:effectLst/>
                          <a:latin typeface="Calibri" panose="020F0502020204030204" pitchFamily="34" charset="0"/>
                        </a:rPr>
                        <a:t>12</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10:00am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Facilitate family reunification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locate and reunite each Seeker with the correct missing person (patient) in the FRC application and inform the family (C/E) of their location.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Locate and reunite each designated Seeker with the correct missing person (patient) in the FRC application and inform the seeking-person (family member) of the missing-person's location only</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486353"/>
                  </a:ext>
                </a:extLst>
              </a:tr>
              <a:tr h="366214">
                <a:tc>
                  <a:txBody>
                    <a:bodyPr/>
                    <a:lstStyle/>
                    <a:p>
                      <a:pPr algn="ctr" fontAlgn="ctr"/>
                      <a:r>
                        <a:rPr lang="en-US" sz="500" b="1" i="0" u="none" strike="noStrike">
                          <a:solidFill>
                            <a:srgbClr val="000000"/>
                          </a:solidFill>
                          <a:effectLst/>
                          <a:latin typeface="Calibri" panose="020F0502020204030204" pitchFamily="34" charset="0"/>
                        </a:rPr>
                        <a:t>13</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10:00am to 11:00am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De-activate FAC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Inform the FRC End-User to deactivate "FAC" in FRC when all five (5) Seekers have been informed of the missing person's location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 deactivates "FAC" in FRC when all five (5) seekers have been informed of the missing persons location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FRC End-User</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112831"/>
                  </a:ext>
                </a:extLst>
              </a:tr>
              <a:tr h="122071">
                <a:tc>
                  <a:txBody>
                    <a:bodyPr/>
                    <a:lstStyle/>
                    <a:p>
                      <a:pPr algn="ctr" fontAlgn="ctr"/>
                      <a:r>
                        <a:rPr lang="en-US" sz="500" b="1" i="0" u="none" strike="noStrike">
                          <a:solidFill>
                            <a:srgbClr val="000000"/>
                          </a:solidFill>
                          <a:effectLst/>
                          <a:latin typeface="Calibri" panose="020F0502020204030204" pitchFamily="34" charset="0"/>
                        </a:rPr>
                        <a:t>14</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ReddiNet</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 (End Ex)</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MAC</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Hospitals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Exercise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End all exercise play and activity</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80973"/>
                  </a:ext>
                </a:extLst>
              </a:tr>
              <a:tr h="244143">
                <a:tc>
                  <a:txBody>
                    <a:bodyPr/>
                    <a:lstStyle/>
                    <a:p>
                      <a:pPr algn="ctr" fontAlgn="ctr"/>
                      <a:r>
                        <a:rPr lang="en-US" sz="500" b="1" i="0" u="none" strike="noStrike">
                          <a:solidFill>
                            <a:srgbClr val="000000"/>
                          </a:solidFill>
                          <a:effectLst/>
                          <a:latin typeface="Calibri" panose="020F0502020204030204" pitchFamily="34" charset="0"/>
                        </a:rPr>
                        <a:t>15</a:t>
                      </a:r>
                    </a:p>
                  </a:txBody>
                  <a:tcPr marL="4449" marR="4449" marT="444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11:00am to 11:30am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In Person</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Debrief</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C/E</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Huddle all players for a debrief </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effectLst/>
                          <a:latin typeface="Calibri" panose="020F0502020204030204" pitchFamily="34" charset="0"/>
                        </a:rPr>
                        <a:t>Conduct debrief and have all players complete a participant feedback form</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500" b="1" i="0" u="none" strike="noStrike" dirty="0">
                          <a:solidFill>
                            <a:srgbClr val="000000"/>
                          </a:solidFill>
                          <a:effectLst/>
                          <a:latin typeface="Calibri" panose="020F0502020204030204" pitchFamily="34" charset="0"/>
                        </a:rPr>
                        <a:t>All Players</a:t>
                      </a:r>
                    </a:p>
                  </a:txBody>
                  <a:tcPr marL="4449" marR="4449" marT="4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1606043"/>
                  </a:ext>
                </a:extLst>
              </a:tr>
            </a:tbl>
          </a:graphicData>
        </a:graphic>
      </p:graphicFrame>
    </p:spTree>
    <p:extLst>
      <p:ext uri="{BB962C8B-B14F-4D97-AF65-F5344CB8AC3E}">
        <p14:creationId xmlns:p14="http://schemas.microsoft.com/office/powerpoint/2010/main" val="330156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dirty="0">
                <a:solidFill>
                  <a:schemeClr val="tx1">
                    <a:lumMod val="85000"/>
                    <a:lumOff val="15000"/>
                  </a:schemeClr>
                </a:solidFill>
              </a:rPr>
              <a:t>ReddiNet Message Screen:</a:t>
            </a:r>
            <a:br>
              <a:rPr lang="en-US" sz="1400" dirty="0">
                <a:solidFill>
                  <a:schemeClr val="tx1">
                    <a:lumMod val="85000"/>
                    <a:lumOff val="15000"/>
                  </a:schemeClr>
                </a:solidFill>
              </a:rPr>
            </a:br>
            <a:br>
              <a:rPr lang="en-US" sz="1400" dirty="0">
                <a:solidFill>
                  <a:schemeClr val="tx1">
                    <a:lumMod val="85000"/>
                    <a:lumOff val="15000"/>
                  </a:schemeClr>
                </a:solidFill>
              </a:rPr>
            </a:br>
            <a:endParaRPr lang="en-US" sz="1400" dirty="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 email&#10;&#10;Description automatically generated">
            <a:extLst>
              <a:ext uri="{FF2B5EF4-FFF2-40B4-BE49-F238E27FC236}">
                <a16:creationId xmlns:a16="http://schemas.microsoft.com/office/drawing/2014/main" id="{CF8BB186-93B8-41C9-BCBF-735168035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2" y="265863"/>
            <a:ext cx="11738919" cy="6004971"/>
          </a:xfrm>
          <a:prstGeom prst="rect">
            <a:avLst/>
          </a:prstGeom>
        </p:spPr>
      </p:pic>
    </p:spTree>
    <p:extLst>
      <p:ext uri="{BB962C8B-B14F-4D97-AF65-F5344CB8AC3E}">
        <p14:creationId xmlns:p14="http://schemas.microsoft.com/office/powerpoint/2010/main" val="54768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833DC7-75EE-4F0C-B959-29FFE6B80FB6}"/>
              </a:ext>
            </a:extLst>
          </p:cNvPr>
          <p:cNvPicPr>
            <a:picLocks noChangeAspect="1"/>
          </p:cNvPicPr>
          <p:nvPr/>
        </p:nvPicPr>
        <p:blipFill rotWithShape="1">
          <a:blip r:embed="rId3">
            <a:extLst>
              <a:ext uri="{28A0092B-C50C-407E-A947-70E740481C1C}">
                <a14:useLocalDpi xmlns:a14="http://schemas.microsoft.com/office/drawing/2010/main" val="0"/>
              </a:ext>
            </a:extLst>
          </a:blip>
          <a:srcRect r="34223"/>
          <a:stretch/>
        </p:blipFill>
        <p:spPr>
          <a:xfrm>
            <a:off x="20" y="10"/>
            <a:ext cx="12191980" cy="6857990"/>
          </a:xfrm>
          <a:prstGeom prst="rect">
            <a:avLst/>
          </a:prstGeom>
        </p:spPr>
      </p:pic>
      <p:sp>
        <p:nvSpPr>
          <p:cNvPr id="70" name="Rectangle 6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a:solidFill>
                  <a:schemeClr val="tx1">
                    <a:lumMod val="85000"/>
                    <a:lumOff val="15000"/>
                  </a:schemeClr>
                </a:solidFill>
              </a:rPr>
              <a:t>ReddiNet MCI Screen:</a:t>
            </a:r>
            <a:br>
              <a:rPr lang="en-US" sz="1400">
                <a:solidFill>
                  <a:schemeClr val="tx1">
                    <a:lumMod val="85000"/>
                    <a:lumOff val="15000"/>
                  </a:schemeClr>
                </a:solidFill>
              </a:rPr>
            </a:br>
            <a:br>
              <a:rPr lang="en-US" sz="1400">
                <a:solidFill>
                  <a:schemeClr val="tx1">
                    <a:lumMod val="85000"/>
                    <a:lumOff val="15000"/>
                  </a:schemeClr>
                </a:solidFill>
              </a:rPr>
            </a:br>
            <a:endParaRPr lang="en-US" sz="1400">
              <a:solidFill>
                <a:schemeClr val="tx1">
                  <a:lumMod val="85000"/>
                  <a:lumOff val="15000"/>
                </a:schemeClr>
              </a:solidFill>
            </a:endParaRPr>
          </a:p>
        </p:txBody>
      </p:sp>
      <p:cxnSp>
        <p:nvCxnSpPr>
          <p:cNvPr id="78" name="Straight Connector 7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43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7905E2-E8B7-4519-AEC0-C91B63CBA2CB}"/>
              </a:ext>
            </a:extLst>
          </p:cNvPr>
          <p:cNvPicPr>
            <a:picLocks noChangeAspect="1"/>
          </p:cNvPicPr>
          <p:nvPr/>
        </p:nvPicPr>
        <p:blipFill rotWithShape="1">
          <a:blip r:embed="rId3"/>
          <a:srcRect l="2667"/>
          <a:stretch/>
        </p:blipFill>
        <p:spPr>
          <a:xfrm>
            <a:off x="-3047" y="10"/>
            <a:ext cx="12191999" cy="6857990"/>
          </a:xfrm>
          <a:prstGeom prst="rect">
            <a:avLst/>
          </a:prstGeom>
        </p:spPr>
      </p:pic>
    </p:spTree>
    <p:extLst>
      <p:ext uri="{BB962C8B-B14F-4D97-AF65-F5344CB8AC3E}">
        <p14:creationId xmlns:p14="http://schemas.microsoft.com/office/powerpoint/2010/main" val="3821211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3A9207-3988-48FE-A16B-FC8090F97A5A}"/>
              </a:ext>
            </a:extLst>
          </p:cNvPr>
          <p:cNvPicPr>
            <a:picLocks noChangeAspect="1"/>
          </p:cNvPicPr>
          <p:nvPr/>
        </p:nvPicPr>
        <p:blipFill rotWithShape="1">
          <a:blip r:embed="rId3"/>
          <a:srcRect r="2667"/>
          <a:stretch/>
        </p:blipFill>
        <p:spPr>
          <a:xfrm>
            <a:off x="20" y="10"/>
            <a:ext cx="12191980" cy="6857990"/>
          </a:xfrm>
          <a:prstGeom prst="rect">
            <a:avLst/>
          </a:prstGeom>
        </p:spPr>
      </p:pic>
      <p:sp>
        <p:nvSpPr>
          <p:cNvPr id="81" name="Rectangle 8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523875" y="5317240"/>
            <a:ext cx="11210925" cy="744836"/>
          </a:xfrm>
        </p:spPr>
        <p:txBody>
          <a:bodyPr vert="horz" lIns="91440" tIns="45720" rIns="91440" bIns="45720" rtlCol="0" anchor="ctr">
            <a:normAutofit/>
          </a:bodyPr>
          <a:lstStyle/>
          <a:p>
            <a:r>
              <a:rPr lang="en-US" sz="1400">
                <a:solidFill>
                  <a:schemeClr val="tx1">
                    <a:lumMod val="85000"/>
                    <a:lumOff val="15000"/>
                  </a:schemeClr>
                </a:solidFill>
              </a:rPr>
              <a:t>FRC Application Dashboard:</a:t>
            </a:r>
            <a:br>
              <a:rPr lang="en-US" sz="1400">
                <a:solidFill>
                  <a:schemeClr val="tx1">
                    <a:lumMod val="85000"/>
                    <a:lumOff val="15000"/>
                  </a:schemeClr>
                </a:solidFill>
              </a:rPr>
            </a:br>
            <a:br>
              <a:rPr lang="en-US" sz="1400">
                <a:solidFill>
                  <a:schemeClr val="tx1">
                    <a:lumMod val="85000"/>
                    <a:lumOff val="15000"/>
                  </a:schemeClr>
                </a:solidFill>
              </a:rPr>
            </a:br>
            <a:endParaRPr lang="en-US" sz="1400">
              <a:solidFill>
                <a:schemeClr val="tx1">
                  <a:lumMod val="85000"/>
                  <a:lumOff val="15000"/>
                </a:schemeClr>
              </a:solidFill>
            </a:endParaRPr>
          </a:p>
        </p:txBody>
      </p:sp>
      <p:cxnSp>
        <p:nvCxnSpPr>
          <p:cNvPr id="83" name="Straight Connector 8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856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AD3A11EF-9439-D6AD-C6EE-CB7227CC141C}"/>
              </a:ext>
            </a:extLst>
          </p:cNvPr>
          <p:cNvPicPr>
            <a:picLocks noChangeAspect="1"/>
          </p:cNvPicPr>
          <p:nvPr/>
        </p:nvPicPr>
        <p:blipFill rotWithShape="1">
          <a:blip r:embed="rId3">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838200" y="365125"/>
            <a:ext cx="10515600" cy="1325563"/>
          </a:xfrm>
        </p:spPr>
        <p:txBody>
          <a:bodyPr vert="horz" lIns="91440" tIns="45720" rIns="91440" bIns="45720" rtlCol="0" anchor="ctr">
            <a:normAutofit/>
          </a:bodyPr>
          <a:lstStyle/>
          <a:p>
            <a:r>
              <a:rPr lang="en-US" sz="2100">
                <a:solidFill>
                  <a:srgbClr val="FFFFFF"/>
                </a:solidFill>
              </a:rPr>
              <a:t>Patient and Seeker Data:</a:t>
            </a:r>
            <a:br>
              <a:rPr lang="en-US" sz="2100">
                <a:solidFill>
                  <a:srgbClr val="FFFFFF"/>
                </a:solidFill>
              </a:rPr>
            </a:br>
            <a:br>
              <a:rPr lang="en-US" sz="2100">
                <a:solidFill>
                  <a:srgbClr val="FFFFFF"/>
                </a:solidFill>
              </a:rPr>
            </a:br>
            <a:br>
              <a:rPr lang="en-US" sz="2100">
                <a:solidFill>
                  <a:srgbClr val="FFFFFF"/>
                </a:solidFill>
              </a:rPr>
            </a:br>
            <a:endParaRPr lang="en-US" sz="2100">
              <a:solidFill>
                <a:srgbClr val="FFFFFF"/>
              </a:solidFill>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extLst>
              <p:ext uri="{D42A27DB-BD31-4B8C-83A1-F6EECF244321}">
                <p14:modId xmlns:p14="http://schemas.microsoft.com/office/powerpoint/2010/main" val="3023749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40521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FCFC2B-D8D9-4198-81F0-9751988FEC1F}"/>
              </a:ext>
            </a:extLst>
          </p:cNvPr>
          <p:cNvSpPr>
            <a:spLocks noGrp="1"/>
          </p:cNvSpPr>
          <p:nvPr>
            <p:ph type="title"/>
          </p:nvPr>
        </p:nvSpPr>
        <p:spPr>
          <a:xfrm>
            <a:off x="1720795" y="261758"/>
            <a:ext cx="9053223" cy="962743"/>
          </a:xfrm>
        </p:spPr>
        <p:txBody>
          <a:bodyPr>
            <a:normAutofit fontScale="90000"/>
          </a:bodyPr>
          <a:lstStyle/>
          <a:p>
            <a:r>
              <a:rPr lang="en-US" dirty="0"/>
              <a:t>EMS Agency Website: Exercises and Drills</a:t>
            </a:r>
          </a:p>
        </p:txBody>
      </p:sp>
      <p:pic>
        <p:nvPicPr>
          <p:cNvPr id="9" name="Content Placeholder 8" descr="Graphical user interface, text, application&#10;&#10;Description automatically generated">
            <a:extLst>
              <a:ext uri="{FF2B5EF4-FFF2-40B4-BE49-F238E27FC236}">
                <a16:creationId xmlns:a16="http://schemas.microsoft.com/office/drawing/2014/main" id="{6F4DE6C6-6187-4676-B661-3CD8A0BEB1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5820" y="1345739"/>
            <a:ext cx="8660148" cy="4831224"/>
          </a:xfrm>
        </p:spPr>
      </p:pic>
    </p:spTree>
    <p:extLst>
      <p:ext uri="{BB962C8B-B14F-4D97-AF65-F5344CB8AC3E}">
        <p14:creationId xmlns:p14="http://schemas.microsoft.com/office/powerpoint/2010/main" val="276930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dirty="0"/>
              <a:t>2023 Family Reunification Center (FRC) Exercise</a:t>
            </a:r>
            <a:br>
              <a:rPr lang="en-US" sz="2000" dirty="0"/>
            </a:br>
            <a:br>
              <a:rPr lang="en-US" sz="2000" dirty="0"/>
            </a:br>
            <a:br>
              <a:rPr lang="en-US" sz="4800" dirty="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636998" y="2167847"/>
            <a:ext cx="5160503" cy="4176203"/>
          </a:xfrm>
        </p:spPr>
        <p:txBody>
          <a:bodyPr anchor="b">
            <a:normAutofit fontScale="92500" lnSpcReduction="20000"/>
          </a:bodyPr>
          <a:lstStyle/>
          <a:p>
            <a:pPr marL="222250" lvl="1" algn="l"/>
            <a:r>
              <a:rPr lang="en-US" b="1" dirty="0"/>
              <a:t>FRC exercise meets the Hospital Preparedness Program (HPP) grant requirements:</a:t>
            </a:r>
          </a:p>
          <a:p>
            <a:pPr marL="222250" lvl="1" algn="l"/>
            <a:endParaRPr lang="en-US" b="1" dirty="0"/>
          </a:p>
          <a:p>
            <a:pPr marL="565150" lvl="1" indent="-342900" algn="l">
              <a:buFont typeface="Arial" panose="020B0604020202020204" pitchFamily="34" charset="0"/>
              <a:buChar char="•"/>
            </a:pPr>
            <a:r>
              <a:rPr lang="en-US" dirty="0"/>
              <a:t>10.9.2 “All participants will receive Six Hundred and Sixty Dollars ($660) to maintain system participation in the FRC application provided through ReddiNet”</a:t>
            </a:r>
          </a:p>
          <a:p>
            <a:pPr marL="565150" lvl="1" indent="-342900" algn="l">
              <a:buFont typeface="Arial" panose="020B0604020202020204" pitchFamily="34" charset="0"/>
              <a:buChar char="•"/>
            </a:pPr>
            <a:endParaRPr lang="en-US" dirty="0"/>
          </a:p>
          <a:p>
            <a:pPr marL="565150" lvl="1" indent="-342900" algn="l">
              <a:buFont typeface="Arial" panose="020B0604020202020204" pitchFamily="34" charset="0"/>
              <a:buChar char="•"/>
            </a:pPr>
            <a:r>
              <a:rPr lang="en-US" dirty="0"/>
              <a:t>10.7.1  All participants will receive Six Thousand Dollars ($6,000) to participate in exercises and drills in conjunction with County and community partners to ensure hospital preparedness, including but not limited to:</a:t>
            </a:r>
          </a:p>
          <a:p>
            <a:pPr marL="222250" lvl="1" algn="l"/>
            <a:endParaRPr lang="en-US" dirty="0"/>
          </a:p>
          <a:p>
            <a:pPr marL="565150" lvl="1" indent="-342900" algn="l">
              <a:buFont typeface="Arial" panose="020B0604020202020204" pitchFamily="34" charset="0"/>
              <a:buChar char="•"/>
            </a:pPr>
            <a:r>
              <a:rPr lang="en-US" dirty="0"/>
              <a:t>10.7.1.3 “Conduct Family Reunification Center (FRC) training and tabletop exercise.” </a:t>
            </a:r>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550595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01516" y="526774"/>
            <a:ext cx="4630914" cy="158065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Inject #10: Non-ED</a:t>
            </a:r>
            <a:br>
              <a:rPr lang="en-US" sz="4800" dirty="0"/>
            </a:br>
            <a:br>
              <a:rPr lang="en-US" sz="4800" dirty="0"/>
            </a:br>
            <a:br>
              <a:rPr lang="en-US" sz="1800" dirty="0"/>
            </a:br>
            <a:endParaRPr lang="en-US" sz="4800" dirty="0"/>
          </a:p>
        </p:txBody>
      </p:sp>
      <p:sp>
        <p:nvSpPr>
          <p:cNvPr id="52" name="Rectangle 5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F77386F7-6D8D-4386-B5D3-267E01A5BB09}"/>
              </a:ext>
            </a:extLst>
          </p:cNvPr>
          <p:cNvGraphicFramePr>
            <a:graphicFrameLocks noChangeAspect="1"/>
          </p:cNvGraphicFramePr>
          <p:nvPr/>
        </p:nvGraphicFramePr>
        <p:xfrm>
          <a:off x="401516" y="915911"/>
          <a:ext cx="9836114" cy="5415315"/>
        </p:xfrm>
        <a:graphic>
          <a:graphicData uri="http://schemas.openxmlformats.org/presentationml/2006/ole">
            <mc:AlternateContent xmlns:mc="http://schemas.openxmlformats.org/markup-compatibility/2006">
              <mc:Choice xmlns:v="urn:schemas-microsoft-com:vml" Requires="v">
                <p:oleObj spid="_x0000_s3100" name="Acrobat Document" r:id="rId4" imgW="7543710" imgH="5829060" progId="Acrobat.Document.DC">
                  <p:embed/>
                </p:oleObj>
              </mc:Choice>
              <mc:Fallback>
                <p:oleObj name="Acrobat Document" r:id="rId4" imgW="7543710" imgH="5829060" progId="Acrobat.Document.DC">
                  <p:embed/>
                  <p:pic>
                    <p:nvPicPr>
                      <p:cNvPr id="3" name="Object 2">
                        <a:extLst>
                          <a:ext uri="{FF2B5EF4-FFF2-40B4-BE49-F238E27FC236}">
                            <a16:creationId xmlns:a16="http://schemas.microsoft.com/office/drawing/2014/main" id="{F77386F7-6D8D-4386-B5D3-267E01A5BB09}"/>
                          </a:ext>
                        </a:extLst>
                      </p:cNvPr>
                      <p:cNvPicPr/>
                      <p:nvPr/>
                    </p:nvPicPr>
                    <p:blipFill>
                      <a:blip r:embed="rId5"/>
                      <a:stretch>
                        <a:fillRect/>
                      </a:stretch>
                    </p:blipFill>
                    <p:spPr>
                      <a:xfrm>
                        <a:off x="401516" y="915911"/>
                        <a:ext cx="9836114" cy="5415315"/>
                      </a:xfrm>
                      <a:prstGeom prst="rect">
                        <a:avLst/>
                      </a:prstGeom>
                    </p:spPr>
                  </p:pic>
                </p:oleObj>
              </mc:Fallback>
            </mc:AlternateContent>
          </a:graphicData>
        </a:graphic>
      </p:graphicFrame>
    </p:spTree>
    <p:extLst>
      <p:ext uri="{BB962C8B-B14F-4D97-AF65-F5344CB8AC3E}">
        <p14:creationId xmlns:p14="http://schemas.microsoft.com/office/powerpoint/2010/main" val="247875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01516" y="526774"/>
            <a:ext cx="4630914" cy="1580653"/>
          </a:xfrm>
        </p:spPr>
        <p:txBody>
          <a:bodyPr anchor="b">
            <a:normAutofit fontScale="90000"/>
          </a:bodyPr>
          <a:lstStyle/>
          <a:p>
            <a:pPr algn="l"/>
            <a:r>
              <a:rPr lang="en-US" sz="3600" dirty="0">
                <a:solidFill>
                  <a:srgbClr val="E7E6E6">
                    <a:lumMod val="10000"/>
                  </a:srgbClr>
                </a:solidFill>
                <a:latin typeface="Franklin Gothic Book" panose="020B0503020102020204" pitchFamily="34" charset="0"/>
              </a:rPr>
              <a:t>Injects</a:t>
            </a:r>
            <a:r>
              <a:rPr lang="en-US" sz="4800" dirty="0"/>
              <a:t>:</a:t>
            </a:r>
            <a:br>
              <a:rPr lang="en-US" sz="4800" dirty="0"/>
            </a:br>
            <a:br>
              <a:rPr lang="en-US" sz="4800" dirty="0"/>
            </a:br>
            <a:br>
              <a:rPr lang="en-US" sz="1800" dirty="0"/>
            </a:br>
            <a:endParaRPr lang="en-US" sz="4800" dirty="0"/>
          </a:p>
        </p:txBody>
      </p:sp>
      <p:sp>
        <p:nvSpPr>
          <p:cNvPr id="52" name="Rectangle 5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CF72D95A-AA64-4D84-B0C3-6C73F8000FFF}"/>
              </a:ext>
            </a:extLst>
          </p:cNvPr>
          <p:cNvGraphicFramePr>
            <a:graphicFrameLocks noChangeAspect="1"/>
          </p:cNvGraphicFramePr>
          <p:nvPr>
            <p:extLst>
              <p:ext uri="{D42A27DB-BD31-4B8C-83A1-F6EECF244321}">
                <p14:modId xmlns:p14="http://schemas.microsoft.com/office/powerpoint/2010/main" val="815113490"/>
              </p:ext>
            </p:extLst>
          </p:nvPr>
        </p:nvGraphicFramePr>
        <p:xfrm>
          <a:off x="197708" y="171172"/>
          <a:ext cx="11592776" cy="6622524"/>
        </p:xfrm>
        <a:graphic>
          <a:graphicData uri="http://schemas.openxmlformats.org/presentationml/2006/ole">
            <mc:AlternateContent xmlns:mc="http://schemas.openxmlformats.org/markup-compatibility/2006">
              <mc:Choice xmlns:v="urn:schemas-microsoft-com:vml" Requires="v">
                <p:oleObj spid="_x0000_s1080" name="Acrobat Document" r:id="rId4" imgW="6410142" imgH="4533833" progId="Acrobat.Document.DC">
                  <p:embed/>
                </p:oleObj>
              </mc:Choice>
              <mc:Fallback>
                <p:oleObj name="Acrobat Document" r:id="rId4" imgW="6410142" imgH="4533833" progId="Acrobat.Document.DC">
                  <p:embed/>
                  <p:pic>
                    <p:nvPicPr>
                      <p:cNvPr id="8" name="Object 7">
                        <a:extLst>
                          <a:ext uri="{FF2B5EF4-FFF2-40B4-BE49-F238E27FC236}">
                            <a16:creationId xmlns:a16="http://schemas.microsoft.com/office/drawing/2014/main" id="{CF72D95A-AA64-4D84-B0C3-6C73F8000FFF}"/>
                          </a:ext>
                        </a:extLst>
                      </p:cNvPr>
                      <p:cNvPicPr/>
                      <p:nvPr/>
                    </p:nvPicPr>
                    <p:blipFill>
                      <a:blip r:embed="rId5"/>
                      <a:stretch>
                        <a:fillRect/>
                      </a:stretch>
                    </p:blipFill>
                    <p:spPr>
                      <a:xfrm>
                        <a:off x="197708" y="171172"/>
                        <a:ext cx="11592776" cy="6622524"/>
                      </a:xfrm>
                      <a:prstGeom prst="rect">
                        <a:avLst/>
                      </a:prstGeom>
                    </p:spPr>
                  </p:pic>
                </p:oleObj>
              </mc:Fallback>
            </mc:AlternateContent>
          </a:graphicData>
        </a:graphic>
      </p:graphicFrame>
    </p:spTree>
    <p:extLst>
      <p:ext uri="{BB962C8B-B14F-4D97-AF65-F5344CB8AC3E}">
        <p14:creationId xmlns:p14="http://schemas.microsoft.com/office/powerpoint/2010/main" val="3501774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Player Role After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marL="228600" lvl="0" indent="-228600">
              <a:lnSpc>
                <a:spcPct val="90000"/>
              </a:lnSpc>
              <a:spcBef>
                <a:spcPts val="1000"/>
              </a:spcBef>
              <a:buFont typeface="Arial" panose="020B0604020202020204" pitchFamily="34" charset="0"/>
              <a:buChar char="•"/>
            </a:pPr>
            <a:r>
              <a:rPr lang="en-US" sz="2000" dirty="0">
                <a:solidFill>
                  <a:prstClr val="black"/>
                </a:solidFill>
                <a:latin typeface="Franklin Gothic Book" panose="020B0503020102020204" pitchFamily="34" charset="0"/>
              </a:rPr>
              <a:t>Conduct debrief with players at your facility</a:t>
            </a:r>
          </a:p>
          <a:p>
            <a:pPr marL="228600" lvl="0" indent="-228600">
              <a:lnSpc>
                <a:spcPct val="90000"/>
              </a:lnSpc>
              <a:spcBef>
                <a:spcPts val="1000"/>
              </a:spcBef>
              <a:buFont typeface="Arial" panose="020B0604020202020204" pitchFamily="34" charset="0"/>
              <a:buChar char="•"/>
            </a:pPr>
            <a:r>
              <a:rPr lang="en-US" sz="2000" dirty="0">
                <a:solidFill>
                  <a:prstClr val="black"/>
                </a:solidFill>
                <a:latin typeface="Franklin Gothic Book" panose="020B0503020102020204" pitchFamily="34" charset="0"/>
              </a:rPr>
              <a:t>Complete and submit a Participant Feedback form</a:t>
            </a:r>
          </a:p>
          <a:p>
            <a:pPr marL="57150">
              <a:lnSpc>
                <a:spcPct val="90000"/>
              </a:lnSpc>
              <a:spcAft>
                <a:spcPts val="600"/>
              </a:spcAft>
            </a:pPr>
            <a:endParaRPr lang="en-US" sz="2000" dirty="0"/>
          </a:p>
        </p:txBody>
      </p:sp>
    </p:spTree>
    <p:extLst>
      <p:ext uri="{BB962C8B-B14F-4D97-AF65-F5344CB8AC3E}">
        <p14:creationId xmlns:p14="http://schemas.microsoft.com/office/powerpoint/2010/main" val="483527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586478" y="1683756"/>
            <a:ext cx="3115265" cy="2396359"/>
          </a:xfrm>
        </p:spPr>
        <p:txBody>
          <a:bodyPr vert="horz" lIns="91440" tIns="45720" rIns="91440" bIns="45720" rtlCol="0" anchor="b">
            <a:normAutofit/>
          </a:bodyPr>
          <a:lstStyle/>
          <a:p>
            <a:r>
              <a:rPr lang="en-US" sz="2800" kern="1200" dirty="0">
                <a:solidFill>
                  <a:srgbClr val="FFFFFF"/>
                </a:solidFill>
                <a:latin typeface="+mj-lt"/>
                <a:ea typeface="+mj-ea"/>
                <a:cs typeface="+mj-cs"/>
              </a:rPr>
              <a:t>Confirmation of Exercise Participation:</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graphicFrame>
        <p:nvGraphicFramePr>
          <p:cNvPr id="6" name="TextBox 3">
            <a:extLst>
              <a:ext uri="{FF2B5EF4-FFF2-40B4-BE49-F238E27FC236}">
                <a16:creationId xmlns:a16="http://schemas.microsoft.com/office/drawing/2014/main" id="{6EF79466-0D7A-69F8-378B-4A93A1554D1F}"/>
              </a:ext>
            </a:extLst>
          </p:cNvPr>
          <p:cNvGraphicFramePr/>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3837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Documentation: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Available on EMS Agency Website:</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https://dhs.lacounty.gov/emergency-medical-services-agency/home/disaster-programs/exercise-drills/</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2000" dirty="0"/>
              <a:t>Exercise Plan</a:t>
            </a:r>
          </a:p>
          <a:p>
            <a:pPr marL="285750" indent="-228600">
              <a:lnSpc>
                <a:spcPct val="90000"/>
              </a:lnSpc>
              <a:spcAft>
                <a:spcPts val="600"/>
              </a:spcAft>
              <a:buFont typeface="Arial" panose="020B0604020202020204" pitchFamily="34" charset="0"/>
              <a:buChar char="•"/>
            </a:pPr>
            <a:r>
              <a:rPr lang="en-US" sz="2000" dirty="0"/>
              <a:t>Controller / Evaluator Handbook</a:t>
            </a:r>
          </a:p>
          <a:p>
            <a:pPr marL="285750" indent="-228600">
              <a:lnSpc>
                <a:spcPct val="90000"/>
              </a:lnSpc>
              <a:spcAft>
                <a:spcPts val="600"/>
              </a:spcAft>
              <a:buFont typeface="Arial" panose="020B0604020202020204" pitchFamily="34" charset="0"/>
              <a:buChar char="•"/>
            </a:pPr>
            <a:r>
              <a:rPr lang="en-US" sz="2000" dirty="0"/>
              <a:t>Exercise Evaluation Guide</a:t>
            </a:r>
          </a:p>
          <a:p>
            <a:pPr marL="285750" indent="-228600">
              <a:lnSpc>
                <a:spcPct val="90000"/>
              </a:lnSpc>
              <a:spcAft>
                <a:spcPts val="600"/>
              </a:spcAft>
              <a:buFont typeface="Arial" panose="020B0604020202020204" pitchFamily="34" charset="0"/>
              <a:buChar char="•"/>
            </a:pPr>
            <a:r>
              <a:rPr lang="en-US" sz="2000" dirty="0"/>
              <a:t>Participant Feedback Form</a:t>
            </a:r>
          </a:p>
          <a:p>
            <a:pPr marL="285750" indent="-228600">
              <a:lnSpc>
                <a:spcPct val="90000"/>
              </a:lnSpc>
              <a:spcAft>
                <a:spcPts val="600"/>
              </a:spcAft>
              <a:buFont typeface="Arial" panose="020B0604020202020204" pitchFamily="34" charset="0"/>
              <a:buChar char="•"/>
            </a:pPr>
            <a:r>
              <a:rPr lang="en-US" sz="2000" dirty="0"/>
              <a:t>After-Action Report/Improvement Plan</a:t>
            </a:r>
          </a:p>
          <a:p>
            <a:pPr marL="285750" indent="-228600">
              <a:lnSpc>
                <a:spcPct val="90000"/>
              </a:lnSpc>
              <a:spcAft>
                <a:spcPts val="600"/>
              </a:spcAft>
              <a:buFont typeface="Arial" panose="020B0604020202020204" pitchFamily="34" charset="0"/>
              <a:buChar char="•"/>
            </a:pPr>
            <a:r>
              <a:rPr lang="en-US" sz="2000" dirty="0"/>
              <a:t>Master Scenario Event List (MSEL)</a:t>
            </a:r>
          </a:p>
          <a:p>
            <a:pPr marL="285750" indent="-228600">
              <a:lnSpc>
                <a:spcPct val="90000"/>
              </a:lnSpc>
              <a:spcAft>
                <a:spcPts val="600"/>
              </a:spcAft>
              <a:buFont typeface="Arial" panose="020B0604020202020204" pitchFamily="34" charset="0"/>
              <a:buChar char="•"/>
            </a:pPr>
            <a:r>
              <a:rPr lang="en-US" sz="2000" dirty="0"/>
              <a:t>Patient and Seeker Data – (EMO Only)</a:t>
            </a:r>
          </a:p>
          <a:p>
            <a:pPr marL="285750" indent="-228600">
              <a:lnSpc>
                <a:spcPct val="90000"/>
              </a:lnSpc>
              <a:spcAft>
                <a:spcPts val="600"/>
              </a:spcAft>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08BFD748-8DD4-4BF5-8883-78E55B60FF0F}"/>
              </a:ext>
            </a:extLst>
          </p:cNvPr>
          <p:cNvPicPr>
            <a:picLocks noChangeAspect="1"/>
          </p:cNvPicPr>
          <p:nvPr/>
        </p:nvPicPr>
        <p:blipFill>
          <a:blip r:embed="rId3"/>
          <a:stretch>
            <a:fillRect/>
          </a:stretch>
        </p:blipFill>
        <p:spPr>
          <a:xfrm>
            <a:off x="8109502" y="1675262"/>
            <a:ext cx="3615776" cy="3519355"/>
          </a:xfrm>
          <a:prstGeom prst="rect">
            <a:avLst/>
          </a:prstGeom>
        </p:spPr>
      </p:pic>
    </p:spTree>
    <p:extLst>
      <p:ext uri="{BB962C8B-B14F-4D97-AF65-F5344CB8AC3E}">
        <p14:creationId xmlns:p14="http://schemas.microsoft.com/office/powerpoint/2010/main" val="292356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982639" y="1012536"/>
            <a:ext cx="4613300" cy="3163224"/>
          </a:xfrm>
        </p:spPr>
        <p:txBody>
          <a:bodyPr anchor="t">
            <a:normAutofit fontScale="90000"/>
          </a:bodyPr>
          <a:lstStyle/>
          <a:p>
            <a:pPr algn="l"/>
            <a:br>
              <a:rPr lang="en-US" sz="4800" dirty="0"/>
            </a:br>
            <a:br>
              <a:rPr lang="en-US" sz="4800" dirty="0"/>
            </a:br>
            <a:br>
              <a:rPr lang="en-US" sz="4800" dirty="0"/>
            </a:br>
            <a:r>
              <a:rPr lang="en-US" sz="4800" dirty="0"/>
              <a:t>Questions?</a:t>
            </a:r>
            <a:br>
              <a:rPr lang="en-US" sz="4800" dirty="0"/>
            </a:br>
            <a:br>
              <a:rPr lang="en-US" sz="4800" dirty="0"/>
            </a:br>
            <a:endParaRPr lang="en-US" sz="4800"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907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4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4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5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5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2" y="891652"/>
            <a:ext cx="4412021" cy="3030724"/>
          </a:xfrm>
        </p:spPr>
        <p:txBody>
          <a:bodyPr anchor="b">
            <a:normAutofit/>
          </a:bodyPr>
          <a:lstStyle/>
          <a:p>
            <a:pPr algn="r"/>
            <a:br>
              <a:rPr lang="en-US" sz="4000" dirty="0">
                <a:solidFill>
                  <a:srgbClr val="FFFFFF"/>
                </a:solidFill>
              </a:rPr>
            </a:br>
            <a:r>
              <a:rPr lang="en-US" sz="4000" dirty="0">
                <a:solidFill>
                  <a:srgbClr val="FFFFFF"/>
                </a:solidFill>
              </a:rPr>
              <a:t>Thank You</a:t>
            </a:r>
          </a:p>
        </p:txBody>
      </p:sp>
      <p:pic>
        <p:nvPicPr>
          <p:cNvPr id="5" name="Picture 4" descr="Text&#10;&#10;Description automatically generated">
            <a:extLst>
              <a:ext uri="{FF2B5EF4-FFF2-40B4-BE49-F238E27FC236}">
                <a16:creationId xmlns:a16="http://schemas.microsoft.com/office/drawing/2014/main" id="{C4E9D318-BDAA-4B82-8F0A-9CBF236AE9DA}"/>
              </a:ext>
            </a:extLst>
          </p:cNvPr>
          <p:cNvPicPr>
            <a:picLocks noChangeAspect="1"/>
          </p:cNvPicPr>
          <p:nvPr/>
        </p:nvPicPr>
        <p:blipFill>
          <a:blip r:embed="rId3"/>
          <a:stretch>
            <a:fillRect/>
          </a:stretch>
        </p:blipFill>
        <p:spPr>
          <a:xfrm>
            <a:off x="6096000" y="2768829"/>
            <a:ext cx="5608320" cy="1275892"/>
          </a:xfrm>
          <a:prstGeom prst="rect">
            <a:avLst/>
          </a:prstGeom>
        </p:spPr>
      </p:pic>
    </p:spTree>
    <p:extLst>
      <p:ext uri="{BB962C8B-B14F-4D97-AF65-F5344CB8AC3E}">
        <p14:creationId xmlns:p14="http://schemas.microsoft.com/office/powerpoint/2010/main" val="36035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839777" y="765314"/>
            <a:ext cx="4756162" cy="2792896"/>
          </a:xfrm>
        </p:spPr>
        <p:txBody>
          <a:bodyPr anchor="t">
            <a:normAutofit fontScale="90000"/>
          </a:bodyPr>
          <a:lstStyle/>
          <a:p>
            <a:pPr algn="l"/>
            <a:r>
              <a:rPr lang="en-US" sz="3800" b="1"/>
              <a:t>2023 Family Reunification Center (FRC) Exercise</a:t>
            </a:r>
            <a:br>
              <a:rPr lang="en-US" sz="2000"/>
            </a:br>
            <a:br>
              <a:rPr lang="en-US" sz="2000"/>
            </a:br>
            <a:br>
              <a:rPr lang="en-US" sz="4800"/>
            </a:br>
            <a:endParaRPr lang="en-US" sz="4800" dirty="0"/>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707232" y="3124250"/>
            <a:ext cx="5138738" cy="3028071"/>
          </a:xfrm>
        </p:spPr>
        <p:txBody>
          <a:bodyPr anchor="b">
            <a:normAutofit/>
          </a:bodyPr>
          <a:lstStyle/>
          <a:p>
            <a:pPr marL="457200" indent="-457200" algn="l">
              <a:buFont typeface="Arial" panose="020B0604020202020204" pitchFamily="34" charset="0"/>
              <a:buChar char="•"/>
            </a:pPr>
            <a:r>
              <a:rPr lang="en-US" sz="2800"/>
              <a:t>2013 Family Information Center (FIC) Guide</a:t>
            </a:r>
          </a:p>
          <a:p>
            <a:pPr marL="457200" indent="-457200" algn="l">
              <a:buFont typeface="Arial" panose="020B0604020202020204" pitchFamily="34" charset="0"/>
              <a:buChar char="•"/>
            </a:pPr>
            <a:r>
              <a:rPr lang="en-US" sz="2800"/>
              <a:t>Hospital Specific FIC Plans</a:t>
            </a:r>
          </a:p>
          <a:p>
            <a:pPr marL="457200" indent="-457200" algn="l">
              <a:buFont typeface="Arial" panose="020B0604020202020204" pitchFamily="34" charset="0"/>
              <a:buChar char="•"/>
            </a:pPr>
            <a:endParaRPr lang="en-US" sz="2800"/>
          </a:p>
          <a:p>
            <a:pPr algn="l"/>
            <a:endParaRPr lang="en-US" sz="2800" b="1"/>
          </a:p>
          <a:p>
            <a:pPr algn="l"/>
            <a:endParaRPr lang="en-US" sz="2800" b="1"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FD5B01A8-6476-4BB3-A9B8-06EBD96D5F70}"/>
              </a:ext>
            </a:extLst>
          </p:cNvPr>
          <p:cNvPicPr>
            <a:picLocks noChangeAspect="1"/>
          </p:cNvPicPr>
          <p:nvPr/>
        </p:nvPicPr>
        <p:blipFill rotWithShape="1">
          <a:blip r:embed="rId3"/>
          <a:srcRect l="750" r="-2"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82805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4000" b="1" kern="1200" dirty="0">
                <a:solidFill>
                  <a:srgbClr val="FFFFFF"/>
                </a:solidFill>
                <a:latin typeface="+mj-lt"/>
                <a:ea typeface="+mj-ea"/>
                <a:cs typeface="+mj-cs"/>
              </a:rPr>
              <a:t> </a:t>
            </a:r>
            <a:r>
              <a:rPr lang="en-US" sz="3200" b="1" kern="1200" dirty="0">
                <a:solidFill>
                  <a:srgbClr val="FFFFFF"/>
                </a:solidFill>
                <a:latin typeface="+mj-lt"/>
                <a:ea typeface="+mj-ea"/>
                <a:cs typeface="+mj-cs"/>
              </a:rPr>
              <a:t>Two Components</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679450" lvl="1" indent="-457200" algn="l">
              <a:buFont typeface="Arial" panose="020B0604020202020204" pitchFamily="34" charset="0"/>
              <a:buChar char="•"/>
            </a:pPr>
            <a:r>
              <a:rPr lang="en-US" sz="3200" dirty="0"/>
              <a:t>FRC Application Training</a:t>
            </a:r>
          </a:p>
          <a:p>
            <a:pPr marL="679450" lvl="1" indent="-457200" algn="l">
              <a:buFont typeface="Arial" panose="020B0604020202020204" pitchFamily="34" charset="0"/>
              <a:buChar char="•"/>
            </a:pPr>
            <a:r>
              <a:rPr lang="en-US" sz="3200" dirty="0"/>
              <a:t>FRC Exercise</a:t>
            </a:r>
          </a:p>
        </p:txBody>
      </p:sp>
    </p:spTree>
    <p:extLst>
      <p:ext uri="{BB962C8B-B14F-4D97-AF65-F5344CB8AC3E}">
        <p14:creationId xmlns:p14="http://schemas.microsoft.com/office/powerpoint/2010/main" val="350114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l"/>
            <a:r>
              <a:rPr lang="en-US" sz="3600" b="1" kern="1200" dirty="0">
                <a:solidFill>
                  <a:srgbClr val="FFFFFF"/>
                </a:solidFill>
                <a:latin typeface="+mj-lt"/>
                <a:ea typeface="+mj-ea"/>
                <a:cs typeface="+mj-cs"/>
              </a:rPr>
              <a:t>FRC Application Training</a:t>
            </a:r>
            <a:br>
              <a:rPr lang="en-US" sz="4000" b="1" kern="1200" dirty="0">
                <a:solidFill>
                  <a:srgbClr val="FFFFFF"/>
                </a:solidFill>
                <a:latin typeface="+mj-lt"/>
                <a:ea typeface="+mj-ea"/>
                <a:cs typeface="+mj-cs"/>
              </a:rPr>
            </a:br>
            <a:br>
              <a:rPr lang="en-US" sz="4000" kern="1200" dirty="0">
                <a:solidFill>
                  <a:srgbClr val="FFFFFF"/>
                </a:solidFill>
                <a:latin typeface="+mj-lt"/>
                <a:ea typeface="+mj-ea"/>
                <a:cs typeface="+mj-cs"/>
              </a:rPr>
            </a:b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3" name="Subtitle 2">
            <a:extLst>
              <a:ext uri="{FF2B5EF4-FFF2-40B4-BE49-F238E27FC236}">
                <a16:creationId xmlns:a16="http://schemas.microsoft.com/office/drawing/2014/main" id="{04A83D81-4A6A-46E5-9667-7B1B72B4FC73}"/>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marL="565150" lvl="1" indent="-228600" algn="l">
              <a:buFont typeface="Arial" panose="020B0604020202020204" pitchFamily="34" charset="0"/>
              <a:buChar char="•"/>
            </a:pPr>
            <a:r>
              <a:rPr lang="en-US" dirty="0"/>
              <a:t>ReddiNet provided training on March 21, 2023</a:t>
            </a:r>
          </a:p>
          <a:p>
            <a:pPr marL="565150" lvl="1" indent="-228600" algn="l">
              <a:buFont typeface="Arial" panose="020B0604020202020204" pitchFamily="34" charset="0"/>
              <a:buChar char="•"/>
            </a:pPr>
            <a:r>
              <a:rPr lang="en-US" dirty="0"/>
              <a:t>Make-up session scheduled for April 20, 2023</a:t>
            </a:r>
          </a:p>
          <a:p>
            <a:pPr marL="565150" lvl="1" indent="-228600" algn="l">
              <a:buFont typeface="Arial" panose="020B0604020202020204" pitchFamily="34" charset="0"/>
              <a:buChar char="•"/>
            </a:pPr>
            <a:r>
              <a:rPr lang="en-US" dirty="0"/>
              <a:t>ReddiNet will provide additional training as we draw closer to the exercise</a:t>
            </a:r>
            <a:endParaRPr lang="en-US" dirty="0">
              <a:solidFill>
                <a:srgbClr val="FF0000"/>
              </a:solidFill>
            </a:endParaRPr>
          </a:p>
          <a:p>
            <a:pPr marL="565150" lvl="1" indent="-228600" algn="l">
              <a:buFont typeface="Arial" panose="020B0604020202020204" pitchFamily="34" charset="0"/>
              <a:buChar char="•"/>
            </a:pPr>
            <a:r>
              <a:rPr lang="en-US" dirty="0"/>
              <a:t>Training occurs in the training environments</a:t>
            </a:r>
          </a:p>
          <a:p>
            <a:pPr marL="565150" lvl="1" indent="-228600" algn="l">
              <a:buFont typeface="Arial" panose="020B0604020202020204" pitchFamily="34" charset="0"/>
              <a:buChar char="•"/>
            </a:pPr>
            <a:r>
              <a:rPr lang="en-US" dirty="0"/>
              <a:t>Username to register </a:t>
            </a:r>
          </a:p>
          <a:p>
            <a:pPr marL="565150" lvl="1" indent="-228600" algn="l">
              <a:buFont typeface="Arial" panose="020B0604020202020204" pitchFamily="34" charset="0"/>
              <a:buChar char="•"/>
            </a:pPr>
            <a:r>
              <a:rPr lang="en-US" dirty="0"/>
              <a:t>Can schedule webinar training for ReddiNet or FRC applications at </a:t>
            </a:r>
            <a:r>
              <a:rPr lang="en-US" dirty="0">
                <a:hlinkClick r:id="rId3"/>
              </a:rPr>
              <a:t>https://calendly.com/reddinet/training?month=2022-02</a:t>
            </a:r>
            <a:endParaRPr lang="en-US" dirty="0"/>
          </a:p>
        </p:txBody>
      </p:sp>
    </p:spTree>
    <p:extLst>
      <p:ext uri="{BB962C8B-B14F-4D97-AF65-F5344CB8AC3E}">
        <p14:creationId xmlns:p14="http://schemas.microsoft.com/office/powerpoint/2010/main" val="39922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Scope of Exercise:</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marL="457200" lvl="2">
              <a:spcBef>
                <a:spcPts val="600"/>
              </a:spcBef>
            </a:pPr>
            <a:r>
              <a:rPr lang="en-US" sz="2000" dirty="0">
                <a:solidFill>
                  <a:srgbClr val="333333"/>
                </a:solidFill>
                <a:latin typeface="Franklin Gothic Book" panose="020B0503020102020204" pitchFamily="34" charset="0"/>
                <a:cs typeface="Arial" pitchFamily="34" charset="0"/>
              </a:rPr>
              <a:t>The FRC exercise is a functional exercise for Hospital Preparedness Program (HPP) fund recipients. There will be no actual movement of patients. The exercise will last two hours or when all task are achieved. Play will take place in the live ReddiNet and FRC systems.</a:t>
            </a:r>
          </a:p>
          <a:p>
            <a:pPr marL="457200" lvl="2">
              <a:spcBef>
                <a:spcPts val="600"/>
              </a:spcBef>
            </a:pPr>
            <a:endParaRPr lang="en-US" sz="2000" dirty="0">
              <a:solidFill>
                <a:srgbClr val="333333"/>
              </a:solidFill>
              <a:latin typeface="Franklin Gothic Book" panose="020B0503020102020204" pitchFamily="34" charset="0"/>
              <a:cs typeface="Arial" pitchFamily="34" charset="0"/>
            </a:endParaRPr>
          </a:p>
          <a:p>
            <a:pPr marL="457200" lvl="2">
              <a:spcBef>
                <a:spcPts val="600"/>
              </a:spcBef>
            </a:pPr>
            <a:r>
              <a:rPr lang="en-US" sz="2000" dirty="0">
                <a:solidFill>
                  <a:srgbClr val="333333"/>
                </a:solidFill>
                <a:latin typeface="Franklin Gothic Book" panose="020B0503020102020204" pitchFamily="34" charset="0"/>
                <a:cs typeface="Arial" pitchFamily="34" charset="0"/>
              </a:rPr>
              <a:t>The exercise will allow end-users (players) to test accessing the FRC application, data entry, data gathering, and information sharing to support family reunification efforts.</a:t>
            </a:r>
          </a:p>
          <a:p>
            <a:pPr marL="57150">
              <a:lnSpc>
                <a:spcPct val="90000"/>
              </a:lnSpc>
              <a:spcAft>
                <a:spcPts val="600"/>
              </a:spcAft>
            </a:pPr>
            <a:endParaRPr lang="en-US" sz="2000" dirty="0"/>
          </a:p>
        </p:txBody>
      </p:sp>
    </p:spTree>
    <p:extLst>
      <p:ext uri="{BB962C8B-B14F-4D97-AF65-F5344CB8AC3E}">
        <p14:creationId xmlns:p14="http://schemas.microsoft.com/office/powerpoint/2010/main" val="260314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AB4DBD-40DB-42BA-8D9D-BD3C2954DFB4}"/>
              </a:ext>
            </a:extLst>
          </p:cNvPr>
          <p:cNvSpPr>
            <a:spLocks noGrp="1"/>
          </p:cNvSpPr>
          <p:nvPr>
            <p:ph type="ctrTitle"/>
          </p:nvPr>
        </p:nvSpPr>
        <p:spPr>
          <a:xfrm>
            <a:off x="660041" y="2767106"/>
            <a:ext cx="2880828" cy="3071906"/>
          </a:xfrm>
        </p:spPr>
        <p:txBody>
          <a:bodyPr anchor="t">
            <a:normAutofit/>
          </a:bodyPr>
          <a:lstStyle/>
          <a:p>
            <a:pPr algn="l"/>
            <a:r>
              <a:rPr lang="en-US" sz="4000">
                <a:solidFill>
                  <a:srgbClr val="FFFFFF"/>
                </a:solidFill>
              </a:rPr>
              <a:t>Exercise Participants:</a:t>
            </a:r>
            <a:br>
              <a:rPr lang="en-US" sz="4000">
                <a:solidFill>
                  <a:srgbClr val="FFFFFF"/>
                </a:solidFill>
              </a:rPr>
            </a:br>
            <a:br>
              <a:rPr lang="en-US" sz="4000">
                <a:solidFill>
                  <a:srgbClr val="FFFFFF"/>
                </a:solidFill>
              </a:rPr>
            </a:br>
            <a:endParaRPr lang="en-US" sz="4000">
              <a:solidFill>
                <a:srgbClr val="FFFFFF"/>
              </a:solidFill>
            </a:endParaRPr>
          </a:p>
        </p:txBody>
      </p:sp>
      <p:graphicFrame>
        <p:nvGraphicFramePr>
          <p:cNvPr id="11" name="Table 10">
            <a:extLst>
              <a:ext uri="{FF2B5EF4-FFF2-40B4-BE49-F238E27FC236}">
                <a16:creationId xmlns:a16="http://schemas.microsoft.com/office/drawing/2014/main" id="{8B66523C-1362-481D-8760-F5A3C81414D1}"/>
              </a:ext>
            </a:extLst>
          </p:cNvPr>
          <p:cNvGraphicFramePr>
            <a:graphicFrameLocks noGrp="1"/>
          </p:cNvGraphicFramePr>
          <p:nvPr>
            <p:extLst>
              <p:ext uri="{D42A27DB-BD31-4B8C-83A1-F6EECF244321}">
                <p14:modId xmlns:p14="http://schemas.microsoft.com/office/powerpoint/2010/main" val="1661004721"/>
              </p:ext>
            </p:extLst>
          </p:nvPr>
        </p:nvGraphicFramePr>
        <p:xfrm>
          <a:off x="5054162" y="467208"/>
          <a:ext cx="6122281" cy="5923587"/>
        </p:xfrm>
        <a:graphic>
          <a:graphicData uri="http://schemas.openxmlformats.org/drawingml/2006/table">
            <a:tbl>
              <a:tblPr firstRow="1" bandRow="1">
                <a:tableStyleId>{8799B23B-EC83-4686-B30A-512413B5E67A}</a:tableStyleId>
              </a:tblPr>
              <a:tblGrid>
                <a:gridCol w="2486400">
                  <a:extLst>
                    <a:ext uri="{9D8B030D-6E8A-4147-A177-3AD203B41FA5}">
                      <a16:colId xmlns:a16="http://schemas.microsoft.com/office/drawing/2014/main" val="2582740199"/>
                    </a:ext>
                  </a:extLst>
                </a:gridCol>
                <a:gridCol w="1487106">
                  <a:extLst>
                    <a:ext uri="{9D8B030D-6E8A-4147-A177-3AD203B41FA5}">
                      <a16:colId xmlns:a16="http://schemas.microsoft.com/office/drawing/2014/main" val="3180371911"/>
                    </a:ext>
                  </a:extLst>
                </a:gridCol>
                <a:gridCol w="2148775">
                  <a:extLst>
                    <a:ext uri="{9D8B030D-6E8A-4147-A177-3AD203B41FA5}">
                      <a16:colId xmlns:a16="http://schemas.microsoft.com/office/drawing/2014/main" val="431355659"/>
                    </a:ext>
                  </a:extLst>
                </a:gridCol>
              </a:tblGrid>
              <a:tr h="529025">
                <a:tc>
                  <a:txBody>
                    <a:bodyPr/>
                    <a:lstStyle/>
                    <a:p>
                      <a:r>
                        <a:rPr lang="en-US" sz="2400"/>
                        <a:t>Participants</a:t>
                      </a:r>
                      <a:endParaRPr lang="en-US" sz="2400">
                        <a:latin typeface="Franklin Gothic Book" panose="020B0503020102020204" pitchFamily="34" charset="0"/>
                      </a:endParaRPr>
                    </a:p>
                  </a:txBody>
                  <a:tcPr marL="111766" marR="111766" marT="55883" marB="55883"/>
                </a:tc>
                <a:tc>
                  <a:txBody>
                    <a:bodyPr/>
                    <a:lstStyle/>
                    <a:p>
                      <a:r>
                        <a:rPr lang="en-US" sz="2400"/>
                        <a:t>Role</a:t>
                      </a:r>
                      <a:endParaRPr lang="en-US" sz="2400">
                        <a:latin typeface="Franklin Gothic Book" panose="020B0503020102020204" pitchFamily="34" charset="0"/>
                      </a:endParaRPr>
                    </a:p>
                  </a:txBody>
                  <a:tcPr marL="111766" marR="111766" marT="55883" marB="55883"/>
                </a:tc>
                <a:tc>
                  <a:txBody>
                    <a:bodyPr/>
                    <a:lstStyle/>
                    <a:p>
                      <a:r>
                        <a:rPr lang="en-US" sz="2400"/>
                        <a:t>Extent of Play</a:t>
                      </a:r>
                      <a:endParaRPr lang="en-US" sz="2400">
                        <a:latin typeface="Franklin Gothic Book" panose="020B0503020102020204" pitchFamily="34" charset="0"/>
                      </a:endParaRPr>
                    </a:p>
                  </a:txBody>
                  <a:tcPr marL="111766" marR="111766" marT="55883" marB="55883"/>
                </a:tc>
                <a:extLst>
                  <a:ext uri="{0D108BD9-81ED-4DB2-BD59-A6C34878D82A}">
                    <a16:rowId xmlns:a16="http://schemas.microsoft.com/office/drawing/2014/main" val="3192675833"/>
                  </a:ext>
                </a:extLst>
              </a:tr>
              <a:tr h="1721193">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Emergency Managers and/or Designee</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1603375"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Controller /  Evaluator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Facilitate and evaluate play, Provide injects with needed patient and seeker data to players</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184058358"/>
                  </a:ext>
                </a:extLst>
              </a:tr>
              <a:tr h="976088">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dirty="0">
                          <a:ln>
                            <a:noFill/>
                          </a:ln>
                          <a:solidFill>
                            <a:srgbClr val="FF0000"/>
                          </a:solidFill>
                          <a:effectLst/>
                          <a:uLnTx/>
                          <a:uFillTx/>
                        </a:rPr>
                        <a:t>*ReddiNet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dirty="0">
                          <a:ln>
                            <a:noFill/>
                          </a:ln>
                          <a:solidFill>
                            <a:srgbClr val="FF0000"/>
                          </a:solidFill>
                          <a:effectLst/>
                          <a:uLnTx/>
                          <a:uFillTx/>
                        </a:rPr>
                        <a:t>(ED Charge Nurse, MICN, ED staff, etc.)</a:t>
                      </a:r>
                      <a:endParaRPr kumimoji="0" lang="en-US" sz="12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FF0000"/>
                          </a:solidFill>
                          <a:effectLst/>
                          <a:uLnTx/>
                          <a:uFillTx/>
                        </a:rPr>
                        <a:t>Player</a:t>
                      </a:r>
                      <a:endParaRPr kumimoji="0" lang="en-US" sz="1700" b="0" i="0" u="none" strike="noStrike" kern="1200" cap="none" spc="0" normalizeH="0" baseline="0" noProof="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FF0000"/>
                          </a:solidFill>
                          <a:effectLst/>
                          <a:uLnTx/>
                          <a:uFillTx/>
                        </a:rPr>
                        <a:t>Hospital ReddiNet MCI Module Management</a:t>
                      </a:r>
                      <a:endParaRPr kumimoji="0" lang="en-US" sz="17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31570353"/>
                  </a:ext>
                </a:extLst>
              </a:tr>
              <a:tr h="1236875">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FRC Application End Users </a:t>
                      </a:r>
                    </a:p>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200" b="0" u="none" strike="noStrike" kern="1200" cap="none" spc="0" normalizeH="0" baseline="0" noProof="0">
                          <a:ln>
                            <a:noFill/>
                          </a:ln>
                          <a:solidFill>
                            <a:srgbClr val="333333"/>
                          </a:solidFill>
                          <a:effectLst/>
                          <a:uLnTx/>
                          <a:uFillTx/>
                        </a:rPr>
                        <a:t>(Registration staff, admission team, etc.)</a:t>
                      </a:r>
                      <a:endParaRPr kumimoji="0" lang="en-US" sz="20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tab pos="0" algn="l"/>
                        </a:tabLst>
                        <a:defRPr/>
                      </a:pPr>
                      <a:r>
                        <a:rPr kumimoji="0" lang="en-US" sz="1700" b="0" u="none" strike="noStrike" kern="1200" cap="none" spc="0" normalizeH="0" baseline="0" noProof="0">
                          <a:ln>
                            <a:noFill/>
                          </a:ln>
                          <a:solidFill>
                            <a:srgbClr val="333333"/>
                          </a:solidFill>
                          <a:effectLst/>
                          <a:uLnTx/>
                          <a:uFillTx/>
                        </a:rPr>
                        <a:t>Hospital FRC Application Management</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3583449614"/>
                  </a:ext>
                </a:extLst>
              </a:tr>
              <a:tr h="1460406">
                <a:tc>
                  <a:txBody>
                    <a:bodyPr/>
                    <a:lstStyle/>
                    <a:p>
                      <a:pPr marL="0" marR="0" lvl="0" indent="0" algn="l" defTabSz="914400" rtl="0" eaLnBrk="1" fontAlgn="auto" latinLnBrk="0" hangingPunct="1">
                        <a:lnSpc>
                          <a:spcPct val="100000"/>
                        </a:lnSpc>
                        <a:spcBef>
                          <a:spcPts val="600"/>
                        </a:spcBef>
                        <a:spcAft>
                          <a:spcPts val="600"/>
                        </a:spcAft>
                        <a:buClrTx/>
                        <a:buSzTx/>
                        <a:buFont typeface="Wingdings" pitchFamily="2" charset="2"/>
                        <a:buNone/>
                        <a:tabLst/>
                        <a:defRPr/>
                      </a:pPr>
                      <a:r>
                        <a:rPr kumimoji="0" lang="en-US" sz="1700" b="0" u="none" strike="noStrike" kern="1200" cap="none" spc="0" normalizeH="0" baseline="0" noProof="0">
                          <a:ln>
                            <a:noFill/>
                          </a:ln>
                          <a:solidFill>
                            <a:srgbClr val="333333"/>
                          </a:solidFill>
                          <a:effectLst/>
                          <a:uLnTx/>
                          <a:uFillTx/>
                        </a:rPr>
                        <a:t>EMS Agency / MAC</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a:ln>
                            <a:noFill/>
                          </a:ln>
                          <a:solidFill>
                            <a:srgbClr val="333333"/>
                          </a:solidFill>
                          <a:effectLst/>
                          <a:uLnTx/>
                          <a:uFillTx/>
                        </a:rPr>
                        <a:t>Player</a:t>
                      </a:r>
                      <a:endParaRPr kumimoji="0" lang="en-US" sz="1700" b="0" i="0" u="none" strike="noStrike" kern="1200" cap="none" spc="0" normalizeH="0" baseline="0" noProof="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kumimoji="0" lang="en-US" sz="1700" b="0" u="none" strike="noStrike" kern="1200" cap="none" spc="0" normalizeH="0" baseline="0" noProof="0" dirty="0">
                          <a:ln>
                            <a:noFill/>
                          </a:ln>
                          <a:solidFill>
                            <a:srgbClr val="333333"/>
                          </a:solidFill>
                          <a:effectLst/>
                          <a:uLnTx/>
                          <a:uFillTx/>
                        </a:rPr>
                        <a:t>Countywide ReddiNet Messaging and MCI Module Management</a:t>
                      </a:r>
                      <a:endParaRPr kumimoji="0" lang="en-US" sz="1700" b="0" i="0" u="none" strike="noStrike" kern="1200" cap="none" spc="0" normalizeH="0" baseline="0" noProof="0" dirty="0">
                        <a:ln>
                          <a:noFill/>
                        </a:ln>
                        <a:solidFill>
                          <a:srgbClr val="333333"/>
                        </a:solidFill>
                        <a:effectLst/>
                        <a:uLnTx/>
                        <a:uFillTx/>
                        <a:latin typeface="Franklin Gothic Book" panose="020B0503020102020204" pitchFamily="34" charset="0"/>
                        <a:ea typeface="+mn-ea"/>
                        <a:cs typeface="Arial" pitchFamily="34" charset="0"/>
                      </a:endParaRPr>
                    </a:p>
                  </a:txBody>
                  <a:tcPr marL="111766" marR="111766" marT="55883" marB="55883"/>
                </a:tc>
                <a:extLst>
                  <a:ext uri="{0D108BD9-81ED-4DB2-BD59-A6C34878D82A}">
                    <a16:rowId xmlns:a16="http://schemas.microsoft.com/office/drawing/2014/main" val="1180810"/>
                  </a:ext>
                </a:extLst>
              </a:tr>
            </a:tbl>
          </a:graphicData>
        </a:graphic>
      </p:graphicFrame>
      <p:sp>
        <p:nvSpPr>
          <p:cNvPr id="3" name="Rectangle 2">
            <a:extLst>
              <a:ext uri="{FF2B5EF4-FFF2-40B4-BE49-F238E27FC236}">
                <a16:creationId xmlns:a16="http://schemas.microsoft.com/office/drawing/2014/main" id="{C1EBA557-BDDB-419A-93DC-2A6D6F0EB190}"/>
              </a:ext>
            </a:extLst>
          </p:cNvPr>
          <p:cNvSpPr/>
          <p:nvPr/>
        </p:nvSpPr>
        <p:spPr>
          <a:xfrm>
            <a:off x="5052024" y="6390792"/>
            <a:ext cx="5012334" cy="369332"/>
          </a:xfrm>
          <a:prstGeom prst="rect">
            <a:avLst/>
          </a:prstGeom>
        </p:spPr>
        <p:txBody>
          <a:bodyPr wrap="none">
            <a:spAutoFit/>
          </a:bodyPr>
          <a:lstStyle/>
          <a:p>
            <a:r>
              <a:rPr lang="en-US" dirty="0">
                <a:solidFill>
                  <a:srgbClr val="FF0000"/>
                </a:solidFill>
              </a:rPr>
              <a:t>*Non-ED facilities will not have ReddiNet End-Users</a:t>
            </a:r>
          </a:p>
        </p:txBody>
      </p:sp>
    </p:spTree>
    <p:extLst>
      <p:ext uri="{BB962C8B-B14F-4D97-AF65-F5344CB8AC3E}">
        <p14:creationId xmlns:p14="http://schemas.microsoft.com/office/powerpoint/2010/main" val="152221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kern="1200" dirty="0">
                <a:solidFill>
                  <a:srgbClr val="FFFFFF"/>
                </a:solidFill>
                <a:latin typeface="+mj-lt"/>
                <a:ea typeface="+mj-ea"/>
                <a:cs typeface="+mj-cs"/>
              </a:rPr>
              <a:t>Exercise Assumption:</a:t>
            </a: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r>
              <a:rPr lang="en-US" sz="2000" dirty="0"/>
              <a:t>Incident meets criteria to activate your Family Reunification Center plan at your site. </a:t>
            </a:r>
          </a:p>
          <a:p>
            <a:pPr marL="57150">
              <a:lnSpc>
                <a:spcPct val="90000"/>
              </a:lnSpc>
              <a:spcAft>
                <a:spcPts val="600"/>
              </a:spcAft>
            </a:pPr>
            <a:endParaRPr lang="en-US" sz="2000" dirty="0"/>
          </a:p>
        </p:txBody>
      </p:sp>
    </p:spTree>
    <p:extLst>
      <p:ext uri="{BB962C8B-B14F-4D97-AF65-F5344CB8AC3E}">
        <p14:creationId xmlns:p14="http://schemas.microsoft.com/office/powerpoint/2010/main" val="235022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AB4DBD-40DB-42BA-8D9D-BD3C2954DFB4}"/>
              </a:ext>
            </a:extLst>
          </p:cNvPr>
          <p:cNvSpPr>
            <a:spLocks noGrp="1"/>
          </p:cNvSpPr>
          <p:nvPr>
            <p:ph type="ctrTitle" idx="4294967295"/>
          </p:nvPr>
        </p:nvSpPr>
        <p:spPr>
          <a:xfrm>
            <a:off x="466722" y="586855"/>
            <a:ext cx="3201366" cy="3387497"/>
          </a:xfrm>
        </p:spPr>
        <p:txBody>
          <a:bodyPr vert="horz" lIns="91440" tIns="45720" rIns="91440" bIns="45720" rtlCol="0" anchor="b">
            <a:normAutofit/>
          </a:bodyPr>
          <a:lstStyle/>
          <a:p>
            <a:r>
              <a:rPr lang="en-US" sz="3200" dirty="0">
                <a:solidFill>
                  <a:srgbClr val="FFFFFF"/>
                </a:solidFill>
              </a:rPr>
              <a:t>Scenario</a:t>
            </a:r>
            <a:r>
              <a:rPr lang="en-US" sz="3200" kern="1200" dirty="0">
                <a:solidFill>
                  <a:srgbClr val="FFFFFF"/>
                </a:solidFill>
                <a:latin typeface="+mj-lt"/>
                <a:ea typeface="+mj-ea"/>
                <a:cs typeface="+mj-cs"/>
              </a:rPr>
              <a:t>:</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AB042C52-EEE9-44D1-B365-2F0B99A29E01}"/>
              </a:ext>
            </a:extLst>
          </p:cNvPr>
          <p:cNvSpPr txBox="1"/>
          <p:nvPr/>
        </p:nvSpPr>
        <p:spPr>
          <a:xfrm>
            <a:off x="4581727" y="649480"/>
            <a:ext cx="7069167" cy="5546047"/>
          </a:xfrm>
          <a:prstGeom prst="rect">
            <a:avLst/>
          </a:prstGeom>
        </p:spPr>
        <p:txBody>
          <a:bodyPr vert="horz" lIns="91440" tIns="45720" rIns="91440" bIns="45720" rtlCol="0" anchor="ctr">
            <a:normAutofit/>
          </a:bodyPr>
          <a:lstStyle/>
          <a:p>
            <a:pPr algn="just">
              <a:spcBef>
                <a:spcPts val="600"/>
              </a:spcBef>
              <a:spcAft>
                <a:spcPts val="600"/>
              </a:spcAft>
            </a:pPr>
            <a:r>
              <a:rPr lang="en-US" sz="2000" i="1" dirty="0">
                <a:latin typeface="Franklin Gothic Book" panose="020B0503020102020204" pitchFamily="34" charset="0"/>
                <a:ea typeface="Times New Roman" panose="02020603050405020304" pitchFamily="18" charset="0"/>
              </a:rPr>
              <a:t>A large-scale multi-casualty incident (MCI) has occurred, and multiple patients have been transported to hospital emergency departments throughout the county. Your facility has received one (1) patient via ambulance. Five (5) additional patients have self-dispatched to your facility by private auto and walked-into the emergency department. You have a total of six (6) patients from the incident in your emergency department. The patient that arrived by ambulance is initially amnestic to the incident and is only able to provide first name, age, and DOB. The patient is otherwise stable in the delayed category. The patient has no identification or cell phone and cannot recall family contact information. The other patients who self-dispatched are stable and require observation only.</a:t>
            </a:r>
            <a:endParaRPr lang="en-US" sz="2000" b="1" i="1" dirty="0">
              <a:latin typeface="Arial" panose="020B0604020202020204" pitchFamily="34" charset="0"/>
              <a:ea typeface="Times New Roman" panose="02020603050405020304" pitchFamily="18" charset="0"/>
            </a:endParaRPr>
          </a:p>
          <a:p>
            <a:pPr marL="57150">
              <a:lnSpc>
                <a:spcPct val="90000"/>
              </a:lnSpc>
              <a:spcAft>
                <a:spcPts val="600"/>
              </a:spcAft>
            </a:pPr>
            <a:endParaRPr lang="en-US" sz="2000" dirty="0"/>
          </a:p>
        </p:txBody>
      </p:sp>
    </p:spTree>
    <p:extLst>
      <p:ext uri="{BB962C8B-B14F-4D97-AF65-F5344CB8AC3E}">
        <p14:creationId xmlns:p14="http://schemas.microsoft.com/office/powerpoint/2010/main" val="189377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3308</TotalTime>
  <Words>3177</Words>
  <Application>Microsoft Office PowerPoint</Application>
  <PresentationFormat>Widescreen</PresentationFormat>
  <Paragraphs>432</Paragraphs>
  <Slides>26</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Calibri</vt:lpstr>
      <vt:lpstr>Calibri Light</vt:lpstr>
      <vt:lpstr>Franklin Gothic Book</vt:lpstr>
      <vt:lpstr>Wingdings</vt:lpstr>
      <vt:lpstr>Office Theme</vt:lpstr>
      <vt:lpstr>Acrobat Document</vt:lpstr>
      <vt:lpstr>2023 Family Reunification Center (FRC) Exercise July 27, 2023     </vt:lpstr>
      <vt:lpstr>2023 Family Reunification Center (FRC) Exercise   </vt:lpstr>
      <vt:lpstr>2023 Family Reunification Center (FRC) Exercise   </vt:lpstr>
      <vt:lpstr> Two Components   </vt:lpstr>
      <vt:lpstr>FRC Application Training   </vt:lpstr>
      <vt:lpstr>Scope of Exercise:       </vt:lpstr>
      <vt:lpstr>Exercise Participants:  </vt:lpstr>
      <vt:lpstr>Exercise Assumption:       </vt:lpstr>
      <vt:lpstr>Scenario:        </vt:lpstr>
      <vt:lpstr>Scenario: (Non-ED)       </vt:lpstr>
      <vt:lpstr>Exercise Play:  </vt:lpstr>
      <vt:lpstr>Master Scenario Events List (MSEL):  </vt:lpstr>
      <vt:lpstr>Non-ED Master Scenario Events List (MSEL):  </vt:lpstr>
      <vt:lpstr>ReddiNet Message Screen:  </vt:lpstr>
      <vt:lpstr>ReddiNet MCI Screen:  </vt:lpstr>
      <vt:lpstr>PowerPoint Presentation</vt:lpstr>
      <vt:lpstr>FRC Application Dashboard:  </vt:lpstr>
      <vt:lpstr>Patient and Seeker Data:   </vt:lpstr>
      <vt:lpstr>EMS Agency Website: Exercises and Drills</vt:lpstr>
      <vt:lpstr>Inject #10: Non-ED   </vt:lpstr>
      <vt:lpstr>Injects:   </vt:lpstr>
      <vt:lpstr>Player Role After Exercise       </vt:lpstr>
      <vt:lpstr>Confirmation of Exercise Participation:   </vt:lpstr>
      <vt:lpstr>Documentation:  Available on EMS Agency Website:  https://dhs.lacounty.gov/emergency-medical-services-agency/home/disaster-programs/exercise-drills/    </vt:lpstr>
      <vt:lpstr>   Questions?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Family Reunification Center Exercise</dc:title>
  <dc:creator>Darren Verrette</dc:creator>
  <cp:lastModifiedBy>Prisilla Wong</cp:lastModifiedBy>
  <cp:revision>147</cp:revision>
  <cp:lastPrinted>2022-04-18T22:18:23Z</cp:lastPrinted>
  <dcterms:created xsi:type="dcterms:W3CDTF">2021-11-11T00:38:09Z</dcterms:created>
  <dcterms:modified xsi:type="dcterms:W3CDTF">2023-05-15T16:21:06Z</dcterms:modified>
</cp:coreProperties>
</file>