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BE9A771-047F-4087-ACFE-49D68BE94A3D}">
          <p14:sldIdLst>
            <p14:sldId id="256"/>
            <p14:sldId id="257"/>
            <p14:sldId id="258"/>
            <p14:sldId id="259"/>
            <p14:sldId id="260"/>
            <p14:sldId id="261"/>
            <p14:sldId id="264"/>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FD66C5-6392-4588-83AB-CCE559D61905}"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374397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FD66C5-6392-4588-83AB-CCE559D61905}"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2110321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FD66C5-6392-4588-83AB-CCE559D61905}"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52CE62-A560-4318-9579-7E435225CA7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6756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FD66C5-6392-4588-83AB-CCE559D61905}"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2666525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FD66C5-6392-4588-83AB-CCE559D61905}"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52CE62-A560-4318-9579-7E435225CA7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03329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FD66C5-6392-4588-83AB-CCE559D61905}"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668138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FD66C5-6392-4588-83AB-CCE559D61905}"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3108747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FD66C5-6392-4588-83AB-CCE559D61905}"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2308462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FD66C5-6392-4588-83AB-CCE559D61905}"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263331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FD66C5-6392-4588-83AB-CCE559D61905}"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19257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FD66C5-6392-4588-83AB-CCE559D61905}"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3106444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FD66C5-6392-4588-83AB-CCE559D61905}"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1352070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FD66C5-6392-4588-83AB-CCE559D61905}" type="datetimeFigureOut">
              <a:rPr lang="en-US" smtClean="0"/>
              <a:t>4/10/2023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3538330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D66C5-6392-4588-83AB-CCE559D61905}" type="datetimeFigureOut">
              <a:rPr lang="en-US" smtClean="0"/>
              <a:t>4/10/2023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797463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FD66C5-6392-4588-83AB-CCE559D61905}"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8590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FD66C5-6392-4588-83AB-CCE559D61905}"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52CE62-A560-4318-9579-7E435225CA75}" type="slidenum">
              <a:rPr lang="en-US" smtClean="0"/>
              <a:t>‹#›</a:t>
            </a:fld>
            <a:endParaRPr lang="en-US"/>
          </a:p>
        </p:txBody>
      </p:sp>
    </p:spTree>
    <p:extLst>
      <p:ext uri="{BB962C8B-B14F-4D97-AF65-F5344CB8AC3E}">
        <p14:creationId xmlns:p14="http://schemas.microsoft.com/office/powerpoint/2010/main" val="2708458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6FD66C5-6392-4588-83AB-CCE559D61905}" type="datetimeFigureOut">
              <a:rPr lang="en-US" smtClean="0"/>
              <a:t>4/10/2023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A52CE62-A560-4318-9579-7E435225CA75}" type="slidenum">
              <a:rPr lang="en-US" smtClean="0"/>
              <a:t>‹#›</a:t>
            </a:fld>
            <a:endParaRPr lang="en-US"/>
          </a:p>
        </p:txBody>
      </p:sp>
    </p:spTree>
    <p:extLst>
      <p:ext uri="{BB962C8B-B14F-4D97-AF65-F5344CB8AC3E}">
        <p14:creationId xmlns:p14="http://schemas.microsoft.com/office/powerpoint/2010/main" val="2090811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jrifenburg@dhs.lacounty.gov" TargetMode="External"/><Relationship Id="rId2" Type="http://schemas.openxmlformats.org/officeDocument/2006/relationships/hyperlink" Target="mailto:rtadeo@dhs.lacounty.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05971-85E3-4901-9AAC-DAFCB7472CCA}"/>
              </a:ext>
            </a:extLst>
          </p:cNvPr>
          <p:cNvSpPr>
            <a:spLocks noGrp="1"/>
          </p:cNvSpPr>
          <p:nvPr>
            <p:ph type="ctrTitle"/>
          </p:nvPr>
        </p:nvSpPr>
        <p:spPr/>
        <p:txBody>
          <a:bodyPr/>
          <a:lstStyle/>
          <a:p>
            <a:r>
              <a:rPr lang="en-US" dirty="0"/>
              <a:t>Measure B Advisory Board (MBAB) Committee	</a:t>
            </a:r>
          </a:p>
        </p:txBody>
      </p:sp>
      <p:sp>
        <p:nvSpPr>
          <p:cNvPr id="3" name="Subtitle 2">
            <a:extLst>
              <a:ext uri="{FF2B5EF4-FFF2-40B4-BE49-F238E27FC236}">
                <a16:creationId xmlns:a16="http://schemas.microsoft.com/office/drawing/2014/main" id="{FEBE2A18-BDBB-4004-9FE3-2A28B29838D0}"/>
              </a:ext>
            </a:extLst>
          </p:cNvPr>
          <p:cNvSpPr>
            <a:spLocks noGrp="1"/>
          </p:cNvSpPr>
          <p:nvPr>
            <p:ph type="subTitle" idx="1"/>
          </p:nvPr>
        </p:nvSpPr>
        <p:spPr/>
        <p:txBody>
          <a:bodyPr/>
          <a:lstStyle/>
          <a:p>
            <a:r>
              <a:rPr lang="en-US" dirty="0"/>
              <a:t>Measure B Submitters Conference</a:t>
            </a:r>
          </a:p>
        </p:txBody>
      </p:sp>
    </p:spTree>
    <p:extLst>
      <p:ext uri="{BB962C8B-B14F-4D97-AF65-F5344CB8AC3E}">
        <p14:creationId xmlns:p14="http://schemas.microsoft.com/office/powerpoint/2010/main" val="2252934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64D81-D891-49C8-BDE5-FD84BE65B1B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524B3F06-FD7D-40C2-9877-F1CAB0C6DC7A}"/>
              </a:ext>
            </a:extLst>
          </p:cNvPr>
          <p:cNvSpPr>
            <a:spLocks noGrp="1"/>
          </p:cNvSpPr>
          <p:nvPr>
            <p:ph idx="1"/>
          </p:nvPr>
        </p:nvSpPr>
        <p:spPr/>
        <p:txBody>
          <a:bodyPr/>
          <a:lstStyle/>
          <a:p>
            <a:r>
              <a:rPr lang="en-US" dirty="0"/>
              <a:t>Introductions/Announcements</a:t>
            </a:r>
          </a:p>
          <a:p>
            <a:r>
              <a:rPr lang="en-US" dirty="0"/>
              <a:t>Purpose of Measure B unspent funds</a:t>
            </a:r>
          </a:p>
          <a:p>
            <a:r>
              <a:rPr lang="en-US" dirty="0"/>
              <a:t>2023 Proposal process and deadlines</a:t>
            </a:r>
          </a:p>
          <a:p>
            <a:r>
              <a:rPr lang="en-US" dirty="0"/>
              <a:t>Supporting documentation for proposals</a:t>
            </a:r>
          </a:p>
          <a:p>
            <a:r>
              <a:rPr lang="en-US" dirty="0"/>
              <a:t>Questions/Open discussion</a:t>
            </a:r>
          </a:p>
        </p:txBody>
      </p:sp>
    </p:spTree>
    <p:extLst>
      <p:ext uri="{BB962C8B-B14F-4D97-AF65-F5344CB8AC3E}">
        <p14:creationId xmlns:p14="http://schemas.microsoft.com/office/powerpoint/2010/main" val="3798335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AB971-4916-431A-9308-44D35BDE5D5A}"/>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55790A95-8FA4-4FD7-B15B-F06E94F4F560}"/>
              </a:ext>
            </a:extLst>
          </p:cNvPr>
          <p:cNvSpPr>
            <a:spLocks noGrp="1"/>
          </p:cNvSpPr>
          <p:nvPr>
            <p:ph idx="1"/>
          </p:nvPr>
        </p:nvSpPr>
        <p:spPr/>
        <p:txBody>
          <a:bodyPr/>
          <a:lstStyle/>
          <a:p>
            <a:r>
              <a:rPr lang="en-US" dirty="0"/>
              <a:t>MBAB committee members please introduce yourselves and who you represent.</a:t>
            </a:r>
          </a:p>
          <a:p>
            <a:r>
              <a:rPr lang="en-US" dirty="0"/>
              <a:t>Attendants please introduce your self through the chat</a:t>
            </a:r>
          </a:p>
        </p:txBody>
      </p:sp>
    </p:spTree>
    <p:extLst>
      <p:ext uri="{BB962C8B-B14F-4D97-AF65-F5344CB8AC3E}">
        <p14:creationId xmlns:p14="http://schemas.microsoft.com/office/powerpoint/2010/main" val="386040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F344F-FD08-41A0-948A-ABF6684665D7}"/>
              </a:ext>
            </a:extLst>
          </p:cNvPr>
          <p:cNvSpPr>
            <a:spLocks noGrp="1"/>
          </p:cNvSpPr>
          <p:nvPr>
            <p:ph type="title"/>
          </p:nvPr>
        </p:nvSpPr>
        <p:spPr/>
        <p:txBody>
          <a:bodyPr/>
          <a:lstStyle/>
          <a:p>
            <a:r>
              <a:rPr lang="en-US" dirty="0"/>
              <a:t>Purpose of Measure B unspent funds</a:t>
            </a:r>
          </a:p>
        </p:txBody>
      </p:sp>
      <p:sp>
        <p:nvSpPr>
          <p:cNvPr id="3" name="Content Placeholder 2">
            <a:extLst>
              <a:ext uri="{FF2B5EF4-FFF2-40B4-BE49-F238E27FC236}">
                <a16:creationId xmlns:a16="http://schemas.microsoft.com/office/drawing/2014/main" id="{5AF5834A-81A4-4B16-BABB-AE257F293B91}"/>
              </a:ext>
            </a:extLst>
          </p:cNvPr>
          <p:cNvSpPr>
            <a:spLocks noGrp="1"/>
          </p:cNvSpPr>
          <p:nvPr>
            <p:ph idx="1"/>
          </p:nvPr>
        </p:nvSpPr>
        <p:spPr/>
        <p:txBody>
          <a:bodyPr/>
          <a:lstStyle/>
          <a:p>
            <a:r>
              <a:rPr lang="en-US" dirty="0"/>
              <a:t>The use of Measure B funds is restricted to four areas and authorized expenditures must fall within one of these areas:</a:t>
            </a:r>
          </a:p>
          <a:p>
            <a:pPr lvl="1"/>
            <a:r>
              <a:rPr lang="en-US" dirty="0"/>
              <a:t>Trauma Centers</a:t>
            </a:r>
          </a:p>
          <a:p>
            <a:pPr lvl="1"/>
            <a:r>
              <a:rPr lang="en-US" dirty="0"/>
              <a:t>Emergency Medical Services</a:t>
            </a:r>
          </a:p>
          <a:p>
            <a:pPr lvl="1"/>
            <a:r>
              <a:rPr lang="en-US" dirty="0"/>
              <a:t>Bioterrorism Response</a:t>
            </a:r>
          </a:p>
          <a:p>
            <a:pPr lvl="1"/>
            <a:r>
              <a:rPr lang="en-US" dirty="0"/>
              <a:t>Administration</a:t>
            </a:r>
          </a:p>
          <a:p>
            <a:r>
              <a:rPr lang="en-US" dirty="0"/>
              <a:t>These unspent funds are intended for one time funding not sustainment funding. </a:t>
            </a:r>
          </a:p>
        </p:txBody>
      </p:sp>
    </p:spTree>
    <p:extLst>
      <p:ext uri="{BB962C8B-B14F-4D97-AF65-F5344CB8AC3E}">
        <p14:creationId xmlns:p14="http://schemas.microsoft.com/office/powerpoint/2010/main" val="3893826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AADDB-2FA7-431B-9960-DD36056D2030}"/>
              </a:ext>
            </a:extLst>
          </p:cNvPr>
          <p:cNvSpPr>
            <a:spLocks noGrp="1"/>
          </p:cNvSpPr>
          <p:nvPr>
            <p:ph type="title"/>
          </p:nvPr>
        </p:nvSpPr>
        <p:spPr/>
        <p:txBody>
          <a:bodyPr/>
          <a:lstStyle/>
          <a:p>
            <a:r>
              <a:rPr lang="en-US" dirty="0"/>
              <a:t>2023 Proposal Process and Deadlines</a:t>
            </a:r>
          </a:p>
        </p:txBody>
      </p:sp>
      <p:sp>
        <p:nvSpPr>
          <p:cNvPr id="3" name="Content Placeholder 2">
            <a:extLst>
              <a:ext uri="{FF2B5EF4-FFF2-40B4-BE49-F238E27FC236}">
                <a16:creationId xmlns:a16="http://schemas.microsoft.com/office/drawing/2014/main" id="{4C36234F-1AD8-42AA-A441-BD00145E0432}"/>
              </a:ext>
            </a:extLst>
          </p:cNvPr>
          <p:cNvSpPr>
            <a:spLocks noGrp="1"/>
          </p:cNvSpPr>
          <p:nvPr>
            <p:ph idx="1"/>
          </p:nvPr>
        </p:nvSpPr>
        <p:spPr/>
        <p:txBody>
          <a:bodyPr/>
          <a:lstStyle/>
          <a:p>
            <a:r>
              <a:rPr lang="en-US" dirty="0"/>
              <a:t>Compete the Measure B Proposal form and submit it, along with any supporting documents, via mail, email or in person to the Los Angeles County EMS Agency no later than 5:00 pm on July 17, 2023. </a:t>
            </a:r>
          </a:p>
          <a:p>
            <a:r>
              <a:rPr lang="en-US" dirty="0"/>
              <a:t>An MBAB proposal review meeting(s) to provide a </a:t>
            </a:r>
            <a:r>
              <a:rPr lang="en-US" b="1" u="sng" dirty="0"/>
              <a:t>brief</a:t>
            </a:r>
            <a:r>
              <a:rPr lang="en-US" dirty="0"/>
              <a:t> overview of their project to the members of MBAB is typically scheduled in September. If an additional meeting is needed, it will be scheduled later in September or October of that year.</a:t>
            </a:r>
          </a:p>
          <a:p>
            <a:r>
              <a:rPr lang="en-US" dirty="0"/>
              <a:t>The MBAB will rank all the proposals, as described in the Funding Process Memo.</a:t>
            </a:r>
          </a:p>
          <a:p>
            <a:r>
              <a:rPr lang="en-US" dirty="0"/>
              <a:t>This rank order will be presented the Board of Supervisors (BOS) for their approval. The MBAB ranking is not a guarantee of approval by the BOS.</a:t>
            </a:r>
          </a:p>
        </p:txBody>
      </p:sp>
    </p:spTree>
    <p:extLst>
      <p:ext uri="{BB962C8B-B14F-4D97-AF65-F5344CB8AC3E}">
        <p14:creationId xmlns:p14="http://schemas.microsoft.com/office/powerpoint/2010/main" val="2598679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1B40A-BB2F-49E1-B1DA-F489C638963A}"/>
              </a:ext>
            </a:extLst>
          </p:cNvPr>
          <p:cNvSpPr>
            <a:spLocks noGrp="1"/>
          </p:cNvSpPr>
          <p:nvPr>
            <p:ph type="title"/>
          </p:nvPr>
        </p:nvSpPr>
        <p:spPr/>
        <p:txBody>
          <a:bodyPr/>
          <a:lstStyle/>
          <a:p>
            <a:r>
              <a:rPr lang="en-US" dirty="0"/>
              <a:t>Supporting Documentation for Proposals</a:t>
            </a:r>
          </a:p>
        </p:txBody>
      </p:sp>
      <p:sp>
        <p:nvSpPr>
          <p:cNvPr id="3" name="Content Placeholder 2">
            <a:extLst>
              <a:ext uri="{FF2B5EF4-FFF2-40B4-BE49-F238E27FC236}">
                <a16:creationId xmlns:a16="http://schemas.microsoft.com/office/drawing/2014/main" id="{8D3E7295-2759-48DF-BFE3-C781D1AFBD38}"/>
              </a:ext>
            </a:extLst>
          </p:cNvPr>
          <p:cNvSpPr>
            <a:spLocks noGrp="1"/>
          </p:cNvSpPr>
          <p:nvPr>
            <p:ph idx="1"/>
          </p:nvPr>
        </p:nvSpPr>
        <p:spPr/>
        <p:txBody>
          <a:bodyPr/>
          <a:lstStyle/>
          <a:p>
            <a:r>
              <a:rPr lang="en-US" dirty="0"/>
              <a:t>Every requesting entity must provide a letter from the organization’s Department Head/Executive Office approving the proposal submission</a:t>
            </a:r>
          </a:p>
          <a:p>
            <a:r>
              <a:rPr lang="en-US" dirty="0"/>
              <a:t>Price quotations for equipment purchases</a:t>
            </a:r>
          </a:p>
          <a:p>
            <a:r>
              <a:rPr lang="en-US" dirty="0"/>
              <a:t>Budgets – For new services/activities. Including a list of personnel, equipment, supplies and services costs. With an explanation of how these costs are determined</a:t>
            </a:r>
          </a:p>
          <a:p>
            <a:pPr lvl="1"/>
            <a:r>
              <a:rPr lang="en-US" dirty="0"/>
              <a:t>If request requires hiring personnel or incurring other long-term financial obligations (e.g. lease). Provide supporting documentation demonstrating how the requestor will cover personnel cost and other obligations if Measure B funding is not available in the future</a:t>
            </a:r>
          </a:p>
        </p:txBody>
      </p:sp>
    </p:spTree>
    <p:extLst>
      <p:ext uri="{BB962C8B-B14F-4D97-AF65-F5344CB8AC3E}">
        <p14:creationId xmlns:p14="http://schemas.microsoft.com/office/powerpoint/2010/main" val="1207031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1B40A-BB2F-49E1-B1DA-F489C638963A}"/>
              </a:ext>
            </a:extLst>
          </p:cNvPr>
          <p:cNvSpPr>
            <a:spLocks noGrp="1"/>
          </p:cNvSpPr>
          <p:nvPr>
            <p:ph type="title"/>
          </p:nvPr>
        </p:nvSpPr>
        <p:spPr/>
        <p:txBody>
          <a:bodyPr/>
          <a:lstStyle/>
          <a:p>
            <a:r>
              <a:rPr lang="en-US" dirty="0"/>
              <a:t>Supporting Documentation for Proposals</a:t>
            </a:r>
          </a:p>
        </p:txBody>
      </p:sp>
      <p:sp>
        <p:nvSpPr>
          <p:cNvPr id="3" name="Content Placeholder 2">
            <a:extLst>
              <a:ext uri="{FF2B5EF4-FFF2-40B4-BE49-F238E27FC236}">
                <a16:creationId xmlns:a16="http://schemas.microsoft.com/office/drawing/2014/main" id="{8D3E7295-2759-48DF-BFE3-C781D1AFBD38}"/>
              </a:ext>
            </a:extLst>
          </p:cNvPr>
          <p:cNvSpPr>
            <a:spLocks noGrp="1"/>
          </p:cNvSpPr>
          <p:nvPr>
            <p:ph idx="1"/>
          </p:nvPr>
        </p:nvSpPr>
        <p:spPr/>
        <p:txBody>
          <a:bodyPr/>
          <a:lstStyle/>
          <a:p>
            <a:r>
              <a:rPr lang="en-US" dirty="0"/>
              <a:t>Financial Statements – required for funding request to offset the operational loss for providing a specific services (e.g. Trauma Services). Must clearly show direct expenses incurred, revenue received and expected to be received from ALL sources (subsidy &amp; donations)</a:t>
            </a:r>
          </a:p>
          <a:p>
            <a:r>
              <a:rPr lang="en-US" dirty="0"/>
              <a:t>Proposals submitted with insufficient or no supporting documentation may be denied.</a:t>
            </a:r>
          </a:p>
        </p:txBody>
      </p:sp>
    </p:spTree>
    <p:extLst>
      <p:ext uri="{BB962C8B-B14F-4D97-AF65-F5344CB8AC3E}">
        <p14:creationId xmlns:p14="http://schemas.microsoft.com/office/powerpoint/2010/main" val="3441152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652C4-F406-4E61-AD5B-3ABB064E46DC}"/>
              </a:ext>
            </a:extLst>
          </p:cNvPr>
          <p:cNvSpPr>
            <a:spLocks noGrp="1"/>
          </p:cNvSpPr>
          <p:nvPr>
            <p:ph type="title"/>
          </p:nvPr>
        </p:nvSpPr>
        <p:spPr/>
        <p:txBody>
          <a:bodyPr/>
          <a:lstStyle/>
          <a:p>
            <a:r>
              <a:rPr lang="en-US" dirty="0"/>
              <a:t>Questions and Open Discussion</a:t>
            </a:r>
          </a:p>
        </p:txBody>
      </p:sp>
      <p:sp>
        <p:nvSpPr>
          <p:cNvPr id="3" name="Content Placeholder 2">
            <a:extLst>
              <a:ext uri="{FF2B5EF4-FFF2-40B4-BE49-F238E27FC236}">
                <a16:creationId xmlns:a16="http://schemas.microsoft.com/office/drawing/2014/main" id="{A674D775-FCAF-4D31-A185-1B8BC0285976}"/>
              </a:ext>
            </a:extLst>
          </p:cNvPr>
          <p:cNvSpPr>
            <a:spLocks noGrp="1"/>
          </p:cNvSpPr>
          <p:nvPr>
            <p:ph idx="1"/>
          </p:nvPr>
        </p:nvSpPr>
        <p:spPr/>
        <p:txBody>
          <a:bodyPr>
            <a:normAutofit/>
          </a:bodyPr>
          <a:lstStyle/>
          <a:p>
            <a:pPr marL="0" indent="0" algn="ctr">
              <a:buNone/>
            </a:pPr>
            <a:r>
              <a:rPr lang="en-US" sz="2400" dirty="0"/>
              <a:t>The MBAB Committee would like to thank all of you for attending this Submitters Conference.</a:t>
            </a:r>
          </a:p>
          <a:p>
            <a:pPr marL="0" indent="0" algn="ctr">
              <a:buNone/>
            </a:pPr>
            <a:endParaRPr lang="en-US" sz="2400" dirty="0"/>
          </a:p>
          <a:p>
            <a:pPr marL="0" indent="0" algn="ctr">
              <a:buNone/>
            </a:pPr>
            <a:endParaRPr lang="en-US" sz="2400" dirty="0"/>
          </a:p>
          <a:p>
            <a:pPr marL="0" indent="0" algn="ctr">
              <a:buNone/>
            </a:pPr>
            <a:r>
              <a:rPr lang="en-US" sz="2400" dirty="0"/>
              <a:t>If you have any questions regarding the eligibility of your proposal please feel free to contact either Richard Tadeo </a:t>
            </a:r>
            <a:r>
              <a:rPr lang="en-US" sz="2400" dirty="0">
                <a:hlinkClick r:id="rId2"/>
              </a:rPr>
              <a:t>rtadeo@dhs.lacounty.gov</a:t>
            </a:r>
            <a:r>
              <a:rPr lang="en-US" sz="2400" dirty="0"/>
              <a:t> or Jacqui Rifenburg </a:t>
            </a:r>
            <a:r>
              <a:rPr lang="en-US" sz="2400" dirty="0">
                <a:hlinkClick r:id="rId3"/>
              </a:rPr>
              <a:t>jrifenburg@dhs.lacounty.gov</a:t>
            </a:r>
            <a:r>
              <a:rPr lang="en-US" sz="2400" dirty="0"/>
              <a:t> </a:t>
            </a:r>
          </a:p>
        </p:txBody>
      </p:sp>
    </p:spTree>
    <p:extLst>
      <p:ext uri="{BB962C8B-B14F-4D97-AF65-F5344CB8AC3E}">
        <p14:creationId xmlns:p14="http://schemas.microsoft.com/office/powerpoint/2010/main" val="403340649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545</TotalTime>
  <Words>463</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Measure B Advisory Board (MBAB) Committee </vt:lpstr>
      <vt:lpstr>Agenda</vt:lpstr>
      <vt:lpstr>Introductions</vt:lpstr>
      <vt:lpstr>Purpose of Measure B unspent funds</vt:lpstr>
      <vt:lpstr>2023 Proposal Process and Deadlines</vt:lpstr>
      <vt:lpstr>Supporting Documentation for Proposals</vt:lpstr>
      <vt:lpstr>Supporting Documentation for Proposals</vt:lpstr>
      <vt:lpstr>Questions and Open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 B Advisory Board (MBAB) Committee</dc:title>
  <dc:creator>Rifenburg, Jacqueline</dc:creator>
  <cp:lastModifiedBy>Rifenburg, Jacqueline</cp:lastModifiedBy>
  <cp:revision>14</cp:revision>
  <dcterms:created xsi:type="dcterms:W3CDTF">2023-04-05T22:56:29Z</dcterms:created>
  <dcterms:modified xsi:type="dcterms:W3CDTF">2023-04-10T15:04:00Z</dcterms:modified>
</cp:coreProperties>
</file>