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  <p:sldMasterId id="2147483726" r:id="rId5"/>
  </p:sldMasterIdLst>
  <p:notesMasterIdLst>
    <p:notesMasterId r:id="rId24"/>
  </p:notesMasterIdLst>
  <p:handoutMasterIdLst>
    <p:handoutMasterId r:id="rId25"/>
  </p:handoutMasterIdLst>
  <p:sldIdLst>
    <p:sldId id="604" r:id="rId6"/>
    <p:sldId id="605" r:id="rId7"/>
    <p:sldId id="607" r:id="rId8"/>
    <p:sldId id="598" r:id="rId9"/>
    <p:sldId id="595" r:id="rId10"/>
    <p:sldId id="596" r:id="rId11"/>
    <p:sldId id="600" r:id="rId12"/>
    <p:sldId id="603" r:id="rId13"/>
    <p:sldId id="606" r:id="rId14"/>
    <p:sldId id="611" r:id="rId15"/>
    <p:sldId id="601" r:id="rId16"/>
    <p:sldId id="608" r:id="rId17"/>
    <p:sldId id="612" r:id="rId18"/>
    <p:sldId id="597" r:id="rId19"/>
    <p:sldId id="613" r:id="rId20"/>
    <p:sldId id="602" r:id="rId21"/>
    <p:sldId id="614" r:id="rId22"/>
    <p:sldId id="615" r:id="rId23"/>
  </p:sldIdLst>
  <p:sldSz cx="12192000" cy="6858000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Luftig Viste" initials="" lastIdx="0" clrIdx="0"/>
  <p:cmAuthor id="2" name="Crystal Perry" initials="CP" lastIdx="1" clrIdx="1">
    <p:extLst>
      <p:ext uri="{19B8F6BF-5375-455C-9EA6-DF929625EA0E}">
        <p15:presenceInfo xmlns:p15="http://schemas.microsoft.com/office/powerpoint/2012/main" userId="e70fe8946ddb580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4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5C76C1-32BF-4208-8BF4-6F0144585DB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BEB270A-C05F-4801-ADBC-4812D1C4CC7D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Two-part Screening Process</a:t>
          </a:r>
        </a:p>
      </dgm:t>
    </dgm:pt>
    <dgm:pt modelId="{6575C31F-505A-45DA-87ED-127500E56BF2}" type="parTrans" cxnId="{8BE22BBC-572E-46CC-B485-DF0F21A506E5}">
      <dgm:prSet/>
      <dgm:spPr/>
      <dgm:t>
        <a:bodyPr/>
        <a:lstStyle/>
        <a:p>
          <a:endParaRPr lang="en-US"/>
        </a:p>
      </dgm:t>
    </dgm:pt>
    <dgm:pt modelId="{C8BF5360-BC88-4B8E-B599-38CC8CD6CFEF}" type="sibTrans" cxnId="{8BE22BBC-572E-46CC-B485-DF0F21A506E5}">
      <dgm:prSet/>
      <dgm:spPr/>
      <dgm:t>
        <a:bodyPr/>
        <a:lstStyle/>
        <a:p>
          <a:endParaRPr lang="en-US"/>
        </a:p>
      </dgm:t>
    </dgm:pt>
    <dgm:pt modelId="{2AAF9E77-2234-47CC-BBE7-780C2E95E35F}">
      <dgm:prSet phldrT="[Text]"/>
      <dgm:spPr/>
      <dgm:t>
        <a:bodyPr/>
        <a:lstStyle/>
        <a:p>
          <a:r>
            <a:rPr lang="en-US" dirty="0"/>
            <a:t>Prevention Services</a:t>
          </a:r>
        </a:p>
      </dgm:t>
    </dgm:pt>
    <dgm:pt modelId="{488DE9C1-FC72-468D-B6F4-360373ABE27A}" type="parTrans" cxnId="{7A6027E5-F25C-40C9-9CEA-02C6483DD10C}">
      <dgm:prSet/>
      <dgm:spPr/>
      <dgm:t>
        <a:bodyPr/>
        <a:lstStyle/>
        <a:p>
          <a:endParaRPr lang="en-US"/>
        </a:p>
      </dgm:t>
    </dgm:pt>
    <dgm:pt modelId="{89B411CC-C2D1-4474-B4DD-F6A9B5A6CC46}" type="sibTrans" cxnId="{7A6027E5-F25C-40C9-9CEA-02C6483DD10C}">
      <dgm:prSet/>
      <dgm:spPr/>
      <dgm:t>
        <a:bodyPr/>
        <a:lstStyle/>
        <a:p>
          <a:endParaRPr lang="en-US"/>
        </a:p>
      </dgm:t>
    </dgm:pt>
    <dgm:pt modelId="{E2DE3DD9-BC38-40A2-8693-A2509F7D639D}">
      <dgm:prSet phldrT="[Text]"/>
      <dgm:spPr/>
      <dgm:t>
        <a:bodyPr/>
        <a:lstStyle/>
        <a:p>
          <a:r>
            <a:rPr lang="en-US" dirty="0"/>
            <a:t>Discharge</a:t>
          </a:r>
        </a:p>
      </dgm:t>
    </dgm:pt>
    <dgm:pt modelId="{95D8B669-4AFA-4848-A4EE-DD7258B5F265}" type="parTrans" cxnId="{5FEA067F-C93F-426C-8617-96FA33877FFB}">
      <dgm:prSet/>
      <dgm:spPr/>
      <dgm:t>
        <a:bodyPr/>
        <a:lstStyle/>
        <a:p>
          <a:endParaRPr lang="en-US"/>
        </a:p>
      </dgm:t>
    </dgm:pt>
    <dgm:pt modelId="{9EBBD79A-F091-4006-A041-D451F3F8E257}" type="sibTrans" cxnId="{5FEA067F-C93F-426C-8617-96FA33877FFB}">
      <dgm:prSet/>
      <dgm:spPr/>
      <dgm:t>
        <a:bodyPr/>
        <a:lstStyle/>
        <a:p>
          <a:endParaRPr lang="en-US"/>
        </a:p>
      </dgm:t>
    </dgm:pt>
    <dgm:pt modelId="{7E22A34F-7CC2-4DA3-A7AA-C52C48E97E1B}" type="pres">
      <dgm:prSet presAssocID="{DA5C76C1-32BF-4208-8BF4-6F0144585DBC}" presName="CompostProcess" presStyleCnt="0">
        <dgm:presLayoutVars>
          <dgm:dir/>
          <dgm:resizeHandles val="exact"/>
        </dgm:presLayoutVars>
      </dgm:prSet>
      <dgm:spPr/>
    </dgm:pt>
    <dgm:pt modelId="{B630F5F7-E8E3-49AF-8EC4-D862FADE5B36}" type="pres">
      <dgm:prSet presAssocID="{DA5C76C1-32BF-4208-8BF4-6F0144585DBC}" presName="arrow" presStyleLbl="bgShp" presStyleIdx="0" presStyleCnt="1"/>
      <dgm:spPr/>
    </dgm:pt>
    <dgm:pt modelId="{3FA233F7-89BA-4BF5-BD95-E84C179B4A38}" type="pres">
      <dgm:prSet presAssocID="{DA5C76C1-32BF-4208-8BF4-6F0144585DBC}" presName="linearProcess" presStyleCnt="0"/>
      <dgm:spPr/>
    </dgm:pt>
    <dgm:pt modelId="{523B5219-CE24-43A0-BD1D-A133EA8F0CE2}" type="pres">
      <dgm:prSet presAssocID="{5BEB270A-C05F-4801-ADBC-4812D1C4CC7D}" presName="textNode" presStyleLbl="node1" presStyleIdx="0" presStyleCnt="3" custScaleX="60852">
        <dgm:presLayoutVars>
          <dgm:bulletEnabled val="1"/>
        </dgm:presLayoutVars>
      </dgm:prSet>
      <dgm:spPr/>
    </dgm:pt>
    <dgm:pt modelId="{825C6603-DD2E-43AD-9BEA-8054930B4C27}" type="pres">
      <dgm:prSet presAssocID="{C8BF5360-BC88-4B8E-B599-38CC8CD6CFEF}" presName="sibTrans" presStyleCnt="0"/>
      <dgm:spPr/>
    </dgm:pt>
    <dgm:pt modelId="{BCF19C5A-9F59-4258-B15C-CA5813B7FB56}" type="pres">
      <dgm:prSet presAssocID="{2AAF9E77-2234-47CC-BBE7-780C2E95E35F}" presName="textNode" presStyleLbl="node1" presStyleIdx="1" presStyleCnt="3" custScaleX="61767">
        <dgm:presLayoutVars>
          <dgm:bulletEnabled val="1"/>
        </dgm:presLayoutVars>
      </dgm:prSet>
      <dgm:spPr/>
    </dgm:pt>
    <dgm:pt modelId="{A19B472F-61F5-445C-96BD-10F1EA26919C}" type="pres">
      <dgm:prSet presAssocID="{89B411CC-C2D1-4474-B4DD-F6A9B5A6CC46}" presName="sibTrans" presStyleCnt="0"/>
      <dgm:spPr/>
    </dgm:pt>
    <dgm:pt modelId="{E5E0FF44-5094-4ACF-A0CB-071BE5004EF0}" type="pres">
      <dgm:prSet presAssocID="{E2DE3DD9-BC38-40A2-8693-A2509F7D639D}" presName="textNode" presStyleLbl="node1" presStyleIdx="2" presStyleCnt="3" custScaleX="58207">
        <dgm:presLayoutVars>
          <dgm:bulletEnabled val="1"/>
        </dgm:presLayoutVars>
      </dgm:prSet>
      <dgm:spPr/>
    </dgm:pt>
  </dgm:ptLst>
  <dgm:cxnLst>
    <dgm:cxn modelId="{12683A04-C8E2-4B31-8CB7-2D25D343A133}" type="presOf" srcId="{DA5C76C1-32BF-4208-8BF4-6F0144585DBC}" destId="{7E22A34F-7CC2-4DA3-A7AA-C52C48E97E1B}" srcOrd="0" destOrd="0" presId="urn:microsoft.com/office/officeart/2005/8/layout/hProcess9"/>
    <dgm:cxn modelId="{BF0D6B1C-ACE7-4FF7-99C4-0F9FFB6AA1FC}" type="presOf" srcId="{E2DE3DD9-BC38-40A2-8693-A2509F7D639D}" destId="{E5E0FF44-5094-4ACF-A0CB-071BE5004EF0}" srcOrd="0" destOrd="0" presId="urn:microsoft.com/office/officeart/2005/8/layout/hProcess9"/>
    <dgm:cxn modelId="{3ABF5E49-F460-458E-9CDF-6FE9139ED43A}" type="presOf" srcId="{5BEB270A-C05F-4801-ADBC-4812D1C4CC7D}" destId="{523B5219-CE24-43A0-BD1D-A133EA8F0CE2}" srcOrd="0" destOrd="0" presId="urn:microsoft.com/office/officeart/2005/8/layout/hProcess9"/>
    <dgm:cxn modelId="{5FEA067F-C93F-426C-8617-96FA33877FFB}" srcId="{DA5C76C1-32BF-4208-8BF4-6F0144585DBC}" destId="{E2DE3DD9-BC38-40A2-8693-A2509F7D639D}" srcOrd="2" destOrd="0" parTransId="{95D8B669-4AFA-4848-A4EE-DD7258B5F265}" sibTransId="{9EBBD79A-F091-4006-A041-D451F3F8E257}"/>
    <dgm:cxn modelId="{F9F1D4A1-6555-49B8-9517-D774BE2B62E7}" type="presOf" srcId="{2AAF9E77-2234-47CC-BBE7-780C2E95E35F}" destId="{BCF19C5A-9F59-4258-B15C-CA5813B7FB56}" srcOrd="0" destOrd="0" presId="urn:microsoft.com/office/officeart/2005/8/layout/hProcess9"/>
    <dgm:cxn modelId="{8BE22BBC-572E-46CC-B485-DF0F21A506E5}" srcId="{DA5C76C1-32BF-4208-8BF4-6F0144585DBC}" destId="{5BEB270A-C05F-4801-ADBC-4812D1C4CC7D}" srcOrd="0" destOrd="0" parTransId="{6575C31F-505A-45DA-87ED-127500E56BF2}" sibTransId="{C8BF5360-BC88-4B8E-B599-38CC8CD6CFEF}"/>
    <dgm:cxn modelId="{7A6027E5-F25C-40C9-9CEA-02C6483DD10C}" srcId="{DA5C76C1-32BF-4208-8BF4-6F0144585DBC}" destId="{2AAF9E77-2234-47CC-BBE7-780C2E95E35F}" srcOrd="1" destOrd="0" parTransId="{488DE9C1-FC72-468D-B6F4-360373ABE27A}" sibTransId="{89B411CC-C2D1-4474-B4DD-F6A9B5A6CC46}"/>
    <dgm:cxn modelId="{2C1FA54A-6FF9-4463-A916-DFA03331B574}" type="presParOf" srcId="{7E22A34F-7CC2-4DA3-A7AA-C52C48E97E1B}" destId="{B630F5F7-E8E3-49AF-8EC4-D862FADE5B36}" srcOrd="0" destOrd="0" presId="urn:microsoft.com/office/officeart/2005/8/layout/hProcess9"/>
    <dgm:cxn modelId="{2DE25EE6-1EF4-4046-9B25-E58FC55EA6DF}" type="presParOf" srcId="{7E22A34F-7CC2-4DA3-A7AA-C52C48E97E1B}" destId="{3FA233F7-89BA-4BF5-BD95-E84C179B4A38}" srcOrd="1" destOrd="0" presId="urn:microsoft.com/office/officeart/2005/8/layout/hProcess9"/>
    <dgm:cxn modelId="{D6783018-59BD-4056-88EF-35099C374268}" type="presParOf" srcId="{3FA233F7-89BA-4BF5-BD95-E84C179B4A38}" destId="{523B5219-CE24-43A0-BD1D-A133EA8F0CE2}" srcOrd="0" destOrd="0" presId="urn:microsoft.com/office/officeart/2005/8/layout/hProcess9"/>
    <dgm:cxn modelId="{7AFC7A5D-9412-40AD-8703-4EB72E9FAC0D}" type="presParOf" srcId="{3FA233F7-89BA-4BF5-BD95-E84C179B4A38}" destId="{825C6603-DD2E-43AD-9BEA-8054930B4C27}" srcOrd="1" destOrd="0" presId="urn:microsoft.com/office/officeart/2005/8/layout/hProcess9"/>
    <dgm:cxn modelId="{D3CCA252-B493-4C5E-8E37-449F0425DE1A}" type="presParOf" srcId="{3FA233F7-89BA-4BF5-BD95-E84C179B4A38}" destId="{BCF19C5A-9F59-4258-B15C-CA5813B7FB56}" srcOrd="2" destOrd="0" presId="urn:microsoft.com/office/officeart/2005/8/layout/hProcess9"/>
    <dgm:cxn modelId="{D4D1B82D-35E4-4A06-BBD1-C92FDB1035DD}" type="presParOf" srcId="{3FA233F7-89BA-4BF5-BD95-E84C179B4A38}" destId="{A19B472F-61F5-445C-96BD-10F1EA26919C}" srcOrd="3" destOrd="0" presId="urn:microsoft.com/office/officeart/2005/8/layout/hProcess9"/>
    <dgm:cxn modelId="{D32EFBD4-EC81-4C1F-B591-AADF2D4107C3}" type="presParOf" srcId="{3FA233F7-89BA-4BF5-BD95-E84C179B4A38}" destId="{E5E0FF44-5094-4ACF-A0CB-071BE5004EF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0F5F7-E8E3-49AF-8EC4-D862FADE5B36}">
      <dsp:nvSpPr>
        <dsp:cNvPr id="0" name=""/>
        <dsp:cNvSpPr/>
      </dsp:nvSpPr>
      <dsp:spPr>
        <a:xfrm>
          <a:off x="855106" y="0"/>
          <a:ext cx="9691211" cy="2286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3B5219-CE24-43A0-BD1D-A133EA8F0CE2}">
      <dsp:nvSpPr>
        <dsp:cNvPr id="0" name=""/>
        <dsp:cNvSpPr/>
      </dsp:nvSpPr>
      <dsp:spPr>
        <a:xfrm>
          <a:off x="2084309" y="685799"/>
          <a:ext cx="2233167" cy="91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0000"/>
              </a:solidFill>
            </a:rPr>
            <a:t>Two-part Screening Process</a:t>
          </a:r>
        </a:p>
      </dsp:txBody>
      <dsp:txXfrm>
        <a:off x="2128946" y="730436"/>
        <a:ext cx="2143893" cy="825126"/>
      </dsp:txXfrm>
    </dsp:sp>
    <dsp:sp modelId="{BCF19C5A-9F59-4258-B15C-CA5813B7FB56}">
      <dsp:nvSpPr>
        <dsp:cNvPr id="0" name=""/>
        <dsp:cNvSpPr/>
      </dsp:nvSpPr>
      <dsp:spPr>
        <a:xfrm>
          <a:off x="4615872" y="685799"/>
          <a:ext cx="2266746" cy="91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Prevention Services</a:t>
          </a:r>
        </a:p>
      </dsp:txBody>
      <dsp:txXfrm>
        <a:off x="4660509" y="730436"/>
        <a:ext cx="2177472" cy="825126"/>
      </dsp:txXfrm>
    </dsp:sp>
    <dsp:sp modelId="{E5E0FF44-5094-4ACF-A0CB-071BE5004EF0}">
      <dsp:nvSpPr>
        <dsp:cNvPr id="0" name=""/>
        <dsp:cNvSpPr/>
      </dsp:nvSpPr>
      <dsp:spPr>
        <a:xfrm>
          <a:off x="7181015" y="685799"/>
          <a:ext cx="2136100" cy="91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Discharge</a:t>
          </a:r>
        </a:p>
      </dsp:txBody>
      <dsp:txXfrm>
        <a:off x="7225652" y="730436"/>
        <a:ext cx="2046826" cy="825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1967" cy="466913"/>
          </a:xfrm>
          <a:prstGeom prst="rect">
            <a:avLst/>
          </a:prstGeom>
        </p:spPr>
        <p:txBody>
          <a:bodyPr vert="horz" lIns="93275" tIns="46637" rIns="93275" bIns="46637" rtlCol="0"/>
          <a:lstStyle>
            <a:lvl1pPr algn="l">
              <a:defRPr sz="1200"/>
            </a:lvl1pPr>
          </a:lstStyle>
          <a:p>
            <a:r>
              <a:rPr lang="en-US" dirty="0"/>
              <a:t>Welcome to My Health LA (MHLA)!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4" y="1"/>
            <a:ext cx="3041967" cy="466913"/>
          </a:xfrm>
          <a:prstGeom prst="rect">
            <a:avLst/>
          </a:prstGeom>
        </p:spPr>
        <p:txBody>
          <a:bodyPr vert="horz" lIns="93275" tIns="46637" rIns="93275" bIns="46637" rtlCol="0"/>
          <a:lstStyle>
            <a:lvl1pPr algn="r">
              <a:defRPr sz="1200"/>
            </a:lvl1pPr>
          </a:lstStyle>
          <a:p>
            <a:r>
              <a:rPr lang="en-US" dirty="0"/>
              <a:t>Orientation – June 3,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9017"/>
            <a:ext cx="3041967" cy="466912"/>
          </a:xfrm>
          <a:prstGeom prst="rect">
            <a:avLst/>
          </a:prstGeom>
        </p:spPr>
        <p:txBody>
          <a:bodyPr vert="horz" lIns="93275" tIns="46637" rIns="93275" bIns="46637" rtlCol="0" anchor="b"/>
          <a:lstStyle>
            <a:lvl1pPr algn="l">
              <a:defRPr sz="1200"/>
            </a:lvl1pPr>
          </a:lstStyle>
          <a:p>
            <a:r>
              <a:rPr lang="en-US" dirty="0"/>
              <a:t>Printed </a:t>
            </a:r>
            <a:fld id="{C36D211F-DE65-4724-BABC-F1C4D4BF9055}" type="datetime8">
              <a:rPr lang="en-US" smtClean="0"/>
              <a:pPr/>
              <a:t>12/2/2020 1:58 PM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4" y="8839017"/>
            <a:ext cx="3041967" cy="466912"/>
          </a:xfrm>
          <a:prstGeom prst="rect">
            <a:avLst/>
          </a:prstGeom>
        </p:spPr>
        <p:txBody>
          <a:bodyPr vert="horz" lIns="93275" tIns="46637" rIns="93275" bIns="46637" rtlCol="0" anchor="b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B245F7-5438-4FDC-8C33-CBB51A617A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7443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1967" cy="466913"/>
          </a:xfrm>
          <a:prstGeom prst="rect">
            <a:avLst/>
          </a:prstGeom>
        </p:spPr>
        <p:txBody>
          <a:bodyPr vert="horz" lIns="93275" tIns="46637" rIns="93275" bIns="4663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4" y="1"/>
            <a:ext cx="3041967" cy="466913"/>
          </a:xfrm>
          <a:prstGeom prst="rect">
            <a:avLst/>
          </a:prstGeom>
        </p:spPr>
        <p:txBody>
          <a:bodyPr vert="horz" lIns="93275" tIns="46637" rIns="93275" bIns="46637" rtlCol="0"/>
          <a:lstStyle>
            <a:lvl1pPr algn="r">
              <a:defRPr sz="1200"/>
            </a:lvl1pPr>
          </a:lstStyle>
          <a:p>
            <a:fld id="{E0AE8E8B-FD81-4A9C-A427-A684443E00B7}" type="datetime1">
              <a:rPr lang="en-US" smtClean="0"/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75" tIns="46637" rIns="93275" bIns="4663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5"/>
            <a:ext cx="5615940" cy="3664209"/>
          </a:xfrm>
          <a:prstGeom prst="rect">
            <a:avLst/>
          </a:prstGeom>
        </p:spPr>
        <p:txBody>
          <a:bodyPr vert="horz" lIns="93275" tIns="46637" rIns="93275" bIns="4663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9017"/>
            <a:ext cx="3041967" cy="466912"/>
          </a:xfrm>
          <a:prstGeom prst="rect">
            <a:avLst/>
          </a:prstGeom>
        </p:spPr>
        <p:txBody>
          <a:bodyPr vert="horz" lIns="93275" tIns="46637" rIns="93275" bIns="46637" rtlCol="0" anchor="b"/>
          <a:lstStyle>
            <a:lvl1pPr algn="l">
              <a:defRPr sz="1200"/>
            </a:lvl1pPr>
          </a:lstStyle>
          <a:p>
            <a:r>
              <a:rPr lang="en-US"/>
              <a:t>Printed 05/24/2019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4" y="8839017"/>
            <a:ext cx="3041967" cy="466912"/>
          </a:xfrm>
          <a:prstGeom prst="rect">
            <a:avLst/>
          </a:prstGeom>
        </p:spPr>
        <p:txBody>
          <a:bodyPr vert="horz" lIns="93275" tIns="46637" rIns="93275" bIns="46637" rtlCol="0" anchor="b"/>
          <a:lstStyle>
            <a:lvl1pPr algn="r">
              <a:defRPr sz="1200"/>
            </a:lvl1pPr>
          </a:lstStyle>
          <a:p>
            <a:fld id="{4ED2FCFB-A6EC-4E17-8BFF-E4282178C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621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29CAB42-E779-47E8-B06B-8CB52FF008E8}"/>
              </a:ext>
            </a:extLst>
          </p:cNvPr>
          <p:cNvSpPr/>
          <p:nvPr/>
        </p:nvSpPr>
        <p:spPr>
          <a:xfrm>
            <a:off x="1771650" y="1295400"/>
            <a:ext cx="8648700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4019C3-F467-4E5B-9A0C-2331050B8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DE424-9A89-49BF-AA61-2B5A0BBA6E5D}" type="datetime1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F40306-4232-4D6E-9D19-0BC1F4183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08AB373-913F-48BB-867D-05F32C29F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026D9-C1F8-4B3D-A344-0C7804D26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1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9C417-629D-4510-B9FB-25DA6AD02E6C}" type="datetime1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25954-BD25-49F0-95B2-9E91B2E24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6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E1FE7-B977-4D99-95F9-8AFF9D486F04}" type="datetime1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A12E9-9C30-461E-AF39-C68C357E9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21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F9AA-B57D-4DF0-80B8-BF20ADF7FA95}" type="datetime1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C1130-6F3C-4AEE-B880-ABBD7566D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28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D244D62-D90B-4B78-BFAF-B03FDA23C451}" type="datetime1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88B7C04E-207D-4925-A86B-72508D5A2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54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5062-2F3E-4A57-A614-FB79CD2F693A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2" descr="NewLogoFina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" y="5852160"/>
            <a:ext cx="144485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6022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40A3-C5A2-43C3-8ECD-E176D0743F60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47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14A4E-56C8-4AFC-9A32-BC98BB3F37DF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916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5143-257E-4DF9-BB52-3EF401EEBFB2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17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E2EC-3244-4F96-8EEF-CCBDF8A1492B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611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2354-76A8-4413-A196-6A65616C6F88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89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C4AE0-3E5A-40E0-8F1B-AEA159A33B25}" type="datetime1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E41B1-977F-4DE2-877F-1B7AA55BC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719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0298-A9D6-413E-9AAB-D1867823F93D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860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6B63-027D-44A0-B559-A05A98CBC931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923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F9E5-81B0-4956-A36A-2E6C0A94158D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797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6341B-2F7F-462A-B9DD-67E6DA0233D3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435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071A-11BE-413F-9B5F-101BABA14E6A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66739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E990A-54C5-4B11-8467-4D3F0674D117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301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F15D-E65D-41BB-8264-22D8BB8BE874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45449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F01E-CDF0-4793-BC4D-B2301816F4C6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2424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0CB7-833F-4800-901E-A33A3813A259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424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3B77-BBC1-41D9-8318-F6F72D89595C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9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3FBEC-BF53-4C30-9DCF-F06AC91A0E2B}" type="datetime1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627E2-B774-4084-8A68-3090E62E7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83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8DFBA-F7DC-44CE-8D29-062B99BF7389}" type="datetime1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4BBF1-30BF-43B3-9EE4-68582E242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3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BE836-482A-44AB-A351-FCA22EC63FC8}" type="datetime1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53073-6296-48D5-BB4A-7B936B676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7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549AA-B701-4457-A49A-707A7B6FAA94}" type="datetime1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1C792-082F-4F08-8E51-2A73324B8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3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0AD5E-1246-479D-823F-C02CD7AF8072}" type="datetime1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27359-7A3B-4580-8A0A-E1B4E1DC1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7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8EA08-1BE2-4A4A-B368-C09437CC565D}" type="datetime1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70B06-EE14-4B3E-B1DA-34A774467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EC648-F4FB-4211-B356-DE6D16585ADD}" type="datetime1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D880E-AA85-4076-B4EA-8190E1E2D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731838" y="107950"/>
            <a:ext cx="10723562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1600200"/>
            <a:ext cx="10723562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5700" y="62753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8BA0738-AA10-47C5-B25B-6802089FF2AB}" type="datetime1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425" y="6275388"/>
            <a:ext cx="6454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29888" y="6275388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F1EA716-39F6-4A8A-BF64-EE4700053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NewLogoFinal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" y="5852160"/>
            <a:ext cx="144485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862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43" r:id="rId13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34" charset="0"/>
        </a:defRPr>
      </a:lvl9pPr>
    </p:titleStyle>
    <p:bodyStyle>
      <a:lvl1pPr marL="349250" indent="-349250" algn="l" rtl="0" eaLnBrk="1" fontAlgn="base" hangingPunct="1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anose="05020102010507070707" pitchFamily="18" charset="2"/>
        <a:buChar char=""/>
        <a:defRPr sz="24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336550" algn="l" rtl="0" eaLnBrk="1" fontAlgn="base" hangingPunct="1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anose="05020102010507070707" pitchFamily="18" charset="2"/>
        <a:buChar char=""/>
        <a:defRPr sz="2200" kern="1200">
          <a:solidFill>
            <a:srgbClr val="595959"/>
          </a:solidFill>
          <a:latin typeface="+mn-lt"/>
          <a:ea typeface="+mn-ea"/>
          <a:cs typeface="+mn-cs"/>
        </a:defRPr>
      </a:lvl2pPr>
      <a:lvl3pPr marL="968375" indent="-282575" algn="l" rtl="0" eaLnBrk="1" fontAlgn="base" hangingPunct="1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anose="05020102010507070707" pitchFamily="18" charset="2"/>
        <a:buChar char=""/>
        <a:defRPr sz="2000" kern="1200">
          <a:solidFill>
            <a:srgbClr val="595959"/>
          </a:solidFill>
          <a:latin typeface="+mn-lt"/>
          <a:ea typeface="+mn-ea"/>
          <a:cs typeface="+mn-cs"/>
        </a:defRPr>
      </a:lvl3pPr>
      <a:lvl4pPr marL="1263650" indent="-295275" algn="l" rtl="0" eaLnBrk="1" fontAlgn="base" hangingPunct="1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anose="05020102010507070707" pitchFamily="18" charset="2"/>
        <a:buChar char="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546225" indent="-282575" algn="l" rtl="0" eaLnBrk="1" fontAlgn="base" hangingPunct="1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anose="05020102010507070707" pitchFamily="18" charset="2"/>
        <a:buChar char="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C215C-0013-4537-8374-823DF40764BA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2" descr="NewLogoFinal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" y="5852160"/>
            <a:ext cx="144485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117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47A2-BDAF-40F8-AB3A-1ADFD4B30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219" y="1261559"/>
            <a:ext cx="10723562" cy="1336675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My Health LA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Mental Health Prevention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C4479-69C6-48BD-81B0-B4539C646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52" y="3055434"/>
            <a:ext cx="9036049" cy="3234241"/>
          </a:xfrm>
        </p:spPr>
        <p:txBody>
          <a:bodyPr/>
          <a:lstStyle/>
          <a:p>
            <a:pPr marL="69850" indent="0" algn="ctr">
              <a:buNone/>
            </a:pP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Implementation:</a:t>
            </a:r>
            <a:b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Questions, Challenges, Successes and Some Best Practices and Guidelines</a:t>
            </a:r>
          </a:p>
          <a:p>
            <a:pPr marL="69850" indent="0" algn="ctr">
              <a:buNone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2, 2020</a:t>
            </a:r>
          </a:p>
        </p:txBody>
      </p:sp>
    </p:spTree>
    <p:extLst>
      <p:ext uri="{BB962C8B-B14F-4D97-AF65-F5344CB8AC3E}">
        <p14:creationId xmlns:p14="http://schemas.microsoft.com/office/powerpoint/2010/main" val="730472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462FD-67FF-43BD-A396-C110C020E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Technical Assistance/Site Visits: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9911A-6AE7-4146-B8D6-122A9F0BB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calls – most clinics have participated in calls.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conducted by DMH.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 visits will take place soon.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will be virtual.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done by teams of two of DMH staff.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start in 2021.</a:t>
            </a:r>
          </a:p>
          <a:p>
            <a:pPr marL="349250" lvl="1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566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86456-F9AA-42B8-A383-D06F65B98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250" y="0"/>
            <a:ext cx="9366249" cy="1193180"/>
          </a:xfrm>
        </p:spPr>
        <p:txBody>
          <a:bodyPr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Services and Data Submission: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03779-C219-411B-888A-E6EB1EAAD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643" y="1480008"/>
            <a:ext cx="10086681" cy="4602741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Prevention services can be provided the same day as primary care services.</a:t>
            </a:r>
          </a:p>
          <a:p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You can put the actual cost on the claim and AIA will pick up as part of the data collection.</a:t>
            </a:r>
          </a:p>
          <a:p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Include a diagnosis code.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334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86456-F9AA-42B8-A383-D06F65B98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2875" y="151193"/>
            <a:ext cx="9366249" cy="1015225"/>
          </a:xfrm>
        </p:spPr>
        <p:txBody>
          <a:bodyPr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Data Submission: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03779-C219-411B-888A-E6EB1EAAD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776" y="1349298"/>
            <a:ext cx="10492232" cy="4667463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H0002: Complete Screening Process (</a:t>
            </a:r>
            <a:r>
              <a:rPr lang="en-U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have scores).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H2014: Services (may have scores). 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Scores go in the modifier, when applicable. 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box: P1 or G1. Second box: </a:t>
            </a:r>
            <a:r>
              <a:rPr lang="en-U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Two-character score.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for seven enter “07”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there is no score, leave modifier blank. Only put “00” if the score is zero.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32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4CD14-D108-4307-8937-43F11F759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Data: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04D88-28D0-419B-8640-95A350C52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clinics provided </a:t>
            </a:r>
            <a:r>
              <a:rPr lang="en-US" sz="3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claims 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July – the claims are part of how we know that you are providing services. </a:t>
            </a:r>
          </a:p>
          <a:p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reached out to each of you.</a:t>
            </a:r>
          </a:p>
          <a:p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those that did submit data, working with some clinics to fix it (will do for July, August and September). </a:t>
            </a:r>
          </a:p>
          <a:p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findings in data.</a:t>
            </a:r>
          </a:p>
        </p:txBody>
      </p:sp>
    </p:spTree>
    <p:extLst>
      <p:ext uri="{BB962C8B-B14F-4D97-AF65-F5344CB8AC3E}">
        <p14:creationId xmlns:p14="http://schemas.microsoft.com/office/powerpoint/2010/main" val="59769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533401"/>
            <a:ext cx="10172700" cy="1781174"/>
          </a:xfrm>
        </p:spPr>
        <p:txBody>
          <a:bodyPr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Clinical Workflow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What does your process look like from screening to discharge?</a:t>
            </a:r>
            <a:b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Hearing from a few clinics on best practices.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999592"/>
              </p:ext>
            </p:extLst>
          </p:nvPr>
        </p:nvGraphicFramePr>
        <p:xfrm>
          <a:off x="180975" y="2743200"/>
          <a:ext cx="11401425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0442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4CD14-D108-4307-8937-43F11F759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Best Practices: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04D88-28D0-419B-8640-95A350C52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AltaMed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Health Services</a:t>
            </a:r>
          </a:p>
          <a:p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Samuel Dixon Family Health Center</a:t>
            </a:r>
          </a:p>
          <a:p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Comprehensive Community Health Centers</a:t>
            </a:r>
          </a:p>
          <a:p>
            <a:r>
              <a:rPr lang="en-US" sz="3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Parktree</a:t>
            </a: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Community Health Center</a:t>
            </a:r>
          </a:p>
          <a:p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 Valley Community Health Center</a:t>
            </a:r>
          </a:p>
        </p:txBody>
      </p:sp>
    </p:spTree>
    <p:extLst>
      <p:ext uri="{BB962C8B-B14F-4D97-AF65-F5344CB8AC3E}">
        <p14:creationId xmlns:p14="http://schemas.microsoft.com/office/powerpoint/2010/main" val="1149805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F8A53-DD9A-4246-9D05-FED00CD35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Questions for the Chat: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B3CC0-BC81-4D5F-8B74-43689D924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1600200"/>
            <a:ext cx="10723562" cy="4162245"/>
          </a:xfrm>
        </p:spPr>
        <p:txBody>
          <a:bodyPr/>
          <a:lstStyle/>
          <a:p>
            <a:pPr lvl="1"/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staff are providing services?	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stressors over COVID coming up?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Mostly individual or group? 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challenges/opportunities does doing this remotely present? </a:t>
            </a:r>
          </a:p>
          <a:p>
            <a:pPr lvl="2"/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952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F8A53-DD9A-4246-9D05-FED00CD35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Discussion: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B3CC0-BC81-4D5F-8B74-43689D924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007" y="943277"/>
            <a:ext cx="11521439" cy="4520786"/>
          </a:xfrm>
        </p:spPr>
        <p:txBody>
          <a:bodyPr/>
          <a:lstStyle/>
          <a:p>
            <a:pPr lvl="1"/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Engaging MHLA participants – ideas on what’s working?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Screening:</a:t>
            </a:r>
          </a:p>
          <a:p>
            <a:pPr lvl="3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staff are administering questionnaires/measures?</a:t>
            </a:r>
          </a:p>
          <a:p>
            <a:pPr lvl="3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staff are doing Part 2 of the screening process?</a:t>
            </a:r>
          </a:p>
          <a:p>
            <a:pPr lvl="3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Challenges? </a:t>
            </a:r>
          </a:p>
        </p:txBody>
      </p:sp>
    </p:spTree>
    <p:extLst>
      <p:ext uri="{BB962C8B-B14F-4D97-AF65-F5344CB8AC3E}">
        <p14:creationId xmlns:p14="http://schemas.microsoft.com/office/powerpoint/2010/main" val="3451194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F8A53-DD9A-4246-9D05-FED00CD35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Questions for DMH/DHS?</a:t>
            </a:r>
            <a:endParaRPr lang="en-US" sz="4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41B7B-A5C3-4F82-8B6A-4384B257C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042" y="1600200"/>
            <a:ext cx="9915358" cy="4343400"/>
          </a:xfrm>
        </p:spPr>
        <p:txBody>
          <a:bodyPr/>
          <a:lstStyle/>
          <a:p>
            <a:pPr marL="0" indent="0">
              <a:buNone/>
            </a:pP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 Levine rlevine@dmh.lacounty.gov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 </a:t>
            </a:r>
            <a:r>
              <a:rPr lang="en-US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Gorman agorman@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dhs.lacounty.gov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Francia Nava fnava@dhs.lacounty.gov</a:t>
            </a:r>
          </a:p>
        </p:txBody>
      </p:sp>
    </p:spTree>
    <p:extLst>
      <p:ext uri="{BB962C8B-B14F-4D97-AF65-F5344CB8AC3E}">
        <p14:creationId xmlns:p14="http://schemas.microsoft.com/office/powerpoint/2010/main" val="2902151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47A2-BDAF-40F8-AB3A-1ADFD4B30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2" y="474664"/>
            <a:ext cx="9366249" cy="846291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Congrats!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C4479-69C6-48BD-81B0-B4539C646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257" y="1533894"/>
            <a:ext cx="9483995" cy="4508687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agencies started as of Aug. 1!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Hundreds of staff trained. Training is ongoing – on  MHLA website. Monthly notices of new staff trained and verified. 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Payments made for July and August.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Robocall went out last week. 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Grief and loss coming soon.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0865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4C29846-7994-4D6C-90A6-3155C78F41D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615292" y="496578"/>
            <a:ext cx="4733605" cy="59712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41083F-8ACF-4F22-BE42-CB83D2124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754" y="485775"/>
            <a:ext cx="4733605" cy="598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34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829" y="490193"/>
            <a:ext cx="9917695" cy="1885361"/>
          </a:xfrm>
        </p:spPr>
        <p:txBody>
          <a:bodyPr/>
          <a:lstStyle/>
          <a:p>
            <a:pPr algn="ctr"/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Helping MHLA Participants </a:t>
            </a: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See the Benefits </a:t>
            </a: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854" y="2185639"/>
            <a:ext cx="10291646" cy="3662711"/>
          </a:xfrm>
        </p:spPr>
        <p:txBody>
          <a:bodyPr/>
          <a:lstStyle/>
          <a:p>
            <a:pPr lvl="1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Improve ability to relax. 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Learn to utilize deep breathing exercises.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Reduce number of days each week you experience 	problems with sleep or concentration.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Learn better ways to communicate thoughts and 	feelings and reduce tension or arguments at home.</a:t>
            </a:r>
          </a:p>
          <a:p>
            <a:pPr marL="349250" lvl="1" indent="0">
              <a:buNone/>
            </a:pP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283533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357" y="657726"/>
            <a:ext cx="10395285" cy="702261"/>
          </a:xfrm>
        </p:spPr>
        <p:txBody>
          <a:bodyPr/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Review: Screening Process?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0388" y="1588169"/>
            <a:ext cx="10314377" cy="480400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MHLA participants must undergo screening process, which is </a:t>
            </a:r>
            <a:r>
              <a:rPr lang="en-US" sz="2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parts</a:t>
            </a:r>
            <a:r>
              <a:rPr lang="en-US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9850" indent="0"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1. Administration of PHQ-9 (&amp; GAD-7 when appropriate). </a:t>
            </a:r>
          </a:p>
          <a:p>
            <a:pPr marL="69850" indent="0"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2. Review of the results with the participant along with 	any other pertinent info from health professional.</a:t>
            </a:r>
          </a:p>
          <a:p>
            <a:pPr marL="412750" indent="-342900">
              <a:spcBef>
                <a:spcPts val="600"/>
              </a:spcBef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highly recommended during this screening that the dialogue include a review for possible risk factors, and a review of what their protective factors are for managing problems, worries, and concerns.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98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688" y="476250"/>
            <a:ext cx="11508058" cy="1024746"/>
          </a:xfrm>
        </p:spPr>
        <p:txBody>
          <a:bodyPr/>
          <a:lstStyle/>
          <a:p>
            <a:pPr lvl="0"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Frequency and use of questionnaires/measures: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(The PHQ-9 and as appropriate, GAD-7)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507" y="1751162"/>
            <a:ext cx="9481122" cy="4641012"/>
          </a:xfrm>
        </p:spPr>
        <p:txBody>
          <a:bodyPr/>
          <a:lstStyle/>
          <a:p>
            <a:pPr lvl="1"/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Contractually: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First, as part of the 2-part screening process. </a:t>
            </a:r>
          </a:p>
          <a:p>
            <a:pPr marL="914400" lvl="2" indent="-223838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Then, if participant is in services, quarterly and</a:t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the end of the curriculum, or during discharge.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DMH best practice: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frequent basis once a participant is in services. 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Suggestions: During each MH Prevention service session, every other MH Prevention Service session, or monthly intervals</a:t>
            </a:r>
          </a:p>
        </p:txBody>
      </p:sp>
    </p:spTree>
    <p:extLst>
      <p:ext uri="{BB962C8B-B14F-4D97-AF65-F5344CB8AC3E}">
        <p14:creationId xmlns:p14="http://schemas.microsoft.com/office/powerpoint/2010/main" val="335754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082" y="499139"/>
            <a:ext cx="10341205" cy="694240"/>
          </a:xfrm>
        </p:spPr>
        <p:txBody>
          <a:bodyPr/>
          <a:lstStyle/>
          <a:p>
            <a:pPr lvl="0"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Documentation of Screening Process: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740" y="1378307"/>
            <a:ext cx="10843403" cy="4375512"/>
          </a:xfrm>
        </p:spPr>
        <p:txBody>
          <a:bodyPr/>
          <a:lstStyle/>
          <a:p>
            <a:pPr marL="823913" lvl="1" indent="-457200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Include:</a:t>
            </a:r>
          </a:p>
          <a:p>
            <a:pPr marL="1106488" lvl="2" indent="-457200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Questionnaire/measure score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Responses to questions 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Outcome of screening process (4 possibilities):</a:t>
            </a:r>
          </a:p>
          <a:p>
            <a:pPr lvl="3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 doesn’t screen positive for MH prevention services.</a:t>
            </a:r>
          </a:p>
          <a:p>
            <a:pPr lvl="3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 meets criteria for MH prevention services and decides to receive them. </a:t>
            </a:r>
          </a:p>
          <a:p>
            <a:pPr lvl="3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 meets criteria for MH prevention services but declines. </a:t>
            </a:r>
          </a:p>
          <a:p>
            <a:pPr lvl="3"/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 meets criteria for </a:t>
            </a:r>
            <a:r>
              <a:rPr lang="en-US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not prevention.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9315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433" y="672112"/>
            <a:ext cx="9916023" cy="694240"/>
          </a:xfrm>
        </p:spPr>
        <p:txBody>
          <a:bodyPr/>
          <a:lstStyle/>
          <a:p>
            <a:pPr lvl="0"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Documentation of Prevention Practice: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7988" y="1676212"/>
            <a:ext cx="9916024" cy="4353651"/>
          </a:xfrm>
        </p:spPr>
        <p:txBody>
          <a:bodyPr/>
          <a:lstStyle/>
          <a:p>
            <a:pPr marL="823913" lvl="1" indent="-457200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all necessary elements, such as: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Which Prevention Practice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Individual or group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Face-to-face or by phone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Narrative of what happened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Score of PHQ-9/GAD-7 if administered.</a:t>
            </a:r>
          </a:p>
          <a:p>
            <a:pPr marL="685800" lvl="2" indent="0">
              <a:buNone/>
            </a:pPr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Documentation templates are provided on the MHLA website for guidance.</a:t>
            </a:r>
          </a:p>
          <a:p>
            <a:pPr lvl="2"/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059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688" y="723900"/>
            <a:ext cx="11508058" cy="1381125"/>
          </a:xfrm>
        </p:spPr>
        <p:txBody>
          <a:bodyPr/>
          <a:lstStyle/>
          <a:p>
            <a:pPr lvl="0"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Referral for Treatment:</a:t>
            </a: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42" y="1828800"/>
            <a:ext cx="10818796" cy="4064387"/>
          </a:xfrm>
        </p:spPr>
        <p:txBody>
          <a:bodyPr/>
          <a:lstStyle/>
          <a:p>
            <a:pPr lvl="1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Reminder that these are prevention services. 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 clinical judgment on whether to refer for treatment (based on more than just scores); consult with your mental health lead. </a:t>
            </a:r>
          </a:p>
          <a:p>
            <a:pPr lvl="1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refer for specialty mental health treatment to DMH by calling 1-800-854-7771.</a:t>
            </a:r>
          </a:p>
          <a:p>
            <a:pPr lvl="1" algn="just"/>
            <a:r>
              <a:rPr lang="en-US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also provide treatment at clinic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632204" lvl="5" indent="-457200">
              <a:spcBef>
                <a:spcPts val="8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5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onsult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Consult" id="{6C9500DF-A7F9-4DDE-8FF9-D2C152E859C2}" vid="{1886C860-2053-42C5-8FCC-49191B775A0E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A692CE7AEDD74B89E572360D30736B" ma:contentTypeVersion="7" ma:contentTypeDescription="Create a new document." ma:contentTypeScope="" ma:versionID="f3e050f20153302fe281f7b8759f2d81">
  <xsd:schema xmlns:xsd="http://www.w3.org/2001/XMLSchema" xmlns:xs="http://www.w3.org/2001/XMLSchema" xmlns:p="http://schemas.microsoft.com/office/2006/metadata/properties" xmlns:ns3="43594656-6d87-4338-8429-2aedc27011b4" targetNamespace="http://schemas.microsoft.com/office/2006/metadata/properties" ma:root="true" ma:fieldsID="637985267a2bae527b6669b5340c9483" ns3:_="">
    <xsd:import namespace="43594656-6d87-4338-8429-2aedc27011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94656-6d87-4338-8429-2aedc27011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42464F-3A82-4DB0-85A1-2CB9536CE2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594656-6d87-4338-8429-2aedc27011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EF3B78-1FA5-4E7D-96F9-07D9C2F95D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A0360D-1B97-4862-8A12-FB5234D4ED7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2016</TotalTime>
  <Words>879</Words>
  <Application>Microsoft Office PowerPoint</Application>
  <PresentationFormat>Widescreen</PresentationFormat>
  <Paragraphs>99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News Gothic MT</vt:lpstr>
      <vt:lpstr>Trebuchet MS</vt:lpstr>
      <vt:lpstr>Wingdings</vt:lpstr>
      <vt:lpstr>Wingdings 2</vt:lpstr>
      <vt:lpstr>Wingdings 3</vt:lpstr>
      <vt:lpstr>eConsult</vt:lpstr>
      <vt:lpstr>Facet</vt:lpstr>
      <vt:lpstr>My Health LA  Mental Health Prevention</vt:lpstr>
      <vt:lpstr>Congrats!</vt:lpstr>
      <vt:lpstr>PowerPoint Presentation</vt:lpstr>
      <vt:lpstr>    Helping MHLA Participants  See the Benefits  </vt:lpstr>
      <vt:lpstr>Review: Screening Process?</vt:lpstr>
      <vt:lpstr>Frequency and use of questionnaires/measures: (The PHQ-9 and as appropriate, GAD-7) </vt:lpstr>
      <vt:lpstr>Documentation of Screening Process:</vt:lpstr>
      <vt:lpstr>Documentation of Prevention Practice:</vt:lpstr>
      <vt:lpstr>Referral for Treatment: </vt:lpstr>
      <vt:lpstr>Technical Assistance/Site Visits:</vt:lpstr>
      <vt:lpstr>Services and Data Submission:</vt:lpstr>
      <vt:lpstr>Data Submission:</vt:lpstr>
      <vt:lpstr>Data: </vt:lpstr>
      <vt:lpstr>Clinical Workflow:  What does your process look like from screening to discharge? Hearing from a few clinics on best practices.</vt:lpstr>
      <vt:lpstr>Best Practices: </vt:lpstr>
      <vt:lpstr>Questions for the Chat:</vt:lpstr>
      <vt:lpstr>Discussion:</vt:lpstr>
      <vt:lpstr>Questions for DMH/DHS?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Health LA (MHLA)</dc:title>
  <dc:creator>Daisy Nip</dc:creator>
  <cp:lastModifiedBy>Anna Gorman</cp:lastModifiedBy>
  <cp:revision>194</cp:revision>
  <cp:lastPrinted>2019-05-31T21:12:49Z</cp:lastPrinted>
  <dcterms:created xsi:type="dcterms:W3CDTF">2019-05-03T23:41:15Z</dcterms:created>
  <dcterms:modified xsi:type="dcterms:W3CDTF">2020-12-02T21:59:14Z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0x0101008BA692CE7AEDD74B89E572360D30736B</vt:lpwstr>
  </property>
</Properties>
</file>