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1" r:id="rId2"/>
    <p:sldId id="329" r:id="rId3"/>
    <p:sldId id="304" r:id="rId4"/>
    <p:sldId id="346" r:id="rId5"/>
    <p:sldId id="331" r:id="rId6"/>
    <p:sldId id="363" r:id="rId7"/>
    <p:sldId id="352" r:id="rId8"/>
    <p:sldId id="324" r:id="rId9"/>
    <p:sldId id="347" r:id="rId10"/>
    <p:sldId id="332" r:id="rId11"/>
    <p:sldId id="353" r:id="rId12"/>
    <p:sldId id="372" r:id="rId13"/>
    <p:sldId id="327" r:id="rId14"/>
    <p:sldId id="328" r:id="rId15"/>
    <p:sldId id="323" r:id="rId16"/>
    <p:sldId id="373" r:id="rId17"/>
    <p:sldId id="322" r:id="rId18"/>
    <p:sldId id="339" r:id="rId19"/>
    <p:sldId id="366" r:id="rId20"/>
    <p:sldId id="375" r:id="rId21"/>
    <p:sldId id="369" r:id="rId22"/>
    <p:sldId id="333" r:id="rId23"/>
    <p:sldId id="374" r:id="rId24"/>
    <p:sldId id="370" r:id="rId25"/>
    <p:sldId id="3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1333C-35FF-49C2-A013-DFC112B53D72}"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43B3B-B654-4359-BB52-C4DCFEB4D15A}" type="slidenum">
              <a:rPr lang="en-US" smtClean="0"/>
              <a:t>‹#›</a:t>
            </a:fld>
            <a:endParaRPr lang="en-US"/>
          </a:p>
        </p:txBody>
      </p:sp>
    </p:spTree>
    <p:extLst>
      <p:ext uri="{BB962C8B-B14F-4D97-AF65-F5344CB8AC3E}">
        <p14:creationId xmlns:p14="http://schemas.microsoft.com/office/powerpoint/2010/main" val="229897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services are designed to build protective factors and reduce/manage risk factors associated with the onset of serious mental illness as well as with poverty, chronic medical conditions, ongoing stress, isolation and traumatic loss. </a:t>
            </a:r>
          </a:p>
          <a:p>
            <a:endParaRPr lang="en-US" dirty="0"/>
          </a:p>
        </p:txBody>
      </p:sp>
      <p:sp>
        <p:nvSpPr>
          <p:cNvPr id="4" name="Slide Number Placeholder 3"/>
          <p:cNvSpPr>
            <a:spLocks noGrp="1"/>
          </p:cNvSpPr>
          <p:nvPr>
            <p:ph type="sldNum" sz="quarter" idx="5"/>
          </p:nvPr>
        </p:nvSpPr>
        <p:spPr/>
        <p:txBody>
          <a:bodyPr/>
          <a:lstStyle/>
          <a:p>
            <a:fld id="{5C8096F9-D479-479C-B176-2D77640B2A6F}" type="slidenum">
              <a:rPr lang="en-US" smtClean="0"/>
              <a:t>3</a:t>
            </a:fld>
            <a:endParaRPr lang="en-US"/>
          </a:p>
        </p:txBody>
      </p:sp>
    </p:spTree>
    <p:extLst>
      <p:ext uri="{BB962C8B-B14F-4D97-AF65-F5344CB8AC3E}">
        <p14:creationId xmlns:p14="http://schemas.microsoft.com/office/powerpoint/2010/main" val="161881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43B3B-B654-4359-BB52-C4DCFEB4D15A}" type="slidenum">
              <a:rPr lang="en-US" smtClean="0"/>
              <a:t>21</a:t>
            </a:fld>
            <a:endParaRPr lang="en-US"/>
          </a:p>
        </p:txBody>
      </p:sp>
    </p:spTree>
    <p:extLst>
      <p:ext uri="{BB962C8B-B14F-4D97-AF65-F5344CB8AC3E}">
        <p14:creationId xmlns:p14="http://schemas.microsoft.com/office/powerpoint/2010/main" val="8916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9750-43F7-471F-83E1-BEBA3DC9C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9C9705-8DEA-47E6-9C19-7D29CB875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392FE-A098-4618-85B3-1A0736241AE0}"/>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EDD4D1D7-E618-4D3D-B19D-E549342CD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6868B-1D5F-45C3-B9F4-B5C5F157ADA5}"/>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30779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7DBE-D819-4852-A292-1BAA9C43C0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EC9DDE-4C13-40E1-B396-AF59BA2DCA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3768A-98B4-4F6C-A442-98FE99AFCA4B}"/>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CFEDEB3B-A230-4371-87EA-DBBB342DE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8A6EA-7F10-4848-87CB-4FE7F86E02C6}"/>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15611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FF8D2-B7FA-40EA-960A-CAEECADB8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B1A99-1FFF-43F5-9D5B-9CC4AA9E4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21A25-4AB0-410A-8360-D83D2613F480}"/>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949BABE6-D865-43CB-9FB0-EB261EA6B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132-C39F-4F72-8D62-E6D90CCBB104}"/>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112242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8EF-496C-4286-92C2-8B59046DF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60BB6-7639-4FE7-A43F-CFB2E6526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C8261-E879-440D-B8D1-9907DF5543DD}"/>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648422E1-7EC1-46E9-8097-A343D74A0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ACFC7-8BD1-41C6-B3A8-DF29EF30732A}"/>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27600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EB16-8900-4ABA-AA3B-EA669DE1E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46518-3C7A-49E7-BA46-996CD44F0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E38DB-FCD1-4301-9969-67482E2E0E80}"/>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A5A120B8-12DB-4CB0-8D7E-429D46B1D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7E464-1D0D-445F-8274-17990ED62A57}"/>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102470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71AD-9B91-47BE-A2C2-F6CAEFB84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1CF27-9DFB-4FB1-9363-0C43F75A4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5CE26-3EE7-4318-A454-04649C8F6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4F1BE-8A32-41B2-804B-73D9BF30E893}"/>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6" name="Footer Placeholder 5">
            <a:extLst>
              <a:ext uri="{FF2B5EF4-FFF2-40B4-BE49-F238E27FC236}">
                <a16:creationId xmlns:a16="http://schemas.microsoft.com/office/drawing/2014/main" id="{4DAC519A-741D-4BB8-B2B2-25EC1AF6C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2844C-63BE-4647-8BE7-42E5442C0850}"/>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209407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3447-00B1-4333-BED8-E02FAEC98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811693-5776-4468-A787-7DD4943F1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338AA-5C79-4DF0-9384-A515DCD54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B0D5AD-E169-4685-940E-FE483D5F9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0D5AB-5BCC-47B3-9D64-04863E4C03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942935-DEB6-4BE0-8C2A-0BD6AC772ECE}"/>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8" name="Footer Placeholder 7">
            <a:extLst>
              <a:ext uri="{FF2B5EF4-FFF2-40B4-BE49-F238E27FC236}">
                <a16:creationId xmlns:a16="http://schemas.microsoft.com/office/drawing/2014/main" id="{C51B4C55-686E-4E00-807E-2ADF795323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98ED26-852D-49F4-B43E-203ABFA9282C}"/>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4506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267D-E92C-44E0-B508-7789CEBF5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C4C36-999C-46F5-9A9B-7CBDAD449E6B}"/>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4" name="Footer Placeholder 3">
            <a:extLst>
              <a:ext uri="{FF2B5EF4-FFF2-40B4-BE49-F238E27FC236}">
                <a16:creationId xmlns:a16="http://schemas.microsoft.com/office/drawing/2014/main" id="{EF0C6B9C-6F14-4DBF-8A7C-7A572B2FCD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0418C8-E593-4FEB-858D-A545A27778FC}"/>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34661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524E8-FEA3-488E-92E6-84FBCF0F2384}"/>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3" name="Footer Placeholder 2">
            <a:extLst>
              <a:ext uri="{FF2B5EF4-FFF2-40B4-BE49-F238E27FC236}">
                <a16:creationId xmlns:a16="http://schemas.microsoft.com/office/drawing/2014/main" id="{ED708B06-D9D2-4828-B10D-50D3DBF955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0ADD41-FFE8-4A85-B994-C96619A12C41}"/>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40014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21B8-2713-49D1-A191-BCBB0F679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ED6E7-EDDD-40A8-87D9-B77188B4A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A9A1C-E261-4D47-ACAF-0DD3660D1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00A28E-3045-4F4F-96D2-3763A07E0793}"/>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6" name="Footer Placeholder 5">
            <a:extLst>
              <a:ext uri="{FF2B5EF4-FFF2-40B4-BE49-F238E27FC236}">
                <a16:creationId xmlns:a16="http://schemas.microsoft.com/office/drawing/2014/main" id="{6E95343D-3DF0-4B34-9C38-4B7F45A38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E3494-F6D7-4BD7-BDD4-15D2EA1CCC9A}"/>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384548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8185-7BDE-4E30-A281-588EF8955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4324E-6F26-4D85-B276-50B275867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79CDAD-694E-465F-91E7-74A0BD08D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2159BA-90F1-451D-A3BC-7BBBA2A019AB}"/>
              </a:ext>
            </a:extLst>
          </p:cNvPr>
          <p:cNvSpPr>
            <a:spLocks noGrp="1"/>
          </p:cNvSpPr>
          <p:nvPr>
            <p:ph type="dt" sz="half" idx="10"/>
          </p:nvPr>
        </p:nvSpPr>
        <p:spPr/>
        <p:txBody>
          <a:bodyPr/>
          <a:lstStyle/>
          <a:p>
            <a:fld id="{40A5264C-187A-4B96-BF54-EA1CCD73BAB0}" type="datetimeFigureOut">
              <a:rPr lang="en-US" smtClean="0"/>
              <a:t>6/8/2020</a:t>
            </a:fld>
            <a:endParaRPr lang="en-US"/>
          </a:p>
        </p:txBody>
      </p:sp>
      <p:sp>
        <p:nvSpPr>
          <p:cNvPr id="6" name="Footer Placeholder 5">
            <a:extLst>
              <a:ext uri="{FF2B5EF4-FFF2-40B4-BE49-F238E27FC236}">
                <a16:creationId xmlns:a16="http://schemas.microsoft.com/office/drawing/2014/main" id="{1F36D9B4-4C24-458B-8311-FA5A7C041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A11E2-5951-456E-85BE-436F6D5A3212}"/>
              </a:ext>
            </a:extLst>
          </p:cNvPr>
          <p:cNvSpPr>
            <a:spLocks noGrp="1"/>
          </p:cNvSpPr>
          <p:nvPr>
            <p:ph type="sldNum" sz="quarter" idx="12"/>
          </p:nvPr>
        </p:nvSpPr>
        <p:spPr/>
        <p:txBody>
          <a:bodyPr/>
          <a:lstStyle/>
          <a:p>
            <a:fld id="{E7005899-42FF-4CF4-B1CA-9517718994A9}" type="slidenum">
              <a:rPr lang="en-US" smtClean="0"/>
              <a:t>‹#›</a:t>
            </a:fld>
            <a:endParaRPr lang="en-US"/>
          </a:p>
        </p:txBody>
      </p:sp>
    </p:spTree>
    <p:extLst>
      <p:ext uri="{BB962C8B-B14F-4D97-AF65-F5344CB8AC3E}">
        <p14:creationId xmlns:p14="http://schemas.microsoft.com/office/powerpoint/2010/main" val="40689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26B17-C996-4AA4-8D7C-C26B4C385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228507-64AB-4373-8FE1-F73A46402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81EEE-C2DB-4728-A371-3190D1BF8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5264C-187A-4B96-BF54-EA1CCD73BAB0}" type="datetimeFigureOut">
              <a:rPr lang="en-US" smtClean="0"/>
              <a:t>6/8/2020</a:t>
            </a:fld>
            <a:endParaRPr lang="en-US"/>
          </a:p>
        </p:txBody>
      </p:sp>
      <p:sp>
        <p:nvSpPr>
          <p:cNvPr id="5" name="Footer Placeholder 4">
            <a:extLst>
              <a:ext uri="{FF2B5EF4-FFF2-40B4-BE49-F238E27FC236}">
                <a16:creationId xmlns:a16="http://schemas.microsoft.com/office/drawing/2014/main" id="{83A2BA45-A58D-4947-BCC9-7039B59D7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EFD11-49AE-48BC-8F42-6BEF4B159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05899-42FF-4CF4-B1CA-9517718994A9}" type="slidenum">
              <a:rPr lang="en-US" smtClean="0"/>
              <a:t>‹#›</a:t>
            </a:fld>
            <a:endParaRPr lang="en-US"/>
          </a:p>
        </p:txBody>
      </p:sp>
    </p:spTree>
    <p:extLst>
      <p:ext uri="{BB962C8B-B14F-4D97-AF65-F5344CB8AC3E}">
        <p14:creationId xmlns:p14="http://schemas.microsoft.com/office/powerpoint/2010/main" val="382906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dhs.lacounty.gov/wps/portal/dhs/mhla"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rlevine@dmh.lacounty.gov" TargetMode="External"/><Relationship Id="rId2" Type="http://schemas.openxmlformats.org/officeDocument/2006/relationships/hyperlink" Target="mailto:agorman@dhs.lacounty.go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hlamentalhealth@dhs.lacounty.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BB46-3589-452C-9D23-D2F6CD72383A}"/>
              </a:ext>
            </a:extLst>
          </p:cNvPr>
          <p:cNvSpPr>
            <a:spLocks noGrp="1"/>
          </p:cNvSpPr>
          <p:nvPr>
            <p:ph type="ctrTitle"/>
          </p:nvPr>
        </p:nvSpPr>
        <p:spPr>
          <a:xfrm>
            <a:off x="1524000" y="571501"/>
            <a:ext cx="9144000" cy="1211579"/>
          </a:xfrm>
        </p:spPr>
        <p:txBody>
          <a:bodyPr>
            <a:normAutofit/>
          </a:bodyPr>
          <a:lstStyle/>
          <a:p>
            <a:r>
              <a:rPr lang="en-US" sz="8000" b="1" dirty="0">
                <a:latin typeface="Times New Roman" panose="02020603050405020304" pitchFamily="18" charset="0"/>
                <a:cs typeface="Times New Roman" panose="02020603050405020304" pitchFamily="18" charset="0"/>
              </a:rPr>
              <a:t>My Health LA </a:t>
            </a:r>
          </a:p>
        </p:txBody>
      </p:sp>
      <p:sp>
        <p:nvSpPr>
          <p:cNvPr id="3" name="Subtitle 2">
            <a:extLst>
              <a:ext uri="{FF2B5EF4-FFF2-40B4-BE49-F238E27FC236}">
                <a16:creationId xmlns:a16="http://schemas.microsoft.com/office/drawing/2014/main" id="{4C4EC45C-D420-4C40-8C79-777136D1377F}"/>
              </a:ext>
            </a:extLst>
          </p:cNvPr>
          <p:cNvSpPr>
            <a:spLocks noGrp="1"/>
          </p:cNvSpPr>
          <p:nvPr>
            <p:ph type="subTitle" idx="1"/>
          </p:nvPr>
        </p:nvSpPr>
        <p:spPr>
          <a:xfrm>
            <a:off x="952107" y="3884432"/>
            <a:ext cx="9715893" cy="904738"/>
          </a:xfrm>
        </p:spPr>
        <p:txBody>
          <a:bodyPr>
            <a:normAutofit/>
          </a:bodyPr>
          <a:lstStyle/>
          <a:p>
            <a:r>
              <a:rPr lang="en-US" sz="4400" b="1" dirty="0">
                <a:latin typeface="Times New Roman" panose="02020603050405020304" pitchFamily="18" charset="0"/>
                <a:cs typeface="Times New Roman" panose="02020603050405020304" pitchFamily="18" charset="0"/>
              </a:rPr>
              <a:t>Mental Health Prevention Services</a:t>
            </a:r>
          </a:p>
        </p:txBody>
      </p:sp>
      <p:pic>
        <p:nvPicPr>
          <p:cNvPr id="4" name="Content Placeholder 2">
            <a:extLst>
              <a:ext uri="{FF2B5EF4-FFF2-40B4-BE49-F238E27FC236}">
                <a16:creationId xmlns:a16="http://schemas.microsoft.com/office/drawing/2014/main" id="{272DDA4B-6DC2-40F7-8D33-A03B4198A5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6593" y="2036762"/>
            <a:ext cx="2107298" cy="1593987"/>
          </a:xfrm>
          <a:prstGeom prst="rect">
            <a:avLst/>
          </a:prstGeom>
        </p:spPr>
      </p:pic>
      <p:pic>
        <p:nvPicPr>
          <p:cNvPr id="1026" name="Picture 2" descr="Image result for la county dmh and logo">
            <a:extLst>
              <a:ext uri="{FF2B5EF4-FFF2-40B4-BE49-F238E27FC236}">
                <a16:creationId xmlns:a16="http://schemas.microsoft.com/office/drawing/2014/main" id="{71883129-93B4-43C0-B0A1-B4C834209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4" y="5129210"/>
            <a:ext cx="39814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 county dhs and logo">
            <a:extLst>
              <a:ext uri="{FF2B5EF4-FFF2-40B4-BE49-F238E27FC236}">
                <a16:creationId xmlns:a16="http://schemas.microsoft.com/office/drawing/2014/main" id="{33AE6D2E-1180-4DFD-94BF-E3DB7836A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814" y="4836658"/>
            <a:ext cx="2261609" cy="155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Screening</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a:spcBef>
                <a:spcPts val="0"/>
              </a:spcBef>
              <a:defRPr/>
            </a:pPr>
            <a:r>
              <a:rPr lang="en-US" sz="3400" dirty="0">
                <a:latin typeface="Times New Roman" panose="02020603050405020304" pitchFamily="18" charset="0"/>
                <a:cs typeface="Times New Roman" panose="02020603050405020304" pitchFamily="18" charset="0"/>
              </a:rPr>
              <a:t>All MHLA participants must have a PHQ-9 administered as part of a screening process.</a:t>
            </a:r>
          </a:p>
          <a:p>
            <a:pPr indent="-274320">
              <a:spcBef>
                <a:spcPts val="0"/>
              </a:spcBef>
              <a:defRPr/>
            </a:pPr>
            <a:r>
              <a:rPr lang="en-US" sz="3400" dirty="0">
                <a:latin typeface="Times New Roman" panose="02020603050405020304" pitchFamily="18" charset="0"/>
                <a:cs typeface="Times New Roman" panose="02020603050405020304" pitchFamily="18" charset="0"/>
              </a:rPr>
              <a:t>Screening Process:</a:t>
            </a:r>
          </a:p>
          <a:p>
            <a:pPr lvl="1" indent="-274320">
              <a:spcBef>
                <a:spcPts val="0"/>
              </a:spcBef>
              <a:defRPr/>
            </a:pPr>
            <a:r>
              <a:rPr lang="en-US" sz="3400" dirty="0">
                <a:latin typeface="Times New Roman" panose="02020603050405020304" pitchFamily="18" charset="0"/>
                <a:cs typeface="Times New Roman" panose="02020603050405020304" pitchFamily="18" charset="0"/>
              </a:rPr>
              <a:t>PHQ-9</a:t>
            </a:r>
          </a:p>
          <a:p>
            <a:pPr lvl="1" indent="-274320">
              <a:spcBef>
                <a:spcPts val="0"/>
              </a:spcBef>
              <a:defRPr/>
            </a:pPr>
            <a:r>
              <a:rPr lang="en-US" sz="3400" dirty="0">
                <a:latin typeface="Times New Roman" panose="02020603050405020304" pitchFamily="18" charset="0"/>
                <a:cs typeface="Times New Roman" panose="02020603050405020304" pitchFamily="18" charset="0"/>
              </a:rPr>
              <a:t>Review of results</a:t>
            </a:r>
          </a:p>
          <a:p>
            <a:pPr lvl="1" indent="-274320">
              <a:spcBef>
                <a:spcPts val="0"/>
              </a:spcBef>
              <a:defRPr/>
            </a:pPr>
            <a:r>
              <a:rPr lang="en-US" sz="3400" dirty="0">
                <a:latin typeface="Times New Roman" panose="02020603050405020304" pitchFamily="18" charset="0"/>
                <a:cs typeface="Times New Roman" panose="02020603050405020304" pitchFamily="18" charset="0"/>
              </a:rPr>
              <a:t>Other relevant info </a:t>
            </a:r>
          </a:p>
          <a:p>
            <a:pPr indent="-274320">
              <a:spcBef>
                <a:spcPts val="0"/>
              </a:spcBef>
              <a:defRPr/>
            </a:pPr>
            <a:r>
              <a:rPr lang="en-US" sz="3400" dirty="0">
                <a:latin typeface="Times New Roman" panose="02020603050405020304" pitchFamily="18" charset="0"/>
                <a:cs typeface="Times New Roman" panose="02020603050405020304" pitchFamily="18" charset="0"/>
              </a:rPr>
              <a:t>CP decides if the participant also should have GAD-7.</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lvl="1" indent="-274320">
              <a:spcBef>
                <a:spcPts val="0"/>
              </a:spcBef>
              <a:defRPr/>
            </a:pPr>
            <a:endParaRPr lang="en-US" sz="3400" dirty="0">
              <a:latin typeface="Times New Roman" panose="02020603050405020304" pitchFamily="18" charset="0"/>
              <a:cs typeface="Times New Roman" panose="02020603050405020304" pitchFamily="18" charset="0"/>
            </a:endParaRPr>
          </a:p>
          <a:p>
            <a:pPr marL="411480" lvl="1" indent="0">
              <a:spcBef>
                <a:spcPts val="0"/>
              </a:spcBef>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68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Questionnaires/Measures</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r>
              <a:rPr lang="en-US" sz="3400" dirty="0">
                <a:latin typeface="Times New Roman" panose="02020603050405020304" pitchFamily="18" charset="0"/>
                <a:cs typeface="Times New Roman" panose="02020603050405020304" pitchFamily="18" charset="0"/>
              </a:rPr>
              <a:t>Understanding PHQ-9 – videos on site.</a:t>
            </a:r>
          </a:p>
          <a:p>
            <a:pPr indent="-274320">
              <a:spcBef>
                <a:spcPts val="0"/>
              </a:spcBef>
              <a:defRPr/>
            </a:pPr>
            <a:r>
              <a:rPr lang="en-US" sz="3400" dirty="0">
                <a:latin typeface="Times New Roman" panose="02020603050405020304" pitchFamily="18" charset="0"/>
                <a:cs typeface="Times New Roman" panose="02020603050405020304" pitchFamily="18" charset="0"/>
              </a:rPr>
              <a:t>Understanding GAD-7 – videos on site.</a:t>
            </a:r>
          </a:p>
          <a:p>
            <a:pPr indent="-274320">
              <a:spcBef>
                <a:spcPts val="0"/>
              </a:spcBef>
              <a:defRPr/>
            </a:pPr>
            <a:r>
              <a:rPr lang="en-US" sz="3400" dirty="0">
                <a:latin typeface="Times New Roman" panose="02020603050405020304" pitchFamily="18" charset="0"/>
                <a:cs typeface="Times New Roman" panose="02020603050405020304" pitchFamily="18" charset="0"/>
              </a:rPr>
              <a:t>Same questionnaires are used in both the screening process and to measure outcomes.</a:t>
            </a:r>
          </a:p>
          <a:p>
            <a:pPr indent="-274320">
              <a:spcBef>
                <a:spcPts val="0"/>
              </a:spcBef>
              <a:defRPr/>
            </a:pPr>
            <a:r>
              <a:rPr lang="en-US" sz="3400" dirty="0">
                <a:latin typeface="Times New Roman" panose="02020603050405020304" pitchFamily="18" charset="0"/>
                <a:cs typeface="Times New Roman" panose="02020603050405020304" pitchFamily="18" charset="0"/>
              </a:rPr>
              <a:t>No specific scores for determining who should receive services.</a:t>
            </a:r>
          </a:p>
          <a:p>
            <a:pPr indent="-274320">
              <a:spcBef>
                <a:spcPts val="0"/>
              </a:spcBef>
              <a:defRPr/>
            </a:pPr>
            <a:r>
              <a:rPr lang="en-US" sz="3400" dirty="0">
                <a:latin typeface="Times New Roman" panose="02020603050405020304" pitchFamily="18" charset="0"/>
                <a:cs typeface="Times New Roman" panose="02020603050405020304" pitchFamily="18" charset="0"/>
              </a:rPr>
              <a:t>Remember: Any MHLA participant can receive services.</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marL="411480" lvl="1" indent="0">
              <a:spcBef>
                <a:spcPts val="0"/>
              </a:spcBef>
              <a:buNone/>
              <a:defRPr/>
            </a:pPr>
            <a:endParaRPr lang="en-US" sz="2800" dirty="0">
              <a:latin typeface="Times New Roman" panose="02020603050405020304" pitchFamily="18" charset="0"/>
              <a:cs typeface="Times New Roman" panose="02020603050405020304" pitchFamily="18" charset="0"/>
            </a:endParaRPr>
          </a:p>
          <a:p>
            <a:pPr marL="411480" lvl="1" indent="0">
              <a:spcBef>
                <a:spcPts val="0"/>
              </a:spcBef>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61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Questionnaires/Measures</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400" dirty="0">
                <a:latin typeface="Times New Roman" panose="02020603050405020304" pitchFamily="18" charset="0"/>
                <a:cs typeface="Times New Roman" panose="02020603050405020304" pitchFamily="18" charset="0"/>
              </a:rPr>
              <a:t>Re-administered quarterly and at the end of the course/curriculum.  </a:t>
            </a:r>
          </a:p>
          <a:p>
            <a:pPr indent="-274320">
              <a:spcBef>
                <a:spcPts val="0"/>
              </a:spcBef>
              <a:defRPr/>
            </a:pPr>
            <a:r>
              <a:rPr lang="en-US" sz="3400" dirty="0">
                <a:latin typeface="Times New Roman" panose="02020603050405020304" pitchFamily="18" charset="0"/>
                <a:cs typeface="Times New Roman" panose="02020603050405020304" pitchFamily="18" charset="0"/>
              </a:rPr>
              <a:t>Administration of either the PHQ-9 or the GAD-7 can be done more frequently as deemed appropriate.</a:t>
            </a:r>
          </a:p>
          <a:p>
            <a:pPr indent="-274320">
              <a:spcBef>
                <a:spcPts val="0"/>
              </a:spcBef>
              <a:defRPr/>
            </a:pPr>
            <a:r>
              <a:rPr lang="en-US" sz="3400" dirty="0">
                <a:latin typeface="Times New Roman" panose="02020603050405020304" pitchFamily="18" charset="0"/>
                <a:cs typeface="Times New Roman" panose="02020603050405020304" pitchFamily="18" charset="0"/>
              </a:rPr>
              <a:t>Goal – baseline and outcomes.</a:t>
            </a:r>
          </a:p>
          <a:p>
            <a:pPr marL="411480" lvl="1" indent="0">
              <a:spcBef>
                <a:spcPts val="0"/>
              </a:spcBef>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7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76470-B5F8-4433-A267-8BE05D211D99}"/>
              </a:ext>
            </a:extLst>
          </p:cNvPr>
          <p:cNvPicPr>
            <a:picLocks noChangeAspect="1"/>
          </p:cNvPicPr>
          <p:nvPr/>
        </p:nvPicPr>
        <p:blipFill rotWithShape="1">
          <a:blip r:embed="rId2"/>
          <a:srcRect l="27943" t="6468" r="28493" b="23595"/>
          <a:stretch/>
        </p:blipFill>
        <p:spPr>
          <a:xfrm>
            <a:off x="3675706" y="1"/>
            <a:ext cx="6475683" cy="6761284"/>
          </a:xfrm>
          <a:prstGeom prst="rect">
            <a:avLst/>
          </a:prstGeom>
        </p:spPr>
      </p:pic>
    </p:spTree>
    <p:extLst>
      <p:ext uri="{BB962C8B-B14F-4D97-AF65-F5344CB8AC3E}">
        <p14:creationId xmlns:p14="http://schemas.microsoft.com/office/powerpoint/2010/main" val="340970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5EA99-782F-4906-8A6C-20ED55B9930C}"/>
              </a:ext>
            </a:extLst>
          </p:cNvPr>
          <p:cNvPicPr>
            <a:picLocks noChangeAspect="1"/>
          </p:cNvPicPr>
          <p:nvPr/>
        </p:nvPicPr>
        <p:blipFill rotWithShape="1">
          <a:blip r:embed="rId2"/>
          <a:srcRect l="32457" t="13597" r="36681" b="37182"/>
          <a:stretch/>
        </p:blipFill>
        <p:spPr>
          <a:xfrm>
            <a:off x="3859822" y="0"/>
            <a:ext cx="6321669" cy="6770077"/>
          </a:xfrm>
          <a:prstGeom prst="rect">
            <a:avLst/>
          </a:prstGeom>
        </p:spPr>
      </p:pic>
    </p:spTree>
    <p:extLst>
      <p:ext uri="{BB962C8B-B14F-4D97-AF65-F5344CB8AC3E}">
        <p14:creationId xmlns:p14="http://schemas.microsoft.com/office/powerpoint/2010/main" val="392967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01698E-EC2F-49B1-AC5B-AE7BD778DD8E}"/>
              </a:ext>
            </a:extLst>
          </p:cNvPr>
          <p:cNvPicPr>
            <a:picLocks noChangeAspect="1"/>
          </p:cNvPicPr>
          <p:nvPr/>
        </p:nvPicPr>
        <p:blipFill rotWithShape="1">
          <a:blip r:embed="rId2"/>
          <a:srcRect l="14494" t="7526" r="13477" b="3102"/>
          <a:stretch/>
        </p:blipFill>
        <p:spPr>
          <a:xfrm>
            <a:off x="875134" y="115432"/>
            <a:ext cx="9732475" cy="6627136"/>
          </a:xfrm>
          <a:prstGeom prst="rect">
            <a:avLst/>
          </a:prstGeom>
        </p:spPr>
      </p:pic>
    </p:spTree>
    <p:extLst>
      <p:ext uri="{BB962C8B-B14F-4D97-AF65-F5344CB8AC3E}">
        <p14:creationId xmlns:p14="http://schemas.microsoft.com/office/powerpoint/2010/main" val="6063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Referral for Treatment</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marL="868680" lvl="1" indent="-457200">
              <a:spcBef>
                <a:spcPts val="0"/>
              </a:spcBef>
              <a:defRPr/>
            </a:pPr>
            <a:r>
              <a:rPr lang="en-US" sz="3200" dirty="0">
                <a:latin typeface="Times New Roman" panose="02020603050405020304" pitchFamily="18" charset="0"/>
                <a:cs typeface="Times New Roman" panose="02020603050405020304" pitchFamily="18" charset="0"/>
              </a:rPr>
              <a:t>At any point in the screening process and/or during the prevention services, a MHLA participant may be referred for treatment. </a:t>
            </a:r>
          </a:p>
          <a:p>
            <a:pPr marL="868680" lvl="1" indent="-457200">
              <a:spcBef>
                <a:spcPts val="0"/>
              </a:spcBef>
              <a:defRPr/>
            </a:pPr>
            <a:r>
              <a:rPr lang="en-US" sz="3200" dirty="0">
                <a:latin typeface="Times New Roman" panose="02020603050405020304" pitchFamily="18" charset="0"/>
                <a:cs typeface="Times New Roman" panose="02020603050405020304" pitchFamily="18" charset="0"/>
              </a:rPr>
              <a:t>Consult with clinical personnel with questions about prevention v. treatment. </a:t>
            </a:r>
          </a:p>
          <a:p>
            <a:pPr marL="868680" lvl="1" indent="-457200">
              <a:spcBef>
                <a:spcPts val="0"/>
              </a:spcBef>
              <a:defRPr/>
            </a:pPr>
            <a:r>
              <a:rPr lang="en-US" sz="3200" dirty="0">
                <a:latin typeface="Times New Roman" panose="02020603050405020304" pitchFamily="18" charset="0"/>
                <a:cs typeface="Times New Roman" panose="02020603050405020304" pitchFamily="18" charset="0"/>
              </a:rPr>
              <a:t>For people who meet criteria for specialty mental health services, DMH Hotline: 1-800-854-7771.</a:t>
            </a:r>
          </a:p>
          <a:p>
            <a:pPr marL="868680" lvl="1" indent="-457200">
              <a:spcBef>
                <a:spcPts val="0"/>
              </a:spcBef>
              <a:defRPr/>
            </a:pPr>
            <a:endParaRPr lang="en-US" sz="2800" dirty="0">
              <a:latin typeface="Times New Roman" panose="02020603050405020304" pitchFamily="18" charset="0"/>
              <a:cs typeface="Times New Roman" panose="02020603050405020304" pitchFamily="18" charset="0"/>
            </a:endParaRPr>
          </a:p>
          <a:p>
            <a:pPr marL="868680" lvl="1" indent="-457200">
              <a:spcBef>
                <a:spcPts val="0"/>
              </a:spcBef>
              <a:defRPr/>
            </a:pPr>
            <a:endParaRPr lang="en-US" sz="2800" dirty="0">
              <a:latin typeface="Times New Roman" panose="02020603050405020304" pitchFamily="18" charset="0"/>
              <a:cs typeface="Times New Roman" panose="02020603050405020304" pitchFamily="18" charset="0"/>
            </a:endParaRPr>
          </a:p>
          <a:p>
            <a:pPr marL="411480" lvl="1" indent="0">
              <a:spcBef>
                <a:spcPts val="0"/>
              </a:spcBef>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60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8894-C074-4AEC-8CA9-A14B8609CC2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Billing Codes</a:t>
            </a:r>
          </a:p>
        </p:txBody>
      </p:sp>
      <p:sp>
        <p:nvSpPr>
          <p:cNvPr id="3" name="Content Placeholder 2">
            <a:extLst>
              <a:ext uri="{FF2B5EF4-FFF2-40B4-BE49-F238E27FC236}">
                <a16:creationId xmlns:a16="http://schemas.microsoft.com/office/drawing/2014/main" id="{163A569D-8592-4AB7-B0F2-3F4A33C3E1B4}"/>
              </a:ext>
            </a:extLst>
          </p:cNvPr>
          <p:cNvSpPr>
            <a:spLocks noGrp="1"/>
          </p:cNvSpPr>
          <p:nvPr>
            <p:ph idx="1"/>
          </p:nvPr>
        </p:nvSpPr>
        <p:spPr/>
        <p:txBody>
          <a:bodyPr>
            <a:normAutofit/>
          </a:bodyPr>
          <a:lstStyle/>
          <a:p>
            <a:r>
              <a:rPr lang="en-US" sz="3000" dirty="0">
                <a:latin typeface="Times New Roman" panose="02020603050405020304" pitchFamily="18" charset="0"/>
                <a:cs typeface="Times New Roman" panose="02020603050405020304" pitchFamily="18" charset="0"/>
              </a:rPr>
              <a:t>Screening – everyone expected to be screened. </a:t>
            </a:r>
          </a:p>
          <a:p>
            <a:pPr lvl="1"/>
            <a:r>
              <a:rPr lang="en-US" sz="3000" dirty="0">
                <a:latin typeface="Times New Roman" panose="02020603050405020304" pitchFamily="18" charset="0"/>
                <a:cs typeface="Times New Roman" panose="02020603050405020304" pitchFamily="18" charset="0"/>
              </a:rPr>
              <a:t>HCPCS Code: H0002</a:t>
            </a:r>
          </a:p>
          <a:p>
            <a:r>
              <a:rPr lang="en-US" sz="3000" dirty="0">
                <a:latin typeface="Times New Roman" panose="02020603050405020304" pitchFamily="18" charset="0"/>
                <a:cs typeface="Times New Roman" panose="02020603050405020304" pitchFamily="18" charset="0"/>
              </a:rPr>
              <a:t>Services – when applicable. </a:t>
            </a:r>
          </a:p>
          <a:p>
            <a:pPr lvl="1"/>
            <a:r>
              <a:rPr lang="en-US" sz="3000" dirty="0">
                <a:latin typeface="Times New Roman" panose="02020603050405020304" pitchFamily="18" charset="0"/>
                <a:cs typeface="Times New Roman" panose="02020603050405020304" pitchFamily="18" charset="0"/>
              </a:rPr>
              <a:t>HCPCS Code: H2014</a:t>
            </a:r>
          </a:p>
          <a:p>
            <a:pPr marL="457200" lvl="1" indent="0">
              <a:buNone/>
            </a:pPr>
            <a:endParaRPr lang="en-US" sz="2800" dirty="0">
              <a:latin typeface="Times New Roman" panose="02020603050405020304" pitchFamily="18" charset="0"/>
              <a:cs typeface="Times New Roman" panose="02020603050405020304" pitchFamily="18" charset="0"/>
            </a:endParaRPr>
          </a:p>
          <a:p>
            <a:pPr marL="457200" lvl="1" indent="0">
              <a:buNone/>
            </a:pPr>
            <a:endParaRPr lang="en-US" sz="2800" dirty="0">
              <a:latin typeface="Times New Roman" panose="02020603050405020304" pitchFamily="18" charset="0"/>
              <a:cs typeface="Times New Roman" panose="02020603050405020304" pitchFamily="18" charset="0"/>
            </a:endParaRPr>
          </a:p>
          <a:p>
            <a:pPr marL="457200" lvl="1" indent="0">
              <a:buNone/>
            </a:pPr>
            <a:r>
              <a:rPr lang="en-US" sz="3200" dirty="0">
                <a:latin typeface="Times New Roman" panose="02020603050405020304" pitchFamily="18" charset="0"/>
                <a:cs typeface="Times New Roman" panose="02020603050405020304" pitchFamily="18" charset="0"/>
              </a:rPr>
              <a:t>Then follow-up with questionnaires/measures </a:t>
            </a:r>
          </a:p>
          <a:p>
            <a:pPr marL="457200" lvl="1" indent="0">
              <a:buNone/>
            </a:pPr>
            <a:r>
              <a:rPr lang="en-US" sz="3200" dirty="0">
                <a:latin typeface="Times New Roman" panose="02020603050405020304" pitchFamily="18" charset="0"/>
                <a:cs typeface="Times New Roman" panose="02020603050405020304" pitchFamily="18" charset="0"/>
              </a:rPr>
              <a:t>to determine outcomes. Quarterly and at end of services. </a:t>
            </a:r>
          </a:p>
          <a:p>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8284BCF-4F86-4E37-91D7-D800C7763F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35" b="28903"/>
          <a:stretch/>
        </p:blipFill>
        <p:spPr>
          <a:xfrm flipH="1">
            <a:off x="6024616" y="2554288"/>
            <a:ext cx="4882144" cy="2011680"/>
          </a:xfrm>
          <a:prstGeom prst="rect">
            <a:avLst/>
          </a:prstGeom>
        </p:spPr>
      </p:pic>
    </p:spTree>
    <p:extLst>
      <p:ext uri="{BB962C8B-B14F-4D97-AF65-F5344CB8AC3E}">
        <p14:creationId xmlns:p14="http://schemas.microsoft.com/office/powerpoint/2010/main" val="58006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Documenting Scores </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a:spcBef>
                <a:spcPts val="0"/>
              </a:spcBef>
              <a:defRPr/>
            </a:pPr>
            <a:r>
              <a:rPr lang="en-US" sz="3200" dirty="0">
                <a:latin typeface="Times New Roman" panose="02020603050405020304" pitchFamily="18" charset="0"/>
                <a:cs typeface="Times New Roman" panose="02020603050405020304" pitchFamily="18" charset="0"/>
              </a:rPr>
              <a:t>PHQ-9 and GAD-7 scores will be recorded on the 1500 claim form.</a:t>
            </a:r>
          </a:p>
          <a:p>
            <a:pPr marL="0" indent="0">
              <a:spcBef>
                <a:spcPts val="0"/>
              </a:spcBef>
              <a:buNone/>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Every time there is a H0002, there will be a PHQ-9 score.</a:t>
            </a:r>
          </a:p>
          <a:p>
            <a:pPr marL="0" indent="0">
              <a:spcBef>
                <a:spcPts val="0"/>
              </a:spcBef>
              <a:buNone/>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When there is a H2014, there may be PHQ-9 or GAD-7 or no scores.</a:t>
            </a:r>
          </a:p>
          <a:p>
            <a:pPr>
              <a:spcBef>
                <a:spcPts val="0"/>
              </a:spcBef>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You can put both H0002 and H2014 on one claim form. </a:t>
            </a:r>
          </a:p>
          <a:p>
            <a:pPr>
              <a:spcBef>
                <a:spcPts val="0"/>
              </a:spcBef>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Documenting Scores </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515600" cy="4351338"/>
          </a:xfrm>
        </p:spPr>
        <p:txBody>
          <a:bodyPr>
            <a:normAutofit lnSpcReduction="10000"/>
          </a:bodyPr>
          <a:lstStyle/>
          <a:p>
            <a:pPr>
              <a:spcBef>
                <a:spcPts val="0"/>
              </a:spcBef>
              <a:defRPr/>
            </a:pPr>
            <a:r>
              <a:rPr lang="en-US" sz="3200" dirty="0">
                <a:latin typeface="Times New Roman" panose="02020603050405020304" pitchFamily="18" charset="0"/>
                <a:cs typeface="Times New Roman" panose="02020603050405020304" pitchFamily="18" charset="0"/>
              </a:rPr>
              <a:t>PHQ-9 &amp; GAD-7 scores will be recorded on 1500 claim form.</a:t>
            </a:r>
          </a:p>
          <a:p>
            <a:pPr marL="0" indent="0">
              <a:spcBef>
                <a:spcPts val="0"/>
              </a:spcBef>
              <a:buNone/>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The MODIFIER fields will be used to capture the scores.</a:t>
            </a:r>
          </a:p>
          <a:p>
            <a:pPr marL="0" indent="0">
              <a:spcBef>
                <a:spcPts val="0"/>
              </a:spcBef>
              <a:buNone/>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000" dirty="0">
                <a:latin typeface="Times New Roman" panose="02020603050405020304" pitchFamily="18" charset="0"/>
                <a:cs typeface="Times New Roman" panose="02020603050405020304" pitchFamily="18" charset="0"/>
              </a:rPr>
              <a:t>Fill in principle procedure code on line number 1. When reporting Mental Health Screening or Mental Health Preventive Services (MHPS), the MODIFIER fields will be used to capture the PHQ-9 and/or the GAD-7 Questionnaire Scores. </a:t>
            </a:r>
          </a:p>
          <a:p>
            <a:pPr marL="0" indent="0">
              <a:spcBef>
                <a:spcPts val="0"/>
              </a:spcBef>
              <a:buNone/>
              <a:defRPr/>
            </a:pPr>
            <a:endParaRPr lang="en-US" sz="30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“P1” = PHQ-9.  “G1”= GAD-7.</a:t>
            </a:r>
          </a:p>
          <a:p>
            <a:pPr>
              <a:spcBef>
                <a:spcPts val="0"/>
              </a:spcBef>
              <a:defRPr/>
            </a:pPr>
            <a:endParaRPr lang="en-US" sz="3200" dirty="0">
              <a:latin typeface="Times New Roman" panose="02020603050405020304" pitchFamily="18" charset="0"/>
              <a:cs typeface="Times New Roman" panose="02020603050405020304" pitchFamily="18" charset="0"/>
            </a:endParaRPr>
          </a:p>
          <a:p>
            <a:pPr>
              <a:spcBef>
                <a:spcPts val="0"/>
              </a:spcBef>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46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Mental Health Prevention Services</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r>
              <a:rPr lang="en-US" sz="3600" dirty="0">
                <a:latin typeface="Times New Roman" panose="02020603050405020304" pitchFamily="18" charset="0"/>
                <a:cs typeface="Times New Roman" panose="02020603050405020304" pitchFamily="18" charset="0"/>
              </a:rPr>
              <a:t>Services can be provided:</a:t>
            </a:r>
          </a:p>
          <a:p>
            <a:pPr lvl="1" indent="-274320">
              <a:spcBef>
                <a:spcPts val="0"/>
              </a:spcBef>
              <a:defRPr/>
            </a:pPr>
            <a:r>
              <a:rPr lang="en-US" sz="3000" dirty="0">
                <a:latin typeface="Times New Roman" panose="02020603050405020304" pitchFamily="18" charset="0"/>
                <a:cs typeface="Times New Roman" panose="02020603050405020304" pitchFamily="18" charset="0"/>
              </a:rPr>
              <a:t>Individual or in group</a:t>
            </a:r>
          </a:p>
          <a:p>
            <a:pPr lvl="1" indent="-274320">
              <a:spcBef>
                <a:spcPts val="0"/>
              </a:spcBef>
              <a:defRPr/>
            </a:pPr>
            <a:r>
              <a:rPr lang="en-US" sz="3000" dirty="0">
                <a:latin typeface="Times New Roman" panose="02020603050405020304" pitchFamily="18" charset="0"/>
                <a:cs typeface="Times New Roman" panose="02020603050405020304" pitchFamily="18" charset="0"/>
              </a:rPr>
              <a:t>Telephonic or face-to-face</a:t>
            </a:r>
          </a:p>
          <a:p>
            <a:pPr indent="-274320">
              <a:spcBef>
                <a:spcPts val="0"/>
              </a:spcBef>
              <a:defRPr/>
            </a:pPr>
            <a:endParaRPr lang="en-US" sz="3600" dirty="0">
              <a:latin typeface="Times New Roman" panose="02020603050405020304" pitchFamily="18" charset="0"/>
              <a:cs typeface="Times New Roman" panose="02020603050405020304" pitchFamily="18" charset="0"/>
            </a:endParaRPr>
          </a:p>
          <a:p>
            <a:pPr indent="-274320">
              <a:spcBef>
                <a:spcPts val="0"/>
              </a:spcBef>
              <a:defRPr/>
            </a:pPr>
            <a:r>
              <a:rPr lang="en-US" sz="3600" dirty="0">
                <a:latin typeface="Times New Roman" panose="02020603050405020304" pitchFamily="18" charset="0"/>
                <a:cs typeface="Times New Roman" panose="02020603050405020304" pitchFamily="18" charset="0"/>
              </a:rPr>
              <a:t>Goal: </a:t>
            </a:r>
          </a:p>
          <a:p>
            <a:pPr lvl="1" indent="-274320">
              <a:spcBef>
                <a:spcPts val="0"/>
              </a:spcBef>
              <a:defRPr/>
            </a:pPr>
            <a:r>
              <a:rPr lang="en-US" sz="3200" dirty="0">
                <a:latin typeface="Times New Roman" panose="02020603050405020304" pitchFamily="18" charset="0"/>
                <a:cs typeface="Times New Roman" panose="02020603050405020304" pitchFamily="18" charset="0"/>
              </a:rPr>
              <a:t>To build protective factors and reduce or manage risk factors associated with the onset of serious mental illness including such elements as poverty, chronic medical conditions, ongoing stress, isolation and traumatic loss. </a:t>
            </a:r>
          </a:p>
          <a:p>
            <a:pPr marL="411480" lvl="1" indent="0">
              <a:spcBef>
                <a:spcPts val="0"/>
              </a:spcBef>
              <a:buNone/>
              <a:defRPr/>
            </a:pPr>
            <a:endParaRPr lang="en-US" sz="3600" dirty="0">
              <a:latin typeface="Times New Roman" panose="02020603050405020304" pitchFamily="18" charset="0"/>
              <a:cs typeface="Times New Roman" panose="02020603050405020304" pitchFamily="18" charset="0"/>
            </a:endParaRPr>
          </a:p>
          <a:p>
            <a:pPr marL="411480" lvl="1" indent="0">
              <a:spcBef>
                <a:spcPts val="0"/>
              </a:spcBef>
              <a:buNone/>
              <a:defRPr/>
            </a:pPr>
            <a:endParaRPr lang="en-US" sz="3600" b="1" dirty="0">
              <a:latin typeface="Times New Roman" panose="02020603050405020304" pitchFamily="18" charset="0"/>
              <a:cs typeface="Times New Roman" panose="02020603050405020304" pitchFamily="18" charset="0"/>
            </a:endParaRPr>
          </a:p>
          <a:p>
            <a:pPr indent="-274320">
              <a:spcBef>
                <a:spcPts val="0"/>
              </a:spcBef>
              <a:defRPr/>
            </a:pPr>
            <a:endParaRPr lang="en-US" sz="3600" dirty="0">
              <a:latin typeface="Times New Roman" panose="02020603050405020304" pitchFamily="18" charset="0"/>
              <a:cs typeface="Times New Roman" panose="02020603050405020304" pitchFamily="18" charset="0"/>
            </a:endParaRPr>
          </a:p>
        </p:txBody>
      </p:sp>
      <p:pic>
        <p:nvPicPr>
          <p:cNvPr id="2052" name="Picture 4" descr="Image result for person talking on phone ">
            <a:extLst>
              <a:ext uri="{FF2B5EF4-FFF2-40B4-BE49-F238E27FC236}">
                <a16:creationId xmlns:a16="http://schemas.microsoft.com/office/drawing/2014/main" id="{037F1019-1A69-4D18-ABCB-F56D03D52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497" y="1825625"/>
            <a:ext cx="3378743" cy="224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Documenting Scores (H0002) </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a:spcBef>
                <a:spcPts val="0"/>
              </a:spcBef>
              <a:defRPr/>
            </a:pPr>
            <a:r>
              <a:rPr lang="en-US" sz="3200" dirty="0">
                <a:latin typeface="Times New Roman" panose="02020603050405020304" pitchFamily="18" charset="0"/>
                <a:cs typeface="Times New Roman" panose="02020603050405020304" pitchFamily="18" charset="0"/>
              </a:rPr>
              <a:t>“P1” goes in first modifier box and the score goes in the second modifier box.</a:t>
            </a:r>
          </a:p>
          <a:p>
            <a:pPr>
              <a:spcBef>
                <a:spcPts val="0"/>
              </a:spcBef>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200" dirty="0">
                <a:latin typeface="Times New Roman" panose="02020603050405020304" pitchFamily="18" charset="0"/>
                <a:cs typeface="Times New Roman" panose="02020603050405020304" pitchFamily="18" charset="0"/>
              </a:rPr>
              <a:t>Note: Include a leading zero for all score values under 10. For ex: Score of 0 should be input as “00”</a:t>
            </a:r>
          </a:p>
          <a:p>
            <a:pPr>
              <a:spcBef>
                <a:spcPts val="0"/>
              </a:spcBef>
              <a:defRPr/>
            </a:pPr>
            <a:endParaRPr lang="en-US" sz="3200" dirty="0">
              <a:latin typeface="Times New Roman" panose="02020603050405020304" pitchFamily="18" charset="0"/>
              <a:cs typeface="Times New Roman" panose="02020603050405020304" pitchFamily="18" charset="0"/>
            </a:endParaRPr>
          </a:p>
          <a:p>
            <a:pPr>
              <a:spcBef>
                <a:spcPts val="0"/>
              </a:spcBef>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62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Documenting Scores (H2014) </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r>
              <a:rPr lang="en-US" dirty="0">
                <a:latin typeface="Times New Roman" panose="02020603050405020304" pitchFamily="18" charset="0"/>
                <a:cs typeface="Times New Roman" panose="02020603050405020304" pitchFamily="18" charset="0"/>
              </a:rPr>
              <a:t>If reporting one score, input either “G1” or “P1” in the 1st modifier box to show which questionnaire are being reported. In the 2nd modifier box, input the applicable two characters score.</a:t>
            </a:r>
          </a:p>
          <a:p>
            <a:r>
              <a:rPr lang="en-US" dirty="0">
                <a:latin typeface="Times New Roman" panose="02020603050405020304" pitchFamily="18" charset="0"/>
                <a:cs typeface="Times New Roman" panose="02020603050405020304" pitchFamily="18" charset="0"/>
              </a:rPr>
              <a:t>If reporting two scores, input the Procedure Code H2014 on the applicable service line and input “G1” in the 1st modifier box and the two characters GAD-7 score in the 2nd modifier box. On the next service line, input the Procedure Code H2014, followed by “P1” in the 1st modifier box and the two characters PHQ-9 score in the 2nd modifier box.</a:t>
            </a:r>
          </a:p>
          <a:p>
            <a:r>
              <a:rPr lang="en-US" dirty="0">
                <a:latin typeface="Times New Roman" panose="02020603050405020304" pitchFamily="18" charset="0"/>
                <a:cs typeface="Times New Roman" panose="02020603050405020304" pitchFamily="18" charset="0"/>
              </a:rPr>
              <a:t>If no score is to be reported, leave the Modifier fields blank.</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42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Documenting in the Medical Record</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r>
              <a:rPr lang="en-US" sz="3400" dirty="0">
                <a:latin typeface="Times New Roman" panose="02020603050405020304" pitchFamily="18" charset="0"/>
                <a:cs typeface="Times New Roman" panose="02020603050405020304" pitchFamily="18" charset="0"/>
              </a:rPr>
              <a:t>Remember: This is prevention, not treatment.</a:t>
            </a:r>
          </a:p>
          <a:p>
            <a:pPr indent="-274320">
              <a:spcBef>
                <a:spcPts val="0"/>
              </a:spcBef>
              <a:defRPr/>
            </a:pPr>
            <a:r>
              <a:rPr lang="en-US" sz="3400" dirty="0">
                <a:latin typeface="Times New Roman" panose="02020603050405020304" pitchFamily="18" charset="0"/>
                <a:cs typeface="Times New Roman" panose="02020603050405020304" pitchFamily="18" charset="0"/>
              </a:rPr>
              <a:t>Use the documentation template and samples as guides to ensure proper service documentation.</a:t>
            </a:r>
          </a:p>
          <a:p>
            <a:pPr indent="-274320">
              <a:spcBef>
                <a:spcPts val="0"/>
              </a:spcBef>
              <a:defRPr/>
            </a:pPr>
            <a:r>
              <a:rPr lang="en-US" sz="3400" dirty="0">
                <a:latin typeface="Times New Roman" panose="02020603050405020304" pitchFamily="18" charset="0"/>
                <a:cs typeface="Times New Roman" panose="02020603050405020304" pitchFamily="18" charset="0"/>
              </a:rPr>
              <a:t>Maintain PHQ-9 and GAD-7 originals.</a:t>
            </a:r>
          </a:p>
          <a:p>
            <a:pPr indent="-274320">
              <a:spcBef>
                <a:spcPts val="0"/>
              </a:spcBef>
              <a:defRPr/>
            </a:pPr>
            <a:r>
              <a:rPr lang="en-US" sz="3400" dirty="0">
                <a:latin typeface="Times New Roman" panose="02020603050405020304" pitchFamily="18" charset="0"/>
                <a:cs typeface="Times New Roman" panose="02020603050405020304" pitchFamily="18" charset="0"/>
              </a:rPr>
              <a:t>You can upload template – or just include the elements. </a:t>
            </a:r>
          </a:p>
          <a:p>
            <a:pPr indent="-274320">
              <a:spcBef>
                <a:spcPts val="0"/>
              </a:spcBef>
              <a:defRPr/>
            </a:pPr>
            <a:r>
              <a:rPr lang="en-US" sz="3400" dirty="0">
                <a:latin typeface="Times New Roman" panose="02020603050405020304" pitchFamily="18" charset="0"/>
                <a:cs typeface="Times New Roman" panose="02020603050405020304" pitchFamily="18" charset="0"/>
              </a:rPr>
              <a:t>Medical records may be reviewed during site visits.</a:t>
            </a:r>
          </a:p>
        </p:txBody>
      </p:sp>
    </p:spTree>
    <p:extLst>
      <p:ext uri="{BB962C8B-B14F-4D97-AF65-F5344CB8AC3E}">
        <p14:creationId xmlns:p14="http://schemas.microsoft.com/office/powerpoint/2010/main" val="7794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Payment</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pPr indent="-274320">
              <a:spcBef>
                <a:spcPts val="0"/>
              </a:spcBef>
              <a:defRPr/>
            </a:pPr>
            <a:r>
              <a:rPr lang="en-US" sz="3400" dirty="0">
                <a:latin typeface="Times New Roman" panose="02020603050405020304" pitchFamily="18" charset="0"/>
                <a:cs typeface="Times New Roman" panose="02020603050405020304" pitchFamily="18" charset="0"/>
              </a:rPr>
              <a:t>Payment: $3.30 per participant who qualifies for MGF, regardless of who receives services.</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400" dirty="0">
                <a:latin typeface="Times New Roman" panose="02020603050405020304" pitchFamily="18" charset="0"/>
                <a:cs typeface="Times New Roman" panose="02020603050405020304" pitchFamily="18" charset="0"/>
              </a:rPr>
              <a:t>Will be tracking utilization of </a:t>
            </a:r>
            <a:r>
              <a:rPr lang="en-US" sz="3400">
                <a:latin typeface="Times New Roman" panose="02020603050405020304" pitchFamily="18" charset="0"/>
                <a:cs typeface="Times New Roman" panose="02020603050405020304" pitchFamily="18" charset="0"/>
              </a:rPr>
              <a:t>services.</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400" dirty="0">
                <a:latin typeface="Times New Roman" panose="02020603050405020304" pitchFamily="18" charset="0"/>
                <a:cs typeface="Times New Roman" panose="02020603050405020304" pitchFamily="18" charset="0"/>
              </a:rPr>
              <a:t>Payment for July month of service if you received approval to start in July. </a:t>
            </a:r>
          </a:p>
        </p:txBody>
      </p:sp>
    </p:spTree>
    <p:extLst>
      <p:ext uri="{BB962C8B-B14F-4D97-AF65-F5344CB8AC3E}">
        <p14:creationId xmlns:p14="http://schemas.microsoft.com/office/powerpoint/2010/main" val="364903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68E4-12AB-4FF7-9AD9-1E39241E132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MHLA Website </a:t>
            </a:r>
          </a:p>
        </p:txBody>
      </p:sp>
      <p:sp>
        <p:nvSpPr>
          <p:cNvPr id="3" name="Content Placeholder 2">
            <a:extLst>
              <a:ext uri="{FF2B5EF4-FFF2-40B4-BE49-F238E27FC236}">
                <a16:creationId xmlns:a16="http://schemas.microsoft.com/office/drawing/2014/main" id="{50F77514-3A7F-4846-9F6A-CF4372F4309C}"/>
              </a:ext>
            </a:extLst>
          </p:cNvPr>
          <p:cNvSpPr>
            <a:spLocks noGrp="1"/>
          </p:cNvSpPr>
          <p:nvPr>
            <p:ph sz="half" idx="1"/>
          </p:nvPr>
        </p:nvSpPr>
        <p:spPr>
          <a:xfrm>
            <a:off x="838199" y="1825625"/>
            <a:ext cx="10837985" cy="4351338"/>
          </a:xfrm>
        </p:spPr>
        <p:txBody>
          <a:bodyPr/>
          <a:lstStyle/>
          <a:p>
            <a:r>
              <a:rPr lang="en-US" sz="3200" dirty="0">
                <a:latin typeface="Times New Roman" panose="02020603050405020304" pitchFamily="18" charset="0"/>
                <a:cs typeface="Times New Roman" panose="02020603050405020304" pitchFamily="18" charset="0"/>
              </a:rPr>
              <a:t>The website address: </a:t>
            </a:r>
            <a:r>
              <a:rPr lang="en-US" sz="3200" u="sng" dirty="0">
                <a:latin typeface="Times New Roman" panose="02020603050405020304" pitchFamily="18" charset="0"/>
                <a:cs typeface="Times New Roman" panose="02020603050405020304" pitchFamily="18" charset="0"/>
                <a:hlinkClick r:id="rId2"/>
              </a:rPr>
              <a:t>http://dhs.lacounty.gov/wps/portal/dhs/mhla</a:t>
            </a: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Click on For DHS and Community Partners. </a:t>
            </a:r>
          </a:p>
          <a:p>
            <a:pPr lvl="1"/>
            <a:r>
              <a:rPr lang="en-US" sz="2800" u="sng" dirty="0">
                <a:latin typeface="Times New Roman" panose="02020603050405020304" pitchFamily="18" charset="0"/>
                <a:cs typeface="Times New Roman" panose="02020603050405020304" pitchFamily="18" charset="0"/>
              </a:rPr>
              <a:t>User name: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mhlacpp</a:t>
            </a:r>
            <a:r>
              <a:rPr lang="en-US" sz="2800" dirty="0">
                <a:latin typeface="Times New Roman" panose="02020603050405020304" pitchFamily="18" charset="0"/>
                <a:cs typeface="Times New Roman" panose="02020603050405020304" pitchFamily="18" charset="0"/>
              </a:rPr>
              <a:t>  </a:t>
            </a:r>
          </a:p>
          <a:p>
            <a:pPr lvl="1"/>
            <a:r>
              <a:rPr lang="en-US" sz="2800" u="sng" dirty="0">
                <a:latin typeface="Times New Roman" panose="02020603050405020304" pitchFamily="18" charset="0"/>
                <a:cs typeface="Times New Roman" panose="02020603050405020304" pitchFamily="18" charset="0"/>
              </a:rPr>
              <a:t>Password:</a:t>
            </a:r>
            <a:r>
              <a:rPr lang="en-US" sz="2800" dirty="0">
                <a:latin typeface="Times New Roman" panose="02020603050405020304" pitchFamily="18" charset="0"/>
                <a:cs typeface="Times New Roman" panose="02020603050405020304" pitchFamily="18" charset="0"/>
              </a:rPr>
              <a:t> Lacounty1</a:t>
            </a:r>
          </a:p>
          <a:p>
            <a:pPr lvl="0"/>
            <a:r>
              <a:rPr lang="en-US" sz="3200" dirty="0">
                <a:latin typeface="Times New Roman" panose="02020603050405020304" pitchFamily="18" charset="0"/>
                <a:cs typeface="Times New Roman" panose="02020603050405020304" pitchFamily="18" charset="0"/>
              </a:rPr>
              <a:t>Then click on Mental Health. </a:t>
            </a: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51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48D2-955A-434B-BB9F-A0C38402EDD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CP Questions? </a:t>
            </a:r>
          </a:p>
        </p:txBody>
      </p:sp>
      <p:sp>
        <p:nvSpPr>
          <p:cNvPr id="4" name="Text Placeholder 3">
            <a:extLst>
              <a:ext uri="{FF2B5EF4-FFF2-40B4-BE49-F238E27FC236}">
                <a16:creationId xmlns:a16="http://schemas.microsoft.com/office/drawing/2014/main" id="{1108451C-F36C-4563-B3A5-E32EF80BDC2F}"/>
              </a:ext>
            </a:extLst>
          </p:cNvPr>
          <p:cNvSpPr>
            <a:spLocks noGrp="1"/>
          </p:cNvSpPr>
          <p:nvPr>
            <p:ph type="body" idx="1"/>
          </p:nvPr>
        </p:nvSpPr>
        <p:spPr/>
        <p:txBody>
          <a:bodyPr>
            <a:normAutofit/>
          </a:bodyPr>
          <a:lstStyle/>
          <a:p>
            <a:pPr algn="ctr"/>
            <a:r>
              <a:rPr lang="en-US" sz="4800" b="0" dirty="0">
                <a:latin typeface="Times New Roman" panose="02020603050405020304" pitchFamily="18" charset="0"/>
                <a:cs typeface="Times New Roman" panose="02020603050405020304" pitchFamily="18" charset="0"/>
              </a:rPr>
              <a:t>DHS	</a:t>
            </a:r>
          </a:p>
        </p:txBody>
      </p:sp>
      <p:sp>
        <p:nvSpPr>
          <p:cNvPr id="3" name="Content Placeholder 2">
            <a:extLst>
              <a:ext uri="{FF2B5EF4-FFF2-40B4-BE49-F238E27FC236}">
                <a16:creationId xmlns:a16="http://schemas.microsoft.com/office/drawing/2014/main" id="{3AD7AE83-59CA-49BB-9655-BD6F1C533C66}"/>
              </a:ext>
            </a:extLst>
          </p:cNvPr>
          <p:cNvSpPr>
            <a:spLocks noGrp="1"/>
          </p:cNvSpPr>
          <p:nvPr>
            <p:ph sz="half" idx="2"/>
          </p:nvPr>
        </p:nvSpPr>
        <p:spPr>
          <a:xfrm>
            <a:off x="573438" y="2505075"/>
            <a:ext cx="5424138" cy="3684588"/>
          </a:xfrm>
        </p:spPr>
        <p:txBody>
          <a:bodyPr>
            <a:normAutofit lnSpcReduction="10000"/>
          </a:bodyPr>
          <a:lstStyle/>
          <a:p>
            <a:pPr marL="0" indent="0">
              <a:buNone/>
            </a:pPr>
            <a:endParaRPr lang="en-US" dirty="0"/>
          </a:p>
          <a:p>
            <a:pPr marL="0" indent="0">
              <a:lnSpc>
                <a:spcPct val="100000"/>
              </a:lnSpc>
              <a:buNone/>
            </a:pPr>
            <a:r>
              <a:rPr lang="en-US" sz="3600" dirty="0">
                <a:latin typeface="Times New Roman" panose="02020603050405020304" pitchFamily="18" charset="0"/>
                <a:cs typeface="Times New Roman" panose="02020603050405020304" pitchFamily="18" charset="0"/>
              </a:rPr>
              <a:t>Anna Gorman, MPH </a:t>
            </a:r>
          </a:p>
          <a:p>
            <a:pPr marL="0" indent="0">
              <a:lnSpc>
                <a:spcPct val="100000"/>
              </a:lnSpc>
              <a:buNone/>
            </a:pPr>
            <a:r>
              <a:rPr lang="en-US" sz="3600" dirty="0">
                <a:latin typeface="Times New Roman" panose="02020603050405020304" pitchFamily="18" charset="0"/>
                <a:cs typeface="Times New Roman" panose="02020603050405020304" pitchFamily="18" charset="0"/>
              </a:rPr>
              <a:t>o 626 525 5396                                                                         </a:t>
            </a:r>
            <a:r>
              <a:rPr lang="en-US" sz="3600" dirty="0">
                <a:latin typeface="Times New Roman" panose="02020603050405020304" pitchFamily="18" charset="0"/>
                <a:cs typeface="Times New Roman" panose="02020603050405020304" pitchFamily="18" charset="0"/>
                <a:hlinkClick r:id="rId2"/>
              </a:rPr>
              <a:t>agorman@dhs.lacounty.gov</a:t>
            </a:r>
            <a:endParaRPr lang="en-US" sz="3600" dirty="0">
              <a:latin typeface="Times New Roman" panose="02020603050405020304" pitchFamily="18" charset="0"/>
              <a:cs typeface="Times New Roman" panose="02020603050405020304" pitchFamily="18" charset="0"/>
            </a:endParaRPr>
          </a:p>
          <a:p>
            <a:pPr marL="0" indent="0">
              <a:lnSpc>
                <a:spcPct val="100000"/>
              </a:lnSpc>
              <a:buNone/>
            </a:pPr>
            <a:endParaRPr lang="en-US" sz="3600" dirty="0">
              <a:latin typeface="Times New Roman" panose="02020603050405020304" pitchFamily="18" charset="0"/>
              <a:cs typeface="Times New Roman" panose="02020603050405020304" pitchFamily="18" charset="0"/>
            </a:endParaRPr>
          </a:p>
          <a:p>
            <a:pPr marL="0" indent="0">
              <a:lnSpc>
                <a:spcPct val="100000"/>
              </a:lnSpc>
              <a:buNone/>
            </a:pPr>
            <a:r>
              <a:rPr lang="en-US" sz="3600" dirty="0">
                <a:latin typeface="Times New Roman" panose="02020603050405020304" pitchFamily="18" charset="0"/>
                <a:cs typeface="Times New Roman" panose="02020603050405020304" pitchFamily="18" charset="0"/>
              </a:rPr>
              <a:t>Or your program advocate. </a:t>
            </a:r>
          </a:p>
        </p:txBody>
      </p:sp>
      <p:sp>
        <p:nvSpPr>
          <p:cNvPr id="5" name="Text Placeholder 4">
            <a:extLst>
              <a:ext uri="{FF2B5EF4-FFF2-40B4-BE49-F238E27FC236}">
                <a16:creationId xmlns:a16="http://schemas.microsoft.com/office/drawing/2014/main" id="{FED0B53E-A1D1-42F7-AFAA-B8584422986F}"/>
              </a:ext>
            </a:extLst>
          </p:cNvPr>
          <p:cNvSpPr>
            <a:spLocks noGrp="1"/>
          </p:cNvSpPr>
          <p:nvPr>
            <p:ph type="body" sz="quarter" idx="3"/>
          </p:nvPr>
        </p:nvSpPr>
        <p:spPr/>
        <p:txBody>
          <a:bodyPr>
            <a:normAutofit/>
          </a:bodyPr>
          <a:lstStyle/>
          <a:p>
            <a:pPr algn="ctr"/>
            <a:r>
              <a:rPr lang="en-US" sz="4400" b="0" dirty="0">
                <a:latin typeface="Times New Roman" panose="02020603050405020304" pitchFamily="18" charset="0"/>
                <a:cs typeface="Times New Roman" panose="02020603050405020304" pitchFamily="18" charset="0"/>
              </a:rPr>
              <a:t>DMH</a:t>
            </a:r>
          </a:p>
        </p:txBody>
      </p:sp>
      <p:sp>
        <p:nvSpPr>
          <p:cNvPr id="6" name="Content Placeholder 5">
            <a:extLst>
              <a:ext uri="{FF2B5EF4-FFF2-40B4-BE49-F238E27FC236}">
                <a16:creationId xmlns:a16="http://schemas.microsoft.com/office/drawing/2014/main" id="{FABBF664-B962-4762-8F37-E4C980F66CC6}"/>
              </a:ext>
            </a:extLst>
          </p:cNvPr>
          <p:cNvSpPr>
            <a:spLocks noGrp="1"/>
          </p:cNvSpPr>
          <p:nvPr>
            <p:ph sz="quarter" idx="4"/>
          </p:nvPr>
        </p:nvSpPr>
        <p:spPr/>
        <p:txBody>
          <a:bodyPr>
            <a:normAutofit lnSpcReduction="10000"/>
          </a:bodyPr>
          <a:lstStyle/>
          <a:p>
            <a:endParaRPr lang="en-US" dirty="0"/>
          </a:p>
          <a:p>
            <a:pPr marL="0" indent="0">
              <a:buNone/>
            </a:pPr>
            <a:r>
              <a:rPr lang="en-US" sz="3600" dirty="0">
                <a:latin typeface="Times New Roman" panose="02020603050405020304" pitchFamily="18" charset="0"/>
                <a:cs typeface="Times New Roman" panose="02020603050405020304" pitchFamily="18" charset="0"/>
              </a:rPr>
              <a:t>Robert Levine, LMFT</a:t>
            </a:r>
          </a:p>
          <a:p>
            <a:pPr marL="0" indent="0">
              <a:buNone/>
            </a:pPr>
            <a:r>
              <a:rPr lang="en-US" sz="3600" dirty="0">
                <a:latin typeface="Times New Roman" panose="02020603050405020304" pitchFamily="18" charset="0"/>
                <a:cs typeface="Times New Roman" panose="02020603050405020304" pitchFamily="18" charset="0"/>
              </a:rPr>
              <a:t>o 213.738.4805 </a:t>
            </a:r>
          </a:p>
          <a:p>
            <a:pPr marL="0" indent="0">
              <a:buNone/>
            </a:pPr>
            <a:r>
              <a:rPr lang="en-US" sz="3600" dirty="0">
                <a:latin typeface="Times New Roman" panose="02020603050405020304" pitchFamily="18" charset="0"/>
                <a:cs typeface="Times New Roman" panose="02020603050405020304" pitchFamily="18" charset="0"/>
                <a:hlinkClick r:id="rId3"/>
              </a:rPr>
              <a:t>rlevine@dmh.lacounty.gov</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65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7841-CED2-477D-99D4-5AF9889B9A57}"/>
              </a:ext>
            </a:extLst>
          </p:cNvPr>
          <p:cNvSpPr>
            <a:spLocks noGrp="1"/>
          </p:cNvSpPr>
          <p:nvPr>
            <p:ph type="title"/>
          </p:nvPr>
        </p:nvSpPr>
        <p:spPr>
          <a:xfrm>
            <a:off x="838200" y="365125"/>
            <a:ext cx="10515600" cy="894049"/>
          </a:xfrm>
        </p:spPr>
        <p:txBody>
          <a:bodyPr>
            <a:normAutofit fontScale="90000"/>
          </a:bodyPr>
          <a:lstStyle/>
          <a:p>
            <a:pPr algn="ctr"/>
            <a:br>
              <a:rPr lang="en-US"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To be Discussed Today: </a:t>
            </a:r>
          </a:p>
        </p:txBody>
      </p:sp>
      <p:pic>
        <p:nvPicPr>
          <p:cNvPr id="6" name="Content Placeholder 5">
            <a:extLst>
              <a:ext uri="{FF2B5EF4-FFF2-40B4-BE49-F238E27FC236}">
                <a16:creationId xmlns:a16="http://schemas.microsoft.com/office/drawing/2014/main" id="{0F439FA7-D776-471A-ABAE-FE9D10BF0A9D}"/>
              </a:ext>
            </a:extLst>
          </p:cNvPr>
          <p:cNvPicPr>
            <a:picLocks noGrp="1" noChangeAspect="1"/>
          </p:cNvPicPr>
          <p:nvPr>
            <p:ph sz="half" idx="1"/>
          </p:nvPr>
        </p:nvPicPr>
        <p:blipFill>
          <a:blip r:embed="rId3"/>
          <a:stretch>
            <a:fillRect/>
          </a:stretch>
        </p:blipFill>
        <p:spPr>
          <a:xfrm>
            <a:off x="552037" y="2074460"/>
            <a:ext cx="5114757" cy="2968880"/>
          </a:xfrm>
          <a:prstGeom prst="rect">
            <a:avLst/>
          </a:prstGeom>
        </p:spPr>
      </p:pic>
      <p:sp>
        <p:nvSpPr>
          <p:cNvPr id="5" name="Content Placeholder 4">
            <a:extLst>
              <a:ext uri="{FF2B5EF4-FFF2-40B4-BE49-F238E27FC236}">
                <a16:creationId xmlns:a16="http://schemas.microsoft.com/office/drawing/2014/main" id="{42285FF3-8C64-4D78-A5AD-8A251A25FE73}"/>
              </a:ext>
            </a:extLst>
          </p:cNvPr>
          <p:cNvSpPr>
            <a:spLocks noGrp="1"/>
          </p:cNvSpPr>
          <p:nvPr>
            <p:ph sz="half" idx="2"/>
          </p:nvPr>
        </p:nvSpPr>
        <p:spPr>
          <a:xfrm>
            <a:off x="6172200" y="2074459"/>
            <a:ext cx="5181600" cy="3086477"/>
          </a:xfrm>
        </p:spPr>
        <p:txBody>
          <a:bodyPr>
            <a:normAutofit/>
          </a:bodyPr>
          <a:lstStyle/>
          <a:p>
            <a:r>
              <a:rPr lang="en-US" sz="3400" dirty="0">
                <a:latin typeface="Times New Roman" panose="02020603050405020304" pitchFamily="18" charset="0"/>
                <a:cs typeface="Times New Roman" panose="02020603050405020304" pitchFamily="18" charset="0"/>
              </a:rPr>
              <a:t>Training &amp; Verification</a:t>
            </a:r>
          </a:p>
          <a:p>
            <a:r>
              <a:rPr lang="en-US" sz="3400" dirty="0">
                <a:latin typeface="Times New Roman" panose="02020603050405020304" pitchFamily="18" charset="0"/>
                <a:cs typeface="Times New Roman" panose="02020603050405020304" pitchFamily="18" charset="0"/>
              </a:rPr>
              <a:t>Screening</a:t>
            </a:r>
          </a:p>
          <a:p>
            <a:r>
              <a:rPr lang="en-US" sz="3400" dirty="0">
                <a:latin typeface="Times New Roman" panose="02020603050405020304" pitchFamily="18" charset="0"/>
                <a:cs typeface="Times New Roman" panose="02020603050405020304" pitchFamily="18" charset="0"/>
              </a:rPr>
              <a:t>Billing Codes</a:t>
            </a:r>
          </a:p>
          <a:p>
            <a:r>
              <a:rPr lang="en-US" sz="3400" dirty="0">
                <a:latin typeface="Times New Roman" panose="02020603050405020304" pitchFamily="18" charset="0"/>
                <a:cs typeface="Times New Roman" panose="02020603050405020304" pitchFamily="18" charset="0"/>
              </a:rPr>
              <a:t>Medical Records </a:t>
            </a:r>
          </a:p>
          <a:p>
            <a:pPr marL="0" indent="0">
              <a:buNone/>
            </a:pPr>
            <a:endParaRPr lang="en-US" sz="3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57F6085-A932-4E75-ADAD-F88B51A5CCF0}"/>
              </a:ext>
            </a:extLst>
          </p:cNvPr>
          <p:cNvSpPr txBox="1"/>
          <p:nvPr/>
        </p:nvSpPr>
        <p:spPr>
          <a:xfrm>
            <a:off x="552037" y="5489294"/>
            <a:ext cx="11416359" cy="1200329"/>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START DATE: JULY 1 </a:t>
            </a:r>
          </a:p>
          <a:p>
            <a:r>
              <a:rPr lang="en-US" sz="3600" dirty="0">
                <a:latin typeface="Times New Roman" panose="02020603050405020304" pitchFamily="18" charset="0"/>
                <a:cs typeface="Times New Roman" panose="02020603050405020304" pitchFamily="18" charset="0"/>
              </a:rPr>
              <a:t>(If training completed and ready to start providing services).</a:t>
            </a:r>
          </a:p>
        </p:txBody>
      </p:sp>
    </p:spTree>
    <p:extLst>
      <p:ext uri="{BB962C8B-B14F-4D97-AF65-F5344CB8AC3E}">
        <p14:creationId xmlns:p14="http://schemas.microsoft.com/office/powerpoint/2010/main" val="38151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290111"/>
          </a:xfrm>
        </p:spPr>
        <p:txBody>
          <a:bodyPr>
            <a:noAutofit/>
          </a:bodyPr>
          <a:lstStyle/>
          <a:p>
            <a:pPr algn="ctr"/>
            <a:r>
              <a:rPr lang="en-US" b="1" dirty="0">
                <a:latin typeface="Times New Roman" panose="02020603050405020304" pitchFamily="18" charset="0"/>
                <a:cs typeface="Times New Roman" panose="02020603050405020304" pitchFamily="18" charset="0"/>
              </a:rPr>
              <a:t>Available Prevention Practices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590038" y="1790173"/>
            <a:ext cx="10408921" cy="4002475"/>
          </a:xfrm>
        </p:spPr>
        <p:txBody>
          <a:bodyPr>
            <a:normAutofit/>
          </a:bodyPr>
          <a:lstStyle/>
          <a:p>
            <a:pPr indent="-274320">
              <a:spcBef>
                <a:spcPts val="0"/>
              </a:spcBef>
              <a:defRPr/>
            </a:pPr>
            <a:r>
              <a:rPr lang="en-US" sz="3600" dirty="0">
                <a:latin typeface="Times New Roman" panose="02020603050405020304" pitchFamily="18" charset="0"/>
                <a:cs typeface="Times New Roman" panose="02020603050405020304" pitchFamily="18" charset="0"/>
              </a:rPr>
              <a:t>Prolonged Engagement:</a:t>
            </a:r>
          </a:p>
          <a:p>
            <a:pPr marL="0" indent="0">
              <a:spcBef>
                <a:spcPts val="0"/>
              </a:spcBef>
              <a:buNone/>
              <a:defRPr/>
            </a:pPr>
            <a:endParaRPr lang="en-US" sz="3600" dirty="0">
              <a:latin typeface="Times New Roman" panose="02020603050405020304" pitchFamily="18" charset="0"/>
              <a:cs typeface="Times New Roman" panose="02020603050405020304" pitchFamily="18" charset="0"/>
            </a:endParaRPr>
          </a:p>
          <a:p>
            <a:pPr lvl="1" indent="-274320">
              <a:spcBef>
                <a:spcPts val="0"/>
              </a:spcBef>
              <a:defRPr/>
            </a:pPr>
            <a:r>
              <a:rPr lang="en-US" sz="3600" dirty="0">
                <a:latin typeface="Times New Roman" panose="02020603050405020304" pitchFamily="18" charset="0"/>
                <a:cs typeface="Times New Roman" panose="02020603050405020304" pitchFamily="18" charset="0"/>
              </a:rPr>
              <a:t>Stress Management</a:t>
            </a:r>
          </a:p>
          <a:p>
            <a:pPr lvl="1" indent="-274320">
              <a:spcBef>
                <a:spcPts val="0"/>
              </a:spcBef>
              <a:defRPr/>
            </a:pPr>
            <a:r>
              <a:rPr lang="en-US" sz="3600" dirty="0">
                <a:latin typeface="Times New Roman" panose="02020603050405020304" pitchFamily="18" charset="0"/>
                <a:cs typeface="Times New Roman" panose="02020603050405020304" pitchFamily="18" charset="0"/>
              </a:rPr>
              <a:t>Trauma-Informed Care</a:t>
            </a:r>
          </a:p>
          <a:p>
            <a:pPr lvl="1" indent="-274320">
              <a:spcBef>
                <a:spcPts val="0"/>
              </a:spcBef>
              <a:defRPr/>
            </a:pPr>
            <a:r>
              <a:rPr lang="en-US" sz="3600" dirty="0">
                <a:latin typeface="Times New Roman" panose="02020603050405020304" pitchFamily="18" charset="0"/>
                <a:cs typeface="Times New Roman" panose="02020603050405020304" pitchFamily="18" charset="0"/>
              </a:rPr>
              <a:t>Grief and Loss (soon)</a:t>
            </a:r>
          </a:p>
          <a:p>
            <a:pPr marL="0" indent="0">
              <a:spcBef>
                <a:spcPts val="0"/>
              </a:spcBef>
              <a:buNone/>
              <a:defRPr/>
            </a:pPr>
            <a:endParaRPr lang="en-US" sz="3200" dirty="0">
              <a:latin typeface="Times New Roman" panose="02020603050405020304" pitchFamily="18" charset="0"/>
              <a:cs typeface="Times New Roman" panose="02020603050405020304" pitchFamily="18" charset="0"/>
            </a:endParaRPr>
          </a:p>
          <a:p>
            <a:pPr>
              <a:spcBef>
                <a:spcPts val="0"/>
              </a:spcBef>
              <a:defRPr/>
            </a:pPr>
            <a:r>
              <a:rPr lang="en-US" sz="3600" dirty="0">
                <a:latin typeface="Times New Roman" panose="02020603050405020304" pitchFamily="18" charset="0"/>
                <a:cs typeface="Times New Roman" panose="02020603050405020304" pitchFamily="18" charset="0"/>
              </a:rPr>
              <a:t>Psychological First Aid and Skills for Psychological Recovery</a:t>
            </a:r>
          </a:p>
        </p:txBody>
      </p:sp>
    </p:spTree>
    <p:extLst>
      <p:ext uri="{BB962C8B-B14F-4D97-AF65-F5344CB8AC3E}">
        <p14:creationId xmlns:p14="http://schemas.microsoft.com/office/powerpoint/2010/main" val="154382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Training</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fontScale="92500" lnSpcReduction="10000"/>
          </a:bodyPr>
          <a:lstStyle/>
          <a:p>
            <a:pPr indent="-274320">
              <a:spcBef>
                <a:spcPts val="0"/>
              </a:spcBef>
              <a:defRPr/>
            </a:pPr>
            <a:r>
              <a:rPr lang="en-US" sz="3400" dirty="0">
                <a:latin typeface="Times New Roman" panose="02020603050405020304" pitchFamily="18" charset="0"/>
                <a:cs typeface="Times New Roman" panose="02020603050405020304" pitchFamily="18" charset="0"/>
              </a:rPr>
              <a:t>DMH videos (and curriculums) on the MHLA website. Handouts in English and Spanish too.</a:t>
            </a:r>
          </a:p>
          <a:p>
            <a:pPr marL="0" indent="0">
              <a:spcBef>
                <a:spcPts val="0"/>
              </a:spcBef>
              <a:buNone/>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400" dirty="0">
                <a:latin typeface="Times New Roman" panose="02020603050405020304" pitchFamily="18" charset="0"/>
                <a:cs typeface="Times New Roman" panose="02020603050405020304" pitchFamily="18" charset="0"/>
              </a:rPr>
              <a:t>If you want to start July 1</a:t>
            </a:r>
            <a:r>
              <a:rPr lang="en-US" sz="3400" baseline="30000" dirty="0">
                <a:latin typeface="Times New Roman" panose="02020603050405020304" pitchFamily="18" charset="0"/>
                <a:cs typeface="Times New Roman" panose="02020603050405020304" pitchFamily="18" charset="0"/>
              </a:rPr>
              <a:t>st</a:t>
            </a:r>
            <a:r>
              <a:rPr lang="en-US" sz="3400" dirty="0">
                <a:latin typeface="Times New Roman" panose="02020603050405020304" pitchFamily="18" charset="0"/>
                <a:cs typeface="Times New Roman" panose="02020603050405020304" pitchFamily="18" charset="0"/>
              </a:rPr>
              <a:t>, staff must complete training </a:t>
            </a:r>
            <a:r>
              <a:rPr lang="en-US" sz="3400" dirty="0">
                <a:solidFill>
                  <a:srgbClr val="FF0000"/>
                </a:solidFill>
                <a:latin typeface="Times New Roman" panose="02020603050405020304" pitchFamily="18" charset="0"/>
                <a:cs typeface="Times New Roman" panose="02020603050405020304" pitchFamily="18" charset="0"/>
              </a:rPr>
              <a:t>by Monday, June 29</a:t>
            </a:r>
            <a:r>
              <a:rPr lang="en-US" sz="3400" baseline="30000" dirty="0">
                <a:solidFill>
                  <a:srgbClr val="FF0000"/>
                </a:solidFill>
                <a:latin typeface="Times New Roman" panose="02020603050405020304" pitchFamily="18" charset="0"/>
                <a:cs typeface="Times New Roman" panose="02020603050405020304" pitchFamily="18" charset="0"/>
              </a:rPr>
              <a:t>th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Lead must be trained.</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400" dirty="0">
                <a:latin typeface="Times New Roman" panose="02020603050405020304" pitchFamily="18" charset="0"/>
                <a:cs typeface="Times New Roman" panose="02020603050405020304" pitchFamily="18" charset="0"/>
              </a:rPr>
              <a:t>Any staff trained in the services can provide them. Do the training in whichever curriculum your clinic wants to provide.</a:t>
            </a:r>
          </a:p>
          <a:p>
            <a:pPr indent="-274320">
              <a:spcBef>
                <a:spcPts val="0"/>
              </a:spcBef>
              <a:defRPr/>
            </a:pPr>
            <a:endParaRPr lang="en-US" sz="3400" dirty="0">
              <a:latin typeface="Times New Roman" panose="02020603050405020304" pitchFamily="18" charset="0"/>
              <a:cs typeface="Times New Roman" panose="02020603050405020304" pitchFamily="18" charset="0"/>
            </a:endParaRPr>
          </a:p>
          <a:p>
            <a:pPr indent="-274320">
              <a:spcBef>
                <a:spcPts val="0"/>
              </a:spcBef>
              <a:defRPr/>
            </a:pPr>
            <a:r>
              <a:rPr lang="en-US" sz="3200" dirty="0">
                <a:latin typeface="Times New Roman" panose="02020603050405020304" pitchFamily="18" charset="0"/>
                <a:cs typeface="Times New Roman" panose="02020603050405020304" pitchFamily="18" charset="0"/>
              </a:rPr>
              <a:t>If cannot provide services because of temporary unavailability of trained staff, CP must notify MHLA</a:t>
            </a:r>
            <a:r>
              <a:rPr lang="en-US" dirty="0">
                <a:latin typeface="Times New Roman" panose="02020603050405020304" pitchFamily="18" charset="0"/>
                <a:cs typeface="Times New Roman" panose="02020603050405020304" pitchFamily="18" charset="0"/>
              </a:rPr>
              <a:t>. </a:t>
            </a:r>
            <a:endParaRPr lang="en-US" sz="3600" dirty="0"/>
          </a:p>
          <a:p>
            <a:pPr indent="-274320">
              <a:spcBef>
                <a:spcPts val="0"/>
              </a:spcBef>
              <a:defRPr/>
            </a:pP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73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Training</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838199" y="1825625"/>
            <a:ext cx="10408921" cy="4351338"/>
          </a:xfrm>
        </p:spPr>
        <p:txBody>
          <a:bodyPr>
            <a:norm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For CP staff that had prior training, a refresher course is highly recommended. </a:t>
            </a:r>
          </a:p>
          <a:p>
            <a:r>
              <a:rPr lang="en-US" sz="3200" dirty="0">
                <a:latin typeface="Times New Roman" panose="02020603050405020304" pitchFamily="18" charset="0"/>
                <a:cs typeface="Times New Roman" panose="02020603050405020304" pitchFamily="18" charset="0"/>
              </a:rPr>
              <a:t>CP staff who have been trained in a DMH-approved curriculum may train other CP staff on that very same curriculum (train-the-trainer).</a:t>
            </a:r>
          </a:p>
          <a:p>
            <a:r>
              <a:rPr lang="en-US" sz="3200" dirty="0">
                <a:latin typeface="Times New Roman" panose="02020603050405020304" pitchFamily="18" charset="0"/>
                <a:cs typeface="Times New Roman" panose="02020603050405020304" pitchFamily="18" charset="0"/>
              </a:rPr>
              <a:t>Must adhere to curriculum or course as intended</a:t>
            </a:r>
            <a:r>
              <a:rPr lang="en-US" dirty="0"/>
              <a:t>.</a:t>
            </a:r>
          </a:p>
        </p:txBody>
      </p:sp>
      <p:pic>
        <p:nvPicPr>
          <p:cNvPr id="2050" name="Picture 2" descr="Image result for training">
            <a:extLst>
              <a:ext uri="{FF2B5EF4-FFF2-40B4-BE49-F238E27FC236}">
                <a16:creationId xmlns:a16="http://schemas.microsoft.com/office/drawing/2014/main" id="{3DC9A8CD-BB37-4F61-9369-E7917A378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040" y="1473485"/>
            <a:ext cx="3368458" cy="141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a:xfrm>
            <a:off x="483359" y="500062"/>
            <a:ext cx="10515600" cy="1325563"/>
          </a:xfrm>
        </p:spPr>
        <p:txBody>
          <a:bodyPr/>
          <a:lstStyle/>
          <a:p>
            <a:pPr algn="ctr"/>
            <a:r>
              <a:rPr lang="en-US" b="1" dirty="0">
                <a:latin typeface="Times New Roman" panose="02020603050405020304" pitchFamily="18" charset="0"/>
                <a:cs typeface="Times New Roman" panose="02020603050405020304" pitchFamily="18" charset="0"/>
              </a:rPr>
              <a:t>Training Verification and Attestation</a:t>
            </a:r>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1"/>
          </p:nvPr>
        </p:nvSpPr>
        <p:spPr>
          <a:xfrm>
            <a:off x="3061699" y="1825625"/>
            <a:ext cx="8071576" cy="4787210"/>
          </a:xfrm>
        </p:spPr>
        <p:txBody>
          <a:bodyPr>
            <a:normAutofit/>
          </a:bodyPr>
          <a:lstStyle/>
          <a:p>
            <a:r>
              <a:rPr lang="en-US" dirty="0">
                <a:latin typeface="Times New Roman" panose="02020603050405020304" pitchFamily="18" charset="0"/>
                <a:cs typeface="Times New Roman" panose="02020603050405020304" pitchFamily="18" charset="0"/>
              </a:rPr>
              <a:t>For Stress Management and Trauma-Informed Care, complete the Survey Monkey after watching the video. </a:t>
            </a:r>
          </a:p>
          <a:p>
            <a:r>
              <a:rPr lang="en-US" dirty="0">
                <a:latin typeface="Times New Roman" panose="02020603050405020304" pitchFamily="18" charset="0"/>
                <a:cs typeface="Times New Roman" panose="02020603050405020304" pitchFamily="18" charset="0"/>
              </a:rPr>
              <a:t>For Psychological First Aid and Skills for Psychological Recovery, complete the attestation (a copy is on the MHLA website). Send that and the certificate to </a:t>
            </a:r>
            <a:r>
              <a:rPr lang="en-US" u="sng" dirty="0">
                <a:latin typeface="Times New Roman" panose="02020603050405020304" pitchFamily="18" charset="0"/>
                <a:cs typeface="Times New Roman" panose="02020603050405020304" pitchFamily="18" charset="0"/>
                <a:hlinkClick r:id="rId2"/>
              </a:rPr>
              <a:t>mhlamentalhealth@dhs.lacounty.gov</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We will send you an </a:t>
            </a:r>
            <a:r>
              <a:rPr lang="en-US" b="1" dirty="0">
                <a:latin typeface="Times New Roman" panose="02020603050405020304" pitchFamily="18" charset="0"/>
                <a:cs typeface="Times New Roman" panose="02020603050405020304" pitchFamily="18" charset="0"/>
              </a:rPr>
              <a:t>approval letter </a:t>
            </a:r>
            <a:r>
              <a:rPr lang="en-US" dirty="0">
                <a:latin typeface="Times New Roman" panose="02020603050405020304" pitchFamily="18" charset="0"/>
                <a:cs typeface="Times New Roman" panose="02020603050405020304" pitchFamily="18" charset="0"/>
              </a:rPr>
              <a:t>with start date.</a:t>
            </a:r>
          </a:p>
          <a:p>
            <a:r>
              <a:rPr lang="en-US" dirty="0">
                <a:latin typeface="Times New Roman" panose="02020603050405020304" pitchFamily="18" charset="0"/>
                <a:cs typeface="Times New Roman" panose="02020603050405020304" pitchFamily="18" charset="0"/>
              </a:rPr>
              <a:t>Remember: CP cannot start until receiving the approval letter from MHLA (will go to CEO and Mental Health Lead). </a:t>
            </a:r>
          </a:p>
          <a:p>
            <a:endParaRPr lang="en-US" dirty="0">
              <a:latin typeface="Times New Roman" panose="02020603050405020304" pitchFamily="18" charset="0"/>
              <a:cs typeface="Times New Roman" panose="02020603050405020304" pitchFamily="18" charset="0"/>
            </a:endParaRPr>
          </a:p>
        </p:txBody>
      </p:sp>
      <p:pic>
        <p:nvPicPr>
          <p:cNvPr id="3074" name="Picture 2" descr="Image result for verification">
            <a:extLst>
              <a:ext uri="{FF2B5EF4-FFF2-40B4-BE49-F238E27FC236}">
                <a16:creationId xmlns:a16="http://schemas.microsoft.com/office/drawing/2014/main" id="{96B38E47-5716-4B65-9858-971303018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96" y="2022476"/>
            <a:ext cx="30289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7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A6196B-9968-4D95-AF6C-E99F94DDC266}"/>
              </a:ext>
            </a:extLst>
          </p:cNvPr>
          <p:cNvPicPr>
            <a:picLocks noChangeAspect="1"/>
          </p:cNvPicPr>
          <p:nvPr/>
        </p:nvPicPr>
        <p:blipFill rotWithShape="1">
          <a:blip r:embed="rId2"/>
          <a:srcRect l="31243" t="14257" r="31958" b="10231"/>
          <a:stretch/>
        </p:blipFill>
        <p:spPr>
          <a:xfrm>
            <a:off x="3856776" y="0"/>
            <a:ext cx="5504507" cy="6858000"/>
          </a:xfrm>
          <a:prstGeom prst="rect">
            <a:avLst/>
          </a:prstGeom>
        </p:spPr>
      </p:pic>
    </p:spTree>
    <p:extLst>
      <p:ext uri="{BB962C8B-B14F-4D97-AF65-F5344CB8AC3E}">
        <p14:creationId xmlns:p14="http://schemas.microsoft.com/office/powerpoint/2010/main" val="318025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8070E-E725-4FED-9817-264CBAA89CD5}"/>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Clinics’ Own Curriculums</a:t>
            </a:r>
          </a:p>
        </p:txBody>
      </p:sp>
      <p:sp>
        <p:nvSpPr>
          <p:cNvPr id="2" name="Text Placeholder 1">
            <a:extLst>
              <a:ext uri="{FF2B5EF4-FFF2-40B4-BE49-F238E27FC236}">
                <a16:creationId xmlns:a16="http://schemas.microsoft.com/office/drawing/2014/main" id="{78C81A75-8D10-4187-9D26-2B14ECEF2858}"/>
              </a:ext>
            </a:extLst>
          </p:cNvPr>
          <p:cNvSpPr>
            <a:spLocks noGrp="1"/>
          </p:cNvSpPr>
          <p:nvPr>
            <p:ph type="body" idx="1"/>
          </p:nvPr>
        </p:nvSpPr>
        <p:spPr/>
        <p:txBody>
          <a:bodyPr>
            <a:normAutofit fontScale="25000" lnSpcReduction="20000"/>
          </a:bodyPr>
          <a:lstStyle/>
          <a:p>
            <a:endParaRPr lang="en-US" dirty="0"/>
          </a:p>
        </p:txBody>
      </p:sp>
      <p:sp>
        <p:nvSpPr>
          <p:cNvPr id="5" name="Content Placeholder 4">
            <a:extLst>
              <a:ext uri="{FF2B5EF4-FFF2-40B4-BE49-F238E27FC236}">
                <a16:creationId xmlns:a16="http://schemas.microsoft.com/office/drawing/2014/main" id="{0F4C904E-2380-47FC-A120-82CFD009E2F6}"/>
              </a:ext>
            </a:extLst>
          </p:cNvPr>
          <p:cNvSpPr>
            <a:spLocks noGrp="1"/>
          </p:cNvSpPr>
          <p:nvPr>
            <p:ph sz="half" idx="2"/>
          </p:nvPr>
        </p:nvSpPr>
        <p:spPr/>
        <p:txBody>
          <a:bodyPr>
            <a:normAutofit/>
          </a:bodyPr>
          <a:lstStyle/>
          <a:p>
            <a:pPr indent="-274320">
              <a:spcBef>
                <a:spcPts val="0"/>
              </a:spcBef>
              <a:defRPr/>
            </a:pPr>
            <a:r>
              <a:rPr lang="en-US" sz="3200" dirty="0">
                <a:latin typeface="Times New Roman" panose="02020603050405020304" pitchFamily="18" charset="0"/>
                <a:cs typeface="Times New Roman" panose="02020603050405020304" pitchFamily="18" charset="0"/>
              </a:rPr>
              <a:t>Submit </a:t>
            </a:r>
          </a:p>
        </p:txBody>
      </p:sp>
      <p:sp>
        <p:nvSpPr>
          <p:cNvPr id="6" name="Content Placeholder 5">
            <a:extLst>
              <a:ext uri="{FF2B5EF4-FFF2-40B4-BE49-F238E27FC236}">
                <a16:creationId xmlns:a16="http://schemas.microsoft.com/office/drawing/2014/main" id="{C8C5C7AB-B97E-47BE-AC28-4B63851A6E91}"/>
              </a:ext>
            </a:extLst>
          </p:cNvPr>
          <p:cNvSpPr>
            <a:spLocks noGrp="1"/>
          </p:cNvSpPr>
          <p:nvPr>
            <p:ph sz="quarter" idx="4"/>
          </p:nvPr>
        </p:nvSpPr>
        <p:spPr>
          <a:xfrm>
            <a:off x="6172200" y="2034283"/>
            <a:ext cx="5183188" cy="4155380"/>
          </a:xfrm>
        </p:spPr>
        <p:txBody>
          <a:bodyPr>
            <a:normAutofit/>
          </a:bodyPr>
          <a:lstStyle/>
          <a:p>
            <a:r>
              <a:rPr lang="en-US" sz="3400" dirty="0">
                <a:latin typeface="Times New Roman" panose="02020603050405020304" pitchFamily="18" charset="0"/>
                <a:cs typeface="Times New Roman" panose="02020603050405020304" pitchFamily="18" charset="0"/>
              </a:rPr>
              <a:t>Submitting own curriculum.</a:t>
            </a:r>
          </a:p>
          <a:p>
            <a:r>
              <a:rPr lang="en-US" sz="3400" dirty="0">
                <a:latin typeface="Times New Roman" panose="02020603050405020304" pitchFamily="18" charset="0"/>
                <a:cs typeface="Times New Roman" panose="02020603050405020304" pitchFamily="18" charset="0"/>
              </a:rPr>
              <a:t>DMH approval needed. </a:t>
            </a:r>
          </a:p>
        </p:txBody>
      </p:sp>
      <p:pic>
        <p:nvPicPr>
          <p:cNvPr id="7" name="Content Placeholder 4">
            <a:extLst>
              <a:ext uri="{FF2B5EF4-FFF2-40B4-BE49-F238E27FC236}">
                <a16:creationId xmlns:a16="http://schemas.microsoft.com/office/drawing/2014/main" id="{B250B89E-F20F-491A-9AC9-71AF3F8F6F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057" y="1738612"/>
            <a:ext cx="5202518" cy="3588739"/>
          </a:xfrm>
          <a:prstGeom prst="rect">
            <a:avLst/>
          </a:prstGeom>
        </p:spPr>
      </p:pic>
    </p:spTree>
    <p:extLst>
      <p:ext uri="{BB962C8B-B14F-4D97-AF65-F5344CB8AC3E}">
        <p14:creationId xmlns:p14="http://schemas.microsoft.com/office/powerpoint/2010/main" val="79143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1096</Words>
  <Application>Microsoft Office PowerPoint</Application>
  <PresentationFormat>Widescreen</PresentationFormat>
  <Paragraphs>140</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My Health LA </vt:lpstr>
      <vt:lpstr>Mental Health Prevention Services</vt:lpstr>
      <vt:lpstr> To be Discussed Today: </vt:lpstr>
      <vt:lpstr>Available Prevention Practices </vt:lpstr>
      <vt:lpstr>Training</vt:lpstr>
      <vt:lpstr>Training</vt:lpstr>
      <vt:lpstr>Training Verification and Attestation</vt:lpstr>
      <vt:lpstr>PowerPoint Presentation</vt:lpstr>
      <vt:lpstr>Clinics’ Own Curriculums</vt:lpstr>
      <vt:lpstr>Screening</vt:lpstr>
      <vt:lpstr>Questionnaires/Measures</vt:lpstr>
      <vt:lpstr>Questionnaires/Measures</vt:lpstr>
      <vt:lpstr>PowerPoint Presentation</vt:lpstr>
      <vt:lpstr>PowerPoint Presentation</vt:lpstr>
      <vt:lpstr>PowerPoint Presentation</vt:lpstr>
      <vt:lpstr>Referral for Treatment</vt:lpstr>
      <vt:lpstr>Billing Codes</vt:lpstr>
      <vt:lpstr>Documenting Scores </vt:lpstr>
      <vt:lpstr>Documenting Scores </vt:lpstr>
      <vt:lpstr>Documenting Scores (H0002) </vt:lpstr>
      <vt:lpstr>Documenting Scores (H2014) </vt:lpstr>
      <vt:lpstr>Documenting in the Medical Record</vt:lpstr>
      <vt:lpstr>Payment</vt:lpstr>
      <vt:lpstr>MHLA Website </vt:lpstr>
      <vt:lpstr>CP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Health LA</dc:title>
  <dc:creator>Francia Nava</dc:creator>
  <cp:lastModifiedBy>Francia Nava</cp:lastModifiedBy>
  <cp:revision>25</cp:revision>
  <dcterms:created xsi:type="dcterms:W3CDTF">2020-06-03T21:40:00Z</dcterms:created>
  <dcterms:modified xsi:type="dcterms:W3CDTF">2020-06-08T18:31:35Z</dcterms:modified>
</cp:coreProperties>
</file>