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43"/>
  </p:notesMasterIdLst>
  <p:sldIdLst>
    <p:sldId id="271" r:id="rId6"/>
    <p:sldId id="269" r:id="rId7"/>
    <p:sldId id="257" r:id="rId8"/>
    <p:sldId id="270" r:id="rId9"/>
    <p:sldId id="258" r:id="rId10"/>
    <p:sldId id="259" r:id="rId11"/>
    <p:sldId id="29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1170E-3885-40FB-AEBC-89A0BE66E3A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B7D4-DF7E-4C0C-A319-C2F51E57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277EC2-45F1-4372-B533-087F2FAD842D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277EC2-45F1-4372-B533-087F2FAD842D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Geneva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2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277EC2-45F1-4372-B533-087F2FAD842D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2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ms seal color"/>
          <p:cNvPicPr>
            <a:picLocks noChangeAspect="1" noChangeArrowheads="1"/>
          </p:cNvPicPr>
          <p:nvPr userDrawn="1"/>
        </p:nvPicPr>
        <p:blipFill>
          <a:blip r:embed="rId2">
            <a:lum bright="7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2946400" y="914401"/>
            <a:ext cx="7213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OR-EMS 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685800"/>
            <a:ext cx="111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2362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BD0-5FC4-475F-AF47-6C1B7513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38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5482-5AC2-4D35-A1BB-41BA40AB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74638"/>
            <a:ext cx="28448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8"/>
            <a:ext cx="83312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A0C0-AD47-46DE-BE24-0B341C11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3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03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7AB3-AB32-4978-9A47-A455619425F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2242-0159-49CE-8879-8B0FF822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2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ms seal color"/>
          <p:cNvPicPr>
            <a:picLocks noChangeAspect="1" noChangeArrowheads="1"/>
          </p:cNvPicPr>
          <p:nvPr userDrawn="1"/>
        </p:nvPicPr>
        <p:blipFill>
          <a:blip r:embed="rId2">
            <a:lum bright="7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2946400" y="914401"/>
            <a:ext cx="7213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OR-EMS 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685800"/>
            <a:ext cx="111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2362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BD0-5FC4-475F-AF47-6C1B7513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0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93A0-80BB-47B5-8F03-4193B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3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9E62-F733-47A1-95E6-A82989E2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6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ABFA-C655-43D0-9AA6-CD4C6569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0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59E-05FF-47D1-8DD5-D542FA1E3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65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3823-DDFB-47A1-83EF-D002B6C60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14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46DE-8AAD-4BE3-BC23-792F486D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3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93A0-80BB-47B5-8F03-4193B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0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B78D-2893-4B65-AA88-457B6BF2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7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EF9-C473-4359-9D91-8C254C68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9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5482-5AC2-4D35-A1BB-41BA40AB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1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74638"/>
            <a:ext cx="28448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8"/>
            <a:ext cx="83312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A0C0-AD47-46DE-BE24-0B341C11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44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03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7AB3-AB32-4978-9A47-A455619425F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2242-0159-49CE-8879-8B0FF822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54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ms seal color"/>
          <p:cNvPicPr>
            <a:picLocks noChangeAspect="1" noChangeArrowheads="1"/>
          </p:cNvPicPr>
          <p:nvPr userDrawn="1"/>
        </p:nvPicPr>
        <p:blipFill>
          <a:blip r:embed="rId2">
            <a:lum bright="7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2946400" y="914401"/>
            <a:ext cx="7213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OR-EMS 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685800"/>
            <a:ext cx="111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2362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BD0-5FC4-475F-AF47-6C1B7513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4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93A0-80BB-47B5-8F03-4193B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14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9E62-F733-47A1-95E6-A82989E2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55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ABFA-C655-43D0-9AA6-CD4C6569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021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59E-05FF-47D1-8DD5-D542FA1E3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6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9E62-F733-47A1-95E6-A82989E2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0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3823-DDFB-47A1-83EF-D002B6C60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34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46DE-8AAD-4BE3-BC23-792F486D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15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B78D-2893-4B65-AA88-457B6BF2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1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EF9-C473-4359-9D91-8C254C68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04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5482-5AC2-4D35-A1BB-41BA40AB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52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74638"/>
            <a:ext cx="28448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8"/>
            <a:ext cx="83312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A0C0-AD47-46DE-BE24-0B341C11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32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03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7AB3-AB32-4978-9A47-A455619425F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2242-0159-49CE-8879-8B0FF822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2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ms seal color"/>
          <p:cNvPicPr>
            <a:picLocks noChangeAspect="1" noChangeArrowheads="1"/>
          </p:cNvPicPr>
          <p:nvPr userDrawn="1"/>
        </p:nvPicPr>
        <p:blipFill>
          <a:blip r:embed="rId2">
            <a:lum bright="7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2946400" y="914401"/>
            <a:ext cx="7213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OR-EMS 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685800"/>
            <a:ext cx="111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2362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BD0-5FC4-475F-AF47-6C1B7513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43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93A0-80BB-47B5-8F03-4193B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7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9E62-F733-47A1-95E6-A82989E2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8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ABFA-C655-43D0-9AA6-CD4C6569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26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ABFA-C655-43D0-9AA6-CD4C6569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91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59E-05FF-47D1-8DD5-D542FA1E3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22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3823-DDFB-47A1-83EF-D002B6C60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9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46DE-8AAD-4BE3-BC23-792F486D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0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B78D-2893-4B65-AA88-457B6BF2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744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EF9-C473-4359-9D91-8C254C68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713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5482-5AC2-4D35-A1BB-41BA40AB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13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74638"/>
            <a:ext cx="28448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8"/>
            <a:ext cx="83312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A0C0-AD47-46DE-BE24-0B341C11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305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03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7AB3-AB32-4978-9A47-A455619425F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2242-0159-49CE-8879-8B0FF822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83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ms seal color"/>
          <p:cNvPicPr>
            <a:picLocks noChangeAspect="1" noChangeArrowheads="1"/>
          </p:cNvPicPr>
          <p:nvPr userDrawn="1"/>
        </p:nvPicPr>
        <p:blipFill>
          <a:blip r:embed="rId2">
            <a:lum bright="7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>
            <a:fillRect/>
          </a:stretch>
        </p:blipFill>
        <p:spPr bwMode="auto">
          <a:xfrm>
            <a:off x="2946400" y="914401"/>
            <a:ext cx="7213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OR-EMS 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685800"/>
            <a:ext cx="111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2362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BD0-5FC4-475F-AF47-6C1B75130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8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59E-05FF-47D1-8DD5-D542FA1E3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82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93A0-80BB-47B5-8F03-4193B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47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9E62-F733-47A1-95E6-A82989E2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93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ABFA-C655-43D0-9AA6-CD4C6569D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84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F59E-05FF-47D1-8DD5-D542FA1E3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4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3823-DDFB-47A1-83EF-D002B6C60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99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46DE-8AAD-4BE3-BC23-792F486D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72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B78D-2893-4B65-AA88-457B6BF2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86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EF9-C473-4359-9D91-8C254C68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46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5482-5AC2-4D35-A1BB-41BA40AB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33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74638"/>
            <a:ext cx="2844800" cy="6583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8"/>
            <a:ext cx="8331200" cy="6583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A0C0-AD47-46DE-BE24-0B341C11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69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3823-DDFB-47A1-83EF-D002B6C60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92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03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7AB3-AB32-4978-9A47-A455619425F8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2242-0159-49CE-8879-8B0FF8228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8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46DE-8AAD-4BE3-BC23-792F486D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0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B78D-2893-4B65-AA88-457B6BF2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EF9-C473-4359-9D91-8C254C681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8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74638"/>
            <a:ext cx="10566400" cy="1020762"/>
          </a:xfrm>
          <a:prstGeom prst="rect">
            <a:avLst/>
          </a:prstGeom>
          <a:solidFill>
            <a:srgbClr val="FF010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37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34150"/>
            <a:ext cx="2438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010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64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10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E10F1-354C-4F53-AAC0-313EEC490E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ms seal 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52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R-EMS Col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1295400"/>
            <a:ext cx="81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A1AF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1A1A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A1AF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74638"/>
            <a:ext cx="10566400" cy="1020762"/>
          </a:xfrm>
          <a:prstGeom prst="rect">
            <a:avLst/>
          </a:prstGeom>
          <a:solidFill>
            <a:srgbClr val="FF010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37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34150"/>
            <a:ext cx="2438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010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64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10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E10F1-354C-4F53-AAC0-313EEC490E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ms seal 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52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R-EMS Col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1295400"/>
            <a:ext cx="81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3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A1AF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1A1A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A1AF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74638"/>
            <a:ext cx="10566400" cy="1020762"/>
          </a:xfrm>
          <a:prstGeom prst="rect">
            <a:avLst/>
          </a:prstGeom>
          <a:solidFill>
            <a:srgbClr val="FF010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37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34150"/>
            <a:ext cx="2438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010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64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10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E10F1-354C-4F53-AAC0-313EEC490E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ms seal 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52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R-EMS Col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1295400"/>
            <a:ext cx="81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A1AF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1A1A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A1AF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74638"/>
            <a:ext cx="10566400" cy="1020762"/>
          </a:xfrm>
          <a:prstGeom prst="rect">
            <a:avLst/>
          </a:prstGeom>
          <a:solidFill>
            <a:srgbClr val="FF010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37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34150"/>
            <a:ext cx="2438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010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64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10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E10F1-354C-4F53-AAC0-313EEC490E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ms seal 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52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R-EMS Col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1295400"/>
            <a:ext cx="81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A1AF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1A1A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A1AF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74638"/>
            <a:ext cx="10566400" cy="1020762"/>
          </a:xfrm>
          <a:prstGeom prst="rect">
            <a:avLst/>
          </a:prstGeom>
          <a:solidFill>
            <a:srgbClr val="FF010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37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34150"/>
            <a:ext cx="2438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010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64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10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E10F1-354C-4F53-AAC0-313EEC490E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ms seal colo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52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R-EMS Col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30302"/>
          <a:stretch>
            <a:fillRect/>
          </a:stretch>
        </p:blipFill>
        <p:spPr bwMode="auto">
          <a:xfrm>
            <a:off x="101600" y="1295400"/>
            <a:ext cx="81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A1AF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1A1A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1A1AF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 idx="4294967295"/>
          </p:nvPr>
        </p:nvSpPr>
        <p:spPr>
          <a:xfrm>
            <a:off x="2667000" y="2813538"/>
            <a:ext cx="8001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101">
                    <a:alpha val="27058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en-US" altLang="en-US" sz="7200" dirty="0" smtClean="0"/>
              <a:t>Donning and Doffing PPE with PAPR</a:t>
            </a:r>
            <a:endParaRPr lang="en-US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41859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26357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625600" y="1423087"/>
            <a:ext cx="8021638" cy="37338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Put on inner pair of gloves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Put on coverall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Place thumb loops over gloved hands</a:t>
            </a:r>
          </a:p>
          <a:p>
            <a:pPr lvl="2"/>
            <a:endParaRPr lang="en-US" altLang="en-US" dirty="0" smtClean="0"/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4" y="3206579"/>
            <a:ext cx="2500312" cy="27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9" y="3496446"/>
            <a:ext cx="2467060" cy="27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7" y="3447019"/>
            <a:ext cx="23963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00" y="4160109"/>
            <a:ext cx="2272057" cy="25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42832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>
          <a:xfrm>
            <a:off x="1625600" y="1478691"/>
            <a:ext cx="4553464" cy="548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accent2"/>
                </a:solidFill>
              </a:rPr>
              <a:t>Zip coverall to mid chest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accent2"/>
                </a:solidFill>
              </a:rPr>
              <a:t>Wrap blower unit around the waist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accent2"/>
                </a:solidFill>
              </a:rPr>
              <a:t>Blower unit should fit in small of back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accent2"/>
                </a:solidFill>
              </a:rPr>
              <a:t>Tighten belt and tuck excess strap around the waist</a:t>
            </a:r>
          </a:p>
          <a:p>
            <a:pPr marL="0" indent="0">
              <a:buNone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8" y="1371600"/>
            <a:ext cx="25290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13" y="3731741"/>
            <a:ext cx="2734962" cy="298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625601" y="274638"/>
            <a:ext cx="10442832" cy="1020762"/>
          </a:xfrm>
        </p:spPr>
        <p:txBody>
          <a:bodyPr/>
          <a:lstStyle/>
          <a:p>
            <a:r>
              <a:rPr lang="en-US" altLang="en-US" dirty="0" smtClean="0"/>
              <a:t>Dress for Success- Donning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625600" y="1447800"/>
            <a:ext cx="4089400" cy="5410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Turn on blower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Place hood over head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Assistance will be needed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Tuck the inner shrouds into the suit</a:t>
            </a:r>
          </a:p>
          <a:p>
            <a:pPr lvl="1"/>
            <a:endParaRPr lang="en-US" altLang="en-US" dirty="0" smtClean="0">
              <a:solidFill>
                <a:schemeClr val="accent2"/>
              </a:solidFill>
            </a:endParaRPr>
          </a:p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46" y="3869725"/>
            <a:ext cx="2440781" cy="26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IMG_1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43" y="1233745"/>
            <a:ext cx="2493963" cy="24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80" y="3869725"/>
            <a:ext cx="232718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368692" cy="1020762"/>
          </a:xfrm>
        </p:spPr>
        <p:txBody>
          <a:bodyPr/>
          <a:lstStyle/>
          <a:p>
            <a:r>
              <a:rPr lang="en-US" altLang="en-US" dirty="0" smtClean="0"/>
              <a:t>Dress for Success - Donning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725827" y="1447800"/>
            <a:ext cx="3962400" cy="5410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Zip up suit fully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Don outer gloves</a:t>
            </a:r>
          </a:p>
        </p:txBody>
      </p:sp>
      <p:pic>
        <p:nvPicPr>
          <p:cNvPr id="61444" name="Picture 9" descr="IMG_1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2" y="2715398"/>
            <a:ext cx="2868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20" y="1820563"/>
            <a:ext cx="2646299" cy="28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67" y="4003589"/>
            <a:ext cx="2928552" cy="26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altLang="en-US" smtClean="0">
                <a:ea typeface="Geneva" pitchFamily="-111" charset="-128"/>
              </a:rPr>
              <a:t>Donning the Clear Hood</a:t>
            </a:r>
            <a:endParaRPr lang="en-US" altLang="en-US" smtClean="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625599" y="1365423"/>
            <a:ext cx="574726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rgbClr val="1A1AF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1A1AF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A1AF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99"/>
                </a:solidFill>
                <a:ea typeface="Geneva" pitchFamily="-111" charset="-128"/>
                <a:cs typeface="Arial" panose="020B0604020202020204" pitchFamily="34" charset="0"/>
              </a:rPr>
              <a:t>Smooth outer skirt in place over chest and back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99"/>
                </a:solidFill>
                <a:ea typeface="Geneva" pitchFamily="-111" charset="-128"/>
                <a:cs typeface="Arial" panose="020B0604020202020204" pitchFamily="34" charset="0"/>
              </a:rPr>
              <a:t>Remove adhesive backing on the front and rear tabs (4 places) and press tabs to suit</a:t>
            </a:r>
          </a:p>
        </p:txBody>
      </p:sp>
      <p:pic>
        <p:nvPicPr>
          <p:cNvPr id="62468" name="Picture 10" descr="IMG_18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33" y="1408670"/>
            <a:ext cx="2435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1" descr="IMG_18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83" y="4341340"/>
            <a:ext cx="25479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625599" y="1600200"/>
            <a:ext cx="5129427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Put on apron/outer gown as an additional layer for the front of the body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It should cover the outer shroud and tied securely to the back.</a:t>
            </a:r>
          </a:p>
        </p:txBody>
      </p:sp>
      <p:pic>
        <p:nvPicPr>
          <p:cNvPr id="645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89" y="1447800"/>
            <a:ext cx="2819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3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625600" y="1458097"/>
            <a:ext cx="8585200" cy="5410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Perform safety check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Feel air flow in hood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Check that exhalation holes are open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Belt securely snapped and tightened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Joints covered</a:t>
            </a:r>
          </a:p>
          <a:p>
            <a:pPr lvl="2"/>
            <a:r>
              <a:rPr lang="en-US" altLang="en-US" dirty="0" smtClean="0">
                <a:solidFill>
                  <a:schemeClr val="accent2"/>
                </a:solidFill>
              </a:rPr>
              <a:t>Ankles </a:t>
            </a:r>
          </a:p>
          <a:p>
            <a:pPr lvl="2"/>
            <a:r>
              <a:rPr lang="en-US" altLang="en-US" dirty="0" smtClean="0">
                <a:solidFill>
                  <a:schemeClr val="accent2"/>
                </a:solidFill>
              </a:rPr>
              <a:t>Wrists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Begin providing patient care</a:t>
            </a: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58" y="1779374"/>
            <a:ext cx="2527600" cy="310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 idx="4294967295"/>
          </p:nvPr>
        </p:nvSpPr>
        <p:spPr>
          <a:xfrm>
            <a:off x="2667000" y="2813538"/>
            <a:ext cx="8001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101">
                    <a:alpha val="27058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en-US" altLang="en-US" sz="7200" dirty="0" smtClean="0"/>
              <a:t>Doffing PPE with PAPR</a:t>
            </a:r>
            <a:endParaRPr lang="en-US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539687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altLang="en-US" smtClean="0"/>
              <a:t>Key Safe Practices - Doffing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556950" y="1371600"/>
            <a:ext cx="5025081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Guidelines: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Blower, belt, and hose may be reusable depending on the progression of illness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Suit, booties &amp; hood are disposable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Avoid body fluids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Keep hands away from face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Apply hand sanitizer to gloves at each stage of doffing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Sanitizer will be dispensed by the buddy</a:t>
            </a:r>
          </a:p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768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7" y="1490148"/>
            <a:ext cx="3811588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65" y="5063310"/>
            <a:ext cx="1902941" cy="1703173"/>
          </a:xfrm>
          <a:prstGeom prst="rect">
            <a:avLst/>
          </a:prstGeom>
          <a:noFill/>
          <a:ln w="50800">
            <a:solidFill>
              <a:schemeClr val="tx1">
                <a:alpha val="98822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67546" cy="1020762"/>
          </a:xfrm>
        </p:spPr>
        <p:txBody>
          <a:bodyPr/>
          <a:lstStyle/>
          <a:p>
            <a:r>
              <a:rPr lang="en-US" altLang="en-US" smtClean="0"/>
              <a:t>Key Safe Practices - Doffing</a:t>
            </a:r>
          </a:p>
        </p:txBody>
      </p:sp>
      <p:sp>
        <p:nvSpPr>
          <p:cNvPr id="77827" name="Content Placeholder 6"/>
          <p:cNvSpPr>
            <a:spLocks noGrp="1"/>
          </p:cNvSpPr>
          <p:nvPr>
            <p:ph idx="1"/>
          </p:nvPr>
        </p:nvSpPr>
        <p:spPr>
          <a:xfrm>
            <a:off x="1688756" y="1447800"/>
            <a:ext cx="7166920" cy="52355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Each step must be read out loud by trained observer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Take your time - be slow and meticulous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Use bleach wipes to clean visible gross contamination 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Change gloves as necessary if you feel they have been contaminated</a:t>
            </a:r>
          </a:p>
          <a:p>
            <a:pPr marL="0" indent="0">
              <a:buNone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778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90" y="2669059"/>
            <a:ext cx="2589514" cy="22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311027" cy="10207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627" y="1526060"/>
            <a:ext cx="8174681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Understand the role of the trained observer and buddy/doffing assistant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Demonstrate how to safely don &amp; doff PPE during ANY highly contagious biological incident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34595" cy="1020762"/>
          </a:xfrm>
        </p:spPr>
        <p:txBody>
          <a:bodyPr/>
          <a:lstStyle/>
          <a:p>
            <a:r>
              <a:rPr lang="en-US" altLang="en-US" smtClean="0"/>
              <a:t>Key Safe Practices - Doffing</a:t>
            </a:r>
          </a:p>
        </p:txBody>
      </p:sp>
      <p:sp>
        <p:nvSpPr>
          <p:cNvPr id="78851" name="Content Placeholder 4"/>
          <p:cNvSpPr>
            <a:spLocks noGrp="1"/>
          </p:cNvSpPr>
          <p:nvPr>
            <p:ph idx="1"/>
          </p:nvPr>
        </p:nvSpPr>
        <p:spPr>
          <a:xfrm>
            <a:off x="1601787" y="1396313"/>
            <a:ext cx="3957638" cy="4719638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Establish clear delineation between “clean” and “dirty” areas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For recommended lay out see figure to the right →→→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5006" y="2064822"/>
            <a:ext cx="5113123" cy="32649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   “</a:t>
            </a:r>
            <a:r>
              <a:rPr lang="en-US" sz="1400" dirty="0">
                <a:solidFill>
                  <a:srgbClr val="FFFFFF"/>
                </a:solidFill>
              </a:rPr>
              <a:t>Clean”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3867" y="2258268"/>
            <a:ext cx="1295400" cy="600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Ambulance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39937" y="4369533"/>
            <a:ext cx="663575" cy="43656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Stool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25820" y="4369533"/>
            <a:ext cx="644525" cy="43656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Stool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2456" y="4334648"/>
            <a:ext cx="243519" cy="7032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</a:rPr>
              <a:t>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</a:rPr>
              <a:t>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</a:rPr>
              <a:t>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8298" y="4369533"/>
            <a:ext cx="243519" cy="6683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</a:rPr>
              <a:t>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83767" y="2943016"/>
            <a:ext cx="2895600" cy="1389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Tarp -“Dirty”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03169" y="3832105"/>
            <a:ext cx="656796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</a:rPr>
              <a:t>Waste bin</a:t>
            </a:r>
          </a:p>
        </p:txBody>
      </p:sp>
      <p:sp>
        <p:nvSpPr>
          <p:cNvPr id="2" name="Oval 1"/>
          <p:cNvSpPr/>
          <p:nvPr/>
        </p:nvSpPr>
        <p:spPr>
          <a:xfrm>
            <a:off x="6190005" y="4496747"/>
            <a:ext cx="893762" cy="639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</a:rPr>
              <a:t>W</a:t>
            </a:r>
            <a:r>
              <a:rPr lang="en-US" sz="800" dirty="0" smtClean="0">
                <a:solidFill>
                  <a:srgbClr val="FFFFFF"/>
                </a:solidFill>
              </a:rPr>
              <a:t>aste </a:t>
            </a:r>
            <a:r>
              <a:rPr lang="en-US" sz="800" dirty="0">
                <a:solidFill>
                  <a:srgbClr val="FFFFFF"/>
                </a:solidFill>
              </a:rPr>
              <a:t>bag reusable items</a:t>
            </a:r>
            <a:endParaRPr lang="en-US" sz="800" dirty="0">
              <a:solidFill>
                <a:srgbClr val="F8F8F8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847831" y="4511035"/>
            <a:ext cx="838200" cy="611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</a:rPr>
              <a:t>Extra Waste bag </a:t>
            </a:r>
          </a:p>
        </p:txBody>
      </p:sp>
    </p:spTree>
    <p:extLst>
      <p:ext uri="{BB962C8B-B14F-4D97-AF65-F5344CB8AC3E}">
        <p14:creationId xmlns:p14="http://schemas.microsoft.com/office/powerpoint/2010/main" val="86002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altLang="en-US" smtClean="0"/>
              <a:t>Safe Removal - Doffing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625600" y="1435443"/>
            <a:ext cx="5508368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The following slides are a brief overview of the doffing process. 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Please refer to the doffing checklist for detailed instructions on how to properly and safely remove PPE.</a:t>
            </a:r>
          </a:p>
        </p:txBody>
      </p:sp>
      <p:pic>
        <p:nvPicPr>
          <p:cNvPr id="798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6" y="2473410"/>
            <a:ext cx="3822357" cy="29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6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67546" cy="1020762"/>
          </a:xfrm>
        </p:spPr>
        <p:txBody>
          <a:bodyPr/>
          <a:lstStyle/>
          <a:p>
            <a:r>
              <a:rPr lang="en-US" altLang="en-US" smtClean="0"/>
              <a:t>Safe Removal - Doffing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625600" y="1447800"/>
            <a:ext cx="4569254" cy="5410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Inspect PPE for contamination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Disinfect outer gloves with hand sanitizer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Remove apron/outer gown and discard</a:t>
            </a:r>
          </a:p>
          <a:p>
            <a:pPr marL="0" indent="0">
              <a:buNone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809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47" y="3998913"/>
            <a:ext cx="2930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55" y="1447800"/>
            <a:ext cx="2360141" cy="282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 Removal - Doffing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3707" y="1477962"/>
            <a:ext cx="6629400" cy="16748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</a:rPr>
              <a:t>Disinfect outer gloves </a:t>
            </a:r>
          </a:p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</a:rPr>
              <a:t>Remove outer gloves using the Beak Method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192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3335338"/>
            <a:ext cx="2147330" cy="1648554"/>
          </a:xfrm>
        </p:spPr>
      </p:pic>
      <p:pic>
        <p:nvPicPr>
          <p:cNvPr id="819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0" y="3322680"/>
            <a:ext cx="2130726" cy="16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3" y="3322681"/>
            <a:ext cx="2156490" cy="16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00" y="3322681"/>
            <a:ext cx="2137440" cy="16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0" y="5194343"/>
            <a:ext cx="2130726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4" y="5180056"/>
            <a:ext cx="215649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9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75784" cy="1020762"/>
          </a:xfrm>
        </p:spPr>
        <p:txBody>
          <a:bodyPr/>
          <a:lstStyle/>
          <a:p>
            <a:r>
              <a:rPr lang="en-US" altLang="en-US" smtClean="0"/>
              <a:t>Beak Method Glove Removal</a:t>
            </a:r>
          </a:p>
        </p:txBody>
      </p:sp>
      <p:pic>
        <p:nvPicPr>
          <p:cNvPr id="8294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124" y="1213021"/>
            <a:ext cx="6096000" cy="5562600"/>
          </a:xfrm>
        </p:spPr>
      </p:pic>
    </p:spTree>
    <p:extLst>
      <p:ext uri="{BB962C8B-B14F-4D97-AF65-F5344CB8AC3E}">
        <p14:creationId xmlns:p14="http://schemas.microsoft.com/office/powerpoint/2010/main" val="56085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 Removal - Doffing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1745392" y="1447800"/>
            <a:ext cx="4191000" cy="52578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2"/>
                </a:solidFill>
              </a:rPr>
              <a:t>Inspect inner gloves for holes or tears</a:t>
            </a:r>
          </a:p>
          <a:p>
            <a:r>
              <a:rPr lang="en-US" altLang="en-US" sz="3200" dirty="0">
                <a:solidFill>
                  <a:schemeClr val="accent2"/>
                </a:solidFill>
              </a:rPr>
              <a:t>Disinfect inner gloves</a:t>
            </a:r>
          </a:p>
          <a:p>
            <a:endParaRPr lang="en-US" altLang="en-US" dirty="0" smtClean="0"/>
          </a:p>
        </p:txBody>
      </p:sp>
      <p:pic>
        <p:nvPicPr>
          <p:cNvPr id="8397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4260" y="1447800"/>
            <a:ext cx="2819400" cy="3276600"/>
          </a:xfrm>
        </p:spPr>
      </p:pic>
      <p:pic>
        <p:nvPicPr>
          <p:cNvPr id="839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946" y="3756454"/>
            <a:ext cx="2561968" cy="29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8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626972" y="210064"/>
            <a:ext cx="10383795" cy="990600"/>
          </a:xfrm>
        </p:spPr>
        <p:txBody>
          <a:bodyPr/>
          <a:lstStyle/>
          <a:p>
            <a:r>
              <a:rPr lang="en-US" altLang="en-US" dirty="0"/>
              <a:t>Removing the PAPR with Hood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626973" y="1333500"/>
            <a:ext cx="4495800" cy="5410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Turn around to have your back face your buddy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Buddy will roll the bottom of the hood towards the shoulder forming a cuff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57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47" y="1333500"/>
            <a:ext cx="3103604" cy="275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52" y="4151870"/>
            <a:ext cx="2855913" cy="25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573427" y="274638"/>
            <a:ext cx="10495005" cy="1020762"/>
          </a:xfrm>
        </p:spPr>
        <p:txBody>
          <a:bodyPr/>
          <a:lstStyle/>
          <a:p>
            <a:r>
              <a:rPr lang="en-US" altLang="en-US" smtClean="0"/>
              <a:t>Removing PAPR with Hood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half" idx="1"/>
          </p:nvPr>
        </p:nvSpPr>
        <p:spPr>
          <a:xfrm>
            <a:off x="1738184" y="1509584"/>
            <a:ext cx="4114800" cy="1676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accent2"/>
                </a:solidFill>
              </a:rPr>
              <a:t>Buddy will: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3200" dirty="0">
                <a:solidFill>
                  <a:schemeClr val="accent2"/>
                </a:solidFill>
              </a:rPr>
              <a:t>Turn off PAPR blower unit.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3200" dirty="0">
                <a:solidFill>
                  <a:schemeClr val="accent2"/>
                </a:solidFill>
              </a:rPr>
              <a:t>Detach hose from both ends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3200" dirty="0">
                <a:solidFill>
                  <a:schemeClr val="accent2"/>
                </a:solidFill>
              </a:rPr>
              <a:t>Place hose in waste bin</a:t>
            </a:r>
          </a:p>
        </p:txBody>
      </p:sp>
      <p:pic>
        <p:nvPicPr>
          <p:cNvPr id="860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99" y="4191000"/>
            <a:ext cx="2476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162" y="1447800"/>
            <a:ext cx="2819400" cy="2590800"/>
          </a:xfrm>
        </p:spPr>
      </p:pic>
    </p:spTree>
    <p:extLst>
      <p:ext uri="{BB962C8B-B14F-4D97-AF65-F5344CB8AC3E}">
        <p14:creationId xmlns:p14="http://schemas.microsoft.com/office/powerpoint/2010/main" val="2445041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42832" cy="1020762"/>
          </a:xfrm>
        </p:spPr>
        <p:txBody>
          <a:bodyPr/>
          <a:lstStyle/>
          <a:p>
            <a:r>
              <a:rPr lang="en-US" altLang="en-US" smtClean="0"/>
              <a:t>Removing PAPR with Hood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625600" y="1447800"/>
            <a:ext cx="45720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Once hose is removed, the person in PPE will: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Bend forward at the waist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Grab hood by the ears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Pull hood slowly away from head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Discard hood</a:t>
            </a:r>
          </a:p>
          <a:p>
            <a:r>
              <a:rPr lang="en-US" altLang="en-US" sz="2600" u="sng" dirty="0">
                <a:solidFill>
                  <a:srgbClr val="FF0000"/>
                </a:solidFill>
              </a:rPr>
              <a:t>DO NOT TOUCH FACE OR ADJUST HAIR WHEN HOOD IS REMOVED</a:t>
            </a:r>
          </a:p>
        </p:txBody>
      </p:sp>
      <p:pic>
        <p:nvPicPr>
          <p:cNvPr id="870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55" y="4629666"/>
            <a:ext cx="291096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26" y="14478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98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352216" cy="1020762"/>
          </a:xfrm>
        </p:spPr>
        <p:txBody>
          <a:bodyPr/>
          <a:lstStyle/>
          <a:p>
            <a:r>
              <a:rPr lang="en-US" altLang="en-US" dirty="0" smtClean="0"/>
              <a:t>Removing PAPR with Hood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727887" y="1440658"/>
            <a:ext cx="7696200" cy="2519362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Buddy will hold the PAPR blower unit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Person in PPE will unclasp his/her belt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Buddy will place PAPR blower unit in biohazard waste bag for reusable items outside of tarp</a:t>
            </a:r>
          </a:p>
        </p:txBody>
      </p:sp>
      <p:pic>
        <p:nvPicPr>
          <p:cNvPr id="880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3960021"/>
            <a:ext cx="2585480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89" y="3960021"/>
            <a:ext cx="2306595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23" y="3960020"/>
            <a:ext cx="2313631" cy="26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36" y="3960020"/>
            <a:ext cx="2184896" cy="26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7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18119" cy="1020762"/>
          </a:xfrm>
        </p:spPr>
        <p:txBody>
          <a:bodyPr/>
          <a:lstStyle/>
          <a:p>
            <a:r>
              <a:rPr lang="en-US" altLang="en-US" dirty="0" smtClean="0"/>
              <a:t>Trained Observer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43224" y="1414849"/>
            <a:ext cx="8424562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Leads, protects, and guides others through the process of safely and correctly donning and doffing of PPE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Coaches and monitors each step of the donning/doffing procedure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Acts as a safety monitor to provide safety oversight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Does not serve as a doffing assistant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Reads aloud the donning/doffing checklist </a:t>
            </a:r>
          </a:p>
          <a:p>
            <a:pPr>
              <a:buFont typeface="Arial" panose="020B0604020202020204" pitchFamily="34" charset="0"/>
              <a:buChar char="−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14" y="3789405"/>
            <a:ext cx="2331512" cy="1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573427" y="228600"/>
            <a:ext cx="10470292" cy="1020762"/>
          </a:xfrm>
        </p:spPr>
        <p:txBody>
          <a:bodyPr/>
          <a:lstStyle/>
          <a:p>
            <a:r>
              <a:rPr lang="en-US" altLang="en-US" dirty="0"/>
              <a:t>Disinfect Gloves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696994" y="1365164"/>
            <a:ext cx="9605319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Disinfect gloves both the buddy and person in PPE: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Buddy will disinfect gloves FIRST.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Without picking up the hand sanitizer, the buddy will pump hand sanitizer into hand and </a:t>
            </a:r>
            <a:r>
              <a:rPr lang="en-US" altLang="en-US" sz="2800" dirty="0" smtClean="0">
                <a:solidFill>
                  <a:schemeClr val="accent2"/>
                </a:solidFill>
              </a:rPr>
              <a:t>swipe the pump with sanitizer in </a:t>
            </a:r>
            <a:r>
              <a:rPr lang="en-US" altLang="en-US" sz="2800" dirty="0">
                <a:solidFill>
                  <a:schemeClr val="accent2"/>
                </a:solidFill>
              </a:rPr>
              <a:t>one sweeping motion before rubbing gloved hands together.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This ensures the pump is sanitized before proceeding.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sz="2800" dirty="0">
                <a:solidFill>
                  <a:schemeClr val="accent2"/>
                </a:solidFill>
              </a:rPr>
              <a:t>The buddy can now pick up the hand sanitizer and dispense</a:t>
            </a:r>
          </a:p>
        </p:txBody>
      </p:sp>
    </p:spTree>
    <p:extLst>
      <p:ext uri="{BB962C8B-B14F-4D97-AF65-F5344CB8AC3E}">
        <p14:creationId xmlns:p14="http://schemas.microsoft.com/office/powerpoint/2010/main" val="82568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393405" cy="1020762"/>
          </a:xfrm>
        </p:spPr>
        <p:txBody>
          <a:bodyPr/>
          <a:lstStyle/>
          <a:p>
            <a:r>
              <a:rPr lang="en-US" altLang="en-US" smtClean="0"/>
              <a:t>Removing the Coverall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795463" y="1458914"/>
            <a:ext cx="3649748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Unzip suit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Pull sleeves inside out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Disinfect gloves with hand sanitizer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01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13" y="1398589"/>
            <a:ext cx="21780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642" y="1777207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8" y="4354514"/>
            <a:ext cx="2425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29" y="4468814"/>
            <a:ext cx="2297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34595" cy="1020762"/>
          </a:xfrm>
        </p:spPr>
        <p:txBody>
          <a:bodyPr/>
          <a:lstStyle/>
          <a:p>
            <a:r>
              <a:rPr lang="en-US" altLang="en-US" dirty="0" smtClean="0"/>
              <a:t>Removing the Coverall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738183" y="1445741"/>
            <a:ext cx="5544066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Tightly roll the suit outward and down “inside out” as far down as possible toward ankles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Only touch the inside of the coverall</a:t>
            </a:r>
          </a:p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911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06" y="1445741"/>
            <a:ext cx="23526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69" y="4181003"/>
            <a:ext cx="23510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9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Removing the Coverall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696994" y="1457912"/>
            <a:ext cx="5623819" cy="5257800"/>
          </a:xfrm>
        </p:spPr>
        <p:txBody>
          <a:bodyPr/>
          <a:lstStyle/>
          <a:p>
            <a:r>
              <a:rPr lang="en-US" altLang="en-US" sz="3000" dirty="0">
                <a:solidFill>
                  <a:schemeClr val="accent2"/>
                </a:solidFill>
              </a:rPr>
              <a:t>Once suit is rolled down to ankles, sit on the clean stool</a:t>
            </a:r>
          </a:p>
          <a:p>
            <a:r>
              <a:rPr lang="en-US" altLang="en-US" sz="3000" dirty="0">
                <a:solidFill>
                  <a:schemeClr val="accent2"/>
                </a:solidFill>
              </a:rPr>
              <a:t>Remove feet out of the suit one at a time</a:t>
            </a:r>
          </a:p>
          <a:p>
            <a:r>
              <a:rPr lang="en-US" altLang="en-US" sz="3000" dirty="0">
                <a:solidFill>
                  <a:schemeClr val="accent2"/>
                </a:solidFill>
              </a:rPr>
              <a:t>Both feet should remain on tarp</a:t>
            </a:r>
          </a:p>
          <a:p>
            <a:r>
              <a:rPr lang="en-US" altLang="en-US" sz="3000" dirty="0">
                <a:solidFill>
                  <a:schemeClr val="accent2"/>
                </a:solidFill>
              </a:rPr>
              <a:t>Dispose of suit</a:t>
            </a:r>
          </a:p>
          <a:p>
            <a:r>
              <a:rPr lang="en-US" altLang="en-US" sz="3000" dirty="0">
                <a:solidFill>
                  <a:schemeClr val="accent2"/>
                </a:solidFill>
              </a:rPr>
              <a:t>Disinfect gloves with hand sanitizer</a:t>
            </a:r>
          </a:p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13" y="1392523"/>
            <a:ext cx="2181585" cy="204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35" y="2750265"/>
            <a:ext cx="2124007" cy="199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3890" y="4829618"/>
            <a:ext cx="2007932" cy="20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the Boot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311" y="1423905"/>
            <a:ext cx="4935386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Remain seated on stool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Remove feet out of boot cover one at a time and place it on the bleached pad next to the stool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4" y="1595534"/>
            <a:ext cx="2819400" cy="2457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55" y="4184931"/>
            <a:ext cx="2485883" cy="24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Boot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717" y="1457112"/>
            <a:ext cx="6851823" cy="5257800"/>
          </a:xfrm>
        </p:spPr>
        <p:txBody>
          <a:bodyPr/>
          <a:lstStyle/>
          <a:p>
            <a:r>
              <a:rPr lang="en-US" sz="3000" dirty="0">
                <a:solidFill>
                  <a:schemeClr val="accent2"/>
                </a:solidFill>
              </a:rPr>
              <a:t>Discard boot covers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Disinfect gloves 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Buddy will dispense bleach wipes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Wipe shoes with bleach wipes from top to bottom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52" y="4258963"/>
            <a:ext cx="2149033" cy="224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20" y="4282667"/>
            <a:ext cx="2362200" cy="2171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48" y="4311029"/>
            <a:ext cx="2310942" cy="21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7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Onto Clean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305" y="1468395"/>
            <a:ext cx="5864172" cy="5257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ow stand and step onto the clean zone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Disinfect gloves with hand sanitizer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Remove and discard gloves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5" y="2189206"/>
            <a:ext cx="3352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8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Onto Clean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905" y="1423087"/>
            <a:ext cx="5742246" cy="5257800"/>
          </a:xfrm>
        </p:spPr>
        <p:txBody>
          <a:bodyPr/>
          <a:lstStyle/>
          <a:p>
            <a:r>
              <a:rPr lang="en-US" sz="3000" dirty="0">
                <a:solidFill>
                  <a:schemeClr val="accent2"/>
                </a:solidFill>
              </a:rPr>
              <a:t>Inspect hands for contamination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Perform hand hygiene using hand sanitizer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Inspect clothing for holes, tears, or contaminants.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Wash hands and forearms with soap and water for at least 20 seconds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8" y="1423087"/>
            <a:ext cx="2558403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30" y="4196449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51070" cy="1020762"/>
          </a:xfrm>
        </p:spPr>
        <p:txBody>
          <a:bodyPr/>
          <a:lstStyle/>
          <a:p>
            <a:r>
              <a:rPr lang="en-US" dirty="0" smtClean="0"/>
              <a:t>Trained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600200"/>
            <a:ext cx="105664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Maintains situational awareness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Keeps the big picture in mind, always prepare as if something wrong could happen.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Establishes red flag words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Engages in closed loop communication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Ensures that doffing is at a slow, deliberate, and methodical pace.</a:t>
            </a:r>
          </a:p>
        </p:txBody>
      </p:sp>
    </p:spTree>
    <p:extLst>
      <p:ext uri="{BB962C8B-B14F-4D97-AF65-F5344CB8AC3E}">
        <p14:creationId xmlns:p14="http://schemas.microsoft.com/office/powerpoint/2010/main" val="207246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75784" cy="1020762"/>
          </a:xfrm>
        </p:spPr>
        <p:txBody>
          <a:bodyPr/>
          <a:lstStyle/>
          <a:p>
            <a:r>
              <a:rPr lang="en-US" altLang="en-US" dirty="0" smtClean="0"/>
              <a:t>Buddy/Doffing Assistant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625599" y="1418967"/>
            <a:ext cx="8869405" cy="5257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Assists in the donning and doffing of PPE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Ensures tarp and clean stools are provided by receiving facility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Ensures the doffing area is prepped (waste bins, bleach pads, etc. are positioned properly)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Dispenses hand sanitizer (and bleach wipes) if hands free sanitizer is not available.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Gathers tarp for disposal</a:t>
            </a:r>
          </a:p>
          <a:p>
            <a:endParaRPr lang="en-US" altLang="en-US" dirty="0" smtClean="0">
              <a:solidFill>
                <a:schemeClr val="accent2"/>
              </a:solidFill>
            </a:endParaRPr>
          </a:p>
          <a:p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33" y="4909752"/>
            <a:ext cx="2314833" cy="17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48714" y="152401"/>
            <a:ext cx="10511481" cy="1020763"/>
          </a:xfrm>
        </p:spPr>
        <p:txBody>
          <a:bodyPr/>
          <a:lstStyle/>
          <a:p>
            <a:r>
              <a:rPr lang="en-US" altLang="en-US" dirty="0" smtClean="0"/>
              <a:t>Trained Observer &amp; Buddy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>
          <a:xfrm>
            <a:off x="1548714" y="1337534"/>
            <a:ext cx="52578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accent2"/>
                </a:solidFill>
              </a:rPr>
              <a:t>Recommended PPE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dirty="0" smtClean="0">
                <a:solidFill>
                  <a:schemeClr val="accent2"/>
                </a:solidFill>
              </a:rPr>
              <a:t>Fluid-resistant gown to at least mid-calf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dirty="0" smtClean="0">
                <a:solidFill>
                  <a:schemeClr val="accent2"/>
                </a:solidFill>
              </a:rPr>
              <a:t>Full face shield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dirty="0" smtClean="0">
                <a:solidFill>
                  <a:schemeClr val="accent2"/>
                </a:solidFill>
              </a:rPr>
              <a:t>Two pairs of gloves. Outer gloves should have extended cuffs.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en-US" altLang="en-US" dirty="0" smtClean="0">
                <a:solidFill>
                  <a:schemeClr val="accent2"/>
                </a:solidFill>
              </a:rPr>
              <a:t>Fluid-resistant boot covers.</a:t>
            </a:r>
          </a:p>
          <a:p>
            <a:endParaRPr lang="en-US" altLang="en-US" dirty="0" smtClean="0"/>
          </a:p>
        </p:txBody>
      </p:sp>
      <p:pic>
        <p:nvPicPr>
          <p:cNvPr id="553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1331913"/>
            <a:ext cx="3326028" cy="5279902"/>
          </a:xfrm>
        </p:spPr>
      </p:pic>
    </p:spTree>
    <p:extLst>
      <p:ext uri="{BB962C8B-B14F-4D97-AF65-F5344CB8AC3E}">
        <p14:creationId xmlns:p14="http://schemas.microsoft.com/office/powerpoint/2010/main" val="374869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 idx="4294967295"/>
          </p:nvPr>
        </p:nvSpPr>
        <p:spPr>
          <a:xfrm>
            <a:off x="2667000" y="2813538"/>
            <a:ext cx="8001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101">
                    <a:alpha val="27058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en-US" altLang="en-US" sz="7200" dirty="0" smtClean="0"/>
              <a:t>Donning PPE with PAPR</a:t>
            </a:r>
            <a:endParaRPr lang="en-US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64581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75784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625600" y="1441621"/>
            <a:ext cx="4800600" cy="556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Assemble equipment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Coveralls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PAPR (hose, blower unit, belt, air filters x 2)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Extended cuff gloves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Nitrile gloves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Hood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Boot covers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Apron/Outer gown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Set up chair or stool</a:t>
            </a:r>
          </a:p>
          <a:p>
            <a:pPr lvl="2"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Reduce falling hazard</a:t>
            </a:r>
          </a:p>
          <a:p>
            <a:pPr marL="914400" lvl="2" indent="0">
              <a:buNone/>
              <a:defRPr/>
            </a:pPr>
            <a:endParaRPr lang="en-US" altLang="en-US" dirty="0" smtClean="0"/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92" y="2160373"/>
            <a:ext cx="3475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10426357" cy="1020762"/>
          </a:xfrm>
        </p:spPr>
        <p:txBody>
          <a:bodyPr/>
          <a:lstStyle/>
          <a:p>
            <a:r>
              <a:rPr lang="en-US" altLang="en-US" smtClean="0"/>
              <a:t>Dress for Success - Donning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6553200" cy="2438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Hand sanitize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Don boot covers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Boot covers will fit over your work boots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  <p:pic>
        <p:nvPicPr>
          <p:cNvPr id="573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88" y="3358978"/>
            <a:ext cx="2695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19" y="3962400"/>
            <a:ext cx="2150076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4" y="3583459"/>
            <a:ext cx="2674509" cy="26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/>
    </p:bldLst>
  </p:timing>
</p:sld>
</file>

<file path=ppt/theme/theme1.xml><?xml version="1.0" encoding="utf-8"?>
<a:theme xmlns:a="http://schemas.openxmlformats.org/drawingml/2006/main" name="Generic Red">
  <a:themeElements>
    <a:clrScheme name="Generic 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 Red">
  <a:themeElements>
    <a:clrScheme name="Generic 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eneric Red">
  <a:themeElements>
    <a:clrScheme name="Generic 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eneric Red">
  <a:themeElements>
    <a:clrScheme name="Generic 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eneric Red">
  <a:themeElements>
    <a:clrScheme name="Generic 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1089</Words>
  <Application>Microsoft Office PowerPoint</Application>
  <PresentationFormat>Widescreen</PresentationFormat>
  <Paragraphs>183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Geneva</vt:lpstr>
      <vt:lpstr>Arial</vt:lpstr>
      <vt:lpstr>Calibri</vt:lpstr>
      <vt:lpstr>Generic Red</vt:lpstr>
      <vt:lpstr>1_Generic Red</vt:lpstr>
      <vt:lpstr>2_Generic Red</vt:lpstr>
      <vt:lpstr>3_Generic Red</vt:lpstr>
      <vt:lpstr>4_Generic Red</vt:lpstr>
      <vt:lpstr>Donning and Doffing PPE with PAPR</vt:lpstr>
      <vt:lpstr>Objectives</vt:lpstr>
      <vt:lpstr>Trained Observer </vt:lpstr>
      <vt:lpstr>Trained Observer</vt:lpstr>
      <vt:lpstr>Buddy/Doffing Assistant</vt:lpstr>
      <vt:lpstr>Trained Observer &amp; Buddy</vt:lpstr>
      <vt:lpstr>Donning PPE with PAPR</vt:lpstr>
      <vt:lpstr>Dress for Success - Donning</vt:lpstr>
      <vt:lpstr>Dress for Success - Donning</vt:lpstr>
      <vt:lpstr>Dress for Success - Donning</vt:lpstr>
      <vt:lpstr>Dress for Success - Donning</vt:lpstr>
      <vt:lpstr>Dress for Success- Donning</vt:lpstr>
      <vt:lpstr>Dress for Success - Donning</vt:lpstr>
      <vt:lpstr>Donning the Clear Hood</vt:lpstr>
      <vt:lpstr>Dress for Success - Donning</vt:lpstr>
      <vt:lpstr>Dress for Success - Donning</vt:lpstr>
      <vt:lpstr>Doffing PPE with PAPR</vt:lpstr>
      <vt:lpstr>Key Safe Practices - Doffing</vt:lpstr>
      <vt:lpstr>Key Safe Practices - Doffing</vt:lpstr>
      <vt:lpstr>Key Safe Practices - Doffing</vt:lpstr>
      <vt:lpstr>Safe Removal - Doffing</vt:lpstr>
      <vt:lpstr>Safe Removal - Doffing</vt:lpstr>
      <vt:lpstr>Safe Removal - Doffing</vt:lpstr>
      <vt:lpstr>Beak Method Glove Removal</vt:lpstr>
      <vt:lpstr>Safe Removal - Doffing</vt:lpstr>
      <vt:lpstr>Removing the PAPR with Hood</vt:lpstr>
      <vt:lpstr>Removing PAPR with Hood</vt:lpstr>
      <vt:lpstr>Removing PAPR with Hood</vt:lpstr>
      <vt:lpstr>Removing PAPR with Hood</vt:lpstr>
      <vt:lpstr>Disinfect Gloves</vt:lpstr>
      <vt:lpstr>Removing the Coverall</vt:lpstr>
      <vt:lpstr>Removing the Coverall</vt:lpstr>
      <vt:lpstr>Removing the Coverall</vt:lpstr>
      <vt:lpstr>Removing the Boot Covers</vt:lpstr>
      <vt:lpstr>Removing Boot Covers</vt:lpstr>
      <vt:lpstr>Stepping Onto Clean Zone</vt:lpstr>
      <vt:lpstr>Stepping Onto Clean Zone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Trained Observer</dc:title>
  <dc:creator>Boonjaluksa, Ami</dc:creator>
  <cp:lastModifiedBy>Boonjaluksa, Ami</cp:lastModifiedBy>
  <cp:revision>22</cp:revision>
  <dcterms:created xsi:type="dcterms:W3CDTF">2018-02-20T22:47:07Z</dcterms:created>
  <dcterms:modified xsi:type="dcterms:W3CDTF">2018-02-27T22:18:58Z</dcterms:modified>
</cp:coreProperties>
</file>