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94" r:id="rId2"/>
    <p:sldId id="260" r:id="rId3"/>
    <p:sldId id="265" r:id="rId4"/>
    <p:sldId id="263" r:id="rId5"/>
    <p:sldId id="284" r:id="rId6"/>
    <p:sldId id="269" r:id="rId7"/>
    <p:sldId id="273" r:id="rId8"/>
    <p:sldId id="395" r:id="rId9"/>
    <p:sldId id="286" r:id="rId10"/>
    <p:sldId id="274" r:id="rId11"/>
    <p:sldId id="275" r:id="rId12"/>
    <p:sldId id="264" r:id="rId13"/>
    <p:sldId id="293" r:id="rId14"/>
    <p:sldId id="278" r:id="rId15"/>
    <p:sldId id="279" r:id="rId16"/>
    <p:sldId id="292" r:id="rId17"/>
    <p:sldId id="280" r:id="rId18"/>
    <p:sldId id="281" r:id="rId19"/>
    <p:sldId id="294" r:id="rId20"/>
    <p:sldId id="282" r:id="rId21"/>
    <p:sldId id="283" r:id="rId22"/>
    <p:sldId id="291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YUfjDwPa1XOqqPea8awqQ==" hashData="V72U2AHMIQQ/2kIdhzTZJGuTI4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3FD"/>
    <a:srgbClr val="FF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51F83-51C8-441F-8EAE-DE9883EE1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73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4F4BD7-1770-4D9D-BF41-3E931DBDC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5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Care should always be taken when working with these devices.  Although intended for multiple uses for a long period of time rough handling could cause damage and the need for replacement.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For simplicity and less confusion this is the recommended policy for prehospital use.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Broviac catheters because of size should not be used for blood withdrawal</a:t>
            </a:r>
          </a:p>
          <a:p>
            <a:pPr eaLnBrk="1" hangingPunct="1"/>
            <a:r>
              <a:rPr lang="en-US" smtClean="0"/>
              <a:t>Groshong catheters tend to kink more or tear with frequent blood withdrawals.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catheter usually is “heparinized”  so flushing is necessary.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Hickman Catheter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Most external lines that patients are allowed to go home with are inserted into the venous system.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Internal access devices are difficult to access by trained individuals.  If you are unsure of the device ask a bystander or guidance from the hospital.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Before accessing any device, the provider should be clear on the device they are accessing.  </a:t>
            </a:r>
            <a:r>
              <a:rPr lang="en-US" b="1" smtClean="0"/>
              <a:t>At no time should you access a device that is connected to an artery.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Reported problems in literature </a:t>
            </a:r>
          </a:p>
          <a:p>
            <a:pPr eaLnBrk="1" hangingPunct="1"/>
            <a:r>
              <a:rPr lang="en-US" smtClean="0"/>
              <a:t>Infection (3-60%)</a:t>
            </a:r>
          </a:p>
          <a:p>
            <a:pPr eaLnBrk="1" hangingPunct="1"/>
            <a:r>
              <a:rPr lang="en-US" smtClean="0"/>
              <a:t>Air Embolism (Rare)</a:t>
            </a:r>
          </a:p>
          <a:p>
            <a:pPr eaLnBrk="1" hangingPunct="1"/>
            <a:r>
              <a:rPr lang="en-US" smtClean="0"/>
              <a:t>Thrombosis (4-10%)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Remember do no harm.  Infection prevention will help improve patient outcome.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72AFF2A-E1C9-4447-9AE0-939F4976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53351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8F1B-A355-4191-8698-848ADB46497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004650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B3D39-3333-4726-9C48-D7EA93B23B8B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82226053"/>
      </p:ext>
    </p:extLst>
  </p:cSld>
  <p:clrMapOvr>
    <a:masterClrMapping/>
  </p:clrMapOvr>
  <p:transition spd="med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CE761-DF23-4486-8B24-92153A159BE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7691625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88F34-6427-4C99-AE8B-6AD7DC6E49A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50008629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E334-C475-4247-8347-4967C290EB44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63332526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99DA-0CCD-4430-A8D3-5A8B3AAE744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3964068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7B74C-3A4A-46C7-9990-F3563793036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47987236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BE53D-D246-4DF2-A07F-7A4A77D26893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77360608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42F7-45BD-4230-ADD3-67D968B95DC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8339051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8ACD-35CD-4923-A682-FDA95B4F49E8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83312219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5E7D4-CAE4-4236-8181-BF4FAA27E56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26495978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A06702-460A-418F-908F-1719C09700B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7772400" cy="2209800"/>
          </a:xfrm>
        </p:spPr>
        <p:txBody>
          <a:bodyPr/>
          <a:lstStyle/>
          <a:p>
            <a:pPr eaLnBrk="1" hangingPunct="1"/>
            <a:r>
              <a:rPr lang="en-US" sz="4800" b="1" smtClean="0"/>
              <a:t>Pre-existing Vascular Access Device (PVAD)</a:t>
            </a:r>
          </a:p>
        </p:txBody>
      </p:sp>
      <p:pic>
        <p:nvPicPr>
          <p:cNvPr id="3075" name="Picture 10" descr="HOR-EMS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62600"/>
            <a:ext cx="3886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380BCE7-341F-4180-96E2-F26A90BEF509}" type="slidenum">
              <a:rPr lang="en-US" smtClean="0">
                <a:solidFill>
                  <a:schemeClr val="tx2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686800" cy="990600"/>
          </a:xfrm>
        </p:spPr>
        <p:txBody>
          <a:bodyPr/>
          <a:lstStyle/>
          <a:p>
            <a:pPr eaLnBrk="1" hangingPunct="1"/>
            <a:r>
              <a:rPr lang="en-US" sz="4800" smtClean="0"/>
              <a:t>When May You Access a PVAD?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01850"/>
            <a:ext cx="8153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Cardiopulmonary arrest</a:t>
            </a:r>
            <a:br>
              <a:rPr lang="en-US" sz="4000" smtClean="0"/>
            </a:br>
            <a:endParaRPr lang="en-US" sz="4000" smtClean="0"/>
          </a:p>
          <a:p>
            <a:pPr eaLnBrk="1" hangingPunct="1"/>
            <a:r>
              <a:rPr lang="en-US" sz="4000" smtClean="0"/>
              <a:t>Extremis due to circulatory shock</a:t>
            </a:r>
            <a:br>
              <a:rPr lang="en-US" sz="4000" smtClean="0"/>
            </a:br>
            <a:endParaRPr lang="en-US" sz="4000" smtClean="0"/>
          </a:p>
          <a:p>
            <a:pPr eaLnBrk="1" hangingPunct="1"/>
            <a:r>
              <a:rPr lang="en-US" sz="4000" smtClean="0"/>
              <a:t>Base Hospital discretion</a:t>
            </a:r>
          </a:p>
        </p:txBody>
      </p:sp>
    </p:spTree>
  </p:cSld>
  <p:clrMapOvr>
    <a:masterClrMapping/>
  </p:clrMapOvr>
  <p:transition spd="med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B962857-5FFE-4624-B9A5-89933C2ED3E6}" type="slidenum">
              <a:rPr lang="en-US" smtClean="0">
                <a:solidFill>
                  <a:schemeClr val="tx2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914400"/>
          </a:xfrm>
        </p:spPr>
        <p:txBody>
          <a:bodyPr/>
          <a:lstStyle/>
          <a:p>
            <a:pPr eaLnBrk="1" hangingPunct="1"/>
            <a:r>
              <a:rPr lang="en-US" smtClean="0"/>
              <a:t>WHY might you access a PVAD?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610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Administration of IV fluids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Normal Saline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Administration of all IV route medications </a:t>
            </a:r>
          </a:p>
        </p:txBody>
      </p:sp>
    </p:spTree>
  </p:cSld>
  <p:clrMapOvr>
    <a:masterClrMapping/>
  </p:clrMapOvr>
  <p:transition spd="med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B9E087-9A75-4B8B-8F1C-17E95D0800C0}" type="slidenum">
              <a:rPr lang="en-US" smtClean="0">
                <a:solidFill>
                  <a:schemeClr val="tx2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Could Go Wrong?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Infection</a:t>
            </a:r>
            <a:br>
              <a:rPr lang="en-US" b="1" smtClean="0"/>
            </a:br>
            <a:endParaRPr lang="en-US" b="1" smtClean="0"/>
          </a:p>
          <a:p>
            <a:pPr eaLnBrk="1" hangingPunct="1"/>
            <a:r>
              <a:rPr lang="en-US" smtClean="0"/>
              <a:t>Air embolism</a:t>
            </a:r>
            <a:br>
              <a:rPr lang="en-US" smtClean="0"/>
            </a:br>
            <a:endParaRPr lang="en-US" b="1" smtClean="0"/>
          </a:p>
          <a:p>
            <a:pPr eaLnBrk="1" hangingPunct="1"/>
            <a:r>
              <a:rPr lang="en-US" smtClean="0"/>
              <a:t>Thrombosis 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Catheter damage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60C0A8-DED4-400E-BDC3-64459D16B9EC}" type="slidenum">
              <a:rPr lang="en-US" smtClean="0">
                <a:solidFill>
                  <a:schemeClr val="tx2"/>
                </a:solidFill>
              </a:rPr>
              <a:pPr eaLnBrk="1" hangingPunct="1"/>
              <a:t>13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Causes of Infection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527550"/>
          </a:xfrm>
        </p:spPr>
        <p:txBody>
          <a:bodyPr/>
          <a:lstStyle/>
          <a:p>
            <a:pPr eaLnBrk="1" hangingPunct="1"/>
            <a:r>
              <a:rPr lang="en-US" sz="4000" smtClean="0"/>
              <a:t>Failure to maintain aseptic technique</a:t>
            </a:r>
          </a:p>
          <a:p>
            <a:pPr eaLnBrk="1" hangingPunct="1"/>
            <a:r>
              <a:rPr lang="en-US" sz="4000" smtClean="0"/>
              <a:t>Immunosuppressed patient</a:t>
            </a:r>
          </a:p>
          <a:p>
            <a:pPr eaLnBrk="1" hangingPunct="1"/>
            <a:r>
              <a:rPr lang="en-US" sz="4000" smtClean="0"/>
              <a:t>Irritated suture line</a:t>
            </a:r>
          </a:p>
          <a:p>
            <a:pPr eaLnBrk="1" hangingPunct="1"/>
            <a:r>
              <a:rPr lang="en-US" sz="4000" smtClean="0"/>
              <a:t>Failure to comply with routine dressing change care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C1F6D0-81EC-4C4E-AAE3-03533D0CF56B}" type="slidenum">
              <a:rPr lang="en-US" smtClean="0">
                <a:solidFill>
                  <a:schemeClr val="tx2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Infection Prevention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1534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400" smtClean="0"/>
              <a:t>Hand washing or use of an alcohol based hand gel.</a:t>
            </a:r>
          </a:p>
          <a:p>
            <a:pPr eaLnBrk="1" hangingPunct="1">
              <a:lnSpc>
                <a:spcPct val="80000"/>
              </a:lnSpc>
            </a:pPr>
            <a:r>
              <a:rPr lang="en-US" sz="3400" smtClean="0"/>
              <a:t>Use </a:t>
            </a:r>
            <a:r>
              <a:rPr lang="en-US" sz="3400" b="1" smtClean="0"/>
              <a:t>STERILE</a:t>
            </a:r>
            <a:r>
              <a:rPr lang="en-US" sz="3400" smtClean="0"/>
              <a:t> gloves at all times when handling the catheter injection port.</a:t>
            </a:r>
          </a:p>
          <a:p>
            <a:pPr eaLnBrk="1" hangingPunct="1">
              <a:lnSpc>
                <a:spcPct val="80000"/>
              </a:lnSpc>
            </a:pPr>
            <a:r>
              <a:rPr lang="en-US" sz="3400" smtClean="0"/>
              <a:t>Prep the injection port with an alcohol swab twice (x2).</a:t>
            </a:r>
          </a:p>
          <a:p>
            <a:pPr eaLnBrk="1" hangingPunct="1">
              <a:lnSpc>
                <a:spcPct val="80000"/>
              </a:lnSpc>
            </a:pPr>
            <a:r>
              <a:rPr lang="en-US" sz="3400" smtClean="0"/>
              <a:t>Obtain new gloves or supplies if they become contaminated.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688CBB-A29F-4767-BCD2-028292C29121}" type="slidenum">
              <a:rPr lang="en-US" smtClean="0">
                <a:solidFill>
                  <a:schemeClr val="tx2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Embolism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01850"/>
            <a:ext cx="79248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Introduction of air into the circulatory system.</a:t>
            </a:r>
          </a:p>
          <a:p>
            <a:pPr eaLnBrk="1" hangingPunct="1"/>
            <a:r>
              <a:rPr lang="en-US" sz="3600" smtClean="0"/>
              <a:t>Since the PVAD provides a direct line into the central circulation, the introduction of air into these devices can be very hazardous.</a:t>
            </a:r>
          </a:p>
        </p:txBody>
      </p:sp>
    </p:spTree>
  </p:cSld>
  <p:clrMapOvr>
    <a:masterClrMapping/>
  </p:clrMapOvr>
  <p:transition spd="med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59FE26C-4DAC-478F-BE44-D1065F594CDF}" type="slidenum">
              <a:rPr lang="en-US" smtClean="0">
                <a:solidFill>
                  <a:schemeClr val="tx2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Embolism Signs/Symptoms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Sudden respiratory distress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Decreased blood pressure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Weak pulse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Sudden change in LOC</a:t>
            </a:r>
            <a:br>
              <a:rPr lang="en-US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mtClean="0"/>
              <a:t>Immediately place the patient in left lateral Trendelenburg position and clamp catheter should this occur.</a:t>
            </a:r>
          </a:p>
        </p:txBody>
      </p:sp>
    </p:spTree>
  </p:cSld>
  <p:clrMapOvr>
    <a:masterClrMapping/>
  </p:clrMapOvr>
  <p:transition spd="med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E887F5C-17F3-4733-9B72-22F59EF4F2A6}" type="slidenum">
              <a:rPr lang="en-US" smtClean="0">
                <a:solidFill>
                  <a:schemeClr val="tx2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Air Embolism Prevention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DO NOT</a:t>
            </a:r>
            <a:r>
              <a:rPr lang="en-US" sz="2800" smtClean="0"/>
              <a:t> remove injection cap from catheter.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Insure the catheter is clamped after use.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b="1" smtClean="0"/>
              <a:t>DO NOT</a:t>
            </a:r>
            <a:r>
              <a:rPr lang="en-US" sz="2800" smtClean="0"/>
              <a:t> allow IV fluid to run dry.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b="1" smtClean="0"/>
              <a:t>ALWAYS</a:t>
            </a:r>
            <a:r>
              <a:rPr lang="en-US" sz="2800" smtClean="0"/>
              <a:t> expel air from preload syringe prior to administration.</a:t>
            </a:r>
          </a:p>
        </p:txBody>
      </p:sp>
    </p:spTree>
  </p:cSld>
  <p:clrMapOvr>
    <a:masterClrMapping/>
  </p:clrMapOvr>
  <p:transition spd="med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045425-8D6F-46C9-B800-A916F70147DD}" type="slidenum">
              <a:rPr lang="en-US" smtClean="0">
                <a:solidFill>
                  <a:schemeClr val="tx2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PVAD Thrombosis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blood clot within the vascular system caused by improper handling and/or maintenance of the PVAD.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Dislodgement of this clot can cause vascular damage and/or a pulmonary embolus.</a:t>
            </a:r>
          </a:p>
        </p:txBody>
      </p:sp>
    </p:spTree>
  </p:cSld>
  <p:clrMapOvr>
    <a:masterClrMapping/>
  </p:clrMapOvr>
  <p:transition spd="med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AE18B5-8F60-4F5A-A9DB-D96AD71750E5}" type="slidenum">
              <a:rPr lang="en-US" smtClean="0">
                <a:solidFill>
                  <a:schemeClr val="tx2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Thrombosis Signs/Symptoms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Mild to Moderate neck pain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Ipsilateral swelling of the arm, neck and face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Fever, malaise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Inability to aspirate blood through catheter</a:t>
            </a:r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56A8A9-954E-4DA9-83B9-00D3EFB3B745}" type="slidenum">
              <a:rPr lang="en-US" smtClean="0">
                <a:solidFill>
                  <a:schemeClr val="tx2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/>
              <a:t>Pre-existing Vascular Access Device (PVAD)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772400" cy="3397250"/>
          </a:xfrm>
        </p:spPr>
        <p:txBody>
          <a:bodyPr/>
          <a:lstStyle/>
          <a:p>
            <a:pPr eaLnBrk="1" hangingPunct="1"/>
            <a:r>
              <a:rPr lang="en-US" sz="3600" smtClean="0"/>
              <a:t>A venous catheter inserted into a central vein (without valves) to provide direct access to the patient’s vascular system.  The distal end of the catheter is usually located in the superior vena cava.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F432C23-41C9-419E-A1C7-9668E9F1F571}" type="slidenum">
              <a:rPr lang="en-US" smtClean="0">
                <a:solidFill>
                  <a:schemeClr val="tx2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Thrombosis Prevention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01850"/>
            <a:ext cx="8077200" cy="4527550"/>
          </a:xfrm>
        </p:spPr>
        <p:txBody>
          <a:bodyPr/>
          <a:lstStyle/>
          <a:p>
            <a:pPr eaLnBrk="1" hangingPunct="1"/>
            <a:r>
              <a:rPr lang="en-US" sz="4000" smtClean="0"/>
              <a:t>If resistance is met, DO NOT force medications or fluid through catheter.</a:t>
            </a:r>
            <a:br>
              <a:rPr lang="en-US" sz="4000" smtClean="0"/>
            </a:br>
            <a:endParaRPr lang="en-US" sz="4000" smtClean="0"/>
          </a:p>
          <a:p>
            <a:pPr eaLnBrk="1" hangingPunct="1"/>
            <a:r>
              <a:rPr lang="en-US" sz="4000" smtClean="0"/>
              <a:t>Follow medication administration with at least a 5 ml Normal Saline flush.</a:t>
            </a:r>
          </a:p>
        </p:txBody>
      </p:sp>
    </p:spTree>
  </p:cSld>
  <p:clrMapOvr>
    <a:masterClrMapping/>
  </p:clrMapOvr>
  <p:transition spd="med"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5F5D62-C943-45AE-B0D8-33E75176FAEC}" type="slidenum">
              <a:rPr lang="en-US" smtClean="0">
                <a:solidFill>
                  <a:schemeClr val="tx2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Catheter Damage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Damaged catheters are no longer a benefit to the patient and could be potentially harmful.</a:t>
            </a:r>
          </a:p>
          <a:p>
            <a:pPr eaLnBrk="1" hangingPunct="1"/>
            <a:r>
              <a:rPr lang="en-US" smtClean="0"/>
              <a:t>If damage should occur, immediately clamp catheter between damaged area and skin exit site with padded hemostats.</a:t>
            </a:r>
          </a:p>
        </p:txBody>
      </p:sp>
    </p:spTree>
  </p:cSld>
  <p:clrMapOvr>
    <a:masterClrMapping/>
  </p:clrMapOvr>
  <p:transition spd="med"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40BB019-6185-47A9-B694-9CFCB51A11AC}" type="slidenum">
              <a:rPr lang="en-US" smtClean="0">
                <a:solidFill>
                  <a:schemeClr val="tx2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Needleless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Most needless systems will work with these devices.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i="1" u="sng" smtClean="0"/>
              <a:t>Avoid</a:t>
            </a:r>
            <a:r>
              <a:rPr lang="en-US" smtClean="0"/>
              <a:t> using small syringes since they tend to create too much pressure in the catheter, which can cause the catheter to collapse or rupture.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en-US" b="1" i="1" smtClean="0"/>
              <a:t>10ml syringe works the best</a:t>
            </a:r>
          </a:p>
        </p:txBody>
      </p:sp>
    </p:spTree>
  </p:cSld>
  <p:clrMapOvr>
    <a:masterClrMapping/>
  </p:clrMapOvr>
  <p:transition spd="med"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0F63F41-5382-4E2A-9145-D4840A84A2CB}" type="slidenum">
              <a:rPr lang="en-US" smtClean="0">
                <a:solidFill>
                  <a:schemeClr val="tx2"/>
                </a:solidFill>
              </a:rPr>
              <a:pPr eaLnBrk="1" hangingPunct="1"/>
              <a:t>23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Blood Withdrawal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0185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Although most of these devices have the ability to withdraw blood for diagnostic tests, some recommend against withdrawing blood samples.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Blood samples are </a:t>
            </a:r>
            <a:r>
              <a:rPr lang="en-US" b="1" u="sng" smtClean="0"/>
              <a:t>NOT</a:t>
            </a:r>
            <a:r>
              <a:rPr lang="en-US" smtClean="0"/>
              <a:t> to be withdrawn from a PVAD by prehospital personnel.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220F60-9AD2-4A7C-B5CA-6DC624BD7B72}" type="slidenum">
              <a:rPr lang="en-US" smtClean="0">
                <a:solidFill>
                  <a:schemeClr val="tx2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Why are they used 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4375150"/>
          </a:xfrm>
        </p:spPr>
        <p:txBody>
          <a:bodyPr/>
          <a:lstStyle/>
          <a:p>
            <a:pPr eaLnBrk="1" hangingPunct="1"/>
            <a:r>
              <a:rPr lang="en-US" sz="2800" smtClean="0"/>
              <a:t>Patients with chronic serious medical conditions</a:t>
            </a:r>
          </a:p>
          <a:p>
            <a:pPr eaLnBrk="1" hangingPunct="1"/>
            <a:r>
              <a:rPr lang="en-US" sz="2800" smtClean="0"/>
              <a:t>PVAD’s provide vascular access through </a:t>
            </a:r>
            <a:r>
              <a:rPr lang="en-US" sz="2800" smtClean="0">
                <a:cs typeface="Arial" charset="0"/>
              </a:rPr>
              <a:t>a synthetic tube that is inserted beneath the skin</a:t>
            </a:r>
          </a:p>
          <a:p>
            <a:pPr lvl="1" eaLnBrk="1" hangingPunct="1"/>
            <a:r>
              <a:rPr lang="en-US" sz="2400" smtClean="0">
                <a:cs typeface="Arial" charset="0"/>
              </a:rPr>
              <a:t>Consistent pathway for</a:t>
            </a:r>
          </a:p>
          <a:p>
            <a:pPr lvl="2" eaLnBrk="1" hangingPunct="1"/>
            <a:r>
              <a:rPr lang="en-US" sz="2000" smtClean="0">
                <a:cs typeface="Arial" charset="0"/>
              </a:rPr>
              <a:t>Medication </a:t>
            </a:r>
          </a:p>
          <a:p>
            <a:pPr lvl="2" eaLnBrk="1" hangingPunct="1"/>
            <a:r>
              <a:rPr lang="en-US" sz="2000" smtClean="0">
                <a:cs typeface="Arial" charset="0"/>
              </a:rPr>
              <a:t>nutrient administration</a:t>
            </a:r>
          </a:p>
          <a:p>
            <a:pPr lvl="2" eaLnBrk="1" hangingPunct="1"/>
            <a:r>
              <a:rPr lang="en-US" sz="2000" smtClean="0">
                <a:cs typeface="Arial" charset="0"/>
              </a:rPr>
              <a:t>Dialysis</a:t>
            </a:r>
          </a:p>
          <a:p>
            <a:pPr lvl="2" eaLnBrk="1" hangingPunct="1"/>
            <a:r>
              <a:rPr lang="en-US" sz="2000" smtClean="0">
                <a:cs typeface="Arial" charset="0"/>
              </a:rPr>
              <a:t>Blood withdrawal.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This device spares patients the repeated pain/discomfort of </a:t>
            </a:r>
            <a:r>
              <a:rPr lang="en-US" sz="2800" smtClean="0">
                <a:latin typeface="Times New Roman" pitchFamily="18" charset="0"/>
                <a:cs typeface="Arial" charset="0"/>
              </a:rPr>
              <a:t>“</a:t>
            </a:r>
            <a:r>
              <a:rPr lang="en-US" sz="2800" smtClean="0">
                <a:cs typeface="Arial" charset="0"/>
              </a:rPr>
              <a:t>searching</a:t>
            </a:r>
            <a:r>
              <a:rPr lang="en-US" sz="2800" smtClean="0">
                <a:latin typeface="Times New Roman" pitchFamily="18" charset="0"/>
                <a:cs typeface="Arial" charset="0"/>
              </a:rPr>
              <a:t>”</a:t>
            </a:r>
            <a:r>
              <a:rPr lang="en-US" sz="2800" smtClean="0">
                <a:cs typeface="Arial" charset="0"/>
              </a:rPr>
              <a:t> for peripheral venous access and needle sticks.</a:t>
            </a:r>
          </a:p>
        </p:txBody>
      </p:sp>
    </p:spTree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6A83E3D-7764-4808-9D46-0EA15E1B4373}" type="slidenum">
              <a:rPr lang="en-US" smtClean="0">
                <a:solidFill>
                  <a:schemeClr val="tx2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914400"/>
          </a:xfrm>
        </p:spPr>
        <p:txBody>
          <a:bodyPr/>
          <a:lstStyle/>
          <a:p>
            <a:pPr eaLnBrk="1" hangingPunct="1"/>
            <a:r>
              <a:rPr lang="en-US" sz="4800" smtClean="0"/>
              <a:t>Types - External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4191000" cy="4527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External Access - A tube can be seen sticking out of the patient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Short-Term single or multi-lumen catheter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Peripheral inserted central catheter (PICC)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Hickman catheter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Broviac catheter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Groshong catheter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Accessible by PMs</a:t>
            </a:r>
          </a:p>
        </p:txBody>
      </p:sp>
      <p:pic>
        <p:nvPicPr>
          <p:cNvPr id="6149" name="Picture 5" descr="Catheter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200400"/>
            <a:ext cx="3810000" cy="2857500"/>
          </a:xfrm>
          <a:noFill/>
        </p:spPr>
      </p:pic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B2318E-CE24-481D-ACB2-1416E4C7AE50}" type="slidenum">
              <a:rPr lang="en-US" smtClean="0">
                <a:solidFill>
                  <a:schemeClr val="tx2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Access Devices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01850"/>
            <a:ext cx="4800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Patients with these devices come in all age ranges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Many are immunosuppressed because of treatments for their disease process</a:t>
            </a:r>
          </a:p>
        </p:txBody>
      </p:sp>
      <p:pic>
        <p:nvPicPr>
          <p:cNvPr id="7173" name="Picture 9" descr="Sam2000-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80"/>
          <a:stretch>
            <a:fillRect/>
          </a:stretch>
        </p:blipFill>
        <p:spPr>
          <a:xfrm>
            <a:off x="5426075" y="2101850"/>
            <a:ext cx="3016250" cy="4114800"/>
          </a:xfrm>
          <a:noFill/>
        </p:spPr>
      </p:pic>
    </p:spTree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843E67-CC75-4537-8BA6-D7D73B11B047}" type="slidenum">
              <a:rPr lang="en-US" smtClean="0">
                <a:solidFill>
                  <a:schemeClr val="tx2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4419600" cy="1143000"/>
          </a:xfrm>
        </p:spPr>
        <p:txBody>
          <a:bodyPr/>
          <a:lstStyle/>
          <a:p>
            <a:pPr eaLnBrk="1" hangingPunct="1"/>
            <a:r>
              <a:rPr lang="en-US" smtClean="0"/>
              <a:t>Multi-Lumen</a:t>
            </a:r>
          </a:p>
        </p:txBody>
      </p:sp>
      <p:pic>
        <p:nvPicPr>
          <p:cNvPr id="8196" name="Picture 8" descr="hickman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2" t="17592" r="44875" b="37038"/>
          <a:stretch>
            <a:fillRect/>
          </a:stretch>
        </p:blipFill>
        <p:spPr>
          <a:xfrm>
            <a:off x="5715000" y="914400"/>
            <a:ext cx="3124200" cy="5530850"/>
          </a:xfrm>
          <a:noFill/>
        </p:spPr>
      </p:pic>
      <p:pic>
        <p:nvPicPr>
          <p:cNvPr id="8197" name="Picture 9" descr="hickman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0" t="36111" r="36110" b="33333"/>
          <a:stretch>
            <a:fillRect/>
          </a:stretch>
        </p:blipFill>
        <p:spPr bwMode="auto">
          <a:xfrm>
            <a:off x="685800" y="1752600"/>
            <a:ext cx="480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shouldercatheter-20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37338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A0654C-0DE8-45DB-95FC-7146496A3402}" type="slidenum">
              <a:rPr lang="en-US" smtClean="0">
                <a:solidFill>
                  <a:schemeClr val="tx2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Hickman Catheter</a:t>
            </a:r>
          </a:p>
        </p:txBody>
      </p:sp>
      <p:pic>
        <p:nvPicPr>
          <p:cNvPr id="9220" name="Picture 6" descr="Hickman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90713"/>
            <a:ext cx="8153400" cy="4967287"/>
          </a:xfrm>
          <a:noFill/>
        </p:spPr>
      </p:pic>
    </p:spTree>
  </p:cSld>
  <p:clrMapOvr>
    <a:masterClrMapping/>
  </p:clrMapOvr>
  <p:transition spd="med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Types - Internal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Internal Access: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Implanted 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Fistulas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NO tube can be seen on patient’s skin exit site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u="sng" smtClean="0"/>
              <a:t>NOT accessible by PMs</a:t>
            </a:r>
          </a:p>
        </p:txBody>
      </p:sp>
      <p:pic>
        <p:nvPicPr>
          <p:cNvPr id="10244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portside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95800"/>
            <a:ext cx="27432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portaca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667000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300px-Arteriovenous_graft_(en)_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41259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2" descr="avf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09950"/>
            <a:ext cx="16859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A94168-DAB6-4CC1-8FFC-006964858312}" type="slidenum">
              <a:rPr lang="en-US" smtClean="0">
                <a:solidFill>
                  <a:schemeClr val="tx2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Internal Access Devices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4114800" cy="4648200"/>
          </a:xfrm>
        </p:spPr>
        <p:txBody>
          <a:bodyPr/>
          <a:lstStyle/>
          <a:p>
            <a:pPr eaLnBrk="1" hangingPunct="1"/>
            <a:r>
              <a:rPr lang="en-US" smtClean="0"/>
              <a:t>Any access that is subcutaneous and requires access through the skin</a:t>
            </a:r>
          </a:p>
          <a:p>
            <a:pPr eaLnBrk="1" hangingPunct="1"/>
            <a:r>
              <a:rPr lang="en-US" b="1" u="sng" smtClean="0"/>
              <a:t>NOT</a:t>
            </a:r>
            <a:r>
              <a:rPr lang="en-US" smtClean="0"/>
              <a:t> to be accessed by prehospital personnel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43400" y="3962400"/>
            <a:ext cx="2133600" cy="1981200"/>
            <a:chOff x="3504" y="1200"/>
            <a:chExt cx="2256" cy="2208"/>
          </a:xfrm>
        </p:grpSpPr>
        <p:sp>
          <p:nvSpPr>
            <p:cNvPr id="11273" name="Oval 8"/>
            <p:cNvSpPr>
              <a:spLocks noChangeArrowheads="1"/>
            </p:cNvSpPr>
            <p:nvPr/>
          </p:nvSpPr>
          <p:spPr bwMode="auto">
            <a:xfrm>
              <a:off x="3504" y="1200"/>
              <a:ext cx="2256" cy="2208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3888" y="1488"/>
              <a:ext cx="1584" cy="153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1272" name="Picture 13" descr="vas_acces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1034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11998</TotalTime>
  <Words>703</Words>
  <Application>Microsoft Office PowerPoint</Application>
  <PresentationFormat>On-screen Show (4:3)</PresentationFormat>
  <Paragraphs>127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Nature</vt:lpstr>
      <vt:lpstr>Pre-existing Vascular Access Device (PVAD)</vt:lpstr>
      <vt:lpstr>Pre-existing Vascular Access Device (PVAD)</vt:lpstr>
      <vt:lpstr>Why are they used ?</vt:lpstr>
      <vt:lpstr>Types - External</vt:lpstr>
      <vt:lpstr>External Access Devices</vt:lpstr>
      <vt:lpstr>Multi-Lumen</vt:lpstr>
      <vt:lpstr>Hickman Catheter</vt:lpstr>
      <vt:lpstr>Types - Internal</vt:lpstr>
      <vt:lpstr>Internal Access Devices</vt:lpstr>
      <vt:lpstr>When May You Access a PVAD?</vt:lpstr>
      <vt:lpstr>WHY might you access a PVAD?</vt:lpstr>
      <vt:lpstr>What Could Go Wrong?</vt:lpstr>
      <vt:lpstr>Common Causes of Infection</vt:lpstr>
      <vt:lpstr>Infection Prevention</vt:lpstr>
      <vt:lpstr>Air Embolism</vt:lpstr>
      <vt:lpstr>Air Embolism Signs/Symptoms</vt:lpstr>
      <vt:lpstr>Air Embolism Prevention</vt:lpstr>
      <vt:lpstr>PVAD Thrombosis</vt:lpstr>
      <vt:lpstr>Thrombosis Signs/Symptoms</vt:lpstr>
      <vt:lpstr>Thrombosis Prevention</vt:lpstr>
      <vt:lpstr>Catheter Damage</vt:lpstr>
      <vt:lpstr>Needleless Systems</vt:lpstr>
      <vt:lpstr>Blood Withdrawal</vt:lpstr>
    </vt:vector>
  </TitlesOfParts>
  <Company>L.A.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 Update 2002</dc:title>
  <dc:creator>EMS AGENCY</dc:creator>
  <cp:lastModifiedBy>dw</cp:lastModifiedBy>
  <cp:revision>57</cp:revision>
  <dcterms:created xsi:type="dcterms:W3CDTF">2002-04-11T21:32:01Z</dcterms:created>
  <dcterms:modified xsi:type="dcterms:W3CDTF">2012-03-29T17:27:10Z</dcterms:modified>
</cp:coreProperties>
</file>