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4A9D53-9B42-DB4F-8A2F-098F111B9963}">
          <p14:sldIdLst>
            <p14:sldId id="262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B52"/>
    <a:srgbClr val="99201C"/>
    <a:srgbClr val="2A5D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94684" autoAdjust="0"/>
  </p:normalViewPr>
  <p:slideViewPr>
    <p:cSldViewPr snapToGrid="0" snapToObjects="1">
      <p:cViewPr>
        <p:scale>
          <a:sx n="100" d="100"/>
          <a:sy n="100" d="100"/>
        </p:scale>
        <p:origin x="-4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4B8D-35B2-694D-9639-5BC14F380FD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F0C4-14D8-3E4E-BD52-EDB998564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F0C4-14D8-3E4E-BD52-EDB998564D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F0C4-14D8-3E4E-BD52-EDB998564D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300" y="2130425"/>
            <a:ext cx="66929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56700" cy="635000"/>
          </a:xfrm>
        </p:spPr>
        <p:txBody>
          <a:bodyPr/>
          <a:lstStyle>
            <a:lvl1pPr algn="ctr">
              <a:defRPr sz="2400" b="1" i="0" spc="140" baseline="0"/>
            </a:lvl1pPr>
          </a:lstStyle>
          <a:p>
            <a:r>
              <a:rPr lang="en-US" dirty="0" smtClean="0"/>
              <a:t>Mass Fatality Management Tabletop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787400"/>
            <a:ext cx="7353300" cy="5364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  <a:lvl2pPr>
              <a:defRPr>
                <a:solidFill>
                  <a:schemeClr val="bg1"/>
                </a:solidFill>
                <a:latin typeface="Century Gothic"/>
              </a:defRPr>
            </a:lvl2pPr>
            <a:lvl3pPr>
              <a:defRPr>
                <a:solidFill>
                  <a:schemeClr val="bg1"/>
                </a:solidFill>
                <a:latin typeface="Century Gothic"/>
              </a:defRPr>
            </a:lvl3pPr>
            <a:lvl4pPr>
              <a:defRPr>
                <a:solidFill>
                  <a:schemeClr val="bg1"/>
                </a:solidFill>
                <a:latin typeface="Century Gothic"/>
              </a:defRPr>
            </a:lvl4pPr>
            <a:lvl5pPr>
              <a:defRPr>
                <a:solidFill>
                  <a:schemeClr val="bg1"/>
                </a:solidFill>
                <a:latin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56700" cy="635000"/>
          </a:xfrm>
        </p:spPr>
        <p:txBody>
          <a:bodyPr/>
          <a:lstStyle>
            <a:lvl1pPr algn="ctr">
              <a:defRPr sz="2400" b="1" i="0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Mass Fatality Management Tabletop Exercise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33500" y="787400"/>
            <a:ext cx="7353300" cy="5364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entury Gothic"/>
              </a:defRPr>
            </a:lvl1pPr>
            <a:lvl2pPr>
              <a:defRPr>
                <a:solidFill>
                  <a:srgbClr val="000000"/>
                </a:solidFill>
                <a:latin typeface="Century Gothic"/>
              </a:defRPr>
            </a:lvl2pPr>
            <a:lvl3pPr>
              <a:defRPr>
                <a:solidFill>
                  <a:srgbClr val="000000"/>
                </a:solidFill>
                <a:latin typeface="Century Gothic"/>
              </a:defRPr>
            </a:lvl3pPr>
            <a:lvl4pPr>
              <a:defRPr>
                <a:solidFill>
                  <a:srgbClr val="000000"/>
                </a:solidFill>
                <a:latin typeface="Century Gothic"/>
              </a:defRPr>
            </a:lvl4pPr>
            <a:lvl5pPr>
              <a:defRPr>
                <a:solidFill>
                  <a:srgbClr val="000000"/>
                </a:solidFill>
                <a:latin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 flipH="1">
            <a:off x="-1626714" y="-788782"/>
            <a:ext cx="12405890" cy="2087715"/>
          </a:xfrm>
          <a:prstGeom prst="mathMinus">
            <a:avLst/>
          </a:prstGeom>
          <a:solidFill>
            <a:srgbClr val="99201C"/>
          </a:solidFill>
          <a:ln>
            <a:noFill/>
          </a:ln>
          <a:effectLst>
            <a:outerShdw blurRad="165100" dist="165100" dir="46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CoverStrip.ps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05252"/>
            <a:ext cx="1193949" cy="6386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6700" y="858838"/>
            <a:ext cx="6197600" cy="193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Fatality Management Guide for Healthcare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787400"/>
            <a:ext cx="4292600" cy="607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TRIAGE TAGS</a:t>
            </a:r>
          </a:p>
          <a:p>
            <a:r>
              <a:rPr lang="en-US" sz="2400" dirty="0" smtClean="0"/>
              <a:t>Based </a:t>
            </a:r>
            <a:r>
              <a:rPr lang="en-US" sz="2400" dirty="0"/>
              <a:t>on the </a:t>
            </a:r>
            <a:r>
              <a:rPr lang="en-US" sz="2400" b="1" dirty="0"/>
              <a:t>START</a:t>
            </a:r>
            <a:r>
              <a:rPr lang="en-US" sz="2400" dirty="0"/>
              <a:t> system – </a:t>
            </a:r>
            <a:r>
              <a:rPr lang="en-US" sz="2400" b="1" dirty="0"/>
              <a:t>S</a:t>
            </a:r>
            <a:r>
              <a:rPr lang="en-US" sz="2400" dirty="0"/>
              <a:t>imple </a:t>
            </a:r>
            <a:r>
              <a:rPr lang="en-US" sz="2400" b="1" dirty="0"/>
              <a:t>T</a:t>
            </a:r>
            <a:r>
              <a:rPr lang="en-US" sz="2400" dirty="0"/>
              <a:t>riage </a:t>
            </a:r>
            <a:r>
              <a:rPr lang="en-US" sz="2400" b="1" dirty="0" smtClean="0"/>
              <a:t>A</a:t>
            </a:r>
            <a:r>
              <a:rPr lang="en-US" sz="2400" dirty="0" smtClean="0"/>
              <a:t>nd </a:t>
            </a:r>
            <a:r>
              <a:rPr lang="en-US" sz="2400" b="1" dirty="0"/>
              <a:t>R</a:t>
            </a:r>
            <a:r>
              <a:rPr lang="en-US" sz="2400" dirty="0"/>
              <a:t>apid </a:t>
            </a:r>
            <a:r>
              <a:rPr lang="en-US" sz="2400" b="1" dirty="0"/>
              <a:t>T</a:t>
            </a:r>
            <a:r>
              <a:rPr lang="en-US" sz="2400" dirty="0"/>
              <a:t>ransport</a:t>
            </a:r>
          </a:p>
          <a:p>
            <a:r>
              <a:rPr lang="en-US" sz="2400" dirty="0"/>
              <a:t>Used by field personnel </a:t>
            </a:r>
            <a:r>
              <a:rPr lang="en-US" sz="2400" u="sng" dirty="0" smtClean="0"/>
              <a:t>only</a:t>
            </a:r>
          </a:p>
          <a:p>
            <a:r>
              <a:rPr lang="en-US" sz="2400" dirty="0" smtClean="0"/>
              <a:t>Only patients triaged in the field will have tags </a:t>
            </a:r>
          </a:p>
          <a:p>
            <a:r>
              <a:rPr lang="en-US" sz="2400" dirty="0" smtClean="0"/>
              <a:t>Tag number should be documented by the receiving facility</a:t>
            </a:r>
          </a:p>
          <a:p>
            <a:r>
              <a:rPr lang="en-US" sz="2400" dirty="0" smtClean="0"/>
              <a:t>Tag becomes part of patient’s medical record</a:t>
            </a: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5" name="Content Placeholder 3" descr="triagetag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24500" y="1511300"/>
            <a:ext cx="3446117" cy="4525963"/>
          </a:xfrm>
          <a:prstGeom prst="rect">
            <a:avLst/>
          </a:prstGeom>
          <a:ln>
            <a:noFill/>
          </a:ln>
          <a:effectLst>
            <a:outerShdw blurRad="539750" dist="304800" dir="2700000" algn="tl" rotWithShape="0">
              <a:srgbClr val="000000">
                <a:alpha val="43000"/>
              </a:srgbClr>
            </a:outerShdw>
          </a:effectLst>
          <a:scene3d>
            <a:camera prst="perspectiveFront">
              <a:rot lat="0" lon="1199993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692400" y="772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Fatality Management Guide for Healthcare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419100"/>
            <a:ext cx="4292600" cy="863282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TRIAGE TAGS</a:t>
            </a:r>
          </a:p>
          <a:p>
            <a:r>
              <a:rPr lang="en-US" sz="2200" dirty="0" smtClean="0"/>
              <a:t>Patient needs to be re-triaged on arrival by facility personnel</a:t>
            </a:r>
          </a:p>
          <a:p>
            <a:r>
              <a:rPr lang="en-US" sz="2200" dirty="0" smtClean="0"/>
              <a:t>Tag </a:t>
            </a:r>
            <a:r>
              <a:rPr lang="en-US" sz="2200" u="sng" dirty="0" smtClean="0">
                <a:solidFill>
                  <a:srgbClr val="FFFFFF"/>
                </a:solidFill>
              </a:rPr>
              <a:t>should not</a:t>
            </a:r>
            <a:r>
              <a:rPr lang="en-US" sz="2200" dirty="0" smtClean="0">
                <a:solidFill>
                  <a:srgbClr val="FFFFFF"/>
                </a:solidFill>
              </a:rPr>
              <a:t> be changed by receiving facility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Even if the patient is placed in a different category once received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e.g. tagged minor in field, but hospital identifies as delayed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When </a:t>
            </a:r>
            <a:r>
              <a:rPr lang="en-US" sz="2200" dirty="0">
                <a:solidFill>
                  <a:srgbClr val="FFFFFF"/>
                </a:solidFill>
              </a:rPr>
              <a:t>receiving facility identification band has been </a:t>
            </a:r>
            <a:r>
              <a:rPr lang="en-US" sz="2200" dirty="0" smtClean="0">
                <a:solidFill>
                  <a:srgbClr val="FFFFFF"/>
                </a:solidFill>
              </a:rPr>
              <a:t>applied, </a:t>
            </a:r>
            <a:r>
              <a:rPr lang="en-US" sz="2200" smtClean="0">
                <a:solidFill>
                  <a:srgbClr val="FFFFFF"/>
                </a:solidFill>
              </a:rPr>
              <a:t>t</a:t>
            </a:r>
            <a:r>
              <a:rPr lang="en-US" sz="2200" smtClean="0">
                <a:solidFill>
                  <a:srgbClr val="FFFFFF"/>
                </a:solidFill>
              </a:rPr>
              <a:t>ag should </a:t>
            </a:r>
            <a:r>
              <a:rPr lang="en-US" sz="2200" dirty="0" smtClean="0">
                <a:solidFill>
                  <a:srgbClr val="FFFFFF"/>
                </a:solidFill>
              </a:rPr>
              <a:t>be removed and placed in the medical </a:t>
            </a:r>
            <a:r>
              <a:rPr lang="en-US" sz="2200" dirty="0" smtClean="0">
                <a:solidFill>
                  <a:srgbClr val="FFFFFF"/>
                </a:solidFill>
              </a:rPr>
              <a:t>record</a:t>
            </a:r>
            <a:endParaRPr lang="en-US" sz="2400" dirty="0" smtClean="0"/>
          </a:p>
          <a:p>
            <a:pPr lvl="1">
              <a:buNone/>
            </a:pPr>
            <a:endParaRPr lang="en-US" sz="2800" dirty="0" smtClean="0"/>
          </a:p>
        </p:txBody>
      </p:sp>
      <p:pic>
        <p:nvPicPr>
          <p:cNvPr id="5" name="Content Placeholder 3" descr="triagetag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24500" y="1511300"/>
            <a:ext cx="3446117" cy="4525963"/>
          </a:xfrm>
          <a:prstGeom prst="rect">
            <a:avLst/>
          </a:prstGeom>
          <a:ln>
            <a:noFill/>
          </a:ln>
          <a:effectLst>
            <a:outerShdw blurRad="539750" dist="304800" dir="2700000" algn="tl" rotWithShape="0">
              <a:srgbClr val="000000">
                <a:alpha val="43000"/>
              </a:srgbClr>
            </a:outerShdw>
          </a:effectLst>
          <a:scene3d>
            <a:camera prst="perspectiveFront">
              <a:rot lat="0" lon="1199993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cxnSp>
        <p:nvCxnSpPr>
          <p:cNvPr id="9" name="Elbow Connector 8"/>
          <p:cNvCxnSpPr/>
          <p:nvPr/>
        </p:nvCxnSpPr>
        <p:spPr>
          <a:xfrm>
            <a:off x="3352800" y="4737100"/>
            <a:ext cx="2628900" cy="749300"/>
          </a:xfrm>
          <a:prstGeom prst="bentConnector3">
            <a:avLst>
              <a:gd name="adj1" fmla="val 80918"/>
            </a:avLst>
          </a:prstGeom>
          <a:ln w="635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Fatality Management Guide for Healthcare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787400"/>
            <a:ext cx="4292600" cy="607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TRIAGE TAG EXAMPLES</a:t>
            </a:r>
          </a:p>
        </p:txBody>
      </p:sp>
      <p:pic>
        <p:nvPicPr>
          <p:cNvPr id="6" name="Content Placeholder 3" descr="met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077" y="2273300"/>
            <a:ext cx="4520355" cy="4144963"/>
          </a:xfrm>
          <a:prstGeom prst="rect">
            <a:avLst/>
          </a:prstGeom>
          <a:noFill/>
          <a:effectLst>
            <a:outerShdw blurRad="663575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>
              <a:rot lat="0" lon="20699996" rev="300000"/>
            </a:camera>
            <a:lightRig rig="threePt" dir="t"/>
          </a:scene3d>
          <a:sp3d>
            <a:bevelT w="114300" prst="hardEdge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84300" y="1231900"/>
            <a:ext cx="7302500" cy="1092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There are different types and styles of triage tags.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71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Fatality Management Guide for Healthcare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787400"/>
            <a:ext cx="4292600" cy="607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TRIAGE TAG EXAMPLES</a:t>
            </a:r>
          </a:p>
        </p:txBody>
      </p:sp>
      <p:pic>
        <p:nvPicPr>
          <p:cNvPr id="7" name="Picture 2" descr="http://www.statband.com/styles/statband/deimages/products/130.jpg"/>
          <p:cNvPicPr>
            <a:picLocks noChangeAspect="1" noChangeArrowheads="1"/>
          </p:cNvPicPr>
          <p:nvPr/>
        </p:nvPicPr>
        <p:blipFill rotWithShape="1">
          <a:blip r:embed="rId2" cstate="print"/>
          <a:srcRect t="15164"/>
          <a:stretch/>
        </p:blipFill>
        <p:spPr bwMode="auto">
          <a:xfrm>
            <a:off x="1892300" y="1955800"/>
            <a:ext cx="6553200" cy="387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  <a:reflection blurRad="12700" stA="7000" endPos="28000" dist="5000" dir="5400000" sy="-100000" algn="bl" rotWithShape="0"/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75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2B52"/>
      </a:dk1>
      <a:lt1>
        <a:sysClr val="window" lastClr="FFFFFF"/>
      </a:lt1>
      <a:dk2>
        <a:srgbClr val="002B5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152</Words>
  <Application>Microsoft Office PowerPoint</Application>
  <PresentationFormat>On-screen Show (4:3)</PresentationFormat>
  <Paragraphs>21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Mass Fatality Management Guide for Healthcare Entities</vt:lpstr>
      <vt:lpstr>Mass Fatality Management Guide for Healthcare Entities</vt:lpstr>
      <vt:lpstr>Mass Fatality Management Guide for Healthcare Entities</vt:lpstr>
      <vt:lpstr>Mass Fatality Management Guide for Healthcare Entities</vt:lpstr>
    </vt:vector>
  </TitlesOfParts>
  <Manager/>
  <Company>Constant and Associates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Triage Tag Training</dc:title>
  <dc:subject/>
  <dc:creator>Michelle Constant</dc:creator>
  <cp:keywords>michelle@constantassociates.com</cp:keywords>
  <dc:description>310.621.3193</dc:description>
  <cp:lastModifiedBy>eforsyth</cp:lastModifiedBy>
  <cp:revision>41</cp:revision>
  <dcterms:created xsi:type="dcterms:W3CDTF">2012-01-05T01:34:32Z</dcterms:created>
  <dcterms:modified xsi:type="dcterms:W3CDTF">2013-01-31T18:19:19Z</dcterms:modified>
  <cp:category>www.constantassociates.com</cp:category>
</cp:coreProperties>
</file>