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9" r:id="rId1"/>
  </p:sldMasterIdLst>
  <p:notesMasterIdLst>
    <p:notesMasterId r:id="rId32"/>
  </p:notesMasterIdLst>
  <p:handoutMasterIdLst>
    <p:handoutMasterId r:id="rId33"/>
  </p:handoutMasterIdLst>
  <p:sldIdLst>
    <p:sldId id="256" r:id="rId2"/>
    <p:sldId id="332" r:id="rId3"/>
    <p:sldId id="333" r:id="rId4"/>
    <p:sldId id="334" r:id="rId5"/>
    <p:sldId id="336" r:id="rId6"/>
    <p:sldId id="351" r:id="rId7"/>
    <p:sldId id="259" r:id="rId8"/>
    <p:sldId id="337" r:id="rId9"/>
    <p:sldId id="323" r:id="rId10"/>
    <p:sldId id="355" r:id="rId11"/>
    <p:sldId id="289" r:id="rId12"/>
    <p:sldId id="362" r:id="rId13"/>
    <p:sldId id="363" r:id="rId14"/>
    <p:sldId id="345" r:id="rId15"/>
    <p:sldId id="365" r:id="rId16"/>
    <p:sldId id="360" r:id="rId17"/>
    <p:sldId id="364" r:id="rId18"/>
    <p:sldId id="358" r:id="rId19"/>
    <p:sldId id="344" r:id="rId20"/>
    <p:sldId id="267" r:id="rId21"/>
    <p:sldId id="356" r:id="rId22"/>
    <p:sldId id="346" r:id="rId23"/>
    <p:sldId id="315" r:id="rId24"/>
    <p:sldId id="347" r:id="rId25"/>
    <p:sldId id="261" r:id="rId26"/>
    <p:sldId id="326" r:id="rId27"/>
    <p:sldId id="348" r:id="rId28"/>
    <p:sldId id="359" r:id="rId29"/>
    <p:sldId id="349" r:id="rId30"/>
    <p:sldId id="31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44480E-58B8-4115-96A4-EDA796111420}">
          <p14:sldIdLst>
            <p14:sldId id="256"/>
            <p14:sldId id="332"/>
            <p14:sldId id="333"/>
            <p14:sldId id="334"/>
            <p14:sldId id="336"/>
            <p14:sldId id="351"/>
            <p14:sldId id="259"/>
            <p14:sldId id="337"/>
            <p14:sldId id="323"/>
            <p14:sldId id="355"/>
            <p14:sldId id="289"/>
            <p14:sldId id="362"/>
            <p14:sldId id="363"/>
            <p14:sldId id="345"/>
            <p14:sldId id="365"/>
            <p14:sldId id="360"/>
            <p14:sldId id="364"/>
            <p14:sldId id="358"/>
            <p14:sldId id="344"/>
            <p14:sldId id="267"/>
            <p14:sldId id="356"/>
            <p14:sldId id="346"/>
            <p14:sldId id="315"/>
            <p14:sldId id="347"/>
            <p14:sldId id="261"/>
            <p14:sldId id="326"/>
            <p14:sldId id="348"/>
            <p14:sldId id="359"/>
            <p14:sldId id="349"/>
            <p14:sldId id="31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uqin Liu" initials="SL" lastIdx="49" clrIdx="0">
    <p:extLst>
      <p:ext uri="{19B8F6BF-5375-455C-9EA6-DF929625EA0E}">
        <p15:presenceInfo xmlns:p15="http://schemas.microsoft.com/office/powerpoint/2012/main" userId="Shuqin Liu" providerId="None"/>
      </p:ext>
    </p:extLst>
  </p:cmAuthor>
  <p:cmAuthor id="2" name="Ben Chan" initials="BC" lastIdx="14" clrIdx="1">
    <p:extLst>
      <p:ext uri="{19B8F6BF-5375-455C-9EA6-DF929625EA0E}">
        <p15:presenceInfo xmlns:p15="http://schemas.microsoft.com/office/powerpoint/2012/main" userId="Ben C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1B18F"/>
    <a:srgbClr val="F2CDBC"/>
    <a:srgbClr val="E7BE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CCFA7B-E045-9F5A-690C-63121D452DD7}" v="2" dt="2022-09-29T20:50:50.3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2123" autoAdjust="0"/>
  </p:normalViewPr>
  <p:slideViewPr>
    <p:cSldViewPr snapToGrid="0">
      <p:cViewPr varScale="1">
        <p:scale>
          <a:sx n="84" d="100"/>
          <a:sy n="84" d="100"/>
        </p:scale>
        <p:origin x="318" y="78"/>
      </p:cViewPr>
      <p:guideLst/>
    </p:cSldViewPr>
  </p:slideViewPr>
  <p:notesTextViewPr>
    <p:cViewPr>
      <p:scale>
        <a:sx n="1" d="1"/>
        <a:sy n="1" d="1"/>
      </p:scale>
      <p:origin x="0" y="0"/>
    </p:cViewPr>
  </p:notesTextViewPr>
  <p:sorterViewPr>
    <p:cViewPr>
      <p:scale>
        <a:sx n="100" d="100"/>
        <a:sy n="100" d="100"/>
      </p:scale>
      <p:origin x="0" y="-68"/>
    </p:cViewPr>
  </p:sorterViewPr>
  <p:notesViewPr>
    <p:cSldViewPr snapToGrid="0">
      <p:cViewPr varScale="1">
        <p:scale>
          <a:sx n="27" d="100"/>
          <a:sy n="27" d="100"/>
        </p:scale>
        <p:origin x="2824" y="5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Chan" userId="S::bechan@dmh.lacounty.gov::36731f44-164f-454a-b1af-b069d5900ef6" providerId="AD" clId="Web-{CDCCFA7B-E045-9F5A-690C-63121D452DD7}"/>
    <pc:docChg chg="modSld">
      <pc:chgData name="Ben Chan" userId="S::bechan@dmh.lacounty.gov::36731f44-164f-454a-b1af-b069d5900ef6" providerId="AD" clId="Web-{CDCCFA7B-E045-9F5A-690C-63121D452DD7}" dt="2022-09-29T20:50:50.345" v="1" actId="14100"/>
      <pc:docMkLst>
        <pc:docMk/>
      </pc:docMkLst>
      <pc:sldChg chg="modSp">
        <pc:chgData name="Ben Chan" userId="S::bechan@dmh.lacounty.gov::36731f44-164f-454a-b1af-b069d5900ef6" providerId="AD" clId="Web-{CDCCFA7B-E045-9F5A-690C-63121D452DD7}" dt="2022-09-29T20:50:50.345" v="1" actId="14100"/>
        <pc:sldMkLst>
          <pc:docMk/>
          <pc:sldMk cId="3723516999" sldId="337"/>
        </pc:sldMkLst>
        <pc:picChg chg="mod">
          <ac:chgData name="Ben Chan" userId="S::bechan@dmh.lacounty.gov::36731f44-164f-454a-b1af-b069d5900ef6" providerId="AD" clId="Web-{CDCCFA7B-E045-9F5A-690C-63121D452DD7}" dt="2022-09-29T20:50:50.345" v="1" actId="14100"/>
          <ac:picMkLst>
            <pc:docMk/>
            <pc:sldMk cId="3723516999" sldId="337"/>
            <ac:picMk id="10" creationId="{D80FECC9-FA70-4A92-9411-F5FDC1F3DC9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CE47103-F0F5-4100-8062-F5B599819D21}" type="datetimeFigureOut">
              <a:rPr lang="en-US" smtClean="0"/>
              <a:t>9/29/2022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dirty="0"/>
              <a:t>Financial Services Bureau, Reimbursement &amp; Audit Support Division</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A04BD8-E4B8-4680-B0B8-E88A64555BF7}" type="slidenum">
              <a:rPr lang="en-US" smtClean="0"/>
              <a:t>‹#›</a:t>
            </a:fld>
            <a:endParaRPr lang="en-US" dirty="0"/>
          </a:p>
        </p:txBody>
      </p:sp>
    </p:spTree>
    <p:extLst>
      <p:ext uri="{BB962C8B-B14F-4D97-AF65-F5344CB8AC3E}">
        <p14:creationId xmlns:p14="http://schemas.microsoft.com/office/powerpoint/2010/main" val="33978054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8C5E2FDE-DA6D-46EA-805C-1E13B827CE61}" type="datetimeFigureOut">
              <a:rPr lang="en-US" smtClean="0"/>
              <a:t>9/29/2022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dirty="0"/>
              <a:t>Financial Services Bureau, Reimbursement &amp; Audit Support Division</a:t>
            </a: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49791C-E718-4351-A029-555104138607}" type="slidenum">
              <a:rPr lang="en-US" smtClean="0"/>
              <a:t>‹#›</a:t>
            </a:fld>
            <a:endParaRPr lang="en-US" dirty="0"/>
          </a:p>
        </p:txBody>
      </p:sp>
    </p:spTree>
    <p:extLst>
      <p:ext uri="{BB962C8B-B14F-4D97-AF65-F5344CB8AC3E}">
        <p14:creationId xmlns:p14="http://schemas.microsoft.com/office/powerpoint/2010/main" val="311750826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a:t>
            </a:fld>
            <a:endParaRPr lang="en-US" dirty="0"/>
          </a:p>
        </p:txBody>
      </p:sp>
    </p:spTree>
    <p:extLst>
      <p:ext uri="{BB962C8B-B14F-4D97-AF65-F5344CB8AC3E}">
        <p14:creationId xmlns:p14="http://schemas.microsoft.com/office/powerpoint/2010/main" val="2074517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13</a:t>
            </a:fld>
            <a:endParaRPr lang="en-US" dirty="0"/>
          </a:p>
        </p:txBody>
      </p:sp>
    </p:spTree>
    <p:extLst>
      <p:ext uri="{BB962C8B-B14F-4D97-AF65-F5344CB8AC3E}">
        <p14:creationId xmlns:p14="http://schemas.microsoft.com/office/powerpoint/2010/main" val="2107343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14</a:t>
            </a:fld>
            <a:endParaRPr lang="en-US" dirty="0"/>
          </a:p>
        </p:txBody>
      </p:sp>
    </p:spTree>
    <p:extLst>
      <p:ext uri="{BB962C8B-B14F-4D97-AF65-F5344CB8AC3E}">
        <p14:creationId xmlns:p14="http://schemas.microsoft.com/office/powerpoint/2010/main" val="3956358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15</a:t>
            </a:fld>
            <a:endParaRPr lang="en-US" dirty="0"/>
          </a:p>
        </p:txBody>
      </p:sp>
    </p:spTree>
    <p:extLst>
      <p:ext uri="{BB962C8B-B14F-4D97-AF65-F5344CB8AC3E}">
        <p14:creationId xmlns:p14="http://schemas.microsoft.com/office/powerpoint/2010/main" val="1503159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16</a:t>
            </a:fld>
            <a:endParaRPr lang="en-US" dirty="0"/>
          </a:p>
        </p:txBody>
      </p:sp>
    </p:spTree>
    <p:extLst>
      <p:ext uri="{BB962C8B-B14F-4D97-AF65-F5344CB8AC3E}">
        <p14:creationId xmlns:p14="http://schemas.microsoft.com/office/powerpoint/2010/main" val="1267022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17</a:t>
            </a:fld>
            <a:endParaRPr lang="en-US" dirty="0"/>
          </a:p>
        </p:txBody>
      </p:sp>
    </p:spTree>
    <p:extLst>
      <p:ext uri="{BB962C8B-B14F-4D97-AF65-F5344CB8AC3E}">
        <p14:creationId xmlns:p14="http://schemas.microsoft.com/office/powerpoint/2010/main" val="3003557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18</a:t>
            </a:fld>
            <a:endParaRPr lang="en-US" dirty="0"/>
          </a:p>
        </p:txBody>
      </p:sp>
    </p:spTree>
    <p:extLst>
      <p:ext uri="{BB962C8B-B14F-4D97-AF65-F5344CB8AC3E}">
        <p14:creationId xmlns:p14="http://schemas.microsoft.com/office/powerpoint/2010/main" val="2705238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19</a:t>
            </a:fld>
            <a:endParaRPr lang="en-US" dirty="0"/>
          </a:p>
        </p:txBody>
      </p:sp>
    </p:spTree>
    <p:extLst>
      <p:ext uri="{BB962C8B-B14F-4D97-AF65-F5344CB8AC3E}">
        <p14:creationId xmlns:p14="http://schemas.microsoft.com/office/powerpoint/2010/main" val="3823321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20</a:t>
            </a:fld>
            <a:endParaRPr lang="en-US" dirty="0"/>
          </a:p>
        </p:txBody>
      </p:sp>
    </p:spTree>
    <p:extLst>
      <p:ext uri="{BB962C8B-B14F-4D97-AF65-F5344CB8AC3E}">
        <p14:creationId xmlns:p14="http://schemas.microsoft.com/office/powerpoint/2010/main" val="3175761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21</a:t>
            </a:fld>
            <a:endParaRPr lang="en-US" dirty="0"/>
          </a:p>
        </p:txBody>
      </p:sp>
    </p:spTree>
    <p:extLst>
      <p:ext uri="{BB962C8B-B14F-4D97-AF65-F5344CB8AC3E}">
        <p14:creationId xmlns:p14="http://schemas.microsoft.com/office/powerpoint/2010/main" val="2515973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10"/>
          </p:nvPr>
        </p:nvSpPr>
        <p:spPr/>
        <p:txBody>
          <a:bodyPr/>
          <a:lstStyle/>
          <a:p>
            <a:fld id="{0749791C-E718-4351-A029-555104138607}" type="slidenum">
              <a:rPr lang="en-US" smtClean="0"/>
              <a:t>22</a:t>
            </a:fld>
            <a:endParaRPr lang="en-US" dirty="0"/>
          </a:p>
        </p:txBody>
      </p:sp>
    </p:spTree>
    <p:extLst>
      <p:ext uri="{BB962C8B-B14F-4D97-AF65-F5344CB8AC3E}">
        <p14:creationId xmlns:p14="http://schemas.microsoft.com/office/powerpoint/2010/main" val="4254260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will be breaks to ask questions.</a:t>
            </a:r>
          </a:p>
          <a:p>
            <a:r>
              <a:rPr lang="en-US" dirty="0"/>
              <a:t> Please use the “Raise Hand” feature.</a:t>
            </a:r>
          </a:p>
          <a:p>
            <a:r>
              <a:rPr lang="en-US" dirty="0"/>
              <a:t> When it’s your turn, we will call on you and unmute you.</a:t>
            </a:r>
          </a:p>
          <a:p>
            <a:r>
              <a:rPr lang="en-US" dirty="0"/>
              <a:t> You can send your question in the chat.</a:t>
            </a:r>
          </a:p>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a:t>
            </a:fld>
            <a:endParaRPr lang="en-US" dirty="0"/>
          </a:p>
        </p:txBody>
      </p:sp>
    </p:spTree>
    <p:extLst>
      <p:ext uri="{BB962C8B-B14F-4D97-AF65-F5344CB8AC3E}">
        <p14:creationId xmlns:p14="http://schemas.microsoft.com/office/powerpoint/2010/main" val="4007887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23</a:t>
            </a:fld>
            <a:endParaRPr lang="en-US" dirty="0"/>
          </a:p>
        </p:txBody>
      </p:sp>
    </p:spTree>
    <p:extLst>
      <p:ext uri="{BB962C8B-B14F-4D97-AF65-F5344CB8AC3E}">
        <p14:creationId xmlns:p14="http://schemas.microsoft.com/office/powerpoint/2010/main" val="1939124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24</a:t>
            </a:fld>
            <a:endParaRPr lang="en-US" dirty="0"/>
          </a:p>
        </p:txBody>
      </p:sp>
    </p:spTree>
    <p:extLst>
      <p:ext uri="{BB962C8B-B14F-4D97-AF65-F5344CB8AC3E}">
        <p14:creationId xmlns:p14="http://schemas.microsoft.com/office/powerpoint/2010/main" val="3330255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25</a:t>
            </a:fld>
            <a:endParaRPr lang="en-US" dirty="0"/>
          </a:p>
        </p:txBody>
      </p:sp>
    </p:spTree>
    <p:extLst>
      <p:ext uri="{BB962C8B-B14F-4D97-AF65-F5344CB8AC3E}">
        <p14:creationId xmlns:p14="http://schemas.microsoft.com/office/powerpoint/2010/main" val="1701150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26</a:t>
            </a:fld>
            <a:endParaRPr lang="en-US" dirty="0"/>
          </a:p>
        </p:txBody>
      </p:sp>
    </p:spTree>
    <p:extLst>
      <p:ext uri="{BB962C8B-B14F-4D97-AF65-F5344CB8AC3E}">
        <p14:creationId xmlns:p14="http://schemas.microsoft.com/office/powerpoint/2010/main" val="457383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27</a:t>
            </a:fld>
            <a:endParaRPr lang="en-US" dirty="0"/>
          </a:p>
        </p:txBody>
      </p:sp>
    </p:spTree>
    <p:extLst>
      <p:ext uri="{BB962C8B-B14F-4D97-AF65-F5344CB8AC3E}">
        <p14:creationId xmlns:p14="http://schemas.microsoft.com/office/powerpoint/2010/main" val="473505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28</a:t>
            </a:fld>
            <a:endParaRPr lang="en-US" dirty="0"/>
          </a:p>
        </p:txBody>
      </p:sp>
    </p:spTree>
    <p:extLst>
      <p:ext uri="{BB962C8B-B14F-4D97-AF65-F5344CB8AC3E}">
        <p14:creationId xmlns:p14="http://schemas.microsoft.com/office/powerpoint/2010/main" val="19967645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29</a:t>
            </a:fld>
            <a:endParaRPr lang="en-US" dirty="0"/>
          </a:p>
        </p:txBody>
      </p:sp>
    </p:spTree>
    <p:extLst>
      <p:ext uri="{BB962C8B-B14F-4D97-AF65-F5344CB8AC3E}">
        <p14:creationId xmlns:p14="http://schemas.microsoft.com/office/powerpoint/2010/main" val="37802528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30</a:t>
            </a:fld>
            <a:endParaRPr lang="en-US" dirty="0"/>
          </a:p>
        </p:txBody>
      </p:sp>
    </p:spTree>
    <p:extLst>
      <p:ext uri="{BB962C8B-B14F-4D97-AF65-F5344CB8AC3E}">
        <p14:creationId xmlns:p14="http://schemas.microsoft.com/office/powerpoint/2010/main" val="611066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3</a:t>
            </a:fld>
            <a:endParaRPr lang="en-US" dirty="0"/>
          </a:p>
        </p:txBody>
      </p:sp>
    </p:spTree>
    <p:extLst>
      <p:ext uri="{BB962C8B-B14F-4D97-AF65-F5344CB8AC3E}">
        <p14:creationId xmlns:p14="http://schemas.microsoft.com/office/powerpoint/2010/main" val="2325471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4</a:t>
            </a:fld>
            <a:endParaRPr lang="en-US" dirty="0"/>
          </a:p>
        </p:txBody>
      </p:sp>
    </p:spTree>
    <p:extLst>
      <p:ext uri="{BB962C8B-B14F-4D97-AF65-F5344CB8AC3E}">
        <p14:creationId xmlns:p14="http://schemas.microsoft.com/office/powerpoint/2010/main" val="151828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7</a:t>
            </a:fld>
            <a:endParaRPr lang="en-US" dirty="0"/>
          </a:p>
        </p:txBody>
      </p:sp>
    </p:spTree>
    <p:extLst>
      <p:ext uri="{BB962C8B-B14F-4D97-AF65-F5344CB8AC3E}">
        <p14:creationId xmlns:p14="http://schemas.microsoft.com/office/powerpoint/2010/main" val="55935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8</a:t>
            </a:fld>
            <a:endParaRPr lang="en-US" dirty="0"/>
          </a:p>
        </p:txBody>
      </p:sp>
    </p:spTree>
    <p:extLst>
      <p:ext uri="{BB962C8B-B14F-4D97-AF65-F5344CB8AC3E}">
        <p14:creationId xmlns:p14="http://schemas.microsoft.com/office/powerpoint/2010/main" val="3423152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9</a:t>
            </a:fld>
            <a:endParaRPr lang="en-US" dirty="0"/>
          </a:p>
        </p:txBody>
      </p:sp>
    </p:spTree>
    <p:extLst>
      <p:ext uri="{BB962C8B-B14F-4D97-AF65-F5344CB8AC3E}">
        <p14:creationId xmlns:p14="http://schemas.microsoft.com/office/powerpoint/2010/main" val="2938178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11</a:t>
            </a:fld>
            <a:endParaRPr lang="en-US" dirty="0"/>
          </a:p>
        </p:txBody>
      </p:sp>
    </p:spTree>
    <p:extLst>
      <p:ext uri="{BB962C8B-B14F-4D97-AF65-F5344CB8AC3E}">
        <p14:creationId xmlns:p14="http://schemas.microsoft.com/office/powerpoint/2010/main" val="1981325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12</a:t>
            </a:fld>
            <a:endParaRPr lang="en-US" dirty="0"/>
          </a:p>
        </p:txBody>
      </p:sp>
    </p:spTree>
    <p:extLst>
      <p:ext uri="{BB962C8B-B14F-4D97-AF65-F5344CB8AC3E}">
        <p14:creationId xmlns:p14="http://schemas.microsoft.com/office/powerpoint/2010/main" val="1328891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47B1EC-135F-4786-B2D1-3698E9DD05C7}" type="datetime1">
              <a:rPr lang="en-US" smtClean="0"/>
              <a:t>9/29/2022</a:t>
            </a:fld>
            <a:endParaRPr lang="en-US" dirty="0"/>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916AD1D-7A6F-41AE-91E3-AE5C82246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337" y="184621"/>
            <a:ext cx="2040642" cy="1992513"/>
          </a:xfrm>
          <a:prstGeom prst="rect">
            <a:avLst/>
          </a:prstGeom>
        </p:spPr>
      </p:pic>
    </p:spTree>
    <p:extLst>
      <p:ext uri="{BB962C8B-B14F-4D97-AF65-F5344CB8AC3E}">
        <p14:creationId xmlns:p14="http://schemas.microsoft.com/office/powerpoint/2010/main" val="965803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5B5B6-FCB9-45E6-8635-9405C1DDB76A}" type="datetime1">
              <a:rPr lang="en-US" smtClean="0"/>
              <a:t>9/29/2022</a:t>
            </a:fld>
            <a:endParaRPr lang="en-US" dirty="0"/>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dirty="0"/>
          </a:p>
        </p:txBody>
      </p:sp>
    </p:spTree>
    <p:extLst>
      <p:ext uri="{BB962C8B-B14F-4D97-AF65-F5344CB8AC3E}">
        <p14:creationId xmlns:p14="http://schemas.microsoft.com/office/powerpoint/2010/main" val="344536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E0DCFE-4CAE-4193-9C21-A6A711426E3F}" type="datetime1">
              <a:rPr lang="en-US" smtClean="0"/>
              <a:t>9/29/2022</a:t>
            </a:fld>
            <a:endParaRPr lang="en-US" dirty="0"/>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dirty="0"/>
          </a:p>
        </p:txBody>
      </p:sp>
    </p:spTree>
    <p:extLst>
      <p:ext uri="{BB962C8B-B14F-4D97-AF65-F5344CB8AC3E}">
        <p14:creationId xmlns:p14="http://schemas.microsoft.com/office/powerpoint/2010/main" val="350335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A3173-36A2-4136-A884-30DBECF8E486}" type="datetime1">
              <a:rPr lang="en-US" smtClean="0"/>
              <a:t>9/29/2022</a:t>
            </a:fld>
            <a:endParaRPr lang="en-US" dirty="0"/>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dirty="0"/>
          </a:p>
        </p:txBody>
      </p:sp>
      <p:pic>
        <p:nvPicPr>
          <p:cNvPr id="7" name="Picture 6">
            <a:extLst>
              <a:ext uri="{FF2B5EF4-FFF2-40B4-BE49-F238E27FC236}">
                <a16:creationId xmlns:a16="http://schemas.microsoft.com/office/drawing/2014/main" id="{F4D0FA63-BCF2-41A4-BE8F-D35909C1B6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71247" y="5231058"/>
            <a:ext cx="1102824" cy="1076814"/>
          </a:xfrm>
          <a:prstGeom prst="rect">
            <a:avLst/>
          </a:prstGeom>
        </p:spPr>
      </p:pic>
    </p:spTree>
    <p:extLst>
      <p:ext uri="{BB962C8B-B14F-4D97-AF65-F5344CB8AC3E}">
        <p14:creationId xmlns:p14="http://schemas.microsoft.com/office/powerpoint/2010/main" val="223709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EA938-6B52-42A9-B114-67844593FCBC}" type="datetime1">
              <a:rPr lang="en-US" smtClean="0"/>
              <a:t>9/29/2022</a:t>
            </a:fld>
            <a:endParaRPr lang="en-US" dirty="0"/>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58DA61DF-5931-477E-909C-2670DC8A1D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71247" y="5231058"/>
            <a:ext cx="1102824" cy="1076814"/>
          </a:xfrm>
          <a:prstGeom prst="rect">
            <a:avLst/>
          </a:prstGeom>
        </p:spPr>
      </p:pic>
    </p:spTree>
    <p:extLst>
      <p:ext uri="{BB962C8B-B14F-4D97-AF65-F5344CB8AC3E}">
        <p14:creationId xmlns:p14="http://schemas.microsoft.com/office/powerpoint/2010/main" val="1541626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02102D-5E29-4024-BB17-667FDE4DFCC3}" type="datetime1">
              <a:rPr lang="en-US" smtClean="0"/>
              <a:t>9/29/2022</a:t>
            </a:fld>
            <a:endParaRPr lang="en-US" dirty="0"/>
          </a:p>
        </p:txBody>
      </p:sp>
      <p:sp>
        <p:nvSpPr>
          <p:cNvPr id="6" name="Footer Placeholder 5"/>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7" name="Slide Number Placeholder 6"/>
          <p:cNvSpPr>
            <a:spLocks noGrp="1"/>
          </p:cNvSpPr>
          <p:nvPr>
            <p:ph type="sldNum" sz="quarter" idx="12"/>
          </p:nvPr>
        </p:nvSpPr>
        <p:spPr/>
        <p:txBody>
          <a:bodyPr/>
          <a:lstStyle/>
          <a:p>
            <a:fld id="{C2203580-8877-4CB7-953B-63546837A7C2}" type="slidenum">
              <a:rPr lang="en-US" smtClean="0"/>
              <a:t>‹#›</a:t>
            </a:fld>
            <a:endParaRPr lang="en-US" dirty="0"/>
          </a:p>
        </p:txBody>
      </p:sp>
    </p:spTree>
    <p:extLst>
      <p:ext uri="{BB962C8B-B14F-4D97-AF65-F5344CB8AC3E}">
        <p14:creationId xmlns:p14="http://schemas.microsoft.com/office/powerpoint/2010/main" val="233759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D38DF4-E6D0-40C1-8D8F-208801057798}" type="datetime1">
              <a:rPr lang="en-US" smtClean="0"/>
              <a:t>9/29/2022</a:t>
            </a:fld>
            <a:endParaRPr lang="en-US" dirty="0"/>
          </a:p>
        </p:txBody>
      </p:sp>
      <p:sp>
        <p:nvSpPr>
          <p:cNvPr id="8" name="Footer Placeholder 7"/>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9" name="Slide Number Placeholder 8"/>
          <p:cNvSpPr>
            <a:spLocks noGrp="1"/>
          </p:cNvSpPr>
          <p:nvPr>
            <p:ph type="sldNum" sz="quarter" idx="12"/>
          </p:nvPr>
        </p:nvSpPr>
        <p:spPr/>
        <p:txBody>
          <a:bodyPr/>
          <a:lstStyle/>
          <a:p>
            <a:fld id="{C2203580-8877-4CB7-953B-63546837A7C2}" type="slidenum">
              <a:rPr lang="en-US" smtClean="0"/>
              <a:t>‹#›</a:t>
            </a:fld>
            <a:endParaRPr lang="en-US" dirty="0"/>
          </a:p>
        </p:txBody>
      </p:sp>
    </p:spTree>
    <p:extLst>
      <p:ext uri="{BB962C8B-B14F-4D97-AF65-F5344CB8AC3E}">
        <p14:creationId xmlns:p14="http://schemas.microsoft.com/office/powerpoint/2010/main" val="185184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E730E4-D211-429A-A9A9-FBBC2EE0A4FC}" type="datetime1">
              <a:rPr lang="en-US" smtClean="0"/>
              <a:t>9/29/2022</a:t>
            </a:fld>
            <a:endParaRPr lang="en-US"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a:t>
            </a:fld>
            <a:endParaRPr lang="en-US" dirty="0"/>
          </a:p>
        </p:txBody>
      </p:sp>
    </p:spTree>
    <p:extLst>
      <p:ext uri="{BB962C8B-B14F-4D97-AF65-F5344CB8AC3E}">
        <p14:creationId xmlns:p14="http://schemas.microsoft.com/office/powerpoint/2010/main" val="198423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01D7DB-DBDA-454B-BBB3-F6C26DFBC5B4}" type="datetime1">
              <a:rPr lang="en-US" smtClean="0"/>
              <a:t>9/29/2022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fr-FR" dirty="0"/>
              <a:t>Financial Services Bureau, Reimbursement &amp; Audit Support Division</a:t>
            </a:r>
            <a:endParaRPr lang="en-US" dirty="0"/>
          </a:p>
        </p:txBody>
      </p:sp>
      <p:sp>
        <p:nvSpPr>
          <p:cNvPr id="9" name="Slide Number Placeholder 8"/>
          <p:cNvSpPr>
            <a:spLocks noGrp="1"/>
          </p:cNvSpPr>
          <p:nvPr>
            <p:ph type="sldNum" sz="quarter" idx="12"/>
          </p:nvPr>
        </p:nvSpPr>
        <p:spPr/>
        <p:txBody>
          <a:bodyPr/>
          <a:lstStyle/>
          <a:p>
            <a:fld id="{C2203580-8877-4CB7-953B-63546837A7C2}" type="slidenum">
              <a:rPr lang="en-US" smtClean="0"/>
              <a:t>‹#›</a:t>
            </a:fld>
            <a:endParaRPr lang="en-US" dirty="0"/>
          </a:p>
        </p:txBody>
      </p:sp>
    </p:spTree>
    <p:extLst>
      <p:ext uri="{BB962C8B-B14F-4D97-AF65-F5344CB8AC3E}">
        <p14:creationId xmlns:p14="http://schemas.microsoft.com/office/powerpoint/2010/main" val="90959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0D42129-FD9F-4F59-A37D-0A5AE7A16F07}" type="datetime1">
              <a:rPr lang="en-US" smtClean="0"/>
              <a:t>9/29/2022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fr-FR" dirty="0"/>
              <a:t>Financial Services Bureau, Reimbursement &amp; Audit Support Division</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203580-8877-4CB7-953B-63546837A7C2}" type="slidenum">
              <a:rPr lang="en-US" smtClean="0"/>
              <a:t>‹#›</a:t>
            </a:fld>
            <a:endParaRPr lang="en-US" dirty="0"/>
          </a:p>
        </p:txBody>
      </p:sp>
    </p:spTree>
    <p:extLst>
      <p:ext uri="{BB962C8B-B14F-4D97-AF65-F5344CB8AC3E}">
        <p14:creationId xmlns:p14="http://schemas.microsoft.com/office/powerpoint/2010/main" val="63284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BBC2F6-8BA9-4591-84C2-F6E7915A36A7}" type="datetime1">
              <a:rPr lang="en-US" smtClean="0"/>
              <a:t>9/29/2022</a:t>
            </a:fld>
            <a:endParaRPr lang="en-US" dirty="0"/>
          </a:p>
        </p:txBody>
      </p:sp>
      <p:sp>
        <p:nvSpPr>
          <p:cNvPr id="6" name="Footer Placeholder 5"/>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7" name="Slide Number Placeholder 6"/>
          <p:cNvSpPr>
            <a:spLocks noGrp="1"/>
          </p:cNvSpPr>
          <p:nvPr>
            <p:ph type="sldNum" sz="quarter" idx="12"/>
          </p:nvPr>
        </p:nvSpPr>
        <p:spPr/>
        <p:txBody>
          <a:bodyPr/>
          <a:lstStyle/>
          <a:p>
            <a:fld id="{C2203580-8877-4CB7-953B-63546837A7C2}" type="slidenum">
              <a:rPr lang="en-US" smtClean="0"/>
              <a:t>‹#›</a:t>
            </a:fld>
            <a:endParaRPr lang="en-US" dirty="0"/>
          </a:p>
        </p:txBody>
      </p:sp>
      <p:pic>
        <p:nvPicPr>
          <p:cNvPr id="10" name="Picture 9">
            <a:extLst>
              <a:ext uri="{FF2B5EF4-FFF2-40B4-BE49-F238E27FC236}">
                <a16:creationId xmlns:a16="http://schemas.microsoft.com/office/drawing/2014/main" id="{5FCA8DCB-D33A-490C-84C6-B3273C8DD0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2337" y="3830269"/>
            <a:ext cx="1102824" cy="1076814"/>
          </a:xfrm>
          <a:prstGeom prst="rect">
            <a:avLst/>
          </a:prstGeom>
        </p:spPr>
      </p:pic>
    </p:spTree>
    <p:extLst>
      <p:ext uri="{BB962C8B-B14F-4D97-AF65-F5344CB8AC3E}">
        <p14:creationId xmlns:p14="http://schemas.microsoft.com/office/powerpoint/2010/main" val="103530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C051B7A-A1CF-481A-A03F-C45C612622D9}" type="datetime1">
              <a:rPr lang="en-US" smtClean="0"/>
              <a:t>9/29/2022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fr-FR" dirty="0"/>
              <a:t>Financial Services Bureau, Reimbursement &amp; Audit Support Division</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203580-8877-4CB7-953B-63546837A7C2}"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033630"/>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mh.lacounty.gov/for-providers/administrative-tools/cost-report-training-material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mh.lacounty.gov/for-providers/administrative-tools/cost-report-training-material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fsb@dmh.lacounty.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tnamkung@dmh.lacounty.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CostReportMailbox@dmh.lacounty.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forms.office.com/g/GYL7J7fXJ1"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dmh.lacounty.gov/for-providers/administrative-tools/cost-report-training-materials/"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5288" y="3159871"/>
            <a:ext cx="9144000" cy="16414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en-US" sz="5400" dirty="0">
                <a:latin typeface="Arial" panose="020B0604020202020204" pitchFamily="34" charset="0"/>
                <a:cs typeface="Arial" panose="020B0604020202020204" pitchFamily="34" charset="0"/>
              </a:rPr>
              <a:t>FY 2021-22 </a:t>
            </a:r>
            <a:br>
              <a:rPr lang="en-US" sz="54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COST REPORT TRAINING</a:t>
            </a:r>
            <a:br>
              <a:rPr lang="en-US" sz="5400" dirty="0"/>
            </a:br>
            <a:endParaRPr lang="en-US" sz="5400" dirty="0"/>
          </a:p>
        </p:txBody>
      </p:sp>
      <p:sp>
        <p:nvSpPr>
          <p:cNvPr id="3" name="Subtitle 2"/>
          <p:cNvSpPr>
            <a:spLocks noGrp="1"/>
          </p:cNvSpPr>
          <p:nvPr>
            <p:ph type="subTitle" idx="1"/>
          </p:nvPr>
        </p:nvSpPr>
        <p:spPr>
          <a:xfrm>
            <a:off x="1198933" y="332453"/>
            <a:ext cx="10376711" cy="1530372"/>
          </a:xfrm>
        </p:spPr>
        <p:txBody>
          <a:bodyPr>
            <a:normAutofit/>
          </a:bodyPr>
          <a:lstStyle/>
          <a:p>
            <a:pPr algn="ctr"/>
            <a:r>
              <a:rPr lang="en-US" sz="3600" b="1" dirty="0"/>
              <a:t>LOS ANGELES COUNTY</a:t>
            </a:r>
          </a:p>
          <a:p>
            <a:pPr algn="ctr"/>
            <a:r>
              <a:rPr lang="en-US" sz="3600" b="1" dirty="0"/>
              <a:t>DEPARTMENT OF MENTAL HEALTH</a:t>
            </a:r>
          </a:p>
        </p:txBody>
      </p:sp>
      <p:sp>
        <p:nvSpPr>
          <p:cNvPr id="7" name="Footer Placeholder 6"/>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6" name="Slide Number Placeholder 5"/>
          <p:cNvSpPr>
            <a:spLocks noGrp="1"/>
          </p:cNvSpPr>
          <p:nvPr>
            <p:ph type="sldNum" sz="quarter" idx="12"/>
          </p:nvPr>
        </p:nvSpPr>
        <p:spPr/>
        <p:txBody>
          <a:bodyPr/>
          <a:lstStyle/>
          <a:p>
            <a:fld id="{C2203580-8877-4CB7-953B-63546837A7C2}" type="slidenum">
              <a:rPr lang="en-US" smtClean="0"/>
              <a:t>1</a:t>
            </a:fld>
            <a:endParaRPr lang="en-US" dirty="0"/>
          </a:p>
        </p:txBody>
      </p:sp>
      <p:sp>
        <p:nvSpPr>
          <p:cNvPr id="4" name="TextBox 3"/>
          <p:cNvSpPr txBox="1"/>
          <p:nvPr/>
        </p:nvSpPr>
        <p:spPr>
          <a:xfrm>
            <a:off x="6096000" y="4845743"/>
            <a:ext cx="5116483" cy="2246769"/>
          </a:xfrm>
          <a:prstGeom prst="rect">
            <a:avLst/>
          </a:prstGeom>
          <a:noFill/>
        </p:spPr>
        <p:txBody>
          <a:bodyPr wrap="square" rtlCol="0">
            <a:spAutoFit/>
          </a:bodyPr>
          <a:lstStyle/>
          <a:p>
            <a:r>
              <a:rPr lang="en-US" sz="2800" dirty="0">
                <a:effectLst>
                  <a:outerShdw blurRad="38100" dist="38100" dir="2700000" algn="tl">
                    <a:srgbClr val="000000">
                      <a:alpha val="43137"/>
                    </a:srgbClr>
                  </a:outerShdw>
                </a:effectLst>
              </a:rPr>
              <a:t>Presented by:	Yonas Habtu</a:t>
            </a:r>
          </a:p>
          <a:p>
            <a:r>
              <a:rPr lang="en-US" sz="2800" dirty="0">
                <a:effectLst>
                  <a:outerShdw blurRad="38100" dist="38100" dir="2700000" algn="tl">
                    <a:srgbClr val="000000">
                      <a:alpha val="43137"/>
                    </a:srgbClr>
                  </a:outerShdw>
                </a:effectLst>
              </a:rPr>
              <a:t>					Sara Lee Dato</a:t>
            </a:r>
          </a:p>
          <a:p>
            <a:r>
              <a:rPr lang="en-US" sz="2800" dirty="0">
                <a:effectLst>
                  <a:outerShdw blurRad="38100" dist="38100" dir="2700000" algn="tl">
                    <a:srgbClr val="000000">
                      <a:alpha val="43137"/>
                    </a:srgbClr>
                  </a:outerShdw>
                </a:effectLst>
              </a:rPr>
              <a:t>					Tracy Namkung</a:t>
            </a:r>
          </a:p>
          <a:p>
            <a:r>
              <a:rPr lang="en-US" sz="2800" dirty="0">
                <a:effectLst>
                  <a:outerShdw blurRad="38100" dist="38100" dir="2700000" algn="tl">
                    <a:srgbClr val="000000">
                      <a:alpha val="43137"/>
                    </a:srgbClr>
                  </a:outerShdw>
                </a:effectLst>
              </a:rPr>
              <a:t>				</a:t>
            </a:r>
          </a:p>
          <a:p>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6491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5632-29C6-10A0-6A35-AF061C5F8CD3}"/>
              </a:ext>
            </a:extLst>
          </p:cNvPr>
          <p:cNvSpPr>
            <a:spLocks noGrp="1"/>
          </p:cNvSpPr>
          <p:nvPr>
            <p:ph type="title"/>
          </p:nvPr>
        </p:nvSpPr>
        <p:spPr/>
        <p:txBody>
          <a:bodyPr/>
          <a:lstStyle/>
          <a:p>
            <a:r>
              <a:rPr lang="en-US" b="1" dirty="0"/>
              <a:t>Update in LAC Forms</a:t>
            </a:r>
          </a:p>
        </p:txBody>
      </p:sp>
      <p:sp>
        <p:nvSpPr>
          <p:cNvPr id="3" name="Content Placeholder 2">
            <a:extLst>
              <a:ext uri="{FF2B5EF4-FFF2-40B4-BE49-F238E27FC236}">
                <a16:creationId xmlns:a16="http://schemas.microsoft.com/office/drawing/2014/main" id="{9D501545-41C0-2B1A-0A76-C51BB98D2D96}"/>
              </a:ext>
            </a:extLst>
          </p:cNvPr>
          <p:cNvSpPr>
            <a:spLocks noGrp="1"/>
          </p:cNvSpPr>
          <p:nvPr>
            <p:ph idx="1"/>
          </p:nvPr>
        </p:nvSpPr>
        <p:spPr>
          <a:xfrm>
            <a:off x="1097280" y="1845734"/>
            <a:ext cx="10058400" cy="4442332"/>
          </a:xfrm>
        </p:spPr>
        <p:txBody>
          <a:bodyPr>
            <a:normAutofit fontScale="92500" lnSpcReduction="10000"/>
          </a:bodyPr>
          <a:lstStyle/>
          <a:p>
            <a:pPr marL="525780" lvl="2" indent="-342900">
              <a:lnSpc>
                <a:spcPct val="100000"/>
              </a:lnSpc>
              <a:spcBef>
                <a:spcPts val="0"/>
              </a:spcBef>
              <a:spcAft>
                <a:spcPts val="0"/>
              </a:spcAft>
              <a:buFont typeface="Wingdings" panose="05000000000000000000" pitchFamily="2" charset="2"/>
              <a:buChar char="q"/>
            </a:pPr>
            <a:r>
              <a:rPr lang="en-US" sz="2400" dirty="0"/>
              <a:t>Due to fundings being awarded in different contracts, LAC 102 and supplemental schedules are updated to report units of service applicable to the respective contract(s)</a:t>
            </a:r>
          </a:p>
          <a:p>
            <a:pPr marL="835942" lvl="6" indent="-285750">
              <a:lnSpc>
                <a:spcPct val="100000"/>
              </a:lnSpc>
              <a:spcBef>
                <a:spcPts val="0"/>
              </a:spcBef>
              <a:spcAft>
                <a:spcPts val="0"/>
              </a:spcAft>
              <a:buFont typeface="Wingdings" panose="05000000000000000000" pitchFamily="2" charset="2"/>
              <a:buChar char="Ø"/>
            </a:pPr>
            <a:r>
              <a:rPr lang="en-US" sz="2400" dirty="0"/>
              <a:t>LAC 102_MH – includes categorical funds, CGF, and MHSA funded programs in the MH contracts</a:t>
            </a:r>
          </a:p>
          <a:p>
            <a:pPr marL="835942" lvl="6" indent="-285750">
              <a:lnSpc>
                <a:spcPct val="100000"/>
              </a:lnSpc>
              <a:spcBef>
                <a:spcPts val="0"/>
              </a:spcBef>
              <a:spcAft>
                <a:spcPts val="0"/>
              </a:spcAft>
              <a:buFont typeface="Wingdings" panose="05000000000000000000" pitchFamily="2" charset="2"/>
              <a:buChar char="Ø"/>
            </a:pPr>
            <a:r>
              <a:rPr lang="en-US" sz="2400" dirty="0"/>
              <a:t>LAC 102_IMD_ERS_PHF contract</a:t>
            </a:r>
          </a:p>
          <a:p>
            <a:pPr marL="835942" lvl="6" indent="-285750">
              <a:lnSpc>
                <a:spcPct val="100000"/>
              </a:lnSpc>
              <a:spcBef>
                <a:spcPts val="0"/>
              </a:spcBef>
              <a:spcAft>
                <a:spcPts val="0"/>
              </a:spcAft>
              <a:buFont typeface="Wingdings" panose="05000000000000000000" pitchFamily="2" charset="2"/>
              <a:buChar char="Ø"/>
            </a:pPr>
            <a:r>
              <a:rPr lang="en-US" sz="2400" dirty="0"/>
              <a:t>LAC 102_UCC contract</a:t>
            </a:r>
          </a:p>
          <a:p>
            <a:pPr marL="182880" lvl="2" indent="0">
              <a:lnSpc>
                <a:spcPct val="100000"/>
              </a:lnSpc>
              <a:spcBef>
                <a:spcPts val="0"/>
              </a:spcBef>
              <a:spcAft>
                <a:spcPts val="0"/>
              </a:spcAft>
              <a:buNone/>
            </a:pPr>
            <a:endParaRPr lang="en-US" dirty="0"/>
          </a:p>
          <a:p>
            <a:pPr marL="525780" lvl="2" indent="-342900">
              <a:lnSpc>
                <a:spcPct val="100000"/>
              </a:lnSpc>
              <a:spcBef>
                <a:spcPts val="0"/>
              </a:spcBef>
              <a:spcAft>
                <a:spcPts val="0"/>
              </a:spcAft>
              <a:buFont typeface="Wingdings" panose="05000000000000000000" pitchFamily="2" charset="2"/>
              <a:buChar char="q"/>
            </a:pPr>
            <a:r>
              <a:rPr lang="en-US" sz="2400" b="1" dirty="0"/>
              <a:t>10B is the supplemental schedule for EPSDT units: </a:t>
            </a:r>
          </a:p>
          <a:p>
            <a:pPr marL="548640" lvl="4" indent="0">
              <a:lnSpc>
                <a:spcPct val="100000"/>
              </a:lnSpc>
              <a:spcBef>
                <a:spcPts val="0"/>
              </a:spcBef>
              <a:spcAft>
                <a:spcPts val="0"/>
              </a:spcAft>
              <a:buNone/>
            </a:pPr>
            <a:r>
              <a:rPr lang="en-US" sz="2400" dirty="0"/>
              <a:t>If the LE opt to report EPSDT units based on their internal records, please use the 10B tabs that are now embedded in the Cost Report template.</a:t>
            </a:r>
          </a:p>
          <a:p>
            <a:pPr marL="835942" lvl="6" indent="-285750">
              <a:lnSpc>
                <a:spcPct val="100000"/>
              </a:lnSpc>
              <a:spcBef>
                <a:spcPts val="0"/>
              </a:spcBef>
              <a:spcAft>
                <a:spcPts val="0"/>
              </a:spcAft>
              <a:buFont typeface="Wingdings" panose="05000000000000000000" pitchFamily="2" charset="2"/>
              <a:buChar char="Ø"/>
            </a:pPr>
            <a:r>
              <a:rPr lang="en-US" sz="2400" dirty="0"/>
              <a:t>10B_MH_(optional)</a:t>
            </a:r>
          </a:p>
          <a:p>
            <a:pPr marL="835942" lvl="6" indent="-285750">
              <a:lnSpc>
                <a:spcPct val="100000"/>
              </a:lnSpc>
              <a:spcBef>
                <a:spcPts val="0"/>
              </a:spcBef>
              <a:spcAft>
                <a:spcPts val="0"/>
              </a:spcAft>
              <a:buFont typeface="Wingdings" panose="05000000000000000000" pitchFamily="2" charset="2"/>
              <a:buChar char="Ø"/>
            </a:pPr>
            <a:r>
              <a:rPr lang="en-US" sz="2400" dirty="0"/>
              <a:t>10B_IMD_ERS_PHF_(optional)</a:t>
            </a:r>
          </a:p>
          <a:p>
            <a:pPr marL="835942" lvl="6" indent="-285750">
              <a:lnSpc>
                <a:spcPct val="100000"/>
              </a:lnSpc>
              <a:spcBef>
                <a:spcPts val="0"/>
              </a:spcBef>
              <a:spcAft>
                <a:spcPts val="0"/>
              </a:spcAft>
              <a:buFont typeface="Wingdings" panose="05000000000000000000" pitchFamily="2" charset="2"/>
              <a:buChar char="Ø"/>
            </a:pPr>
            <a:r>
              <a:rPr lang="en-US" sz="2400" dirty="0"/>
              <a:t>10B_UCC_(optional)</a:t>
            </a:r>
          </a:p>
          <a:p>
            <a:pPr marL="0" indent="0">
              <a:buNone/>
            </a:pPr>
            <a:endParaRPr lang="en-US" sz="2000" dirty="0"/>
          </a:p>
          <a:p>
            <a:pPr>
              <a:buFont typeface="Wingdings" panose="05000000000000000000" pitchFamily="2" charset="2"/>
              <a:buChar char="q"/>
            </a:pPr>
            <a:endParaRPr lang="en-US" sz="2000" dirty="0"/>
          </a:p>
          <a:p>
            <a:endParaRPr lang="en-US" dirty="0"/>
          </a:p>
          <a:p>
            <a:endParaRPr lang="en-US" dirty="0"/>
          </a:p>
        </p:txBody>
      </p:sp>
      <p:sp>
        <p:nvSpPr>
          <p:cNvPr id="4" name="Footer Placeholder 3">
            <a:extLst>
              <a:ext uri="{FF2B5EF4-FFF2-40B4-BE49-F238E27FC236}">
                <a16:creationId xmlns:a16="http://schemas.microsoft.com/office/drawing/2014/main" id="{4C30496B-70A9-4E0C-9B04-FE3D62B8E6DD}"/>
              </a:ext>
            </a:extLst>
          </p:cNvPr>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a:extLst>
              <a:ext uri="{FF2B5EF4-FFF2-40B4-BE49-F238E27FC236}">
                <a16:creationId xmlns:a16="http://schemas.microsoft.com/office/drawing/2014/main" id="{F2C8878D-673A-B34C-E2F4-F9AC726F91DD}"/>
              </a:ext>
            </a:extLst>
          </p:cNvPr>
          <p:cNvSpPr>
            <a:spLocks noGrp="1"/>
          </p:cNvSpPr>
          <p:nvPr>
            <p:ph type="sldNum" sz="quarter" idx="12"/>
          </p:nvPr>
        </p:nvSpPr>
        <p:spPr/>
        <p:txBody>
          <a:bodyPr/>
          <a:lstStyle/>
          <a:p>
            <a:fld id="{C2203580-8877-4CB7-953B-63546837A7C2}" type="slidenum">
              <a:rPr lang="en-US" smtClean="0"/>
              <a:t>10</a:t>
            </a:fld>
            <a:endParaRPr lang="en-US" dirty="0"/>
          </a:p>
        </p:txBody>
      </p:sp>
    </p:spTree>
    <p:extLst>
      <p:ext uri="{BB962C8B-B14F-4D97-AF65-F5344CB8AC3E}">
        <p14:creationId xmlns:p14="http://schemas.microsoft.com/office/powerpoint/2010/main" val="478389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Payroll Protection Program</a:t>
            </a:r>
          </a:p>
        </p:txBody>
      </p:sp>
      <p:sp>
        <p:nvSpPr>
          <p:cNvPr id="3" name="Content Placeholder 2"/>
          <p:cNvSpPr>
            <a:spLocks noGrp="1"/>
          </p:cNvSpPr>
          <p:nvPr>
            <p:ph idx="1"/>
          </p:nvPr>
        </p:nvSpPr>
        <p:spPr>
          <a:xfrm>
            <a:off x="1097280" y="1845734"/>
            <a:ext cx="10058400" cy="4466166"/>
          </a:xfrm>
        </p:spPr>
        <p:txBody>
          <a:bodyPr>
            <a:normAutofit/>
          </a:bodyPr>
          <a:lstStyle/>
          <a:p>
            <a:pPr marL="0" indent="0">
              <a:buNone/>
            </a:pPr>
            <a:r>
              <a:rPr lang="en-US" sz="3200" dirty="0"/>
              <a:t>Please continue to enter the amount of the PPP loan spent on eligible activities from the costs related to FY 2021-22 in MH1961 or MH1962</a:t>
            </a:r>
            <a:r>
              <a:rPr lang="en-US" sz="3200" i="1" dirty="0"/>
              <a:t>. </a:t>
            </a:r>
          </a:p>
          <a:p>
            <a:pPr lvl="1"/>
            <a:endParaRPr lang="en-US" sz="2000" dirty="0"/>
          </a:p>
          <a:p>
            <a:endParaRPr lang="en-US" sz="2400"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11</a:t>
            </a:fld>
            <a:endParaRPr lang="en-US" dirty="0"/>
          </a:p>
        </p:txBody>
      </p:sp>
    </p:spTree>
    <p:extLst>
      <p:ext uri="{BB962C8B-B14F-4D97-AF65-F5344CB8AC3E}">
        <p14:creationId xmlns:p14="http://schemas.microsoft.com/office/powerpoint/2010/main" val="582651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Problems Noticed During Desk Review</a:t>
            </a:r>
          </a:p>
        </p:txBody>
      </p:sp>
      <p:sp>
        <p:nvSpPr>
          <p:cNvPr id="3" name="Content Placeholder 2"/>
          <p:cNvSpPr>
            <a:spLocks noGrp="1"/>
          </p:cNvSpPr>
          <p:nvPr>
            <p:ph idx="1"/>
          </p:nvPr>
        </p:nvSpPr>
        <p:spPr>
          <a:xfrm>
            <a:off x="1097280" y="1845734"/>
            <a:ext cx="10058400" cy="4435796"/>
          </a:xfrm>
        </p:spPr>
        <p:txBody>
          <a:bodyPr numCol="1">
            <a:normAutofit fontScale="92500"/>
          </a:bodyPr>
          <a:lstStyle/>
          <a:p>
            <a:pPr marL="932688" lvl="2" indent="-457200">
              <a:buFont typeface="Wingdings" panose="05000000000000000000" pitchFamily="2" charset="2"/>
              <a:buChar char="q"/>
            </a:pPr>
            <a:r>
              <a:rPr lang="en-US" sz="2800" b="1" dirty="0"/>
              <a:t>MH1900_Info</a:t>
            </a:r>
            <a:r>
              <a:rPr lang="en-US" sz="2800" dirty="0"/>
              <a:t>: Certain cells containing default input need not be changed.  Pay attention in answering Yes or No in the field asking if your LE is reporting SD/MC units;  </a:t>
            </a:r>
          </a:p>
          <a:p>
            <a:pPr marL="932688" lvl="2" indent="-457200">
              <a:buFont typeface="Wingdings" panose="05000000000000000000" pitchFamily="2" charset="2"/>
              <a:buChar char="q"/>
            </a:pPr>
            <a:r>
              <a:rPr lang="en-US" sz="2800" b="1" dirty="0"/>
              <a:t>MH1901_A_Schedule</a:t>
            </a:r>
            <a:r>
              <a:rPr lang="en-US" sz="2800" dirty="0"/>
              <a:t>: </a:t>
            </a:r>
          </a:p>
          <a:p>
            <a:pPr marL="1115568" lvl="3" indent="-457200">
              <a:buFont typeface="Wingdings" panose="05000000000000000000" pitchFamily="2" charset="2"/>
              <a:buChar char="Ø"/>
            </a:pPr>
            <a:r>
              <a:rPr lang="en-US" sz="2800" dirty="0"/>
              <a:t>Contractors with County Non Medi-Cal Contract Rate(s), such as IMD providers, must enter the County Non Medi-Cal Contract Rate(s) in this form;</a:t>
            </a:r>
          </a:p>
          <a:p>
            <a:pPr marL="1115568" lvl="3" indent="-457200">
              <a:buFont typeface="Wingdings" panose="05000000000000000000" pitchFamily="2" charset="2"/>
              <a:buChar char="Ø"/>
            </a:pPr>
            <a:r>
              <a:rPr lang="en-US" sz="2800" u="sng" dirty="0"/>
              <a:t>Published Charge </a:t>
            </a:r>
            <a:r>
              <a:rPr lang="en-US" sz="2800" dirty="0"/>
              <a:t>- Customary schedule of charges to the public for clients in need of SMHS.  Each contractor has its own rates and may not use the County’s CMA Rate or the Provisional Rate, which are different.  In addition, PC is not applicable to Modes 45 and 60. </a:t>
            </a:r>
          </a:p>
          <a:p>
            <a:pPr marL="932688" lvl="2" indent="-457200">
              <a:buFont typeface="Wingdings" panose="05000000000000000000" pitchFamily="2" charset="2"/>
              <a:buChar char="Ø"/>
            </a:pPr>
            <a:endParaRPr lang="en-US" sz="2800" dirty="0"/>
          </a:p>
          <a:p>
            <a:pPr marL="475488" lvl="2" indent="0">
              <a:buNone/>
            </a:pPr>
            <a:endParaRPr lang="en-US" sz="2800" dirty="0"/>
          </a:p>
          <a:p>
            <a:pPr>
              <a:buFont typeface="Wingdings" panose="05000000000000000000" pitchFamily="2" charset="2"/>
              <a:buChar char="§"/>
            </a:pPr>
            <a:endParaRPr lang="en-US"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12</a:t>
            </a:fld>
            <a:endParaRPr lang="en-US" dirty="0"/>
          </a:p>
        </p:txBody>
      </p:sp>
    </p:spTree>
    <p:extLst>
      <p:ext uri="{BB962C8B-B14F-4D97-AF65-F5344CB8AC3E}">
        <p14:creationId xmlns:p14="http://schemas.microsoft.com/office/powerpoint/2010/main" val="167692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Problems Noticed During Desk Review, Cont.</a:t>
            </a:r>
          </a:p>
        </p:txBody>
      </p:sp>
      <p:sp>
        <p:nvSpPr>
          <p:cNvPr id="3" name="Content Placeholder 2"/>
          <p:cNvSpPr>
            <a:spLocks noGrp="1"/>
          </p:cNvSpPr>
          <p:nvPr>
            <p:ph idx="1"/>
          </p:nvPr>
        </p:nvSpPr>
        <p:spPr>
          <a:xfrm>
            <a:off x="1097280" y="1845734"/>
            <a:ext cx="10058400" cy="4435796"/>
          </a:xfrm>
        </p:spPr>
        <p:txBody>
          <a:bodyPr numCol="1">
            <a:normAutofit lnSpcReduction="10000"/>
          </a:bodyPr>
          <a:lstStyle/>
          <a:p>
            <a:pPr marL="749808" lvl="1" indent="-457200">
              <a:buFont typeface="Wingdings" panose="05000000000000000000" pitchFamily="2" charset="2"/>
              <a:buChar char="q"/>
            </a:pPr>
            <a:r>
              <a:rPr lang="en-US" sz="2400" b="1" dirty="0"/>
              <a:t>MH1901_B_Schedule: </a:t>
            </a:r>
          </a:p>
          <a:p>
            <a:pPr marL="932688" lvl="2" indent="-457200">
              <a:buFont typeface="Wingdings" panose="05000000000000000000" pitchFamily="2" charset="2"/>
              <a:buChar char="Ø"/>
            </a:pPr>
            <a:r>
              <a:rPr lang="en-US" sz="2400" u="sng" dirty="0"/>
              <a:t>Total units</a:t>
            </a:r>
            <a:r>
              <a:rPr lang="en-US" sz="2400" dirty="0"/>
              <a:t>: may include any unbilled services.  If you include unbilled services in the Total Units, ensure to submit these services to the County in order to reflect on the County Chief Information Office 701U-P Report;</a:t>
            </a:r>
          </a:p>
          <a:p>
            <a:pPr marL="932688" lvl="2" indent="-457200">
              <a:buFont typeface="Wingdings" panose="05000000000000000000" pitchFamily="2" charset="2"/>
              <a:buChar char="Ø"/>
            </a:pPr>
            <a:r>
              <a:rPr lang="en-US" sz="2400" dirty="0"/>
              <a:t>Once cost reports are submitted to the State, total units for each Mode and Service Function Code can no longer be changed.  Any change will need to go through the revised cost report process;</a:t>
            </a:r>
          </a:p>
          <a:p>
            <a:pPr marL="932688" lvl="2" indent="-457200">
              <a:buFont typeface="Wingdings" panose="05000000000000000000" pitchFamily="2" charset="2"/>
              <a:buChar char="Ø"/>
            </a:pPr>
            <a:r>
              <a:rPr lang="en-US" sz="2400" dirty="0"/>
              <a:t>County Chief Information Office Bureau (CIOB) confirmed that </a:t>
            </a:r>
            <a:r>
              <a:rPr lang="en-US" sz="2400" u="sng" dirty="0"/>
              <a:t>there are no </a:t>
            </a:r>
            <a:r>
              <a:rPr lang="en-US" sz="2400" dirty="0"/>
              <a:t>MC services with approved Aid Code E2, E4, or E5; hence, all MCHIP units should be reported under Enhanced FMAP CHIP columns</a:t>
            </a:r>
            <a:r>
              <a:rPr lang="en-US" sz="2800" dirty="0"/>
              <a:t>;  </a:t>
            </a:r>
          </a:p>
          <a:p>
            <a:pPr marL="932688" lvl="2" indent="-457200">
              <a:buFont typeface="Wingdings" panose="05000000000000000000" pitchFamily="2" charset="2"/>
              <a:buChar char="Ø"/>
            </a:pPr>
            <a:r>
              <a:rPr lang="en-US" sz="2400" dirty="0"/>
              <a:t>Non Medi-Cal units column is formulated, make sure that there are </a:t>
            </a:r>
            <a:r>
              <a:rPr lang="en-US" sz="2400" u="sng" dirty="0"/>
              <a:t>no negatives</a:t>
            </a:r>
            <a:r>
              <a:rPr lang="en-US" sz="2400" dirty="0"/>
              <a:t> under this column</a:t>
            </a:r>
            <a:r>
              <a:rPr lang="en-US" sz="2800" dirty="0"/>
              <a:t>.</a:t>
            </a:r>
          </a:p>
          <a:p>
            <a:pPr marL="0" indent="0">
              <a:buNone/>
            </a:pPr>
            <a:endParaRPr lang="en-US"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13</a:t>
            </a:fld>
            <a:endParaRPr lang="en-US" dirty="0"/>
          </a:p>
        </p:txBody>
      </p:sp>
    </p:spTree>
    <p:extLst>
      <p:ext uri="{BB962C8B-B14F-4D97-AF65-F5344CB8AC3E}">
        <p14:creationId xmlns:p14="http://schemas.microsoft.com/office/powerpoint/2010/main" val="345648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Problems Noticed During Desk Review, Cont.</a:t>
            </a:r>
          </a:p>
        </p:txBody>
      </p:sp>
      <p:sp>
        <p:nvSpPr>
          <p:cNvPr id="3" name="Content Placeholder 2"/>
          <p:cNvSpPr>
            <a:spLocks noGrp="1"/>
          </p:cNvSpPr>
          <p:nvPr>
            <p:ph idx="1"/>
          </p:nvPr>
        </p:nvSpPr>
        <p:spPr/>
        <p:txBody>
          <a:bodyPr>
            <a:normAutofit fontScale="92500"/>
          </a:bodyPr>
          <a:lstStyle/>
          <a:p>
            <a:pPr marL="749808" lvl="1" indent="-457200">
              <a:buFont typeface="Wingdings" panose="05000000000000000000" pitchFamily="2" charset="2"/>
              <a:buChar char="q"/>
            </a:pPr>
            <a:r>
              <a:rPr lang="en-US" sz="3200" dirty="0"/>
              <a:t>Service Function Code (SFC) in MH1901_B_Schedule needs to be 2 digits and in TEXT format; </a:t>
            </a:r>
          </a:p>
          <a:p>
            <a:pPr marL="749808" lvl="1" indent="-457200">
              <a:buFont typeface="Wingdings" panose="05000000000000000000" pitchFamily="2" charset="2"/>
              <a:buChar char="q"/>
            </a:pPr>
            <a:r>
              <a:rPr lang="en-US" sz="3200" dirty="0"/>
              <a:t>Community Outreach Services (COS) for Mode 45 UOS and Case Management Support (CMS) Services Mode 60 and SFC 60 are recorded in </a:t>
            </a:r>
            <a:r>
              <a:rPr lang="en-US" sz="3200" u="sng" dirty="0"/>
              <a:t>minutes</a:t>
            </a:r>
            <a:r>
              <a:rPr lang="en-US" sz="3200" dirty="0"/>
              <a:t> in 701-UP. The cost report requires to report Mode 45 and CMS Services in </a:t>
            </a:r>
            <a:r>
              <a:rPr lang="en-US" sz="3200" u="sng" dirty="0"/>
              <a:t>Hours;</a:t>
            </a:r>
            <a:endParaRPr lang="en-US" sz="3200" dirty="0"/>
          </a:p>
          <a:p>
            <a:pPr marL="749808" lvl="1" indent="-457200">
              <a:buFont typeface="Wingdings" panose="05000000000000000000" pitchFamily="2" charset="2"/>
              <a:buChar char="q"/>
            </a:pPr>
            <a:r>
              <a:rPr lang="en-US" sz="3200" dirty="0"/>
              <a:t>For Mode 60 and SFCs 70, 71, 72, 75, &amp; 78 services, must enter “1” in MH1901_B_Schedule Total Unit column.</a:t>
            </a:r>
          </a:p>
          <a:p>
            <a:pPr marL="0" indent="0">
              <a:buNone/>
            </a:pPr>
            <a:endParaRPr lang="en-US" sz="2200" dirty="0"/>
          </a:p>
          <a:p>
            <a:pPr>
              <a:buFont typeface="Wingdings" panose="05000000000000000000" pitchFamily="2" charset="2"/>
              <a:buChar char="§"/>
            </a:pPr>
            <a:endParaRPr lang="en-US" sz="2200" dirty="0"/>
          </a:p>
          <a:p>
            <a:pPr>
              <a:buFont typeface="Wingdings" panose="05000000000000000000" pitchFamily="2" charset="2"/>
              <a:buChar char="§"/>
            </a:pPr>
            <a:endParaRPr lang="en-US" dirty="0"/>
          </a:p>
          <a:p>
            <a:endParaRPr lang="en-US"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14</a:t>
            </a:fld>
            <a:endParaRPr lang="en-US" dirty="0"/>
          </a:p>
        </p:txBody>
      </p:sp>
    </p:spTree>
    <p:extLst>
      <p:ext uri="{BB962C8B-B14F-4D97-AF65-F5344CB8AC3E}">
        <p14:creationId xmlns:p14="http://schemas.microsoft.com/office/powerpoint/2010/main" val="3046741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Problems Noticed During Desk Review, Cont.</a:t>
            </a:r>
          </a:p>
        </p:txBody>
      </p:sp>
      <p:sp>
        <p:nvSpPr>
          <p:cNvPr id="3" name="Content Placeholder 2"/>
          <p:cNvSpPr>
            <a:spLocks noGrp="1"/>
          </p:cNvSpPr>
          <p:nvPr>
            <p:ph idx="1"/>
          </p:nvPr>
        </p:nvSpPr>
        <p:spPr>
          <a:xfrm>
            <a:off x="1097280" y="1845734"/>
            <a:ext cx="10058400" cy="4435796"/>
          </a:xfrm>
        </p:spPr>
        <p:txBody>
          <a:bodyPr numCol="1">
            <a:normAutofit/>
          </a:bodyPr>
          <a:lstStyle/>
          <a:p>
            <a:pPr marL="749808" lvl="1" indent="-457200">
              <a:buFont typeface="Wingdings" panose="05000000000000000000" pitchFamily="2" charset="2"/>
              <a:buChar char="q"/>
            </a:pPr>
            <a:endParaRPr lang="en-US" sz="2400" b="1" dirty="0"/>
          </a:p>
          <a:p>
            <a:pPr marL="292608" lvl="1" indent="0">
              <a:buNone/>
            </a:pPr>
            <a:r>
              <a:rPr lang="en-US" sz="2400" b="1" dirty="0"/>
              <a:t>MH1901_C_Schedule: </a:t>
            </a:r>
            <a:r>
              <a:rPr lang="en-US" sz="2400" dirty="0"/>
              <a:t>ensure there is no error in this form. </a:t>
            </a:r>
          </a:p>
          <a:p>
            <a:pPr marL="0" indent="0">
              <a:buNone/>
            </a:pPr>
            <a:endParaRPr lang="en-US" dirty="0"/>
          </a:p>
          <a:p>
            <a:pPr marL="0" indent="0">
              <a:buNone/>
            </a:pPr>
            <a:endParaRPr lang="en-US" dirty="0"/>
          </a:p>
          <a:p>
            <a:pPr marL="0" indent="0">
              <a:buNone/>
            </a:pPr>
            <a:endParaRPr lang="en-US" dirty="0"/>
          </a:p>
          <a:p>
            <a:pPr marL="292608" lvl="1" indent="0">
              <a:buNone/>
            </a:pPr>
            <a:endParaRPr lang="en-US" sz="2000" dirty="0"/>
          </a:p>
          <a:p>
            <a:pPr marL="292608" lvl="1" indent="0">
              <a:buNone/>
            </a:pPr>
            <a:endParaRPr lang="en-US" sz="2000" dirty="0"/>
          </a:p>
          <a:p>
            <a:pPr marL="292608" lvl="1" indent="0">
              <a:buNone/>
            </a:pPr>
            <a:endParaRPr lang="en-US" sz="2000" dirty="0"/>
          </a:p>
          <a:p>
            <a:pPr marL="292608" lvl="1" indent="0">
              <a:buNone/>
            </a:pPr>
            <a:endParaRPr lang="en-US" sz="1000" dirty="0"/>
          </a:p>
          <a:p>
            <a:pPr marL="292608" lvl="1" indent="0">
              <a:buNone/>
            </a:pPr>
            <a:r>
              <a:rPr lang="en-US" sz="2000" dirty="0"/>
              <a:t>If contractor is reporting any unit in MH1901_B_Schedule, the associated costs should be allocated in this form.</a:t>
            </a:r>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15</a:t>
            </a:fld>
            <a:endParaRPr lang="en-US" dirty="0"/>
          </a:p>
        </p:txBody>
      </p:sp>
      <p:pic>
        <p:nvPicPr>
          <p:cNvPr id="7" name="Picture 6">
            <a:extLst>
              <a:ext uri="{FF2B5EF4-FFF2-40B4-BE49-F238E27FC236}">
                <a16:creationId xmlns:a16="http://schemas.microsoft.com/office/drawing/2014/main" id="{B8250489-C719-4DCC-BACA-20B88F76202B}"/>
              </a:ext>
            </a:extLst>
          </p:cNvPr>
          <p:cNvPicPr>
            <a:picLocks noChangeAspect="1"/>
          </p:cNvPicPr>
          <p:nvPr/>
        </p:nvPicPr>
        <p:blipFill>
          <a:blip r:embed="rId3"/>
          <a:stretch>
            <a:fillRect/>
          </a:stretch>
        </p:blipFill>
        <p:spPr>
          <a:xfrm>
            <a:off x="3189575" y="2741633"/>
            <a:ext cx="5438775" cy="2419350"/>
          </a:xfrm>
          <a:prstGeom prst="rect">
            <a:avLst/>
          </a:prstGeom>
          <a:ln>
            <a:solidFill>
              <a:schemeClr val="accent1"/>
            </a:solidFill>
          </a:ln>
        </p:spPr>
      </p:pic>
    </p:spTree>
    <p:extLst>
      <p:ext uri="{BB962C8B-B14F-4D97-AF65-F5344CB8AC3E}">
        <p14:creationId xmlns:p14="http://schemas.microsoft.com/office/powerpoint/2010/main" val="841112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Problems Noticed During Desk Review, Cont.</a:t>
            </a:r>
          </a:p>
        </p:txBody>
      </p:sp>
      <p:sp>
        <p:nvSpPr>
          <p:cNvPr id="3" name="Content Placeholder 2"/>
          <p:cNvSpPr>
            <a:spLocks noGrp="1"/>
          </p:cNvSpPr>
          <p:nvPr>
            <p:ph idx="1"/>
          </p:nvPr>
        </p:nvSpPr>
        <p:spPr>
          <a:xfrm>
            <a:off x="1097280" y="1845734"/>
            <a:ext cx="10058400" cy="4435796"/>
          </a:xfrm>
        </p:spPr>
        <p:txBody>
          <a:bodyPr numCol="1">
            <a:normAutofit lnSpcReduction="10000"/>
          </a:bodyPr>
          <a:lstStyle/>
          <a:p>
            <a:pPr marL="932688" lvl="2" indent="-457200">
              <a:buFont typeface="Wingdings" panose="05000000000000000000" pitchFamily="2" charset="2"/>
              <a:buChar char="q"/>
            </a:pPr>
            <a:r>
              <a:rPr lang="en-US" sz="2800" b="1" dirty="0"/>
              <a:t>MH1960</a:t>
            </a:r>
            <a:r>
              <a:rPr lang="en-US" sz="2800" dirty="0"/>
              <a:t>: Contractors do not need to input direct and indirect costs on this schedule.  The cells that require data contain formulas that will populate from the LAC 101 form;</a:t>
            </a:r>
          </a:p>
          <a:p>
            <a:pPr marL="932688" lvl="2" indent="-457200">
              <a:buFont typeface="Wingdings" panose="05000000000000000000" pitchFamily="2" charset="2"/>
              <a:buChar char="q"/>
            </a:pPr>
            <a:r>
              <a:rPr lang="en-US" sz="2800" b="1" dirty="0"/>
              <a:t>MH1966</a:t>
            </a:r>
            <a:r>
              <a:rPr lang="en-US" sz="2800" dirty="0"/>
              <a:t>: </a:t>
            </a:r>
          </a:p>
          <a:p>
            <a:pPr marL="1115568" lvl="3" indent="-457200">
              <a:buFont typeface="Wingdings" panose="05000000000000000000" pitchFamily="2" charset="2"/>
              <a:buChar char="Ø"/>
            </a:pPr>
            <a:r>
              <a:rPr lang="en-US" sz="2800" u="sng" dirty="0"/>
              <a:t>Cost per Unit of Service</a:t>
            </a:r>
            <a:r>
              <a:rPr lang="en-US" sz="2800" dirty="0"/>
              <a:t>: Contractors are to review the cost per unit of service.  Contractors must re-examine their supporting schedules and records if the cost per unit of service do not seem reasonable;</a:t>
            </a:r>
          </a:p>
          <a:p>
            <a:pPr marL="1115568" lvl="3" indent="-457200">
              <a:buFont typeface="Wingdings" panose="05000000000000000000" pitchFamily="2" charset="2"/>
              <a:buChar char="Ø"/>
            </a:pPr>
            <a:r>
              <a:rPr lang="en-US" sz="2800" u="sng" dirty="0"/>
              <a:t>Published charge rates</a:t>
            </a:r>
            <a:r>
              <a:rPr lang="en-US" sz="2800" dirty="0"/>
              <a:t> flow through in this form, contractors may compare the unit cost against the PC, which is not applicable this year.</a:t>
            </a:r>
          </a:p>
          <a:p>
            <a:pPr marL="1115568" lvl="3" indent="-457200">
              <a:buFont typeface="Wingdings" panose="05000000000000000000" pitchFamily="2" charset="2"/>
              <a:buChar char="Ø"/>
            </a:pPr>
            <a:endParaRPr lang="en-US" sz="2800" dirty="0"/>
          </a:p>
          <a:p>
            <a:pPr marL="475488" lvl="2" indent="0">
              <a:buNone/>
            </a:pPr>
            <a:endParaRPr lang="en-US" sz="2800"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16</a:t>
            </a:fld>
            <a:endParaRPr lang="en-US" dirty="0"/>
          </a:p>
        </p:txBody>
      </p:sp>
    </p:spTree>
    <p:extLst>
      <p:ext uri="{BB962C8B-B14F-4D97-AF65-F5344CB8AC3E}">
        <p14:creationId xmlns:p14="http://schemas.microsoft.com/office/powerpoint/2010/main" val="160121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Problems Noticed During Desk Review</a:t>
            </a:r>
          </a:p>
        </p:txBody>
      </p:sp>
      <p:sp>
        <p:nvSpPr>
          <p:cNvPr id="3" name="Content Placeholder 2"/>
          <p:cNvSpPr>
            <a:spLocks noGrp="1"/>
          </p:cNvSpPr>
          <p:nvPr>
            <p:ph idx="1"/>
          </p:nvPr>
        </p:nvSpPr>
        <p:spPr>
          <a:xfrm>
            <a:off x="1097280" y="1845734"/>
            <a:ext cx="10058400" cy="4435796"/>
          </a:xfrm>
        </p:spPr>
        <p:txBody>
          <a:bodyPr numCol="1">
            <a:normAutofit/>
          </a:bodyPr>
          <a:lstStyle/>
          <a:p>
            <a:pPr marL="749808" lvl="1" indent="-457200">
              <a:buFont typeface="Wingdings" panose="05000000000000000000" pitchFamily="2" charset="2"/>
              <a:buChar char="q"/>
            </a:pPr>
            <a:r>
              <a:rPr lang="en-US" sz="3200" b="1" dirty="0"/>
              <a:t>MH1992</a:t>
            </a:r>
            <a:r>
              <a:rPr lang="en-US" sz="3200" dirty="0"/>
              <a:t>: Contractors do not need to input any amount in this form – County will complete all contractor MH1992 forms before submission to the State;  </a:t>
            </a:r>
          </a:p>
          <a:p>
            <a:pPr marL="292608" lvl="1" indent="0">
              <a:buNone/>
            </a:pPr>
            <a:endParaRPr lang="en-US" sz="3200" dirty="0"/>
          </a:p>
          <a:p>
            <a:pPr marL="749808" lvl="1" indent="-457200">
              <a:buFont typeface="Wingdings" panose="05000000000000000000" pitchFamily="2" charset="2"/>
              <a:buChar char="q"/>
            </a:pPr>
            <a:r>
              <a:rPr lang="en-US" sz="3200" dirty="0"/>
              <a:t>Crosscheck and make necessary corrections for any ERROR messages displayed in LAC 102 schedules and 10B schedules. </a:t>
            </a:r>
          </a:p>
          <a:p>
            <a:pPr marL="0" indent="0">
              <a:buNone/>
            </a:pPr>
            <a:endParaRPr lang="en-US"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17</a:t>
            </a:fld>
            <a:endParaRPr lang="en-US" dirty="0"/>
          </a:p>
        </p:txBody>
      </p:sp>
    </p:spTree>
    <p:extLst>
      <p:ext uri="{BB962C8B-B14F-4D97-AF65-F5344CB8AC3E}">
        <p14:creationId xmlns:p14="http://schemas.microsoft.com/office/powerpoint/2010/main" val="1468717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Problems Noticed During Desk Review, Cont.</a:t>
            </a:r>
          </a:p>
        </p:txBody>
      </p:sp>
      <p:sp>
        <p:nvSpPr>
          <p:cNvPr id="3" name="Content Placeholder 2"/>
          <p:cNvSpPr>
            <a:spLocks noGrp="1"/>
          </p:cNvSpPr>
          <p:nvPr>
            <p:ph idx="1"/>
          </p:nvPr>
        </p:nvSpPr>
        <p:spPr/>
        <p:txBody>
          <a:bodyPr>
            <a:normAutofit/>
          </a:bodyPr>
          <a:lstStyle/>
          <a:p>
            <a:pPr marL="932688" lvl="2" indent="-457200">
              <a:buFont typeface="Wingdings" panose="05000000000000000000" pitchFamily="2" charset="2"/>
              <a:buChar char="q"/>
            </a:pPr>
            <a:r>
              <a:rPr lang="en-US" sz="2800" b="1" dirty="0"/>
              <a:t>Attachment 9A</a:t>
            </a:r>
            <a:r>
              <a:rPr lang="en-US" sz="2800" dirty="0"/>
              <a:t>: All direct charge has to be reconciled with the payment received from County.  Due to invoice fundings being awarded in different contracts, Attachment 9A is updated to report applicable direct charge to the respective contract(s); </a:t>
            </a:r>
          </a:p>
          <a:p>
            <a:pPr marL="475488" lvl="2" indent="0">
              <a:buNone/>
            </a:pPr>
            <a:endParaRPr lang="en-US" sz="2800" dirty="0"/>
          </a:p>
          <a:p>
            <a:pPr marL="932688" lvl="2" indent="-457200">
              <a:buFont typeface="Wingdings" panose="05000000000000000000" pitchFamily="2" charset="2"/>
              <a:buChar char="q"/>
            </a:pPr>
            <a:r>
              <a:rPr lang="en-US" sz="2800" b="1" dirty="0"/>
              <a:t>Attachment 10A: </a:t>
            </a:r>
            <a:r>
              <a:rPr lang="en-US" sz="2800" dirty="0"/>
              <a:t>Each Medi-Cal revenue by settlement group in 10A must match with MH1901_B_Schedule. Total revenue in 10A must match with LAC103. </a:t>
            </a:r>
            <a:endParaRPr lang="en-US" sz="2200" dirty="0"/>
          </a:p>
          <a:p>
            <a:pPr>
              <a:buFont typeface="Wingdings" panose="05000000000000000000" pitchFamily="2" charset="2"/>
              <a:buChar char="§"/>
            </a:pPr>
            <a:endParaRPr lang="en-US" sz="2200" dirty="0"/>
          </a:p>
          <a:p>
            <a:pPr>
              <a:buFont typeface="Wingdings" panose="05000000000000000000" pitchFamily="2" charset="2"/>
              <a:buChar char="§"/>
            </a:pPr>
            <a:endParaRPr lang="en-US" dirty="0"/>
          </a:p>
          <a:p>
            <a:endParaRPr lang="en-US"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18</a:t>
            </a:fld>
            <a:endParaRPr lang="en-US" dirty="0"/>
          </a:p>
        </p:txBody>
      </p:sp>
    </p:spTree>
    <p:extLst>
      <p:ext uri="{BB962C8B-B14F-4D97-AF65-F5344CB8AC3E}">
        <p14:creationId xmlns:p14="http://schemas.microsoft.com/office/powerpoint/2010/main" val="4167364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Reminders</a:t>
            </a:r>
          </a:p>
        </p:txBody>
      </p:sp>
      <p:sp>
        <p:nvSpPr>
          <p:cNvPr id="3" name="Content Placeholder 2"/>
          <p:cNvSpPr>
            <a:spLocks noGrp="1"/>
          </p:cNvSpPr>
          <p:nvPr>
            <p:ph idx="1"/>
          </p:nvPr>
        </p:nvSpPr>
        <p:spPr>
          <a:xfrm>
            <a:off x="1097280" y="1845734"/>
            <a:ext cx="10058400" cy="4435796"/>
          </a:xfrm>
        </p:spPr>
        <p:txBody>
          <a:bodyPr numCol="1">
            <a:normAutofit lnSpcReduction="10000"/>
          </a:bodyPr>
          <a:lstStyle/>
          <a:p>
            <a:pPr marL="932688" lvl="2" indent="-457200">
              <a:buFont typeface="Wingdings" panose="05000000000000000000" pitchFamily="2" charset="2"/>
              <a:buChar char="q"/>
            </a:pPr>
            <a:r>
              <a:rPr lang="en-US" sz="2800" b="1" dirty="0"/>
              <a:t>Units of Service (UOS) Reconciliation</a:t>
            </a:r>
            <a:r>
              <a:rPr lang="en-US" sz="2800" dirty="0"/>
              <a:t>: Total units and Medi-Cal units are reconciled periodically (Monthly or Quarterly).  If any variances are found, it should be resolved with Central Business Office (CBO); </a:t>
            </a:r>
          </a:p>
          <a:p>
            <a:pPr marL="932688" lvl="2" indent="-457200">
              <a:buFont typeface="Wingdings" panose="05000000000000000000" pitchFamily="2" charset="2"/>
              <a:buChar char="q"/>
            </a:pPr>
            <a:r>
              <a:rPr lang="en-US" sz="2800" b="1" dirty="0"/>
              <a:t>Non-EPSDT local match</a:t>
            </a:r>
            <a:r>
              <a:rPr lang="en-US" sz="2800" dirty="0"/>
              <a:t>: As shown on the FMAP schedule, non-EPSDT such as Regular SD/MC, BCCTP, and Pregnancy beneficiaries require local match to draw down FFP;</a:t>
            </a:r>
          </a:p>
          <a:p>
            <a:pPr marL="932688" lvl="2" indent="-457200">
              <a:buFont typeface="Wingdings" panose="05000000000000000000" pitchFamily="2" charset="2"/>
              <a:buChar char="q"/>
            </a:pPr>
            <a:r>
              <a:rPr lang="en-US" sz="2800" b="1" dirty="0"/>
              <a:t>Provisional Rate</a:t>
            </a:r>
            <a:r>
              <a:rPr lang="en-US" sz="2800" dirty="0"/>
              <a:t>: Is the interim rate.  In some cases, it may be the same or lower than Published Charge, but it should not be higher than Published Charge;</a:t>
            </a:r>
          </a:p>
          <a:p>
            <a:pPr marL="932688" lvl="2" indent="-457200">
              <a:buFont typeface="Wingdings" panose="05000000000000000000" pitchFamily="2" charset="2"/>
              <a:buChar char="q"/>
            </a:pPr>
            <a:r>
              <a:rPr lang="en-US" sz="2800" dirty="0"/>
              <a:t>Contact your assigned Cost Report Analyst if assistance is needed.</a:t>
            </a:r>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19</a:t>
            </a:fld>
            <a:endParaRPr lang="en-US" dirty="0"/>
          </a:p>
        </p:txBody>
      </p:sp>
    </p:spTree>
    <p:extLst>
      <p:ext uri="{BB962C8B-B14F-4D97-AF65-F5344CB8AC3E}">
        <p14:creationId xmlns:p14="http://schemas.microsoft.com/office/powerpoint/2010/main" val="2735720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Housekeeping + Opening Remarks</a:t>
            </a:r>
          </a:p>
        </p:txBody>
      </p:sp>
      <p:sp>
        <p:nvSpPr>
          <p:cNvPr id="3" name="Content Placeholder 2"/>
          <p:cNvSpPr>
            <a:spLocks noGrp="1"/>
          </p:cNvSpPr>
          <p:nvPr>
            <p:ph idx="1"/>
          </p:nvPr>
        </p:nvSpPr>
        <p:spPr>
          <a:xfrm>
            <a:off x="1068387" y="1791546"/>
            <a:ext cx="10058400" cy="4614052"/>
          </a:xfrm>
        </p:spPr>
        <p:txBody>
          <a:bodyPr>
            <a:normAutofit/>
          </a:bodyPr>
          <a:lstStyle/>
          <a:p>
            <a:pPr marL="612648" lvl="1" indent="-457200" algn="just">
              <a:lnSpc>
                <a:spcPct val="100000"/>
              </a:lnSpc>
              <a:spcBef>
                <a:spcPts val="0"/>
              </a:spcBef>
              <a:spcAft>
                <a:spcPts val="600"/>
              </a:spcAft>
              <a:buFont typeface="Wingdings" panose="05000000000000000000" pitchFamily="2" charset="2"/>
              <a:buChar char="q"/>
            </a:pPr>
            <a:r>
              <a:rPr lang="en-US" sz="3200" dirty="0">
                <a:latin typeface="Arial" panose="020B0604020202020204" pitchFamily="34" charset="0"/>
                <a:cs typeface="Arial" panose="020B0604020202020204" pitchFamily="34" charset="0"/>
              </a:rPr>
              <a:t>Welcome</a:t>
            </a:r>
          </a:p>
          <a:p>
            <a:pPr marL="612648" lvl="1" indent="-457200" algn="just">
              <a:lnSpc>
                <a:spcPct val="100000"/>
              </a:lnSpc>
              <a:spcBef>
                <a:spcPts val="0"/>
              </a:spcBef>
              <a:spcAft>
                <a:spcPts val="600"/>
              </a:spcAft>
              <a:buFont typeface="Wingdings" panose="05000000000000000000" pitchFamily="2" charset="2"/>
              <a:buChar char="q"/>
            </a:pPr>
            <a:r>
              <a:rPr lang="en-US" sz="3200" dirty="0">
                <a:latin typeface="Arial" panose="020B0604020202020204" pitchFamily="34" charset="0"/>
                <a:cs typeface="Arial" panose="020B0604020202020204" pitchFamily="34" charset="0"/>
              </a:rPr>
              <a:t>Microphones are muted</a:t>
            </a:r>
          </a:p>
          <a:p>
            <a:pPr marL="612648" lvl="1" indent="-457200" algn="just">
              <a:lnSpc>
                <a:spcPct val="100000"/>
              </a:lnSpc>
              <a:spcBef>
                <a:spcPts val="0"/>
              </a:spcBef>
              <a:spcAft>
                <a:spcPts val="600"/>
              </a:spcAft>
              <a:buFont typeface="Wingdings" panose="05000000000000000000" pitchFamily="2" charset="2"/>
              <a:buChar char="q"/>
            </a:pPr>
            <a:r>
              <a:rPr lang="en-US" sz="3200" dirty="0">
                <a:latin typeface="Arial" panose="020B0604020202020204" pitchFamily="34" charset="0"/>
                <a:cs typeface="Arial" panose="020B0604020202020204" pitchFamily="34" charset="0"/>
              </a:rPr>
              <a:t>Q&amp;A at the end of training as time permits</a:t>
            </a:r>
          </a:p>
          <a:p>
            <a:pPr marL="612648" lvl="1" indent="-457200">
              <a:lnSpc>
                <a:spcPct val="100000"/>
              </a:lnSpc>
              <a:spcBef>
                <a:spcPts val="0"/>
              </a:spcBef>
              <a:spcAft>
                <a:spcPts val="600"/>
              </a:spcAft>
              <a:buFont typeface="Wingdings" panose="05000000000000000000" pitchFamily="2" charset="2"/>
              <a:buChar char="q"/>
            </a:pPr>
            <a:r>
              <a:rPr lang="en-US" sz="3200" dirty="0">
                <a:latin typeface="Arial" panose="020B0604020202020204" pitchFamily="34" charset="0"/>
                <a:cs typeface="Arial" panose="020B0604020202020204" pitchFamily="34" charset="0"/>
              </a:rPr>
              <a:t>This session is being recorded. The recording and PowerPoint will be posted on the DMH Cost Report training website:  </a:t>
            </a:r>
            <a:r>
              <a:rPr lang="en-US" sz="2800" dirty="0">
                <a:latin typeface="Arial" panose="020B0604020202020204" pitchFamily="34" charset="0"/>
                <a:cs typeface="Arial" panose="020B0604020202020204" pitchFamily="34" charset="0"/>
                <a:hlinkClick r:id="rId3"/>
              </a:rPr>
              <a:t>https://dmh.lacounty.gov/for-providers/administrative-tools/cost-report-training-materials/</a:t>
            </a:r>
            <a:endParaRPr lang="en-US" sz="28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2</a:t>
            </a:fld>
            <a:endParaRPr lang="en-US" dirty="0"/>
          </a:p>
        </p:txBody>
      </p:sp>
    </p:spTree>
    <p:extLst>
      <p:ext uri="{BB962C8B-B14F-4D97-AF65-F5344CB8AC3E}">
        <p14:creationId xmlns:p14="http://schemas.microsoft.com/office/powerpoint/2010/main" val="3917071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Documents to be included with Cost Report Submission</a:t>
            </a:r>
          </a:p>
        </p:txBody>
      </p:sp>
      <p:sp>
        <p:nvSpPr>
          <p:cNvPr id="3" name="Content Placeholder 2"/>
          <p:cNvSpPr>
            <a:spLocks noGrp="1"/>
          </p:cNvSpPr>
          <p:nvPr>
            <p:ph idx="1"/>
          </p:nvPr>
        </p:nvSpPr>
        <p:spPr>
          <a:xfrm>
            <a:off x="1078304" y="1845734"/>
            <a:ext cx="1561380" cy="630048"/>
          </a:xfrm>
        </p:spPr>
        <p:txBody>
          <a:bodyPr numCol="2">
            <a:noAutofit/>
          </a:bodyPr>
          <a:lstStyle/>
          <a:p>
            <a:pPr marL="0" indent="0">
              <a:lnSpc>
                <a:spcPct val="120000"/>
              </a:lnSpc>
              <a:buNone/>
            </a:pPr>
            <a:r>
              <a:rPr lang="en-US" sz="1400" dirty="0"/>
              <a:t> </a:t>
            </a:r>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20</a:t>
            </a:fld>
            <a:endParaRPr lang="en-US" dirty="0"/>
          </a:p>
        </p:txBody>
      </p:sp>
      <p:sp>
        <p:nvSpPr>
          <p:cNvPr id="6" name="TextBox 5">
            <a:extLst>
              <a:ext uri="{FF2B5EF4-FFF2-40B4-BE49-F238E27FC236}">
                <a16:creationId xmlns:a16="http://schemas.microsoft.com/office/drawing/2014/main" id="{1558A6AF-B1F7-E7CE-9DED-492F2C20B06F}"/>
              </a:ext>
            </a:extLst>
          </p:cNvPr>
          <p:cNvSpPr txBox="1"/>
          <p:nvPr/>
        </p:nvSpPr>
        <p:spPr>
          <a:xfrm>
            <a:off x="890591" y="1845734"/>
            <a:ext cx="10410817" cy="4185761"/>
          </a:xfrm>
          <a:prstGeom prst="rect">
            <a:avLst/>
          </a:prstGeom>
          <a:noFill/>
        </p:spPr>
        <p:txBody>
          <a:bodyPr wrap="square" rtlCol="0">
            <a:spAutoFit/>
          </a:bodyPr>
          <a:lstStyle/>
          <a:p>
            <a:pPr lvl="1" indent="-342900">
              <a:buClr>
                <a:schemeClr val="accent1"/>
              </a:buClr>
              <a:buFont typeface="Wingdings" panose="05000000000000000000" pitchFamily="2" charset="2"/>
              <a:buChar char="q"/>
            </a:pPr>
            <a:r>
              <a:rPr lang="en-US" altLang="en-US" sz="2400" b="1" dirty="0">
                <a:solidFill>
                  <a:schemeClr val="tx1">
                    <a:lumMod val="65000"/>
                    <a:lumOff val="35000"/>
                  </a:schemeClr>
                </a:solidFill>
              </a:rPr>
              <a:t>Every Legal Entity/Agency must submit a Cost Report, Attachment 4 and 5</a:t>
            </a:r>
            <a:r>
              <a:rPr lang="en-US" altLang="en-US" sz="2200" b="1" dirty="0">
                <a:solidFill>
                  <a:schemeClr val="tx1">
                    <a:lumMod val="65000"/>
                    <a:lumOff val="35000"/>
                  </a:schemeClr>
                </a:solidFill>
              </a:rPr>
              <a:t>; </a:t>
            </a:r>
          </a:p>
          <a:p>
            <a:pPr marL="914400" lvl="3" indent="-342900">
              <a:buClr>
                <a:schemeClr val="accent1"/>
              </a:buClr>
              <a:buFont typeface="Wingdings" panose="05000000000000000000" pitchFamily="2" charset="2"/>
              <a:buChar char="Ø"/>
            </a:pPr>
            <a:r>
              <a:rPr lang="en-US" altLang="en-US" sz="2000" dirty="0">
                <a:solidFill>
                  <a:schemeClr val="tx1">
                    <a:lumMod val="65000"/>
                    <a:lumOff val="35000"/>
                  </a:schemeClr>
                </a:solidFill>
              </a:rPr>
              <a:t> </a:t>
            </a:r>
            <a:r>
              <a:rPr lang="en-US" altLang="en-US" sz="2200" dirty="0">
                <a:solidFill>
                  <a:schemeClr val="tx1">
                    <a:lumMod val="65000"/>
                    <a:lumOff val="35000"/>
                  </a:schemeClr>
                </a:solidFill>
              </a:rPr>
              <a:t>4 – Cost Report Letter of Certification</a:t>
            </a:r>
          </a:p>
          <a:p>
            <a:pPr marL="914400" lvl="3" indent="-342900">
              <a:buClr>
                <a:schemeClr val="accent1"/>
              </a:buClr>
              <a:buFont typeface="Wingdings" panose="05000000000000000000" pitchFamily="2" charset="2"/>
              <a:buChar char="Ø"/>
            </a:pPr>
            <a:r>
              <a:rPr lang="en-US" altLang="en-US" sz="2200" dirty="0">
                <a:solidFill>
                  <a:schemeClr val="tx1">
                    <a:lumMod val="65000"/>
                    <a:lumOff val="35000"/>
                  </a:schemeClr>
                </a:solidFill>
              </a:rPr>
              <a:t> 5 – Source of UOS data (Contractor’s internal records or 701-UP with run date)</a:t>
            </a:r>
          </a:p>
          <a:p>
            <a:pPr marL="914400" lvl="3" indent="-342900">
              <a:buClr>
                <a:schemeClr val="accent1"/>
              </a:buClr>
              <a:buFont typeface="Wingdings" panose="05000000000000000000" pitchFamily="2" charset="2"/>
              <a:buChar char="Ø"/>
            </a:pPr>
            <a:endParaRPr lang="en-US" altLang="en-US" sz="2000" dirty="0">
              <a:solidFill>
                <a:schemeClr val="tx1">
                  <a:lumMod val="65000"/>
                  <a:lumOff val="35000"/>
                </a:schemeClr>
              </a:solidFill>
            </a:endParaRPr>
          </a:p>
          <a:p>
            <a:pPr lvl="1" indent="-342900">
              <a:buClr>
                <a:schemeClr val="accent1"/>
              </a:buClr>
              <a:buFont typeface="Wingdings" panose="05000000000000000000" pitchFamily="2" charset="2"/>
              <a:buChar char="q"/>
            </a:pPr>
            <a:r>
              <a:rPr lang="en-US" altLang="en-US" sz="2400" b="1" dirty="0">
                <a:solidFill>
                  <a:schemeClr val="tx1">
                    <a:lumMod val="65000"/>
                    <a:lumOff val="35000"/>
                  </a:schemeClr>
                </a:solidFill>
              </a:rPr>
              <a:t>LE needs to submit Attachment 9A, 10A, 11, if applicable;</a:t>
            </a:r>
          </a:p>
          <a:p>
            <a:pPr marL="914400" lvl="3" indent="-342900">
              <a:buClr>
                <a:schemeClr val="accent1"/>
              </a:buClr>
              <a:buFont typeface="Wingdings" panose="05000000000000000000" pitchFamily="2" charset="2"/>
              <a:buChar char="Ø"/>
            </a:pPr>
            <a:r>
              <a:rPr lang="en-US" altLang="en-US" sz="2200" dirty="0">
                <a:solidFill>
                  <a:schemeClr val="tx1">
                    <a:lumMod val="65000"/>
                    <a:lumOff val="35000"/>
                  </a:schemeClr>
                </a:solidFill>
              </a:rPr>
              <a:t>9A – Non-MC Direct Charge expenditures by funded program</a:t>
            </a:r>
          </a:p>
          <a:p>
            <a:pPr marL="1719072" lvl="3" indent="-342900">
              <a:buClr>
                <a:schemeClr val="accent1"/>
              </a:buClr>
              <a:buFont typeface="Wingdings" panose="05000000000000000000" pitchFamily="2" charset="2"/>
              <a:buChar char="v"/>
            </a:pPr>
            <a:r>
              <a:rPr lang="en-US" altLang="en-US" sz="2200" dirty="0">
                <a:solidFill>
                  <a:schemeClr val="tx1">
                    <a:lumMod val="65000"/>
                    <a:lumOff val="35000"/>
                  </a:schemeClr>
                </a:solidFill>
              </a:rPr>
              <a:t>Complete 9A for manual invoices</a:t>
            </a:r>
          </a:p>
          <a:p>
            <a:pPr marL="914400" lvl="3" indent="-342900">
              <a:buClr>
                <a:schemeClr val="accent1"/>
              </a:buClr>
              <a:buFont typeface="Wingdings" panose="05000000000000000000" pitchFamily="2" charset="2"/>
              <a:buChar char="Ø"/>
            </a:pPr>
            <a:r>
              <a:rPr lang="en-US" altLang="en-US" sz="2200" dirty="0">
                <a:solidFill>
                  <a:schemeClr val="tx1">
                    <a:lumMod val="65000"/>
                    <a:lumOff val="35000"/>
                  </a:schemeClr>
                </a:solidFill>
              </a:rPr>
              <a:t>10A – Third Party Revenue by funded program &amp; payor source</a:t>
            </a:r>
          </a:p>
          <a:p>
            <a:pPr marL="1719072" lvl="2" indent="-342900">
              <a:buClr>
                <a:schemeClr val="accent1"/>
              </a:buClr>
              <a:buFont typeface="Wingdings" panose="05000000000000000000" pitchFamily="2" charset="2"/>
              <a:buChar char="v"/>
            </a:pPr>
            <a:r>
              <a:rPr lang="en-US" altLang="en-US" sz="2200" dirty="0">
                <a:solidFill>
                  <a:schemeClr val="tx1">
                    <a:lumMod val="65000"/>
                    <a:lumOff val="35000"/>
                  </a:schemeClr>
                </a:solidFill>
              </a:rPr>
              <a:t>Complete 10A if LE fills in 3rd party Revenue in Sch. B and LAC 103</a:t>
            </a:r>
          </a:p>
          <a:p>
            <a:pPr marL="914400" lvl="3" indent="-342900">
              <a:buClr>
                <a:schemeClr val="accent1"/>
              </a:buClr>
              <a:buFont typeface="Wingdings" panose="05000000000000000000" pitchFamily="2" charset="2"/>
              <a:buChar char="Ø"/>
            </a:pPr>
            <a:r>
              <a:rPr lang="en-US" sz="2200" dirty="0">
                <a:solidFill>
                  <a:schemeClr val="tx1">
                    <a:lumMod val="65000"/>
                    <a:lumOff val="35000"/>
                  </a:schemeClr>
                </a:solidFill>
              </a:rPr>
              <a:t>11 – LE Re-Entering Options</a:t>
            </a:r>
          </a:p>
          <a:p>
            <a:pPr marL="1714500" lvl="4" indent="-342900">
              <a:buClr>
                <a:schemeClr val="accent1"/>
              </a:buClr>
              <a:buFont typeface="Wingdings" panose="05000000000000000000" pitchFamily="2" charset="2"/>
              <a:buChar char="v"/>
            </a:pPr>
            <a:r>
              <a:rPr lang="en-US" sz="2200" dirty="0">
                <a:solidFill>
                  <a:schemeClr val="tx1">
                    <a:lumMod val="65000"/>
                    <a:lumOff val="35000"/>
                  </a:schemeClr>
                </a:solidFill>
              </a:rPr>
              <a:t>Complete the form to provide the response to export data to final cost report template by County or by LE</a:t>
            </a:r>
          </a:p>
        </p:txBody>
      </p:sp>
    </p:spTree>
    <p:extLst>
      <p:ext uri="{BB962C8B-B14F-4D97-AF65-F5344CB8AC3E}">
        <p14:creationId xmlns:p14="http://schemas.microsoft.com/office/powerpoint/2010/main" val="956597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Documents to be included with Cost Report Submission, Cont.</a:t>
            </a:r>
          </a:p>
        </p:txBody>
      </p:sp>
      <p:sp>
        <p:nvSpPr>
          <p:cNvPr id="3" name="Content Placeholder 2"/>
          <p:cNvSpPr>
            <a:spLocks noGrp="1"/>
          </p:cNvSpPr>
          <p:nvPr>
            <p:ph idx="1"/>
          </p:nvPr>
        </p:nvSpPr>
        <p:spPr>
          <a:xfrm>
            <a:off x="1097279" y="2171469"/>
            <a:ext cx="10238775" cy="3552984"/>
          </a:xfrm>
        </p:spPr>
        <p:txBody>
          <a:bodyPr numCol="1">
            <a:noAutofit/>
          </a:bodyPr>
          <a:lstStyle/>
          <a:p>
            <a:pPr marL="0">
              <a:lnSpc>
                <a:spcPct val="100000"/>
              </a:lnSpc>
              <a:spcBef>
                <a:spcPts val="0"/>
              </a:spcBef>
              <a:spcAft>
                <a:spcPts val="0"/>
              </a:spcAft>
              <a:buFont typeface="Wingdings" panose="05000000000000000000" pitchFamily="2" charset="2"/>
              <a:buChar char="q"/>
            </a:pPr>
            <a:r>
              <a:rPr lang="en-US" sz="3600" b="1" dirty="0"/>
              <a:t>Supporting Documents:</a:t>
            </a:r>
          </a:p>
          <a:p>
            <a:pPr marL="533072" lvl="5">
              <a:lnSpc>
                <a:spcPct val="100000"/>
              </a:lnSpc>
              <a:spcBef>
                <a:spcPts val="0"/>
              </a:spcBef>
              <a:spcAft>
                <a:spcPts val="0"/>
              </a:spcAft>
              <a:buFont typeface="Wingdings" panose="05000000000000000000" pitchFamily="2" charset="2"/>
              <a:buChar char="Ø"/>
            </a:pPr>
            <a:r>
              <a:rPr lang="en-US" sz="2800" dirty="0"/>
              <a:t> Client Units of Service Reports (if the LE is using </a:t>
            </a:r>
            <a:r>
              <a:rPr lang="en-US" altLang="en-US" sz="2800" dirty="0"/>
              <a:t>internal records)</a:t>
            </a:r>
            <a:r>
              <a:rPr lang="en-US" sz="2800" dirty="0"/>
              <a:t> </a:t>
            </a:r>
          </a:p>
          <a:p>
            <a:pPr marL="533072" lvl="5">
              <a:lnSpc>
                <a:spcPct val="100000"/>
              </a:lnSpc>
              <a:spcBef>
                <a:spcPts val="0"/>
              </a:spcBef>
              <a:spcAft>
                <a:spcPts val="0"/>
              </a:spcAft>
              <a:buFont typeface="Wingdings" panose="05000000000000000000" pitchFamily="2" charset="2"/>
              <a:buChar char="Ø"/>
            </a:pPr>
            <a:r>
              <a:rPr lang="en-US" sz="2800" dirty="0"/>
              <a:t> Third Party Revenue Records</a:t>
            </a:r>
          </a:p>
          <a:p>
            <a:pPr marL="533072" lvl="5">
              <a:lnSpc>
                <a:spcPct val="100000"/>
              </a:lnSpc>
              <a:spcBef>
                <a:spcPts val="0"/>
              </a:spcBef>
              <a:spcAft>
                <a:spcPts val="0"/>
              </a:spcAft>
              <a:buFont typeface="Wingdings" panose="05000000000000000000" pitchFamily="2" charset="2"/>
              <a:buChar char="Ø"/>
            </a:pPr>
            <a:r>
              <a:rPr lang="en-US" sz="2800" dirty="0"/>
              <a:t> Indirect Cost Allocation Plan</a:t>
            </a:r>
          </a:p>
          <a:p>
            <a:pPr marL="533072" lvl="5">
              <a:lnSpc>
                <a:spcPct val="100000"/>
              </a:lnSpc>
              <a:spcBef>
                <a:spcPts val="0"/>
              </a:spcBef>
              <a:spcAft>
                <a:spcPts val="0"/>
              </a:spcAft>
              <a:buFont typeface="Wingdings" panose="05000000000000000000" pitchFamily="2" charset="2"/>
              <a:buChar char="Ø"/>
            </a:pPr>
            <a:r>
              <a:rPr lang="en-US" sz="2800" dirty="0"/>
              <a:t> Fixed Assets Depreciation Schedule</a:t>
            </a:r>
          </a:p>
          <a:p>
            <a:pPr marL="533072" lvl="5">
              <a:lnSpc>
                <a:spcPct val="100000"/>
              </a:lnSpc>
              <a:spcBef>
                <a:spcPts val="0"/>
              </a:spcBef>
              <a:spcAft>
                <a:spcPts val="0"/>
              </a:spcAft>
              <a:buFont typeface="Wingdings" panose="05000000000000000000" pitchFamily="2" charset="2"/>
              <a:buChar char="Ø"/>
            </a:pPr>
            <a:r>
              <a:rPr lang="en-US" sz="2800" dirty="0"/>
              <a:t> Trial Balance Sheet with applicable to DMH contract services</a:t>
            </a:r>
          </a:p>
          <a:p>
            <a:pPr marL="533072" lvl="5">
              <a:lnSpc>
                <a:spcPct val="100000"/>
              </a:lnSpc>
              <a:spcBef>
                <a:spcPts val="0"/>
              </a:spcBef>
              <a:spcAft>
                <a:spcPts val="0"/>
              </a:spcAft>
              <a:buFont typeface="Wingdings" panose="05000000000000000000" pitchFamily="2" charset="2"/>
              <a:buChar char="Ø"/>
            </a:pPr>
            <a:r>
              <a:rPr lang="en-US" sz="2800" dirty="0"/>
              <a:t> Invoice payment logs (Special program payments)</a:t>
            </a:r>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21</a:t>
            </a:fld>
            <a:endParaRPr lang="en-US" dirty="0"/>
          </a:p>
        </p:txBody>
      </p:sp>
    </p:spTree>
    <p:extLst>
      <p:ext uri="{BB962C8B-B14F-4D97-AF65-F5344CB8AC3E}">
        <p14:creationId xmlns:p14="http://schemas.microsoft.com/office/powerpoint/2010/main" val="653949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How to Submit the FY 2021-22 Cost Report</a:t>
            </a:r>
          </a:p>
        </p:txBody>
      </p:sp>
      <p:sp>
        <p:nvSpPr>
          <p:cNvPr id="3" name="Content Placeholder 2"/>
          <p:cNvSpPr>
            <a:spLocks noGrp="1"/>
          </p:cNvSpPr>
          <p:nvPr>
            <p:ph idx="1"/>
          </p:nvPr>
        </p:nvSpPr>
        <p:spPr>
          <a:xfrm>
            <a:off x="1097280" y="1845733"/>
            <a:ext cx="10058400" cy="4482495"/>
          </a:xfrm>
        </p:spPr>
        <p:txBody>
          <a:bodyPr>
            <a:normAutofit/>
          </a:bodyPr>
          <a:lstStyle/>
          <a:p>
            <a:pPr marL="640080" lvl="3" indent="-457200">
              <a:lnSpc>
                <a:spcPct val="100000"/>
              </a:lnSpc>
              <a:spcBef>
                <a:spcPts val="0"/>
              </a:spcBef>
              <a:spcAft>
                <a:spcPts val="0"/>
              </a:spcAft>
              <a:buFont typeface="Wingdings" panose="05000000000000000000" pitchFamily="2" charset="2"/>
              <a:buChar char="q"/>
            </a:pPr>
            <a:r>
              <a:rPr lang="en-US" sz="3200" dirty="0"/>
              <a:t>The deadline to submit the FY 2021-22 Cost Report is </a:t>
            </a:r>
            <a:r>
              <a:rPr lang="en-US" sz="3200" dirty="0">
                <a:solidFill>
                  <a:srgbClr val="0033CC"/>
                </a:solidFill>
              </a:rPr>
              <a:t>October 28, 2022, or as otherwise approved by County; </a:t>
            </a:r>
          </a:p>
          <a:p>
            <a:pPr marL="640080" lvl="3" indent="-457200">
              <a:lnSpc>
                <a:spcPct val="100000"/>
              </a:lnSpc>
              <a:spcBef>
                <a:spcPts val="0"/>
              </a:spcBef>
              <a:spcAft>
                <a:spcPts val="0"/>
              </a:spcAft>
              <a:buFont typeface="Wingdings" panose="05000000000000000000" pitchFamily="2" charset="2"/>
              <a:buChar char="q"/>
            </a:pPr>
            <a:endParaRPr lang="en-US" sz="3200" dirty="0">
              <a:solidFill>
                <a:srgbClr val="0033CC"/>
              </a:solidFill>
            </a:endParaRPr>
          </a:p>
          <a:p>
            <a:pPr marL="640080" lvl="3" indent="-457200">
              <a:lnSpc>
                <a:spcPct val="100000"/>
              </a:lnSpc>
              <a:spcBef>
                <a:spcPts val="0"/>
              </a:spcBef>
              <a:spcAft>
                <a:spcPts val="0"/>
              </a:spcAft>
              <a:buFont typeface="Wingdings" panose="05000000000000000000" pitchFamily="2" charset="2"/>
              <a:buChar char="q"/>
            </a:pPr>
            <a:r>
              <a:rPr lang="en-US" sz="3200" dirty="0"/>
              <a:t>We will continue to accept the electronic copies via email this year;</a:t>
            </a:r>
          </a:p>
          <a:p>
            <a:pPr marL="1007392" lvl="6" indent="-457200">
              <a:lnSpc>
                <a:spcPct val="100000"/>
              </a:lnSpc>
              <a:spcBef>
                <a:spcPts val="0"/>
              </a:spcBef>
              <a:spcAft>
                <a:spcPts val="0"/>
              </a:spcAft>
              <a:buFont typeface="Wingdings" panose="05000000000000000000" pitchFamily="2" charset="2"/>
              <a:buChar char="Ø"/>
            </a:pPr>
            <a:r>
              <a:rPr lang="en-US" sz="2800" dirty="0"/>
              <a:t>Email complete Cost Report package to your assigned cost report analyst.</a:t>
            </a:r>
          </a:p>
          <a:p>
            <a:pPr marL="1007392" lvl="6" indent="-457200">
              <a:lnSpc>
                <a:spcPct val="100000"/>
              </a:lnSpc>
              <a:spcBef>
                <a:spcPts val="0"/>
              </a:spcBef>
              <a:spcAft>
                <a:spcPts val="0"/>
              </a:spcAft>
              <a:buFont typeface="Wingdings" panose="05000000000000000000" pitchFamily="2" charset="2"/>
              <a:buChar char="Ø"/>
            </a:pPr>
            <a:r>
              <a:rPr lang="en-US" sz="2800" dirty="0"/>
              <a:t>Reference </a:t>
            </a:r>
            <a:r>
              <a:rPr lang="en-US" sz="2800" b="1" u="sng" dirty="0">
                <a:solidFill>
                  <a:srgbClr val="0033CC"/>
                </a:solidFill>
              </a:rPr>
              <a:t>Attachment 2</a:t>
            </a:r>
            <a:r>
              <a:rPr lang="en-US" sz="2800" dirty="0"/>
              <a:t> for submission details.</a:t>
            </a:r>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22</a:t>
            </a:fld>
            <a:endParaRPr lang="en-US" dirty="0"/>
          </a:p>
        </p:txBody>
      </p:sp>
    </p:spTree>
    <p:extLst>
      <p:ext uri="{BB962C8B-B14F-4D97-AF65-F5344CB8AC3E}">
        <p14:creationId xmlns:p14="http://schemas.microsoft.com/office/powerpoint/2010/main" val="3247837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D214-845D-45A3-8F40-4497F44E09D7}"/>
              </a:ext>
            </a:extLst>
          </p:cNvPr>
          <p:cNvSpPr>
            <a:spLocks noGrp="1"/>
          </p:cNvSpPr>
          <p:nvPr>
            <p:ph type="title"/>
          </p:nvPr>
        </p:nvSpPr>
        <p:spPr/>
        <p:txBody>
          <a:bodyPr/>
          <a:lstStyle/>
          <a:p>
            <a:r>
              <a:rPr lang="en-US" b="1" dirty="0"/>
              <a:t>Cost Report Desk Review</a:t>
            </a:r>
          </a:p>
        </p:txBody>
      </p:sp>
      <p:sp>
        <p:nvSpPr>
          <p:cNvPr id="3" name="Content Placeholder 2">
            <a:extLst>
              <a:ext uri="{FF2B5EF4-FFF2-40B4-BE49-F238E27FC236}">
                <a16:creationId xmlns:a16="http://schemas.microsoft.com/office/drawing/2014/main" id="{7F74F6A5-5E3B-4626-BB6B-C759EC241CA7}"/>
              </a:ext>
            </a:extLst>
          </p:cNvPr>
          <p:cNvSpPr>
            <a:spLocks noGrp="1"/>
          </p:cNvSpPr>
          <p:nvPr>
            <p:ph idx="1"/>
          </p:nvPr>
        </p:nvSpPr>
        <p:spPr/>
        <p:txBody>
          <a:bodyPr/>
          <a:lstStyle/>
          <a:p>
            <a:pPr marL="708660" lvl="4" indent="-342900">
              <a:lnSpc>
                <a:spcPct val="100000"/>
              </a:lnSpc>
              <a:spcBef>
                <a:spcPts val="0"/>
              </a:spcBef>
              <a:spcAft>
                <a:spcPts val="0"/>
              </a:spcAft>
              <a:buFont typeface="Wingdings" panose="05000000000000000000" pitchFamily="2" charset="2"/>
              <a:buChar char="q"/>
            </a:pPr>
            <a:r>
              <a:rPr lang="en-US" sz="2400" b="1" i="1" dirty="0"/>
              <a:t>What’s the next step after Contractors submit the original Cost Reports?</a:t>
            </a:r>
          </a:p>
          <a:p>
            <a:pPr marL="1093092" lvl="7" indent="-342900">
              <a:lnSpc>
                <a:spcPct val="100000"/>
              </a:lnSpc>
              <a:spcBef>
                <a:spcPts val="0"/>
              </a:spcBef>
              <a:spcAft>
                <a:spcPts val="0"/>
              </a:spcAft>
              <a:buFont typeface="Wingdings" panose="05000000000000000000" pitchFamily="2" charset="2"/>
              <a:buChar char="Ø"/>
            </a:pPr>
            <a:r>
              <a:rPr lang="en-US" sz="2400" dirty="0"/>
              <a:t>Cost Report Analysts will notify Contractors of any concern and/or request for corrections via email;</a:t>
            </a:r>
          </a:p>
          <a:p>
            <a:pPr marL="1093092" lvl="7" indent="-342900">
              <a:lnSpc>
                <a:spcPct val="100000"/>
              </a:lnSpc>
              <a:spcBef>
                <a:spcPts val="0"/>
              </a:spcBef>
              <a:spcAft>
                <a:spcPts val="0"/>
              </a:spcAft>
              <a:buFont typeface="Wingdings" panose="05000000000000000000" pitchFamily="2" charset="2"/>
              <a:buChar char="Ø"/>
            </a:pPr>
            <a:r>
              <a:rPr lang="en-US" sz="2400" dirty="0"/>
              <a:t>Contractors need to submit corrections as soon as possible;</a:t>
            </a:r>
          </a:p>
          <a:p>
            <a:pPr marL="1093092" lvl="7" indent="-342900">
              <a:lnSpc>
                <a:spcPct val="100000"/>
              </a:lnSpc>
              <a:spcBef>
                <a:spcPts val="0"/>
              </a:spcBef>
              <a:spcAft>
                <a:spcPts val="0"/>
              </a:spcAft>
              <a:buFont typeface="Wingdings" panose="05000000000000000000" pitchFamily="2" charset="2"/>
              <a:buChar char="Ø"/>
            </a:pPr>
            <a:r>
              <a:rPr lang="en-US" sz="2400" dirty="0"/>
              <a:t>The final correction on annual cost report must be signed &amp; dated, and include a new Cost Report Letter of Certification.</a:t>
            </a:r>
          </a:p>
          <a:p>
            <a:pPr marL="750192" lvl="7" indent="0">
              <a:lnSpc>
                <a:spcPct val="100000"/>
              </a:lnSpc>
              <a:spcBef>
                <a:spcPts val="0"/>
              </a:spcBef>
              <a:spcAft>
                <a:spcPts val="0"/>
              </a:spcAft>
              <a:buNone/>
            </a:pPr>
            <a:endParaRPr lang="en-US" sz="2400" dirty="0"/>
          </a:p>
          <a:p>
            <a:pPr marL="708660" lvl="4" indent="-342900">
              <a:lnSpc>
                <a:spcPct val="100000"/>
              </a:lnSpc>
              <a:spcBef>
                <a:spcPts val="0"/>
              </a:spcBef>
              <a:spcAft>
                <a:spcPts val="0"/>
              </a:spcAft>
              <a:buFont typeface="Wingdings" panose="05000000000000000000" pitchFamily="2" charset="2"/>
              <a:buChar char="q"/>
              <a:defRPr/>
            </a:pPr>
            <a:r>
              <a:rPr lang="en-US" sz="2400" dirty="0"/>
              <a:t>The complete Cost Report Analysts assignment list can be found in the DMH Cost Report training website.</a:t>
            </a:r>
          </a:p>
          <a:p>
            <a:pPr marL="0" indent="0" algn="ctr">
              <a:buNone/>
              <a:defRPr/>
            </a:pPr>
            <a:r>
              <a:rPr lang="en-US" dirty="0">
                <a:solidFill>
                  <a:srgbClr val="0033CC"/>
                </a:solidFill>
                <a:hlinkClick r:id="rId3">
                  <a:extLst>
                    <a:ext uri="{A12FA001-AC4F-418D-AE19-62706E023703}">
                      <ahyp:hlinkClr xmlns:ahyp="http://schemas.microsoft.com/office/drawing/2018/hyperlinkcolor" val="tx"/>
                    </a:ext>
                  </a:extLst>
                </a:hlinkClick>
              </a:rPr>
              <a:t>https://dmh.lacounty.gov/for-providers/administrative-tools/cost-report-training-materials/</a:t>
            </a:r>
            <a:endParaRPr lang="en-US" dirty="0">
              <a:solidFill>
                <a:srgbClr val="0033CC"/>
              </a:solidFill>
            </a:endParaRPr>
          </a:p>
        </p:txBody>
      </p:sp>
      <p:sp>
        <p:nvSpPr>
          <p:cNvPr id="4" name="Footer Placeholder 3">
            <a:extLst>
              <a:ext uri="{FF2B5EF4-FFF2-40B4-BE49-F238E27FC236}">
                <a16:creationId xmlns:a16="http://schemas.microsoft.com/office/drawing/2014/main" id="{FC30D0C5-E14D-4859-A33C-60457B5C5C42}"/>
              </a:ext>
            </a:extLst>
          </p:cNvPr>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a:extLst>
              <a:ext uri="{FF2B5EF4-FFF2-40B4-BE49-F238E27FC236}">
                <a16:creationId xmlns:a16="http://schemas.microsoft.com/office/drawing/2014/main" id="{1B3C9515-4EDD-4D74-8B47-AC096001BC2F}"/>
              </a:ext>
            </a:extLst>
          </p:cNvPr>
          <p:cNvSpPr>
            <a:spLocks noGrp="1"/>
          </p:cNvSpPr>
          <p:nvPr>
            <p:ph type="sldNum" sz="quarter" idx="12"/>
          </p:nvPr>
        </p:nvSpPr>
        <p:spPr/>
        <p:txBody>
          <a:bodyPr/>
          <a:lstStyle/>
          <a:p>
            <a:fld id="{C2203580-8877-4CB7-953B-63546837A7C2}" type="slidenum">
              <a:rPr lang="en-US" smtClean="0"/>
              <a:t>23</a:t>
            </a:fld>
            <a:endParaRPr lang="en-US" dirty="0"/>
          </a:p>
        </p:txBody>
      </p:sp>
    </p:spTree>
    <p:extLst>
      <p:ext uri="{BB962C8B-B14F-4D97-AF65-F5344CB8AC3E}">
        <p14:creationId xmlns:p14="http://schemas.microsoft.com/office/powerpoint/2010/main" val="2743713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Important Reminders:</a:t>
            </a:r>
          </a:p>
        </p:txBody>
      </p:sp>
      <p:sp>
        <p:nvSpPr>
          <p:cNvPr id="3" name="Content Placeholder 2"/>
          <p:cNvSpPr>
            <a:spLocks noGrp="1"/>
          </p:cNvSpPr>
          <p:nvPr>
            <p:ph idx="1"/>
          </p:nvPr>
        </p:nvSpPr>
        <p:spPr/>
        <p:txBody>
          <a:bodyPr>
            <a:normAutofit/>
          </a:bodyPr>
          <a:lstStyle/>
          <a:p>
            <a:pPr marL="932688" lvl="2" indent="-457200">
              <a:buFont typeface="Wingdings" panose="05000000000000000000" pitchFamily="2" charset="2"/>
              <a:buChar char="q"/>
            </a:pPr>
            <a:r>
              <a:rPr lang="en-US" sz="3200" dirty="0"/>
              <a:t>FINAL SHIFT – If contractors need to request final shift, please submit final shift change request to Myles Kang at </a:t>
            </a:r>
            <a:r>
              <a:rPr lang="en-US" sz="3200" dirty="0">
                <a:solidFill>
                  <a:srgbClr val="0033CC"/>
                </a:solidFill>
                <a:hlinkClick r:id="rId3">
                  <a:extLst>
                    <a:ext uri="{A12FA001-AC4F-418D-AE19-62706E023703}">
                      <ahyp:hlinkClr xmlns:ahyp="http://schemas.microsoft.com/office/drawing/2018/hyperlinkcolor" val="tx"/>
                    </a:ext>
                  </a:extLst>
                </a:hlinkClick>
              </a:rPr>
              <a:t>fsb@dmh.lacounty.gov</a:t>
            </a:r>
            <a:r>
              <a:rPr lang="en-US" sz="3200" dirty="0"/>
              <a:t> </a:t>
            </a:r>
            <a:r>
              <a:rPr lang="en-US" sz="3200" dirty="0">
                <a:solidFill>
                  <a:srgbClr val="FF0000"/>
                </a:solidFill>
              </a:rPr>
              <a:t>no later than November 28, 2022</a:t>
            </a:r>
            <a:r>
              <a:rPr lang="en-US" sz="3200" dirty="0">
                <a:solidFill>
                  <a:schemeClr val="tx1"/>
                </a:solidFill>
              </a:rPr>
              <a:t>.</a:t>
            </a:r>
            <a:r>
              <a:rPr lang="en-US" sz="3200" dirty="0">
                <a:solidFill>
                  <a:srgbClr val="FF0000"/>
                </a:solidFill>
              </a:rPr>
              <a:t> </a:t>
            </a:r>
          </a:p>
          <a:p>
            <a:pPr marL="932688" lvl="2" indent="-457200">
              <a:buFont typeface="Wingdings" panose="05000000000000000000" pitchFamily="2" charset="2"/>
              <a:buChar char="q"/>
            </a:pPr>
            <a:r>
              <a:rPr lang="en-US" sz="3200" dirty="0"/>
              <a:t>Annual Expenditure Report (AER) for UCC contracts – The AER is due no later than 30 calendar days after the Cost Report due date (</a:t>
            </a:r>
            <a:r>
              <a:rPr lang="en-US" sz="3200" i="1" dirty="0"/>
              <a:t>refer to your contract</a:t>
            </a:r>
            <a:r>
              <a:rPr lang="en-US" sz="3200" dirty="0"/>
              <a:t> </a:t>
            </a:r>
            <a:r>
              <a:rPr lang="en-US" sz="3200" i="1" dirty="0"/>
              <a:t>Financial Exhibit A, Paragraph K</a:t>
            </a:r>
            <a:r>
              <a:rPr lang="en-US" sz="3200" dirty="0"/>
              <a:t>)</a:t>
            </a:r>
          </a:p>
          <a:p>
            <a:endParaRPr lang="en-US"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24</a:t>
            </a:fld>
            <a:endParaRPr lang="en-US" dirty="0"/>
          </a:p>
        </p:txBody>
      </p:sp>
    </p:spTree>
    <p:extLst>
      <p:ext uri="{BB962C8B-B14F-4D97-AF65-F5344CB8AC3E}">
        <p14:creationId xmlns:p14="http://schemas.microsoft.com/office/powerpoint/2010/main" val="1163244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Cost Report Revisions</a:t>
            </a:r>
          </a:p>
        </p:txBody>
      </p:sp>
      <p:sp>
        <p:nvSpPr>
          <p:cNvPr id="3" name="Content Placeholder 2"/>
          <p:cNvSpPr>
            <a:spLocks noGrp="1"/>
          </p:cNvSpPr>
          <p:nvPr>
            <p:ph idx="1"/>
          </p:nvPr>
        </p:nvSpPr>
        <p:spPr>
          <a:xfrm>
            <a:off x="1097280" y="1845733"/>
            <a:ext cx="10058400" cy="4614051"/>
          </a:xfrm>
        </p:spPr>
        <p:txBody>
          <a:bodyPr>
            <a:normAutofit/>
          </a:bodyPr>
          <a:lstStyle/>
          <a:p>
            <a:pPr marL="822960" lvl="4" indent="-457200">
              <a:lnSpc>
                <a:spcPct val="100000"/>
              </a:lnSpc>
              <a:spcBef>
                <a:spcPts val="0"/>
              </a:spcBef>
              <a:spcAft>
                <a:spcPts val="0"/>
              </a:spcAft>
              <a:buFont typeface="Wingdings" panose="05000000000000000000" pitchFamily="2" charset="2"/>
              <a:buChar char="q"/>
            </a:pPr>
            <a:r>
              <a:rPr lang="en-US" sz="3200" dirty="0"/>
              <a:t>You will have an opportunity to submit revised Cost Reports prior to the DHCS commencement of the SD/MC reconciliation and CR Settlement process; </a:t>
            </a:r>
          </a:p>
          <a:p>
            <a:pPr marL="822960" lvl="4" indent="-457200">
              <a:lnSpc>
                <a:spcPct val="100000"/>
              </a:lnSpc>
              <a:spcBef>
                <a:spcPts val="0"/>
              </a:spcBef>
              <a:spcAft>
                <a:spcPts val="0"/>
              </a:spcAft>
              <a:buFont typeface="Wingdings" panose="05000000000000000000" pitchFamily="2" charset="2"/>
              <a:buChar char="q"/>
            </a:pPr>
            <a:r>
              <a:rPr lang="en-US" sz="3200" dirty="0"/>
              <a:t>For the revision of prior year cost reports, please contact Tracy Namkung @ Settlement Section for further instructions. </a:t>
            </a:r>
          </a:p>
          <a:p>
            <a:pPr marL="1390272" lvl="7" indent="-457200">
              <a:lnSpc>
                <a:spcPct val="100000"/>
              </a:lnSpc>
              <a:spcBef>
                <a:spcPts val="0"/>
              </a:spcBef>
              <a:spcAft>
                <a:spcPts val="0"/>
              </a:spcAft>
              <a:buFont typeface="Wingdings" panose="05000000000000000000" pitchFamily="2" charset="2"/>
              <a:buChar char="Ø"/>
            </a:pPr>
            <a:r>
              <a:rPr lang="en-US" sz="3200" dirty="0"/>
              <a:t>Email: </a:t>
            </a:r>
            <a:r>
              <a:rPr lang="en-US" sz="3200" dirty="0">
                <a:solidFill>
                  <a:srgbClr val="0033CC"/>
                </a:solidFill>
                <a:hlinkClick r:id="rId3">
                  <a:extLst>
                    <a:ext uri="{A12FA001-AC4F-418D-AE19-62706E023703}">
                      <ahyp:hlinkClr xmlns:ahyp="http://schemas.microsoft.com/office/drawing/2018/hyperlinkcolor" val="tx"/>
                    </a:ext>
                  </a:extLst>
                </a:hlinkClick>
              </a:rPr>
              <a:t>tnamkung@dmh.lacounty.gov</a:t>
            </a:r>
            <a:endParaRPr lang="en-US" sz="3200" dirty="0">
              <a:solidFill>
                <a:srgbClr val="0033CC"/>
              </a:solidFill>
            </a:endParaRPr>
          </a:p>
          <a:p>
            <a:pPr>
              <a:buFont typeface="Wingdings" panose="05000000000000000000" pitchFamily="2" charset="2"/>
              <a:buChar char="§"/>
            </a:pPr>
            <a:endParaRPr lang="en-US" dirty="0"/>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25</a:t>
            </a:fld>
            <a:endParaRPr lang="en-US" dirty="0"/>
          </a:p>
        </p:txBody>
      </p:sp>
    </p:spTree>
    <p:extLst>
      <p:ext uri="{BB962C8B-B14F-4D97-AF65-F5344CB8AC3E}">
        <p14:creationId xmlns:p14="http://schemas.microsoft.com/office/powerpoint/2010/main" val="357902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738590" cy="1450757"/>
          </a:xfrm>
        </p:spPr>
        <p:txBody>
          <a:bodyPr>
            <a:noAutofit/>
          </a:bodyPr>
          <a:lstStyle/>
          <a:p>
            <a:r>
              <a:rPr lang="en-US" b="1" dirty="0"/>
              <a:t>Proposed DHCS Audit and Settlement Timeframe for SD/MC Cost Report</a:t>
            </a:r>
            <a:br>
              <a:rPr lang="en-US" b="1" dirty="0"/>
            </a:br>
            <a:r>
              <a:rPr lang="en-US" sz="2800" b="1" dirty="0"/>
              <a:t>As of August 31, 2022</a:t>
            </a:r>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26</a:t>
            </a:fld>
            <a:endParaRPr lang="en-US" dirty="0"/>
          </a:p>
        </p:txBody>
      </p:sp>
      <p:sp>
        <p:nvSpPr>
          <p:cNvPr id="8" name="Content Placeholder 7">
            <a:extLst>
              <a:ext uri="{FF2B5EF4-FFF2-40B4-BE49-F238E27FC236}">
                <a16:creationId xmlns:a16="http://schemas.microsoft.com/office/drawing/2014/main" id="{FCE98437-A4FF-4A42-92D7-D977BD3E632C}"/>
              </a:ext>
            </a:extLst>
          </p:cNvPr>
          <p:cNvSpPr>
            <a:spLocks noGrp="1"/>
          </p:cNvSpPr>
          <p:nvPr>
            <p:ph idx="1"/>
          </p:nvPr>
        </p:nvSpPr>
        <p:spPr>
          <a:xfrm>
            <a:off x="1097280" y="1845734"/>
            <a:ext cx="9904094" cy="4023360"/>
          </a:xfrm>
        </p:spPr>
        <p:txBody>
          <a:bodyPr/>
          <a:lstStyle/>
          <a:p>
            <a:r>
              <a:rPr lang="en-US" dirty="0"/>
              <a:t> </a:t>
            </a:r>
          </a:p>
        </p:txBody>
      </p:sp>
      <p:pic>
        <p:nvPicPr>
          <p:cNvPr id="11" name="Picture 10">
            <a:extLst>
              <a:ext uri="{FF2B5EF4-FFF2-40B4-BE49-F238E27FC236}">
                <a16:creationId xmlns:a16="http://schemas.microsoft.com/office/drawing/2014/main" id="{2195046F-99A3-4D46-909F-776DFD963F23}"/>
              </a:ext>
            </a:extLst>
          </p:cNvPr>
          <p:cNvPicPr>
            <a:picLocks noChangeAspect="1"/>
          </p:cNvPicPr>
          <p:nvPr/>
        </p:nvPicPr>
        <p:blipFill>
          <a:blip r:embed="rId3"/>
          <a:stretch>
            <a:fillRect/>
          </a:stretch>
        </p:blipFill>
        <p:spPr>
          <a:xfrm>
            <a:off x="1190626" y="1845733"/>
            <a:ext cx="9645244" cy="4240741"/>
          </a:xfrm>
          <a:prstGeom prst="rect">
            <a:avLst/>
          </a:prstGeom>
        </p:spPr>
      </p:pic>
    </p:spTree>
    <p:extLst>
      <p:ext uri="{BB962C8B-B14F-4D97-AF65-F5344CB8AC3E}">
        <p14:creationId xmlns:p14="http://schemas.microsoft.com/office/powerpoint/2010/main" val="490754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Q&amp;A</a:t>
            </a:r>
          </a:p>
        </p:txBody>
      </p:sp>
      <p:sp>
        <p:nvSpPr>
          <p:cNvPr id="3" name="Content Placeholder 2"/>
          <p:cNvSpPr>
            <a:spLocks noGrp="1"/>
          </p:cNvSpPr>
          <p:nvPr>
            <p:ph idx="1"/>
          </p:nvPr>
        </p:nvSpPr>
        <p:spPr/>
        <p:txBody>
          <a:bodyPr>
            <a:normAutofit/>
          </a:bodyPr>
          <a:lstStyle/>
          <a:p>
            <a:pPr marL="635508" lvl="1" indent="-342900">
              <a:lnSpc>
                <a:spcPct val="100000"/>
              </a:lnSpc>
              <a:spcBef>
                <a:spcPts val="0"/>
              </a:spcBef>
              <a:spcAft>
                <a:spcPts val="0"/>
              </a:spcAft>
              <a:buFont typeface="Wingdings" panose="05000000000000000000" pitchFamily="2" charset="2"/>
              <a:buChar char="q"/>
            </a:pPr>
            <a:r>
              <a:rPr lang="en-US" sz="2400" dirty="0"/>
              <a:t>Please use the raise your hand feature so we can unmute your microphone, or type your question in the chat box; </a:t>
            </a:r>
          </a:p>
          <a:p>
            <a:pPr marL="635508" lvl="1" indent="-342900">
              <a:lnSpc>
                <a:spcPct val="100000"/>
              </a:lnSpc>
              <a:spcBef>
                <a:spcPts val="0"/>
              </a:spcBef>
              <a:spcAft>
                <a:spcPts val="0"/>
              </a:spcAft>
              <a:buFont typeface="Wingdings" panose="05000000000000000000" pitchFamily="2" charset="2"/>
              <a:buChar char="q"/>
            </a:pPr>
            <a:r>
              <a:rPr lang="en-US" sz="2400" dirty="0"/>
              <a:t>If you have other questions after this session, please email your questions to the Cost Report Mailbox: </a:t>
            </a:r>
            <a:r>
              <a:rPr lang="en-US" sz="2400" dirty="0">
                <a:hlinkClick r:id="rId3"/>
              </a:rPr>
              <a:t>CostReportMailbox@dmh.lacounty.gov</a:t>
            </a:r>
            <a:r>
              <a:rPr lang="en-US" sz="2400" dirty="0"/>
              <a:t>;</a:t>
            </a:r>
          </a:p>
          <a:p>
            <a:pPr marL="635508" lvl="1" indent="-342900">
              <a:lnSpc>
                <a:spcPct val="100000"/>
              </a:lnSpc>
              <a:spcBef>
                <a:spcPts val="0"/>
              </a:spcBef>
              <a:spcAft>
                <a:spcPts val="0"/>
              </a:spcAft>
              <a:buFont typeface="Wingdings" panose="05000000000000000000" pitchFamily="2" charset="2"/>
              <a:buChar char="q"/>
            </a:pPr>
            <a:r>
              <a:rPr lang="en-US" sz="2400" dirty="0"/>
              <a:t>Click the link below and follow the instructions to complete your </a:t>
            </a:r>
            <a:r>
              <a:rPr lang="en-US" sz="2400" b="1" dirty="0"/>
              <a:t>mandatory </a:t>
            </a:r>
            <a:r>
              <a:rPr lang="en-US" sz="2400" dirty="0"/>
              <a:t>Cost Report Training attendance requirement. </a:t>
            </a:r>
          </a:p>
          <a:p>
            <a:pPr lvl="4">
              <a:buFont typeface="Courier New" panose="02070309020205020404" pitchFamily="49" charset="0"/>
              <a:buChar char="o"/>
            </a:pPr>
            <a:r>
              <a:rPr lang="en-US" sz="2000" dirty="0"/>
              <a:t> </a:t>
            </a:r>
            <a:r>
              <a:rPr lang="en-US" sz="2400" dirty="0">
                <a:hlinkClick r:id="rId4"/>
              </a:rPr>
              <a:t>https://forms.office.com/g/GYL7J7fXJ1</a:t>
            </a:r>
            <a:r>
              <a:rPr lang="en-US" sz="2400" dirty="0"/>
              <a:t>  </a:t>
            </a:r>
          </a:p>
          <a:p>
            <a:pPr lvl="4">
              <a:buFont typeface="Courier New" panose="02070309020205020404" pitchFamily="49" charset="0"/>
              <a:buChar char="o"/>
            </a:pPr>
            <a:r>
              <a:rPr lang="en-US" sz="2400" dirty="0"/>
              <a:t> Or, scan the barcode to complete the form.</a:t>
            </a:r>
          </a:p>
          <a:p>
            <a:pPr lvl="1">
              <a:buFont typeface="Courier New" panose="02070309020205020404" pitchFamily="49" charset="0"/>
              <a:buChar char="o"/>
            </a:pPr>
            <a:endParaRPr lang="en-US"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27</a:t>
            </a:fld>
            <a:endParaRPr lang="en-US" dirty="0"/>
          </a:p>
        </p:txBody>
      </p:sp>
      <p:pic>
        <p:nvPicPr>
          <p:cNvPr id="7" name="Picture 6">
            <a:extLst>
              <a:ext uri="{FF2B5EF4-FFF2-40B4-BE49-F238E27FC236}">
                <a16:creationId xmlns:a16="http://schemas.microsoft.com/office/drawing/2014/main" id="{7E1B0A56-49CB-424B-43C4-62D110F80911}"/>
              </a:ext>
            </a:extLst>
          </p:cNvPr>
          <p:cNvPicPr>
            <a:picLocks noChangeAspect="1"/>
          </p:cNvPicPr>
          <p:nvPr/>
        </p:nvPicPr>
        <p:blipFill>
          <a:blip r:embed="rId5"/>
          <a:stretch>
            <a:fillRect/>
          </a:stretch>
        </p:blipFill>
        <p:spPr>
          <a:xfrm>
            <a:off x="9276188" y="4114347"/>
            <a:ext cx="1544399" cy="1544399"/>
          </a:xfrm>
          <a:prstGeom prst="rect">
            <a:avLst/>
          </a:prstGeom>
          <a:ln>
            <a:solidFill>
              <a:schemeClr val="accent1"/>
            </a:solidFill>
          </a:ln>
        </p:spPr>
      </p:pic>
    </p:spTree>
    <p:extLst>
      <p:ext uri="{BB962C8B-B14F-4D97-AF65-F5344CB8AC3E}">
        <p14:creationId xmlns:p14="http://schemas.microsoft.com/office/powerpoint/2010/main" val="706616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CF67FFD-84B7-45BA-87DC-ABE3575485BA}"/>
              </a:ext>
            </a:extLst>
          </p:cNvPr>
          <p:cNvPicPr>
            <a:picLocks noChangeAspect="1"/>
          </p:cNvPicPr>
          <p:nvPr/>
        </p:nvPicPr>
        <p:blipFill>
          <a:blip r:embed="rId3"/>
          <a:stretch>
            <a:fillRect/>
          </a:stretch>
        </p:blipFill>
        <p:spPr>
          <a:xfrm>
            <a:off x="1298531" y="3068877"/>
            <a:ext cx="9594937" cy="3078035"/>
          </a:xfrm>
          <a:prstGeom prst="rect">
            <a:avLst/>
          </a:prstGeom>
        </p:spPr>
      </p:pic>
      <p:sp>
        <p:nvSpPr>
          <p:cNvPr id="2" name="Title 1"/>
          <p:cNvSpPr>
            <a:spLocks noGrp="1"/>
          </p:cNvSpPr>
          <p:nvPr>
            <p:ph type="title"/>
          </p:nvPr>
        </p:nvSpPr>
        <p:spPr>
          <a:xfrm>
            <a:off x="1097280" y="286603"/>
            <a:ext cx="10058399" cy="1450757"/>
          </a:xfrm>
        </p:spPr>
        <p:txBody>
          <a:bodyPr/>
          <a:lstStyle/>
          <a:p>
            <a:r>
              <a:rPr lang="en-US" b="1" dirty="0"/>
              <a:t>Key Contact Information</a:t>
            </a:r>
          </a:p>
        </p:txBody>
      </p:sp>
      <p:sp>
        <p:nvSpPr>
          <p:cNvPr id="3" name="Content Placeholder 2"/>
          <p:cNvSpPr>
            <a:spLocks noGrp="1"/>
          </p:cNvSpPr>
          <p:nvPr>
            <p:ph idx="1"/>
          </p:nvPr>
        </p:nvSpPr>
        <p:spPr>
          <a:xfrm>
            <a:off x="851770" y="1845733"/>
            <a:ext cx="10734805" cy="1223144"/>
          </a:xfrm>
        </p:spPr>
        <p:txBody>
          <a:bodyPr numCol="1">
            <a:normAutofit fontScale="25000" lnSpcReduction="20000"/>
          </a:bodyPr>
          <a:lstStyle/>
          <a:p>
            <a:pPr marL="201168" lvl="1" indent="0" algn="just">
              <a:buNone/>
            </a:pPr>
            <a:r>
              <a:rPr lang="en-US" sz="9600" b="1" dirty="0"/>
              <a:t>The Cost Report Analysts assignment list, DHCS Cost Report Instruction Manual, Cost Report template, attachments, and submission criteria can be found in the DMH Cost Report </a:t>
            </a:r>
            <a:r>
              <a:rPr lang="en-US" sz="8800" b="1" dirty="0"/>
              <a:t>training website  </a:t>
            </a:r>
          </a:p>
          <a:p>
            <a:pPr marL="201168" lvl="1" indent="0" algn="ctr">
              <a:buNone/>
            </a:pPr>
            <a:r>
              <a:rPr lang="en-US" sz="8800" dirty="0">
                <a:solidFill>
                  <a:srgbClr val="0033CC"/>
                </a:solidFill>
                <a:hlinkClick r:id="rId4">
                  <a:extLst>
                    <a:ext uri="{A12FA001-AC4F-418D-AE19-62706E023703}">
                      <ahyp:hlinkClr xmlns:ahyp="http://schemas.microsoft.com/office/drawing/2018/hyperlinkcolor" val="tx"/>
                    </a:ext>
                  </a:extLst>
                </a:hlinkClick>
              </a:rPr>
              <a:t>https://dmh.lacounty.gov/for-providers/administrative-tools/cost-report-training-materials/</a:t>
            </a:r>
            <a:endParaRPr lang="en-US" sz="8800" dirty="0">
              <a:solidFill>
                <a:srgbClr val="0033CC"/>
              </a:solidFill>
            </a:endParaRPr>
          </a:p>
          <a:p>
            <a:pPr marL="0" indent="0">
              <a:buNone/>
            </a:pPr>
            <a:r>
              <a:rPr lang="en-US" sz="1600" b="1" dirty="0"/>
              <a:t>	</a:t>
            </a:r>
            <a:endParaRPr lang="en-US" sz="1600" dirty="0"/>
          </a:p>
          <a:p>
            <a:pPr marL="0" indent="0">
              <a:buNone/>
            </a:pPr>
            <a:r>
              <a:rPr lang="en-US" sz="1600" b="1" dirty="0"/>
              <a:t>		</a:t>
            </a:r>
            <a:endParaRPr lang="en-US" sz="1600" dirty="0"/>
          </a:p>
          <a:p>
            <a:pPr marL="0" indent="0">
              <a:buNone/>
            </a:pPr>
            <a:r>
              <a:rPr lang="en-US" sz="1600" b="1" dirty="0"/>
              <a:t>	</a:t>
            </a:r>
            <a:endParaRPr lang="en-US" sz="1600" dirty="0"/>
          </a:p>
          <a:p>
            <a:pPr marL="0" indent="0">
              <a:buNone/>
            </a:pPr>
            <a:endParaRPr lang="en-US" sz="1600" dirty="0"/>
          </a:p>
          <a:p>
            <a:pPr marL="0" indent="0">
              <a:buNone/>
            </a:pPr>
            <a:endParaRPr lang="en-US" sz="1600"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28</a:t>
            </a:fld>
            <a:endParaRPr lang="en-US" dirty="0"/>
          </a:p>
        </p:txBody>
      </p:sp>
      <p:sp>
        <p:nvSpPr>
          <p:cNvPr id="8" name="TextBox 7"/>
          <p:cNvSpPr txBox="1"/>
          <p:nvPr/>
        </p:nvSpPr>
        <p:spPr>
          <a:xfrm rot="19459386">
            <a:off x="3512890" y="4594988"/>
            <a:ext cx="2930959" cy="769441"/>
          </a:xfrm>
          <a:prstGeom prst="rect">
            <a:avLst/>
          </a:prstGeom>
          <a:noFill/>
        </p:spPr>
        <p:txBody>
          <a:bodyPr wrap="square" rtlCol="0">
            <a:spAutoFit/>
          </a:bodyPr>
          <a:lstStyle/>
          <a:p>
            <a:pPr algn="ctr"/>
            <a:r>
              <a:rPr lang="en-US" sz="4400" dirty="0">
                <a:solidFill>
                  <a:srgbClr val="FF0000"/>
                </a:solidFill>
                <a:latin typeface="Algerian" panose="04020705040A02060702" pitchFamily="82" charset="0"/>
              </a:rPr>
              <a:t>EXAMPLE</a:t>
            </a:r>
          </a:p>
        </p:txBody>
      </p:sp>
    </p:spTree>
    <p:extLst>
      <p:ext uri="{BB962C8B-B14F-4D97-AF65-F5344CB8AC3E}">
        <p14:creationId xmlns:p14="http://schemas.microsoft.com/office/powerpoint/2010/main" val="4287005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399" cy="1450757"/>
          </a:xfrm>
        </p:spPr>
        <p:txBody>
          <a:bodyPr/>
          <a:lstStyle/>
          <a:p>
            <a:r>
              <a:rPr lang="en-US" b="1" dirty="0"/>
              <a:t>Key Contact Information, Cont.</a:t>
            </a:r>
          </a:p>
        </p:txBody>
      </p:sp>
      <p:sp>
        <p:nvSpPr>
          <p:cNvPr id="3" name="Content Placeholder 2"/>
          <p:cNvSpPr>
            <a:spLocks noGrp="1"/>
          </p:cNvSpPr>
          <p:nvPr>
            <p:ph idx="1"/>
          </p:nvPr>
        </p:nvSpPr>
        <p:spPr>
          <a:xfrm>
            <a:off x="801666" y="1841327"/>
            <a:ext cx="10784909" cy="4442742"/>
          </a:xfrm>
        </p:spPr>
        <p:txBody>
          <a:bodyPr numCol="1">
            <a:normAutofit/>
          </a:bodyPr>
          <a:lstStyle/>
          <a:p>
            <a:pPr marL="0" indent="0">
              <a:buNone/>
            </a:pPr>
            <a:r>
              <a:rPr lang="en-US" sz="1600" b="1" dirty="0"/>
              <a:t>	</a:t>
            </a:r>
            <a:endParaRPr lang="en-US" sz="1600" dirty="0"/>
          </a:p>
          <a:p>
            <a:pPr marL="0" indent="0">
              <a:buNone/>
            </a:pPr>
            <a:r>
              <a:rPr lang="en-US" sz="1600" b="1" dirty="0"/>
              <a:t>		</a:t>
            </a:r>
            <a:endParaRPr lang="en-US" sz="1600" dirty="0"/>
          </a:p>
          <a:p>
            <a:pPr marL="0" indent="0">
              <a:buNone/>
            </a:pPr>
            <a:r>
              <a:rPr lang="en-US" sz="1600" b="1" dirty="0"/>
              <a:t>	</a:t>
            </a:r>
            <a:endParaRPr lang="en-US" sz="1600" dirty="0"/>
          </a:p>
          <a:p>
            <a:pPr marL="0" indent="0">
              <a:buNone/>
            </a:pPr>
            <a:endParaRPr lang="en-US" sz="1600" dirty="0"/>
          </a:p>
          <a:p>
            <a:pPr marL="0" indent="0">
              <a:buNone/>
            </a:pPr>
            <a:endParaRPr lang="en-US" sz="1600"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29</a:t>
            </a:fld>
            <a:endParaRPr lang="en-US" dirty="0"/>
          </a:p>
        </p:txBody>
      </p:sp>
      <p:graphicFrame>
        <p:nvGraphicFramePr>
          <p:cNvPr id="7" name="Table 8">
            <a:extLst>
              <a:ext uri="{FF2B5EF4-FFF2-40B4-BE49-F238E27FC236}">
                <a16:creationId xmlns:a16="http://schemas.microsoft.com/office/drawing/2014/main" id="{0805072C-7836-42C6-8118-DB1507899B59}"/>
              </a:ext>
            </a:extLst>
          </p:cNvPr>
          <p:cNvGraphicFramePr>
            <a:graphicFrameLocks noGrp="1"/>
          </p:cNvGraphicFramePr>
          <p:nvPr>
            <p:extLst>
              <p:ext uri="{D42A27DB-BD31-4B8C-83A1-F6EECF244321}">
                <p14:modId xmlns:p14="http://schemas.microsoft.com/office/powerpoint/2010/main" val="997799233"/>
              </p:ext>
            </p:extLst>
          </p:nvPr>
        </p:nvGraphicFramePr>
        <p:xfrm>
          <a:off x="1097280" y="2192054"/>
          <a:ext cx="9750260" cy="3200400"/>
        </p:xfrm>
        <a:graphic>
          <a:graphicData uri="http://schemas.openxmlformats.org/drawingml/2006/table">
            <a:tbl>
              <a:tblPr firstRow="1" bandRow="1">
                <a:tableStyleId>{5C22544A-7EE6-4342-B048-85BDC9FD1C3A}</a:tableStyleId>
              </a:tblPr>
              <a:tblGrid>
                <a:gridCol w="4738091">
                  <a:extLst>
                    <a:ext uri="{9D8B030D-6E8A-4147-A177-3AD203B41FA5}">
                      <a16:colId xmlns:a16="http://schemas.microsoft.com/office/drawing/2014/main" val="847400329"/>
                    </a:ext>
                  </a:extLst>
                </a:gridCol>
                <a:gridCol w="5012169">
                  <a:extLst>
                    <a:ext uri="{9D8B030D-6E8A-4147-A177-3AD203B41FA5}">
                      <a16:colId xmlns:a16="http://schemas.microsoft.com/office/drawing/2014/main" val="3879717017"/>
                    </a:ext>
                  </a:extLst>
                </a:gridCol>
              </a:tblGrid>
              <a:tr h="456305">
                <a:tc>
                  <a:txBody>
                    <a:bodyPr/>
                    <a:lstStyle/>
                    <a:p>
                      <a:pPr algn="ctr"/>
                      <a:r>
                        <a:rPr lang="en-US" sz="2400" dirty="0"/>
                        <a:t>Key Contact</a:t>
                      </a:r>
                    </a:p>
                  </a:txBody>
                  <a:tcPr/>
                </a:tc>
                <a:tc>
                  <a:txBody>
                    <a:bodyPr/>
                    <a:lstStyle/>
                    <a:p>
                      <a:pPr algn="ctr"/>
                      <a:r>
                        <a:rPr lang="en-US" sz="2400" dirty="0"/>
                        <a:t>Contract  Email or Phone Number</a:t>
                      </a:r>
                    </a:p>
                  </a:txBody>
                  <a:tcPr/>
                </a:tc>
                <a:extLst>
                  <a:ext uri="{0D108BD9-81ED-4DB2-BD59-A6C34878D82A}">
                    <a16:rowId xmlns:a16="http://schemas.microsoft.com/office/drawing/2014/main" val="3198512428"/>
                  </a:ext>
                </a:extLst>
              </a:tr>
              <a:tr h="456305">
                <a:tc>
                  <a:txBody>
                    <a:bodyPr/>
                    <a:lstStyle/>
                    <a:p>
                      <a:pPr algn="ctr"/>
                      <a:r>
                        <a:rPr lang="en-US" sz="2400" dirty="0"/>
                        <a:t>Settlement Section: </a:t>
                      </a:r>
                    </a:p>
                  </a:txBody>
                  <a:tcPr/>
                </a:tc>
                <a:tc>
                  <a:txBody>
                    <a:bodyPr/>
                    <a:lstStyle/>
                    <a:p>
                      <a:pPr algn="ctr"/>
                      <a:r>
                        <a:rPr lang="en-US" sz="2400" dirty="0"/>
                        <a:t>tnamkung@dmh.lacouty.gov </a:t>
                      </a:r>
                    </a:p>
                  </a:txBody>
                  <a:tcPr/>
                </a:tc>
                <a:extLst>
                  <a:ext uri="{0D108BD9-81ED-4DB2-BD59-A6C34878D82A}">
                    <a16:rowId xmlns:a16="http://schemas.microsoft.com/office/drawing/2014/main" val="1209365546"/>
                  </a:ext>
                </a:extLst>
              </a:tr>
              <a:tr h="456305">
                <a:tc>
                  <a:txBody>
                    <a:bodyPr/>
                    <a:lstStyle/>
                    <a:p>
                      <a:pPr algn="ctr"/>
                      <a:r>
                        <a:rPr lang="en-US" sz="2400" dirty="0"/>
                        <a:t>Provider Reimbursement: </a:t>
                      </a:r>
                    </a:p>
                  </a:txBody>
                  <a:tcPr/>
                </a:tc>
                <a:tc>
                  <a:txBody>
                    <a:bodyPr/>
                    <a:lstStyle/>
                    <a:p>
                      <a:pPr algn="ctr"/>
                      <a:r>
                        <a:rPr lang="en-US" sz="2400" dirty="0"/>
                        <a:t>Ylula@dmh.lacouty.gov</a:t>
                      </a:r>
                    </a:p>
                  </a:txBody>
                  <a:tcPr/>
                </a:tc>
                <a:extLst>
                  <a:ext uri="{0D108BD9-81ED-4DB2-BD59-A6C34878D82A}">
                    <a16:rowId xmlns:a16="http://schemas.microsoft.com/office/drawing/2014/main" val="3556333208"/>
                  </a:ext>
                </a:extLst>
              </a:tr>
              <a:tr h="456305">
                <a:tc>
                  <a:txBody>
                    <a:bodyPr/>
                    <a:lstStyle/>
                    <a:p>
                      <a:pPr algn="ctr"/>
                      <a:r>
                        <a:rPr lang="en-US" sz="2400" dirty="0"/>
                        <a:t>CIOB Helpdesk: </a:t>
                      </a:r>
                    </a:p>
                  </a:txBody>
                  <a:tcPr/>
                </a:tc>
                <a:tc>
                  <a:txBody>
                    <a:bodyPr/>
                    <a:lstStyle/>
                    <a:p>
                      <a:pPr algn="ctr"/>
                      <a:r>
                        <a:rPr lang="en-US" sz="2400" dirty="0"/>
                        <a:t>(213) 351-1335</a:t>
                      </a:r>
                    </a:p>
                  </a:txBody>
                  <a:tcPr/>
                </a:tc>
                <a:extLst>
                  <a:ext uri="{0D108BD9-81ED-4DB2-BD59-A6C34878D82A}">
                    <a16:rowId xmlns:a16="http://schemas.microsoft.com/office/drawing/2014/main" val="2664550607"/>
                  </a:ext>
                </a:extLst>
              </a:tr>
              <a:tr h="456305">
                <a:tc>
                  <a:txBody>
                    <a:bodyPr/>
                    <a:lstStyle/>
                    <a:p>
                      <a:pPr algn="ctr"/>
                      <a:r>
                        <a:rPr lang="en-US" sz="2400" dirty="0"/>
                        <a:t>Financial Service Bureau (FSB): </a:t>
                      </a:r>
                    </a:p>
                  </a:txBody>
                  <a:tcPr/>
                </a:tc>
                <a:tc>
                  <a:txBody>
                    <a:bodyPr/>
                    <a:lstStyle/>
                    <a:p>
                      <a:pPr algn="ctr"/>
                      <a:r>
                        <a:rPr lang="en-US" sz="2400" dirty="0"/>
                        <a:t>FSB@dmh.lacounty.gov</a:t>
                      </a:r>
                    </a:p>
                  </a:txBody>
                  <a:tcPr/>
                </a:tc>
                <a:extLst>
                  <a:ext uri="{0D108BD9-81ED-4DB2-BD59-A6C34878D82A}">
                    <a16:rowId xmlns:a16="http://schemas.microsoft.com/office/drawing/2014/main" val="1064160898"/>
                  </a:ext>
                </a:extLst>
              </a:tr>
              <a:tr h="456305">
                <a:tc>
                  <a:txBody>
                    <a:bodyPr/>
                    <a:lstStyle/>
                    <a:p>
                      <a:pPr algn="ctr"/>
                      <a:r>
                        <a:rPr lang="en-US" sz="2400" dirty="0"/>
                        <a:t>Central Business Office (CBO):</a:t>
                      </a:r>
                    </a:p>
                  </a:txBody>
                  <a:tcPr/>
                </a:tc>
                <a:tc>
                  <a:txBody>
                    <a:bodyPr/>
                    <a:lstStyle/>
                    <a:p>
                      <a:pPr algn="ctr"/>
                      <a:r>
                        <a:rPr lang="en-US" sz="2400" dirty="0"/>
                        <a:t>CBO@dmh.lacounty.gov</a:t>
                      </a:r>
                    </a:p>
                  </a:txBody>
                  <a:tcPr/>
                </a:tc>
                <a:extLst>
                  <a:ext uri="{0D108BD9-81ED-4DB2-BD59-A6C34878D82A}">
                    <a16:rowId xmlns:a16="http://schemas.microsoft.com/office/drawing/2014/main" val="2455422115"/>
                  </a:ext>
                </a:extLst>
              </a:tr>
              <a:tr h="456305">
                <a:tc>
                  <a:txBody>
                    <a:bodyPr/>
                    <a:lstStyle/>
                    <a:p>
                      <a:pPr algn="ctr"/>
                      <a:r>
                        <a:rPr lang="en-US" sz="2400" dirty="0"/>
                        <a:t>Cost Report Mailbox: </a:t>
                      </a:r>
                    </a:p>
                  </a:txBody>
                  <a:tcPr/>
                </a:tc>
                <a:tc>
                  <a:txBody>
                    <a:bodyPr/>
                    <a:lstStyle/>
                    <a:p>
                      <a:pPr algn="ctr"/>
                      <a:r>
                        <a:rPr lang="en-US" sz="2400" dirty="0"/>
                        <a:t>costreportmailbox@dmh.lacounty.gov</a:t>
                      </a:r>
                    </a:p>
                  </a:txBody>
                  <a:tcPr/>
                </a:tc>
                <a:extLst>
                  <a:ext uri="{0D108BD9-81ED-4DB2-BD59-A6C34878D82A}">
                    <a16:rowId xmlns:a16="http://schemas.microsoft.com/office/drawing/2014/main" val="2621187509"/>
                  </a:ext>
                </a:extLst>
              </a:tr>
            </a:tbl>
          </a:graphicData>
        </a:graphic>
      </p:graphicFrame>
    </p:spTree>
    <p:extLst>
      <p:ext uri="{BB962C8B-B14F-4D97-AF65-F5344CB8AC3E}">
        <p14:creationId xmlns:p14="http://schemas.microsoft.com/office/powerpoint/2010/main" val="356875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Objectives</a:t>
            </a:r>
          </a:p>
        </p:txBody>
      </p:sp>
      <p:sp>
        <p:nvSpPr>
          <p:cNvPr id="3" name="Content Placeholder 2"/>
          <p:cNvSpPr>
            <a:spLocks noGrp="1"/>
          </p:cNvSpPr>
          <p:nvPr>
            <p:ph idx="1"/>
          </p:nvPr>
        </p:nvSpPr>
        <p:spPr/>
        <p:txBody>
          <a:bodyPr>
            <a:normAutofit/>
          </a:bodyPr>
          <a:lstStyle/>
          <a:p>
            <a:pPr lvl="2" indent="-457200">
              <a:lnSpc>
                <a:spcPct val="100000"/>
              </a:lnSpc>
              <a:spcBef>
                <a:spcPts val="0"/>
              </a:spcBef>
              <a:spcAft>
                <a:spcPts val="600"/>
              </a:spcAft>
              <a:buFont typeface="Wingdings" panose="05000000000000000000" pitchFamily="2" charset="2"/>
              <a:buChar char="q"/>
            </a:pPr>
            <a:endParaRPr lang="en-US" sz="2800" dirty="0">
              <a:latin typeface="Arial" panose="020B0604020202020204" pitchFamily="34" charset="0"/>
              <a:cs typeface="Arial" panose="020B0604020202020204" pitchFamily="34" charset="0"/>
            </a:endParaRP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Review important dates for the FY 2021-22 Cost Report  </a:t>
            </a: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Provide updates from DHCS</a:t>
            </a: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Provide important highlights such as: new revenues/fundings, FMAP, common errors during the cost report preparation</a:t>
            </a: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Provide Cost Report Contact Information</a:t>
            </a: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Answer questions </a:t>
            </a:r>
          </a:p>
          <a:p>
            <a:pPr>
              <a:buFont typeface="Wingdings" panose="05000000000000000000" pitchFamily="2" charset="2"/>
              <a:buChar char="§"/>
            </a:pPr>
            <a:endParaRPr lang="en-US" dirty="0"/>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3</a:t>
            </a:fld>
            <a:endParaRPr lang="en-US" dirty="0"/>
          </a:p>
        </p:txBody>
      </p:sp>
    </p:spTree>
    <p:extLst>
      <p:ext uri="{BB962C8B-B14F-4D97-AF65-F5344CB8AC3E}">
        <p14:creationId xmlns:p14="http://schemas.microsoft.com/office/powerpoint/2010/main" val="4239455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Placeholder 19"/>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2608" y="1"/>
            <a:ext cx="12202375" cy="3813242"/>
          </a:xfrm>
        </p:spPr>
      </p:pic>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30</a:t>
            </a:fld>
            <a:endParaRPr lang="en-US" dirty="0"/>
          </a:p>
        </p:txBody>
      </p:sp>
    </p:spTree>
    <p:extLst>
      <p:ext uri="{BB962C8B-B14F-4D97-AF65-F5344CB8AC3E}">
        <p14:creationId xmlns:p14="http://schemas.microsoft.com/office/powerpoint/2010/main" val="250115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Dates</a:t>
            </a:r>
          </a:p>
        </p:txBody>
      </p:sp>
      <p:sp>
        <p:nvSpPr>
          <p:cNvPr id="3" name="Content Placeholder 2"/>
          <p:cNvSpPr>
            <a:spLocks noGrp="1"/>
          </p:cNvSpPr>
          <p:nvPr>
            <p:ph idx="1"/>
          </p:nvPr>
        </p:nvSpPr>
        <p:spPr>
          <a:xfrm>
            <a:off x="1097279" y="1845734"/>
            <a:ext cx="10449261" cy="4295184"/>
          </a:xfrm>
        </p:spPr>
        <p:txBody>
          <a:bodyPr numCol="1">
            <a:normAutofit fontScale="85000" lnSpcReduction="10000"/>
          </a:bodyPr>
          <a:lstStyle/>
          <a:p>
            <a:pPr marL="182880" lvl="2" indent="0">
              <a:lnSpc>
                <a:spcPct val="100000"/>
              </a:lnSpc>
              <a:spcBef>
                <a:spcPts val="0"/>
              </a:spcBef>
              <a:spcAft>
                <a:spcPts val="0"/>
              </a:spcAft>
              <a:buNone/>
            </a:pPr>
            <a:r>
              <a:rPr lang="en-US" sz="2600" u="sng" dirty="0">
                <a:solidFill>
                  <a:srgbClr val="FF0000"/>
                </a:solidFill>
                <a:effectLst>
                  <a:outerShdw blurRad="38100" dist="38100" dir="2700000" algn="tl">
                    <a:srgbClr val="000000">
                      <a:alpha val="43137"/>
                    </a:srgbClr>
                  </a:outerShdw>
                </a:effectLst>
              </a:rPr>
              <a:t>October 19, 2022 (tentative date) - Final Shift Request Training</a:t>
            </a:r>
          </a:p>
          <a:p>
            <a:pPr marL="640080" lvl="2" indent="-457200">
              <a:lnSpc>
                <a:spcPct val="100000"/>
              </a:lnSpc>
              <a:spcBef>
                <a:spcPts val="0"/>
              </a:spcBef>
              <a:spcAft>
                <a:spcPts val="0"/>
              </a:spcAft>
              <a:buFont typeface="Wingdings" panose="05000000000000000000" pitchFamily="2" charset="2"/>
              <a:buChar char="Ø"/>
            </a:pPr>
            <a:r>
              <a:rPr lang="en-US" sz="2600" dirty="0">
                <a:solidFill>
                  <a:schemeClr val="tx1"/>
                </a:solidFill>
              </a:rPr>
              <a:t>Final Shift Request Training to be conducted by Office of Financial Services  </a:t>
            </a:r>
          </a:p>
          <a:p>
            <a:pPr marL="182880" lvl="2" indent="0">
              <a:lnSpc>
                <a:spcPct val="100000"/>
              </a:lnSpc>
              <a:spcBef>
                <a:spcPts val="0"/>
              </a:spcBef>
              <a:spcAft>
                <a:spcPts val="0"/>
              </a:spcAft>
              <a:buNone/>
            </a:pPr>
            <a:endParaRPr lang="en-US" sz="2800" dirty="0">
              <a:solidFill>
                <a:srgbClr val="FF0000"/>
              </a:solidFill>
            </a:endParaRPr>
          </a:p>
          <a:p>
            <a:pPr marL="182880" lvl="2" indent="0">
              <a:lnSpc>
                <a:spcPct val="100000"/>
              </a:lnSpc>
              <a:spcBef>
                <a:spcPts val="0"/>
              </a:spcBef>
              <a:spcAft>
                <a:spcPts val="0"/>
              </a:spcAft>
              <a:buNone/>
            </a:pPr>
            <a:r>
              <a:rPr lang="en-US" sz="2800" u="sng" dirty="0">
                <a:solidFill>
                  <a:srgbClr val="FF0000"/>
                </a:solidFill>
                <a:effectLst>
                  <a:outerShdw blurRad="38100" dist="38100" dir="2700000" algn="tl">
                    <a:srgbClr val="000000">
                      <a:alpha val="43137"/>
                    </a:srgbClr>
                  </a:outerShdw>
                </a:effectLst>
              </a:rPr>
              <a:t>October 28, 2022 -  Deadline to submit FY 2021-22- Cost Report Package</a:t>
            </a:r>
            <a:endParaRPr lang="en-US" sz="2800" dirty="0">
              <a:solidFill>
                <a:srgbClr val="FF0000"/>
              </a:solidFill>
            </a:endParaRPr>
          </a:p>
          <a:p>
            <a:pPr marL="640080" lvl="3" indent="-457200">
              <a:lnSpc>
                <a:spcPct val="100000"/>
              </a:lnSpc>
              <a:spcBef>
                <a:spcPts val="0"/>
              </a:spcBef>
              <a:spcAft>
                <a:spcPts val="0"/>
              </a:spcAft>
              <a:buFont typeface="Wingdings" panose="05000000000000000000" pitchFamily="2" charset="2"/>
              <a:buChar char="Ø"/>
            </a:pPr>
            <a:r>
              <a:rPr lang="en-US" sz="2600" dirty="0">
                <a:cs typeface="Arial" panose="020B0604020202020204" pitchFamily="34" charset="0"/>
              </a:rPr>
              <a:t>Cost Report must be received by the CR Section by 5:00 p.m. on October 28, 2022.</a:t>
            </a:r>
          </a:p>
          <a:p>
            <a:pPr marL="640080" lvl="3" indent="-457200">
              <a:lnSpc>
                <a:spcPct val="100000"/>
              </a:lnSpc>
              <a:spcBef>
                <a:spcPts val="0"/>
              </a:spcBef>
              <a:spcAft>
                <a:spcPts val="0"/>
              </a:spcAft>
              <a:buFont typeface="Wingdings" panose="05000000000000000000" pitchFamily="2" charset="2"/>
              <a:buChar char="Ø"/>
            </a:pPr>
            <a:r>
              <a:rPr lang="en-US" sz="2600" dirty="0">
                <a:cs typeface="Arial" panose="020B0604020202020204" pitchFamily="34" charset="0"/>
              </a:rPr>
              <a:t>Cost Report submission extension is subject to approval.</a:t>
            </a:r>
          </a:p>
          <a:p>
            <a:pPr marL="182880" lvl="2">
              <a:lnSpc>
                <a:spcPct val="100000"/>
              </a:lnSpc>
              <a:spcBef>
                <a:spcPts val="0"/>
              </a:spcBef>
              <a:spcAft>
                <a:spcPts val="0"/>
              </a:spcAft>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182880" lvl="2" indent="0">
              <a:lnSpc>
                <a:spcPct val="100000"/>
              </a:lnSpc>
              <a:spcBef>
                <a:spcPts val="0"/>
              </a:spcBef>
              <a:spcAft>
                <a:spcPts val="0"/>
              </a:spcAft>
              <a:buClr>
                <a:srgbClr val="E48312"/>
              </a:buClr>
              <a:buNone/>
              <a:defRPr/>
            </a:pPr>
            <a:r>
              <a:rPr kumimoji="0" lang="en-US" sz="2600" b="0" i="0"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Effective October 31, 2022, or the next day after the extended deadline</a:t>
            </a:r>
            <a:endParaRPr kumimoji="0" lang="en-US" sz="26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marL="525780" lvl="2" indent="-342900">
              <a:lnSpc>
                <a:spcPct val="100000"/>
              </a:lnSpc>
              <a:spcBef>
                <a:spcPts val="0"/>
              </a:spcBef>
              <a:spcAft>
                <a:spcPts val="0"/>
              </a:spcAft>
              <a:buFont typeface="Wingdings" panose="05000000000000000000" pitchFamily="2" charset="2"/>
              <a:buChar char="Ø"/>
            </a:pPr>
            <a:r>
              <a:rPr lang="en-US" sz="2400" dirty="0"/>
              <a:t>Assessment of $100 per calendar day will be incurred for late fee until CR is received.</a:t>
            </a:r>
          </a:p>
          <a:p>
            <a:pPr marL="182880" lvl="2" indent="0">
              <a:lnSpc>
                <a:spcPct val="100000"/>
              </a:lnSpc>
              <a:spcBef>
                <a:spcPts val="0"/>
              </a:spcBef>
              <a:spcAft>
                <a:spcPts val="0"/>
              </a:spcAft>
              <a:buNone/>
            </a:pPr>
            <a:endParaRPr lang="en-US" sz="2400" dirty="0"/>
          </a:p>
          <a:p>
            <a:pPr marL="182880" marR="0" lvl="2" indent="0" algn="l" defTabSz="914400" rtl="0" eaLnBrk="1" fontAlgn="auto" latinLnBrk="0" hangingPunct="1">
              <a:lnSpc>
                <a:spcPct val="100000"/>
              </a:lnSpc>
              <a:spcBef>
                <a:spcPts val="0"/>
              </a:spcBef>
              <a:spcAft>
                <a:spcPts val="0"/>
              </a:spcAft>
              <a:buClr>
                <a:srgbClr val="E48312"/>
              </a:buClr>
              <a:buSzTx/>
              <a:buFont typeface="Calibri" pitchFamily="34" charset="0"/>
              <a:buNone/>
              <a:tabLst/>
              <a:defRPr/>
            </a:pPr>
            <a:r>
              <a:rPr kumimoji="0" lang="en-US" sz="2600" b="0" i="0"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November 28, 2022 </a:t>
            </a:r>
          </a:p>
          <a:p>
            <a:pPr marL="525780" marR="0" lvl="2" indent="-342900" fontAlgn="auto">
              <a:lnSpc>
                <a:spcPct val="100000"/>
              </a:lnSpc>
              <a:spcBef>
                <a:spcPts val="0"/>
              </a:spcBef>
              <a:spcAft>
                <a:spcPts val="0"/>
              </a:spcAft>
              <a:buSzTx/>
              <a:buFont typeface="Wingdings" panose="05000000000000000000" pitchFamily="2" charset="2"/>
              <a:buChar char="Ø"/>
              <a:tabLst/>
              <a:defRPr/>
            </a:pPr>
            <a:r>
              <a:rPr lang="en-US" sz="2400" dirty="0"/>
              <a:t>Deadline to submit requests for the FY 2021-22 Final Shift of Funds Amendment, regardless of the Cost Report submission due date. After OFS issues the final shift request form, it will be posted on DMH Cost Report training website and contractors will be notified.</a:t>
            </a:r>
          </a:p>
          <a:p>
            <a:pPr marL="201168" lvl="1" indent="0">
              <a:buNone/>
            </a:pPr>
            <a:endParaRPr lang="en-US" sz="1900" dirty="0"/>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4</a:t>
            </a:fld>
            <a:endParaRPr lang="en-US" dirty="0"/>
          </a:p>
        </p:txBody>
      </p:sp>
    </p:spTree>
    <p:extLst>
      <p:ext uri="{BB962C8B-B14F-4D97-AF65-F5344CB8AC3E}">
        <p14:creationId xmlns:p14="http://schemas.microsoft.com/office/powerpoint/2010/main" val="4045870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DHCS Updates</a:t>
            </a:r>
          </a:p>
        </p:txBody>
      </p:sp>
      <p:sp>
        <p:nvSpPr>
          <p:cNvPr id="3" name="Content Placeholder 2"/>
          <p:cNvSpPr>
            <a:spLocks noGrp="1"/>
          </p:cNvSpPr>
          <p:nvPr>
            <p:ph idx="1"/>
          </p:nvPr>
        </p:nvSpPr>
        <p:spPr/>
        <p:txBody>
          <a:bodyPr>
            <a:normAutofit fontScale="92500"/>
          </a:bodyPr>
          <a:lstStyle/>
          <a:p>
            <a:pPr marL="749808" lvl="1" indent="-457200">
              <a:lnSpc>
                <a:spcPct val="100000"/>
              </a:lnSpc>
              <a:spcBef>
                <a:spcPts val="0"/>
              </a:spcBef>
              <a:spcAft>
                <a:spcPts val="0"/>
              </a:spcAft>
              <a:buFont typeface="Wingdings" panose="05000000000000000000" pitchFamily="2" charset="2"/>
              <a:buChar char="q"/>
            </a:pPr>
            <a:r>
              <a:rPr lang="en-US" sz="3900" dirty="0"/>
              <a:t>State template is still pending, no updates on availability at this time; </a:t>
            </a:r>
          </a:p>
          <a:p>
            <a:pPr marL="749808" lvl="1" indent="-457200">
              <a:lnSpc>
                <a:spcPct val="100000"/>
              </a:lnSpc>
              <a:spcBef>
                <a:spcPts val="0"/>
              </a:spcBef>
              <a:spcAft>
                <a:spcPts val="0"/>
              </a:spcAft>
              <a:buFont typeface="Wingdings" panose="05000000000000000000" pitchFamily="2" charset="2"/>
              <a:buChar char="q"/>
            </a:pPr>
            <a:r>
              <a:rPr lang="en-US" sz="3900" dirty="0"/>
              <a:t>LAC-DMH will post the final version on the DMH Cost Report training website once released by State DHCS, and will inform all contractors;</a:t>
            </a:r>
          </a:p>
          <a:p>
            <a:pPr marL="749808" lvl="1" indent="-457200">
              <a:lnSpc>
                <a:spcPct val="100000"/>
              </a:lnSpc>
              <a:spcBef>
                <a:spcPts val="0"/>
              </a:spcBef>
              <a:spcAft>
                <a:spcPts val="0"/>
              </a:spcAft>
              <a:buFont typeface="Wingdings" panose="05000000000000000000" pitchFamily="2" charset="2"/>
              <a:buChar char="q"/>
            </a:pPr>
            <a:r>
              <a:rPr lang="en-US" sz="3900" dirty="0"/>
              <a:t>No major changes from FY 2020-21 Cost Report Template.</a:t>
            </a:r>
          </a:p>
          <a:p>
            <a:pPr>
              <a:buFont typeface="Wingdings" panose="05000000000000000000" pitchFamily="2" charset="2"/>
              <a:buChar char="q"/>
            </a:pPr>
            <a:endParaRPr lang="en-US" sz="3600"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5</a:t>
            </a:fld>
            <a:endParaRPr lang="en-US" dirty="0"/>
          </a:p>
        </p:txBody>
      </p:sp>
    </p:spTree>
    <p:extLst>
      <p:ext uri="{BB962C8B-B14F-4D97-AF65-F5344CB8AC3E}">
        <p14:creationId xmlns:p14="http://schemas.microsoft.com/office/powerpoint/2010/main" val="305819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7DF3B-DD50-42F8-931B-8EC872309234}"/>
              </a:ext>
            </a:extLst>
          </p:cNvPr>
          <p:cNvSpPr>
            <a:spLocks noGrp="1"/>
          </p:cNvSpPr>
          <p:nvPr>
            <p:ph type="title"/>
          </p:nvPr>
        </p:nvSpPr>
        <p:spPr/>
        <p:txBody>
          <a:bodyPr/>
          <a:lstStyle/>
          <a:p>
            <a:r>
              <a:rPr kumimoji="0" lang="en-US" sz="4800" b="1"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DHCS Updates, Cont.</a:t>
            </a:r>
            <a:endParaRPr lang="en-US" dirty="0"/>
          </a:p>
        </p:txBody>
      </p:sp>
      <p:sp>
        <p:nvSpPr>
          <p:cNvPr id="3" name="Content Placeholder 2">
            <a:extLst>
              <a:ext uri="{FF2B5EF4-FFF2-40B4-BE49-F238E27FC236}">
                <a16:creationId xmlns:a16="http://schemas.microsoft.com/office/drawing/2014/main" id="{70C7D026-EF4D-46CD-A837-016773A26F4A}"/>
              </a:ext>
            </a:extLst>
          </p:cNvPr>
          <p:cNvSpPr>
            <a:spLocks noGrp="1"/>
          </p:cNvSpPr>
          <p:nvPr>
            <p:ph idx="1"/>
          </p:nvPr>
        </p:nvSpPr>
        <p:spPr/>
        <p:txBody>
          <a:bodyPr>
            <a:normAutofit fontScale="85000" lnSpcReduction="10000"/>
          </a:bodyPr>
          <a:lstStyle/>
          <a:p>
            <a:pPr marL="635508" lvl="1" indent="-342900">
              <a:spcBef>
                <a:spcPts val="1200"/>
              </a:spcBef>
              <a:spcAft>
                <a:spcPts val="200"/>
              </a:spcAft>
              <a:buSzPct val="100000"/>
              <a:buFont typeface="Wingdings" panose="05000000000000000000" pitchFamily="2" charset="2"/>
              <a:buChar char="q"/>
              <a:defRPr/>
            </a:pPr>
            <a:r>
              <a:rPr kumimoji="0" lang="en-US" sz="3200" b="0" i="0" u="none" strike="noStrike" kern="1200" cap="none" spc="0" normalizeH="0" baseline="0" noProof="0" dirty="0">
                <a:ln>
                  <a:noFill/>
                </a:ln>
                <a:solidFill>
                  <a:srgbClr val="000000">
                    <a:lumMod val="75000"/>
                    <a:lumOff val="25000"/>
                  </a:srgbClr>
                </a:solidFill>
                <a:effectLst/>
                <a:uLnTx/>
                <a:uFillTx/>
                <a:ea typeface="+mn-ea"/>
                <a:cs typeface="+mn-cs"/>
              </a:rPr>
              <a:t>Lower of Cost or Charge Medi-Cal reimbursement principle will  continue to be waived for FY 2021-22 due to COVID 19 pandemic; </a:t>
            </a:r>
          </a:p>
          <a:p>
            <a:pPr marL="635508" lvl="1" indent="-342900">
              <a:spcBef>
                <a:spcPts val="1200"/>
              </a:spcBef>
              <a:spcAft>
                <a:spcPts val="200"/>
              </a:spcAft>
              <a:buSzPct val="100000"/>
              <a:buFont typeface="Wingdings" panose="05000000000000000000" pitchFamily="2" charset="2"/>
              <a:buChar char="q"/>
              <a:defRPr/>
            </a:pPr>
            <a:r>
              <a:rPr kumimoji="0" lang="en-US" sz="3200" b="0" i="0" u="none" strike="noStrike" kern="1200" cap="none" spc="0" normalizeH="0" baseline="0" noProof="0" dirty="0">
                <a:ln>
                  <a:noFill/>
                </a:ln>
                <a:solidFill>
                  <a:srgbClr val="000000">
                    <a:lumMod val="75000"/>
                    <a:lumOff val="25000"/>
                  </a:srgbClr>
                </a:solidFill>
                <a:effectLst/>
                <a:uLnTx/>
                <a:uFillTx/>
                <a:ea typeface="+mn-ea"/>
                <a:cs typeface="+mn-cs"/>
              </a:rPr>
              <a:t> New Settlement Type for FFPSA - Family First Prevention Services Act</a:t>
            </a:r>
            <a:r>
              <a:rPr kumimoji="0" lang="en-US" sz="19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658368" lvl="4" indent="0" algn="just">
              <a:spcBef>
                <a:spcPts val="0"/>
              </a:spcBef>
              <a:spcAft>
                <a:spcPts val="0"/>
              </a:spcAft>
              <a:buNone/>
            </a:pPr>
            <a:r>
              <a:rPr lang="en-US" sz="2600" dirty="0">
                <a:effectLst/>
                <a:latin typeface="Calibri" panose="020F0502020204030204" pitchFamily="34" charset="0"/>
                <a:ea typeface="Calibri" panose="020F0502020204030204" pitchFamily="34" charset="0"/>
              </a:rPr>
              <a:t>“…..The state will reimburse the MHP 50 percent of the non-federal share if the service was provided to a child under 21 and has an HV modifier. If the child has unsatisfactory immigration status and is only eligible for these specific services as a result of FFPSA, SD/MC will deny the service line unless the HV modifier is present. If the HV modifier is present, the state will reimburse the MHP for 100 percent of the non-federal share of the cost of FFPSA services...”</a:t>
            </a:r>
          </a:p>
          <a:p>
            <a:pPr marL="658368" lvl="4" indent="0" algn="just">
              <a:spcBef>
                <a:spcPts val="0"/>
              </a:spcBef>
              <a:spcAft>
                <a:spcPts val="0"/>
              </a:spcAft>
              <a:buNone/>
            </a:pPr>
            <a:endParaRPr lang="en-US" sz="2600" dirty="0">
              <a:latin typeface="Calibri" panose="020F0502020204030204" pitchFamily="34" charset="0"/>
              <a:ea typeface="Calibri" panose="020F0502020204030204" pitchFamily="34" charset="0"/>
            </a:endParaRPr>
          </a:p>
          <a:p>
            <a:pPr marL="749808" lvl="4" indent="0">
              <a:buNone/>
            </a:pPr>
            <a:r>
              <a:rPr lang="en-US" sz="2400" dirty="0">
                <a:ea typeface="Calibri" panose="020F0502020204030204" pitchFamily="34" charset="0"/>
              </a:rPr>
              <a:t>Source: </a:t>
            </a:r>
            <a:r>
              <a:rPr lang="en-US" sz="2400" b="0" i="0" u="none" strike="noStrike" baseline="0" dirty="0">
                <a:solidFill>
                  <a:srgbClr val="000000"/>
                </a:solidFill>
              </a:rPr>
              <a:t>BEHAVIORAL HEALTH INFORMATION NOTICE NO. 21-055 </a:t>
            </a:r>
            <a:endParaRPr lang="en-US" sz="2400" dirty="0">
              <a:effectLst/>
              <a:ea typeface="Calibri" panose="020F0502020204030204" pitchFamily="34" charset="0"/>
            </a:endParaRPr>
          </a:p>
          <a:p>
            <a:pPr marL="274320" lvl="2" indent="-91440" algn="just">
              <a:lnSpc>
                <a:spcPct val="110000"/>
              </a:lnSpc>
              <a:spcBef>
                <a:spcPts val="0"/>
              </a:spcBef>
              <a:spcAft>
                <a:spcPts val="0"/>
              </a:spcAft>
              <a:buClr>
                <a:srgbClr val="E48312"/>
              </a:buClr>
              <a:buSzPct val="100000"/>
              <a:buFont typeface="Calibri" panose="020F0502020204030204" pitchFamily="34" charset="0"/>
              <a:buChar char=" "/>
              <a:defRPr/>
            </a:pPr>
            <a:endParaRPr kumimoji="0" lang="en-US" sz="1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endParaRPr kumimoji="0" lang="en-US"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endParaRPr lang="en-US" dirty="0"/>
          </a:p>
        </p:txBody>
      </p:sp>
      <p:sp>
        <p:nvSpPr>
          <p:cNvPr id="4" name="Footer Placeholder 3">
            <a:extLst>
              <a:ext uri="{FF2B5EF4-FFF2-40B4-BE49-F238E27FC236}">
                <a16:creationId xmlns:a16="http://schemas.microsoft.com/office/drawing/2014/main" id="{9CF3E789-2B11-4B81-AA0F-35902B3AB64D}"/>
              </a:ext>
            </a:extLst>
          </p:cNvPr>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a:extLst>
              <a:ext uri="{FF2B5EF4-FFF2-40B4-BE49-F238E27FC236}">
                <a16:creationId xmlns:a16="http://schemas.microsoft.com/office/drawing/2014/main" id="{7B2AB25C-9FB1-4223-A46F-CF02DC8ABD92}"/>
              </a:ext>
            </a:extLst>
          </p:cNvPr>
          <p:cNvSpPr>
            <a:spLocks noGrp="1"/>
          </p:cNvSpPr>
          <p:nvPr>
            <p:ph type="sldNum" sz="quarter" idx="12"/>
          </p:nvPr>
        </p:nvSpPr>
        <p:spPr/>
        <p:txBody>
          <a:bodyPr/>
          <a:lstStyle/>
          <a:p>
            <a:fld id="{C2203580-8877-4CB7-953B-63546837A7C2}" type="slidenum">
              <a:rPr lang="en-US" smtClean="0"/>
              <a:t>6</a:t>
            </a:fld>
            <a:endParaRPr lang="en-US" dirty="0"/>
          </a:p>
        </p:txBody>
      </p:sp>
    </p:spTree>
    <p:extLst>
      <p:ext uri="{BB962C8B-B14F-4D97-AF65-F5344CB8AC3E}">
        <p14:creationId xmlns:p14="http://schemas.microsoft.com/office/powerpoint/2010/main" val="1570407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Highlights in FY 2021-22 Cost Report</a:t>
            </a:r>
          </a:p>
        </p:txBody>
      </p:sp>
      <p:sp>
        <p:nvSpPr>
          <p:cNvPr id="3" name="Content Placeholder 2"/>
          <p:cNvSpPr>
            <a:spLocks noGrp="1"/>
          </p:cNvSpPr>
          <p:nvPr>
            <p:ph idx="1"/>
          </p:nvPr>
        </p:nvSpPr>
        <p:spPr/>
        <p:txBody>
          <a:bodyPr>
            <a:normAutofit fontScale="32500" lnSpcReduction="20000"/>
          </a:bodyPr>
          <a:lstStyle/>
          <a:p>
            <a:pPr marL="635508" lvl="1" indent="-342900" algn="just">
              <a:lnSpc>
                <a:spcPct val="120000"/>
              </a:lnSpc>
              <a:spcBef>
                <a:spcPts val="0"/>
              </a:spcBef>
              <a:spcAft>
                <a:spcPts val="0"/>
              </a:spcAft>
              <a:buFont typeface="Wingdings" panose="05000000000000000000" pitchFamily="2" charset="2"/>
              <a:buChar char="q"/>
            </a:pPr>
            <a:r>
              <a:rPr lang="en-US" sz="6800" dirty="0"/>
              <a:t>Lower of Cost, CMA or Charge Medi-Cal reimbursement principle will continue to be waived for FY 2021-22 due to COVID 19 pandemic for specialty mental health services; </a:t>
            </a:r>
          </a:p>
          <a:p>
            <a:pPr marL="635508" lvl="1" indent="-342900" algn="just">
              <a:lnSpc>
                <a:spcPct val="120000"/>
              </a:lnSpc>
              <a:spcBef>
                <a:spcPts val="0"/>
              </a:spcBef>
              <a:spcAft>
                <a:spcPts val="0"/>
              </a:spcAft>
              <a:buFont typeface="Wingdings" panose="05000000000000000000" pitchFamily="2" charset="2"/>
              <a:buChar char="q"/>
            </a:pPr>
            <a:r>
              <a:rPr lang="en-US" sz="6800" dirty="0"/>
              <a:t>Due to the delay in the release of the FY 2021-22 final cost report template from State DHCS, LE Cost Report should be completed using the draft file and must be transferred to the final version after DHCS issuance (refer to Attachment 11);</a:t>
            </a:r>
          </a:p>
          <a:p>
            <a:pPr marL="635508" lvl="1" indent="-342900" algn="just">
              <a:lnSpc>
                <a:spcPct val="120000"/>
              </a:lnSpc>
              <a:spcBef>
                <a:spcPts val="0"/>
              </a:spcBef>
              <a:spcAft>
                <a:spcPts val="0"/>
              </a:spcAft>
              <a:buFont typeface="Wingdings" panose="05000000000000000000" pitchFamily="2" charset="2"/>
              <a:buChar char="q"/>
            </a:pPr>
            <a:r>
              <a:rPr lang="en-US" sz="6800" dirty="0"/>
              <a:t>LE will have the option to transfer the cost report data to the final template on their own or allow County analyst to complete the transfer on their behalf;</a:t>
            </a:r>
          </a:p>
          <a:p>
            <a:pPr marL="635508" lvl="1" indent="-342900" algn="just">
              <a:lnSpc>
                <a:spcPct val="120000"/>
              </a:lnSpc>
              <a:spcBef>
                <a:spcPts val="0"/>
              </a:spcBef>
              <a:spcAft>
                <a:spcPts val="0"/>
              </a:spcAft>
              <a:buSzPct val="100000"/>
              <a:buFont typeface="Wingdings" panose="05000000000000000000" pitchFamily="2" charset="2"/>
              <a:buChar char="q"/>
              <a:defRPr/>
            </a:pPr>
            <a:r>
              <a:rPr kumimoji="0" lang="en-US" sz="6800" b="0" i="0" u="none" strike="noStrike" kern="1200" cap="none" spc="0" normalizeH="0" baseline="0" noProof="0" dirty="0">
                <a:ln>
                  <a:noFill/>
                </a:ln>
                <a:solidFill>
                  <a:srgbClr val="000000">
                    <a:lumMod val="75000"/>
                    <a:lumOff val="25000"/>
                  </a:srgbClr>
                </a:solidFill>
                <a:effectLst/>
                <a:uLnTx/>
                <a:uFillTx/>
                <a:ea typeface="+mn-ea"/>
                <a:cs typeface="Arial" panose="020B0604020202020204" pitchFamily="34" charset="0"/>
              </a:rPr>
              <a:t>Medi-Cal  Access Program (MCAP) - County CIOB 701U-P Report has MCAP Payor; If the LE prepares the cost report based on internal records, MC approved Aid Code E6, E7, 0E, or 0G are MCAP Eligible Services.</a:t>
            </a:r>
            <a:endParaRPr kumimoji="0" lang="en-US" sz="6800" b="0" i="0" u="none" strike="noStrike" kern="1200" cap="none" spc="0" normalizeH="0" baseline="0" noProof="0" dirty="0">
              <a:ln>
                <a:noFill/>
              </a:ln>
              <a:solidFill>
                <a:srgbClr val="000000">
                  <a:lumMod val="75000"/>
                  <a:lumOff val="25000"/>
                </a:srgbClr>
              </a:solidFill>
              <a:effectLst/>
              <a:uLnTx/>
              <a:uFillTx/>
              <a:ea typeface="+mn-ea"/>
              <a:cs typeface="+mn-cs"/>
            </a:endParaRPr>
          </a:p>
          <a:p>
            <a:pPr>
              <a:buFont typeface="Wingdings" panose="05000000000000000000" pitchFamily="2" charset="2"/>
              <a:buChar char="q"/>
            </a:pPr>
            <a:endParaRPr lang="en-US" sz="2800" dirty="0"/>
          </a:p>
          <a:p>
            <a:pPr marL="0" indent="0">
              <a:buNone/>
            </a:pPr>
            <a:endParaRPr lang="en-US" sz="2800" dirty="0">
              <a:highlight>
                <a:srgbClr val="FFFF00"/>
              </a:highlight>
            </a:endParaRPr>
          </a:p>
        </p:txBody>
      </p:sp>
      <p:sp>
        <p:nvSpPr>
          <p:cNvPr id="5" name="Footer Placeholder 4"/>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7</a:t>
            </a:fld>
            <a:endParaRPr lang="en-US" dirty="0"/>
          </a:p>
        </p:txBody>
      </p:sp>
    </p:spTree>
    <p:extLst>
      <p:ext uri="{BB962C8B-B14F-4D97-AF65-F5344CB8AC3E}">
        <p14:creationId xmlns:p14="http://schemas.microsoft.com/office/powerpoint/2010/main" val="2368680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Highlights in FY 2021-22 Cost Report, Cont.</a:t>
            </a:r>
            <a:endParaRPr lang="en-US" sz="4000" dirty="0"/>
          </a:p>
        </p:txBody>
      </p:sp>
      <p:sp>
        <p:nvSpPr>
          <p:cNvPr id="3" name="Content Placeholder 2"/>
          <p:cNvSpPr>
            <a:spLocks noGrp="1"/>
          </p:cNvSpPr>
          <p:nvPr>
            <p:ph idx="1"/>
          </p:nvPr>
        </p:nvSpPr>
        <p:spPr>
          <a:xfrm>
            <a:off x="1097280" y="1769530"/>
            <a:ext cx="10058400" cy="4673600"/>
          </a:xfrm>
        </p:spPr>
        <p:txBody>
          <a:bodyPr>
            <a:noAutofit/>
          </a:bodyPr>
          <a:lstStyle/>
          <a:p>
            <a:pPr marL="0" indent="0">
              <a:lnSpc>
                <a:spcPct val="100000"/>
              </a:lnSpc>
              <a:spcBef>
                <a:spcPts val="0"/>
              </a:spcBef>
              <a:spcAft>
                <a:spcPts val="0"/>
              </a:spcAft>
              <a:buNone/>
            </a:pPr>
            <a:r>
              <a:rPr lang="en-US" sz="2800" dirty="0"/>
              <a:t>Federal Medicaid Assistance Percentage (FMAP) </a:t>
            </a:r>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8</a:t>
            </a:fld>
            <a:endParaRPr lang="en-US" dirty="0"/>
          </a:p>
        </p:txBody>
      </p:sp>
      <p:pic>
        <p:nvPicPr>
          <p:cNvPr id="10" name="Picture 9">
            <a:extLst>
              <a:ext uri="{FF2B5EF4-FFF2-40B4-BE49-F238E27FC236}">
                <a16:creationId xmlns:a16="http://schemas.microsoft.com/office/drawing/2014/main" id="{D80FECC9-FA70-4A92-9411-F5FDC1F3DC93}"/>
              </a:ext>
            </a:extLst>
          </p:cNvPr>
          <p:cNvPicPr>
            <a:picLocks noChangeAspect="1"/>
          </p:cNvPicPr>
          <p:nvPr/>
        </p:nvPicPr>
        <p:blipFill>
          <a:blip r:embed="rId3"/>
          <a:stretch>
            <a:fillRect/>
          </a:stretch>
        </p:blipFill>
        <p:spPr>
          <a:xfrm>
            <a:off x="1145770" y="2291715"/>
            <a:ext cx="9823987" cy="3943350"/>
          </a:xfrm>
          <a:prstGeom prst="rect">
            <a:avLst/>
          </a:prstGeom>
        </p:spPr>
      </p:pic>
    </p:spTree>
    <p:extLst>
      <p:ext uri="{BB962C8B-B14F-4D97-AF65-F5344CB8AC3E}">
        <p14:creationId xmlns:p14="http://schemas.microsoft.com/office/powerpoint/2010/main" val="3723516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New Revenue/Funding Types This Year</a:t>
            </a:r>
            <a:endParaRPr lang="en-US" dirty="0"/>
          </a:p>
        </p:txBody>
      </p:sp>
      <p:sp>
        <p:nvSpPr>
          <p:cNvPr id="3" name="Content Placeholder 2"/>
          <p:cNvSpPr>
            <a:spLocks noGrp="1"/>
          </p:cNvSpPr>
          <p:nvPr>
            <p:ph idx="1"/>
          </p:nvPr>
        </p:nvSpPr>
        <p:spPr/>
        <p:txBody>
          <a:bodyPr>
            <a:normAutofit/>
          </a:bodyPr>
          <a:lstStyle/>
          <a:p>
            <a:pPr marL="635508" lvl="1" indent="-342900">
              <a:lnSpc>
                <a:spcPct val="110000"/>
              </a:lnSpc>
              <a:spcBef>
                <a:spcPts val="0"/>
              </a:spcBef>
              <a:spcAft>
                <a:spcPts val="0"/>
              </a:spcAft>
              <a:buFont typeface="Wingdings" panose="05000000000000000000" pitchFamily="2" charset="2"/>
              <a:buChar char="q"/>
            </a:pPr>
            <a:r>
              <a:rPr lang="en-US" sz="2800" dirty="0"/>
              <a:t>MHSA Full Service Partnership Incentives Invoice; </a:t>
            </a:r>
          </a:p>
          <a:p>
            <a:pPr marL="635508" lvl="1" indent="-342900">
              <a:lnSpc>
                <a:spcPct val="110000"/>
              </a:lnSpc>
              <a:spcBef>
                <a:spcPts val="0"/>
              </a:spcBef>
              <a:spcAft>
                <a:spcPts val="0"/>
              </a:spcAft>
              <a:buFont typeface="Wingdings" panose="05000000000000000000" pitchFamily="2" charset="2"/>
              <a:buChar char="q"/>
            </a:pPr>
            <a:r>
              <a:rPr lang="en-US" sz="2800" dirty="0"/>
              <a:t>MHSA Alternative Crisis Services Startup Fund Invoice; </a:t>
            </a:r>
          </a:p>
          <a:p>
            <a:pPr marL="635508" lvl="1" indent="-342900">
              <a:lnSpc>
                <a:spcPct val="110000"/>
              </a:lnSpc>
              <a:spcBef>
                <a:spcPts val="0"/>
              </a:spcBef>
              <a:spcAft>
                <a:spcPts val="0"/>
              </a:spcAft>
              <a:buFont typeface="Wingdings" panose="05000000000000000000" pitchFamily="2" charset="2"/>
              <a:buChar char="q"/>
            </a:pPr>
            <a:r>
              <a:rPr lang="en-US" sz="2800" dirty="0"/>
              <a:t>MHSA Housing Supportive Services Program; </a:t>
            </a:r>
          </a:p>
          <a:p>
            <a:pPr marL="635508" lvl="1" indent="-342900">
              <a:lnSpc>
                <a:spcPct val="110000"/>
              </a:lnSpc>
              <a:spcBef>
                <a:spcPts val="0"/>
              </a:spcBef>
              <a:spcAft>
                <a:spcPts val="0"/>
              </a:spcAft>
              <a:buFont typeface="Wingdings" panose="05000000000000000000" pitchFamily="2" charset="2"/>
              <a:buChar char="q"/>
            </a:pPr>
            <a:r>
              <a:rPr lang="en-US" sz="2800" dirty="0"/>
              <a:t>Claimable costs are reimbursed by the following contracts</a:t>
            </a:r>
          </a:p>
          <a:p>
            <a:pPr marL="1058852" lvl="5" indent="-342900">
              <a:lnSpc>
                <a:spcPct val="110000"/>
              </a:lnSpc>
              <a:spcBef>
                <a:spcPts val="0"/>
              </a:spcBef>
              <a:spcAft>
                <a:spcPts val="0"/>
              </a:spcAft>
              <a:buFont typeface="Wingdings" panose="05000000000000000000" pitchFamily="2" charset="2"/>
              <a:buChar char="Ø"/>
            </a:pPr>
            <a:r>
              <a:rPr lang="en-US" sz="2000" dirty="0"/>
              <a:t>Legal Entity - Mental Health; </a:t>
            </a:r>
          </a:p>
          <a:p>
            <a:pPr marL="1058852" lvl="5" indent="-342900">
              <a:lnSpc>
                <a:spcPct val="110000"/>
              </a:lnSpc>
              <a:spcBef>
                <a:spcPts val="0"/>
              </a:spcBef>
              <a:spcAft>
                <a:spcPts val="0"/>
              </a:spcAft>
              <a:buFont typeface="Wingdings" panose="05000000000000000000" pitchFamily="2" charset="2"/>
              <a:buChar char="Ø"/>
            </a:pPr>
            <a:r>
              <a:rPr kumimoji="0" lang="en-US" sz="2000" b="0" i="0" u="none" strike="noStrike" kern="1200" cap="none" spc="0" normalizeH="0" baseline="0" noProof="0" dirty="0">
                <a:ln>
                  <a:noFill/>
                </a:ln>
                <a:solidFill>
                  <a:srgbClr val="000000">
                    <a:lumMod val="75000"/>
                    <a:lumOff val="25000"/>
                  </a:srgbClr>
                </a:solidFill>
                <a:effectLst/>
                <a:uLnTx/>
                <a:uFillTx/>
                <a:ea typeface="+mn-ea"/>
                <a:cs typeface="+mn-cs"/>
              </a:rPr>
              <a:t>Legal Entity - Institution for Mental Disease (IMD), </a:t>
            </a:r>
            <a:r>
              <a:rPr lang="en-US" sz="2000" dirty="0"/>
              <a:t>Enriched Residential Services (ERS)</a:t>
            </a:r>
          </a:p>
          <a:p>
            <a:pPr marL="715952" lvl="5" indent="0">
              <a:lnSpc>
                <a:spcPct val="110000"/>
              </a:lnSpc>
              <a:spcBef>
                <a:spcPts val="0"/>
              </a:spcBef>
              <a:spcAft>
                <a:spcPts val="0"/>
              </a:spcAft>
              <a:buNone/>
            </a:pPr>
            <a:r>
              <a:rPr lang="en-US" sz="2000" dirty="0"/>
              <a:t>		           or Psychiatric Health Facilities (PHF); </a:t>
            </a:r>
          </a:p>
          <a:p>
            <a:pPr marL="1058852" lvl="5" indent="-342900">
              <a:lnSpc>
                <a:spcPct val="110000"/>
              </a:lnSpc>
              <a:spcBef>
                <a:spcPts val="0"/>
              </a:spcBef>
              <a:spcAft>
                <a:spcPts val="0"/>
              </a:spcAft>
              <a:buFont typeface="Wingdings" panose="05000000000000000000" pitchFamily="2" charset="2"/>
              <a:buChar char="Ø"/>
            </a:pPr>
            <a:r>
              <a:rPr kumimoji="0" lang="en-US" sz="2000" b="0" i="0" u="none" strike="noStrike" kern="1200" cap="none" spc="0" normalizeH="0" baseline="0" noProof="0" dirty="0">
                <a:ln>
                  <a:noFill/>
                </a:ln>
                <a:solidFill>
                  <a:srgbClr val="000000">
                    <a:lumMod val="75000"/>
                    <a:lumOff val="25000"/>
                  </a:srgbClr>
                </a:solidFill>
                <a:effectLst/>
                <a:uLnTx/>
                <a:uFillTx/>
                <a:ea typeface="+mn-ea"/>
                <a:cs typeface="+mn-cs"/>
              </a:rPr>
              <a:t>Legal Entity - </a:t>
            </a:r>
            <a:r>
              <a:rPr lang="en-US" sz="2000" dirty="0"/>
              <a:t>Restorative Care Village Crisis Residential Treatment Program (CRTP); </a:t>
            </a:r>
          </a:p>
          <a:p>
            <a:pPr marL="1058852" lvl="5" indent="-342900">
              <a:lnSpc>
                <a:spcPct val="110000"/>
              </a:lnSpc>
              <a:spcBef>
                <a:spcPts val="0"/>
              </a:spcBef>
              <a:spcAft>
                <a:spcPts val="0"/>
              </a:spcAft>
              <a:buFont typeface="Wingdings" panose="05000000000000000000" pitchFamily="2" charset="2"/>
              <a:buChar char="Ø"/>
            </a:pPr>
            <a:r>
              <a:rPr kumimoji="0" lang="en-US" sz="2000" b="0" i="0" u="none" strike="noStrike" kern="1200" cap="none" spc="0" normalizeH="0" baseline="0" noProof="0" dirty="0">
                <a:ln>
                  <a:noFill/>
                </a:ln>
                <a:solidFill>
                  <a:srgbClr val="000000">
                    <a:lumMod val="75000"/>
                    <a:lumOff val="25000"/>
                  </a:srgbClr>
                </a:solidFill>
                <a:effectLst/>
                <a:uLnTx/>
                <a:uFillTx/>
                <a:ea typeface="+mn-ea"/>
                <a:cs typeface="+mn-cs"/>
              </a:rPr>
              <a:t>Legal Entity - </a:t>
            </a:r>
            <a:r>
              <a:rPr lang="en-US" sz="2000" dirty="0"/>
              <a:t>Urgent Care Services </a:t>
            </a:r>
          </a:p>
          <a:p>
            <a:pPr marL="201168" lvl="1" indent="0">
              <a:buNone/>
            </a:pPr>
            <a:endParaRPr lang="en-US" sz="2000" dirty="0"/>
          </a:p>
        </p:txBody>
      </p:sp>
      <p:sp>
        <p:nvSpPr>
          <p:cNvPr id="4" name="Footer Placeholder 3"/>
          <p:cNvSpPr>
            <a:spLocks noGrp="1"/>
          </p:cNvSpPr>
          <p:nvPr>
            <p:ph type="ftr" sz="quarter" idx="11"/>
          </p:nvPr>
        </p:nvSpPr>
        <p:spPr/>
        <p:txBody>
          <a:bodyPr/>
          <a:lstStyle/>
          <a:p>
            <a:r>
              <a:rPr lang="fr-FR" dirty="0"/>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9</a:t>
            </a:fld>
            <a:endParaRPr lang="en-US" dirty="0"/>
          </a:p>
        </p:txBody>
      </p:sp>
    </p:spTree>
    <p:extLst>
      <p:ext uri="{BB962C8B-B14F-4D97-AF65-F5344CB8AC3E}">
        <p14:creationId xmlns:p14="http://schemas.microsoft.com/office/powerpoint/2010/main" val="1365428616"/>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3981</TotalTime>
  <Words>2792</Words>
  <Application>Microsoft Office PowerPoint</Application>
  <PresentationFormat>Widescreen</PresentationFormat>
  <Paragraphs>290</Paragraphs>
  <Slides>30</Slides>
  <Notes>27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Retrospect</vt:lpstr>
      <vt:lpstr>FY 2021-22  COST REPORT TRAINING </vt:lpstr>
      <vt:lpstr>Housekeeping + Opening Remarks</vt:lpstr>
      <vt:lpstr>Training Objectives</vt:lpstr>
      <vt:lpstr>Important Dates</vt:lpstr>
      <vt:lpstr>DHCS Updates</vt:lpstr>
      <vt:lpstr>DHCS Updates, Cont.</vt:lpstr>
      <vt:lpstr>Highlights in FY 2021-22 Cost Report</vt:lpstr>
      <vt:lpstr>Highlights in FY 2021-22 Cost Report, Cont.</vt:lpstr>
      <vt:lpstr>New Revenue/Funding Types This Year</vt:lpstr>
      <vt:lpstr>Update in LAC Forms</vt:lpstr>
      <vt:lpstr>Payroll Protection Program</vt:lpstr>
      <vt:lpstr>Common Problems Noticed During Desk Review</vt:lpstr>
      <vt:lpstr>Common Problems Noticed During Desk Review, Cont.</vt:lpstr>
      <vt:lpstr>Common Problems Noticed During Desk Review, Cont.</vt:lpstr>
      <vt:lpstr>Common Problems Noticed During Desk Review, Cont.</vt:lpstr>
      <vt:lpstr>Common Problems Noticed During Desk Review, Cont.</vt:lpstr>
      <vt:lpstr>Common Problems Noticed During Desk Review</vt:lpstr>
      <vt:lpstr>Common Problems Noticed During Desk Review, Cont.</vt:lpstr>
      <vt:lpstr>Important Reminders</vt:lpstr>
      <vt:lpstr>Documents to be included with Cost Report Submission</vt:lpstr>
      <vt:lpstr>Documents to be included with Cost Report Submission, Cont.</vt:lpstr>
      <vt:lpstr>How to Submit the FY 2021-22 Cost Report</vt:lpstr>
      <vt:lpstr>Cost Report Desk Review</vt:lpstr>
      <vt:lpstr>Other Important Reminders:</vt:lpstr>
      <vt:lpstr>Cost Report Revisions</vt:lpstr>
      <vt:lpstr>Proposed DHCS Audit and Settlement Timeframe for SD/MC Cost Report As of August 31, 2022</vt:lpstr>
      <vt:lpstr>Q&amp;A</vt:lpstr>
      <vt:lpstr>Key Contact Information</vt:lpstr>
      <vt:lpstr>Key Contact Information, Cont.</vt:lpstr>
      <vt:lpstr>PowerPoint Presentation</vt:lpstr>
    </vt:vector>
  </TitlesOfParts>
  <Company>Los Angeles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2020-21  COST REPORT TRAINING</dc:title>
  <dc:creator>Shuqin Liu</dc:creator>
  <cp:lastModifiedBy>Ben Chan</cp:lastModifiedBy>
  <cp:revision>294</cp:revision>
  <dcterms:created xsi:type="dcterms:W3CDTF">2021-07-08T16:24:11Z</dcterms:created>
  <dcterms:modified xsi:type="dcterms:W3CDTF">2022-09-29T20:50:54Z</dcterms:modified>
</cp:coreProperties>
</file>