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notesMasterIdLst>
    <p:notesMasterId r:id="rId26"/>
  </p:notesMasterIdLst>
  <p:handoutMasterIdLst>
    <p:handoutMasterId r:id="rId27"/>
  </p:handoutMasterIdLst>
  <p:sldIdLst>
    <p:sldId id="256" r:id="rId2"/>
    <p:sldId id="332" r:id="rId3"/>
    <p:sldId id="333" r:id="rId4"/>
    <p:sldId id="334" r:id="rId5"/>
    <p:sldId id="335" r:id="rId6"/>
    <p:sldId id="336" r:id="rId7"/>
    <p:sldId id="259" r:id="rId8"/>
    <p:sldId id="337" r:id="rId9"/>
    <p:sldId id="338" r:id="rId10"/>
    <p:sldId id="323" r:id="rId11"/>
    <p:sldId id="339" r:id="rId12"/>
    <p:sldId id="350" r:id="rId13"/>
    <p:sldId id="289" r:id="rId14"/>
    <p:sldId id="344" r:id="rId15"/>
    <p:sldId id="345" r:id="rId16"/>
    <p:sldId id="267" r:id="rId17"/>
    <p:sldId id="346" r:id="rId18"/>
    <p:sldId id="315" r:id="rId19"/>
    <p:sldId id="347" r:id="rId20"/>
    <p:sldId id="261" r:id="rId21"/>
    <p:sldId id="326" r:id="rId22"/>
    <p:sldId id="348" r:id="rId23"/>
    <p:sldId id="349" r:id="rId24"/>
    <p:sldId id="31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44480E-58B8-4115-96A4-EDA796111420}">
          <p14:sldIdLst>
            <p14:sldId id="256"/>
            <p14:sldId id="332"/>
            <p14:sldId id="333"/>
            <p14:sldId id="334"/>
            <p14:sldId id="335"/>
            <p14:sldId id="336"/>
            <p14:sldId id="259"/>
            <p14:sldId id="337"/>
            <p14:sldId id="338"/>
            <p14:sldId id="323"/>
            <p14:sldId id="339"/>
            <p14:sldId id="350"/>
            <p14:sldId id="289"/>
            <p14:sldId id="344"/>
            <p14:sldId id="345"/>
            <p14:sldId id="267"/>
            <p14:sldId id="346"/>
            <p14:sldId id="315"/>
            <p14:sldId id="347"/>
            <p14:sldId id="261"/>
            <p14:sldId id="326"/>
            <p14:sldId id="348"/>
            <p14:sldId id="349"/>
            <p14:sldId id="31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uqin Liu" initials="SL" lastIdx="49" clrIdx="0">
    <p:extLst>
      <p:ext uri="{19B8F6BF-5375-455C-9EA6-DF929625EA0E}">
        <p15:presenceInfo xmlns:p15="http://schemas.microsoft.com/office/powerpoint/2012/main" userId="Shuqin Liu" providerId="None"/>
      </p:ext>
    </p:extLst>
  </p:cmAuthor>
  <p:cmAuthor id="2" name="Ben Chan" initials="BC" lastIdx="14" clrIdx="1">
    <p:extLst>
      <p:ext uri="{19B8F6BF-5375-455C-9EA6-DF929625EA0E}">
        <p15:presenceInfo xmlns:p15="http://schemas.microsoft.com/office/powerpoint/2012/main" userId="Ben C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18F"/>
    <a:srgbClr val="F2CDBC"/>
    <a:srgbClr val="E7BE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0" autoAdjust="0"/>
    <p:restoredTop sz="92123" autoAdjust="0"/>
  </p:normalViewPr>
  <p:slideViewPr>
    <p:cSldViewPr snapToGrid="0">
      <p:cViewPr varScale="1">
        <p:scale>
          <a:sx n="36" d="100"/>
          <a:sy n="36" d="100"/>
        </p:scale>
        <p:origin x="2020" y="36"/>
      </p:cViewPr>
      <p:guideLst/>
    </p:cSldViewPr>
  </p:slideViewPr>
  <p:notesTextViewPr>
    <p:cViewPr>
      <p:scale>
        <a:sx n="1" d="1"/>
        <a:sy n="1" d="1"/>
      </p:scale>
      <p:origin x="0" y="0"/>
    </p:cViewPr>
  </p:notesTextViewPr>
  <p:sorterViewPr>
    <p:cViewPr>
      <p:scale>
        <a:sx n="100" d="100"/>
        <a:sy n="100" d="100"/>
      </p:scale>
      <p:origin x="0" y="-68"/>
    </p:cViewPr>
  </p:sorterViewPr>
  <p:notesViewPr>
    <p:cSldViewPr snapToGrid="0">
      <p:cViewPr varScale="1">
        <p:scale>
          <a:sx n="27" d="100"/>
          <a:sy n="27" d="100"/>
        </p:scale>
        <p:origin x="282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CE47103-F0F5-4100-8062-F5B599819D21}" type="datetimeFigureOut">
              <a:rPr lang="en-US" smtClean="0"/>
              <a:t>8/24/2021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Financial Services Bureau, Reimbursement &amp; Audit Support Division</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A04BD8-E4B8-4680-B0B8-E88A64555BF7}" type="slidenum">
              <a:rPr lang="en-US" smtClean="0"/>
              <a:t>‹#›</a:t>
            </a:fld>
            <a:endParaRPr lang="en-US"/>
          </a:p>
        </p:txBody>
      </p:sp>
    </p:spTree>
    <p:extLst>
      <p:ext uri="{BB962C8B-B14F-4D97-AF65-F5344CB8AC3E}">
        <p14:creationId xmlns:p14="http://schemas.microsoft.com/office/powerpoint/2010/main" val="33978054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8C5E2FDE-DA6D-46EA-805C-1E13B827CE61}"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a:t>Financial Services Bureau, Reimbursement &amp; Audit Support Division</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49791C-E718-4351-A029-555104138607}" type="slidenum">
              <a:rPr lang="en-US" smtClean="0"/>
              <a:t>‹#›</a:t>
            </a:fld>
            <a:endParaRPr lang="en-US"/>
          </a:p>
        </p:txBody>
      </p:sp>
    </p:spTree>
    <p:extLst>
      <p:ext uri="{BB962C8B-B14F-4D97-AF65-F5344CB8AC3E}">
        <p14:creationId xmlns:p14="http://schemas.microsoft.com/office/powerpoint/2010/main" val="311750826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a:t>
            </a:fld>
            <a:endParaRPr lang="en-US"/>
          </a:p>
        </p:txBody>
      </p:sp>
    </p:spTree>
    <p:extLst>
      <p:ext uri="{BB962C8B-B14F-4D97-AF65-F5344CB8AC3E}">
        <p14:creationId xmlns:p14="http://schemas.microsoft.com/office/powerpoint/2010/main" val="2074517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13</a:t>
            </a:fld>
            <a:endParaRPr lang="en-US"/>
          </a:p>
        </p:txBody>
      </p:sp>
    </p:spTree>
    <p:extLst>
      <p:ext uri="{BB962C8B-B14F-4D97-AF65-F5344CB8AC3E}">
        <p14:creationId xmlns:p14="http://schemas.microsoft.com/office/powerpoint/2010/main" val="1981325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14</a:t>
            </a:fld>
            <a:endParaRPr lang="en-US"/>
          </a:p>
        </p:txBody>
      </p:sp>
    </p:spTree>
    <p:extLst>
      <p:ext uri="{BB962C8B-B14F-4D97-AF65-F5344CB8AC3E}">
        <p14:creationId xmlns:p14="http://schemas.microsoft.com/office/powerpoint/2010/main" val="3823321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15</a:t>
            </a:fld>
            <a:endParaRPr lang="en-US"/>
          </a:p>
        </p:txBody>
      </p:sp>
    </p:spTree>
    <p:extLst>
      <p:ext uri="{BB962C8B-B14F-4D97-AF65-F5344CB8AC3E}">
        <p14:creationId xmlns:p14="http://schemas.microsoft.com/office/powerpoint/2010/main" val="3956358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16</a:t>
            </a:fld>
            <a:endParaRPr lang="en-US"/>
          </a:p>
        </p:txBody>
      </p:sp>
    </p:spTree>
    <p:extLst>
      <p:ext uri="{BB962C8B-B14F-4D97-AF65-F5344CB8AC3E}">
        <p14:creationId xmlns:p14="http://schemas.microsoft.com/office/powerpoint/2010/main" val="3175761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10"/>
          </p:nvPr>
        </p:nvSpPr>
        <p:spPr/>
        <p:txBody>
          <a:bodyPr/>
          <a:lstStyle/>
          <a:p>
            <a:fld id="{0749791C-E718-4351-A029-555104138607}" type="slidenum">
              <a:rPr lang="en-US" smtClean="0"/>
              <a:t>17</a:t>
            </a:fld>
            <a:endParaRPr lang="en-US"/>
          </a:p>
        </p:txBody>
      </p:sp>
    </p:spTree>
    <p:extLst>
      <p:ext uri="{BB962C8B-B14F-4D97-AF65-F5344CB8AC3E}">
        <p14:creationId xmlns:p14="http://schemas.microsoft.com/office/powerpoint/2010/main" val="4254260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18</a:t>
            </a:fld>
            <a:endParaRPr lang="en-US"/>
          </a:p>
        </p:txBody>
      </p:sp>
    </p:spTree>
    <p:extLst>
      <p:ext uri="{BB962C8B-B14F-4D97-AF65-F5344CB8AC3E}">
        <p14:creationId xmlns:p14="http://schemas.microsoft.com/office/powerpoint/2010/main" val="1939124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19</a:t>
            </a:fld>
            <a:endParaRPr lang="en-US"/>
          </a:p>
        </p:txBody>
      </p:sp>
    </p:spTree>
    <p:extLst>
      <p:ext uri="{BB962C8B-B14F-4D97-AF65-F5344CB8AC3E}">
        <p14:creationId xmlns:p14="http://schemas.microsoft.com/office/powerpoint/2010/main" val="3330255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20</a:t>
            </a:fld>
            <a:endParaRPr lang="en-US"/>
          </a:p>
        </p:txBody>
      </p:sp>
    </p:spTree>
    <p:extLst>
      <p:ext uri="{BB962C8B-B14F-4D97-AF65-F5344CB8AC3E}">
        <p14:creationId xmlns:p14="http://schemas.microsoft.com/office/powerpoint/2010/main" val="1701150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21</a:t>
            </a:fld>
            <a:endParaRPr lang="en-US"/>
          </a:p>
        </p:txBody>
      </p:sp>
    </p:spTree>
    <p:extLst>
      <p:ext uri="{BB962C8B-B14F-4D97-AF65-F5344CB8AC3E}">
        <p14:creationId xmlns:p14="http://schemas.microsoft.com/office/powerpoint/2010/main" val="4573836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22</a:t>
            </a:fld>
            <a:endParaRPr lang="en-US"/>
          </a:p>
        </p:txBody>
      </p:sp>
    </p:spTree>
    <p:extLst>
      <p:ext uri="{BB962C8B-B14F-4D97-AF65-F5344CB8AC3E}">
        <p14:creationId xmlns:p14="http://schemas.microsoft.com/office/powerpoint/2010/main" val="473505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will be breaks to ask questions.</a:t>
            </a:r>
          </a:p>
          <a:p>
            <a:r>
              <a:rPr lang="en-US" dirty="0"/>
              <a:t> Please use the “Raise Hand” feature.</a:t>
            </a:r>
          </a:p>
          <a:p>
            <a:r>
              <a:rPr lang="en-US" dirty="0"/>
              <a:t> When it’s your turn, we will call on you and unmute you.</a:t>
            </a:r>
          </a:p>
          <a:p>
            <a:r>
              <a:rPr lang="en-US" dirty="0"/>
              <a:t> You can send your question in the chat.</a:t>
            </a:r>
          </a:p>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a:t>
            </a:fld>
            <a:endParaRPr lang="en-US"/>
          </a:p>
        </p:txBody>
      </p:sp>
    </p:spTree>
    <p:extLst>
      <p:ext uri="{BB962C8B-B14F-4D97-AF65-F5344CB8AC3E}">
        <p14:creationId xmlns:p14="http://schemas.microsoft.com/office/powerpoint/2010/main" val="4007887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23</a:t>
            </a:fld>
            <a:endParaRPr lang="en-US"/>
          </a:p>
        </p:txBody>
      </p:sp>
    </p:spTree>
    <p:extLst>
      <p:ext uri="{BB962C8B-B14F-4D97-AF65-F5344CB8AC3E}">
        <p14:creationId xmlns:p14="http://schemas.microsoft.com/office/powerpoint/2010/main" val="3780252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24</a:t>
            </a:fld>
            <a:endParaRPr lang="en-US"/>
          </a:p>
        </p:txBody>
      </p:sp>
    </p:spTree>
    <p:extLst>
      <p:ext uri="{BB962C8B-B14F-4D97-AF65-F5344CB8AC3E}">
        <p14:creationId xmlns:p14="http://schemas.microsoft.com/office/powerpoint/2010/main" val="611066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3</a:t>
            </a:fld>
            <a:endParaRPr lang="en-US"/>
          </a:p>
        </p:txBody>
      </p:sp>
    </p:spTree>
    <p:extLst>
      <p:ext uri="{BB962C8B-B14F-4D97-AF65-F5344CB8AC3E}">
        <p14:creationId xmlns:p14="http://schemas.microsoft.com/office/powerpoint/2010/main" val="2325471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4</a:t>
            </a:fld>
            <a:endParaRPr lang="en-US"/>
          </a:p>
        </p:txBody>
      </p:sp>
    </p:spTree>
    <p:extLst>
      <p:ext uri="{BB962C8B-B14F-4D97-AF65-F5344CB8AC3E}">
        <p14:creationId xmlns:p14="http://schemas.microsoft.com/office/powerpoint/2010/main" val="151828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contract</a:t>
            </a:r>
          </a:p>
        </p:txBody>
      </p:sp>
      <p:sp>
        <p:nvSpPr>
          <p:cNvPr id="4" name="Slide Number Placeholder 3"/>
          <p:cNvSpPr>
            <a:spLocks noGrp="1"/>
          </p:cNvSpPr>
          <p:nvPr>
            <p:ph type="sldNum" sz="quarter" idx="10"/>
          </p:nvPr>
        </p:nvSpPr>
        <p:spPr/>
        <p:txBody>
          <a:bodyPr/>
          <a:lstStyle/>
          <a:p>
            <a:fld id="{0749791C-E718-4351-A029-555104138607}" type="slidenum">
              <a:rPr lang="en-US" smtClean="0"/>
              <a:t>5</a:t>
            </a:fld>
            <a:endParaRPr lang="en-US"/>
          </a:p>
        </p:txBody>
      </p:sp>
    </p:spTree>
    <p:extLst>
      <p:ext uri="{BB962C8B-B14F-4D97-AF65-F5344CB8AC3E}">
        <p14:creationId xmlns:p14="http://schemas.microsoft.com/office/powerpoint/2010/main" val="1810026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7</a:t>
            </a:fld>
            <a:endParaRPr lang="en-US"/>
          </a:p>
        </p:txBody>
      </p:sp>
    </p:spTree>
    <p:extLst>
      <p:ext uri="{BB962C8B-B14F-4D97-AF65-F5344CB8AC3E}">
        <p14:creationId xmlns:p14="http://schemas.microsoft.com/office/powerpoint/2010/main" val="55935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8</a:t>
            </a:fld>
            <a:endParaRPr lang="en-US"/>
          </a:p>
        </p:txBody>
      </p:sp>
    </p:spTree>
    <p:extLst>
      <p:ext uri="{BB962C8B-B14F-4D97-AF65-F5344CB8AC3E}">
        <p14:creationId xmlns:p14="http://schemas.microsoft.com/office/powerpoint/2010/main" val="3423152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49791C-E718-4351-A029-555104138607}" type="slidenum">
              <a:rPr lang="en-US" smtClean="0"/>
              <a:t>10</a:t>
            </a:fld>
            <a:endParaRPr lang="en-US"/>
          </a:p>
        </p:txBody>
      </p:sp>
    </p:spTree>
    <p:extLst>
      <p:ext uri="{BB962C8B-B14F-4D97-AF65-F5344CB8AC3E}">
        <p14:creationId xmlns:p14="http://schemas.microsoft.com/office/powerpoint/2010/main" val="2938178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screenshot here.</a:t>
            </a:r>
          </a:p>
        </p:txBody>
      </p:sp>
      <p:sp>
        <p:nvSpPr>
          <p:cNvPr id="4" name="Slide Number Placeholder 3"/>
          <p:cNvSpPr>
            <a:spLocks noGrp="1"/>
          </p:cNvSpPr>
          <p:nvPr>
            <p:ph type="sldNum" sz="quarter" idx="10"/>
          </p:nvPr>
        </p:nvSpPr>
        <p:spPr/>
        <p:txBody>
          <a:bodyPr/>
          <a:lstStyle/>
          <a:p>
            <a:fld id="{0749791C-E718-4351-A029-555104138607}" type="slidenum">
              <a:rPr lang="en-US" smtClean="0"/>
              <a:t>12</a:t>
            </a:fld>
            <a:endParaRPr lang="en-US"/>
          </a:p>
        </p:txBody>
      </p:sp>
    </p:spTree>
    <p:extLst>
      <p:ext uri="{BB962C8B-B14F-4D97-AF65-F5344CB8AC3E}">
        <p14:creationId xmlns:p14="http://schemas.microsoft.com/office/powerpoint/2010/main" val="3421429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47B1EC-135F-4786-B2D1-3698E9DD05C7}" type="datetime1">
              <a:rPr lang="en-US" smtClean="0"/>
              <a:t>8/24/2021</a:t>
            </a:fld>
            <a:endParaRPr lang="en-US" dirty="0"/>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337" y="184621"/>
            <a:ext cx="2040642" cy="1992513"/>
          </a:xfrm>
          <a:prstGeom prst="rect">
            <a:avLst/>
          </a:prstGeom>
        </p:spPr>
      </p:pic>
    </p:spTree>
    <p:extLst>
      <p:ext uri="{BB962C8B-B14F-4D97-AF65-F5344CB8AC3E}">
        <p14:creationId xmlns:p14="http://schemas.microsoft.com/office/powerpoint/2010/main" val="2622773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5B5B6-FCB9-45E6-8635-9405C1DDB76A}" type="datetime1">
              <a:rPr lang="en-US" smtClean="0"/>
              <a:t>8/24/2021</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a:p>
        </p:txBody>
      </p:sp>
    </p:spTree>
    <p:extLst>
      <p:ext uri="{BB962C8B-B14F-4D97-AF65-F5344CB8AC3E}">
        <p14:creationId xmlns:p14="http://schemas.microsoft.com/office/powerpoint/2010/main" val="2021203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E0DCFE-4CAE-4193-9C21-A6A711426E3F}" type="datetime1">
              <a:rPr lang="en-US" smtClean="0"/>
              <a:t>8/24/2021</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a:p>
        </p:txBody>
      </p:sp>
    </p:spTree>
    <p:extLst>
      <p:ext uri="{BB962C8B-B14F-4D97-AF65-F5344CB8AC3E}">
        <p14:creationId xmlns:p14="http://schemas.microsoft.com/office/powerpoint/2010/main" val="216708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A3173-36A2-4136-A884-30DBECF8E486}" type="datetime1">
              <a:rPr lang="en-US" smtClean="0"/>
              <a:t>8/24/2021</a:t>
            </a:fld>
            <a:endParaRPr lang="en-US"/>
          </a:p>
        </p:txBody>
      </p:sp>
      <p:sp>
        <p:nvSpPr>
          <p:cNvPr id="5" name="Footer Placeholder 4"/>
          <p:cNvSpPr>
            <a:spLocks noGrp="1"/>
          </p:cNvSpPr>
          <p:nvPr>
            <p:ph type="ftr" sz="quarter" idx="11"/>
          </p:nvPr>
        </p:nvSpPr>
        <p:spPr/>
        <p:txBody>
          <a:bodyPr/>
          <a:lstStyle/>
          <a:p>
            <a:r>
              <a:rPr lang="fr-FR" dirty="0"/>
              <a:t>Financial Services Bureau, </a:t>
            </a:r>
            <a:r>
              <a:rPr lang="fr-FR" dirty="0" err="1"/>
              <a:t>Reimbursement</a:t>
            </a:r>
            <a:r>
              <a:rPr lang="fr-FR" dirty="0"/>
              <a:t> &amp; Audit Support Division</a:t>
            </a:r>
            <a:endParaRPr lang="en-US" dirty="0"/>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71247" y="5231058"/>
            <a:ext cx="1102824" cy="1076814"/>
          </a:xfrm>
          <a:prstGeom prst="rect">
            <a:avLst/>
          </a:prstGeom>
        </p:spPr>
      </p:pic>
    </p:spTree>
    <p:extLst>
      <p:ext uri="{BB962C8B-B14F-4D97-AF65-F5344CB8AC3E}">
        <p14:creationId xmlns:p14="http://schemas.microsoft.com/office/powerpoint/2010/main" val="25387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0EA938-6B52-42A9-B114-67844593FCBC}" type="datetime1">
              <a:rPr lang="en-US" smtClean="0"/>
              <a:t>8/24/2021</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
        <p:nvSpPr>
          <p:cNvPr id="6" name="Slide Number Placeholder 5"/>
          <p:cNvSpPr>
            <a:spLocks noGrp="1"/>
          </p:cNvSpPr>
          <p:nvPr>
            <p:ph type="sldNum" sz="quarter" idx="12"/>
          </p:nvPr>
        </p:nvSpPr>
        <p:spPr/>
        <p:txBody>
          <a:bodyPr/>
          <a:lstStyle/>
          <a:p>
            <a:fld id="{C2203580-8877-4CB7-953B-63546837A7C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71247" y="5231058"/>
            <a:ext cx="1102824" cy="1076814"/>
          </a:xfrm>
          <a:prstGeom prst="rect">
            <a:avLst/>
          </a:prstGeom>
        </p:spPr>
      </p:pic>
    </p:spTree>
    <p:extLst>
      <p:ext uri="{BB962C8B-B14F-4D97-AF65-F5344CB8AC3E}">
        <p14:creationId xmlns:p14="http://schemas.microsoft.com/office/powerpoint/2010/main" val="335712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02102D-5E29-4024-BB17-667FDE4DFCC3}" type="datetime1">
              <a:rPr lang="en-US" smtClean="0"/>
              <a:t>8/24/2021</a:t>
            </a:fld>
            <a:endParaRPr lang="en-US"/>
          </a:p>
        </p:txBody>
      </p:sp>
      <p:sp>
        <p:nvSpPr>
          <p:cNvPr id="6" name="Footer Placeholder 5"/>
          <p:cNvSpPr>
            <a:spLocks noGrp="1"/>
          </p:cNvSpPr>
          <p:nvPr>
            <p:ph type="ftr" sz="quarter" idx="11"/>
          </p:nvPr>
        </p:nvSpPr>
        <p:spPr/>
        <p:txBody>
          <a:bodyPr/>
          <a:lstStyle/>
          <a:p>
            <a:r>
              <a:rPr lang="fr-FR"/>
              <a:t>Financial Services Bureau, Reimbursement &amp; Audit Support Division</a:t>
            </a:r>
            <a:endParaRPr lang="en-US"/>
          </a:p>
        </p:txBody>
      </p:sp>
      <p:sp>
        <p:nvSpPr>
          <p:cNvPr id="7" name="Slide Number Placeholder 6"/>
          <p:cNvSpPr>
            <a:spLocks noGrp="1"/>
          </p:cNvSpPr>
          <p:nvPr>
            <p:ph type="sldNum" sz="quarter" idx="12"/>
          </p:nvPr>
        </p:nvSpPr>
        <p:spPr/>
        <p:txBody>
          <a:bodyPr/>
          <a:lstStyle/>
          <a:p>
            <a:fld id="{C2203580-8877-4CB7-953B-63546837A7C2}" type="slidenum">
              <a:rPr lang="en-US" smtClean="0"/>
              <a:t>‹#›</a:t>
            </a:fld>
            <a:endParaRPr lang="en-US"/>
          </a:p>
        </p:txBody>
      </p:sp>
    </p:spTree>
    <p:extLst>
      <p:ext uri="{BB962C8B-B14F-4D97-AF65-F5344CB8AC3E}">
        <p14:creationId xmlns:p14="http://schemas.microsoft.com/office/powerpoint/2010/main" val="157081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D38DF4-E6D0-40C1-8D8F-208801057798}" type="datetime1">
              <a:rPr lang="en-US" smtClean="0"/>
              <a:t>8/24/2021</a:t>
            </a:fld>
            <a:endParaRPr lang="en-US"/>
          </a:p>
        </p:txBody>
      </p:sp>
      <p:sp>
        <p:nvSpPr>
          <p:cNvPr id="8" name="Footer Placeholder 7"/>
          <p:cNvSpPr>
            <a:spLocks noGrp="1"/>
          </p:cNvSpPr>
          <p:nvPr>
            <p:ph type="ftr" sz="quarter" idx="11"/>
          </p:nvPr>
        </p:nvSpPr>
        <p:spPr/>
        <p:txBody>
          <a:bodyPr/>
          <a:lstStyle/>
          <a:p>
            <a:r>
              <a:rPr lang="fr-FR"/>
              <a:t>Financial Services Bureau, Reimbursement &amp; Audit Support Division</a:t>
            </a:r>
            <a:endParaRPr lang="en-US"/>
          </a:p>
        </p:txBody>
      </p:sp>
      <p:sp>
        <p:nvSpPr>
          <p:cNvPr id="9" name="Slide Number Placeholder 8"/>
          <p:cNvSpPr>
            <a:spLocks noGrp="1"/>
          </p:cNvSpPr>
          <p:nvPr>
            <p:ph type="sldNum" sz="quarter" idx="12"/>
          </p:nvPr>
        </p:nvSpPr>
        <p:spPr/>
        <p:txBody>
          <a:bodyPr/>
          <a:lstStyle/>
          <a:p>
            <a:fld id="{C2203580-8877-4CB7-953B-63546837A7C2}" type="slidenum">
              <a:rPr lang="en-US" smtClean="0"/>
              <a:t>‹#›</a:t>
            </a:fld>
            <a:endParaRPr lang="en-US"/>
          </a:p>
        </p:txBody>
      </p:sp>
    </p:spTree>
    <p:extLst>
      <p:ext uri="{BB962C8B-B14F-4D97-AF65-F5344CB8AC3E}">
        <p14:creationId xmlns:p14="http://schemas.microsoft.com/office/powerpoint/2010/main" val="189377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E730E4-D211-429A-A9A9-FBBC2EE0A4FC}" type="datetime1">
              <a:rPr lang="en-US" smtClean="0"/>
              <a:t>8/24/2021</a:t>
            </a:fld>
            <a:endParaRPr lang="en-US"/>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a:p>
        </p:txBody>
      </p:sp>
      <p:sp>
        <p:nvSpPr>
          <p:cNvPr id="5" name="Slide Number Placeholder 4"/>
          <p:cNvSpPr>
            <a:spLocks noGrp="1"/>
          </p:cNvSpPr>
          <p:nvPr>
            <p:ph type="sldNum" sz="quarter" idx="12"/>
          </p:nvPr>
        </p:nvSpPr>
        <p:spPr/>
        <p:txBody>
          <a:bodyPr/>
          <a:lstStyle/>
          <a:p>
            <a:fld id="{C2203580-8877-4CB7-953B-63546837A7C2}" type="slidenum">
              <a:rPr lang="en-US" smtClean="0"/>
              <a:t>‹#›</a:t>
            </a:fld>
            <a:endParaRPr lang="en-US"/>
          </a:p>
        </p:txBody>
      </p:sp>
    </p:spTree>
    <p:extLst>
      <p:ext uri="{BB962C8B-B14F-4D97-AF65-F5344CB8AC3E}">
        <p14:creationId xmlns:p14="http://schemas.microsoft.com/office/powerpoint/2010/main" val="262271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01D7DB-DBDA-454B-BBB3-F6C26DFBC5B4}" type="datetime1">
              <a:rPr lang="en-US" smtClean="0"/>
              <a:t>8/24/2021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fr-FR"/>
              <a:t>Financial Services Bureau, Reimbursement &amp; Audit Support Division</a:t>
            </a:r>
            <a:endParaRPr lang="en-US"/>
          </a:p>
        </p:txBody>
      </p:sp>
      <p:sp>
        <p:nvSpPr>
          <p:cNvPr id="9" name="Slide Number Placeholder 8"/>
          <p:cNvSpPr>
            <a:spLocks noGrp="1"/>
          </p:cNvSpPr>
          <p:nvPr>
            <p:ph type="sldNum" sz="quarter" idx="12"/>
          </p:nvPr>
        </p:nvSpPr>
        <p:spPr/>
        <p:txBody>
          <a:bodyPr/>
          <a:lstStyle/>
          <a:p>
            <a:fld id="{C2203580-8877-4CB7-953B-63546837A7C2}" type="slidenum">
              <a:rPr lang="en-US" smtClean="0"/>
              <a:t>‹#›</a:t>
            </a:fld>
            <a:endParaRPr lang="en-US"/>
          </a:p>
        </p:txBody>
      </p:sp>
    </p:spTree>
    <p:extLst>
      <p:ext uri="{BB962C8B-B14F-4D97-AF65-F5344CB8AC3E}">
        <p14:creationId xmlns:p14="http://schemas.microsoft.com/office/powerpoint/2010/main" val="267223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0D42129-FD9F-4F59-A37D-0A5AE7A16F07}" type="datetime1">
              <a:rPr lang="en-US" smtClean="0"/>
              <a:t>8/24/2021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fr-FR"/>
              <a:t>Financial Services Bureau, Reimbursement &amp; Audit Support Division</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203580-8877-4CB7-953B-63546837A7C2}" type="slidenum">
              <a:rPr lang="en-US" smtClean="0"/>
              <a:t>‹#›</a:t>
            </a:fld>
            <a:endParaRPr lang="en-US"/>
          </a:p>
        </p:txBody>
      </p:sp>
    </p:spTree>
    <p:extLst>
      <p:ext uri="{BB962C8B-B14F-4D97-AF65-F5344CB8AC3E}">
        <p14:creationId xmlns:p14="http://schemas.microsoft.com/office/powerpoint/2010/main" val="279051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ABBC2F6-8BA9-4591-84C2-F6E7915A36A7}" type="datetime1">
              <a:rPr lang="en-US" smtClean="0"/>
              <a:t>8/24/2021</a:t>
            </a:fld>
            <a:endParaRPr lang="en-US"/>
          </a:p>
        </p:txBody>
      </p:sp>
      <p:sp>
        <p:nvSpPr>
          <p:cNvPr id="6" name="Footer Placeholder 5"/>
          <p:cNvSpPr>
            <a:spLocks noGrp="1"/>
          </p:cNvSpPr>
          <p:nvPr>
            <p:ph type="ftr" sz="quarter" idx="11"/>
          </p:nvPr>
        </p:nvSpPr>
        <p:spPr/>
        <p:txBody>
          <a:bodyPr/>
          <a:lstStyle/>
          <a:p>
            <a:r>
              <a:rPr lang="fr-FR"/>
              <a:t>Financial Services Bureau, Reimbursement &amp; Audit Support Division</a:t>
            </a:r>
            <a:endParaRPr lang="en-US"/>
          </a:p>
        </p:txBody>
      </p:sp>
      <p:sp>
        <p:nvSpPr>
          <p:cNvPr id="7" name="Slide Number Placeholder 6"/>
          <p:cNvSpPr>
            <a:spLocks noGrp="1"/>
          </p:cNvSpPr>
          <p:nvPr>
            <p:ph type="sldNum" sz="quarter" idx="12"/>
          </p:nvPr>
        </p:nvSpPr>
        <p:spPr/>
        <p:txBody>
          <a:bodyPr/>
          <a:lstStyle/>
          <a:p>
            <a:fld id="{C2203580-8877-4CB7-953B-63546837A7C2}" type="slidenum">
              <a:rPr lang="en-US" smtClean="0"/>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32337" y="3830269"/>
            <a:ext cx="1102824" cy="1076814"/>
          </a:xfrm>
          <a:prstGeom prst="rect">
            <a:avLst/>
          </a:prstGeom>
        </p:spPr>
      </p:pic>
    </p:spTree>
    <p:extLst>
      <p:ext uri="{BB962C8B-B14F-4D97-AF65-F5344CB8AC3E}">
        <p14:creationId xmlns:p14="http://schemas.microsoft.com/office/powerpoint/2010/main" val="532630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C051B7A-A1CF-481A-A03F-C45C612622D9}" type="datetime1">
              <a:rPr lang="en-US" smtClean="0"/>
              <a:t>8/24/2021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fr-FR"/>
              <a:t>Financial Services Bureau, Reimbursement &amp; Audit Support Division</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203580-8877-4CB7-953B-63546837A7C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146583"/>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mh.lacounty.gov/for-providers/administrative-tools/cost-report-training-materia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fsb@dmh.lacounty.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mh.lacounty.gov/for-providers/administrative-tools/cost-report-training-material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tnamkung@dmh.lacounty.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CostReportMailbox@dmh.lacounty.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forms.office.com/g/iDxN05MMTZ"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mailto:costreportmailbox@dmh.lacounty.gov" TargetMode="External"/><Relationship Id="rId3" Type="http://schemas.openxmlformats.org/officeDocument/2006/relationships/hyperlink" Target="https://dmh.lacounty.gov/for-providers/administrative-tools/cost-report-training-materials/" TargetMode="External"/><Relationship Id="rId7" Type="http://schemas.openxmlformats.org/officeDocument/2006/relationships/hyperlink" Target="mailto:CBO@dmh.lacounty.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mailto:FSB@dmh.lacounty.gov" TargetMode="External"/><Relationship Id="rId5" Type="http://schemas.openxmlformats.org/officeDocument/2006/relationships/hyperlink" Target="mailto:Ylula@dmh.lacouty.gov" TargetMode="External"/><Relationship Id="rId4" Type="http://schemas.openxmlformats.org/officeDocument/2006/relationships/hyperlink" Target="mailto:tnamkung@dmh.lacounty.gov" TargetMode="External"/><Relationship Id="rId9"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ostReportMailbox@dmh.lacounty.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5288" y="3159871"/>
            <a:ext cx="9144000" cy="16414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r>
              <a:rPr lang="en-US" sz="5400" dirty="0">
                <a:latin typeface="Arial" panose="020B0604020202020204" pitchFamily="34" charset="0"/>
                <a:cs typeface="Arial" panose="020B0604020202020204" pitchFamily="34" charset="0"/>
              </a:rPr>
              <a:t>FY 2020-21 </a:t>
            </a:r>
            <a:br>
              <a:rPr lang="en-US" sz="5400" dirty="0">
                <a:latin typeface="Arial" panose="020B0604020202020204" pitchFamily="34" charset="0"/>
                <a:cs typeface="Arial" panose="020B0604020202020204" pitchFamily="34" charset="0"/>
              </a:rPr>
            </a:br>
            <a:r>
              <a:rPr lang="en-US" sz="5400" dirty="0">
                <a:latin typeface="Arial" panose="020B0604020202020204" pitchFamily="34" charset="0"/>
                <a:cs typeface="Arial" panose="020B0604020202020204" pitchFamily="34" charset="0"/>
              </a:rPr>
              <a:t>COST REPORT TRAINING</a:t>
            </a:r>
            <a:r>
              <a:rPr lang="en-US" sz="5400" dirty="0"/>
              <a:t/>
            </a:r>
            <a:br>
              <a:rPr lang="en-US" sz="5400" dirty="0"/>
            </a:br>
            <a:endParaRPr lang="en-US" sz="5400" dirty="0"/>
          </a:p>
        </p:txBody>
      </p:sp>
      <p:sp>
        <p:nvSpPr>
          <p:cNvPr id="3" name="Subtitle 2"/>
          <p:cNvSpPr>
            <a:spLocks noGrp="1"/>
          </p:cNvSpPr>
          <p:nvPr>
            <p:ph type="subTitle" idx="1"/>
          </p:nvPr>
        </p:nvSpPr>
        <p:spPr>
          <a:xfrm>
            <a:off x="1198933" y="332453"/>
            <a:ext cx="10376711" cy="1530372"/>
          </a:xfrm>
        </p:spPr>
        <p:txBody>
          <a:bodyPr>
            <a:normAutofit/>
          </a:bodyPr>
          <a:lstStyle/>
          <a:p>
            <a:pPr algn="ctr"/>
            <a:r>
              <a:rPr lang="en-US" sz="3600" b="1" dirty="0"/>
              <a:t>LOS ANGELES COUNTY</a:t>
            </a:r>
          </a:p>
          <a:p>
            <a:pPr algn="ctr"/>
            <a:r>
              <a:rPr lang="en-US" sz="3600" b="1" dirty="0"/>
              <a:t>DEPARTMENT OF MENTAL HEALTH</a:t>
            </a:r>
          </a:p>
        </p:txBody>
      </p:sp>
      <p:sp>
        <p:nvSpPr>
          <p:cNvPr id="6" name="Slide Number Placeholder 5"/>
          <p:cNvSpPr>
            <a:spLocks noGrp="1"/>
          </p:cNvSpPr>
          <p:nvPr>
            <p:ph type="sldNum" sz="quarter" idx="12"/>
          </p:nvPr>
        </p:nvSpPr>
        <p:spPr/>
        <p:txBody>
          <a:bodyPr/>
          <a:lstStyle/>
          <a:p>
            <a:fld id="{C2203580-8877-4CB7-953B-63546837A7C2}" type="slidenum">
              <a:rPr lang="en-US" smtClean="0"/>
              <a:t>1</a:t>
            </a:fld>
            <a:endParaRPr lang="en-US"/>
          </a:p>
        </p:txBody>
      </p:sp>
      <p:sp>
        <p:nvSpPr>
          <p:cNvPr id="7" name="Footer Placeholder 6"/>
          <p:cNvSpPr>
            <a:spLocks noGrp="1"/>
          </p:cNvSpPr>
          <p:nvPr>
            <p:ph type="ftr" sz="quarter" idx="11"/>
          </p:nvPr>
        </p:nvSpPr>
        <p:spPr/>
        <p:txBody>
          <a:bodyPr/>
          <a:lstStyle/>
          <a:p>
            <a:r>
              <a:rPr lang="fr-FR"/>
              <a:t>Financial Services Bureau, Reimbursement &amp; Audit Support Division</a:t>
            </a:r>
            <a:endParaRPr lang="en-US"/>
          </a:p>
        </p:txBody>
      </p:sp>
      <p:sp>
        <p:nvSpPr>
          <p:cNvPr id="4" name="TextBox 3"/>
          <p:cNvSpPr txBox="1"/>
          <p:nvPr/>
        </p:nvSpPr>
        <p:spPr>
          <a:xfrm>
            <a:off x="6494969" y="4845743"/>
            <a:ext cx="4717514" cy="1815882"/>
          </a:xfrm>
          <a:prstGeom prst="rect">
            <a:avLst/>
          </a:prstGeom>
          <a:noFill/>
        </p:spPr>
        <p:txBody>
          <a:bodyPr wrap="square" rtlCol="0">
            <a:spAutoFit/>
          </a:bodyPr>
          <a:lstStyle/>
          <a:p>
            <a:r>
              <a:rPr lang="en-US" sz="2800" dirty="0">
                <a:effectLst>
                  <a:outerShdw blurRad="38100" dist="38100" dir="2700000" algn="tl">
                    <a:srgbClr val="000000">
                      <a:alpha val="43137"/>
                    </a:srgbClr>
                  </a:outerShdw>
                </a:effectLst>
              </a:rPr>
              <a:t>Present by:	Sara </a:t>
            </a:r>
            <a:r>
              <a:rPr lang="en-US" sz="2800" dirty="0" err="1">
                <a:effectLst>
                  <a:outerShdw blurRad="38100" dist="38100" dir="2700000" algn="tl">
                    <a:srgbClr val="000000">
                      <a:alpha val="43137"/>
                    </a:srgbClr>
                  </a:outerShdw>
                </a:effectLst>
              </a:rPr>
              <a:t>Dato</a:t>
            </a:r>
            <a:endParaRPr lang="en-US" sz="2800" dirty="0">
              <a:effectLst>
                <a:outerShdw blurRad="38100" dist="38100" dir="2700000" algn="tl">
                  <a:srgbClr val="000000">
                    <a:alpha val="43137"/>
                  </a:srgbClr>
                </a:outerShdw>
              </a:effectLst>
            </a:endParaRPr>
          </a:p>
          <a:p>
            <a:r>
              <a:rPr lang="en-US" sz="2800" dirty="0">
                <a:effectLst>
                  <a:outerShdw blurRad="38100" dist="38100" dir="2700000" algn="tl">
                    <a:srgbClr val="000000">
                      <a:alpha val="43137"/>
                    </a:srgbClr>
                  </a:outerShdw>
                </a:effectLst>
              </a:rPr>
              <a:t>				Tracy </a:t>
            </a:r>
            <a:r>
              <a:rPr lang="en-US" sz="2800" dirty="0" err="1">
                <a:effectLst>
                  <a:outerShdw blurRad="38100" dist="38100" dir="2700000" algn="tl">
                    <a:srgbClr val="000000">
                      <a:alpha val="43137"/>
                    </a:srgbClr>
                  </a:outerShdw>
                </a:effectLst>
              </a:rPr>
              <a:t>Namkung</a:t>
            </a:r>
            <a:endParaRPr lang="en-US" sz="2800" dirty="0">
              <a:effectLst>
                <a:outerShdw blurRad="38100" dist="38100" dir="2700000" algn="tl">
                  <a:srgbClr val="000000">
                    <a:alpha val="43137"/>
                  </a:srgbClr>
                </a:outerShdw>
              </a:effectLst>
            </a:endParaRPr>
          </a:p>
          <a:p>
            <a:r>
              <a:rPr lang="en-US" sz="2800" dirty="0">
                <a:effectLst>
                  <a:outerShdw blurRad="38100" dist="38100" dir="2700000" algn="tl">
                    <a:srgbClr val="000000">
                      <a:alpha val="43137"/>
                    </a:srgbClr>
                  </a:outerShdw>
                </a:effectLst>
              </a:rPr>
              <a:t>				Christina Liu</a:t>
            </a:r>
          </a:p>
          <a:p>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96491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New Revenue/Funding Types This Year</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
            </a:pPr>
            <a:r>
              <a:rPr lang="en-US" sz="2600" b="1" dirty="0"/>
              <a:t> Coronavirus Aid, Relief, and Economic Security (CARES) Act </a:t>
            </a:r>
          </a:p>
          <a:p>
            <a:pPr lvl="1">
              <a:buFont typeface="Courier New" panose="02070309020205020404" pitchFamily="49" charset="0"/>
              <a:buChar char="o"/>
            </a:pPr>
            <a:r>
              <a:rPr lang="en-US" sz="2600" dirty="0"/>
              <a:t> May only be used to cover costs that are necessary expenditures incurred due to the public health emergency with respect to the COVID-19.</a:t>
            </a:r>
          </a:p>
          <a:p>
            <a:pPr>
              <a:buFont typeface="Wingdings" panose="05000000000000000000" pitchFamily="2" charset="2"/>
              <a:buChar char="§"/>
            </a:pPr>
            <a:r>
              <a:rPr lang="en-US" sz="2600" b="1" dirty="0"/>
              <a:t> Children’s Outreach Triage Team (COTT) and Adult Outreach Triage Team (OTT)</a:t>
            </a:r>
          </a:p>
          <a:p>
            <a:pPr lvl="1">
              <a:buFont typeface="Courier New" panose="02070309020205020404" pitchFamily="49" charset="0"/>
              <a:buChar char="o"/>
            </a:pPr>
            <a:r>
              <a:rPr lang="en-US" sz="2600" dirty="0"/>
              <a:t> Services provided under OTT and COTT programs shall be based on actual costs consistent with cost reimbursement methodology. </a:t>
            </a:r>
          </a:p>
          <a:p>
            <a:pPr lvl="1">
              <a:buFont typeface="Courier New" panose="02070309020205020404" pitchFamily="49" charset="0"/>
              <a:buChar char="o"/>
            </a:pPr>
            <a:r>
              <a:rPr lang="en-US" sz="2600" dirty="0"/>
              <a:t> The UOS and cost need to be entered in Attachment 11.</a:t>
            </a:r>
          </a:p>
          <a:p>
            <a:pPr lvl="1">
              <a:buFont typeface="Courier New" panose="02070309020205020404" pitchFamily="49" charset="0"/>
              <a:buChar char="o"/>
            </a:pPr>
            <a:r>
              <a:rPr lang="en-US" sz="2600" dirty="0"/>
              <a:t> Do not include UOS in total UOS count for SMHS.</a:t>
            </a:r>
          </a:p>
          <a:p>
            <a:pPr lvl="1">
              <a:buFont typeface="Courier New" panose="02070309020205020404" pitchFamily="49" charset="0"/>
              <a:buChar char="o"/>
            </a:pPr>
            <a:r>
              <a:rPr lang="en-US" sz="2600" dirty="0"/>
              <a:t> Total cost should be direct charge.</a:t>
            </a:r>
            <a:endParaRPr lang="en-US" sz="3200" dirty="0"/>
          </a:p>
          <a:p>
            <a:endParaRPr lang="en-US" dirty="0"/>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10</a:t>
            </a:fld>
            <a:endParaRPr lang="en-US"/>
          </a:p>
        </p:txBody>
      </p:sp>
    </p:spTree>
    <p:extLst>
      <p:ext uri="{BB962C8B-B14F-4D97-AF65-F5344CB8AC3E}">
        <p14:creationId xmlns:p14="http://schemas.microsoft.com/office/powerpoint/2010/main" val="1365428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 Supplemental Schedule</a:t>
            </a:r>
          </a:p>
        </p:txBody>
      </p:sp>
      <p:sp>
        <p:nvSpPr>
          <p:cNvPr id="6" name="Text Placeholder 5"/>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11</a:t>
            </a:fld>
            <a:endParaRPr lang="en-US"/>
          </a:p>
        </p:txBody>
      </p:sp>
    </p:spTree>
    <p:extLst>
      <p:ext uri="{BB962C8B-B14F-4D97-AF65-F5344CB8AC3E}">
        <p14:creationId xmlns:p14="http://schemas.microsoft.com/office/powerpoint/2010/main" val="966262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Attachment 11</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1800" dirty="0"/>
              <a:t> If the contractor received funding for the OTT/COTT program, complete Attachment 11.</a:t>
            </a:r>
          </a:p>
          <a:p>
            <a:pPr marL="0" indent="0">
              <a:buNone/>
            </a:pPr>
            <a:endParaRPr lang="en-US" sz="3200" dirty="0"/>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12</a:t>
            </a:fld>
            <a:endParaRPr lang="en-US"/>
          </a:p>
        </p:txBody>
      </p:sp>
      <p:pic>
        <p:nvPicPr>
          <p:cNvPr id="9" name="Picture 8">
            <a:extLst>
              <a:ext uri="{FF2B5EF4-FFF2-40B4-BE49-F238E27FC236}">
                <a16:creationId xmlns:a16="http://schemas.microsoft.com/office/drawing/2014/main" id="{B542FDD6-9764-4836-8CFB-F2E01B5DA131}"/>
              </a:ext>
            </a:extLst>
          </p:cNvPr>
          <p:cNvPicPr>
            <a:picLocks noChangeAspect="1"/>
          </p:cNvPicPr>
          <p:nvPr/>
        </p:nvPicPr>
        <p:blipFill>
          <a:blip r:embed="rId3"/>
          <a:stretch>
            <a:fillRect/>
          </a:stretch>
        </p:blipFill>
        <p:spPr>
          <a:xfrm>
            <a:off x="777534" y="4425636"/>
            <a:ext cx="10181199" cy="1169133"/>
          </a:xfrm>
          <a:prstGeom prst="rect">
            <a:avLst/>
          </a:prstGeom>
        </p:spPr>
      </p:pic>
      <p:pic>
        <p:nvPicPr>
          <p:cNvPr id="11" name="Picture 10" descr="Table&#10;&#10;Description automatically generated">
            <a:extLst>
              <a:ext uri="{FF2B5EF4-FFF2-40B4-BE49-F238E27FC236}">
                <a16:creationId xmlns:a16="http://schemas.microsoft.com/office/drawing/2014/main" id="{C7223E2D-9290-4A97-BD7E-C5C55C1909A5}"/>
              </a:ext>
            </a:extLst>
          </p:cNvPr>
          <p:cNvPicPr>
            <a:picLocks noChangeAspect="1"/>
          </p:cNvPicPr>
          <p:nvPr/>
        </p:nvPicPr>
        <p:blipFill>
          <a:blip r:embed="rId4"/>
          <a:stretch>
            <a:fillRect/>
          </a:stretch>
        </p:blipFill>
        <p:spPr>
          <a:xfrm>
            <a:off x="777534" y="2270105"/>
            <a:ext cx="7566711" cy="1488640"/>
          </a:xfrm>
          <a:prstGeom prst="rect">
            <a:avLst/>
          </a:prstGeom>
        </p:spPr>
      </p:pic>
      <p:pic>
        <p:nvPicPr>
          <p:cNvPr id="15" name="Picture 14" descr="Table&#10;&#10;Description automatically generated">
            <a:extLst>
              <a:ext uri="{FF2B5EF4-FFF2-40B4-BE49-F238E27FC236}">
                <a16:creationId xmlns:a16="http://schemas.microsoft.com/office/drawing/2014/main" id="{6B331208-9D5B-4041-BB6A-B5F634A0C545}"/>
              </a:ext>
            </a:extLst>
          </p:cNvPr>
          <p:cNvPicPr>
            <a:picLocks noChangeAspect="1"/>
          </p:cNvPicPr>
          <p:nvPr/>
        </p:nvPicPr>
        <p:blipFill>
          <a:blip r:embed="rId5"/>
          <a:stretch>
            <a:fillRect/>
          </a:stretch>
        </p:blipFill>
        <p:spPr>
          <a:xfrm>
            <a:off x="8400755" y="2423374"/>
            <a:ext cx="2573901" cy="1335371"/>
          </a:xfrm>
          <a:prstGeom prst="rect">
            <a:avLst/>
          </a:prstGeom>
        </p:spPr>
      </p:pic>
      <p:sp>
        <p:nvSpPr>
          <p:cNvPr id="17" name="TextBox 16">
            <a:extLst>
              <a:ext uri="{FF2B5EF4-FFF2-40B4-BE49-F238E27FC236}">
                <a16:creationId xmlns:a16="http://schemas.microsoft.com/office/drawing/2014/main" id="{B92F51BB-8CDF-4E09-8044-D19CB2C0D063}"/>
              </a:ext>
            </a:extLst>
          </p:cNvPr>
          <p:cNvSpPr txBox="1"/>
          <p:nvPr/>
        </p:nvSpPr>
        <p:spPr>
          <a:xfrm>
            <a:off x="777533" y="5446796"/>
            <a:ext cx="10181199" cy="738664"/>
          </a:xfrm>
          <a:prstGeom prst="rect">
            <a:avLst/>
          </a:prstGeom>
          <a:solidFill>
            <a:schemeClr val="bg1">
              <a:lumMod val="75000"/>
            </a:schemeClr>
          </a:solidFill>
        </p:spPr>
        <p:txBody>
          <a:bodyPr wrap="square">
            <a:spAutoFit/>
          </a:bodyPr>
          <a:lstStyle/>
          <a:p>
            <a:r>
              <a:rPr lang="en-US" sz="1400" b="1" dirty="0">
                <a:latin typeface="Arial" panose="020B0604020202020204" pitchFamily="34" charset="0"/>
                <a:cs typeface="Arial" panose="020B0604020202020204" pitchFamily="34" charset="0"/>
              </a:rPr>
              <a:t>2. Mode</a:t>
            </a:r>
            <a:r>
              <a:rPr lang="en-US" sz="1400" dirty="0">
                <a:latin typeface="Arial" panose="020B0604020202020204" pitchFamily="34" charset="0"/>
                <a:cs typeface="Arial" panose="020B0604020202020204" pitchFamily="34" charset="0"/>
              </a:rPr>
              <a:t> and </a:t>
            </a:r>
            <a:r>
              <a:rPr lang="en-US" sz="1400" b="1" dirty="0">
                <a:latin typeface="Arial" panose="020B0604020202020204" pitchFamily="34" charset="0"/>
                <a:cs typeface="Arial" panose="020B0604020202020204" pitchFamily="34" charset="0"/>
              </a:rPr>
              <a:t>SF</a:t>
            </a:r>
            <a:r>
              <a:rPr lang="en-US" sz="1400" dirty="0">
                <a:latin typeface="Arial" panose="020B0604020202020204" pitchFamily="34" charset="0"/>
                <a:cs typeface="Arial" panose="020B0604020202020204" pitchFamily="34" charset="0"/>
              </a:rPr>
              <a:t> must type in 2 digits in text format. Ex: “04”</a:t>
            </a:r>
          </a:p>
          <a:p>
            <a:r>
              <a:rPr lang="en-US" sz="1400" b="1" dirty="0">
                <a:latin typeface="Arial" panose="020B0604020202020204" pitchFamily="34" charset="0"/>
                <a:cs typeface="Arial" panose="020B0604020202020204" pitchFamily="34" charset="0"/>
              </a:rPr>
              <a:t>3. UOS:  </a:t>
            </a:r>
            <a:r>
              <a:rPr lang="en-US" sz="1400" dirty="0">
                <a:latin typeface="Arial" panose="020B0604020202020204" pitchFamily="34" charset="0"/>
                <a:cs typeface="Arial" panose="020B0604020202020204" pitchFamily="34" charset="0"/>
              </a:rPr>
              <a:t>Report Total UOS, MC UOS by settlement group and time period, and non-MC UOS.</a:t>
            </a:r>
          </a:p>
          <a:p>
            <a:r>
              <a:rPr lang="en-US" sz="1400" b="1" dirty="0">
                <a:latin typeface="Arial" panose="020B0604020202020204" pitchFamily="34" charset="0"/>
                <a:cs typeface="Arial" panose="020B0604020202020204" pitchFamily="34" charset="0"/>
              </a:rPr>
              <a:t>4. Allocated Cost: </a:t>
            </a:r>
            <a:r>
              <a:rPr lang="en-US" sz="1400" dirty="0">
                <a:latin typeface="Arial" panose="020B0604020202020204" pitchFamily="34" charset="0"/>
                <a:cs typeface="Arial" panose="020B0604020202020204" pitchFamily="34" charset="0"/>
              </a:rPr>
              <a:t>Report Allocated cost by each Mode and SF. </a:t>
            </a:r>
          </a:p>
        </p:txBody>
      </p:sp>
      <p:sp>
        <p:nvSpPr>
          <p:cNvPr id="24" name="Rectangle: Rounded Corners 23">
            <a:extLst>
              <a:ext uri="{FF2B5EF4-FFF2-40B4-BE49-F238E27FC236}">
                <a16:creationId xmlns:a16="http://schemas.microsoft.com/office/drawing/2014/main" id="{3F8BA79B-C3C5-48D1-B454-C4661BA142B6}"/>
              </a:ext>
            </a:extLst>
          </p:cNvPr>
          <p:cNvSpPr/>
          <p:nvPr/>
        </p:nvSpPr>
        <p:spPr>
          <a:xfrm>
            <a:off x="7385050" y="2762250"/>
            <a:ext cx="736599" cy="4953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D9B167C4-4E99-4A0B-A341-A8839302E624}"/>
              </a:ext>
            </a:extLst>
          </p:cNvPr>
          <p:cNvSpPr/>
          <p:nvPr/>
        </p:nvSpPr>
        <p:spPr>
          <a:xfrm>
            <a:off x="10013949" y="2749550"/>
            <a:ext cx="755651" cy="508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E4A60A23-F4F2-4C19-97A1-0BF4EB17EB63}"/>
              </a:ext>
            </a:extLst>
          </p:cNvPr>
          <p:cNvSpPr/>
          <p:nvPr/>
        </p:nvSpPr>
        <p:spPr>
          <a:xfrm>
            <a:off x="7391401" y="3390901"/>
            <a:ext cx="736600" cy="19004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3F1DF4FA-C6B9-4740-AF69-259428AC6C8C}"/>
              </a:ext>
            </a:extLst>
          </p:cNvPr>
          <p:cNvSpPr/>
          <p:nvPr/>
        </p:nvSpPr>
        <p:spPr>
          <a:xfrm>
            <a:off x="10033001" y="3390901"/>
            <a:ext cx="736600" cy="19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E7CDE565-0811-419A-8257-4D807C542AFA}"/>
              </a:ext>
            </a:extLst>
          </p:cNvPr>
          <p:cNvSpPr txBox="1"/>
          <p:nvPr/>
        </p:nvSpPr>
        <p:spPr>
          <a:xfrm>
            <a:off x="793457" y="3908347"/>
            <a:ext cx="10181199" cy="307777"/>
          </a:xfrm>
          <a:prstGeom prst="rect">
            <a:avLst/>
          </a:prstGeom>
          <a:solidFill>
            <a:schemeClr val="bg1">
              <a:lumMod val="75000"/>
            </a:schemeClr>
          </a:solidFill>
        </p:spPr>
        <p:txBody>
          <a:bodyPr wrap="square">
            <a:spAutoFit/>
          </a:bodyPr>
          <a:lstStyle/>
          <a:p>
            <a:pPr marL="228600" indent="-228600">
              <a:buFont typeface="+mj-lt"/>
              <a:buAutoNum type="arabicPeriod"/>
            </a:pPr>
            <a:r>
              <a:rPr lang="en-US" sz="1400" dirty="0">
                <a:latin typeface="Arial" panose="020B0604020202020204" pitchFamily="34" charset="0"/>
                <a:cs typeface="Arial" panose="020B0604020202020204" pitchFamily="34" charset="0"/>
              </a:rPr>
              <a:t>Please report </a:t>
            </a:r>
            <a:r>
              <a:rPr lang="en-US" sz="1400" b="1" dirty="0">
                <a:latin typeface="Arial" panose="020B0604020202020204" pitchFamily="34" charset="0"/>
                <a:cs typeface="Arial" panose="020B0604020202020204" pitchFamily="34" charset="0"/>
              </a:rPr>
              <a:t>Claimable Costs </a:t>
            </a:r>
            <a:r>
              <a:rPr lang="en-US" sz="1400" dirty="0">
                <a:latin typeface="Arial" panose="020B0604020202020204" pitchFamily="34" charset="0"/>
                <a:cs typeface="Arial" panose="020B0604020202020204" pitchFamily="34" charset="0"/>
              </a:rPr>
              <a:t>in the highlighted red boxes above.</a:t>
            </a:r>
          </a:p>
        </p:txBody>
      </p:sp>
    </p:spTree>
    <p:extLst>
      <p:ext uri="{BB962C8B-B14F-4D97-AF65-F5344CB8AC3E}">
        <p14:creationId xmlns:p14="http://schemas.microsoft.com/office/powerpoint/2010/main" val="4165927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Paycheck Protection Program</a:t>
            </a:r>
          </a:p>
        </p:txBody>
      </p:sp>
      <p:sp>
        <p:nvSpPr>
          <p:cNvPr id="3" name="Content Placeholder 2"/>
          <p:cNvSpPr>
            <a:spLocks noGrp="1"/>
          </p:cNvSpPr>
          <p:nvPr>
            <p:ph idx="1"/>
          </p:nvPr>
        </p:nvSpPr>
        <p:spPr>
          <a:xfrm>
            <a:off x="1097280" y="1845734"/>
            <a:ext cx="10058400" cy="4466166"/>
          </a:xfrm>
        </p:spPr>
        <p:txBody>
          <a:bodyPr>
            <a:normAutofit/>
          </a:bodyPr>
          <a:lstStyle/>
          <a:p>
            <a:pPr marL="0" indent="0">
              <a:buNone/>
            </a:pPr>
            <a:r>
              <a:rPr lang="en-US" sz="3200" dirty="0"/>
              <a:t>Providers that received a loan through the Paycheck Protection Program needs to enter the amount of the loan spent on eligible activities from the costs in MH1961 or MH1962</a:t>
            </a:r>
            <a:r>
              <a:rPr lang="en-US" sz="3200" i="1" dirty="0"/>
              <a:t>. </a:t>
            </a:r>
          </a:p>
          <a:p>
            <a:pPr lvl="1"/>
            <a:endParaRPr lang="en-US" sz="2000" dirty="0"/>
          </a:p>
          <a:p>
            <a:endParaRPr lang="en-US" sz="2400" dirty="0"/>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13</a:t>
            </a:fld>
            <a:endParaRPr lang="en-US"/>
          </a:p>
        </p:txBody>
      </p:sp>
    </p:spTree>
    <p:extLst>
      <p:ext uri="{BB962C8B-B14F-4D97-AF65-F5344CB8AC3E}">
        <p14:creationId xmlns:p14="http://schemas.microsoft.com/office/powerpoint/2010/main" val="582651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Problems Noticed During Desk Review</a:t>
            </a:r>
          </a:p>
        </p:txBody>
      </p:sp>
      <p:sp>
        <p:nvSpPr>
          <p:cNvPr id="3" name="Content Placeholder 2"/>
          <p:cNvSpPr>
            <a:spLocks noGrp="1"/>
          </p:cNvSpPr>
          <p:nvPr>
            <p:ph idx="1"/>
          </p:nvPr>
        </p:nvSpPr>
        <p:spPr>
          <a:xfrm>
            <a:off x="1097280" y="1845734"/>
            <a:ext cx="10058400" cy="4435796"/>
          </a:xfrm>
        </p:spPr>
        <p:txBody>
          <a:bodyPr numCol="1">
            <a:normAutofit fontScale="92500" lnSpcReduction="10000"/>
          </a:bodyPr>
          <a:lstStyle/>
          <a:p>
            <a:pPr>
              <a:buFont typeface="Wingdings" panose="05000000000000000000" pitchFamily="2" charset="2"/>
              <a:buChar char="§"/>
            </a:pPr>
            <a:r>
              <a:rPr lang="en-US" sz="2200" b="1" dirty="0"/>
              <a:t> Published Charge: </a:t>
            </a:r>
            <a:r>
              <a:rPr lang="en-US" sz="2200" dirty="0"/>
              <a:t>Customary schedule of charges to the public for clients in need of SMHS.  Each contractor has its own rates and may not use the County’s CMA Rate which is different than its own.  </a:t>
            </a:r>
          </a:p>
          <a:p>
            <a:pPr>
              <a:buFont typeface="Wingdings" panose="05000000000000000000" pitchFamily="2" charset="2"/>
              <a:buChar char="§"/>
            </a:pPr>
            <a:r>
              <a:rPr lang="en-US" sz="2200" b="1" dirty="0"/>
              <a:t> Provisional Rate</a:t>
            </a:r>
            <a:r>
              <a:rPr lang="en-US" sz="2200" dirty="0"/>
              <a:t>: Interim reimbursement/billing rate for SMHS, not used for PC</a:t>
            </a:r>
          </a:p>
          <a:p>
            <a:pPr>
              <a:buFont typeface="Wingdings" panose="05000000000000000000" pitchFamily="2" charset="2"/>
              <a:buChar char="§"/>
            </a:pPr>
            <a:r>
              <a:rPr lang="en-US" sz="2200" dirty="0"/>
              <a:t> </a:t>
            </a:r>
            <a:r>
              <a:rPr lang="en-US" sz="2200" b="1" dirty="0"/>
              <a:t>Total units: </a:t>
            </a:r>
            <a:r>
              <a:rPr lang="en-US" sz="2200" dirty="0"/>
              <a:t>may include any unbilled services.  If you include unbilled services in the Total Units, ensure to submit these services to the County in order to reflect on the County Chief Information Office 701U-P Report. </a:t>
            </a:r>
          </a:p>
          <a:p>
            <a:pPr>
              <a:buFont typeface="Wingdings" panose="05000000000000000000" pitchFamily="2" charset="2"/>
              <a:buChar char="§"/>
            </a:pPr>
            <a:r>
              <a:rPr lang="en-US" sz="2200" b="1" dirty="0"/>
              <a:t> Units of Service Reconciliation</a:t>
            </a:r>
            <a:r>
              <a:rPr lang="en-US" sz="2200" dirty="0"/>
              <a:t>: Total units and Medi-Cal units are reconciled periodically (Monthly or Quarterly).  If any variances are found, it should be resolved with Central Business Office (CBO). </a:t>
            </a:r>
          </a:p>
          <a:p>
            <a:pPr>
              <a:buFont typeface="Wingdings" panose="05000000000000000000" pitchFamily="2" charset="2"/>
              <a:buChar char="§"/>
            </a:pPr>
            <a:r>
              <a:rPr lang="en-US" sz="2200" b="1" dirty="0"/>
              <a:t> MH1901 B</a:t>
            </a:r>
            <a:r>
              <a:rPr lang="en-US" sz="2200" dirty="0"/>
              <a:t>: Enhanced FMAP Non-CHIP (Aid Code E2, E4, E5) and Enhanced FMAP CHIP (2 different periods in Cost Report)</a:t>
            </a:r>
          </a:p>
          <a:p>
            <a:pPr>
              <a:buFont typeface="Wingdings" panose="05000000000000000000" pitchFamily="2" charset="2"/>
              <a:buChar char="§"/>
            </a:pPr>
            <a:r>
              <a:rPr lang="en-US" sz="2200" dirty="0"/>
              <a:t> </a:t>
            </a:r>
            <a:r>
              <a:rPr lang="en-US" sz="2200" b="1" dirty="0"/>
              <a:t>SFC in MH1901 B </a:t>
            </a:r>
            <a:r>
              <a:rPr lang="en-US" sz="2200" dirty="0"/>
              <a:t>needs to be 2 digits and in TEXT format. </a:t>
            </a:r>
          </a:p>
          <a:p>
            <a:pPr>
              <a:buFont typeface="Wingdings" panose="05000000000000000000" pitchFamily="2" charset="2"/>
              <a:buChar char="§"/>
            </a:pPr>
            <a:endParaRPr lang="en-US" dirty="0"/>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14</a:t>
            </a:fld>
            <a:endParaRPr lang="en-US" dirty="0"/>
          </a:p>
        </p:txBody>
      </p:sp>
    </p:spTree>
    <p:extLst>
      <p:ext uri="{BB962C8B-B14F-4D97-AF65-F5344CB8AC3E}">
        <p14:creationId xmlns:p14="http://schemas.microsoft.com/office/powerpoint/2010/main" val="2735720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Problems Noticed During Desk Review, Cont.</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sz="2200" b="1" dirty="0"/>
              <a:t> Community Outreach Services (COS) UOS and Case Management Support (CMS) Services </a:t>
            </a:r>
            <a:r>
              <a:rPr lang="en-US" sz="2200" dirty="0"/>
              <a:t>are in </a:t>
            </a:r>
            <a:r>
              <a:rPr lang="en-US" sz="2200" u="sng" dirty="0"/>
              <a:t>minutes</a:t>
            </a:r>
            <a:r>
              <a:rPr lang="en-US" sz="2200" dirty="0"/>
              <a:t> in 701 UP. The cost report requires Mode 45 and CMS in </a:t>
            </a:r>
            <a:r>
              <a:rPr lang="en-US" sz="2200" u="sng" dirty="0"/>
              <a:t>Hours</a:t>
            </a:r>
            <a:r>
              <a:rPr lang="en-US" sz="2200" dirty="0"/>
              <a:t>.</a:t>
            </a:r>
          </a:p>
          <a:p>
            <a:pPr>
              <a:buFont typeface="Wingdings" panose="05000000000000000000" pitchFamily="2" charset="2"/>
              <a:buChar char="§"/>
            </a:pPr>
            <a:r>
              <a:rPr lang="en-US" sz="2200" b="1" dirty="0"/>
              <a:t> For Mode 60 and SFCs 70, 71, 72, 75, &amp; 78 services</a:t>
            </a:r>
            <a:r>
              <a:rPr lang="en-US" sz="2200" dirty="0"/>
              <a:t>, put enter “1” in MH1901 B Total Unit column.</a:t>
            </a:r>
          </a:p>
          <a:p>
            <a:pPr>
              <a:buFont typeface="Wingdings" panose="05000000000000000000" pitchFamily="2" charset="2"/>
              <a:buChar char="§"/>
            </a:pPr>
            <a:r>
              <a:rPr lang="en-US" sz="2200" b="1" dirty="0"/>
              <a:t> Attachment 9A</a:t>
            </a:r>
            <a:r>
              <a:rPr lang="en-US" sz="2200" dirty="0"/>
              <a:t>: All direct charge has to be reconciled with the payment received from County </a:t>
            </a:r>
          </a:p>
          <a:p>
            <a:pPr>
              <a:buFont typeface="Wingdings" panose="05000000000000000000" pitchFamily="2" charset="2"/>
              <a:buChar char="§"/>
            </a:pPr>
            <a:r>
              <a:rPr lang="en-US" sz="2200" b="1" dirty="0"/>
              <a:t> Attachment 10A: </a:t>
            </a:r>
            <a:r>
              <a:rPr lang="en-US" sz="2200" dirty="0"/>
              <a:t>Each </a:t>
            </a:r>
            <a:r>
              <a:rPr lang="en-US" sz="2200" dirty="0" err="1"/>
              <a:t>Medi</a:t>
            </a:r>
            <a:r>
              <a:rPr lang="en-US" sz="2200" dirty="0"/>
              <a:t>-Cal revenue by settlement group in 10A must match with MH1901 B. Total revenue in 10A must match with LAC103. </a:t>
            </a:r>
          </a:p>
          <a:p>
            <a:pPr>
              <a:buFont typeface="Wingdings" panose="05000000000000000000" pitchFamily="2" charset="2"/>
              <a:buChar char="§"/>
            </a:pPr>
            <a:r>
              <a:rPr lang="en-US" sz="2200" dirty="0"/>
              <a:t> </a:t>
            </a:r>
            <a:r>
              <a:rPr lang="en-US" sz="2200" b="1" dirty="0"/>
              <a:t>Attachment 10B: </a:t>
            </a:r>
            <a:r>
              <a:rPr lang="en-US" sz="2200" dirty="0"/>
              <a:t>EPSDT Units should be within </a:t>
            </a:r>
            <a:r>
              <a:rPr lang="en-US" sz="2200" dirty="0" err="1"/>
              <a:t>Medi</a:t>
            </a:r>
            <a:r>
              <a:rPr lang="en-US" sz="2200" dirty="0"/>
              <a:t>-Cal units by each Mode and SFC, by settlement group, and funded program.</a:t>
            </a:r>
          </a:p>
          <a:p>
            <a:pPr>
              <a:buFont typeface="Wingdings" panose="05000000000000000000" pitchFamily="2" charset="2"/>
              <a:buChar char="§"/>
            </a:pPr>
            <a:r>
              <a:rPr lang="en-US" sz="2200" dirty="0"/>
              <a:t> County will use CBO Bulletin No. NGA 20-011 for local match requirement: EPSDT and MCHIP – MEDI-CAL.</a:t>
            </a:r>
          </a:p>
          <a:p>
            <a:pPr>
              <a:buFont typeface="Wingdings" panose="05000000000000000000" pitchFamily="2" charset="2"/>
              <a:buChar char="§"/>
            </a:pPr>
            <a:r>
              <a:rPr lang="en-US" sz="2200" dirty="0"/>
              <a:t> Crosscheck and make necessary corrections for any ERROR messages displayed in LAC102.</a:t>
            </a:r>
          </a:p>
          <a:p>
            <a:pPr>
              <a:buFont typeface="Wingdings" panose="05000000000000000000" pitchFamily="2" charset="2"/>
              <a:buChar char="§"/>
            </a:pPr>
            <a:endParaRPr lang="en-US" sz="2200" dirty="0"/>
          </a:p>
          <a:p>
            <a:pPr>
              <a:buFont typeface="Wingdings" panose="05000000000000000000" pitchFamily="2" charset="2"/>
              <a:buChar char="§"/>
            </a:pPr>
            <a:endParaRPr lang="en-US" dirty="0"/>
          </a:p>
          <a:p>
            <a:endParaRPr lang="en-US" dirty="0"/>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15</a:t>
            </a:fld>
            <a:endParaRPr lang="en-US"/>
          </a:p>
        </p:txBody>
      </p:sp>
    </p:spTree>
    <p:extLst>
      <p:ext uri="{BB962C8B-B14F-4D97-AF65-F5344CB8AC3E}">
        <p14:creationId xmlns:p14="http://schemas.microsoft.com/office/powerpoint/2010/main" val="3046741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Documents to be included with Cost Report Submission</a:t>
            </a:r>
          </a:p>
        </p:txBody>
      </p:sp>
      <p:sp>
        <p:nvSpPr>
          <p:cNvPr id="3" name="Content Placeholder 2"/>
          <p:cNvSpPr>
            <a:spLocks noGrp="1"/>
          </p:cNvSpPr>
          <p:nvPr>
            <p:ph idx="1"/>
          </p:nvPr>
        </p:nvSpPr>
        <p:spPr>
          <a:xfrm>
            <a:off x="1097280" y="1845733"/>
            <a:ext cx="9893449" cy="4614051"/>
          </a:xfrm>
        </p:spPr>
        <p:txBody>
          <a:bodyPr numCol="2">
            <a:noAutofit/>
          </a:bodyPr>
          <a:lstStyle/>
          <a:p>
            <a:pPr>
              <a:lnSpc>
                <a:spcPct val="120000"/>
              </a:lnSpc>
              <a:buFont typeface="Wingdings" panose="05000000000000000000" pitchFamily="2" charset="2"/>
              <a:buChar char="§"/>
            </a:pPr>
            <a:r>
              <a:rPr lang="en-US" sz="1400" dirty="0"/>
              <a:t> </a:t>
            </a:r>
            <a:r>
              <a:rPr lang="en-US" altLang="en-US" sz="1400" dirty="0"/>
              <a:t> </a:t>
            </a:r>
            <a:r>
              <a:rPr lang="en-US" altLang="en-US" sz="1400" b="1" dirty="0"/>
              <a:t>Every Legal Entity/Agency must submit a Cost Report, Attachment 4 and 4A.</a:t>
            </a:r>
          </a:p>
          <a:p>
            <a:pPr lvl="1">
              <a:lnSpc>
                <a:spcPct val="120000"/>
              </a:lnSpc>
              <a:buFont typeface="Wingdings" panose="05000000000000000000" pitchFamily="2" charset="2"/>
              <a:buChar char="q"/>
            </a:pPr>
            <a:r>
              <a:rPr lang="en-US" altLang="en-US" sz="1400" dirty="0"/>
              <a:t> 4 – Cost Report Letter of Certification*</a:t>
            </a:r>
          </a:p>
          <a:p>
            <a:pPr lvl="1">
              <a:lnSpc>
                <a:spcPct val="120000"/>
              </a:lnSpc>
              <a:buFont typeface="Wingdings" panose="05000000000000000000" pitchFamily="2" charset="2"/>
              <a:buChar char="q"/>
            </a:pPr>
            <a:r>
              <a:rPr lang="en-US" altLang="en-US" sz="1400" dirty="0"/>
              <a:t> 4A – Source of UOS data (Contractor’s internal records or 701-UP with run date)*</a:t>
            </a:r>
          </a:p>
          <a:p>
            <a:pPr>
              <a:lnSpc>
                <a:spcPct val="120000"/>
              </a:lnSpc>
              <a:buFont typeface="Wingdings" panose="05000000000000000000" pitchFamily="2" charset="2"/>
              <a:buChar char="§"/>
            </a:pPr>
            <a:r>
              <a:rPr lang="en-US" altLang="en-US" sz="1400" b="1" dirty="0"/>
              <a:t> LE needs to submit Attachment 9A, 10A, 10B, or 11, if applicable.</a:t>
            </a:r>
          </a:p>
          <a:p>
            <a:pPr lvl="1">
              <a:lnSpc>
                <a:spcPct val="120000"/>
              </a:lnSpc>
              <a:buFont typeface="Wingdings" panose="05000000000000000000" pitchFamily="2" charset="2"/>
              <a:buChar char="q"/>
            </a:pPr>
            <a:r>
              <a:rPr lang="en-US" altLang="en-US" sz="1400" dirty="0"/>
              <a:t>9A – Non MC Direct Charge expenditures by funded program*</a:t>
            </a:r>
          </a:p>
          <a:p>
            <a:pPr lvl="2">
              <a:lnSpc>
                <a:spcPct val="120000"/>
              </a:lnSpc>
              <a:buFont typeface="Wingdings" panose="05000000000000000000" pitchFamily="2" charset="2"/>
              <a:buChar char="v"/>
            </a:pPr>
            <a:r>
              <a:rPr lang="en-US" altLang="en-US" dirty="0"/>
              <a:t> Complete 9A for manual invoices.</a:t>
            </a:r>
          </a:p>
          <a:p>
            <a:pPr lvl="1">
              <a:lnSpc>
                <a:spcPct val="120000"/>
              </a:lnSpc>
              <a:buFont typeface="Wingdings" panose="05000000000000000000" pitchFamily="2" charset="2"/>
              <a:buChar char="q"/>
            </a:pPr>
            <a:r>
              <a:rPr lang="en-US" altLang="en-US" sz="1400" dirty="0"/>
              <a:t>10A – Third Party Revenue by funded program &amp; </a:t>
            </a:r>
            <a:r>
              <a:rPr lang="en-US" altLang="en-US" sz="1400" dirty="0" err="1"/>
              <a:t>payor</a:t>
            </a:r>
            <a:r>
              <a:rPr lang="en-US" altLang="en-US" sz="1400" dirty="0"/>
              <a:t> source*</a:t>
            </a:r>
          </a:p>
          <a:p>
            <a:pPr lvl="2">
              <a:lnSpc>
                <a:spcPct val="120000"/>
              </a:lnSpc>
              <a:buFont typeface="Wingdings" panose="05000000000000000000" pitchFamily="2" charset="2"/>
              <a:buChar char="v"/>
            </a:pPr>
            <a:r>
              <a:rPr lang="en-US" altLang="en-US" dirty="0"/>
              <a:t> Complete 10A if LE fills in 3rd party Revenue in Sch. B and LAC 103. </a:t>
            </a:r>
          </a:p>
          <a:p>
            <a:pPr lvl="1">
              <a:lnSpc>
                <a:spcPct val="120000"/>
              </a:lnSpc>
              <a:buFont typeface="Wingdings" panose="05000000000000000000" pitchFamily="2" charset="2"/>
              <a:buChar char="q"/>
            </a:pPr>
            <a:r>
              <a:rPr lang="en-US" altLang="en-US" sz="1400" dirty="0"/>
              <a:t>10B – Source of EPSDT data and SGF computation schedule* </a:t>
            </a:r>
          </a:p>
          <a:p>
            <a:pPr lvl="2">
              <a:lnSpc>
                <a:spcPct val="120000"/>
              </a:lnSpc>
              <a:buFont typeface="Wingdings" panose="05000000000000000000" pitchFamily="2" charset="2"/>
              <a:buChar char="v"/>
            </a:pPr>
            <a:r>
              <a:rPr lang="en-US" altLang="en-US" dirty="0"/>
              <a:t> Complete 10B if LE chooses to use internal records to calculate UOS in 4A.</a:t>
            </a:r>
          </a:p>
          <a:p>
            <a:pPr>
              <a:lnSpc>
                <a:spcPct val="100000"/>
              </a:lnSpc>
              <a:buFont typeface="Wingdings" panose="05000000000000000000" pitchFamily="2" charset="2"/>
              <a:buChar char="q"/>
            </a:pPr>
            <a:r>
              <a:rPr lang="en-US" sz="1400" dirty="0"/>
              <a:t> 11 – OTT_COTT Costs and Units</a:t>
            </a:r>
          </a:p>
          <a:p>
            <a:pPr lvl="1">
              <a:lnSpc>
                <a:spcPct val="100000"/>
              </a:lnSpc>
              <a:buFont typeface="Wingdings" panose="05000000000000000000" pitchFamily="2" charset="2"/>
              <a:buChar char="v"/>
            </a:pPr>
            <a:r>
              <a:rPr lang="en-US" sz="1200" dirty="0"/>
              <a:t> Complete 11 if the contractor received funding for the OTT/COTT program.</a:t>
            </a:r>
          </a:p>
          <a:p>
            <a:pPr>
              <a:lnSpc>
                <a:spcPct val="120000"/>
              </a:lnSpc>
              <a:buFont typeface="Wingdings" panose="05000000000000000000" pitchFamily="2" charset="2"/>
              <a:buChar char="§"/>
            </a:pPr>
            <a:r>
              <a:rPr lang="en-US" sz="1400" b="1" dirty="0"/>
              <a:t>  Supporting Documents:</a:t>
            </a:r>
          </a:p>
          <a:p>
            <a:pPr lvl="1">
              <a:lnSpc>
                <a:spcPct val="120000"/>
              </a:lnSpc>
              <a:buFont typeface="Wingdings" panose="05000000000000000000" pitchFamily="2" charset="2"/>
              <a:buChar char="q"/>
            </a:pPr>
            <a:r>
              <a:rPr lang="en-US" sz="1400" dirty="0"/>
              <a:t>Client Units of Service Reports (if the LE is using </a:t>
            </a:r>
            <a:r>
              <a:rPr lang="en-US" altLang="en-US" sz="1400" dirty="0"/>
              <a:t>internal records)</a:t>
            </a:r>
            <a:r>
              <a:rPr lang="en-US" sz="1400" dirty="0"/>
              <a:t> </a:t>
            </a:r>
          </a:p>
          <a:p>
            <a:pPr lvl="1">
              <a:lnSpc>
                <a:spcPct val="120000"/>
              </a:lnSpc>
              <a:buFont typeface="Wingdings" panose="05000000000000000000" pitchFamily="2" charset="2"/>
              <a:buChar char="q"/>
            </a:pPr>
            <a:r>
              <a:rPr lang="en-US" sz="1400" dirty="0"/>
              <a:t> Third – Party Revenue Records</a:t>
            </a:r>
          </a:p>
          <a:p>
            <a:pPr lvl="1">
              <a:lnSpc>
                <a:spcPct val="120000"/>
              </a:lnSpc>
              <a:buFont typeface="Wingdings" panose="05000000000000000000" pitchFamily="2" charset="2"/>
              <a:buChar char="q"/>
            </a:pPr>
            <a:r>
              <a:rPr lang="en-US" sz="1400" dirty="0"/>
              <a:t> Indirect Cost Allocation Plan</a:t>
            </a:r>
          </a:p>
          <a:p>
            <a:pPr lvl="1">
              <a:lnSpc>
                <a:spcPct val="120000"/>
              </a:lnSpc>
              <a:buFont typeface="Wingdings" panose="05000000000000000000" pitchFamily="2" charset="2"/>
              <a:buChar char="q"/>
            </a:pPr>
            <a:r>
              <a:rPr lang="en-US" sz="1400" dirty="0"/>
              <a:t> Fixed Assets Depreciation Schedule</a:t>
            </a:r>
          </a:p>
          <a:p>
            <a:pPr lvl="1">
              <a:lnSpc>
                <a:spcPct val="120000"/>
              </a:lnSpc>
              <a:buFont typeface="Wingdings" panose="05000000000000000000" pitchFamily="2" charset="2"/>
              <a:buChar char="q"/>
            </a:pPr>
            <a:r>
              <a:rPr lang="en-US" sz="1400" dirty="0"/>
              <a:t> Trial Balance Sheet</a:t>
            </a:r>
          </a:p>
          <a:p>
            <a:pPr lvl="1">
              <a:lnSpc>
                <a:spcPct val="120000"/>
              </a:lnSpc>
              <a:buFont typeface="Wingdings" panose="05000000000000000000" pitchFamily="2" charset="2"/>
              <a:buChar char="q"/>
            </a:pPr>
            <a:r>
              <a:rPr lang="en-US" sz="1400" dirty="0"/>
              <a:t> Invoice payment logs (Special program payments)</a:t>
            </a:r>
          </a:p>
        </p:txBody>
      </p:sp>
      <p:sp>
        <p:nvSpPr>
          <p:cNvPr id="4" name="Slide Number Placeholder 3"/>
          <p:cNvSpPr>
            <a:spLocks noGrp="1"/>
          </p:cNvSpPr>
          <p:nvPr>
            <p:ph type="sldNum" sz="quarter" idx="12"/>
          </p:nvPr>
        </p:nvSpPr>
        <p:spPr/>
        <p:txBody>
          <a:bodyPr/>
          <a:lstStyle/>
          <a:p>
            <a:fld id="{C2203580-8877-4CB7-953B-63546837A7C2}" type="slidenum">
              <a:rPr lang="en-US" smtClean="0"/>
              <a:t>16</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Tree>
    <p:extLst>
      <p:ext uri="{BB962C8B-B14F-4D97-AF65-F5344CB8AC3E}">
        <p14:creationId xmlns:p14="http://schemas.microsoft.com/office/powerpoint/2010/main" val="956597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How to Submit the FY 2020-21 Cost Report</a:t>
            </a:r>
          </a:p>
        </p:txBody>
      </p:sp>
      <p:sp>
        <p:nvSpPr>
          <p:cNvPr id="3" name="Content Placeholder 2"/>
          <p:cNvSpPr>
            <a:spLocks noGrp="1"/>
          </p:cNvSpPr>
          <p:nvPr>
            <p:ph idx="1"/>
          </p:nvPr>
        </p:nvSpPr>
        <p:spPr>
          <a:xfrm>
            <a:off x="1097280" y="1845733"/>
            <a:ext cx="10058400" cy="4482495"/>
          </a:xfrm>
        </p:spPr>
        <p:txBody>
          <a:bodyPr>
            <a:normAutofit/>
          </a:bodyPr>
          <a:lstStyle/>
          <a:p>
            <a:pPr>
              <a:buFont typeface="Wingdings" panose="05000000000000000000" pitchFamily="2" charset="2"/>
              <a:buChar char="§"/>
            </a:pPr>
            <a:r>
              <a:rPr lang="en-US" sz="3200" dirty="0"/>
              <a:t> The deadline to submit the FY 2020-21 Cost Report is </a:t>
            </a:r>
            <a:r>
              <a:rPr lang="en-US" sz="3200" dirty="0">
                <a:solidFill>
                  <a:srgbClr val="FF0000"/>
                </a:solidFill>
              </a:rPr>
              <a:t>September 30, 2021, or as otherwise approved by County</a:t>
            </a:r>
            <a:r>
              <a:rPr lang="en-US" sz="3200" dirty="0"/>
              <a:t>.</a:t>
            </a:r>
          </a:p>
          <a:p>
            <a:pPr>
              <a:buFont typeface="Wingdings" panose="05000000000000000000" pitchFamily="2" charset="2"/>
              <a:buChar char="§"/>
            </a:pPr>
            <a:r>
              <a:rPr lang="en-US" sz="2800" dirty="0"/>
              <a:t> Due to COVID 19 condition and move to new Headquarter, we will accept the electronic copies via email this year.</a:t>
            </a:r>
          </a:p>
          <a:p>
            <a:pPr lvl="1">
              <a:buFont typeface="Courier New" panose="02070309020205020404" pitchFamily="49" charset="0"/>
              <a:buChar char="o"/>
            </a:pPr>
            <a:r>
              <a:rPr lang="en-US" sz="2800" dirty="0"/>
              <a:t> Email complete Cost Report package to your assigned cost report analyst.</a:t>
            </a:r>
          </a:p>
          <a:p>
            <a:pPr lvl="1">
              <a:buFont typeface="Courier New" panose="02070309020205020404" pitchFamily="49" charset="0"/>
              <a:buChar char="o"/>
            </a:pPr>
            <a:r>
              <a:rPr lang="en-US" sz="2800" dirty="0"/>
              <a:t> Reference Attachment 2 for submission details.</a:t>
            </a:r>
          </a:p>
        </p:txBody>
      </p:sp>
      <p:sp>
        <p:nvSpPr>
          <p:cNvPr id="4" name="Slide Number Placeholder 3"/>
          <p:cNvSpPr>
            <a:spLocks noGrp="1"/>
          </p:cNvSpPr>
          <p:nvPr>
            <p:ph type="sldNum" sz="quarter" idx="12"/>
          </p:nvPr>
        </p:nvSpPr>
        <p:spPr/>
        <p:txBody>
          <a:bodyPr/>
          <a:lstStyle/>
          <a:p>
            <a:fld id="{C2203580-8877-4CB7-953B-63546837A7C2}" type="slidenum">
              <a:rPr lang="en-US" smtClean="0"/>
              <a:t>17</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Tree>
    <p:extLst>
      <p:ext uri="{BB962C8B-B14F-4D97-AF65-F5344CB8AC3E}">
        <p14:creationId xmlns:p14="http://schemas.microsoft.com/office/powerpoint/2010/main" val="3247837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D214-845D-45A3-8F40-4497F44E09D7}"/>
              </a:ext>
            </a:extLst>
          </p:cNvPr>
          <p:cNvSpPr>
            <a:spLocks noGrp="1"/>
          </p:cNvSpPr>
          <p:nvPr>
            <p:ph type="title"/>
          </p:nvPr>
        </p:nvSpPr>
        <p:spPr/>
        <p:txBody>
          <a:bodyPr/>
          <a:lstStyle/>
          <a:p>
            <a:r>
              <a:rPr lang="en-US" b="1" dirty="0"/>
              <a:t>Cost Report Desk Review</a:t>
            </a:r>
          </a:p>
        </p:txBody>
      </p:sp>
      <p:sp>
        <p:nvSpPr>
          <p:cNvPr id="3" name="Content Placeholder 2">
            <a:extLst>
              <a:ext uri="{FF2B5EF4-FFF2-40B4-BE49-F238E27FC236}">
                <a16:creationId xmlns:a16="http://schemas.microsoft.com/office/drawing/2014/main" id="{7F74F6A5-5E3B-4626-BB6B-C759EC241CA7}"/>
              </a:ext>
            </a:extLst>
          </p:cNvPr>
          <p:cNvSpPr>
            <a:spLocks noGrp="1"/>
          </p:cNvSpPr>
          <p:nvPr>
            <p:ph idx="1"/>
          </p:nvPr>
        </p:nvSpPr>
        <p:spPr/>
        <p:txBody>
          <a:bodyPr/>
          <a:lstStyle/>
          <a:p>
            <a:pPr>
              <a:buFont typeface="Wingdings" panose="05000000000000000000" pitchFamily="2" charset="2"/>
              <a:buChar char="§"/>
            </a:pPr>
            <a:r>
              <a:rPr lang="en-US" sz="2400" i="1" dirty="0"/>
              <a:t> What’s the next step after Contractors submit the original Cost Reports?</a:t>
            </a:r>
          </a:p>
          <a:p>
            <a:pPr lvl="1">
              <a:buFont typeface="Courier New" panose="02070309020205020404" pitchFamily="49" charset="0"/>
              <a:buChar char="o"/>
            </a:pPr>
            <a:r>
              <a:rPr lang="en-US" sz="2400" dirty="0"/>
              <a:t> Cost Report Analysts will notify Contractors on concerns and/or request for corrections via email.</a:t>
            </a:r>
          </a:p>
          <a:p>
            <a:pPr lvl="1">
              <a:buFont typeface="Courier New" panose="02070309020205020404" pitchFamily="49" charset="0"/>
              <a:buChar char="o"/>
            </a:pPr>
            <a:r>
              <a:rPr lang="en-US" sz="2400" dirty="0"/>
              <a:t> Contractors need to submit corrections as soon as possible.</a:t>
            </a:r>
          </a:p>
          <a:p>
            <a:pPr lvl="1">
              <a:buFont typeface="Courier New" panose="02070309020205020404" pitchFamily="49" charset="0"/>
              <a:buChar char="o"/>
            </a:pPr>
            <a:r>
              <a:rPr lang="en-US" sz="2400" dirty="0"/>
              <a:t> The final correction on annual cost report must be signed &amp; date and include a new Cost Report Letter of Certification</a:t>
            </a:r>
            <a:r>
              <a:rPr lang="en-US" dirty="0"/>
              <a:t>.</a:t>
            </a:r>
          </a:p>
          <a:p>
            <a:pPr>
              <a:buFont typeface="Wingdings" panose="05000000000000000000" pitchFamily="2" charset="2"/>
              <a:buChar char="§"/>
              <a:defRPr/>
            </a:pPr>
            <a:r>
              <a:rPr lang="en-US" sz="2400" dirty="0"/>
              <a:t> The complete Cost Report Analysts assignment list can be found in the DMH Cost Report training website.</a:t>
            </a:r>
          </a:p>
          <a:p>
            <a:pPr marL="0" indent="0">
              <a:buNone/>
              <a:defRPr/>
            </a:pPr>
            <a:r>
              <a:rPr lang="en-US" sz="2400" dirty="0">
                <a:hlinkClick r:id="rId3"/>
              </a:rPr>
              <a:t>https://dmh.lacounty.gov/for-providers/administrative-tools/cost-report-training-materials/</a:t>
            </a:r>
            <a:endParaRPr lang="en-US" sz="2400" dirty="0"/>
          </a:p>
        </p:txBody>
      </p:sp>
      <p:sp>
        <p:nvSpPr>
          <p:cNvPr id="4" name="Footer Placeholder 3">
            <a:extLst>
              <a:ext uri="{FF2B5EF4-FFF2-40B4-BE49-F238E27FC236}">
                <a16:creationId xmlns:a16="http://schemas.microsoft.com/office/drawing/2014/main" id="{FC30D0C5-E14D-4859-A33C-60457B5C5C42}"/>
              </a:ext>
            </a:extLst>
          </p:cNvPr>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a:extLst>
              <a:ext uri="{FF2B5EF4-FFF2-40B4-BE49-F238E27FC236}">
                <a16:creationId xmlns:a16="http://schemas.microsoft.com/office/drawing/2014/main" id="{1B3C9515-4EDD-4D74-8B47-AC096001BC2F}"/>
              </a:ext>
            </a:extLst>
          </p:cNvPr>
          <p:cNvSpPr>
            <a:spLocks noGrp="1"/>
          </p:cNvSpPr>
          <p:nvPr>
            <p:ph type="sldNum" sz="quarter" idx="12"/>
          </p:nvPr>
        </p:nvSpPr>
        <p:spPr/>
        <p:txBody>
          <a:bodyPr/>
          <a:lstStyle/>
          <a:p>
            <a:fld id="{C2203580-8877-4CB7-953B-63546837A7C2}" type="slidenum">
              <a:rPr lang="en-US" smtClean="0"/>
              <a:t>18</a:t>
            </a:fld>
            <a:endParaRPr lang="en-US"/>
          </a:p>
        </p:txBody>
      </p:sp>
    </p:spTree>
    <p:extLst>
      <p:ext uri="{BB962C8B-B14F-4D97-AF65-F5344CB8AC3E}">
        <p14:creationId xmlns:p14="http://schemas.microsoft.com/office/powerpoint/2010/main" val="2743713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Final Shift</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3200" dirty="0"/>
              <a:t> If agencies need to request final shift, please submit final shift change request to Myles Kang at </a:t>
            </a:r>
            <a:r>
              <a:rPr lang="en-US" sz="3200" dirty="0">
                <a:hlinkClick r:id="rId3"/>
              </a:rPr>
              <a:t>fsb@dmh.lacounty.gov</a:t>
            </a:r>
            <a:r>
              <a:rPr lang="en-US" sz="3200" dirty="0"/>
              <a:t> within </a:t>
            </a:r>
            <a:r>
              <a:rPr lang="en-US" sz="3200" dirty="0">
                <a:solidFill>
                  <a:srgbClr val="FF0000"/>
                </a:solidFill>
              </a:rPr>
              <a:t>30 days</a:t>
            </a:r>
            <a:r>
              <a:rPr lang="en-US" sz="3200" dirty="0"/>
              <a:t> after the cost report submission deadline/extended deadline if approved. </a:t>
            </a:r>
          </a:p>
          <a:p>
            <a:endParaRPr lang="en-US" dirty="0"/>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19</a:t>
            </a:fld>
            <a:endParaRPr lang="en-US"/>
          </a:p>
        </p:txBody>
      </p:sp>
    </p:spTree>
    <p:extLst>
      <p:ext uri="{BB962C8B-B14F-4D97-AF65-F5344CB8AC3E}">
        <p14:creationId xmlns:p14="http://schemas.microsoft.com/office/powerpoint/2010/main" val="1163244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Housekeeping + Opening Remarks</a:t>
            </a:r>
          </a:p>
        </p:txBody>
      </p:sp>
      <p:sp>
        <p:nvSpPr>
          <p:cNvPr id="3" name="Content Placeholder 2"/>
          <p:cNvSpPr>
            <a:spLocks noGrp="1"/>
          </p:cNvSpPr>
          <p:nvPr>
            <p:ph idx="1"/>
          </p:nvPr>
        </p:nvSpPr>
        <p:spPr>
          <a:xfrm>
            <a:off x="1068387" y="1791546"/>
            <a:ext cx="10058400" cy="4614052"/>
          </a:xfrm>
        </p:spPr>
        <p:txBody>
          <a:bodyPr>
            <a:normAutofit/>
          </a:bodyPr>
          <a:lstStyle/>
          <a:p>
            <a:pPr marL="612648" lvl="1" indent="-457200" algn="just">
              <a:lnSpc>
                <a:spcPct val="100000"/>
              </a:lnSpc>
              <a:spcBef>
                <a:spcPts val="0"/>
              </a:spcBef>
              <a:spcAft>
                <a:spcPts val="600"/>
              </a:spcAft>
              <a:buFont typeface="Wingdings" panose="05000000000000000000" pitchFamily="2" charset="2"/>
              <a:buChar char="q"/>
            </a:pPr>
            <a:r>
              <a:rPr lang="en-US" sz="3200" dirty="0">
                <a:latin typeface="Arial" panose="020B0604020202020204" pitchFamily="34" charset="0"/>
                <a:cs typeface="Arial" panose="020B0604020202020204" pitchFamily="34" charset="0"/>
              </a:rPr>
              <a:t>Welcome</a:t>
            </a:r>
          </a:p>
          <a:p>
            <a:pPr marL="612648" lvl="1" indent="-457200" algn="just">
              <a:lnSpc>
                <a:spcPct val="100000"/>
              </a:lnSpc>
              <a:spcBef>
                <a:spcPts val="0"/>
              </a:spcBef>
              <a:spcAft>
                <a:spcPts val="600"/>
              </a:spcAft>
              <a:buFont typeface="Wingdings" panose="05000000000000000000" pitchFamily="2" charset="2"/>
              <a:buChar char="q"/>
            </a:pPr>
            <a:r>
              <a:rPr lang="en-US" sz="3200" dirty="0">
                <a:latin typeface="Arial" panose="020B0604020202020204" pitchFamily="34" charset="0"/>
                <a:cs typeface="Arial" panose="020B0604020202020204" pitchFamily="34" charset="0"/>
              </a:rPr>
              <a:t>Microphones are muted</a:t>
            </a:r>
          </a:p>
          <a:p>
            <a:pPr marL="612648" lvl="1" indent="-457200" algn="just">
              <a:lnSpc>
                <a:spcPct val="100000"/>
              </a:lnSpc>
              <a:spcBef>
                <a:spcPts val="0"/>
              </a:spcBef>
              <a:spcAft>
                <a:spcPts val="600"/>
              </a:spcAft>
              <a:buFont typeface="Wingdings" panose="05000000000000000000" pitchFamily="2" charset="2"/>
              <a:buChar char="q"/>
            </a:pPr>
            <a:r>
              <a:rPr lang="en-US" sz="3200" dirty="0">
                <a:latin typeface="Arial" panose="020B0604020202020204" pitchFamily="34" charset="0"/>
                <a:cs typeface="Arial" panose="020B0604020202020204" pitchFamily="34" charset="0"/>
              </a:rPr>
              <a:t>Q&amp;A at the end of training as time permits</a:t>
            </a:r>
          </a:p>
          <a:p>
            <a:pPr marL="612648" lvl="1" indent="-457200">
              <a:lnSpc>
                <a:spcPct val="100000"/>
              </a:lnSpc>
              <a:spcBef>
                <a:spcPts val="0"/>
              </a:spcBef>
              <a:spcAft>
                <a:spcPts val="600"/>
              </a:spcAft>
              <a:buFont typeface="Wingdings" panose="05000000000000000000" pitchFamily="2" charset="2"/>
              <a:buChar char="q"/>
            </a:pPr>
            <a:r>
              <a:rPr lang="en-US" sz="3200" dirty="0">
                <a:latin typeface="Arial" panose="020B0604020202020204" pitchFamily="34" charset="0"/>
                <a:cs typeface="Arial" panose="020B0604020202020204" pitchFamily="34" charset="0"/>
              </a:rPr>
              <a:t>This session is being recorded. The recording and PowerPoint will be posted on the DMH Cost Report training website:  </a:t>
            </a:r>
            <a:r>
              <a:rPr lang="en-US" sz="2800" dirty="0">
                <a:latin typeface="Arial" panose="020B0604020202020204" pitchFamily="34" charset="0"/>
                <a:cs typeface="Arial" panose="020B0604020202020204" pitchFamily="34" charset="0"/>
                <a:hlinkClick r:id="rId3"/>
              </a:rPr>
              <a:t>https://dmh.lacounty.gov/for-providers/administrative-tools/cost-report-training-materials/</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2203580-8877-4CB7-953B-63546837A7C2}" type="slidenum">
              <a:rPr lang="en-US" smtClean="0"/>
              <a:t>2</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Tree>
    <p:extLst>
      <p:ext uri="{BB962C8B-B14F-4D97-AF65-F5344CB8AC3E}">
        <p14:creationId xmlns:p14="http://schemas.microsoft.com/office/powerpoint/2010/main" val="3917071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Cost Report Revisions</a:t>
            </a:r>
          </a:p>
        </p:txBody>
      </p:sp>
      <p:sp>
        <p:nvSpPr>
          <p:cNvPr id="3" name="Content Placeholder 2"/>
          <p:cNvSpPr>
            <a:spLocks noGrp="1"/>
          </p:cNvSpPr>
          <p:nvPr>
            <p:ph idx="1"/>
          </p:nvPr>
        </p:nvSpPr>
        <p:spPr>
          <a:xfrm>
            <a:off x="1097280" y="1845733"/>
            <a:ext cx="10058400" cy="4614051"/>
          </a:xfrm>
        </p:spPr>
        <p:txBody>
          <a:bodyPr>
            <a:normAutofit/>
          </a:bodyPr>
          <a:lstStyle/>
          <a:p>
            <a:pPr>
              <a:buFont typeface="Wingdings" panose="05000000000000000000" pitchFamily="2" charset="2"/>
              <a:buChar char="§"/>
            </a:pPr>
            <a:r>
              <a:rPr lang="en-US" sz="2800" dirty="0"/>
              <a:t> You will have an opportunity to submit revised Cost Reports prior to the DHCS commencement of the SD/MC reconciliation and CR Settlement process. </a:t>
            </a:r>
          </a:p>
          <a:p>
            <a:pPr>
              <a:buFont typeface="Wingdings" panose="05000000000000000000" pitchFamily="2" charset="2"/>
              <a:buChar char="§"/>
            </a:pPr>
            <a:r>
              <a:rPr lang="en-US" sz="2800" dirty="0"/>
              <a:t> For the revision of prior year cost reports, please contact Tracy Namkung @ Settlement Section for further instructions. </a:t>
            </a:r>
          </a:p>
          <a:p>
            <a:pPr lvl="1">
              <a:buFont typeface="Courier New" panose="02070309020205020404" pitchFamily="49" charset="0"/>
              <a:buChar char="o"/>
            </a:pPr>
            <a:r>
              <a:rPr lang="en-US" sz="2600" dirty="0"/>
              <a:t> Email: </a:t>
            </a:r>
            <a:r>
              <a:rPr lang="en-US" sz="2600" dirty="0">
                <a:hlinkClick r:id="rId3"/>
              </a:rPr>
              <a:t>tnamkung@dmh.lacounty.gov</a:t>
            </a:r>
            <a:endParaRPr lang="en-US" sz="2600" dirty="0"/>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20</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Tree>
    <p:extLst>
      <p:ext uri="{BB962C8B-B14F-4D97-AF65-F5344CB8AC3E}">
        <p14:creationId xmlns:p14="http://schemas.microsoft.com/office/powerpoint/2010/main" val="357902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738590" cy="1450757"/>
          </a:xfrm>
        </p:spPr>
        <p:txBody>
          <a:bodyPr>
            <a:noAutofit/>
          </a:bodyPr>
          <a:lstStyle/>
          <a:p>
            <a:r>
              <a:rPr lang="en-US" b="1" dirty="0"/>
              <a:t>Proposed DHCS Audit and Settlement Timeframe for SD/MC Cost Report</a:t>
            </a:r>
            <a:br>
              <a:rPr lang="en-US" b="1" dirty="0"/>
            </a:br>
            <a:r>
              <a:rPr lang="en-US" sz="2800" b="1" dirty="0"/>
              <a:t>As of August 31, 2021</a:t>
            </a:r>
          </a:p>
        </p:txBody>
      </p:sp>
      <p:pic>
        <p:nvPicPr>
          <p:cNvPr id="6" name="Content Placeholder 5"/>
          <p:cNvPicPr>
            <a:picLocks noGrp="1" noChangeAspect="1"/>
          </p:cNvPicPr>
          <p:nvPr>
            <p:ph idx="1"/>
          </p:nvPr>
        </p:nvPicPr>
        <p:blipFill>
          <a:blip r:embed="rId3"/>
          <a:stretch>
            <a:fillRect/>
          </a:stretch>
        </p:blipFill>
        <p:spPr>
          <a:xfrm>
            <a:off x="1376680" y="1905897"/>
            <a:ext cx="9459190" cy="4401368"/>
          </a:xfrm>
          <a:prstGeom prst="rect">
            <a:avLst/>
          </a:prstGeom>
        </p:spPr>
      </p:pic>
      <p:sp>
        <p:nvSpPr>
          <p:cNvPr id="4" name="Slide Number Placeholder 3"/>
          <p:cNvSpPr>
            <a:spLocks noGrp="1"/>
          </p:cNvSpPr>
          <p:nvPr>
            <p:ph type="sldNum" sz="quarter" idx="12"/>
          </p:nvPr>
        </p:nvSpPr>
        <p:spPr/>
        <p:txBody>
          <a:bodyPr/>
          <a:lstStyle/>
          <a:p>
            <a:fld id="{C2203580-8877-4CB7-953B-63546837A7C2}" type="slidenum">
              <a:rPr lang="en-US" smtClean="0"/>
              <a:t>21</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Tree>
    <p:extLst>
      <p:ext uri="{BB962C8B-B14F-4D97-AF65-F5344CB8AC3E}">
        <p14:creationId xmlns:p14="http://schemas.microsoft.com/office/powerpoint/2010/main" val="490754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Q&amp;A</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a:t> Please use the raise your hand feature so we can unmute your microphone, or type your question in the chat box.</a:t>
            </a:r>
          </a:p>
          <a:p>
            <a:pPr>
              <a:buFont typeface="Wingdings" panose="05000000000000000000" pitchFamily="2" charset="2"/>
              <a:buChar char="§"/>
            </a:pPr>
            <a:r>
              <a:rPr lang="en-US" sz="2400" dirty="0"/>
              <a:t> If you have other questions after this session, please email your questions to the Cost Report Mailbox: </a:t>
            </a:r>
            <a:r>
              <a:rPr lang="en-US" sz="2400" dirty="0">
                <a:hlinkClick r:id="rId3"/>
              </a:rPr>
              <a:t>CostReportMailbox@dmh.lacounty.gov</a:t>
            </a:r>
            <a:endParaRPr lang="en-US" sz="2400" dirty="0"/>
          </a:p>
          <a:p>
            <a:pPr>
              <a:buFont typeface="Wingdings" panose="05000000000000000000" pitchFamily="2" charset="2"/>
              <a:buChar char="§"/>
            </a:pPr>
            <a:r>
              <a:rPr lang="en-US" sz="2400" dirty="0"/>
              <a:t> Click the link below and follow the instructions to complete your </a:t>
            </a:r>
            <a:r>
              <a:rPr lang="en-US" sz="2400" b="1" dirty="0"/>
              <a:t>mandatory </a:t>
            </a:r>
            <a:r>
              <a:rPr lang="en-US" sz="2400" dirty="0"/>
              <a:t>Cost Report Training attendance requirement. </a:t>
            </a:r>
          </a:p>
          <a:p>
            <a:pPr lvl="1">
              <a:buFont typeface="Courier New" panose="02070309020205020404" pitchFamily="49" charset="0"/>
              <a:buChar char="o"/>
            </a:pPr>
            <a:r>
              <a:rPr lang="en-US" sz="2400" dirty="0"/>
              <a:t> </a:t>
            </a:r>
            <a:r>
              <a:rPr lang="en-US" sz="2400" dirty="0">
                <a:hlinkClick r:id="rId4"/>
              </a:rPr>
              <a:t>https://forms.office.com/g/iDxN05MMTZ</a:t>
            </a:r>
            <a:endParaRPr lang="en-US" sz="2400" dirty="0"/>
          </a:p>
          <a:p>
            <a:pPr lvl="1">
              <a:buFont typeface="Courier New" panose="02070309020205020404" pitchFamily="49" charset="0"/>
              <a:buChar char="o"/>
            </a:pPr>
            <a:r>
              <a:rPr lang="en-US" sz="2400" dirty="0"/>
              <a:t> Or, scan the barcode to complete the form.</a:t>
            </a:r>
          </a:p>
          <a:p>
            <a:pPr lvl="1">
              <a:buFont typeface="Courier New" panose="02070309020205020404" pitchFamily="49" charset="0"/>
              <a:buChar char="o"/>
            </a:pPr>
            <a:endParaRPr lang="en-US" dirty="0"/>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22</a:t>
            </a:fld>
            <a:endParaRPr lang="en-US"/>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52831" y="4275522"/>
            <a:ext cx="1472084" cy="1472084"/>
          </a:xfrm>
          <a:prstGeom prst="rect">
            <a:avLst/>
          </a:prstGeom>
        </p:spPr>
      </p:pic>
    </p:spTree>
    <p:extLst>
      <p:ext uri="{BB962C8B-B14F-4D97-AF65-F5344CB8AC3E}">
        <p14:creationId xmlns:p14="http://schemas.microsoft.com/office/powerpoint/2010/main" val="706616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Contact Information</a:t>
            </a:r>
          </a:p>
        </p:txBody>
      </p:sp>
      <p:sp>
        <p:nvSpPr>
          <p:cNvPr id="3" name="Content Placeholder 2"/>
          <p:cNvSpPr>
            <a:spLocks noGrp="1"/>
          </p:cNvSpPr>
          <p:nvPr>
            <p:ph idx="1"/>
          </p:nvPr>
        </p:nvSpPr>
        <p:spPr>
          <a:xfrm>
            <a:off x="1097280" y="1845733"/>
            <a:ext cx="5284065" cy="4438335"/>
          </a:xfrm>
        </p:spPr>
        <p:txBody>
          <a:bodyPr numCol="1">
            <a:normAutofit/>
          </a:bodyPr>
          <a:lstStyle/>
          <a:p>
            <a:pPr>
              <a:buFont typeface="Wingdings" panose="05000000000000000000" pitchFamily="2" charset="2"/>
              <a:buChar char="§"/>
            </a:pPr>
            <a:r>
              <a:rPr lang="en-US" sz="1600" dirty="0"/>
              <a:t>  </a:t>
            </a:r>
            <a:r>
              <a:rPr lang="en-US" sz="1600" b="1" dirty="0"/>
              <a:t>The Cost Report Analysts assignment list, DHCS Cost Report Instruction Manual, Cost Report template, attachments, and submission criteria can be found in the DMH Cost Report training website.</a:t>
            </a:r>
          </a:p>
          <a:p>
            <a:pPr marL="0" indent="0">
              <a:buNone/>
              <a:defRPr/>
            </a:pPr>
            <a:r>
              <a:rPr lang="en-US" sz="1600" dirty="0">
                <a:hlinkClick r:id="rId3"/>
              </a:rPr>
              <a:t>https://dmh.lacounty.gov/for-providers/administrative-tools/cost-report-training-materials/</a:t>
            </a:r>
            <a:endParaRPr lang="en-US" sz="1600" dirty="0"/>
          </a:p>
          <a:p>
            <a:pPr>
              <a:buFont typeface="Wingdings" panose="05000000000000000000" pitchFamily="2" charset="2"/>
              <a:buChar char="§"/>
            </a:pPr>
            <a:r>
              <a:rPr lang="en-US" sz="1600" b="1" dirty="0"/>
              <a:t> Settlement Section:</a:t>
            </a:r>
          </a:p>
          <a:p>
            <a:r>
              <a:rPr lang="en-US" sz="1600" dirty="0"/>
              <a:t>Tracy </a:t>
            </a:r>
            <a:r>
              <a:rPr lang="en-US" sz="1600" dirty="0" err="1"/>
              <a:t>Namkung</a:t>
            </a:r>
            <a:r>
              <a:rPr lang="en-US" sz="1600" dirty="0"/>
              <a:t> 		</a:t>
            </a:r>
            <a:r>
              <a:rPr lang="en-US" sz="1600" dirty="0">
                <a:hlinkClick r:id="rId4"/>
              </a:rPr>
              <a:t>tnamkung@dmh.lacounty.gov</a:t>
            </a:r>
            <a:endParaRPr lang="en-US" sz="1600" dirty="0"/>
          </a:p>
          <a:p>
            <a:pPr>
              <a:buFont typeface="Wingdings" panose="05000000000000000000" pitchFamily="2" charset="2"/>
              <a:buChar char="§"/>
            </a:pPr>
            <a:r>
              <a:rPr lang="en-US" sz="1600" b="1" dirty="0"/>
              <a:t> Provider Reimbursement: 	</a:t>
            </a:r>
            <a:r>
              <a:rPr lang="en-US" sz="1600" dirty="0">
                <a:hlinkClick r:id="rId5"/>
              </a:rPr>
              <a:t>Ylula@dmh.lacouty.gov</a:t>
            </a:r>
            <a:endParaRPr lang="en-US" sz="1600" dirty="0"/>
          </a:p>
          <a:p>
            <a:pPr>
              <a:buFont typeface="Wingdings" panose="05000000000000000000" pitchFamily="2" charset="2"/>
              <a:buChar char="§"/>
            </a:pPr>
            <a:r>
              <a:rPr lang="en-US" sz="1600" b="1" dirty="0"/>
              <a:t> CIOB Helpdesk:  		</a:t>
            </a:r>
            <a:r>
              <a:rPr lang="en-US" sz="1600" dirty="0"/>
              <a:t>(213) 351-1335</a:t>
            </a:r>
          </a:p>
          <a:p>
            <a:pPr>
              <a:buFont typeface="Wingdings" panose="05000000000000000000" pitchFamily="2" charset="2"/>
              <a:buChar char="§"/>
            </a:pPr>
            <a:r>
              <a:rPr lang="en-US" sz="1600" b="1" dirty="0"/>
              <a:t> Financial Service Bureau (FSB): </a:t>
            </a:r>
            <a:r>
              <a:rPr lang="en-US" sz="1600" dirty="0">
                <a:hlinkClick r:id="rId6"/>
              </a:rPr>
              <a:t>FSB@dmh.lacounty.gov</a:t>
            </a:r>
            <a:endParaRPr lang="en-US" sz="1600" dirty="0"/>
          </a:p>
          <a:p>
            <a:pPr>
              <a:buFont typeface="Wingdings" panose="05000000000000000000" pitchFamily="2" charset="2"/>
              <a:buChar char="§"/>
            </a:pPr>
            <a:r>
              <a:rPr lang="en-US" sz="1600" dirty="0"/>
              <a:t> </a:t>
            </a:r>
            <a:r>
              <a:rPr lang="en-US" sz="1600" b="1" dirty="0"/>
              <a:t>Central Business Office (CBO):	 </a:t>
            </a:r>
            <a:r>
              <a:rPr lang="en-US" sz="1600" dirty="0" smtClean="0">
                <a:hlinkClick r:id="rId7"/>
              </a:rPr>
              <a:t>CBO@dmh.lacounty.gov</a:t>
            </a:r>
            <a:endParaRPr lang="en-US" sz="1600" dirty="0" smtClean="0"/>
          </a:p>
          <a:p>
            <a:pPr>
              <a:buFont typeface="Wingdings" panose="05000000000000000000" pitchFamily="2" charset="2"/>
              <a:buChar char="§"/>
            </a:pPr>
            <a:r>
              <a:rPr lang="en-US" sz="1600" dirty="0"/>
              <a:t> </a:t>
            </a:r>
            <a:r>
              <a:rPr lang="en-US" sz="1600" dirty="0" smtClean="0"/>
              <a:t>Cost </a:t>
            </a:r>
            <a:r>
              <a:rPr lang="en-US" sz="1600" dirty="0"/>
              <a:t>Report Mailbox: </a:t>
            </a:r>
            <a:r>
              <a:rPr lang="en-US" sz="1600" dirty="0" smtClean="0">
                <a:hlinkClick r:id="rId8"/>
              </a:rPr>
              <a:t>costreportmailbox@dmh.lacounty.gov</a:t>
            </a:r>
            <a:endParaRPr lang="en-US" sz="1600" dirty="0" smtClean="0"/>
          </a:p>
          <a:p>
            <a:pPr>
              <a:buFont typeface="Wingdings" panose="05000000000000000000" pitchFamily="2" charset="2"/>
              <a:buChar char="§"/>
            </a:pPr>
            <a:endParaRPr lang="en-US" sz="1600" dirty="0"/>
          </a:p>
          <a:p>
            <a:pPr>
              <a:buFont typeface="Wingdings" panose="05000000000000000000" pitchFamily="2" charset="2"/>
              <a:buChar char="§"/>
            </a:pPr>
            <a:endParaRPr lang="en-US" sz="1600" dirty="0"/>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23</a:t>
            </a:fld>
            <a:endParaRPr lang="en-US"/>
          </a:p>
        </p:txBody>
      </p:sp>
      <p:pic>
        <p:nvPicPr>
          <p:cNvPr id="7" name="Picture 6"/>
          <p:cNvPicPr>
            <a:picLocks noChangeAspect="1"/>
          </p:cNvPicPr>
          <p:nvPr/>
        </p:nvPicPr>
        <p:blipFill>
          <a:blip r:embed="rId9"/>
          <a:stretch>
            <a:fillRect/>
          </a:stretch>
        </p:blipFill>
        <p:spPr>
          <a:xfrm>
            <a:off x="6403491" y="2534470"/>
            <a:ext cx="5413911" cy="1838056"/>
          </a:xfrm>
          <a:prstGeom prst="rect">
            <a:avLst/>
          </a:prstGeom>
        </p:spPr>
      </p:pic>
      <p:sp>
        <p:nvSpPr>
          <p:cNvPr id="8" name="TextBox 7"/>
          <p:cNvSpPr txBox="1"/>
          <p:nvPr/>
        </p:nvSpPr>
        <p:spPr>
          <a:xfrm rot="19632913">
            <a:off x="7791596" y="3036947"/>
            <a:ext cx="2526654" cy="707886"/>
          </a:xfrm>
          <a:prstGeom prst="rect">
            <a:avLst/>
          </a:prstGeom>
          <a:noFill/>
        </p:spPr>
        <p:txBody>
          <a:bodyPr wrap="none" rtlCol="0">
            <a:spAutoFit/>
          </a:bodyPr>
          <a:lstStyle/>
          <a:p>
            <a:r>
              <a:rPr lang="en-US" sz="4000" dirty="0">
                <a:solidFill>
                  <a:srgbClr val="FF0000"/>
                </a:solidFill>
                <a:latin typeface="Algerian" panose="04020705040A02060702" pitchFamily="82" charset="0"/>
              </a:rPr>
              <a:t>EXAMPLE</a:t>
            </a:r>
          </a:p>
        </p:txBody>
      </p:sp>
    </p:spTree>
    <p:extLst>
      <p:ext uri="{BB962C8B-B14F-4D97-AF65-F5344CB8AC3E}">
        <p14:creationId xmlns:p14="http://schemas.microsoft.com/office/powerpoint/2010/main" val="3568756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Placeholder 19"/>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2608" y="1"/>
            <a:ext cx="12202375" cy="3813242"/>
          </a:xfrm>
        </p:spPr>
      </p:pic>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24</a:t>
            </a:fld>
            <a:endParaRPr lang="en-US"/>
          </a:p>
        </p:txBody>
      </p:sp>
    </p:spTree>
    <p:extLst>
      <p:ext uri="{BB962C8B-B14F-4D97-AF65-F5344CB8AC3E}">
        <p14:creationId xmlns:p14="http://schemas.microsoft.com/office/powerpoint/2010/main" val="2501152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Objectives</a:t>
            </a:r>
          </a:p>
        </p:txBody>
      </p:sp>
      <p:sp>
        <p:nvSpPr>
          <p:cNvPr id="3" name="Content Placeholder 2"/>
          <p:cNvSpPr>
            <a:spLocks noGrp="1"/>
          </p:cNvSpPr>
          <p:nvPr>
            <p:ph idx="1"/>
          </p:nvPr>
        </p:nvSpPr>
        <p:spPr/>
        <p:txBody>
          <a:bodyPr>
            <a:normAutofit/>
          </a:bodyPr>
          <a:lstStyle/>
          <a:p>
            <a:pPr lvl="2" indent="-457200">
              <a:lnSpc>
                <a:spcPct val="100000"/>
              </a:lnSpc>
              <a:spcBef>
                <a:spcPts val="0"/>
              </a:spcBef>
              <a:spcAft>
                <a:spcPts val="600"/>
              </a:spcAft>
              <a:buFont typeface="Wingdings" panose="05000000000000000000" pitchFamily="2" charset="2"/>
              <a:buChar char="q"/>
            </a:pPr>
            <a:endParaRPr lang="en-US" sz="2800" dirty="0">
              <a:latin typeface="Arial" panose="020B0604020202020204" pitchFamily="34" charset="0"/>
              <a:cs typeface="Arial" panose="020B0604020202020204" pitchFamily="34" charset="0"/>
            </a:endParaRP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Review important dates for the FY 2020-21 Cost Report  </a:t>
            </a: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Provide updates from DHCS</a:t>
            </a: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Ensure contractors understand how to complete their FY 2020-21 Cost Report</a:t>
            </a: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Provide Cost Report Contact Information</a:t>
            </a:r>
          </a:p>
          <a:p>
            <a:pPr lvl="2" indent="-457200">
              <a:lnSpc>
                <a:spcPct val="100000"/>
              </a:lnSpc>
              <a:spcBef>
                <a:spcPts val="0"/>
              </a:spcBef>
              <a:spcAft>
                <a:spcPts val="600"/>
              </a:spcAft>
              <a:buFont typeface="Wingdings" panose="05000000000000000000" pitchFamily="2" charset="2"/>
              <a:buChar char="q"/>
            </a:pPr>
            <a:r>
              <a:rPr lang="en-US" sz="2800" dirty="0">
                <a:latin typeface="Arial" panose="020B0604020202020204" pitchFamily="34" charset="0"/>
                <a:cs typeface="Arial" panose="020B0604020202020204" pitchFamily="34" charset="0"/>
              </a:rPr>
              <a:t>Answer questions </a:t>
            </a:r>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3</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Tree>
    <p:extLst>
      <p:ext uri="{BB962C8B-B14F-4D97-AF65-F5344CB8AC3E}">
        <p14:creationId xmlns:p14="http://schemas.microsoft.com/office/powerpoint/2010/main" val="4239455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Dates</a:t>
            </a:r>
          </a:p>
        </p:txBody>
      </p:sp>
      <p:sp>
        <p:nvSpPr>
          <p:cNvPr id="3" name="Content Placeholder 2"/>
          <p:cNvSpPr>
            <a:spLocks noGrp="1"/>
          </p:cNvSpPr>
          <p:nvPr>
            <p:ph idx="1"/>
          </p:nvPr>
        </p:nvSpPr>
        <p:spPr>
          <a:xfrm>
            <a:off x="1097279" y="1845734"/>
            <a:ext cx="10449261" cy="4295184"/>
          </a:xfrm>
        </p:spPr>
        <p:txBody>
          <a:bodyPr numCol="1">
            <a:normAutofit/>
          </a:bodyPr>
          <a:lstStyle/>
          <a:p>
            <a:r>
              <a:rPr lang="en-US" sz="2800" u="sng" dirty="0">
                <a:solidFill>
                  <a:srgbClr val="FF0000"/>
                </a:solidFill>
                <a:effectLst>
                  <a:outerShdw blurRad="38100" dist="38100" dir="2700000" algn="tl">
                    <a:srgbClr val="000000">
                      <a:alpha val="43137"/>
                    </a:srgbClr>
                  </a:outerShdw>
                </a:effectLst>
              </a:rPr>
              <a:t>August 30, 2021 - Cost Report submission Extension Request deadline.</a:t>
            </a:r>
          </a:p>
          <a:p>
            <a:pPr marL="468630" lvl="2" indent="-285750">
              <a:spcBef>
                <a:spcPts val="600"/>
              </a:spcBef>
              <a:spcAft>
                <a:spcPts val="600"/>
              </a:spcAft>
              <a:buFont typeface="Wingdings" panose="05000000000000000000" pitchFamily="2" charset="2"/>
              <a:buChar char="Ø"/>
            </a:pPr>
            <a:r>
              <a:rPr lang="en-US" sz="2000" dirty="0"/>
              <a:t> </a:t>
            </a:r>
            <a:r>
              <a:rPr lang="en-US" sz="2200" dirty="0"/>
              <a:t>Provide written justification and length of time needed to submit.</a:t>
            </a:r>
          </a:p>
          <a:p>
            <a:pPr marL="468630" lvl="2" indent="-285750">
              <a:spcBef>
                <a:spcPts val="600"/>
              </a:spcBef>
              <a:spcAft>
                <a:spcPts val="600"/>
              </a:spcAft>
              <a:buFont typeface="Wingdings" panose="05000000000000000000" pitchFamily="2" charset="2"/>
              <a:buChar char="Ø"/>
            </a:pPr>
            <a:r>
              <a:rPr lang="en-US" sz="2200" dirty="0"/>
              <a:t> Submit extension requests to </a:t>
            </a:r>
            <a:r>
              <a:rPr lang="en-US" sz="2200" dirty="0">
                <a:hlinkClick r:id="rId3"/>
              </a:rPr>
              <a:t>CostReportMailbox@dmh.lacounty.gov</a:t>
            </a:r>
            <a:endParaRPr lang="en-US" sz="2200" dirty="0"/>
          </a:p>
          <a:p>
            <a:pPr marL="468630" lvl="2" indent="-285750">
              <a:spcBef>
                <a:spcPts val="600"/>
              </a:spcBef>
              <a:spcAft>
                <a:spcPts val="600"/>
              </a:spcAft>
              <a:buFont typeface="Wingdings" panose="05000000000000000000" pitchFamily="2" charset="2"/>
              <a:buChar char="Ø"/>
            </a:pPr>
            <a:r>
              <a:rPr lang="en-US" sz="2200" dirty="0"/>
              <a:t> Email Subject: </a:t>
            </a:r>
            <a:r>
              <a:rPr lang="en-US" sz="2200" b="1" dirty="0"/>
              <a:t>Request for Extension to FY 20-21 CR Deadline – CONTRACTOR NAME</a:t>
            </a:r>
          </a:p>
          <a:p>
            <a:pPr marL="525780" lvl="2" indent="-342900">
              <a:spcBef>
                <a:spcPts val="600"/>
              </a:spcBef>
              <a:spcAft>
                <a:spcPts val="600"/>
              </a:spcAft>
              <a:buFont typeface="Wingdings" panose="05000000000000000000" pitchFamily="2" charset="2"/>
              <a:buChar char="Ø"/>
            </a:pPr>
            <a:r>
              <a:rPr lang="en-US" sz="2200" dirty="0"/>
              <a:t>Written approval of extension must be received from DMH in order to be considered granted</a:t>
            </a:r>
            <a:r>
              <a:rPr lang="en-US" sz="2000" dirty="0"/>
              <a:t>.</a:t>
            </a:r>
          </a:p>
          <a:p>
            <a:pPr marL="0" indent="0">
              <a:buNone/>
            </a:pPr>
            <a:r>
              <a:rPr lang="en-US" sz="2700" u="sng" dirty="0">
                <a:solidFill>
                  <a:srgbClr val="FF0000"/>
                </a:solidFill>
                <a:effectLst>
                  <a:outerShdw blurRad="38100" dist="38100" dir="2700000" algn="tl">
                    <a:srgbClr val="000000">
                      <a:alpha val="43137"/>
                    </a:srgbClr>
                  </a:outerShdw>
                </a:effectLst>
              </a:rPr>
              <a:t>September 30, 2021 -  Deadline to submit FY 2021- Cost Report Package</a:t>
            </a:r>
            <a:endParaRPr lang="en-US" sz="1900" dirty="0"/>
          </a:p>
          <a:p>
            <a:pPr lvl="1">
              <a:buFont typeface="Wingdings" panose="05000000000000000000" pitchFamily="2" charset="2"/>
              <a:buChar char="Ø"/>
            </a:pPr>
            <a:r>
              <a:rPr lang="en-US" sz="1900" dirty="0"/>
              <a:t>  CR must be received by the CR Section by 5:00 p.m. on September 30, 2021.</a:t>
            </a:r>
          </a:p>
        </p:txBody>
      </p:sp>
      <p:sp>
        <p:nvSpPr>
          <p:cNvPr id="4" name="Slide Number Placeholder 3"/>
          <p:cNvSpPr>
            <a:spLocks noGrp="1"/>
          </p:cNvSpPr>
          <p:nvPr>
            <p:ph type="sldNum" sz="quarter" idx="12"/>
          </p:nvPr>
        </p:nvSpPr>
        <p:spPr/>
        <p:txBody>
          <a:bodyPr/>
          <a:lstStyle/>
          <a:p>
            <a:fld id="{C2203580-8877-4CB7-953B-63546837A7C2}" type="slidenum">
              <a:rPr lang="en-US" smtClean="0"/>
              <a:t>4</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Tree>
    <p:extLst>
      <p:ext uri="{BB962C8B-B14F-4D97-AF65-F5344CB8AC3E}">
        <p14:creationId xmlns:p14="http://schemas.microsoft.com/office/powerpoint/2010/main" val="4045870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Dates, Cont.</a:t>
            </a:r>
          </a:p>
        </p:txBody>
      </p:sp>
      <p:sp>
        <p:nvSpPr>
          <p:cNvPr id="3" name="Content Placeholder 2"/>
          <p:cNvSpPr>
            <a:spLocks noGrp="1"/>
          </p:cNvSpPr>
          <p:nvPr>
            <p:ph idx="1"/>
          </p:nvPr>
        </p:nvSpPr>
        <p:spPr>
          <a:xfrm>
            <a:off x="1087655" y="1845734"/>
            <a:ext cx="10058400" cy="4023360"/>
          </a:xfrm>
        </p:spPr>
        <p:txBody>
          <a:bodyPr numCol="1">
            <a:normAutofit/>
          </a:bodyPr>
          <a:lstStyle/>
          <a:p>
            <a:pPr marL="0" indent="0">
              <a:buNone/>
            </a:pPr>
            <a:r>
              <a:rPr lang="en-US" sz="2600" u="sng" dirty="0">
                <a:solidFill>
                  <a:srgbClr val="FF0000"/>
                </a:solidFill>
                <a:effectLst>
                  <a:outerShdw blurRad="38100" dist="38100" dir="2700000" algn="tl">
                    <a:srgbClr val="000000">
                      <a:alpha val="43137"/>
                    </a:srgbClr>
                  </a:outerShdw>
                </a:effectLst>
              </a:rPr>
              <a:t>October 1, 2021, or the next day after the extended deadline</a:t>
            </a:r>
          </a:p>
          <a:p>
            <a:pPr>
              <a:buFont typeface="Wingdings" panose="05000000000000000000" pitchFamily="2" charset="2"/>
              <a:buChar char="§"/>
            </a:pPr>
            <a:r>
              <a:rPr lang="en-US" dirty="0"/>
              <a:t> Assessment of $100 per calendar day will be incurred for late fee until CR is received.</a:t>
            </a:r>
          </a:p>
          <a:p>
            <a:pPr marL="0" indent="0">
              <a:buNone/>
            </a:pPr>
            <a:r>
              <a:rPr lang="en-US" sz="2600" u="sng" dirty="0">
                <a:solidFill>
                  <a:srgbClr val="FF0000"/>
                </a:solidFill>
                <a:effectLst>
                  <a:outerShdw blurRad="38100" dist="38100" dir="2700000" algn="tl">
                    <a:srgbClr val="000000">
                      <a:alpha val="43137"/>
                    </a:srgbClr>
                  </a:outerShdw>
                </a:effectLst>
              </a:rPr>
              <a:t>October 29, 2021</a:t>
            </a:r>
          </a:p>
          <a:p>
            <a:pPr>
              <a:buFont typeface="Wingdings" panose="05000000000000000000" pitchFamily="2" charset="2"/>
              <a:buChar char="§"/>
            </a:pPr>
            <a:r>
              <a:rPr lang="en-US" dirty="0"/>
              <a:t> Deadline to submit requests for the FY 2020-21 Final Shift of Funds Amendment.</a:t>
            </a:r>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C2203580-8877-4CB7-953B-63546837A7C2}" type="slidenum">
              <a:rPr lang="en-US" smtClean="0"/>
              <a:t>5</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Tree>
    <p:extLst>
      <p:ext uri="{BB962C8B-B14F-4D97-AF65-F5344CB8AC3E}">
        <p14:creationId xmlns:p14="http://schemas.microsoft.com/office/powerpoint/2010/main" val="3862237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DHCS Updates</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3200" dirty="0"/>
              <a:t> The DHCS training date is not decided yet.</a:t>
            </a:r>
          </a:p>
          <a:p>
            <a:pPr>
              <a:buFont typeface="Wingdings" panose="05000000000000000000" pitchFamily="2" charset="2"/>
              <a:buChar char="q"/>
            </a:pPr>
            <a:r>
              <a:rPr lang="en-US" sz="3200" dirty="0"/>
              <a:t> We will post FY 2020-21 Cost Report Template on the training website once it’s ready from State and inform all contractors.</a:t>
            </a:r>
          </a:p>
          <a:p>
            <a:pPr>
              <a:buFont typeface="Wingdings" panose="05000000000000000000" pitchFamily="2" charset="2"/>
              <a:buChar char="q"/>
            </a:pPr>
            <a:r>
              <a:rPr lang="en-US" sz="3200" dirty="0"/>
              <a:t> Lower of Cost or Charge </a:t>
            </a:r>
            <a:r>
              <a:rPr lang="en-US" sz="3200" dirty="0" err="1"/>
              <a:t>Medi</a:t>
            </a:r>
            <a:r>
              <a:rPr lang="en-US" sz="3200" dirty="0"/>
              <a:t>-Cal reimbursement principle will continue to be waived for FY 2020-21 due to COVID 19 pandemic.</a:t>
            </a:r>
          </a:p>
          <a:p>
            <a:endParaRPr lang="en-US" dirty="0"/>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6</a:t>
            </a:fld>
            <a:endParaRPr lang="en-US"/>
          </a:p>
        </p:txBody>
      </p:sp>
    </p:spTree>
    <p:extLst>
      <p:ext uri="{BB962C8B-B14F-4D97-AF65-F5344CB8AC3E}">
        <p14:creationId xmlns:p14="http://schemas.microsoft.com/office/powerpoint/2010/main" val="305819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Changes in FY 2020-21 Cost Report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800" dirty="0"/>
              <a:t> Lower of Cost, CMA or Charge </a:t>
            </a:r>
            <a:r>
              <a:rPr lang="en-US" sz="2800" dirty="0" err="1"/>
              <a:t>Medi</a:t>
            </a:r>
            <a:r>
              <a:rPr lang="en-US" sz="2800" dirty="0"/>
              <a:t>-Cal reimbursement principle will continue to be waived for FY 2020-21 due to COVID 19 pandemic for specialty mental health services.</a:t>
            </a:r>
          </a:p>
          <a:p>
            <a:pPr>
              <a:buFont typeface="Wingdings" panose="05000000000000000000" pitchFamily="2" charset="2"/>
              <a:buChar char="q"/>
            </a:pPr>
            <a:r>
              <a:rPr lang="en-US" sz="2800" dirty="0"/>
              <a:t> Federal Medical Assistance Percentages (FMAP) carry forward from FY 2019-20 March – June Period, </a:t>
            </a:r>
            <a:r>
              <a:rPr lang="en-US" sz="2800" b="1" dirty="0"/>
              <a:t>except</a:t>
            </a:r>
            <a:r>
              <a:rPr lang="en-US" sz="2800" dirty="0"/>
              <a:t> for </a:t>
            </a:r>
            <a:r>
              <a:rPr lang="en-US" sz="2800" i="1" dirty="0"/>
              <a:t>Enhanced Children </a:t>
            </a:r>
            <a:r>
              <a:rPr lang="en-US" sz="2800" i="1" dirty="0" err="1"/>
              <a:t>Medi</a:t>
            </a:r>
            <a:r>
              <a:rPr lang="en-US" sz="2800" i="1" dirty="0"/>
              <a:t>-Cal and </a:t>
            </a:r>
            <a:r>
              <a:rPr lang="en-US" sz="2800" i="1" dirty="0" err="1"/>
              <a:t>Medi</a:t>
            </a:r>
            <a:r>
              <a:rPr lang="en-US" sz="2800" i="1" dirty="0"/>
              <a:t>-Cal Access Program</a:t>
            </a:r>
            <a:r>
              <a:rPr lang="en-US" sz="2800" dirty="0"/>
              <a:t> effective Oct, 2020. (See MH 1979 of the CR template for details)</a:t>
            </a:r>
          </a:p>
        </p:txBody>
      </p:sp>
      <p:sp>
        <p:nvSpPr>
          <p:cNvPr id="4" name="Slide Number Placeholder 3"/>
          <p:cNvSpPr>
            <a:spLocks noGrp="1"/>
          </p:cNvSpPr>
          <p:nvPr>
            <p:ph type="sldNum" sz="quarter" idx="12"/>
          </p:nvPr>
        </p:nvSpPr>
        <p:spPr/>
        <p:txBody>
          <a:bodyPr/>
          <a:lstStyle/>
          <a:p>
            <a:fld id="{C2203580-8877-4CB7-953B-63546837A7C2}" type="slidenum">
              <a:rPr lang="en-US" smtClean="0"/>
              <a:t>7</a:t>
            </a:fld>
            <a:endParaRPr lang="en-US"/>
          </a:p>
        </p:txBody>
      </p:sp>
      <p:sp>
        <p:nvSpPr>
          <p:cNvPr id="5" name="Footer Placeholder 4"/>
          <p:cNvSpPr>
            <a:spLocks noGrp="1"/>
          </p:cNvSpPr>
          <p:nvPr>
            <p:ph type="ftr" sz="quarter" idx="11"/>
          </p:nvPr>
        </p:nvSpPr>
        <p:spPr/>
        <p:txBody>
          <a:bodyPr/>
          <a:lstStyle/>
          <a:p>
            <a:r>
              <a:rPr lang="fr-FR"/>
              <a:t>Financial Services Bureau, Reimbursement &amp; Audit Support Division</a:t>
            </a:r>
            <a:endParaRPr lang="en-US"/>
          </a:p>
        </p:txBody>
      </p:sp>
    </p:spTree>
    <p:extLst>
      <p:ext uri="{BB962C8B-B14F-4D97-AF65-F5344CB8AC3E}">
        <p14:creationId xmlns:p14="http://schemas.microsoft.com/office/powerpoint/2010/main" val="2368680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Changes in FY 2020-21 Cost Report, Cont.</a:t>
            </a:r>
            <a:endParaRPr lang="en-US" dirty="0"/>
          </a:p>
        </p:txBody>
      </p:sp>
      <p:sp>
        <p:nvSpPr>
          <p:cNvPr id="3" name="Content Placeholder 2"/>
          <p:cNvSpPr>
            <a:spLocks noGrp="1"/>
          </p:cNvSpPr>
          <p:nvPr>
            <p:ph idx="1"/>
          </p:nvPr>
        </p:nvSpPr>
        <p:spPr>
          <a:xfrm>
            <a:off x="1097280" y="1769530"/>
            <a:ext cx="10058400" cy="4673600"/>
          </a:xfrm>
        </p:spPr>
        <p:txBody>
          <a:bodyPr>
            <a:noAutofit/>
          </a:bodyPr>
          <a:lstStyle/>
          <a:p>
            <a:pPr>
              <a:buFont typeface="Wingdings" panose="05000000000000000000" pitchFamily="2" charset="2"/>
              <a:buChar char="q"/>
            </a:pPr>
            <a:r>
              <a:rPr lang="en-US" sz="3200" dirty="0"/>
              <a:t> Continuum of Care Reform (CCR) for Short-Term Residential Therapeutic Program (STRTP) </a:t>
            </a:r>
          </a:p>
          <a:p>
            <a:pPr marL="0" indent="0">
              <a:buNone/>
            </a:pPr>
            <a:endParaRPr lang="en-US" sz="3200" dirty="0"/>
          </a:p>
          <a:p>
            <a:pPr marL="0" indent="0">
              <a:buNone/>
            </a:pPr>
            <a:r>
              <a:rPr lang="en-US" sz="3200" dirty="0"/>
              <a:t>Example - If the contractor provides mixture of services, it should have one line with “CCR” for STRTP service, and another line with “CR” for other regular services. </a:t>
            </a:r>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8</a:t>
            </a:fld>
            <a:endParaRPr lang="en-US"/>
          </a:p>
        </p:txBody>
      </p:sp>
    </p:spTree>
    <p:extLst>
      <p:ext uri="{BB962C8B-B14F-4D97-AF65-F5344CB8AC3E}">
        <p14:creationId xmlns:p14="http://schemas.microsoft.com/office/powerpoint/2010/main" val="3723516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Changes in FY 2020-21 Cost Report, Cont.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800" dirty="0"/>
              <a:t> State Fund Beneficiaries settlement group on MH1901B</a:t>
            </a:r>
          </a:p>
          <a:p>
            <a:pPr lvl="1">
              <a:buFont typeface="Wingdings" panose="05000000000000000000" pitchFamily="2" charset="2"/>
              <a:buChar char="§"/>
            </a:pPr>
            <a:r>
              <a:rPr lang="en-US" sz="2800" dirty="0"/>
              <a:t> It includes SB-75 as well as other beneficiaries with unsatisfactory immigration status that the State pays for.  </a:t>
            </a:r>
          </a:p>
          <a:p>
            <a:pPr lvl="1">
              <a:buFont typeface="Wingdings" panose="05000000000000000000" pitchFamily="2" charset="2"/>
              <a:buChar char="§"/>
            </a:pPr>
            <a:r>
              <a:rPr lang="en-US" sz="2800" dirty="0"/>
              <a:t> SB-104 which expanded SB-75 up through age 25 claims reported under SB-75 </a:t>
            </a:r>
            <a:r>
              <a:rPr lang="en-US" sz="2800" dirty="0" err="1"/>
              <a:t>Payor</a:t>
            </a:r>
            <a:r>
              <a:rPr lang="en-US" sz="2800" dirty="0"/>
              <a:t> in the 701UP Report. </a:t>
            </a:r>
          </a:p>
          <a:p>
            <a:pPr>
              <a:buFont typeface="Wingdings" panose="05000000000000000000" pitchFamily="2" charset="2"/>
              <a:buChar char="q"/>
            </a:pPr>
            <a:r>
              <a:rPr lang="en-US" sz="2800" dirty="0"/>
              <a:t> The total regular SD/MC and </a:t>
            </a:r>
            <a:r>
              <a:rPr lang="en-US" sz="2800" dirty="0" err="1"/>
              <a:t>Medi-Medi</a:t>
            </a:r>
            <a:r>
              <a:rPr lang="en-US" sz="2800" dirty="0"/>
              <a:t> Crossover units of services are combined in </a:t>
            </a:r>
            <a:r>
              <a:rPr lang="en-US" sz="2800" b="1" dirty="0"/>
              <a:t>SD/MC </a:t>
            </a:r>
            <a:r>
              <a:rPr lang="en-US" sz="2800" dirty="0"/>
              <a:t>units of services. </a:t>
            </a:r>
          </a:p>
        </p:txBody>
      </p:sp>
      <p:sp>
        <p:nvSpPr>
          <p:cNvPr id="4" name="Footer Placeholder 3"/>
          <p:cNvSpPr>
            <a:spLocks noGrp="1"/>
          </p:cNvSpPr>
          <p:nvPr>
            <p:ph type="ftr" sz="quarter" idx="11"/>
          </p:nvPr>
        </p:nvSpPr>
        <p:spPr/>
        <p:txBody>
          <a:bodyPr/>
          <a:lstStyle/>
          <a:p>
            <a:r>
              <a:rPr lang="fr-FR"/>
              <a:t>Financial Services Bureau, Reimbursement &amp; Audit Support Division</a:t>
            </a:r>
            <a:endParaRPr lang="en-US" dirty="0"/>
          </a:p>
        </p:txBody>
      </p:sp>
      <p:sp>
        <p:nvSpPr>
          <p:cNvPr id="5" name="Slide Number Placeholder 4"/>
          <p:cNvSpPr>
            <a:spLocks noGrp="1"/>
          </p:cNvSpPr>
          <p:nvPr>
            <p:ph type="sldNum" sz="quarter" idx="12"/>
          </p:nvPr>
        </p:nvSpPr>
        <p:spPr/>
        <p:txBody>
          <a:bodyPr/>
          <a:lstStyle/>
          <a:p>
            <a:fld id="{C2203580-8877-4CB7-953B-63546837A7C2}" type="slidenum">
              <a:rPr lang="en-US" smtClean="0"/>
              <a:t>9</a:t>
            </a:fld>
            <a:endParaRPr lang="en-US"/>
          </a:p>
        </p:txBody>
      </p:sp>
    </p:spTree>
    <p:extLst>
      <p:ext uri="{BB962C8B-B14F-4D97-AF65-F5344CB8AC3E}">
        <p14:creationId xmlns:p14="http://schemas.microsoft.com/office/powerpoint/2010/main" val="25117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2693</TotalTime>
  <Words>2076</Words>
  <Application>Microsoft Office PowerPoint</Application>
  <PresentationFormat>Widescreen</PresentationFormat>
  <Paragraphs>211</Paragraphs>
  <Slides>24</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Algerian</vt:lpstr>
      <vt:lpstr>Arial</vt:lpstr>
      <vt:lpstr>Calibri</vt:lpstr>
      <vt:lpstr>Calibri Light</vt:lpstr>
      <vt:lpstr>Courier New</vt:lpstr>
      <vt:lpstr>Wingdings</vt:lpstr>
      <vt:lpstr>Retrospect</vt:lpstr>
      <vt:lpstr>FY 2020-21  COST REPORT TRAINING </vt:lpstr>
      <vt:lpstr>Housekeeping + Opening Remarks</vt:lpstr>
      <vt:lpstr>Training Objectives</vt:lpstr>
      <vt:lpstr>Important Dates</vt:lpstr>
      <vt:lpstr>Important Dates, Cont.</vt:lpstr>
      <vt:lpstr>DHCS Updates</vt:lpstr>
      <vt:lpstr>Changes in FY 2020-21 Cost Report</vt:lpstr>
      <vt:lpstr>Changes in FY 2020-21 Cost Report, Cont.</vt:lpstr>
      <vt:lpstr>Changes in FY 2020-21 Cost Report, Cont.</vt:lpstr>
      <vt:lpstr>New Revenue/Funding Types This Year</vt:lpstr>
      <vt:lpstr>New Supplemental Schedule</vt:lpstr>
      <vt:lpstr>Attachment 11</vt:lpstr>
      <vt:lpstr>Paycheck Protection Program</vt:lpstr>
      <vt:lpstr>Common Problems Noticed During Desk Review</vt:lpstr>
      <vt:lpstr>Common Problems Noticed During Desk Review, Cont.</vt:lpstr>
      <vt:lpstr>Documents to be included with Cost Report Submission</vt:lpstr>
      <vt:lpstr>How to Submit the FY 2020-21 Cost Report</vt:lpstr>
      <vt:lpstr>Cost Report Desk Review</vt:lpstr>
      <vt:lpstr>Final Shift</vt:lpstr>
      <vt:lpstr>Cost Report Revisions</vt:lpstr>
      <vt:lpstr>Proposed DHCS Audit and Settlement Timeframe for SD/MC Cost Report As of August 31, 2021</vt:lpstr>
      <vt:lpstr>Q&amp;A</vt:lpstr>
      <vt:lpstr>Key Contact Information</vt:lpstr>
      <vt:lpstr>PowerPoint Presentation</vt:lpstr>
    </vt:vector>
  </TitlesOfParts>
  <Company>Los Angeles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2020-21  COST REPORT TRAINING</dc:title>
  <dc:creator>Shuqin Liu</dc:creator>
  <cp:lastModifiedBy>Shuqin Liu</cp:lastModifiedBy>
  <cp:revision>249</cp:revision>
  <dcterms:created xsi:type="dcterms:W3CDTF">2021-07-08T16:24:11Z</dcterms:created>
  <dcterms:modified xsi:type="dcterms:W3CDTF">2021-08-24T18:38:24Z</dcterms:modified>
</cp:coreProperties>
</file>