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3"/>
  </p:handoutMasterIdLst>
  <p:sldIdLst>
    <p:sldId id="281" r:id="rId2"/>
    <p:sldId id="272" r:id="rId3"/>
    <p:sldId id="273" r:id="rId4"/>
    <p:sldId id="274" r:id="rId5"/>
    <p:sldId id="276" r:id="rId6"/>
    <p:sldId id="270" r:id="rId7"/>
    <p:sldId id="263" r:id="rId8"/>
    <p:sldId id="280" r:id="rId9"/>
    <p:sldId id="275" r:id="rId10"/>
    <p:sldId id="277" r:id="rId11"/>
    <p:sldId id="278" r:id="rId12"/>
  </p:sldIdLst>
  <p:sldSz cx="12192000" cy="6858000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9C00465-F1C3-45A3-998E-937F93CC9FA7}">
          <p14:sldIdLst>
            <p14:sldId id="281"/>
            <p14:sldId id="272"/>
            <p14:sldId id="273"/>
            <p14:sldId id="274"/>
            <p14:sldId id="276"/>
            <p14:sldId id="270"/>
            <p14:sldId id="263"/>
            <p14:sldId id="280"/>
            <p14:sldId id="275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384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[SuperConnect Tracking Sheet.xlsx]Client Status !PivotTable1</c:name>
    <c:fmtId val="14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</c:pivotFmts>
    <c:plotArea>
      <c:layout>
        <c:manualLayout>
          <c:layoutTarget val="inner"/>
          <c:xMode val="edge"/>
          <c:yMode val="edge"/>
          <c:x val="0.20314544100095322"/>
          <c:y val="6.8898733234305982E-4"/>
          <c:w val="0.51399182426713441"/>
          <c:h val="0.84349576503270984"/>
        </c:manualLayout>
      </c:layout>
      <c:pieChart>
        <c:varyColors val="1"/>
        <c:ser>
          <c:idx val="0"/>
          <c:order val="0"/>
          <c:tx>
            <c:strRef>
              <c:f>'Client Status '!$B$24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38100"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'Client Status '!$A$25:$A$37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(blank)</c:v>
                </c:pt>
              </c:strCache>
            </c:strRef>
          </c:cat>
          <c:val>
            <c:numRef>
              <c:f>'Client Status '!$B$25:$B$37</c:f>
              <c:numCache>
                <c:formatCode>General</c:formatCode>
                <c:ptCount val="12"/>
                <c:pt idx="0">
                  <c:v>17</c:v>
                </c:pt>
                <c:pt idx="1">
                  <c:v>41</c:v>
                </c:pt>
                <c:pt idx="2">
                  <c:v>19</c:v>
                </c:pt>
                <c:pt idx="3">
                  <c:v>3</c:v>
                </c:pt>
                <c:pt idx="4">
                  <c:v>2</c:v>
                </c:pt>
                <c:pt idx="5">
                  <c:v>13</c:v>
                </c:pt>
                <c:pt idx="6">
                  <c:v>1</c:v>
                </c:pt>
                <c:pt idx="7">
                  <c:v>4</c:v>
                </c:pt>
                <c:pt idx="8">
                  <c:v>16</c:v>
                </c:pt>
                <c:pt idx="9">
                  <c:v>23</c:v>
                </c:pt>
                <c:pt idx="10">
                  <c:v>17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2612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6" y="0"/>
            <a:ext cx="3004820" cy="462612"/>
          </a:xfrm>
          <a:prstGeom prst="rect">
            <a:avLst/>
          </a:prstGeom>
        </p:spPr>
        <p:txBody>
          <a:bodyPr vert="horz" lIns="92307" tIns="46153" rIns="92307" bIns="46153" rtlCol="0"/>
          <a:lstStyle>
            <a:lvl1pPr algn="r">
              <a:defRPr sz="1200"/>
            </a:lvl1pPr>
          </a:lstStyle>
          <a:p>
            <a:fld id="{595F13DB-E7FD-4AE3-A504-31A5877FC9D4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1"/>
            <a:ext cx="3004820" cy="462611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6" y="8757591"/>
            <a:ext cx="3004820" cy="462611"/>
          </a:xfrm>
          <a:prstGeom prst="rect">
            <a:avLst/>
          </a:prstGeom>
        </p:spPr>
        <p:txBody>
          <a:bodyPr vert="horz" lIns="92307" tIns="46153" rIns="92307" bIns="46153" rtlCol="0" anchor="b"/>
          <a:lstStyle>
            <a:lvl1pPr algn="r">
              <a:defRPr sz="1200"/>
            </a:lvl1pPr>
          </a:lstStyle>
          <a:p>
            <a:fld id="{295B868E-2A65-4889-9E60-36159C712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40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782F3-DBAB-4486-8C69-B8D814B28921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2212-CCF5-4224-B621-30190C2DE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0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4351" y="612792"/>
            <a:ext cx="6096000" cy="21011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 CONNECT </a:t>
            </a:r>
            <a:endParaRPr lang="en-US" sz="5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Health </a:t>
            </a:r>
            <a:endParaRPr lang="en-US" sz="2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238 E. 6</a:t>
            </a:r>
            <a:r>
              <a:rPr lang="en-US" sz="25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Street, Los Angeles, CA 90014</a:t>
            </a:r>
            <a:endParaRPr lang="en-US" sz="2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e471560\Desktop\dh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27"/>
          <a:stretch/>
        </p:blipFill>
        <p:spPr bwMode="auto">
          <a:xfrm>
            <a:off x="693528" y="2522482"/>
            <a:ext cx="2467458" cy="15866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C:\Users\e471560\Desktop\DPSS_Logo_wo_Tex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144" y="3045625"/>
            <a:ext cx="2128345" cy="976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e471560\Desktop\DCFS_Logo_50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105" y="4350404"/>
            <a:ext cx="1422268" cy="1763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e471560\Desktop\Los_Angeles_County_Probation_Department_sea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317" y="4208200"/>
            <a:ext cx="1208690" cy="17906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e471560\Desktop\Los_Angeles_County_Department_of_Public_Health_logo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274" y="4350404"/>
            <a:ext cx="1962809" cy="164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e471560\Desktop\download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291" y="2940271"/>
            <a:ext cx="3688743" cy="9917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504100" y="6000018"/>
            <a:ext cx="4557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</a:rPr>
              <a:t>Los Angeles County Probation Department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504100" y="5998866"/>
            <a:ext cx="4557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</a:rPr>
              <a:t>Los Angeles County Probation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 </a:t>
            </a:r>
            <a:r>
              <a:rPr lang="en-US" sz="5400" dirty="0" smtClean="0"/>
              <a:t>Client Status</a:t>
            </a:r>
            <a:endParaRPr lang="en-US" sz="5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061344"/>
              </p:ext>
            </p:extLst>
          </p:nvPr>
        </p:nvGraphicFramePr>
        <p:xfrm>
          <a:off x="4253985" y="1690689"/>
          <a:ext cx="6965950" cy="446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60754"/>
              </p:ext>
            </p:extLst>
          </p:nvPr>
        </p:nvGraphicFramePr>
        <p:xfrm>
          <a:off x="764628" y="1836158"/>
          <a:ext cx="3355492" cy="3209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5492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Client Status Defined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1. Client is in stable permanent housing*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2. Client is in appropriate level of residential care**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3. Client is linked to direct service provider but still homeless ***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 Client is interested in permanent housing only and longer engagement is needed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5. Service/placement needed is at capacity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6. Client declining needed service/placement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7. No higher level of care provider yet willing to accept client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8. Client is gravely disabled needs conservatorship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9. Client is in jail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10. Client is not reachable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11. Deceased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02840"/>
              </p:ext>
            </p:extLst>
          </p:nvPr>
        </p:nvGraphicFramePr>
        <p:xfrm>
          <a:off x="1285104" y="5453449"/>
          <a:ext cx="2175132" cy="1110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5132"/>
              </a:tblGrid>
              <a:tr h="2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Footnotes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1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* Permanent Supportive Housing </a:t>
                      </a:r>
                      <a:r>
                        <a:rPr lang="en-US" sz="1100" u="none" strike="noStrike" dirty="0" smtClean="0">
                          <a:effectLst/>
                        </a:rPr>
                        <a:t> or </a:t>
                      </a:r>
                      <a:r>
                        <a:rPr lang="en-US" sz="1100" u="none" strike="noStrike" dirty="0">
                          <a:effectLst/>
                        </a:rPr>
                        <a:t>Board and </a:t>
                      </a:r>
                      <a:r>
                        <a:rPr lang="en-US" sz="1100" u="none" strike="noStrike" dirty="0" smtClean="0">
                          <a:effectLst/>
                        </a:rPr>
                        <a:t>Care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1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** IMD, SNF, Residential Substance Abuse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0393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*** ICMS, FSP, DMH CLINIC, ETC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206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203"/>
            <a:ext cx="1051560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 smtClean="0"/>
              <a:t>Main Line (323) 274-3240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b="1" dirty="0" smtClean="0"/>
              <a:t>hfhsuperconnect@dhs.lacounty.gov</a:t>
            </a:r>
          </a:p>
          <a:p>
            <a:pPr marL="0" indent="0">
              <a:buNone/>
            </a:pPr>
            <a:r>
              <a:rPr lang="en-US" sz="2400" dirty="0" smtClean="0"/>
              <a:t>Karla Bennett, LCSW-DMH			Graciela Flores, RN III-DHS</a:t>
            </a:r>
          </a:p>
          <a:p>
            <a:pPr marL="0" indent="0">
              <a:buNone/>
            </a:pPr>
            <a:r>
              <a:rPr lang="en-US" sz="2400" dirty="0" smtClean="0"/>
              <a:t>(323)274-3242                          			(323)274-3241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Veronica Zaragoza-DPSS			Roberta Holts, </a:t>
            </a:r>
            <a:r>
              <a:rPr lang="en-US" sz="2400" dirty="0" err="1" smtClean="0"/>
              <a:t>M.Ed</a:t>
            </a:r>
            <a:r>
              <a:rPr lang="en-US" sz="2400" smtClean="0"/>
              <a:t>-Probation Dept.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(323)274-3242					(323)333-5785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6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Overview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50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Due </a:t>
            </a:r>
            <a:r>
              <a:rPr lang="en-US" i="1" dirty="0"/>
              <a:t>to the size and complexity of the Los Angeles County </a:t>
            </a:r>
            <a:r>
              <a:rPr lang="en-US" i="1" dirty="0" smtClean="0"/>
              <a:t>care service networks, </a:t>
            </a:r>
            <a:r>
              <a:rPr lang="en-US" i="1" dirty="0"/>
              <a:t>understanding the range of </a:t>
            </a:r>
            <a:r>
              <a:rPr lang="en-US" i="1" dirty="0" smtClean="0"/>
              <a:t>services </a:t>
            </a:r>
            <a:r>
              <a:rPr lang="en-US" i="1" dirty="0"/>
              <a:t>available and coordinating timely access to </a:t>
            </a:r>
            <a:r>
              <a:rPr lang="en-US" i="1" dirty="0" smtClean="0"/>
              <a:t>services </a:t>
            </a:r>
            <a:r>
              <a:rPr lang="en-US" i="1" dirty="0"/>
              <a:t>can be extremely </a:t>
            </a:r>
            <a:r>
              <a:rPr lang="en-US" i="1" dirty="0" smtClean="0"/>
              <a:t>challenging </a:t>
            </a:r>
            <a:r>
              <a:rPr lang="en-US" i="1" dirty="0"/>
              <a:t>for </a:t>
            </a:r>
            <a:r>
              <a:rPr lang="en-US" i="1" dirty="0" smtClean="0"/>
              <a:t>case managers, discharge planners, and other service providers. Super Connect is a high </a:t>
            </a:r>
            <a:r>
              <a:rPr lang="en-US" i="1" dirty="0"/>
              <a:t>level problem solving team that supports </a:t>
            </a:r>
            <a:r>
              <a:rPr lang="en-US" i="1" dirty="0" smtClean="0"/>
              <a:t>the existing array of governmental and community based partners to help homeless individuals and families regain health and housing stability.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75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SUPER CONNECT?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87297"/>
            <a:ext cx="10732539" cy="48473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team of county departmental experts who are able to cut through the bureaucracy and make real time decisions about appropriate and available service and housing solutions.</a:t>
            </a:r>
          </a:p>
          <a:p>
            <a:r>
              <a:rPr lang="en-US" dirty="0" smtClean="0"/>
              <a:t>A County team of </a:t>
            </a:r>
            <a:r>
              <a:rPr lang="en-US" dirty="0"/>
              <a:t>clinicians and/or administrators with </a:t>
            </a:r>
            <a:r>
              <a:rPr lang="en-US" dirty="0" smtClean="0"/>
              <a:t>a deep </a:t>
            </a:r>
            <a:r>
              <a:rPr lang="en-US" dirty="0"/>
              <a:t>knowledge of the services available in their respective departments and </a:t>
            </a:r>
            <a:r>
              <a:rPr lang="en-US" dirty="0" smtClean="0"/>
              <a:t>who have the authority </a:t>
            </a:r>
            <a:r>
              <a:rPr lang="en-US" dirty="0"/>
              <a:t>to </a:t>
            </a:r>
            <a:r>
              <a:rPr lang="en-US" dirty="0" smtClean="0"/>
              <a:t>approve services and housing resources.</a:t>
            </a:r>
          </a:p>
          <a:p>
            <a:r>
              <a:rPr lang="en-US" dirty="0" smtClean="0"/>
              <a:t>A County </a:t>
            </a:r>
            <a:r>
              <a:rPr lang="en-US" dirty="0"/>
              <a:t>team </a:t>
            </a:r>
            <a:r>
              <a:rPr lang="en-US" dirty="0" smtClean="0"/>
              <a:t>that will </a:t>
            </a:r>
            <a:r>
              <a:rPr lang="en-US" dirty="0"/>
              <a:t>be documenting system-wide </a:t>
            </a:r>
            <a:r>
              <a:rPr lang="en-US" dirty="0" smtClean="0"/>
              <a:t>barriers and/or gaps who will develop recommendations for  systemic improvements so </a:t>
            </a:r>
            <a:r>
              <a:rPr lang="en-US" dirty="0"/>
              <a:t>that homeless service providers can do their job more </a:t>
            </a:r>
            <a:r>
              <a:rPr lang="en-US" dirty="0" smtClean="0"/>
              <a:t>efficiently.</a:t>
            </a:r>
          </a:p>
          <a:p>
            <a:r>
              <a:rPr lang="en-US" dirty="0" smtClean="0"/>
              <a:t>An </a:t>
            </a:r>
            <a:r>
              <a:rPr lang="en-US" dirty="0"/>
              <a:t>“appeal” type service for extraordinarily complex </a:t>
            </a:r>
            <a:r>
              <a:rPr lang="en-US" dirty="0" smtClean="0"/>
              <a:t>homeless situations </a:t>
            </a:r>
            <a:r>
              <a:rPr lang="en-US" dirty="0"/>
              <a:t>or for cases that have not been resolvable through the normal </a:t>
            </a:r>
            <a:r>
              <a:rPr lang="en-US" dirty="0" smtClean="0"/>
              <a:t>channels.</a:t>
            </a:r>
          </a:p>
        </p:txBody>
      </p:sp>
    </p:spTree>
    <p:extLst>
      <p:ext uri="{BB962C8B-B14F-4D97-AF65-F5344CB8AC3E}">
        <p14:creationId xmlns:p14="http://schemas.microsoft.com/office/powerpoint/2010/main" val="4764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SUPER CONNECT DOES NOT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Mandate </a:t>
            </a:r>
            <a:r>
              <a:rPr lang="en-US" dirty="0"/>
              <a:t>involuntary </a:t>
            </a:r>
            <a:r>
              <a:rPr lang="en-US" dirty="0" smtClean="0"/>
              <a:t>hospitalizations or conservatorships.</a:t>
            </a:r>
          </a:p>
          <a:p>
            <a:pPr marL="0" lvl="0" indent="0">
              <a:buNone/>
            </a:pPr>
            <a:endParaRPr lang="en-US" dirty="0" smtClean="0"/>
          </a:p>
          <a:p>
            <a:r>
              <a:rPr lang="en-US" dirty="0" smtClean="0"/>
              <a:t>Expedite </a:t>
            </a:r>
            <a:r>
              <a:rPr lang="en-US" dirty="0"/>
              <a:t>permanent supportive housing </a:t>
            </a:r>
            <a:r>
              <a:rPr lang="en-US" dirty="0" smtClean="0"/>
              <a:t>placement.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dirty="0" smtClean="0"/>
              <a:t>Take the place </a:t>
            </a:r>
            <a:r>
              <a:rPr lang="en-US" dirty="0"/>
              <a:t>of existing </a:t>
            </a:r>
            <a:r>
              <a:rPr lang="en-US" dirty="0" smtClean="0"/>
              <a:t>services or tasks that are the responsibility of </a:t>
            </a:r>
            <a:r>
              <a:rPr lang="en-US" dirty="0"/>
              <a:t>departmental and/or community based service </a:t>
            </a:r>
            <a:r>
              <a:rPr lang="en-US" dirty="0" smtClean="0"/>
              <a:t>providers.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direct </a:t>
            </a:r>
            <a:r>
              <a:rPr lang="en-US" dirty="0" smtClean="0"/>
              <a:t>service.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2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Target Population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Individuals, youth, or families who have a chronic </a:t>
            </a:r>
            <a:r>
              <a:rPr lang="en-US" dirty="0"/>
              <a:t>condition related to health, mental health, and/or substance abuse that has resulted in multiple hospitalizations, institutionalizations, and/or </a:t>
            </a:r>
            <a:r>
              <a:rPr lang="en-US" dirty="0" smtClean="0"/>
              <a:t>incarcerations.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Individuals who have cycled </a:t>
            </a:r>
            <a:r>
              <a:rPr lang="en-US" dirty="0"/>
              <a:t>through different county service systems with little or no progress towards </a:t>
            </a:r>
            <a:r>
              <a:rPr lang="en-US" dirty="0" smtClean="0"/>
              <a:t>stabilization.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Individuals who have rapidly deteriorated </a:t>
            </a:r>
            <a:r>
              <a:rPr lang="en-US" dirty="0"/>
              <a:t>as a result of their </a:t>
            </a:r>
            <a:r>
              <a:rPr lang="en-US" dirty="0" smtClean="0"/>
              <a:t>homelessness.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4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6880" y="448696"/>
            <a:ext cx="9018486" cy="7841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Super Connect Structure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2849" y="3820220"/>
            <a:ext cx="1653172" cy="613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DMH</a:t>
            </a:r>
          </a:p>
          <a:p>
            <a:pPr algn="ctr"/>
            <a:r>
              <a:rPr lang="en-US" dirty="0" smtClean="0"/>
              <a:t>Karla Bennett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319217" y="1584148"/>
            <a:ext cx="2678668" cy="1066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Super Connect Director</a:t>
            </a:r>
          </a:p>
          <a:p>
            <a:pPr algn="ctr"/>
            <a:r>
              <a:rPr lang="en-US" sz="1400" dirty="0" smtClean="0"/>
              <a:t>Libby Boyce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542241" y="5046755"/>
            <a:ext cx="1394388" cy="12155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DMH</a:t>
            </a:r>
          </a:p>
          <a:p>
            <a:pPr algn="ctr"/>
            <a:r>
              <a:rPr lang="en-US" sz="1400" dirty="0" smtClean="0"/>
              <a:t>Administrative Supervision</a:t>
            </a:r>
          </a:p>
          <a:p>
            <a:pPr algn="ctr"/>
            <a:r>
              <a:rPr lang="en-US" sz="1400" dirty="0" smtClean="0"/>
              <a:t>Julie Rivas-Castaneda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2272668" y="3827357"/>
            <a:ext cx="1653172" cy="613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DPH</a:t>
            </a:r>
          </a:p>
          <a:p>
            <a:pPr algn="ctr"/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099876" y="3842857"/>
            <a:ext cx="1653172" cy="613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DHS</a:t>
            </a:r>
          </a:p>
          <a:p>
            <a:pPr algn="ctr"/>
            <a:r>
              <a:rPr lang="en-US" dirty="0"/>
              <a:t>Graciela Flores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960686" y="3835316"/>
            <a:ext cx="1653172" cy="613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Probation</a:t>
            </a:r>
          </a:p>
          <a:p>
            <a:pPr algn="ctr"/>
            <a:r>
              <a:rPr lang="en-US" dirty="0" smtClean="0"/>
              <a:t>Roberta Holts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858588" y="3875045"/>
            <a:ext cx="2032653" cy="613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DPSS</a:t>
            </a:r>
          </a:p>
          <a:p>
            <a:pPr algn="ctr"/>
            <a:r>
              <a:rPr lang="en-US" dirty="0" smtClean="0"/>
              <a:t>Veronica Zaragoza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112809" y="3875045"/>
            <a:ext cx="1653172" cy="6133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DCFS</a:t>
            </a:r>
          </a:p>
          <a:p>
            <a:pPr algn="ctr"/>
            <a:r>
              <a:rPr lang="en-US" dirty="0"/>
              <a:t>Ngoc Mai</a:t>
            </a:r>
          </a:p>
        </p:txBody>
      </p: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1239435" y="2625621"/>
            <a:ext cx="3149272" cy="1194599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2" idx="0"/>
          </p:cNvCxnSpPr>
          <p:nvPr/>
        </p:nvCxnSpPr>
        <p:spPr>
          <a:xfrm flipH="1">
            <a:off x="4926462" y="2691756"/>
            <a:ext cx="507327" cy="1151101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1" idx="0"/>
          </p:cNvCxnSpPr>
          <p:nvPr/>
        </p:nvCxnSpPr>
        <p:spPr>
          <a:xfrm flipH="1">
            <a:off x="3099254" y="2691756"/>
            <a:ext cx="1827208" cy="1135601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3" idx="0"/>
          </p:cNvCxnSpPr>
          <p:nvPr/>
        </p:nvCxnSpPr>
        <p:spPr>
          <a:xfrm>
            <a:off x="5866284" y="2674159"/>
            <a:ext cx="920988" cy="1161157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4" idx="0"/>
          </p:cNvCxnSpPr>
          <p:nvPr/>
        </p:nvCxnSpPr>
        <p:spPr>
          <a:xfrm>
            <a:off x="6326778" y="2668484"/>
            <a:ext cx="2548137" cy="1206561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911366" y="2625621"/>
            <a:ext cx="3635788" cy="1209695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349945" y="5044189"/>
            <a:ext cx="1394388" cy="12155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Administrative Supervision</a:t>
            </a:r>
          </a:p>
          <a:p>
            <a:pPr algn="ctr"/>
            <a:r>
              <a:rPr lang="en-US" sz="1400" dirty="0" smtClean="0"/>
              <a:t>TBD</a:t>
            </a:r>
            <a:endParaRPr lang="en-US" sz="1400" dirty="0"/>
          </a:p>
        </p:txBody>
      </p:sp>
      <p:sp>
        <p:nvSpPr>
          <p:cNvPr id="38" name="Rounded Rectangle 37"/>
          <p:cNvSpPr/>
          <p:nvPr/>
        </p:nvSpPr>
        <p:spPr>
          <a:xfrm>
            <a:off x="4207810" y="5038798"/>
            <a:ext cx="1394388" cy="12155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DHS</a:t>
            </a:r>
          </a:p>
          <a:p>
            <a:pPr algn="ctr"/>
            <a:r>
              <a:rPr lang="en-US" sz="1400" dirty="0" smtClean="0"/>
              <a:t>Administrative Supervision </a:t>
            </a:r>
            <a:endParaRPr lang="en-US" sz="1400" dirty="0"/>
          </a:p>
          <a:p>
            <a:pPr algn="ctr"/>
            <a:r>
              <a:rPr lang="en-US" sz="1400" dirty="0" smtClean="0"/>
              <a:t>Libby Boyce</a:t>
            </a:r>
            <a:endParaRPr lang="en-US" sz="1400" dirty="0"/>
          </a:p>
        </p:txBody>
      </p:sp>
      <p:sp>
        <p:nvSpPr>
          <p:cNvPr id="39" name="Rounded Rectangle 38"/>
          <p:cNvSpPr/>
          <p:nvPr/>
        </p:nvSpPr>
        <p:spPr>
          <a:xfrm>
            <a:off x="6064687" y="5021552"/>
            <a:ext cx="1394388" cy="12155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Probation</a:t>
            </a:r>
          </a:p>
          <a:p>
            <a:pPr algn="ctr"/>
            <a:r>
              <a:rPr lang="en-US" sz="1400" dirty="0" smtClean="0"/>
              <a:t>Administrative Supervision Jose Ramirez</a:t>
            </a:r>
            <a:endParaRPr lang="en-US" sz="1400" dirty="0"/>
          </a:p>
        </p:txBody>
      </p:sp>
      <p:sp>
        <p:nvSpPr>
          <p:cNvPr id="40" name="Rounded Rectangle 39"/>
          <p:cNvSpPr/>
          <p:nvPr/>
        </p:nvSpPr>
        <p:spPr>
          <a:xfrm>
            <a:off x="8134685" y="5036648"/>
            <a:ext cx="1394388" cy="12155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DPSS</a:t>
            </a:r>
          </a:p>
          <a:p>
            <a:pPr algn="ctr"/>
            <a:r>
              <a:rPr lang="en-US" sz="1400" dirty="0" smtClean="0"/>
              <a:t>Administrative Supervision Michelle </a:t>
            </a:r>
            <a:r>
              <a:rPr lang="en-US" sz="1400" dirty="0" err="1" smtClean="0"/>
              <a:t>Merrit</a:t>
            </a:r>
            <a:r>
              <a:rPr lang="en-US" sz="1400" dirty="0" smtClean="0"/>
              <a:t>-Hill</a:t>
            </a:r>
            <a:endParaRPr lang="en-US" sz="1400" dirty="0"/>
          </a:p>
        </p:txBody>
      </p:sp>
      <p:sp>
        <p:nvSpPr>
          <p:cNvPr id="41" name="Rounded Rectangle 40"/>
          <p:cNvSpPr/>
          <p:nvPr/>
        </p:nvSpPr>
        <p:spPr>
          <a:xfrm>
            <a:off x="10250479" y="5021552"/>
            <a:ext cx="1394388" cy="12155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DCFS</a:t>
            </a:r>
          </a:p>
          <a:p>
            <a:pPr algn="ctr"/>
            <a:r>
              <a:rPr lang="en-US" sz="1400" dirty="0" smtClean="0"/>
              <a:t>Administrative Supervision Gail Winston</a:t>
            </a:r>
            <a:endParaRPr lang="en-US" sz="1400" dirty="0"/>
          </a:p>
        </p:txBody>
      </p:sp>
      <p:cxnSp>
        <p:nvCxnSpPr>
          <p:cNvPr id="56" name="Straight Connector 55"/>
          <p:cNvCxnSpPr>
            <a:stCxn id="5" idx="2"/>
          </p:cNvCxnSpPr>
          <p:nvPr/>
        </p:nvCxnSpPr>
        <p:spPr>
          <a:xfrm>
            <a:off x="1239435" y="4433537"/>
            <a:ext cx="0" cy="588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085751" y="4448633"/>
            <a:ext cx="0" cy="588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16974" y="4448633"/>
            <a:ext cx="0" cy="588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71161" y="4456174"/>
            <a:ext cx="0" cy="588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874914" y="4488362"/>
            <a:ext cx="0" cy="588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0935632" y="4468014"/>
            <a:ext cx="0" cy="588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7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45463"/>
              </p:ext>
            </p:extLst>
          </p:nvPr>
        </p:nvGraphicFramePr>
        <p:xfrm>
          <a:off x="843865" y="636815"/>
          <a:ext cx="10695214" cy="509016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037064"/>
                <a:gridCol w="4660057"/>
                <a:gridCol w="2998093"/>
              </a:tblGrid>
              <a:tr h="46558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Assess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Assist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Stabilize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732144">
                <a:tc>
                  <a:txBody>
                    <a:bodyPr/>
                    <a:lstStyle/>
                    <a:p>
                      <a:pPr marL="285750" lvl="0" indent="-28575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dirty="0" smtClean="0"/>
                        <a:t>Review referrals</a:t>
                      </a:r>
                    </a:p>
                    <a:p>
                      <a:pPr marL="285750" lvl="0" indent="-28575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baseline="0" dirty="0" smtClean="0"/>
                        <a:t>Identify symptoms/issues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 individuals existing network/connections</a:t>
                      </a:r>
                    </a:p>
                    <a:p>
                      <a:pPr marL="285750" lvl="0" indent="-28575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baseline="0" dirty="0" smtClean="0"/>
                        <a:t>Determine past interventions</a:t>
                      </a:r>
                    </a:p>
                    <a:p>
                      <a:pPr marL="285750" lvl="0" indent="-28575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baseline="0" dirty="0" smtClean="0"/>
                        <a:t>Identify possible interventions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="1" dirty="0" smtClean="0"/>
                        <a:t>Case Conference with SC team</a:t>
                      </a:r>
                    </a:p>
                    <a:p>
                      <a:pPr marL="0" lvl="0" indent="0" algn="l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2000" b="1" dirty="0" smtClean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 to interim/bridge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housing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 to higher level of care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Connect/reconnect to medical home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Connect/reconnect to mental health services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Connect/reconnect to substance abuse treatment services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Secure benefits,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IDs, and other essentials for permanent housing 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Secure stabilization plan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Match to available resource(s)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Secure on-going service provider(s)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Facilitate linkages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 rtl="0" eaLnBrk="1" latinLnBrk="0" hangingPunct="1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1777599" y="0"/>
            <a:ext cx="9110330" cy="914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66750">
              <a:lnSpc>
                <a:spcPct val="90000"/>
              </a:lnSpc>
              <a:spcAft>
                <a:spcPct val="35000"/>
              </a:spcAft>
            </a:pP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26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8186" y="1828800"/>
            <a:ext cx="914400" cy="838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35584" y="2835905"/>
            <a:ext cx="9144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13600" y="3896120"/>
            <a:ext cx="907002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13600" y="4877956"/>
            <a:ext cx="914400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28186" y="1905000"/>
            <a:ext cx="932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County </a:t>
            </a:r>
            <a:r>
              <a:rPr lang="en-US" sz="1400" b="1" dirty="0" err="1"/>
              <a:t>Depts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895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CBO</a:t>
            </a:r>
          </a:p>
          <a:p>
            <a:pPr algn="ctr"/>
            <a:r>
              <a:rPr lang="en-US" sz="1400" b="1" dirty="0"/>
              <a:t>Partners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7244" y="3663841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pPr algn="ctr"/>
            <a:r>
              <a:rPr lang="en-US" sz="1400" b="1" dirty="0"/>
              <a:t>Street-Based Outreach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7751" y="4960191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Elected Offices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35584" y="228600"/>
            <a:ext cx="914400" cy="1447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1" y="457201"/>
            <a:ext cx="12192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Referrals </a:t>
            </a:r>
          </a:p>
          <a:p>
            <a:pPr algn="ctr"/>
            <a:r>
              <a:rPr lang="en-US" sz="1400" b="1" dirty="0"/>
              <a:t>Via FAX, Phone</a:t>
            </a:r>
          </a:p>
          <a:p>
            <a:pPr algn="ctr"/>
            <a:r>
              <a:rPr lang="en-US" sz="1400" b="1" dirty="0"/>
              <a:t>or</a:t>
            </a:r>
          </a:p>
          <a:p>
            <a:pPr algn="ctr"/>
            <a:r>
              <a:rPr lang="en-US" sz="1400" b="1" dirty="0"/>
              <a:t>Email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3270870" y="1810017"/>
            <a:ext cx="1138930" cy="2111662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6694" y="1957907"/>
            <a:ext cx="11361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Super Connect Team reviews referral form and assigns a ticket number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5182944" y="4838936"/>
            <a:ext cx="1493126" cy="1148201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180832" y="5008680"/>
            <a:ext cx="1485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Super Connect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notify referrer of more appropriate plan - ENDS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124200" y="121503"/>
            <a:ext cx="6705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 Connect </a:t>
            </a:r>
          </a:p>
          <a:p>
            <a:pPr algn="ctr"/>
            <a:r>
              <a:rPr lang="en-US" sz="2400" b="1" i="1" dirty="0">
                <a:solidFill>
                  <a:schemeClr val="bg2">
                    <a:lumMod val="25000"/>
                  </a:schemeClr>
                </a:solidFill>
              </a:rPr>
              <a:t> Referral/Operational Flow</a:t>
            </a:r>
          </a:p>
          <a:p>
            <a:pPr algn="ctr"/>
            <a:r>
              <a:rPr lang="en-US" sz="2400" b="1" i="1" dirty="0">
                <a:solidFill>
                  <a:schemeClr val="bg2">
                    <a:lumMod val="25000"/>
                  </a:schemeClr>
                </a:solidFill>
              </a:rPr>
              <a:t>Life of a Case</a:t>
            </a:r>
          </a:p>
        </p:txBody>
      </p:sp>
      <p:sp>
        <p:nvSpPr>
          <p:cNvPr id="125" name="Isosceles Triangle 124"/>
          <p:cNvSpPr/>
          <p:nvPr/>
        </p:nvSpPr>
        <p:spPr>
          <a:xfrm>
            <a:off x="4315275" y="3233204"/>
            <a:ext cx="1740848" cy="1511241"/>
          </a:xfrm>
          <a:prstGeom prst="triangle">
            <a:avLst>
              <a:gd name="adj" fmla="val 47411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4380732" y="3483917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Is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Super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Connect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Appropriate Referral?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475144" y="5138090"/>
            <a:ext cx="457200" cy="5037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4502011" y="5274805"/>
            <a:ext cx="41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No</a:t>
            </a: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4716085" y="4718161"/>
            <a:ext cx="0" cy="28354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28" idx="3"/>
          </p:cNvCxnSpPr>
          <p:nvPr/>
        </p:nvCxnSpPr>
        <p:spPr>
          <a:xfrm>
            <a:off x="4932344" y="5389972"/>
            <a:ext cx="240992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991100" y="1916846"/>
            <a:ext cx="457200" cy="5037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920721" y="2012722"/>
            <a:ext cx="597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Yes</a:t>
            </a:r>
          </a:p>
        </p:txBody>
      </p:sp>
      <p:cxnSp>
        <p:nvCxnSpPr>
          <p:cNvPr id="165" name="Straight Arrow Connector 164"/>
          <p:cNvCxnSpPr/>
          <p:nvPr/>
        </p:nvCxnSpPr>
        <p:spPr>
          <a:xfrm>
            <a:off x="7472151" y="2247901"/>
            <a:ext cx="612380" cy="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125" idx="0"/>
          </p:cNvCxnSpPr>
          <p:nvPr/>
        </p:nvCxnSpPr>
        <p:spPr>
          <a:xfrm flipH="1" flipV="1">
            <a:off x="5132822" y="2555093"/>
            <a:ext cx="7806" cy="67811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5448301" y="2211875"/>
            <a:ext cx="730053" cy="763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2" idx="3"/>
          </p:cNvCxnSpPr>
          <p:nvPr/>
        </p:nvCxnSpPr>
        <p:spPr>
          <a:xfrm>
            <a:off x="2642586" y="2247900"/>
            <a:ext cx="25301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2668480" y="3303118"/>
            <a:ext cx="22712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stCxn id="5" idx="3"/>
          </p:cNvCxnSpPr>
          <p:nvPr/>
        </p:nvCxnSpPr>
        <p:spPr>
          <a:xfrm>
            <a:off x="2620602" y="4315220"/>
            <a:ext cx="25301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6" idx="3"/>
          </p:cNvCxnSpPr>
          <p:nvPr/>
        </p:nvCxnSpPr>
        <p:spPr>
          <a:xfrm>
            <a:off x="2628000" y="5297056"/>
            <a:ext cx="25301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2881014" y="2247900"/>
            <a:ext cx="14586" cy="30491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/>
          <p:nvPr/>
        </p:nvCxnSpPr>
        <p:spPr>
          <a:xfrm>
            <a:off x="2883238" y="3048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Rectangle 256"/>
          <p:cNvSpPr/>
          <p:nvPr/>
        </p:nvSpPr>
        <p:spPr>
          <a:xfrm>
            <a:off x="9601200" y="256901"/>
            <a:ext cx="914400" cy="276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fld id="{342B83E7-8C05-493F-95F2-DD8B5586A3FC}" type="datetime1">
              <a:rPr lang="en-US" sz="120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4/17/2018</a:t>
            </a:fld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146150" y="1471168"/>
            <a:ext cx="1653786" cy="168604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The </a:t>
            </a:r>
            <a:r>
              <a:rPr lang="en-US" sz="1400" b="1" dirty="0" smtClean="0"/>
              <a:t>team assigns </a:t>
            </a:r>
            <a:r>
              <a:rPr lang="en-US" sz="1400" b="1" dirty="0"/>
              <a:t>a lead team member based on client primary needs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46480" y="1653900"/>
            <a:ext cx="1218431" cy="1436567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cases</a:t>
            </a:r>
          </a:p>
          <a:p>
            <a:pPr algn="ctr"/>
            <a:r>
              <a:rPr lang="en-US" sz="1400" b="1" dirty="0"/>
              <a:t>discussed in daily morning case conferences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102493" y="3507354"/>
            <a:ext cx="1653786" cy="116294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Client intervention plan and/or status update  provided to referrer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843333" y="5866834"/>
            <a:ext cx="1481642" cy="503764"/>
          </a:xfrm>
          <a:prstGeom prst="round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Referrer notified &amp; case closed</a:t>
            </a:r>
          </a:p>
        </p:txBody>
      </p:sp>
      <p:sp>
        <p:nvSpPr>
          <p:cNvPr id="44" name="Isosceles Triangle 43"/>
          <p:cNvSpPr/>
          <p:nvPr/>
        </p:nvSpPr>
        <p:spPr>
          <a:xfrm>
            <a:off x="7736907" y="4787017"/>
            <a:ext cx="1160748" cy="870578"/>
          </a:xfrm>
          <a:prstGeom prst="triangle">
            <a:avLst>
              <a:gd name="adj" fmla="val 47411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20993" y="5131319"/>
            <a:ext cx="95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Case Resolved?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420132" y="2930698"/>
            <a:ext cx="421956" cy="55321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149006" y="5026792"/>
            <a:ext cx="457200" cy="5037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8667280" y="5768457"/>
            <a:ext cx="1619720" cy="91494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Super Connect Team  reworks intervention plan until resolved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154195" y="4989384"/>
            <a:ext cx="457200" cy="5037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10058400" y="4229100"/>
            <a:ext cx="0" cy="1545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9829800" y="4229100"/>
            <a:ext cx="228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stCxn id="11" idx="2"/>
          </p:cNvCxnSpPr>
          <p:nvPr/>
        </p:nvCxnSpPr>
        <p:spPr>
          <a:xfrm flipH="1">
            <a:off x="8651136" y="4670294"/>
            <a:ext cx="278251" cy="4641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8651135" y="5274804"/>
            <a:ext cx="3219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H="1">
            <a:off x="7736908" y="5274804"/>
            <a:ext cx="2640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49" idx="2"/>
          </p:cNvCxnSpPr>
          <p:nvPr/>
        </p:nvCxnSpPr>
        <p:spPr>
          <a:xfrm>
            <a:off x="7377606" y="5530556"/>
            <a:ext cx="0" cy="2437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9382795" y="5493148"/>
            <a:ext cx="0" cy="2437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2" name="Rounded Rectangle 251"/>
          <p:cNvSpPr/>
          <p:nvPr/>
        </p:nvSpPr>
        <p:spPr>
          <a:xfrm>
            <a:off x="6130723" y="3305939"/>
            <a:ext cx="1700961" cy="138283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Lead team member  develops and implements an intervention in collaboration with team</a:t>
            </a:r>
          </a:p>
        </p:txBody>
      </p:sp>
      <p:cxnSp>
        <p:nvCxnSpPr>
          <p:cNvPr id="255" name="Straight Arrow Connector 254"/>
          <p:cNvCxnSpPr/>
          <p:nvPr/>
        </p:nvCxnSpPr>
        <p:spPr>
          <a:xfrm flipH="1">
            <a:off x="7893303" y="3157210"/>
            <a:ext cx="428185" cy="2616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820993" y="4109738"/>
            <a:ext cx="240992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8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Outcomes to 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out of the 6 departments are co-located in one office: DMH, DHS, DPSS, and Probation.</a:t>
            </a:r>
          </a:p>
          <a:p>
            <a:r>
              <a:rPr lang="en-US" dirty="0" smtClean="0"/>
              <a:t>Assessed 200 cases –direct referrals and the 5% List.</a:t>
            </a:r>
          </a:p>
          <a:p>
            <a:pPr lvl="1"/>
            <a:r>
              <a:rPr lang="en-US" dirty="0" smtClean="0"/>
              <a:t>37% are housed in either permanent </a:t>
            </a:r>
            <a:r>
              <a:rPr lang="en-US" dirty="0"/>
              <a:t>s</a:t>
            </a:r>
            <a:r>
              <a:rPr lang="en-US" dirty="0" smtClean="0"/>
              <a:t>upportive </a:t>
            </a:r>
            <a:r>
              <a:rPr lang="en-US" dirty="0"/>
              <a:t>h</a:t>
            </a:r>
            <a:r>
              <a:rPr lang="en-US" dirty="0" smtClean="0"/>
              <a:t>ousing or residential care.</a:t>
            </a:r>
          </a:p>
          <a:p>
            <a:pPr lvl="1"/>
            <a:r>
              <a:rPr lang="en-US" dirty="0" smtClean="0"/>
              <a:t>36% are either in jail, not reachable, or deceased.</a:t>
            </a:r>
          </a:p>
          <a:p>
            <a:pPr lvl="1"/>
            <a:r>
              <a:rPr lang="en-US" dirty="0" smtClean="0"/>
              <a:t>27% cases present with barriers that include:</a:t>
            </a:r>
          </a:p>
          <a:p>
            <a:pPr lvl="2"/>
            <a:r>
              <a:rPr lang="en-US" dirty="0" smtClean="0"/>
              <a:t>Working with a provider towards appropriate services and housing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eclining needed service or placement</a:t>
            </a:r>
          </a:p>
          <a:p>
            <a:pPr lvl="2"/>
            <a:r>
              <a:rPr lang="en-US" dirty="0" smtClean="0"/>
              <a:t>Interested in permanent housing only</a:t>
            </a:r>
          </a:p>
          <a:p>
            <a:pPr lvl="2"/>
            <a:r>
              <a:rPr lang="en-US" dirty="0" smtClean="0"/>
              <a:t>Gravely disabled in need of a conservatorship and are either in the process or still needing appropriate intervention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25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7070</TotalTime>
  <Words>814</Words>
  <Application>Microsoft Office PowerPoint</Application>
  <PresentationFormat>Custom</PresentationFormat>
  <Paragraphs>145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Overview</vt:lpstr>
      <vt:lpstr>WHAT IS SUPER CONNECT?</vt:lpstr>
      <vt:lpstr>WHAT SUPER CONNECT DOES NOT DO</vt:lpstr>
      <vt:lpstr>Target Population</vt:lpstr>
      <vt:lpstr>Super Connect Structure</vt:lpstr>
      <vt:lpstr>PowerPoint Presentation</vt:lpstr>
      <vt:lpstr>PowerPoint Presentation</vt:lpstr>
      <vt:lpstr>Outcomes to Date </vt:lpstr>
      <vt:lpstr> Client Status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Trotz</dc:creator>
  <cp:lastModifiedBy>DMH</cp:lastModifiedBy>
  <cp:revision>64</cp:revision>
  <cp:lastPrinted>2018-04-03T17:40:45Z</cp:lastPrinted>
  <dcterms:created xsi:type="dcterms:W3CDTF">2017-08-09T21:31:48Z</dcterms:created>
  <dcterms:modified xsi:type="dcterms:W3CDTF">2018-04-17T18:15:09Z</dcterms:modified>
</cp:coreProperties>
</file>