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3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95" r:id="rId2"/>
    <p:sldId id="317" r:id="rId3"/>
    <p:sldId id="330" r:id="rId4"/>
    <p:sldId id="331" r:id="rId5"/>
    <p:sldId id="332" r:id="rId6"/>
    <p:sldId id="333" r:id="rId7"/>
    <p:sldId id="329" r:id="rId8"/>
    <p:sldId id="282" r:id="rId9"/>
    <p:sldId id="334" r:id="rId10"/>
    <p:sldId id="288" r:id="rId11"/>
    <p:sldId id="322" r:id="rId12"/>
    <p:sldId id="327" r:id="rId13"/>
    <p:sldId id="328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268" r:id="rId26"/>
    <p:sldId id="321" r:id="rId27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 Ansell" initials="PA" lastIdx="17" clrIdx="0">
    <p:extLst/>
  </p:cmAuthor>
  <p:cmAuthor id="2" name="Phil Ansell" initials="PA [2]" lastIdx="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3F76"/>
    <a:srgbClr val="0000CC"/>
    <a:srgbClr val="0000FF"/>
    <a:srgbClr val="7030A0"/>
    <a:srgbClr val="99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14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5B89C1"/>
            </a:solidFill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Sheet1!$B$2:$B$4</c:f>
              <c:numCache>
                <c:formatCode>#,##0</c:formatCode>
                <c:ptCount val="3"/>
                <c:pt idx="0">
                  <c:v>44359</c:v>
                </c:pt>
                <c:pt idx="1">
                  <c:v>46874</c:v>
                </c:pt>
                <c:pt idx="2">
                  <c:v>57794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37-4640-A931-283BB78790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2458624"/>
        <c:axId val="72460160"/>
      </c:barChart>
      <c:catAx>
        <c:axId val="7245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en-US"/>
          </a:p>
        </c:txPr>
        <c:crossAx val="72460160"/>
        <c:crosses val="autoZero"/>
        <c:auto val="1"/>
        <c:lblAlgn val="ctr"/>
        <c:lblOffset val="100"/>
        <c:noMultiLvlLbl val="0"/>
      </c:catAx>
      <c:valAx>
        <c:axId val="7246016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en-US"/>
          </a:p>
        </c:txPr>
        <c:crossAx val="72458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Sheltered</c:v>
                </c:pt>
              </c:strCache>
            </c:strRef>
          </c:tx>
          <c:spPr>
            <a:solidFill>
              <a:srgbClr val="5B89C1"/>
            </a:solidFill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39-4873-958A-835FA9FC57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Unsheltered2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Sheet1!$B$2:$B$4</c:f>
              <c:numCache>
                <c:formatCode>#,##0</c:formatCode>
                <c:ptCount val="3"/>
                <c:pt idx="0">
                  <c:v>13341</c:v>
                </c:pt>
                <c:pt idx="1">
                  <c:v>12347</c:v>
                </c:pt>
                <c:pt idx="2">
                  <c:v>14966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C39-4873-958A-835FA9FC574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Sheet1!$D$2:$D$4</c:f>
              <c:numCache>
                <c:formatCode>#,##0</c:formatCode>
                <c:ptCount val="3"/>
                <c:pt idx="0">
                  <c:v>31018</c:v>
                </c:pt>
                <c:pt idx="1">
                  <c:v>34527</c:v>
                </c:pt>
                <c:pt idx="2">
                  <c:v>42828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C39-4873-958A-835FA9FC57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2520064"/>
        <c:axId val="72521600"/>
      </c:barChart>
      <c:catAx>
        <c:axId val="72520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Arial" panose="020B0604020202020204" pitchFamily="34" charset="0"/>
              </a:defRPr>
            </a:pPr>
            <a:endParaRPr lang="en-US"/>
          </a:p>
        </c:txPr>
        <c:crossAx val="72521600"/>
        <c:crosses val="autoZero"/>
        <c:auto val="1"/>
        <c:lblAlgn val="ctr"/>
        <c:lblOffset val="100"/>
        <c:noMultiLvlLbl val="0"/>
      </c:catAx>
      <c:valAx>
        <c:axId val="72521600"/>
        <c:scaling>
          <c:orientation val="minMax"/>
        </c:scaling>
        <c:delete val="0"/>
        <c:axPos val="l"/>
        <c:majorGridlines/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Arial" panose="020B0604020202020204" pitchFamily="34" charset="0"/>
              </a:defRPr>
            </a:pPr>
            <a:endParaRPr lang="en-US"/>
          </a:p>
        </c:txPr>
        <c:crossAx val="72520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766179017606773E-2"/>
          <c:y val="0.12927808469020421"/>
          <c:w val="0.52025316170874092"/>
          <c:h val="0.8274806209800293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841-4627-972B-DC45A2EC7E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41-4627-972B-DC45A2EC7EC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841-4627-972B-DC45A2EC7EC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27E-4A5F-8B26-42724958F92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27E-4A5F-8B26-42724958F92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27E-4A5F-8B26-42724958F92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841-4627-972B-DC45A2EC7EC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841-4627-972B-DC45A2EC7EC7}"/>
              </c:ext>
            </c:extLst>
          </c:dPt>
          <c:dLbls>
            <c:dLbl>
              <c:idx val="0"/>
              <c:layout/>
              <c:numFmt formatCode="General" sourceLinked="0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41-4627-972B-DC45A2EC7EC7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SPA 1- Antelope Valley</c:v>
                </c:pt>
                <c:pt idx="1">
                  <c:v>SPA 2- San Fernando Valley</c:v>
                </c:pt>
                <c:pt idx="2">
                  <c:v>SPA 3- San Gabriel Valley</c:v>
                </c:pt>
                <c:pt idx="3">
                  <c:v>SPA 4- Metro LA </c:v>
                </c:pt>
                <c:pt idx="4">
                  <c:v>SPA 5- West LA</c:v>
                </c:pt>
                <c:pt idx="5">
                  <c:v>SPA 6- South LA</c:v>
                </c:pt>
                <c:pt idx="6">
                  <c:v>SPA 7 -East LA County</c:v>
                </c:pt>
                <c:pt idx="7">
                  <c:v>SPA 8- South Bay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4559</c:v>
                </c:pt>
                <c:pt idx="1">
                  <c:v>7627</c:v>
                </c:pt>
                <c:pt idx="2">
                  <c:v>4127</c:v>
                </c:pt>
                <c:pt idx="3">
                  <c:v>15393</c:v>
                </c:pt>
                <c:pt idx="4">
                  <c:v>5511</c:v>
                </c:pt>
                <c:pt idx="5">
                  <c:v>9243</c:v>
                </c:pt>
                <c:pt idx="6">
                  <c:v>5189</c:v>
                </c:pt>
                <c:pt idx="7">
                  <c:v>6145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841-4627-972B-DC45A2EC7EC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276620648512603"/>
          <c:y val="0.26162907551999648"/>
          <c:w val="0.31760099999422531"/>
          <c:h val="0.5754068505771049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0T11:19:35.602" idx="11">
    <p:pos x="10" y="10"/>
    <p:text>please delete this slide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0T11:19:46.936" idx="12">
    <p:pos x="10" y="10"/>
    <p:text>Please delete this slide.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0T11:20:09.343" idx="13">
    <p:pos x="10" y="10"/>
    <p:text>please delete this slide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0T11:20:40.837" idx="14">
    <p:pos x="10" y="10"/>
    <p:text>please delete</p:text>
    <p:extLst>
      <p:ext uri="{C676402C-5697-4E1C-873F-D02D1690AC5C}">
        <p15:threadingInfo xmlns:p15="http://schemas.microsoft.com/office/powerpoint/2012/main" timeZoneBias="420"/>
      </p:ext>
    </p:extLst>
  </p:cm>
  <p:cm authorId="1" dt="2018-04-10T11:23:15.530" idx="17">
    <p:pos x="106" y="106"/>
    <p:text>I am inclined to delete all of the slides on the individuals stgrategies, but am open to discussing this if you think this level of detail is needed.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0T11:20:49.307" idx="15">
    <p:pos x="10" y="10"/>
    <p:text>please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0T11:22:00.886" idx="16">
    <p:pos x="10" y="10"/>
    <p:text>Please add a timeframe in the title, and enlarge font. Change "aithth" to "collaboration with faith organizations:. Add "City Homelessness Plans"</p:text>
    <p:extLst>
      <p:ext uri="{C676402C-5697-4E1C-873F-D02D1690AC5C}">
        <p15:threadingInfo xmlns:p15="http://schemas.microsoft.com/office/powerpoint/2012/main" timeZoneBias="4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0F532-905B-45A5-864A-EC5C23F93C0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28379C3-3564-42F9-B64C-9E01D7C3268C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18 Policy Summits</a:t>
          </a:r>
        </a:p>
      </dgm:t>
    </dgm:pt>
    <dgm:pt modelId="{F73D4FA2-C80B-43DA-8975-17F74E9F837D}" type="parTrans" cxnId="{D1FB5236-8579-434E-85DF-F50E5F1B6428}">
      <dgm:prSet/>
      <dgm:spPr/>
      <dgm:t>
        <a:bodyPr/>
        <a:lstStyle/>
        <a:p>
          <a:endParaRPr lang="en-US"/>
        </a:p>
      </dgm:t>
    </dgm:pt>
    <dgm:pt modelId="{5B75FFA5-259B-4D79-9F00-013BCE8733ED}" type="sibTrans" cxnId="{D1FB5236-8579-434E-85DF-F50E5F1B6428}">
      <dgm:prSet/>
      <dgm:spPr/>
      <dgm:t>
        <a:bodyPr/>
        <a:lstStyle/>
        <a:p>
          <a:endParaRPr lang="en-US"/>
        </a:p>
      </dgm:t>
    </dgm:pt>
    <dgm:pt modelId="{DD218777-F3D0-417D-8913-E7BAE244D06D}">
      <dgm:prSet phldrT="[Text]" custT="1"/>
      <dgm:spPr>
        <a:solidFill>
          <a:schemeClr val="accent4"/>
        </a:solidFill>
      </dgm:spPr>
      <dgm:t>
        <a:bodyPr/>
        <a:lstStyle/>
        <a:p>
          <a:pPr marL="0" indent="0"/>
          <a:r>
            <a: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4 Focus Groups with Homeless</a:t>
          </a:r>
        </a:p>
      </dgm:t>
    </dgm:pt>
    <dgm:pt modelId="{3C7B7BD4-B957-411C-953C-0826305F7A82}" type="parTrans" cxnId="{AA2ADD82-5DE1-4E54-9D0A-0ACBECFF8649}">
      <dgm:prSet/>
      <dgm:spPr/>
      <dgm:t>
        <a:bodyPr/>
        <a:lstStyle/>
        <a:p>
          <a:endParaRPr lang="en-US"/>
        </a:p>
      </dgm:t>
    </dgm:pt>
    <dgm:pt modelId="{CB113506-F5AF-4FD4-8B9D-85134CDAA394}" type="sibTrans" cxnId="{AA2ADD82-5DE1-4E54-9D0A-0ACBECFF8649}">
      <dgm:prSet/>
      <dgm:spPr/>
      <dgm:t>
        <a:bodyPr/>
        <a:lstStyle/>
        <a:p>
          <a:endParaRPr lang="en-US"/>
        </a:p>
      </dgm:t>
    </dgm:pt>
    <dgm:pt modelId="{AA92D382-01B1-41E1-A8AB-7641C84FEBC0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200 Public Comments</a:t>
          </a:r>
        </a:p>
      </dgm:t>
    </dgm:pt>
    <dgm:pt modelId="{F563CA96-AF61-4207-87D8-116FE62D810E}" type="parTrans" cxnId="{89360CFB-0E30-4C10-B150-1ECEC75D63C6}">
      <dgm:prSet/>
      <dgm:spPr/>
      <dgm:t>
        <a:bodyPr/>
        <a:lstStyle/>
        <a:p>
          <a:endParaRPr lang="en-US"/>
        </a:p>
      </dgm:t>
    </dgm:pt>
    <dgm:pt modelId="{14A47494-D4AC-4233-B0BC-306B8A21DF97}" type="sibTrans" cxnId="{89360CFB-0E30-4C10-B150-1ECEC75D63C6}">
      <dgm:prSet/>
      <dgm:spPr/>
      <dgm:t>
        <a:bodyPr/>
        <a:lstStyle/>
        <a:p>
          <a:endParaRPr lang="en-US"/>
        </a:p>
      </dgm:t>
    </dgm:pt>
    <dgm:pt modelId="{6EDD7A2E-D1AB-4034-BBB6-A20C6BA724EB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 Community Meetings</a:t>
          </a:r>
        </a:p>
      </dgm:t>
    </dgm:pt>
    <dgm:pt modelId="{D23B425D-2A07-4736-9685-FEC317E86268}" type="parTrans" cxnId="{FA2229F0-647E-4B20-A973-9525AF7565EE}">
      <dgm:prSet/>
      <dgm:spPr/>
      <dgm:t>
        <a:bodyPr/>
        <a:lstStyle/>
        <a:p>
          <a:endParaRPr lang="en-US"/>
        </a:p>
      </dgm:t>
    </dgm:pt>
    <dgm:pt modelId="{7FF4E568-6A2E-46AF-B3E2-56FC7A12A174}" type="sibTrans" cxnId="{FA2229F0-647E-4B20-A973-9525AF7565EE}">
      <dgm:prSet/>
      <dgm:spPr/>
      <dgm:t>
        <a:bodyPr/>
        <a:lstStyle/>
        <a:p>
          <a:endParaRPr lang="en-US"/>
        </a:p>
      </dgm:t>
    </dgm:pt>
    <dgm:pt modelId="{2E1D90D9-E464-40E1-9224-4C8B4FEEF5D7}" type="pres">
      <dgm:prSet presAssocID="{29A0F532-905B-45A5-864A-EC5C23F93C0A}" presName="CompostProcess" presStyleCnt="0">
        <dgm:presLayoutVars>
          <dgm:dir/>
          <dgm:resizeHandles val="exact"/>
        </dgm:presLayoutVars>
      </dgm:prSet>
      <dgm:spPr/>
    </dgm:pt>
    <dgm:pt modelId="{0569FB6C-DE11-49AA-AC16-01F461961744}" type="pres">
      <dgm:prSet presAssocID="{29A0F532-905B-45A5-864A-EC5C23F93C0A}" presName="arrow" presStyleLbl="bgShp" presStyleIdx="0" presStyleCnt="1"/>
      <dgm:spPr>
        <a:solidFill>
          <a:srgbClr val="001968">
            <a:alpha val="83000"/>
          </a:srgbClr>
        </a:solidFill>
        <a:ln>
          <a:solidFill>
            <a:srgbClr val="6A7894"/>
          </a:solidFill>
        </a:ln>
      </dgm:spPr>
    </dgm:pt>
    <dgm:pt modelId="{6255349B-7104-40D1-923D-FF7AB602273C}" type="pres">
      <dgm:prSet presAssocID="{29A0F532-905B-45A5-864A-EC5C23F93C0A}" presName="linearProcess" presStyleCnt="0"/>
      <dgm:spPr/>
    </dgm:pt>
    <dgm:pt modelId="{A7079BCE-60C6-4FF4-86C0-6919AF14994E}" type="pres">
      <dgm:prSet presAssocID="{028379C3-3564-42F9-B64C-9E01D7C3268C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0DA09-42AB-4521-A07C-34C2155AFC6C}" type="pres">
      <dgm:prSet presAssocID="{5B75FFA5-259B-4D79-9F00-013BCE8733ED}" presName="sibTrans" presStyleCnt="0"/>
      <dgm:spPr/>
    </dgm:pt>
    <dgm:pt modelId="{7468FA94-7321-45BC-A58C-FEDBFA6CAD3E}" type="pres">
      <dgm:prSet presAssocID="{DD218777-F3D0-417D-8913-E7BAE244D06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02E52-E115-4253-9696-5B03078685D1}" type="pres">
      <dgm:prSet presAssocID="{CB113506-F5AF-4FD4-8B9D-85134CDAA394}" presName="sibTrans" presStyleCnt="0"/>
      <dgm:spPr/>
    </dgm:pt>
    <dgm:pt modelId="{3C5EDAD0-C9BF-44C2-9071-3974B66820EE}" type="pres">
      <dgm:prSet presAssocID="{6EDD7A2E-D1AB-4034-BBB6-A20C6BA724EB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A4666-4C34-4B73-862E-118BFF44F46A}" type="pres">
      <dgm:prSet presAssocID="{7FF4E568-6A2E-46AF-B3E2-56FC7A12A174}" presName="sibTrans" presStyleCnt="0"/>
      <dgm:spPr/>
    </dgm:pt>
    <dgm:pt modelId="{AE21375C-7E98-4C2B-8666-9D997AE3A8F1}" type="pres">
      <dgm:prSet presAssocID="{AA92D382-01B1-41E1-A8AB-7641C84FEBC0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2ADD82-5DE1-4E54-9D0A-0ACBECFF8649}" srcId="{29A0F532-905B-45A5-864A-EC5C23F93C0A}" destId="{DD218777-F3D0-417D-8913-E7BAE244D06D}" srcOrd="1" destOrd="0" parTransId="{3C7B7BD4-B957-411C-953C-0826305F7A82}" sibTransId="{CB113506-F5AF-4FD4-8B9D-85134CDAA394}"/>
    <dgm:cxn modelId="{9F87D32C-1B89-4B74-8D69-6CA7B6E8124B}" type="presOf" srcId="{29A0F532-905B-45A5-864A-EC5C23F93C0A}" destId="{2E1D90D9-E464-40E1-9224-4C8B4FEEF5D7}" srcOrd="0" destOrd="0" presId="urn:microsoft.com/office/officeart/2005/8/layout/hProcess9"/>
    <dgm:cxn modelId="{84085E93-85A5-48CC-8952-1530B7B7CDF3}" type="presOf" srcId="{6EDD7A2E-D1AB-4034-BBB6-A20C6BA724EB}" destId="{3C5EDAD0-C9BF-44C2-9071-3974B66820EE}" srcOrd="0" destOrd="0" presId="urn:microsoft.com/office/officeart/2005/8/layout/hProcess9"/>
    <dgm:cxn modelId="{FA2229F0-647E-4B20-A973-9525AF7565EE}" srcId="{29A0F532-905B-45A5-864A-EC5C23F93C0A}" destId="{6EDD7A2E-D1AB-4034-BBB6-A20C6BA724EB}" srcOrd="2" destOrd="0" parTransId="{D23B425D-2A07-4736-9685-FEC317E86268}" sibTransId="{7FF4E568-6A2E-46AF-B3E2-56FC7A12A174}"/>
    <dgm:cxn modelId="{488E1546-E0FF-4B72-9A28-D0459E426157}" type="presOf" srcId="{AA92D382-01B1-41E1-A8AB-7641C84FEBC0}" destId="{AE21375C-7E98-4C2B-8666-9D997AE3A8F1}" srcOrd="0" destOrd="0" presId="urn:microsoft.com/office/officeart/2005/8/layout/hProcess9"/>
    <dgm:cxn modelId="{34DFE83B-77CD-436C-B36B-506090E90ED5}" type="presOf" srcId="{DD218777-F3D0-417D-8913-E7BAE244D06D}" destId="{7468FA94-7321-45BC-A58C-FEDBFA6CAD3E}" srcOrd="0" destOrd="0" presId="urn:microsoft.com/office/officeart/2005/8/layout/hProcess9"/>
    <dgm:cxn modelId="{89360CFB-0E30-4C10-B150-1ECEC75D63C6}" srcId="{29A0F532-905B-45A5-864A-EC5C23F93C0A}" destId="{AA92D382-01B1-41E1-A8AB-7641C84FEBC0}" srcOrd="3" destOrd="0" parTransId="{F563CA96-AF61-4207-87D8-116FE62D810E}" sibTransId="{14A47494-D4AC-4233-B0BC-306B8A21DF97}"/>
    <dgm:cxn modelId="{D1FB5236-8579-434E-85DF-F50E5F1B6428}" srcId="{29A0F532-905B-45A5-864A-EC5C23F93C0A}" destId="{028379C3-3564-42F9-B64C-9E01D7C3268C}" srcOrd="0" destOrd="0" parTransId="{F73D4FA2-C80B-43DA-8975-17F74E9F837D}" sibTransId="{5B75FFA5-259B-4D79-9F00-013BCE8733ED}"/>
    <dgm:cxn modelId="{E2311C4B-C83A-42E9-9C20-2DD40888949B}" type="presOf" srcId="{028379C3-3564-42F9-B64C-9E01D7C3268C}" destId="{A7079BCE-60C6-4FF4-86C0-6919AF14994E}" srcOrd="0" destOrd="0" presId="urn:microsoft.com/office/officeart/2005/8/layout/hProcess9"/>
    <dgm:cxn modelId="{76ED82B9-A0DF-4AC6-B32F-99D32085C6C9}" type="presParOf" srcId="{2E1D90D9-E464-40E1-9224-4C8B4FEEF5D7}" destId="{0569FB6C-DE11-49AA-AC16-01F461961744}" srcOrd="0" destOrd="0" presId="urn:microsoft.com/office/officeart/2005/8/layout/hProcess9"/>
    <dgm:cxn modelId="{0D1F25F8-8098-45D8-9C1E-A9E5A1CB86DC}" type="presParOf" srcId="{2E1D90D9-E464-40E1-9224-4C8B4FEEF5D7}" destId="{6255349B-7104-40D1-923D-FF7AB602273C}" srcOrd="1" destOrd="0" presId="urn:microsoft.com/office/officeart/2005/8/layout/hProcess9"/>
    <dgm:cxn modelId="{4FA61BF8-EE80-412C-84C6-734A8413E8A4}" type="presParOf" srcId="{6255349B-7104-40D1-923D-FF7AB602273C}" destId="{A7079BCE-60C6-4FF4-86C0-6919AF14994E}" srcOrd="0" destOrd="0" presId="urn:microsoft.com/office/officeart/2005/8/layout/hProcess9"/>
    <dgm:cxn modelId="{840116F4-6732-4A86-847D-4BA6781A7885}" type="presParOf" srcId="{6255349B-7104-40D1-923D-FF7AB602273C}" destId="{92B0DA09-42AB-4521-A07C-34C2155AFC6C}" srcOrd="1" destOrd="0" presId="urn:microsoft.com/office/officeart/2005/8/layout/hProcess9"/>
    <dgm:cxn modelId="{69BF6A48-8765-4DBA-A2C8-B66FAF153813}" type="presParOf" srcId="{6255349B-7104-40D1-923D-FF7AB602273C}" destId="{7468FA94-7321-45BC-A58C-FEDBFA6CAD3E}" srcOrd="2" destOrd="0" presId="urn:microsoft.com/office/officeart/2005/8/layout/hProcess9"/>
    <dgm:cxn modelId="{F914F27E-1660-4F25-BACB-255E34E3C08E}" type="presParOf" srcId="{6255349B-7104-40D1-923D-FF7AB602273C}" destId="{42902E52-E115-4253-9696-5B03078685D1}" srcOrd="3" destOrd="0" presId="urn:microsoft.com/office/officeart/2005/8/layout/hProcess9"/>
    <dgm:cxn modelId="{09FD1E82-1528-4319-8BD8-415E06B754C3}" type="presParOf" srcId="{6255349B-7104-40D1-923D-FF7AB602273C}" destId="{3C5EDAD0-C9BF-44C2-9071-3974B66820EE}" srcOrd="4" destOrd="0" presId="urn:microsoft.com/office/officeart/2005/8/layout/hProcess9"/>
    <dgm:cxn modelId="{2A16CACD-4CB9-4428-9762-F069F2C4D0E3}" type="presParOf" srcId="{6255349B-7104-40D1-923D-FF7AB602273C}" destId="{E40A4666-4C34-4B73-862E-118BFF44F46A}" srcOrd="5" destOrd="0" presId="urn:microsoft.com/office/officeart/2005/8/layout/hProcess9"/>
    <dgm:cxn modelId="{DF76930F-1F49-496C-A621-7D9D913C2D29}" type="presParOf" srcId="{6255349B-7104-40D1-923D-FF7AB602273C}" destId="{AE21375C-7E98-4C2B-8666-9D997AE3A8F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EFEDF8-E3F0-4169-889B-F23FA6E8BEB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C58A696-13FE-4597-B302-596877C17150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b="1" dirty="0"/>
            <a:t>MEASURE H </a:t>
          </a:r>
        </a:p>
        <a:p>
          <a:r>
            <a:rPr lang="en-US" b="1" dirty="0"/>
            <a:t>SPECIAL FUND</a:t>
          </a:r>
        </a:p>
      </dgm:t>
    </dgm:pt>
    <dgm:pt modelId="{35BB2488-8097-4593-868A-FF25C69676B7}" type="parTrans" cxnId="{04197FB1-E3D1-439C-ACAA-AC9B8CBB1EE2}">
      <dgm:prSet/>
      <dgm:spPr/>
      <dgm:t>
        <a:bodyPr/>
        <a:lstStyle/>
        <a:p>
          <a:endParaRPr lang="en-US"/>
        </a:p>
      </dgm:t>
    </dgm:pt>
    <dgm:pt modelId="{4D10B2FE-4373-4397-A714-C0393E0FA800}" type="sibTrans" cxnId="{04197FB1-E3D1-439C-ACAA-AC9B8CBB1EE2}">
      <dgm:prSet/>
      <dgm:spPr/>
      <dgm:t>
        <a:bodyPr/>
        <a:lstStyle/>
        <a:p>
          <a:endParaRPr lang="en-US"/>
        </a:p>
      </dgm:t>
    </dgm:pt>
    <dgm:pt modelId="{C56AE28F-DCAF-4218-AE6C-DB9867992B91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b="1" dirty="0"/>
            <a:t>COUNTY DEPARTMENTS/</a:t>
          </a:r>
        </a:p>
        <a:p>
          <a:r>
            <a:rPr lang="en-US" b="1" dirty="0"/>
            <a:t>AGENCIES</a:t>
          </a:r>
        </a:p>
      </dgm:t>
    </dgm:pt>
    <dgm:pt modelId="{0766DAFB-8C4F-4F4E-B688-24E33CB8ADCB}" type="parTrans" cxnId="{76EE8693-0DCC-4611-8437-9A6842D61B48}">
      <dgm:prSet/>
      <dgm:spPr/>
      <dgm:t>
        <a:bodyPr/>
        <a:lstStyle/>
        <a:p>
          <a:endParaRPr lang="en-US"/>
        </a:p>
      </dgm:t>
    </dgm:pt>
    <dgm:pt modelId="{A34B50B9-965A-40E4-8E05-116FE74DA5B8}" type="sibTrans" cxnId="{76EE8693-0DCC-4611-8437-9A6842D61B48}">
      <dgm:prSet/>
      <dgm:spPr/>
      <dgm:t>
        <a:bodyPr/>
        <a:lstStyle/>
        <a:p>
          <a:endParaRPr lang="en-US"/>
        </a:p>
      </dgm:t>
    </dgm:pt>
    <dgm:pt modelId="{994A33F4-9918-408E-8CDD-8A808C253F09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b="1" dirty="0"/>
            <a:t>COMMUNITY-BASED AND </a:t>
          </a:r>
        </a:p>
        <a:p>
          <a:r>
            <a:rPr lang="en-US" b="1" dirty="0"/>
            <a:t>OTHER PROVIDERS</a:t>
          </a:r>
        </a:p>
      </dgm:t>
    </dgm:pt>
    <dgm:pt modelId="{5E8CDDCF-093C-40C6-85E2-E170E258CEFF}" type="parTrans" cxnId="{3BA9213D-306E-45C5-B5CE-5F8BB9080155}">
      <dgm:prSet/>
      <dgm:spPr/>
      <dgm:t>
        <a:bodyPr/>
        <a:lstStyle/>
        <a:p>
          <a:endParaRPr lang="en-US"/>
        </a:p>
      </dgm:t>
    </dgm:pt>
    <dgm:pt modelId="{36EA1CF7-FA47-4B00-A27D-5859B36ADCC0}" type="sibTrans" cxnId="{3BA9213D-306E-45C5-B5CE-5F8BB9080155}">
      <dgm:prSet/>
      <dgm:spPr/>
      <dgm:t>
        <a:bodyPr/>
        <a:lstStyle/>
        <a:p>
          <a:endParaRPr lang="en-US"/>
        </a:p>
      </dgm:t>
    </dgm:pt>
    <dgm:pt modelId="{79561A35-3367-4BFD-969B-6F2B7E8F43BB}" type="pres">
      <dgm:prSet presAssocID="{A0EFEDF8-E3F0-4169-889B-F23FA6E8BEB8}" presName="CompostProcess" presStyleCnt="0">
        <dgm:presLayoutVars>
          <dgm:dir/>
          <dgm:resizeHandles val="exact"/>
        </dgm:presLayoutVars>
      </dgm:prSet>
      <dgm:spPr/>
    </dgm:pt>
    <dgm:pt modelId="{4E00A676-1388-42F1-8DC1-D50AD8F3F2B1}" type="pres">
      <dgm:prSet presAssocID="{A0EFEDF8-E3F0-4169-889B-F23FA6E8BEB8}" presName="arrow" presStyleLbl="bgShp" presStyleIdx="0" presStyleCnt="1"/>
      <dgm:spPr/>
    </dgm:pt>
    <dgm:pt modelId="{D2E2A5EF-9437-4903-AB70-AD6CC60BFD9A}" type="pres">
      <dgm:prSet presAssocID="{A0EFEDF8-E3F0-4169-889B-F23FA6E8BEB8}" presName="linearProcess" presStyleCnt="0"/>
      <dgm:spPr/>
    </dgm:pt>
    <dgm:pt modelId="{9B2CA36A-4AEB-4BDE-8B6B-F6A8244185DC}" type="pres">
      <dgm:prSet presAssocID="{7C58A696-13FE-4597-B302-596877C1715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DB5473-CB7F-4810-A597-8D6D4F75D7D8}" type="pres">
      <dgm:prSet presAssocID="{4D10B2FE-4373-4397-A714-C0393E0FA800}" presName="sibTrans" presStyleCnt="0"/>
      <dgm:spPr/>
    </dgm:pt>
    <dgm:pt modelId="{BBECA82D-2994-4B6A-AB53-395A1453C4F0}" type="pres">
      <dgm:prSet presAssocID="{C56AE28F-DCAF-4218-AE6C-DB9867992B9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7D72A2-F96D-46CF-81A9-5BCBF2D5DFAE}" type="pres">
      <dgm:prSet presAssocID="{A34B50B9-965A-40E4-8E05-116FE74DA5B8}" presName="sibTrans" presStyleCnt="0"/>
      <dgm:spPr/>
    </dgm:pt>
    <dgm:pt modelId="{9E58ABC3-40A5-4C3A-A3F6-488BA074BD21}" type="pres">
      <dgm:prSet presAssocID="{994A33F4-9918-408E-8CDD-8A808C253F0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E1393B-F417-419C-9DB1-01FF94E6D012}" type="presOf" srcId="{C56AE28F-DCAF-4218-AE6C-DB9867992B91}" destId="{BBECA82D-2994-4B6A-AB53-395A1453C4F0}" srcOrd="0" destOrd="0" presId="urn:microsoft.com/office/officeart/2005/8/layout/hProcess9"/>
    <dgm:cxn modelId="{D51BE206-CF28-405A-ADE9-6174FA4189BA}" type="presOf" srcId="{994A33F4-9918-408E-8CDD-8A808C253F09}" destId="{9E58ABC3-40A5-4C3A-A3F6-488BA074BD21}" srcOrd="0" destOrd="0" presId="urn:microsoft.com/office/officeart/2005/8/layout/hProcess9"/>
    <dgm:cxn modelId="{76EE8693-0DCC-4611-8437-9A6842D61B48}" srcId="{A0EFEDF8-E3F0-4169-889B-F23FA6E8BEB8}" destId="{C56AE28F-DCAF-4218-AE6C-DB9867992B91}" srcOrd="1" destOrd="0" parTransId="{0766DAFB-8C4F-4F4E-B688-24E33CB8ADCB}" sibTransId="{A34B50B9-965A-40E4-8E05-116FE74DA5B8}"/>
    <dgm:cxn modelId="{04197FB1-E3D1-439C-ACAA-AC9B8CBB1EE2}" srcId="{A0EFEDF8-E3F0-4169-889B-F23FA6E8BEB8}" destId="{7C58A696-13FE-4597-B302-596877C17150}" srcOrd="0" destOrd="0" parTransId="{35BB2488-8097-4593-868A-FF25C69676B7}" sibTransId="{4D10B2FE-4373-4397-A714-C0393E0FA800}"/>
    <dgm:cxn modelId="{076180B9-9A4D-4B54-9912-9EC51EBAD099}" type="presOf" srcId="{7C58A696-13FE-4597-B302-596877C17150}" destId="{9B2CA36A-4AEB-4BDE-8B6B-F6A8244185DC}" srcOrd="0" destOrd="0" presId="urn:microsoft.com/office/officeart/2005/8/layout/hProcess9"/>
    <dgm:cxn modelId="{1A1EAF05-C272-4978-8F62-4DB48B04D557}" type="presOf" srcId="{A0EFEDF8-E3F0-4169-889B-F23FA6E8BEB8}" destId="{79561A35-3367-4BFD-969B-6F2B7E8F43BB}" srcOrd="0" destOrd="0" presId="urn:microsoft.com/office/officeart/2005/8/layout/hProcess9"/>
    <dgm:cxn modelId="{3BA9213D-306E-45C5-B5CE-5F8BB9080155}" srcId="{A0EFEDF8-E3F0-4169-889B-F23FA6E8BEB8}" destId="{994A33F4-9918-408E-8CDD-8A808C253F09}" srcOrd="2" destOrd="0" parTransId="{5E8CDDCF-093C-40C6-85E2-E170E258CEFF}" sibTransId="{36EA1CF7-FA47-4B00-A27D-5859B36ADCC0}"/>
    <dgm:cxn modelId="{6BC7A26C-2855-44C0-8B36-61E7B6486549}" type="presParOf" srcId="{79561A35-3367-4BFD-969B-6F2B7E8F43BB}" destId="{4E00A676-1388-42F1-8DC1-D50AD8F3F2B1}" srcOrd="0" destOrd="0" presId="urn:microsoft.com/office/officeart/2005/8/layout/hProcess9"/>
    <dgm:cxn modelId="{02CC3EB0-5B86-4AC0-84B5-0201DCC1EE4E}" type="presParOf" srcId="{79561A35-3367-4BFD-969B-6F2B7E8F43BB}" destId="{D2E2A5EF-9437-4903-AB70-AD6CC60BFD9A}" srcOrd="1" destOrd="0" presId="urn:microsoft.com/office/officeart/2005/8/layout/hProcess9"/>
    <dgm:cxn modelId="{B71A11FB-D56B-433D-8228-C19A3FD9C84E}" type="presParOf" srcId="{D2E2A5EF-9437-4903-AB70-AD6CC60BFD9A}" destId="{9B2CA36A-4AEB-4BDE-8B6B-F6A8244185DC}" srcOrd="0" destOrd="0" presId="urn:microsoft.com/office/officeart/2005/8/layout/hProcess9"/>
    <dgm:cxn modelId="{CD016FC0-53DA-407C-A8EE-757F0FDA4470}" type="presParOf" srcId="{D2E2A5EF-9437-4903-AB70-AD6CC60BFD9A}" destId="{A1DB5473-CB7F-4810-A597-8D6D4F75D7D8}" srcOrd="1" destOrd="0" presId="urn:microsoft.com/office/officeart/2005/8/layout/hProcess9"/>
    <dgm:cxn modelId="{5DB2CFC9-669B-4236-B6EE-C0D5AE5D456A}" type="presParOf" srcId="{D2E2A5EF-9437-4903-AB70-AD6CC60BFD9A}" destId="{BBECA82D-2994-4B6A-AB53-395A1453C4F0}" srcOrd="2" destOrd="0" presId="urn:microsoft.com/office/officeart/2005/8/layout/hProcess9"/>
    <dgm:cxn modelId="{0B791113-7AB1-413A-84A7-1C6149141096}" type="presParOf" srcId="{D2E2A5EF-9437-4903-AB70-AD6CC60BFD9A}" destId="{837D72A2-F96D-46CF-81A9-5BCBF2D5DFAE}" srcOrd="3" destOrd="0" presId="urn:microsoft.com/office/officeart/2005/8/layout/hProcess9"/>
    <dgm:cxn modelId="{2511704E-B8E4-4B7D-9653-CC6EFBB9FB29}" type="presParOf" srcId="{D2E2A5EF-9437-4903-AB70-AD6CC60BFD9A}" destId="{9E58ABC3-40A5-4C3A-A3F6-488BA074BD2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0.76385</cdr:x>
      <cdr:y>0.10543</cdr:y>
    </cdr:from>
    <cdr:to>
      <cdr:x>0.99026</cdr:x>
      <cdr:y>0.17004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97703" y="439260"/>
          <a:ext cx="858898" cy="2692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300" b="1" dirty="0">
              <a:latin typeface="Arial" panose="020B0604020202020204" pitchFamily="34" charset="0"/>
              <a:cs typeface="Arial" panose="020B0604020202020204" pitchFamily="34" charset="0"/>
            </a:rPr>
            <a:t>57,794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0.39772</cdr:x>
      <cdr:y>0.04302</cdr:y>
    </cdr:from>
    <cdr:to>
      <cdr:x>1</cdr:x>
      <cdr:y>0.18119</cdr:y>
    </cdr:to>
    <cdr:sp macro="" textlink="">
      <cdr:nvSpPr>
        <cdr:cNvPr id="2" name="TextBox 9">
          <a:extLst xmlns:a="http://schemas.openxmlformats.org/drawingml/2006/main">
            <a:ext uri="{FF2B5EF4-FFF2-40B4-BE49-F238E27FC236}">
              <a16:creationId xmlns:a16="http://schemas.microsoft.com/office/drawing/2014/main" xmlns="" id="{74AECF80-E951-4EED-B50D-D299179A9BF5}"/>
            </a:ext>
          </a:extLst>
        </cdr:cNvPr>
        <cdr:cNvSpPr txBox="1"/>
      </cdr:nvSpPr>
      <cdr:spPr>
        <a:xfrm xmlns:a="http://schemas.openxmlformats.org/drawingml/2006/main">
          <a:off x="3445747" y="210838"/>
          <a:ext cx="5218043" cy="67710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2017 Total Homeless Population = 57,794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ctr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(includes Glendale, Long Beach and Pasadena)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544F09E-192F-4A20-A11F-8463B9A519B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68C12B9-2CE2-47B7-B116-57CD83BA6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07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511B4-C537-4198-AAD9-F5D531DCEEF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98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25F-7DF9-42FD-823D-4412630923E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D31F-3CBA-44E1-B884-67C5BA3E5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8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25F-7DF9-42FD-823D-4412630923E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D31F-3CBA-44E1-B884-67C5BA3E5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1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25F-7DF9-42FD-823D-4412630923E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D31F-3CBA-44E1-B884-67C5BA3E5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6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25F-7DF9-42FD-823D-4412630923E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D31F-3CBA-44E1-B884-67C5BA3E5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1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25F-7DF9-42FD-823D-4412630923E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D31F-3CBA-44E1-B884-67C5BA3E5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25F-7DF9-42FD-823D-4412630923E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D31F-3CBA-44E1-B884-67C5BA3E5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2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25F-7DF9-42FD-823D-4412630923E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D31F-3CBA-44E1-B884-67C5BA3E5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6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25F-7DF9-42FD-823D-4412630923E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D31F-3CBA-44E1-B884-67C5BA3E5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7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25F-7DF9-42FD-823D-4412630923E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D31F-3CBA-44E1-B884-67C5BA3E5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5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25F-7DF9-42FD-823D-4412630923E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D31F-3CBA-44E1-B884-67C5BA3E5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5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25F-7DF9-42FD-823D-4412630923E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D31F-3CBA-44E1-B884-67C5BA3E5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3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AC25F-7DF9-42FD-823D-4412630923E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0D31F-3CBA-44E1-B884-67C5BA3E5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2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hyperlink" Target="mailto:jkim@ceo.lacounty.gov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1" r="5051"/>
          <a:stretch/>
        </p:blipFill>
        <p:spPr>
          <a:xfrm>
            <a:off x="-1" y="-86251"/>
            <a:ext cx="9144001" cy="6944251"/>
          </a:xfrm>
          <a:prstGeom prst="rect">
            <a:avLst/>
          </a:prstGeom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1011992" y="4294874"/>
            <a:ext cx="7319208" cy="1644108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600" kern="1200" spc="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Phil Ansell</a:t>
            </a:r>
          </a:p>
          <a:p>
            <a:pPr algn="ctr" fontAlgn="base">
              <a:spcAft>
                <a:spcPct val="0"/>
              </a:spcAft>
            </a:pPr>
            <a:r>
              <a:rPr lang="en-US" sz="2600" dirty="0">
                <a:solidFill>
                  <a:schemeClr val="accent4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Director, Homeless Initiative</a:t>
            </a:r>
          </a:p>
          <a:p>
            <a:pPr algn="ctr" fontAlgn="base">
              <a:spcAft>
                <a:spcPct val="0"/>
              </a:spcAft>
            </a:pPr>
            <a:endParaRPr lang="en-US" sz="2600" dirty="0">
              <a:solidFill>
                <a:schemeClr val="accent4">
                  <a:lumMod val="40000"/>
                  <a:lumOff val="60000"/>
                </a:schemeClr>
              </a:solidFill>
              <a:cs typeface="Arial" panose="020B0604020202020204" pitchFamily="34" charset="0"/>
            </a:endParaRPr>
          </a:p>
          <a:p>
            <a:pPr algn="ctr" fontAlgn="base">
              <a:spcAft>
                <a:spcPct val="0"/>
              </a:spcAft>
            </a:pPr>
            <a:r>
              <a:rPr lang="en-US" sz="2600" dirty="0">
                <a:solidFill>
                  <a:schemeClr val="accent4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Department of Mental Health Housing Summit</a:t>
            </a:r>
          </a:p>
          <a:p>
            <a:pPr algn="ctr" fontAlgn="base">
              <a:spcAft>
                <a:spcPct val="0"/>
              </a:spcAft>
            </a:pPr>
            <a:r>
              <a:rPr lang="en-US" sz="2600" dirty="0">
                <a:solidFill>
                  <a:schemeClr val="accent4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April 25, 2018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3" b="36282"/>
          <a:stretch/>
        </p:blipFill>
        <p:spPr>
          <a:xfrm>
            <a:off x="289504" y="263103"/>
            <a:ext cx="4698970" cy="1576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028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61" y="78455"/>
            <a:ext cx="1134336" cy="9144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21" y="6151035"/>
            <a:ext cx="2819400" cy="78316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57018" y="4560389"/>
            <a:ext cx="75594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  <a:cs typeface="Arial" panose="020B0604020202020204" pitchFamily="34" charset="0"/>
              </a:rPr>
              <a:t>Revenue from Measure H flows from County Departments and lead agencies into communities countywide, where it is put to work based on need.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F9CFF5B8-84FB-4306-9CCA-49F1DB19DB65}"/>
              </a:ext>
            </a:extLst>
          </p:cNvPr>
          <p:cNvSpPr txBox="1">
            <a:spLocks/>
          </p:cNvSpPr>
          <p:nvPr/>
        </p:nvSpPr>
        <p:spPr>
          <a:xfrm>
            <a:off x="1534526" y="318117"/>
            <a:ext cx="727211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MEASURE H IMPLEMENTATION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xmlns="" id="{DE503938-1146-4740-B642-0D4B13A124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6951504"/>
              </p:ext>
            </p:extLst>
          </p:nvPr>
        </p:nvGraphicFramePr>
        <p:xfrm>
          <a:off x="764765" y="1524327"/>
          <a:ext cx="7670448" cy="2840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61473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61" y="78455"/>
            <a:ext cx="1134336" cy="914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21" y="6151035"/>
            <a:ext cx="2819400" cy="78316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F33EC947-1EDC-43C6-8EC9-BAA7E491AC2D}"/>
              </a:ext>
            </a:extLst>
          </p:cNvPr>
          <p:cNvSpPr txBox="1">
            <a:spLocks/>
          </p:cNvSpPr>
          <p:nvPr/>
        </p:nvSpPr>
        <p:spPr>
          <a:xfrm>
            <a:off x="1534526" y="318117"/>
            <a:ext cx="727211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MEASURE H IMPACT (July – Dec 2017)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D4B7F72-521E-4843-A3DE-084E3FB4BEE7}"/>
              </a:ext>
            </a:extLst>
          </p:cNvPr>
          <p:cNvSpPr txBox="1"/>
          <p:nvPr/>
        </p:nvSpPr>
        <p:spPr>
          <a:xfrm>
            <a:off x="480773" y="1402290"/>
            <a:ext cx="7921196" cy="463203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57200" lvl="0" indent="-457200">
              <a:spcAft>
                <a:spcPts val="1200"/>
              </a:spcAft>
              <a:buClr>
                <a:srgbClr val="792789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600" b="1" dirty="0">
                <a:latin typeface="+mj-lt"/>
                <a:cs typeface="Arial" panose="020B0604020202020204" pitchFamily="34" charset="0"/>
              </a:rPr>
              <a:t>7,297 </a:t>
            </a:r>
            <a:r>
              <a:rPr lang="en-US" sz="2600" dirty="0">
                <a:latin typeface="+mj-lt"/>
                <a:cs typeface="Arial" panose="020B0604020202020204" pitchFamily="34" charset="0"/>
              </a:rPr>
              <a:t>individuals entered crisis, bridge, and interim housing including </a:t>
            </a:r>
            <a:r>
              <a:rPr lang="en-US" sz="2600" b="1" dirty="0">
                <a:latin typeface="+mj-lt"/>
                <a:cs typeface="Arial" panose="020B0604020202020204" pitchFamily="34" charset="0"/>
              </a:rPr>
              <a:t>811 </a:t>
            </a:r>
            <a:r>
              <a:rPr lang="en-US" sz="2600" dirty="0">
                <a:latin typeface="+mj-lt"/>
                <a:cs typeface="Arial" panose="020B0604020202020204" pitchFamily="34" charset="0"/>
              </a:rPr>
              <a:t>individuals discharged from institutions </a:t>
            </a:r>
          </a:p>
          <a:p>
            <a:pPr marL="457200" lvl="0" indent="-457200">
              <a:spcAft>
                <a:spcPts val="1200"/>
              </a:spcAft>
              <a:buClr>
                <a:srgbClr val="792789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600" dirty="0">
                <a:latin typeface="+mj-lt"/>
                <a:cs typeface="Arial" panose="020B0604020202020204" pitchFamily="34" charset="0"/>
              </a:rPr>
              <a:t>Approximately </a:t>
            </a:r>
            <a:r>
              <a:rPr lang="en-US" sz="2600" b="1" dirty="0">
                <a:latin typeface="+mj-lt"/>
                <a:cs typeface="Arial" panose="020B0604020202020204" pitchFamily="34" charset="0"/>
              </a:rPr>
              <a:t>3,350</a:t>
            </a:r>
            <a:r>
              <a:rPr lang="en-US" sz="2600" dirty="0">
                <a:latin typeface="+mj-lt"/>
                <a:cs typeface="Arial" panose="020B0604020202020204" pitchFamily="34" charset="0"/>
              </a:rPr>
              <a:t> homeless families and individuals secured permanent housing through specific HI strategies including:</a:t>
            </a:r>
          </a:p>
          <a:p>
            <a:pPr marL="968375" lvl="0" indent="-341313">
              <a:spcAft>
                <a:spcPts val="6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b="1" dirty="0">
                <a:latin typeface="+mj-lt"/>
                <a:cs typeface="Arial" panose="020B0604020202020204" pitchFamily="34" charset="0"/>
              </a:rPr>
              <a:t>1,385</a:t>
            </a:r>
            <a:r>
              <a:rPr lang="en-US" sz="2600" dirty="0">
                <a:latin typeface="+mj-lt"/>
                <a:cs typeface="Arial" panose="020B0604020202020204" pitchFamily="34" charset="0"/>
              </a:rPr>
              <a:t> rapid re-housing participants</a:t>
            </a:r>
          </a:p>
          <a:p>
            <a:pPr marL="968375" lvl="0" indent="-341313">
              <a:spcAft>
                <a:spcPts val="6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b="1" dirty="0">
                <a:latin typeface="+mj-lt"/>
                <a:cs typeface="Arial" panose="020B0604020202020204" pitchFamily="34" charset="0"/>
              </a:rPr>
              <a:t>1,064</a:t>
            </a:r>
            <a:r>
              <a:rPr lang="en-US" sz="2600" dirty="0">
                <a:latin typeface="+mj-lt"/>
                <a:cs typeface="Arial" panose="020B0604020202020204" pitchFamily="34" charset="0"/>
              </a:rPr>
              <a:t> individuals from emergency shelter</a:t>
            </a:r>
          </a:p>
          <a:p>
            <a:pPr marL="968375" indent="-341313">
              <a:spcAft>
                <a:spcPts val="6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600" b="1" dirty="0">
                <a:latin typeface="+mj-lt"/>
                <a:cs typeface="Arial" panose="020B0604020202020204" pitchFamily="34" charset="0"/>
              </a:rPr>
              <a:t>483</a:t>
            </a:r>
            <a:r>
              <a:rPr lang="en-US" sz="2600" dirty="0">
                <a:latin typeface="+mj-lt"/>
                <a:cs typeface="Arial" panose="020B0604020202020204" pitchFamily="34" charset="0"/>
              </a:rPr>
              <a:t> disabled adults pursuing SSI were housed</a:t>
            </a:r>
          </a:p>
          <a:p>
            <a:pPr algn="just"/>
            <a:endParaRPr lang="en-US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9469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61" y="78455"/>
            <a:ext cx="1134336" cy="914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21" y="6151035"/>
            <a:ext cx="2819400" cy="78316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F33EC947-1EDC-43C6-8EC9-BAA7E491AC2D}"/>
              </a:ext>
            </a:extLst>
          </p:cNvPr>
          <p:cNvSpPr txBox="1">
            <a:spLocks/>
          </p:cNvSpPr>
          <p:nvPr/>
        </p:nvSpPr>
        <p:spPr>
          <a:xfrm>
            <a:off x="1534526" y="318117"/>
            <a:ext cx="727211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MEASURE H IMPACT (July – Dec 2017)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D4B7F72-521E-4843-A3DE-084E3FB4BEE7}"/>
              </a:ext>
            </a:extLst>
          </p:cNvPr>
          <p:cNvSpPr txBox="1"/>
          <p:nvPr/>
        </p:nvSpPr>
        <p:spPr>
          <a:xfrm>
            <a:off x="480773" y="1402290"/>
            <a:ext cx="7921196" cy="374871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spcAft>
                <a:spcPts val="1200"/>
              </a:spcAft>
              <a:buClr>
                <a:srgbClr val="833F76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600" b="1" dirty="0">
                <a:latin typeface="+mj-lt"/>
                <a:cs typeface="Arial" panose="020B0604020202020204" pitchFamily="34" charset="0"/>
              </a:rPr>
              <a:t>4,038</a:t>
            </a:r>
            <a:r>
              <a:rPr lang="en-US" sz="2600" dirty="0">
                <a:latin typeface="+mj-lt"/>
                <a:cs typeface="Arial" panose="020B0604020202020204" pitchFamily="34" charset="0"/>
              </a:rPr>
              <a:t> individuals have been engaged by Outreach Teams</a:t>
            </a:r>
          </a:p>
          <a:p>
            <a:pPr marL="342900" lvl="0" indent="-342900">
              <a:lnSpc>
                <a:spcPct val="110000"/>
              </a:lnSpc>
              <a:spcAft>
                <a:spcPts val="1200"/>
              </a:spcAft>
              <a:buClr>
                <a:srgbClr val="833F76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600" b="1" spc="-10" dirty="0">
                <a:latin typeface="+mj-lt"/>
                <a:cs typeface="Arial" panose="020B0604020202020204" pitchFamily="34" charset="0"/>
              </a:rPr>
              <a:t>3,143</a:t>
            </a:r>
            <a:r>
              <a:rPr lang="en-US" sz="2600" spc="-10" dirty="0">
                <a:latin typeface="+mj-lt"/>
                <a:cs typeface="Arial" panose="020B0604020202020204" pitchFamily="34" charset="0"/>
              </a:rPr>
              <a:t> youth were assessed using Next Step Tool </a:t>
            </a:r>
            <a:r>
              <a:rPr lang="en-US" sz="2600" dirty="0">
                <a:latin typeface="+mj-lt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10000"/>
              </a:lnSpc>
              <a:spcAft>
                <a:spcPts val="1200"/>
              </a:spcAft>
              <a:buClr>
                <a:srgbClr val="833F76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600" b="1" dirty="0">
                <a:latin typeface="+mj-lt"/>
                <a:cs typeface="Arial" panose="020B0604020202020204" pitchFamily="34" charset="0"/>
              </a:rPr>
              <a:t>4,261 </a:t>
            </a:r>
            <a:r>
              <a:rPr lang="en-US" sz="2600" dirty="0">
                <a:latin typeface="+mj-lt"/>
                <a:cs typeface="Arial" panose="020B0604020202020204" pitchFamily="34" charset="0"/>
              </a:rPr>
              <a:t>disabled individuals were assisted with applications for SSI and Veterans Disability Benefits </a:t>
            </a:r>
          </a:p>
          <a:p>
            <a:pPr marL="342900" lvl="0" indent="-342900">
              <a:lnSpc>
                <a:spcPct val="110000"/>
              </a:lnSpc>
              <a:spcAft>
                <a:spcPts val="1200"/>
              </a:spcAft>
              <a:buClr>
                <a:srgbClr val="833F76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600" b="1" dirty="0">
                <a:latin typeface="+mj-lt"/>
                <a:cs typeface="Arial" panose="020B0604020202020204" pitchFamily="34" charset="0"/>
              </a:rPr>
              <a:t>2,556</a:t>
            </a:r>
            <a:r>
              <a:rPr lang="en-US" sz="2600" dirty="0">
                <a:latin typeface="+mj-lt"/>
                <a:cs typeface="Arial" panose="020B0604020202020204" pitchFamily="34" charset="0"/>
              </a:rPr>
              <a:t> inmates received jail in-reach services</a:t>
            </a:r>
          </a:p>
          <a:p>
            <a:pPr algn="just"/>
            <a:endParaRPr lang="en-US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941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61" y="78455"/>
            <a:ext cx="1134336" cy="914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21" y="6151035"/>
            <a:ext cx="2819400" cy="78316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F33EC947-1EDC-43C6-8EC9-BAA7E491AC2D}"/>
              </a:ext>
            </a:extLst>
          </p:cNvPr>
          <p:cNvSpPr txBox="1">
            <a:spLocks/>
          </p:cNvSpPr>
          <p:nvPr/>
        </p:nvSpPr>
        <p:spPr>
          <a:xfrm>
            <a:off x="1534526" y="318117"/>
            <a:ext cx="727211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MEASURE H IMPACT (July – Dec 2017)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D4B7F72-521E-4843-A3DE-084E3FB4BEE7}"/>
              </a:ext>
            </a:extLst>
          </p:cNvPr>
          <p:cNvSpPr txBox="1"/>
          <p:nvPr/>
        </p:nvSpPr>
        <p:spPr>
          <a:xfrm>
            <a:off x="480773" y="1402290"/>
            <a:ext cx="7921196" cy="34009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0000"/>
              </a:lnSpc>
              <a:spcAft>
                <a:spcPts val="1200"/>
              </a:spcAft>
              <a:buClr>
                <a:srgbClr val="833F76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600" b="1" dirty="0">
                <a:latin typeface="+mj-lt"/>
                <a:cs typeface="Arial" panose="020B0604020202020204" pitchFamily="34" charset="0"/>
              </a:rPr>
              <a:t>1,280</a:t>
            </a:r>
            <a:r>
              <a:rPr lang="en-US" sz="2600" dirty="0">
                <a:latin typeface="+mj-lt"/>
                <a:cs typeface="Arial" panose="020B0604020202020204" pitchFamily="34" charset="0"/>
              </a:rPr>
              <a:t> clients were linked to new Intensive Care Management Services </a:t>
            </a:r>
          </a:p>
          <a:p>
            <a:pPr marL="342900" lvl="0" indent="-342900">
              <a:lnSpc>
                <a:spcPct val="110000"/>
              </a:lnSpc>
              <a:spcAft>
                <a:spcPts val="1200"/>
              </a:spcAft>
              <a:buClr>
                <a:srgbClr val="833F76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600" b="1" dirty="0">
                <a:latin typeface="+mj-lt"/>
                <a:cs typeface="Arial" panose="020B0604020202020204" pitchFamily="34" charset="0"/>
              </a:rPr>
              <a:t>658</a:t>
            </a:r>
            <a:r>
              <a:rPr lang="en-US" sz="2600" dirty="0">
                <a:latin typeface="+mj-lt"/>
                <a:cs typeface="Arial" panose="020B0604020202020204" pitchFamily="34" charset="0"/>
              </a:rPr>
              <a:t> families received prevention services</a:t>
            </a:r>
          </a:p>
          <a:p>
            <a:pPr marL="342900" lvl="0" indent="-342900">
              <a:lnSpc>
                <a:spcPct val="110000"/>
              </a:lnSpc>
              <a:buClr>
                <a:srgbClr val="833F76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600" b="1" dirty="0">
                <a:latin typeface="+mj-lt"/>
                <a:cs typeface="Arial" panose="020B0604020202020204" pitchFamily="34" charset="0"/>
              </a:rPr>
              <a:t>948 </a:t>
            </a:r>
            <a:r>
              <a:rPr lang="en-US" sz="2600" dirty="0">
                <a:latin typeface="+mj-lt"/>
                <a:cs typeface="Arial" panose="020B0604020202020204" pitchFamily="34" charset="0"/>
              </a:rPr>
              <a:t>deputies and sergeants participated in First Responders Training </a:t>
            </a:r>
          </a:p>
          <a:p>
            <a:pPr marL="341313" lvl="0">
              <a:buClr>
                <a:srgbClr val="833F76"/>
              </a:buClr>
              <a:buSzPct val="150000"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(Data is from Oct. 2016 - Dec. 2017)</a:t>
            </a:r>
          </a:p>
          <a:p>
            <a:pPr algn="just"/>
            <a:endParaRPr lang="en-US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6555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21" y="6151035"/>
            <a:ext cx="2819400" cy="78316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B5A5AD0D-9186-414D-AD93-835E6C29568C}"/>
              </a:ext>
            </a:extLst>
          </p:cNvPr>
          <p:cNvCxnSpPr>
            <a:cxnSpLocks/>
          </p:cNvCxnSpPr>
          <p:nvPr/>
        </p:nvCxnSpPr>
        <p:spPr>
          <a:xfrm>
            <a:off x="506186" y="2475208"/>
            <a:ext cx="8026412" cy="0"/>
          </a:xfrm>
          <a:prstGeom prst="lin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C929970-33A2-416A-82BD-5C3C136F4065}"/>
              </a:ext>
            </a:extLst>
          </p:cNvPr>
          <p:cNvSpPr txBox="1"/>
          <p:nvPr/>
        </p:nvSpPr>
        <p:spPr>
          <a:xfrm>
            <a:off x="718917" y="2685478"/>
            <a:ext cx="7600950" cy="120032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658 families assisted with prevention services through the Family Solutions Center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Of those 658 families, 143 families exited the program and 92 (64 percent) either retained their housing or transitioned into other permanent housing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D0E7F7C-2411-457F-9DF0-4903404AF8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6" y="152400"/>
            <a:ext cx="1134336" cy="914400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xmlns="" id="{D145BD87-1CE1-4351-8899-3E8257169DCB}"/>
              </a:ext>
            </a:extLst>
          </p:cNvPr>
          <p:cNvSpPr txBox="1">
            <a:spLocks/>
          </p:cNvSpPr>
          <p:nvPr/>
        </p:nvSpPr>
        <p:spPr>
          <a:xfrm>
            <a:off x="1197161" y="279621"/>
            <a:ext cx="7756439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IMPLEMENTATION HIGHLIGHTS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E54C3A-106F-457E-9F94-DB124306A897}"/>
              </a:ext>
            </a:extLst>
          </p:cNvPr>
          <p:cNvSpPr txBox="1"/>
          <p:nvPr/>
        </p:nvSpPr>
        <p:spPr>
          <a:xfrm>
            <a:off x="712624" y="1533033"/>
            <a:ext cx="79088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STRATEGY A1: HOMELESS PREVENTION PROGRAM FOR FAMILIES</a:t>
            </a:r>
          </a:p>
          <a:p>
            <a:pPr algn="ctr"/>
            <a:r>
              <a:rPr lang="en-US" sz="2200" dirty="0"/>
              <a:t>LEAD AGENCY: LAHSA</a:t>
            </a:r>
          </a:p>
        </p:txBody>
      </p:sp>
    </p:spTree>
    <p:extLst>
      <p:ext uri="{BB962C8B-B14F-4D97-AF65-F5344CB8AC3E}">
        <p14:creationId xmlns:p14="http://schemas.microsoft.com/office/powerpoint/2010/main" val="808276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21" y="6151035"/>
            <a:ext cx="2819400" cy="78316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B5A5AD0D-9186-414D-AD93-835E6C29568C}"/>
              </a:ext>
            </a:extLst>
          </p:cNvPr>
          <p:cNvCxnSpPr>
            <a:cxnSpLocks/>
          </p:cNvCxnSpPr>
          <p:nvPr/>
        </p:nvCxnSpPr>
        <p:spPr>
          <a:xfrm>
            <a:off x="506186" y="2475208"/>
            <a:ext cx="8026412" cy="0"/>
          </a:xfrm>
          <a:prstGeom prst="lin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C929970-33A2-416A-82BD-5C3C136F4065}"/>
              </a:ext>
            </a:extLst>
          </p:cNvPr>
          <p:cNvSpPr txBox="1"/>
          <p:nvPr/>
        </p:nvSpPr>
        <p:spPr>
          <a:xfrm>
            <a:off x="718917" y="2685478"/>
            <a:ext cx="7600950" cy="193899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6,110 new participants were enrolled into the Rapid Rehousing (RRH) Program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1,385 RRH participants were placed in permanent housing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423e participants obtained employment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A total of 13,716 participants participated in the RRH program (including both new enrollees and those enrolled prior to July 2017)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D0E7F7C-2411-457F-9DF0-4903404AF8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6" y="152400"/>
            <a:ext cx="1134336" cy="914400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xmlns="" id="{D145BD87-1CE1-4351-8899-3E8257169DCB}"/>
              </a:ext>
            </a:extLst>
          </p:cNvPr>
          <p:cNvSpPr txBox="1">
            <a:spLocks/>
          </p:cNvSpPr>
          <p:nvPr/>
        </p:nvSpPr>
        <p:spPr>
          <a:xfrm>
            <a:off x="1197161" y="279621"/>
            <a:ext cx="7756439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IMPLEMENTATION HIGHLIGHTS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E54C3A-106F-457E-9F94-DB124306A897}"/>
              </a:ext>
            </a:extLst>
          </p:cNvPr>
          <p:cNvSpPr txBox="1"/>
          <p:nvPr/>
        </p:nvSpPr>
        <p:spPr>
          <a:xfrm>
            <a:off x="475864" y="1533033"/>
            <a:ext cx="83975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STRATEGY B3: PARTNER WITH CITIES TO EXPAND RAPID REHOUSING</a:t>
            </a:r>
          </a:p>
          <a:p>
            <a:pPr algn="ctr"/>
            <a:r>
              <a:rPr lang="en-US" sz="2200" dirty="0"/>
              <a:t>LEAD AGENCY: LAHSA / DHS</a:t>
            </a:r>
          </a:p>
        </p:txBody>
      </p:sp>
    </p:spTree>
    <p:extLst>
      <p:ext uri="{BB962C8B-B14F-4D97-AF65-F5344CB8AC3E}">
        <p14:creationId xmlns:p14="http://schemas.microsoft.com/office/powerpoint/2010/main" val="249335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21" y="6151035"/>
            <a:ext cx="2819400" cy="78316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B5A5AD0D-9186-414D-AD93-835E6C29568C}"/>
              </a:ext>
            </a:extLst>
          </p:cNvPr>
          <p:cNvCxnSpPr>
            <a:cxnSpLocks/>
          </p:cNvCxnSpPr>
          <p:nvPr/>
        </p:nvCxnSpPr>
        <p:spPr>
          <a:xfrm>
            <a:off x="506186" y="2475208"/>
            <a:ext cx="8026412" cy="0"/>
          </a:xfrm>
          <a:prstGeom prst="lin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C929970-33A2-416A-82BD-5C3C136F4065}"/>
              </a:ext>
            </a:extLst>
          </p:cNvPr>
          <p:cNvSpPr txBox="1"/>
          <p:nvPr/>
        </p:nvSpPr>
        <p:spPr>
          <a:xfrm>
            <a:off x="718917" y="2685478"/>
            <a:ext cx="7600950" cy="304698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err="1">
                <a:latin typeface="+mj-lt"/>
              </a:rPr>
              <a:t>HACoLA</a:t>
            </a:r>
            <a:r>
              <a:rPr lang="en-US" sz="1600" dirty="0">
                <a:latin typeface="+mj-lt"/>
              </a:rPr>
              <a:t> received 193 requests to participate in the Homeless Incentive Program (HIP)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Since 2016, HIP has secured 374 rental units and housed 234 homeless individuals and families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The Public Housing Authorities of LA County, LA City, Pomona, Burbank, Pasadena, Redondo Beach, Glendale, Long Beach, and Compton have dedicated 2,089 tenant-based subsidies for permanent supportive housing this Fiscal Year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Executed agreements with LA City and Long Beach to provide Measure H funding for landlord incentives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D0E7F7C-2411-457F-9DF0-4903404AF8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6" y="152400"/>
            <a:ext cx="1134336" cy="914400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xmlns="" id="{D145BD87-1CE1-4351-8899-3E8257169DCB}"/>
              </a:ext>
            </a:extLst>
          </p:cNvPr>
          <p:cNvSpPr txBox="1">
            <a:spLocks/>
          </p:cNvSpPr>
          <p:nvPr/>
        </p:nvSpPr>
        <p:spPr>
          <a:xfrm>
            <a:off x="1197161" y="279621"/>
            <a:ext cx="7756439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IMPLEMENTATION HIGHLIGHTS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E54C3A-106F-457E-9F94-DB124306A897}"/>
              </a:ext>
            </a:extLst>
          </p:cNvPr>
          <p:cNvSpPr txBox="1"/>
          <p:nvPr/>
        </p:nvSpPr>
        <p:spPr>
          <a:xfrm>
            <a:off x="335902" y="1533033"/>
            <a:ext cx="8537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STRATEGY B4: FACILITATE UTILIZATION OF FEDERAL HOUSING SUBSIDIES</a:t>
            </a:r>
          </a:p>
          <a:p>
            <a:pPr algn="ctr"/>
            <a:r>
              <a:rPr lang="en-US" sz="2200" dirty="0"/>
              <a:t>LEAD AGENCY: </a:t>
            </a:r>
            <a:r>
              <a:rPr lang="en-US" sz="2200" dirty="0" err="1"/>
              <a:t>HACoLA</a:t>
            </a:r>
            <a:r>
              <a:rPr lang="en-US" sz="2200" dirty="0"/>
              <a:t> / DCFS</a:t>
            </a:r>
          </a:p>
        </p:txBody>
      </p:sp>
    </p:spTree>
    <p:extLst>
      <p:ext uri="{BB962C8B-B14F-4D97-AF65-F5344CB8AC3E}">
        <p14:creationId xmlns:p14="http://schemas.microsoft.com/office/powerpoint/2010/main" val="2858039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21" y="6151035"/>
            <a:ext cx="2819400" cy="78316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B5A5AD0D-9186-414D-AD93-835E6C29568C}"/>
              </a:ext>
            </a:extLst>
          </p:cNvPr>
          <p:cNvCxnSpPr>
            <a:cxnSpLocks/>
          </p:cNvCxnSpPr>
          <p:nvPr/>
        </p:nvCxnSpPr>
        <p:spPr>
          <a:xfrm>
            <a:off x="506186" y="2475208"/>
            <a:ext cx="8026412" cy="0"/>
          </a:xfrm>
          <a:prstGeom prst="lin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C929970-33A2-416A-82BD-5C3C136F4065}"/>
              </a:ext>
            </a:extLst>
          </p:cNvPr>
          <p:cNvSpPr txBox="1"/>
          <p:nvPr/>
        </p:nvSpPr>
        <p:spPr>
          <a:xfrm>
            <a:off x="718917" y="2685478"/>
            <a:ext cx="7600950" cy="120032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DHS provided interim housing to 811 individuals who were discharged from institutions, including 378 from jail/prison and 155 from hospitals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81 participants exited to a permanent housing destination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D0E7F7C-2411-457F-9DF0-4903404AF8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6" y="152400"/>
            <a:ext cx="1134336" cy="914400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xmlns="" id="{D145BD87-1CE1-4351-8899-3E8257169DCB}"/>
              </a:ext>
            </a:extLst>
          </p:cNvPr>
          <p:cNvSpPr txBox="1">
            <a:spLocks/>
          </p:cNvSpPr>
          <p:nvPr/>
        </p:nvSpPr>
        <p:spPr>
          <a:xfrm>
            <a:off x="1197161" y="279621"/>
            <a:ext cx="7756439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IMPLEMENTATION HIGHLIGHTS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E54C3A-106F-457E-9F94-DB124306A897}"/>
              </a:ext>
            </a:extLst>
          </p:cNvPr>
          <p:cNvSpPr txBox="1"/>
          <p:nvPr/>
        </p:nvSpPr>
        <p:spPr>
          <a:xfrm>
            <a:off x="335902" y="1346413"/>
            <a:ext cx="85375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STRATEGY B7: INTERIM/BRIDGE HOUSING FOR THOSE EXITING INSTITUTIONS</a:t>
            </a:r>
          </a:p>
          <a:p>
            <a:pPr algn="ctr"/>
            <a:r>
              <a:rPr lang="en-US" sz="2200" dirty="0"/>
              <a:t>LEAD AGENCY: LAHSA / DHS / DPH</a:t>
            </a:r>
          </a:p>
        </p:txBody>
      </p:sp>
    </p:spTree>
    <p:extLst>
      <p:ext uri="{BB962C8B-B14F-4D97-AF65-F5344CB8AC3E}">
        <p14:creationId xmlns:p14="http://schemas.microsoft.com/office/powerpoint/2010/main" val="1252026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21" y="6151035"/>
            <a:ext cx="2819400" cy="78316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B5A5AD0D-9186-414D-AD93-835E6C29568C}"/>
              </a:ext>
            </a:extLst>
          </p:cNvPr>
          <p:cNvCxnSpPr>
            <a:cxnSpLocks/>
          </p:cNvCxnSpPr>
          <p:nvPr/>
        </p:nvCxnSpPr>
        <p:spPr>
          <a:xfrm>
            <a:off x="506186" y="2475208"/>
            <a:ext cx="8026412" cy="0"/>
          </a:xfrm>
          <a:prstGeom prst="lin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C929970-33A2-416A-82BD-5C3C136F4065}"/>
              </a:ext>
            </a:extLst>
          </p:cNvPr>
          <p:cNvSpPr txBox="1"/>
          <p:nvPr/>
        </p:nvSpPr>
        <p:spPr>
          <a:xfrm>
            <a:off x="718917" y="2685478"/>
            <a:ext cx="7600950" cy="156966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Countywide Benefits Entitlement Services Teams (CBEST) assisted 4,261 disabled individuals with applications for SSI and Veterans Disability Benefits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1,052 individuals are now linked to and have access to mental health services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1,212 participants now have access to health services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D0E7F7C-2411-457F-9DF0-4903404AF8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6" y="152400"/>
            <a:ext cx="1134336" cy="914400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xmlns="" id="{D145BD87-1CE1-4351-8899-3E8257169DCB}"/>
              </a:ext>
            </a:extLst>
          </p:cNvPr>
          <p:cNvSpPr txBox="1">
            <a:spLocks/>
          </p:cNvSpPr>
          <p:nvPr/>
        </p:nvSpPr>
        <p:spPr>
          <a:xfrm>
            <a:off x="1197161" y="279621"/>
            <a:ext cx="7756439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IMPLEMENTATION HIGHLIGHTS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E54C3A-106F-457E-9F94-DB124306A897}"/>
              </a:ext>
            </a:extLst>
          </p:cNvPr>
          <p:cNvSpPr txBox="1"/>
          <p:nvPr/>
        </p:nvSpPr>
        <p:spPr>
          <a:xfrm>
            <a:off x="335902" y="1346413"/>
            <a:ext cx="85375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STRATEGY C4, C5, C6: COUNTYWIDE SUPPLEMENTAL SECURITY/SOCIAL SECURITY DISABILITY INCOME AND VETERANS BENEFITS ADVOCACY</a:t>
            </a:r>
          </a:p>
          <a:p>
            <a:pPr algn="ctr"/>
            <a:r>
              <a:rPr lang="en-US" sz="2200" dirty="0"/>
              <a:t>LEAD AGENCY: DHS</a:t>
            </a:r>
          </a:p>
        </p:txBody>
      </p:sp>
    </p:spTree>
    <p:extLst>
      <p:ext uri="{BB962C8B-B14F-4D97-AF65-F5344CB8AC3E}">
        <p14:creationId xmlns:p14="http://schemas.microsoft.com/office/powerpoint/2010/main" val="2780657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21" y="6151035"/>
            <a:ext cx="2819400" cy="78316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B5A5AD0D-9186-414D-AD93-835E6C29568C}"/>
              </a:ext>
            </a:extLst>
          </p:cNvPr>
          <p:cNvCxnSpPr>
            <a:cxnSpLocks/>
          </p:cNvCxnSpPr>
          <p:nvPr/>
        </p:nvCxnSpPr>
        <p:spPr>
          <a:xfrm>
            <a:off x="506186" y="2475208"/>
            <a:ext cx="8026412" cy="0"/>
          </a:xfrm>
          <a:prstGeom prst="lin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C929970-33A2-416A-82BD-5C3C136F4065}"/>
              </a:ext>
            </a:extLst>
          </p:cNvPr>
          <p:cNvSpPr txBox="1"/>
          <p:nvPr/>
        </p:nvSpPr>
        <p:spPr>
          <a:xfrm>
            <a:off x="718917" y="2685478"/>
            <a:ext cx="7600950" cy="120032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2,556 inmates received Jail In-Reach services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2,196 inmates were assessed with the VI-SPDAT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139 participants were placed in bridge housing upon release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D0E7F7C-2411-457F-9DF0-4903404AF8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6" y="152400"/>
            <a:ext cx="1134336" cy="914400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xmlns="" id="{D145BD87-1CE1-4351-8899-3E8257169DCB}"/>
              </a:ext>
            </a:extLst>
          </p:cNvPr>
          <p:cNvSpPr txBox="1">
            <a:spLocks/>
          </p:cNvSpPr>
          <p:nvPr/>
        </p:nvSpPr>
        <p:spPr>
          <a:xfrm>
            <a:off x="1197161" y="279621"/>
            <a:ext cx="7756439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IMPLEMENTATION HIGHLIGHTS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E54C3A-106F-457E-9F94-DB124306A897}"/>
              </a:ext>
            </a:extLst>
          </p:cNvPr>
          <p:cNvSpPr txBox="1"/>
          <p:nvPr/>
        </p:nvSpPr>
        <p:spPr>
          <a:xfrm>
            <a:off x="335902" y="1346413"/>
            <a:ext cx="8537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STRATEGY D2: EXPANSION OF JAIL IN-REACH</a:t>
            </a:r>
          </a:p>
          <a:p>
            <a:pPr algn="ctr"/>
            <a:r>
              <a:rPr lang="en-US" sz="2200" dirty="0"/>
              <a:t>LEAD AGENCY: DHS / SHERIFF</a:t>
            </a:r>
          </a:p>
        </p:txBody>
      </p:sp>
    </p:spTree>
    <p:extLst>
      <p:ext uri="{BB962C8B-B14F-4D97-AF65-F5344CB8AC3E}">
        <p14:creationId xmlns:p14="http://schemas.microsoft.com/office/powerpoint/2010/main" val="101788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718CCA34-9A9C-4533-84DC-09F4B85F4654}"/>
              </a:ext>
            </a:extLst>
          </p:cNvPr>
          <p:cNvSpPr txBox="1">
            <a:spLocks/>
          </p:cNvSpPr>
          <p:nvPr/>
        </p:nvSpPr>
        <p:spPr>
          <a:xfrm>
            <a:off x="555171" y="1350615"/>
            <a:ext cx="8164286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35" lvl="1" indent="-342891">
              <a:lnSpc>
                <a:spcPct val="100000"/>
              </a:lnSpc>
              <a:spcAft>
                <a:spcPts val="600"/>
              </a:spcAft>
              <a:buClr>
                <a:srgbClr val="660066"/>
              </a:buClr>
              <a:buSzPct val="150000"/>
            </a:pPr>
            <a:r>
              <a:rPr lang="en-US" sz="2600" dirty="0">
                <a:latin typeface="+mj-lt"/>
                <a:cs typeface="Arial" panose="020B0604020202020204" pitchFamily="34" charset="0"/>
              </a:rPr>
              <a:t>LA County has a major homelessness crisis, which is further exacerbated by a housing affordability crisis. </a:t>
            </a:r>
          </a:p>
          <a:p>
            <a:pPr marL="628635" lvl="1" indent="-342891">
              <a:lnSpc>
                <a:spcPct val="100000"/>
              </a:lnSpc>
              <a:spcAft>
                <a:spcPts val="600"/>
              </a:spcAft>
              <a:buClr>
                <a:srgbClr val="660066"/>
              </a:buClr>
              <a:buSzPct val="150000"/>
            </a:pPr>
            <a:r>
              <a:rPr lang="en-US" sz="2600" dirty="0">
                <a:latin typeface="+mj-lt"/>
                <a:cs typeface="Arial" panose="020B0604020202020204" pitchFamily="34" charset="0"/>
              </a:rPr>
              <a:t>Nearly 58,000 people experienced homelessness on a given night in 2017.</a:t>
            </a:r>
          </a:p>
          <a:p>
            <a:pPr marL="628635" lvl="1" indent="-342891">
              <a:lnSpc>
                <a:spcPct val="100000"/>
              </a:lnSpc>
              <a:spcAft>
                <a:spcPts val="600"/>
              </a:spcAft>
              <a:buClr>
                <a:srgbClr val="660066"/>
              </a:buClr>
              <a:buSzPct val="150000"/>
            </a:pPr>
            <a:r>
              <a:rPr lang="en-US" sz="2600" dirty="0">
                <a:latin typeface="+mj-lt"/>
                <a:cs typeface="Arial" panose="020B0604020202020204" pitchFamily="34" charset="0"/>
              </a:rPr>
              <a:t>Nearly ¾ of homeless people are unsheltered. </a:t>
            </a:r>
          </a:p>
          <a:p>
            <a:pPr marL="628635" lvl="1" indent="-342891">
              <a:lnSpc>
                <a:spcPct val="100000"/>
              </a:lnSpc>
              <a:spcAft>
                <a:spcPts val="600"/>
              </a:spcAft>
              <a:buClr>
                <a:srgbClr val="660066"/>
              </a:buClr>
              <a:buSzPct val="150000"/>
            </a:pPr>
            <a:r>
              <a:rPr lang="en-US" sz="2600" dirty="0">
                <a:latin typeface="+mj-lt"/>
                <a:cs typeface="Arial" panose="020B0604020202020204" pitchFamily="34" charset="0"/>
              </a:rPr>
              <a:t>In the Los Angeles Metro Area, as of 2015, 57% of renters were cost-burdened (paying more than 30% of income for housing) and 31% of renters were severely cost-burdened (paying more than 50% of income for housing).</a:t>
            </a:r>
          </a:p>
          <a:p>
            <a:pPr marL="285744" lvl="1" indent="0">
              <a:lnSpc>
                <a:spcPct val="100000"/>
              </a:lnSpc>
              <a:spcAft>
                <a:spcPts val="600"/>
              </a:spcAft>
              <a:buClr>
                <a:srgbClr val="660066"/>
              </a:buClr>
              <a:buSzPct val="150000"/>
              <a:buFont typeface="Arial" panose="020B0604020202020204" pitchFamily="34" charset="0"/>
              <a:buNone/>
            </a:pPr>
            <a:endParaRPr lang="en-US" sz="2600" dirty="0"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375721" cy="6934202"/>
            <a:chOff x="0" y="0"/>
            <a:chExt cx="9375721" cy="6934202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066800"/>
            </a:xfrm>
            <a:prstGeom prst="rect">
              <a:avLst/>
            </a:prstGeom>
            <a:solidFill>
              <a:srgbClr val="833F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061" y="78455"/>
              <a:ext cx="1134336" cy="9144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0" y="6172201"/>
              <a:ext cx="9144000" cy="685800"/>
            </a:xfrm>
            <a:prstGeom prst="rect">
              <a:avLst/>
            </a:prstGeom>
            <a:solidFill>
              <a:srgbClr val="833F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6321" y="6151035"/>
              <a:ext cx="2819400" cy="783167"/>
            </a:xfrm>
            <a:prstGeom prst="rect">
              <a:avLst/>
            </a:prstGeom>
          </p:spPr>
        </p:pic>
        <p:sp>
          <p:nvSpPr>
            <p:cNvPr id="11" name="Title 1"/>
            <p:cNvSpPr txBox="1">
              <a:spLocks/>
            </p:cNvSpPr>
            <p:nvPr/>
          </p:nvSpPr>
          <p:spPr>
            <a:xfrm>
              <a:off x="1534526" y="318117"/>
              <a:ext cx="7272110" cy="10668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80000"/>
                </a:lnSpc>
              </a:pPr>
              <a:r>
                <a:rPr lang="en-US" sz="3500" b="1" dirty="0">
                  <a:solidFill>
                    <a:schemeClr val="bg1"/>
                  </a:solidFill>
                  <a:cs typeface="Arial" panose="020B0604020202020204" pitchFamily="34" charset="0"/>
                </a:rPr>
                <a:t>CRISIS OF HOMELESSNESS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2007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21" y="6151035"/>
            <a:ext cx="2819400" cy="78316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B5A5AD0D-9186-414D-AD93-835E6C29568C}"/>
              </a:ext>
            </a:extLst>
          </p:cNvPr>
          <p:cNvCxnSpPr>
            <a:cxnSpLocks/>
          </p:cNvCxnSpPr>
          <p:nvPr/>
        </p:nvCxnSpPr>
        <p:spPr>
          <a:xfrm>
            <a:off x="506186" y="2475208"/>
            <a:ext cx="8026412" cy="0"/>
          </a:xfrm>
          <a:prstGeom prst="lin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C929970-33A2-416A-82BD-5C3C136F4065}"/>
              </a:ext>
            </a:extLst>
          </p:cNvPr>
          <p:cNvSpPr txBox="1"/>
          <p:nvPr/>
        </p:nvSpPr>
        <p:spPr>
          <a:xfrm>
            <a:off x="718917" y="2685478"/>
            <a:ext cx="7600950" cy="156966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1,280 clients linked to new Intensive Case Management Services slots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637 clients approved for federal rental subsidies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354 clients received local rental subsidies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248 clients were placed in permanent housing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D0E7F7C-2411-457F-9DF0-4903404AF8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6" y="152400"/>
            <a:ext cx="1134336" cy="914400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xmlns="" id="{D145BD87-1CE1-4351-8899-3E8257169DCB}"/>
              </a:ext>
            </a:extLst>
          </p:cNvPr>
          <p:cNvSpPr txBox="1">
            <a:spLocks/>
          </p:cNvSpPr>
          <p:nvPr/>
        </p:nvSpPr>
        <p:spPr>
          <a:xfrm>
            <a:off x="1197161" y="279621"/>
            <a:ext cx="7756439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IMPLEMENTATION HIGHLIGHTS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E54C3A-106F-457E-9F94-DB124306A897}"/>
              </a:ext>
            </a:extLst>
          </p:cNvPr>
          <p:cNvSpPr txBox="1"/>
          <p:nvPr/>
        </p:nvSpPr>
        <p:spPr>
          <a:xfrm>
            <a:off x="335902" y="1346413"/>
            <a:ext cx="85375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STRATEGY D7: PROVIDE SERVICES AND RENTAL SUBSIDIES FOR PERMANENT SUPPORTIVE HOUSING</a:t>
            </a:r>
          </a:p>
          <a:p>
            <a:pPr algn="ctr"/>
            <a:r>
              <a:rPr lang="en-US" sz="2200" dirty="0"/>
              <a:t>LEAD AGENCY: DHS / DMH / DPH</a:t>
            </a:r>
          </a:p>
        </p:txBody>
      </p:sp>
    </p:spTree>
    <p:extLst>
      <p:ext uri="{BB962C8B-B14F-4D97-AF65-F5344CB8AC3E}">
        <p14:creationId xmlns:p14="http://schemas.microsoft.com/office/powerpoint/2010/main" val="3338439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21" y="6151035"/>
            <a:ext cx="2819400" cy="78316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B5A5AD0D-9186-414D-AD93-835E6C29568C}"/>
              </a:ext>
            </a:extLst>
          </p:cNvPr>
          <p:cNvCxnSpPr>
            <a:cxnSpLocks/>
          </p:cNvCxnSpPr>
          <p:nvPr/>
        </p:nvCxnSpPr>
        <p:spPr>
          <a:xfrm>
            <a:off x="506186" y="2475208"/>
            <a:ext cx="8026412" cy="0"/>
          </a:xfrm>
          <a:prstGeom prst="lin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C929970-33A2-416A-82BD-5C3C136F4065}"/>
              </a:ext>
            </a:extLst>
          </p:cNvPr>
          <p:cNvSpPr txBox="1"/>
          <p:nvPr/>
        </p:nvSpPr>
        <p:spPr>
          <a:xfrm>
            <a:off x="718917" y="2685478"/>
            <a:ext cx="7600950" cy="156966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948 Sheriff’s deputies and sergeants were trained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251 County non-law enforcement first responders were trained (Fire, Vector Control District, Dept. of Park and Recreation, Dept. of Animal Care and Control)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Training for other municipal police officers continues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D0E7F7C-2411-457F-9DF0-4903404AF8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6" y="152400"/>
            <a:ext cx="1134336" cy="914400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xmlns="" id="{D145BD87-1CE1-4351-8899-3E8257169DCB}"/>
              </a:ext>
            </a:extLst>
          </p:cNvPr>
          <p:cNvSpPr txBox="1">
            <a:spLocks/>
          </p:cNvSpPr>
          <p:nvPr/>
        </p:nvSpPr>
        <p:spPr>
          <a:xfrm>
            <a:off x="1197161" y="279621"/>
            <a:ext cx="7756439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IMPLEMENTATION HIGHLIGHTS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E54C3A-106F-457E-9F94-DB124306A897}"/>
              </a:ext>
            </a:extLst>
          </p:cNvPr>
          <p:cNvSpPr txBox="1"/>
          <p:nvPr/>
        </p:nvSpPr>
        <p:spPr>
          <a:xfrm>
            <a:off x="335902" y="1346413"/>
            <a:ext cx="8537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STRATEGY E4: FIRST RESPONDER TRAINING</a:t>
            </a:r>
          </a:p>
          <a:p>
            <a:pPr algn="ctr"/>
            <a:r>
              <a:rPr lang="en-US" sz="2200" dirty="0"/>
              <a:t>LEAD AGENCY: SHERIFF</a:t>
            </a:r>
          </a:p>
        </p:txBody>
      </p:sp>
    </p:spTree>
    <p:extLst>
      <p:ext uri="{BB962C8B-B14F-4D97-AF65-F5344CB8AC3E}">
        <p14:creationId xmlns:p14="http://schemas.microsoft.com/office/powerpoint/2010/main" val="1094550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21" y="6151035"/>
            <a:ext cx="2819400" cy="78316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B5A5AD0D-9186-414D-AD93-835E6C29568C}"/>
              </a:ext>
            </a:extLst>
          </p:cNvPr>
          <p:cNvCxnSpPr>
            <a:cxnSpLocks/>
          </p:cNvCxnSpPr>
          <p:nvPr/>
        </p:nvCxnSpPr>
        <p:spPr>
          <a:xfrm>
            <a:off x="506186" y="2475208"/>
            <a:ext cx="8026412" cy="0"/>
          </a:xfrm>
          <a:prstGeom prst="lin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C929970-33A2-416A-82BD-5C3C136F4065}"/>
              </a:ext>
            </a:extLst>
          </p:cNvPr>
          <p:cNvSpPr txBox="1"/>
          <p:nvPr/>
        </p:nvSpPr>
        <p:spPr>
          <a:xfrm>
            <a:off x="718917" y="2685478"/>
            <a:ext cx="7600950" cy="267765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County outreach teams: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Connected 2,738 individuals to services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Placed 441 individuals into interim housing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Linked 359 individuals to a permanent housing program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New program components: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Countywide Web Portal for Outreach Requests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CES Outreach Coordinators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D0E7F7C-2411-457F-9DF0-4903404AF8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6" y="152400"/>
            <a:ext cx="1134336" cy="914400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xmlns="" id="{D145BD87-1CE1-4351-8899-3E8257169DCB}"/>
              </a:ext>
            </a:extLst>
          </p:cNvPr>
          <p:cNvSpPr txBox="1">
            <a:spLocks/>
          </p:cNvSpPr>
          <p:nvPr/>
        </p:nvSpPr>
        <p:spPr>
          <a:xfrm>
            <a:off x="1197161" y="279621"/>
            <a:ext cx="7756439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IMPLEMENTATION HIGHLIGHTS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E54C3A-106F-457E-9F94-DB124306A897}"/>
              </a:ext>
            </a:extLst>
          </p:cNvPr>
          <p:cNvSpPr txBox="1"/>
          <p:nvPr/>
        </p:nvSpPr>
        <p:spPr>
          <a:xfrm>
            <a:off x="335902" y="1346413"/>
            <a:ext cx="8537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STRATEGY E6: COUNTYWIDE OUTREACH SYSTEM</a:t>
            </a:r>
          </a:p>
          <a:p>
            <a:pPr algn="ctr"/>
            <a:r>
              <a:rPr lang="en-US" sz="2200" dirty="0"/>
              <a:t>LEAD AGENCY: LAHSA / DHS / DMH / SHERIFF</a:t>
            </a:r>
          </a:p>
        </p:txBody>
      </p:sp>
    </p:spTree>
    <p:extLst>
      <p:ext uri="{BB962C8B-B14F-4D97-AF65-F5344CB8AC3E}">
        <p14:creationId xmlns:p14="http://schemas.microsoft.com/office/powerpoint/2010/main" val="1618670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21" y="6151035"/>
            <a:ext cx="2819400" cy="78316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B5A5AD0D-9186-414D-AD93-835E6C29568C}"/>
              </a:ext>
            </a:extLst>
          </p:cNvPr>
          <p:cNvCxnSpPr>
            <a:cxnSpLocks/>
          </p:cNvCxnSpPr>
          <p:nvPr/>
        </p:nvCxnSpPr>
        <p:spPr>
          <a:xfrm>
            <a:off x="506186" y="2475208"/>
            <a:ext cx="8026412" cy="0"/>
          </a:xfrm>
          <a:prstGeom prst="lin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C929970-33A2-416A-82BD-5C3C136F4065}"/>
              </a:ext>
            </a:extLst>
          </p:cNvPr>
          <p:cNvSpPr txBox="1"/>
          <p:nvPr/>
        </p:nvSpPr>
        <p:spPr>
          <a:xfrm>
            <a:off x="718917" y="2685478"/>
            <a:ext cx="7734618" cy="193899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Since July 2017, contracts were awarded to service providers for 302 new Crisis and Bridge Housing beds for Youth and Single Adults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7,297 individuals entered crisis, bridge, and interim housing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1,064 individuals were placed in permanent housing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+mj-lt"/>
              </a:rPr>
              <a:t>(Data includes all participants served in programs funded in whole or in part by Measure H)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D0E7F7C-2411-457F-9DF0-4903404AF8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6" y="152400"/>
            <a:ext cx="1134336" cy="914400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xmlns="" id="{D145BD87-1CE1-4351-8899-3E8257169DCB}"/>
              </a:ext>
            </a:extLst>
          </p:cNvPr>
          <p:cNvSpPr txBox="1">
            <a:spLocks/>
          </p:cNvSpPr>
          <p:nvPr/>
        </p:nvSpPr>
        <p:spPr>
          <a:xfrm>
            <a:off x="1197161" y="279621"/>
            <a:ext cx="7756439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IMPLEMENTATION HIGHLIGHTS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E54C3A-106F-457E-9F94-DB124306A897}"/>
              </a:ext>
            </a:extLst>
          </p:cNvPr>
          <p:cNvSpPr txBox="1"/>
          <p:nvPr/>
        </p:nvSpPr>
        <p:spPr>
          <a:xfrm>
            <a:off x="335902" y="1346413"/>
            <a:ext cx="8537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STRATEGY E8: ENHANCE THE EMERGENCY SHELTER SYSTEM</a:t>
            </a:r>
          </a:p>
          <a:p>
            <a:pPr algn="ctr"/>
            <a:r>
              <a:rPr lang="en-US" sz="2200" dirty="0"/>
              <a:t>LEAD AGENCY: LAHSA</a:t>
            </a:r>
          </a:p>
        </p:txBody>
      </p:sp>
    </p:spTree>
    <p:extLst>
      <p:ext uri="{BB962C8B-B14F-4D97-AF65-F5344CB8AC3E}">
        <p14:creationId xmlns:p14="http://schemas.microsoft.com/office/powerpoint/2010/main" val="3033578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21" y="6151035"/>
            <a:ext cx="2819400" cy="78316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C929970-33A2-416A-82BD-5C3C136F4065}"/>
              </a:ext>
            </a:extLst>
          </p:cNvPr>
          <p:cNvSpPr txBox="1"/>
          <p:nvPr/>
        </p:nvSpPr>
        <p:spPr>
          <a:xfrm>
            <a:off x="718917" y="1416513"/>
            <a:ext cx="7734618" cy="415498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2</a:t>
            </a:r>
            <a:r>
              <a:rPr lang="en-US" sz="1600" baseline="30000" dirty="0">
                <a:latin typeface="+mj-lt"/>
              </a:rPr>
              <a:t>nd</a:t>
            </a:r>
            <a:r>
              <a:rPr lang="en-US" sz="1600" dirty="0">
                <a:latin typeface="+mj-lt"/>
              </a:rPr>
              <a:t> Annual Homeless Initiative Conference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Jobs Combatting Homelessness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Measure H Funding Recommendations for FY 18-19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Homeless Initiative Quarterly Newsletter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ADU Design Competition (Strategy F4)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Housing Innovation Challenge (Strategy F7)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Outreach Web Portal (Strategy E6)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Older Adults Pilot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Faith</a:t>
            </a:r>
          </a:p>
          <a:p>
            <a:pPr>
              <a:lnSpc>
                <a:spcPct val="150000"/>
              </a:lnSpc>
            </a:pPr>
            <a:endParaRPr lang="en-US" sz="1600" dirty="0"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latin typeface="+mj-lt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D0E7F7C-2411-457F-9DF0-4903404AF8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6" y="152400"/>
            <a:ext cx="1134336" cy="914400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xmlns="" id="{D145BD87-1CE1-4351-8899-3E8257169DCB}"/>
              </a:ext>
            </a:extLst>
          </p:cNvPr>
          <p:cNvSpPr txBox="1">
            <a:spLocks/>
          </p:cNvSpPr>
          <p:nvPr/>
        </p:nvSpPr>
        <p:spPr>
          <a:xfrm>
            <a:off x="1197161" y="279621"/>
            <a:ext cx="7756439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HOMELESS INITIATIVE ACTIVITIES</a:t>
            </a:r>
          </a:p>
        </p:txBody>
      </p:sp>
    </p:spTree>
    <p:extLst>
      <p:ext uri="{BB962C8B-B14F-4D97-AF65-F5344CB8AC3E}">
        <p14:creationId xmlns:p14="http://schemas.microsoft.com/office/powerpoint/2010/main" val="20106039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Graphics\Secondary_Deck\secondary_section_pur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71500" y="2853548"/>
            <a:ext cx="7467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+mj-lt"/>
                <a:cs typeface="Arial" panose="020B0604020202020204" pitchFamily="34" charset="0"/>
              </a:rPr>
              <a:t>Homelessness is a regional problem that can only be effectively addressed with a commitment to action by the County, cities, community providers, business community, and faith organizations across the County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38481"/>
            <a:ext cx="8610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+mj-lt"/>
                <a:cs typeface="Arial" panose="020B0604020202020204" pitchFamily="34" charset="0"/>
              </a:rPr>
              <a:t>COLLABORATION IS KEY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265" y="6129187"/>
            <a:ext cx="2819400" cy="7831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20" y="1393522"/>
            <a:ext cx="113433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2923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27" y="122767"/>
            <a:ext cx="1134336" cy="91440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21" y="6151035"/>
            <a:ext cx="2819400" cy="783167"/>
          </a:xfrm>
          <a:prstGeom prst="rect">
            <a:avLst/>
          </a:prstGeom>
        </p:spPr>
      </p:pic>
      <p:sp>
        <p:nvSpPr>
          <p:cNvPr id="24" name="Title 1"/>
          <p:cNvSpPr txBox="1">
            <a:spLocks/>
          </p:cNvSpPr>
          <p:nvPr/>
        </p:nvSpPr>
        <p:spPr>
          <a:xfrm>
            <a:off x="1266200" y="46567"/>
            <a:ext cx="7822369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endParaRPr lang="en-US" sz="3500" b="1" dirty="0">
              <a:solidFill>
                <a:schemeClr val="accent4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7A8493F-8D21-4B00-9925-A7A3B5C4EA26}"/>
              </a:ext>
            </a:extLst>
          </p:cNvPr>
          <p:cNvSpPr txBox="1"/>
          <p:nvPr/>
        </p:nvSpPr>
        <p:spPr>
          <a:xfrm>
            <a:off x="1537884" y="2031636"/>
            <a:ext cx="574620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833F76"/>
                </a:solidFill>
                <a:latin typeface="+mj-lt"/>
              </a:rPr>
              <a:t>LA COUNTY HOMELESS INITIATIVE</a:t>
            </a:r>
          </a:p>
          <a:p>
            <a:pPr algn="ctr"/>
            <a:r>
              <a:rPr lang="en-US" sz="2400" dirty="0">
                <a:latin typeface="+mj-lt"/>
              </a:rPr>
              <a:t>Kenneth Hahn Hall of Administration</a:t>
            </a:r>
          </a:p>
          <a:p>
            <a:pPr algn="ctr"/>
            <a:r>
              <a:rPr lang="en-US" sz="2400" dirty="0">
                <a:latin typeface="+mj-lt"/>
              </a:rPr>
              <a:t>500 West Temple Street, Room 493</a:t>
            </a:r>
          </a:p>
          <a:p>
            <a:pPr algn="ctr"/>
            <a:r>
              <a:rPr lang="en-US" sz="2400" dirty="0">
                <a:latin typeface="+mj-lt"/>
              </a:rPr>
              <a:t>Los Angeles, CA 90012</a:t>
            </a:r>
          </a:p>
          <a:p>
            <a:pPr algn="ctr"/>
            <a:r>
              <a:rPr lang="en-US" sz="2400" dirty="0">
                <a:latin typeface="+mj-lt"/>
                <a:hlinkClick r:id="rId5"/>
              </a:rPr>
              <a:t>homelessinitiative@lacounty.gov</a:t>
            </a:r>
            <a:endParaRPr lang="en-US" sz="2400" dirty="0">
              <a:latin typeface="+mj-lt"/>
            </a:endParaRPr>
          </a:p>
          <a:p>
            <a:pPr algn="ctr"/>
            <a:r>
              <a:rPr lang="en-US" sz="2400" dirty="0">
                <a:latin typeface="+mj-lt"/>
              </a:rPr>
              <a:t>      @</a:t>
            </a:r>
            <a:r>
              <a:rPr lang="en-US" sz="2400" dirty="0" err="1">
                <a:latin typeface="+mj-lt"/>
              </a:rPr>
              <a:t>CountyHomelessInitiatve</a:t>
            </a:r>
            <a:endParaRPr lang="en-US" sz="2400" dirty="0">
              <a:latin typeface="+mj-lt"/>
            </a:endParaRPr>
          </a:p>
          <a:p>
            <a:pPr algn="ctr"/>
            <a:endParaRPr 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4C2A3A6-F559-4D6B-AF80-8AD26651F4B0}"/>
              </a:ext>
            </a:extLst>
          </p:cNvPr>
          <p:cNvSpPr/>
          <p:nvPr/>
        </p:nvSpPr>
        <p:spPr>
          <a:xfrm>
            <a:off x="65932" y="61919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UP TO DATE INFORMATION VISIT US AT: </a:t>
            </a:r>
          </a:p>
          <a:p>
            <a:r>
              <a:rPr lang="en-US" dirty="0">
                <a:solidFill>
                  <a:schemeClr val="bg1"/>
                </a:solidFill>
              </a:rPr>
              <a:t>                    HTTP://HOMELESS.LACOUNTY.GOV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6C94F70E-5E57-4D30-AA0E-6F70141559B0}"/>
              </a:ext>
            </a:extLst>
          </p:cNvPr>
          <p:cNvSpPr txBox="1">
            <a:spLocks/>
          </p:cNvSpPr>
          <p:nvPr/>
        </p:nvSpPr>
        <p:spPr>
          <a:xfrm>
            <a:off x="1534526" y="318117"/>
            <a:ext cx="727211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QUESTIONS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60613CA-E90E-4FA3-9376-3A1538E3E34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179" y="3973286"/>
            <a:ext cx="438470" cy="45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2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375721" cy="6934202"/>
            <a:chOff x="0" y="0"/>
            <a:chExt cx="9375721" cy="6934202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066800"/>
            </a:xfrm>
            <a:prstGeom prst="rect">
              <a:avLst/>
            </a:prstGeom>
            <a:solidFill>
              <a:srgbClr val="833F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061" y="78455"/>
              <a:ext cx="1134336" cy="9144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0" y="6172201"/>
              <a:ext cx="9144000" cy="685800"/>
            </a:xfrm>
            <a:prstGeom prst="rect">
              <a:avLst/>
            </a:prstGeom>
            <a:solidFill>
              <a:srgbClr val="833F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6321" y="6151035"/>
              <a:ext cx="2819400" cy="783167"/>
            </a:xfrm>
            <a:prstGeom prst="rect">
              <a:avLst/>
            </a:prstGeom>
          </p:spPr>
        </p:pic>
        <p:sp>
          <p:nvSpPr>
            <p:cNvPr id="11" name="Title 1"/>
            <p:cNvSpPr txBox="1">
              <a:spLocks/>
            </p:cNvSpPr>
            <p:nvPr/>
          </p:nvSpPr>
          <p:spPr>
            <a:xfrm>
              <a:off x="1534526" y="318117"/>
              <a:ext cx="7272110" cy="10668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8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Arial" panose="020B0604020202020204" pitchFamily="34" charset="0"/>
                </a:rPr>
                <a:t>HOMELESS COUNT 2017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E97E119-0AD0-4BF6-A814-A271618C4C0B}"/>
              </a:ext>
            </a:extLst>
          </p:cNvPr>
          <p:cNvSpPr txBox="1"/>
          <p:nvPr/>
        </p:nvSpPr>
        <p:spPr>
          <a:xfrm>
            <a:off x="536820" y="1057247"/>
            <a:ext cx="35288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Total Homeless Population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(includes Glendale, Long Beach and Pasadena)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BD2213B-9872-4999-A78A-DA19E379CF3A}"/>
              </a:ext>
            </a:extLst>
          </p:cNvPr>
          <p:cNvSpPr txBox="1"/>
          <p:nvPr/>
        </p:nvSpPr>
        <p:spPr>
          <a:xfrm>
            <a:off x="4806615" y="1057247"/>
            <a:ext cx="4297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Total Homeless Population -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Sheltered and Unsheltered</a:t>
            </a:r>
          </a:p>
        </p:txBody>
      </p:sp>
      <p:graphicFrame>
        <p:nvGraphicFramePr>
          <p:cNvPr id="15" name="Content Placeholder 6">
            <a:extLst>
              <a:ext uri="{FF2B5EF4-FFF2-40B4-BE49-F238E27FC236}">
                <a16:creationId xmlns:a16="http://schemas.microsoft.com/office/drawing/2014/main" xmlns="" id="{45E01384-27A1-4A3C-BC06-73E7CB12D4D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72143" y="1929463"/>
          <a:ext cx="3793550" cy="4166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ontent Placeholder 7">
            <a:extLst>
              <a:ext uri="{FF2B5EF4-FFF2-40B4-BE49-F238E27FC236}">
                <a16:creationId xmlns:a16="http://schemas.microsoft.com/office/drawing/2014/main" xmlns="" id="{BA291425-443B-4D94-A7EE-2C4D1BFCF0B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394319" y="1915131"/>
          <a:ext cx="4342177" cy="4159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TextBox 1">
            <a:extLst>
              <a:ext uri="{FF2B5EF4-FFF2-40B4-BE49-F238E27FC236}">
                <a16:creationId xmlns:a16="http://schemas.microsoft.com/office/drawing/2014/main" xmlns="" id="{E7AA4CB0-ABCC-4FBB-BDA1-B6C3BEE8728D}"/>
              </a:ext>
            </a:extLst>
          </p:cNvPr>
          <p:cNvSpPr txBox="1"/>
          <p:nvPr/>
        </p:nvSpPr>
        <p:spPr>
          <a:xfrm>
            <a:off x="3577096" y="3646349"/>
            <a:ext cx="817223" cy="6972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23% increase in 2017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xmlns="" id="{E03AE1EA-1F28-4968-AF32-380387A4DE3C}"/>
              </a:ext>
            </a:extLst>
          </p:cNvPr>
          <p:cNvSpPr txBox="1"/>
          <p:nvPr/>
        </p:nvSpPr>
        <p:spPr>
          <a:xfrm>
            <a:off x="8287316" y="3578673"/>
            <a:ext cx="817223" cy="6972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24% increase in 2017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2C0CBEB-F202-4B01-B52C-FC751C566808}"/>
              </a:ext>
            </a:extLst>
          </p:cNvPr>
          <p:cNvSpPr/>
          <p:nvPr/>
        </p:nvSpPr>
        <p:spPr>
          <a:xfrm>
            <a:off x="115861" y="6490318"/>
            <a:ext cx="609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 panose="020B0604020202020204" pitchFamily="34" charset="0"/>
              </a:rPr>
              <a:t>Data provided by the Los Angeles Homeless Services Authority (LAHSA)</a:t>
            </a:r>
          </a:p>
        </p:txBody>
      </p:sp>
    </p:spTree>
    <p:extLst>
      <p:ext uri="{BB962C8B-B14F-4D97-AF65-F5344CB8AC3E}">
        <p14:creationId xmlns:p14="http://schemas.microsoft.com/office/powerpoint/2010/main" val="300674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375721" cy="6934202"/>
            <a:chOff x="0" y="0"/>
            <a:chExt cx="9375721" cy="6934202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066800"/>
            </a:xfrm>
            <a:prstGeom prst="rect">
              <a:avLst/>
            </a:prstGeom>
            <a:solidFill>
              <a:srgbClr val="833F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061" y="78455"/>
              <a:ext cx="1134336" cy="9144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0" y="6172201"/>
              <a:ext cx="9144000" cy="685800"/>
            </a:xfrm>
            <a:prstGeom prst="rect">
              <a:avLst/>
            </a:prstGeom>
            <a:solidFill>
              <a:srgbClr val="833F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6321" y="6151035"/>
              <a:ext cx="2819400" cy="783167"/>
            </a:xfrm>
            <a:prstGeom prst="rect">
              <a:avLst/>
            </a:prstGeom>
          </p:spPr>
        </p:pic>
        <p:sp>
          <p:nvSpPr>
            <p:cNvPr id="11" name="Title 1"/>
            <p:cNvSpPr txBox="1">
              <a:spLocks/>
            </p:cNvSpPr>
            <p:nvPr/>
          </p:nvSpPr>
          <p:spPr>
            <a:xfrm>
              <a:off x="1534526" y="149154"/>
              <a:ext cx="7272110" cy="10668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80000"/>
                </a:lnSpc>
              </a:pPr>
              <a:r>
                <a:rPr lang="en-US" sz="3500" b="1" dirty="0">
                  <a:solidFill>
                    <a:schemeClr val="bg1"/>
                  </a:solidFill>
                  <a:cs typeface="Arial" panose="020B0604020202020204" pitchFamily="34" charset="0"/>
                </a:rPr>
                <a:t>HOMELESS COUNT 2017 BY SERVICE PLANNING AREA (SPA)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2C0CBEB-F202-4B01-B52C-FC751C566808}"/>
              </a:ext>
            </a:extLst>
          </p:cNvPr>
          <p:cNvSpPr/>
          <p:nvPr/>
        </p:nvSpPr>
        <p:spPr>
          <a:xfrm>
            <a:off x="115861" y="6490318"/>
            <a:ext cx="609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Data provided by the Los Angeles Homeless Services Authority (LAHSA)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xmlns="" id="{FF20184F-99BF-4E2C-AF43-4478759C3B88}"/>
              </a:ext>
            </a:extLst>
          </p:cNvPr>
          <p:cNvGraphicFramePr/>
          <p:nvPr>
            <p:extLst/>
          </p:nvPr>
        </p:nvGraphicFramePr>
        <p:xfrm>
          <a:off x="0" y="1066800"/>
          <a:ext cx="9004852" cy="4900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9833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375721" cy="6934202"/>
            <a:chOff x="0" y="0"/>
            <a:chExt cx="9375721" cy="6934202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066800"/>
            </a:xfrm>
            <a:prstGeom prst="rect">
              <a:avLst/>
            </a:prstGeom>
            <a:solidFill>
              <a:srgbClr val="833F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061" y="78455"/>
              <a:ext cx="1134336" cy="9144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0" y="6172201"/>
              <a:ext cx="9144000" cy="685800"/>
            </a:xfrm>
            <a:prstGeom prst="rect">
              <a:avLst/>
            </a:prstGeom>
            <a:solidFill>
              <a:srgbClr val="833F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6321" y="6151035"/>
              <a:ext cx="2819400" cy="783167"/>
            </a:xfrm>
            <a:prstGeom prst="rect">
              <a:avLst/>
            </a:prstGeom>
          </p:spPr>
        </p:pic>
        <p:sp>
          <p:nvSpPr>
            <p:cNvPr id="11" name="Title 1"/>
            <p:cNvSpPr txBox="1">
              <a:spLocks/>
            </p:cNvSpPr>
            <p:nvPr/>
          </p:nvSpPr>
          <p:spPr>
            <a:xfrm>
              <a:off x="1534526" y="318117"/>
              <a:ext cx="7272110" cy="10668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80000"/>
                </a:lnSpc>
              </a:pPr>
              <a:r>
                <a:rPr lang="en-US" sz="3500" b="1" dirty="0">
                  <a:solidFill>
                    <a:schemeClr val="bg1"/>
                  </a:solidFill>
                  <a:cs typeface="Arial" panose="020B0604020202020204" pitchFamily="34" charset="0"/>
                </a:rPr>
                <a:t>AFFORDABLE HOUSING CRISIS</a:t>
              </a: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5448412-3E51-49C1-83C8-DEB9B9DDE7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58" y="2494760"/>
            <a:ext cx="7049484" cy="335326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399810B-EA4A-4AAC-9BB3-7B8CB8504F70}"/>
              </a:ext>
            </a:extLst>
          </p:cNvPr>
          <p:cNvSpPr txBox="1"/>
          <p:nvPr/>
        </p:nvSpPr>
        <p:spPr>
          <a:xfrm>
            <a:off x="267129" y="1207479"/>
            <a:ext cx="8539507" cy="92333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latin typeface="+mj-lt"/>
              </a:rPr>
              <a:t>MEDIAN RENT IN LA COUNTY HAS INCREASED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28%</a:t>
            </a:r>
            <a:r>
              <a:rPr lang="en-US" dirty="0">
                <a:latin typeface="+mj-lt"/>
              </a:rPr>
              <a:t> SINCE 2000 WHILE MEDIAN RENTER HH INCOME HAS DECLINED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8%</a:t>
            </a:r>
            <a:r>
              <a:rPr lang="en-US" dirty="0">
                <a:latin typeface="+mj-lt"/>
              </a:rPr>
              <a:t> WHEN ADJUSTED FOR INFLATION</a:t>
            </a:r>
          </a:p>
        </p:txBody>
      </p:sp>
    </p:spTree>
    <p:extLst>
      <p:ext uri="{BB962C8B-B14F-4D97-AF65-F5344CB8AC3E}">
        <p14:creationId xmlns:p14="http://schemas.microsoft.com/office/powerpoint/2010/main" val="1475254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375721" cy="6934202"/>
            <a:chOff x="0" y="0"/>
            <a:chExt cx="9375721" cy="6934202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066800"/>
            </a:xfrm>
            <a:prstGeom prst="rect">
              <a:avLst/>
            </a:prstGeom>
            <a:solidFill>
              <a:srgbClr val="833F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061" y="78455"/>
              <a:ext cx="1134336" cy="9144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0" y="6172201"/>
              <a:ext cx="9144000" cy="685800"/>
            </a:xfrm>
            <a:prstGeom prst="rect">
              <a:avLst/>
            </a:prstGeom>
            <a:solidFill>
              <a:srgbClr val="833F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6321" y="6151035"/>
              <a:ext cx="2819400" cy="783167"/>
            </a:xfrm>
            <a:prstGeom prst="rect">
              <a:avLst/>
            </a:prstGeom>
          </p:spPr>
        </p:pic>
        <p:sp>
          <p:nvSpPr>
            <p:cNvPr id="11" name="Title 1"/>
            <p:cNvSpPr txBox="1">
              <a:spLocks/>
            </p:cNvSpPr>
            <p:nvPr/>
          </p:nvSpPr>
          <p:spPr>
            <a:xfrm>
              <a:off x="1534526" y="318117"/>
              <a:ext cx="7272110" cy="10668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80000"/>
                </a:lnSpc>
              </a:pPr>
              <a:r>
                <a:rPr lang="en-US" sz="3500" b="1" dirty="0">
                  <a:solidFill>
                    <a:schemeClr val="bg1"/>
                  </a:solidFill>
                  <a:cs typeface="Arial" panose="020B0604020202020204" pitchFamily="34" charset="0"/>
                </a:rPr>
                <a:t>AFFORDABLE HOUSING CRISIS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A48BAB3-AADE-492F-9437-5CDA04A8A1E3}"/>
              </a:ext>
            </a:extLst>
          </p:cNvPr>
          <p:cNvSpPr txBox="1"/>
          <p:nvPr/>
        </p:nvSpPr>
        <p:spPr>
          <a:xfrm>
            <a:off x="267129" y="1366503"/>
            <a:ext cx="8539507" cy="464871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/>
              <a:t>SHORTFALL OF </a:t>
            </a:r>
            <a:r>
              <a:rPr lang="en-US" b="1" dirty="0">
                <a:solidFill>
                  <a:srgbClr val="FF0000"/>
                </a:solidFill>
              </a:rPr>
              <a:t>549,197 </a:t>
            </a:r>
            <a:r>
              <a:rPr lang="en-US" dirty="0"/>
              <a:t>AFFORDABLE RENTAL UNITS FOR LOWEST-INCOME RENTERS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11D0E606-AA23-4386-801A-2C970E8955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29" y="2132342"/>
            <a:ext cx="5139758" cy="37700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7E9B2CD-A586-4C32-8D1C-87A4967E8172}"/>
              </a:ext>
            </a:extLst>
          </p:cNvPr>
          <p:cNvSpPr txBox="1"/>
          <p:nvPr/>
        </p:nvSpPr>
        <p:spPr>
          <a:xfrm>
            <a:off x="5734878" y="2554142"/>
            <a:ext cx="2902227" cy="2585323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+mj-lt"/>
              </a:rPr>
              <a:t>Los Angeles Metro area is the most cost-burdened in the United States.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48%</a:t>
            </a:r>
            <a:r>
              <a:rPr lang="en-US" dirty="0">
                <a:latin typeface="+mj-lt"/>
              </a:rPr>
              <a:t> of all residents in LA County pay more than 30% of their income on rent.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82%</a:t>
            </a:r>
            <a:r>
              <a:rPr lang="en-US" dirty="0">
                <a:latin typeface="+mj-lt"/>
              </a:rPr>
              <a:t> of the lowest income residents pay more than 50% of their income on rent.</a:t>
            </a:r>
          </a:p>
        </p:txBody>
      </p:sp>
    </p:spTree>
    <p:extLst>
      <p:ext uri="{BB962C8B-B14F-4D97-AF65-F5344CB8AC3E}">
        <p14:creationId xmlns:p14="http://schemas.microsoft.com/office/powerpoint/2010/main" val="1259650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375721" cy="6934202"/>
            <a:chOff x="0" y="0"/>
            <a:chExt cx="9375721" cy="6934202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066800"/>
            </a:xfrm>
            <a:prstGeom prst="rect">
              <a:avLst/>
            </a:prstGeom>
            <a:solidFill>
              <a:srgbClr val="833F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061" y="78455"/>
              <a:ext cx="1134336" cy="9144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0" y="6172201"/>
              <a:ext cx="9144000" cy="685800"/>
            </a:xfrm>
            <a:prstGeom prst="rect">
              <a:avLst/>
            </a:prstGeom>
            <a:solidFill>
              <a:srgbClr val="833F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6321" y="6151035"/>
              <a:ext cx="2819400" cy="783167"/>
            </a:xfrm>
            <a:prstGeom prst="rect">
              <a:avLst/>
            </a:prstGeom>
          </p:spPr>
        </p:pic>
        <p:sp>
          <p:nvSpPr>
            <p:cNvPr id="11" name="Title 1"/>
            <p:cNvSpPr txBox="1">
              <a:spLocks/>
            </p:cNvSpPr>
            <p:nvPr/>
          </p:nvSpPr>
          <p:spPr>
            <a:xfrm>
              <a:off x="1534526" y="318117"/>
              <a:ext cx="7272110" cy="10668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80000"/>
                </a:lnSpc>
              </a:pPr>
              <a:r>
                <a:rPr lang="en-US" sz="3500" b="1" dirty="0">
                  <a:solidFill>
                    <a:schemeClr val="bg1"/>
                  </a:solidFill>
                  <a:cs typeface="Arial" panose="020B0604020202020204" pitchFamily="34" charset="0"/>
                </a:rPr>
                <a:t>COUNTY HOMELESS INITIATIVE</a:t>
              </a: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45759"/>
            <a:ext cx="7323151" cy="4953000"/>
          </a:xfrm>
        </p:spPr>
        <p:txBody>
          <a:bodyPr>
            <a:noAutofit/>
          </a:bodyPr>
          <a:lstStyle/>
          <a:p>
            <a:pPr marL="68261" indent="0">
              <a:spcBef>
                <a:spcPts val="200"/>
              </a:spcBef>
              <a:buNone/>
            </a:pPr>
            <a:r>
              <a:rPr lang="en-US" sz="2000" b="1" dirty="0">
                <a:latin typeface="+mj-lt"/>
                <a:cs typeface="Arial" panose="020B0604020202020204" pitchFamily="34" charset="0"/>
              </a:rPr>
              <a:t>Seizing the moment: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Historic opportunity to combat homelessness throughout LA County</a:t>
            </a:r>
          </a:p>
          <a:p>
            <a:pPr marL="457189" indent="-387341">
              <a:lnSpc>
                <a:spcPts val="1200"/>
              </a:lnSpc>
              <a:spcBef>
                <a:spcPts val="0"/>
              </a:spcBef>
            </a:pPr>
            <a:endParaRPr lang="en-US" sz="2000" dirty="0">
              <a:latin typeface="+mj-lt"/>
              <a:cs typeface="Arial" panose="020B0604020202020204" pitchFamily="34" charset="0"/>
            </a:endParaRPr>
          </a:p>
          <a:p>
            <a:pPr marL="573088" lvl="1" indent="-342900">
              <a:spcBef>
                <a:spcPts val="1200"/>
              </a:spcBef>
              <a:buClr>
                <a:srgbClr val="660066"/>
              </a:buClr>
              <a:buSzPct val="150000"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Launched on August 17, 2015</a:t>
            </a:r>
          </a:p>
          <a:p>
            <a:pPr marL="573088" lvl="1" indent="-342900">
              <a:spcBef>
                <a:spcPts val="1200"/>
              </a:spcBef>
              <a:buClr>
                <a:srgbClr val="660066"/>
              </a:buClr>
              <a:buSzPct val="150000"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Initial Goal: Develop a comprehensive set of recommended County strategies to combat homelessness, including strategies in which cities can participate</a:t>
            </a:r>
          </a:p>
          <a:p>
            <a:pPr marL="573088" lvl="1" indent="-342900">
              <a:spcBef>
                <a:spcPts val="1200"/>
              </a:spcBef>
              <a:buClr>
                <a:srgbClr val="660066"/>
              </a:buClr>
              <a:buSzPct val="150000"/>
            </a:pPr>
            <a:r>
              <a:rPr lang="en-US" altLang="en-US" sz="2000" dirty="0">
                <a:latin typeface="+mj-lt"/>
                <a:cs typeface="Arial" charset="0"/>
              </a:rPr>
              <a:t>Process: Inclusive and collaborative planning process with participation from 25 County departments, 30 cities, and over 100 community organizations</a:t>
            </a:r>
          </a:p>
          <a:p>
            <a:pPr marL="628635" lvl="1" indent="-342891">
              <a:buClr>
                <a:srgbClr val="660066"/>
              </a:buClr>
              <a:buSzPct val="150000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/>
          </p:nvPr>
        </p:nvGraphicFramePr>
        <p:xfrm>
          <a:off x="1769556" y="4562573"/>
          <a:ext cx="5604888" cy="1379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81430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61" y="78455"/>
            <a:ext cx="1134336" cy="91440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4B20CBD7-DC93-4E03-9242-C4B34C33BFA4}"/>
              </a:ext>
            </a:extLst>
          </p:cNvPr>
          <p:cNvSpPr txBox="1">
            <a:spLocks/>
          </p:cNvSpPr>
          <p:nvPr/>
        </p:nvSpPr>
        <p:spPr>
          <a:xfrm>
            <a:off x="1534526" y="318117"/>
            <a:ext cx="727211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MEASURE H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2D9459AA-7D55-4AA0-BD02-81378B497794}"/>
              </a:ext>
            </a:extLst>
          </p:cNvPr>
          <p:cNvSpPr/>
          <p:nvPr/>
        </p:nvSpPr>
        <p:spPr>
          <a:xfrm>
            <a:off x="195209" y="1173592"/>
            <a:ext cx="8499755" cy="682214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3AD727B-E23E-4266-8439-C5617D9F5851}"/>
              </a:ext>
            </a:extLst>
          </p:cNvPr>
          <p:cNvSpPr txBox="1"/>
          <p:nvPr/>
        </p:nvSpPr>
        <p:spPr>
          <a:xfrm>
            <a:off x="276897" y="1149765"/>
            <a:ext cx="8698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¼ cent County Sales tax that will generate an estimated $355 million annually for 10 years to be used to prevent and combat homelessness.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D50BAE42-18BA-471A-8248-525D4AABAB02}"/>
              </a:ext>
            </a:extLst>
          </p:cNvPr>
          <p:cNvSpPr/>
          <p:nvPr/>
        </p:nvSpPr>
        <p:spPr>
          <a:xfrm>
            <a:off x="188961" y="3554380"/>
            <a:ext cx="8819318" cy="930585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7F8238BF-DEE1-474B-9E26-F220721F2A50}"/>
              </a:ext>
            </a:extLst>
          </p:cNvPr>
          <p:cNvSpPr/>
          <p:nvPr/>
        </p:nvSpPr>
        <p:spPr>
          <a:xfrm>
            <a:off x="195209" y="1937020"/>
            <a:ext cx="2436673" cy="1779351"/>
          </a:xfrm>
          <a:prstGeom prst="roundRect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+mj-lt"/>
              </a:rPr>
              <a:t>BOARD ORDINANCE PLACES MEASURE H ON MARCH 7, 2017 COUNTYWIDE BALLOT TO PREVENT AND COMBAT HOMELESSNESS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F946C049-BA45-4D76-A7B8-BA1DFAC0B8D3}"/>
              </a:ext>
            </a:extLst>
          </p:cNvPr>
          <p:cNvSpPr/>
          <p:nvPr/>
        </p:nvSpPr>
        <p:spPr>
          <a:xfrm>
            <a:off x="4626366" y="2235888"/>
            <a:ext cx="1440359" cy="1505285"/>
          </a:xfrm>
          <a:prstGeom prst="roundRect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+mj-lt"/>
              </a:rPr>
              <a:t>PASSAGE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 MEASURE H WITH 69.34% VOTER APPROVAL</a:t>
            </a: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F8CD4FD6-C598-4F82-8C67-BCB4971EB370}"/>
              </a:ext>
            </a:extLst>
          </p:cNvPr>
          <p:cNvGrpSpPr/>
          <p:nvPr/>
        </p:nvGrpSpPr>
        <p:grpSpPr>
          <a:xfrm>
            <a:off x="1758116" y="4304998"/>
            <a:ext cx="2408113" cy="1589100"/>
            <a:chOff x="2027583" y="4422648"/>
            <a:chExt cx="2408113" cy="1928481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xmlns="" id="{C0B063DD-16EC-4735-AE20-5663CD8B98F6}"/>
                </a:ext>
              </a:extLst>
            </p:cNvPr>
            <p:cNvSpPr/>
            <p:nvPr/>
          </p:nvSpPr>
          <p:spPr>
            <a:xfrm>
              <a:off x="2027583" y="4422648"/>
              <a:ext cx="2313830" cy="1928481"/>
            </a:xfrm>
            <a:prstGeom prst="roundRect">
              <a:avLst/>
            </a:prstGeom>
            <a:solidFill>
              <a:srgbClr val="7030A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B7BBB93E-0103-43B1-9FAE-9446AF6FE50D}"/>
                </a:ext>
              </a:extLst>
            </p:cNvPr>
            <p:cNvSpPr txBox="1"/>
            <p:nvPr/>
          </p:nvSpPr>
          <p:spPr>
            <a:xfrm>
              <a:off x="2027583" y="4487599"/>
              <a:ext cx="2408113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+mj-lt"/>
                </a:rPr>
                <a:t>BOARD DIRECTS CEO TO CONDUCT A MEASURE H REVENUE PLANNING PROCESS TO DEVELOP FUNDING RECOMMENDATIONS FOR      FY 17/18 – FY 19/20</a:t>
              </a:r>
            </a:p>
            <a:p>
              <a:endParaRPr lang="en-US" sz="1400" dirty="0"/>
            </a:p>
          </p:txBody>
        </p:sp>
      </p:grp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74CF6111-CF82-4D02-B97F-5B018E940F61}"/>
              </a:ext>
            </a:extLst>
          </p:cNvPr>
          <p:cNvSpPr/>
          <p:nvPr/>
        </p:nvSpPr>
        <p:spPr>
          <a:xfrm>
            <a:off x="6188529" y="4333386"/>
            <a:ext cx="2618107" cy="1258630"/>
          </a:xfrm>
          <a:prstGeom prst="roundRect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+mj-lt"/>
              </a:rPr>
              <a:t>BOARD APPROVES FINAL FUNDING RECOMMENDATIONS FOR FY 17/18 AND TENTATIVE RECOMMENDATIONS FOR        FY 18/19 AND 19/20</a:t>
            </a:r>
          </a:p>
        </p:txBody>
      </p:sp>
      <p:sp>
        <p:nvSpPr>
          <p:cNvPr id="5" name="Rectangle 4"/>
          <p:cNvSpPr/>
          <p:nvPr/>
        </p:nvSpPr>
        <p:spPr>
          <a:xfrm>
            <a:off x="188961" y="6224240"/>
            <a:ext cx="88193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000"/>
              </a:spcAft>
              <a:buClr>
                <a:srgbClr val="833F76"/>
              </a:buClr>
              <a:buSzPct val="150000"/>
            </a:pPr>
            <a:r>
              <a:rPr lang="en-US" sz="1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Projected to help </a:t>
            </a: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45,000 families and individuals</a:t>
            </a:r>
            <a:r>
              <a:rPr lang="en-US" sz="1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move from homelessness to permanent housing, and enable </a:t>
            </a: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30,000 more </a:t>
            </a:r>
            <a:r>
              <a:rPr lang="en-US" sz="1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 avoid becoming homeless – within the first 5 years.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DF4A15D-99D5-4145-A38B-BBA07B274B02}"/>
              </a:ext>
            </a:extLst>
          </p:cNvPr>
          <p:cNvSpPr txBox="1"/>
          <p:nvPr/>
        </p:nvSpPr>
        <p:spPr>
          <a:xfrm>
            <a:off x="315589" y="3889470"/>
            <a:ext cx="105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12/06/16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595C581-63F5-4C80-B3B8-CAD44E91CAE0}"/>
              </a:ext>
            </a:extLst>
          </p:cNvPr>
          <p:cNvSpPr txBox="1"/>
          <p:nvPr/>
        </p:nvSpPr>
        <p:spPr>
          <a:xfrm>
            <a:off x="2444469" y="3889319"/>
            <a:ext cx="105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02/07/17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C574E91D-16AE-44A2-9D83-A7CFC15C75B7}"/>
              </a:ext>
            </a:extLst>
          </p:cNvPr>
          <p:cNvSpPr txBox="1"/>
          <p:nvPr/>
        </p:nvSpPr>
        <p:spPr>
          <a:xfrm>
            <a:off x="4756767" y="3897786"/>
            <a:ext cx="105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03/07/17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EC14F83-72F4-4B81-AB10-E9A1FF2E2363}"/>
              </a:ext>
            </a:extLst>
          </p:cNvPr>
          <p:cNvSpPr txBox="1"/>
          <p:nvPr/>
        </p:nvSpPr>
        <p:spPr>
          <a:xfrm>
            <a:off x="7086935" y="3914111"/>
            <a:ext cx="105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06/13/17</a:t>
            </a:r>
          </a:p>
        </p:txBody>
      </p:sp>
    </p:spTree>
    <p:extLst>
      <p:ext uri="{BB962C8B-B14F-4D97-AF65-F5344CB8AC3E}">
        <p14:creationId xmlns:p14="http://schemas.microsoft.com/office/powerpoint/2010/main" val="970286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21" y="6151035"/>
            <a:ext cx="2819400" cy="78316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525DFBD-30EE-4728-A083-A5FD93E87E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133" y="1136472"/>
            <a:ext cx="7923948" cy="49053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03D11C1-54B0-4ADD-ADBD-2B173323206E}"/>
              </a:ext>
            </a:extLst>
          </p:cNvPr>
          <p:cNvSpPr txBox="1"/>
          <p:nvPr/>
        </p:nvSpPr>
        <p:spPr>
          <a:xfrm>
            <a:off x="6939203" y="5902036"/>
            <a:ext cx="1837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*Funding in millions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F6272EF-A917-4710-9858-43B869B7AB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6" y="152400"/>
            <a:ext cx="1134336" cy="9144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5FD70BB1-25DB-407D-8EAA-50C3D7E8049C}"/>
              </a:ext>
            </a:extLst>
          </p:cNvPr>
          <p:cNvSpPr txBox="1">
            <a:spLocks/>
          </p:cNvSpPr>
          <p:nvPr/>
        </p:nvSpPr>
        <p:spPr>
          <a:xfrm>
            <a:off x="1197161" y="279621"/>
            <a:ext cx="7756439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APPROVED FUNDING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740503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847</TotalTime>
  <Words>1379</Words>
  <Application>Microsoft Office PowerPoint</Application>
  <PresentationFormat>On-screen Show (4:3)</PresentationFormat>
  <Paragraphs>164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Gerardo Ramirez</dc:creator>
  <cp:lastModifiedBy>DMH</cp:lastModifiedBy>
  <cp:revision>83</cp:revision>
  <cp:lastPrinted>2018-03-30T21:49:45Z</cp:lastPrinted>
  <dcterms:created xsi:type="dcterms:W3CDTF">2017-08-18T00:18:17Z</dcterms:created>
  <dcterms:modified xsi:type="dcterms:W3CDTF">2018-04-16T15:53:37Z</dcterms:modified>
</cp:coreProperties>
</file>