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handoutMasterIdLst>
    <p:handoutMasterId r:id="rId59"/>
  </p:handoutMasterIdLst>
  <p:sldIdLst>
    <p:sldId id="256" r:id="rId5"/>
    <p:sldId id="258" r:id="rId6"/>
    <p:sldId id="384" r:id="rId7"/>
    <p:sldId id="273" r:id="rId8"/>
    <p:sldId id="300" r:id="rId9"/>
    <p:sldId id="308" r:id="rId10"/>
    <p:sldId id="309" r:id="rId11"/>
    <p:sldId id="310" r:id="rId12"/>
    <p:sldId id="311" r:id="rId13"/>
    <p:sldId id="298" r:id="rId14"/>
    <p:sldId id="305" r:id="rId15"/>
    <p:sldId id="304" r:id="rId16"/>
    <p:sldId id="303" r:id="rId17"/>
    <p:sldId id="299" r:id="rId18"/>
    <p:sldId id="302" r:id="rId19"/>
    <p:sldId id="375" r:id="rId20"/>
    <p:sldId id="376" r:id="rId21"/>
    <p:sldId id="377" r:id="rId22"/>
    <p:sldId id="378" r:id="rId23"/>
    <p:sldId id="379" r:id="rId24"/>
    <p:sldId id="380" r:id="rId25"/>
    <p:sldId id="275" r:id="rId26"/>
    <p:sldId id="385" r:id="rId27"/>
    <p:sldId id="386" r:id="rId28"/>
    <p:sldId id="387" r:id="rId29"/>
    <p:sldId id="388" r:id="rId30"/>
    <p:sldId id="277" r:id="rId31"/>
    <p:sldId id="297" r:id="rId32"/>
    <p:sldId id="313" r:id="rId33"/>
    <p:sldId id="316" r:id="rId34"/>
    <p:sldId id="317" r:id="rId35"/>
    <p:sldId id="318" r:id="rId36"/>
    <p:sldId id="319" r:id="rId37"/>
    <p:sldId id="390" r:id="rId38"/>
    <p:sldId id="391" r:id="rId39"/>
    <p:sldId id="392" r:id="rId40"/>
    <p:sldId id="393" r:id="rId41"/>
    <p:sldId id="394" r:id="rId42"/>
    <p:sldId id="395" r:id="rId43"/>
    <p:sldId id="396" r:id="rId44"/>
    <p:sldId id="276" r:id="rId45"/>
    <p:sldId id="397" r:id="rId46"/>
    <p:sldId id="398" r:id="rId47"/>
    <p:sldId id="399" r:id="rId48"/>
    <p:sldId id="400" r:id="rId49"/>
    <p:sldId id="383" r:id="rId50"/>
    <p:sldId id="351" r:id="rId51"/>
    <p:sldId id="352" r:id="rId52"/>
    <p:sldId id="353" r:id="rId53"/>
    <p:sldId id="354" r:id="rId54"/>
    <p:sldId id="356" r:id="rId55"/>
    <p:sldId id="382" r:id="rId56"/>
    <p:sldId id="259" r:id="rId57"/>
  </p:sldIdLst>
  <p:sldSz cx="12188825" cy="6858000"/>
  <p:notesSz cx="7023100" cy="93091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3" pos="3839">
          <p15:clr>
            <a:srgbClr val="A4A3A4"/>
          </p15:clr>
        </p15:guide>
      </p15:sldGuideLst>
    </p:ext>
    <p:ext uri="{2D200454-40CA-4A62-9FC3-DE9A4176ACB9}">
      <p15:notesGuideLst xmlns:p15="http://schemas.microsoft.com/office/powerpoint/2012/main" xmlns="">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92" autoAdjust="0"/>
    <p:restoredTop sz="94492" autoAdjust="0"/>
  </p:normalViewPr>
  <p:slideViewPr>
    <p:cSldViewPr>
      <p:cViewPr varScale="1">
        <p:scale>
          <a:sx n="87" d="100"/>
          <a:sy n="87" d="100"/>
        </p:scale>
        <p:origin x="-115" y="-72"/>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1986" y="10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705E03B7-B591-4A2A-B695-014C5A39F13E}" type="datetimeFigureOut">
              <a:rPr lang="en-US"/>
              <a:t>5/3/2018</a:t>
            </a:fld>
            <a:endParaRPr/>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A8E322BB-75AD-4A1E-9661-2724167329F0}" type="slidenum">
              <a:rPr/>
              <a:t>‹#›</a:t>
            </a:fld>
            <a:endParaRPr/>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67DFBD7B-E4FB-4AA8-9540-FD148073ACB3}" type="datetimeFigureOut">
              <a:rPr lang="en-US"/>
              <a:t>5/3/2018</a:t>
            </a:fld>
            <a:endParaRPr/>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endParaRPr/>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B045B7DE-1198-4F2F-B574-CA8CAE341642}" type="slidenum">
              <a:rPr/>
              <a:t>‹#›</a:t>
            </a:fld>
            <a:endParaRPr/>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1</a:t>
            </a:fld>
            <a:endParaRPr lang="en-US"/>
          </a:p>
        </p:txBody>
      </p:sp>
    </p:spTree>
    <p:extLst>
      <p:ext uri="{BB962C8B-B14F-4D97-AF65-F5344CB8AC3E}">
        <p14:creationId xmlns:p14="http://schemas.microsoft.com/office/powerpoint/2010/main" val="1617848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10</a:t>
            </a:fld>
            <a:endParaRPr lang="en-US"/>
          </a:p>
        </p:txBody>
      </p:sp>
    </p:spTree>
    <p:extLst>
      <p:ext uri="{BB962C8B-B14F-4D97-AF65-F5344CB8AC3E}">
        <p14:creationId xmlns:p14="http://schemas.microsoft.com/office/powerpoint/2010/main" val="2368071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11</a:t>
            </a:fld>
            <a:endParaRPr lang="en-US"/>
          </a:p>
        </p:txBody>
      </p:sp>
    </p:spTree>
    <p:extLst>
      <p:ext uri="{BB962C8B-B14F-4D97-AF65-F5344CB8AC3E}">
        <p14:creationId xmlns:p14="http://schemas.microsoft.com/office/powerpoint/2010/main" val="266897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12</a:t>
            </a:fld>
            <a:endParaRPr lang="en-US"/>
          </a:p>
        </p:txBody>
      </p:sp>
    </p:spTree>
    <p:extLst>
      <p:ext uri="{BB962C8B-B14F-4D97-AF65-F5344CB8AC3E}">
        <p14:creationId xmlns:p14="http://schemas.microsoft.com/office/powerpoint/2010/main" val="2621237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13</a:t>
            </a:fld>
            <a:endParaRPr lang="en-US"/>
          </a:p>
        </p:txBody>
      </p:sp>
    </p:spTree>
    <p:extLst>
      <p:ext uri="{BB962C8B-B14F-4D97-AF65-F5344CB8AC3E}">
        <p14:creationId xmlns:p14="http://schemas.microsoft.com/office/powerpoint/2010/main" val="919373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14</a:t>
            </a:fld>
            <a:endParaRPr lang="en-US"/>
          </a:p>
        </p:txBody>
      </p:sp>
    </p:spTree>
    <p:extLst>
      <p:ext uri="{BB962C8B-B14F-4D97-AF65-F5344CB8AC3E}">
        <p14:creationId xmlns:p14="http://schemas.microsoft.com/office/powerpoint/2010/main" val="2270477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15</a:t>
            </a:fld>
            <a:endParaRPr lang="en-US"/>
          </a:p>
        </p:txBody>
      </p:sp>
    </p:spTree>
    <p:extLst>
      <p:ext uri="{BB962C8B-B14F-4D97-AF65-F5344CB8AC3E}">
        <p14:creationId xmlns:p14="http://schemas.microsoft.com/office/powerpoint/2010/main" val="3639424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16</a:t>
            </a:fld>
            <a:endParaRPr lang="en-US"/>
          </a:p>
        </p:txBody>
      </p:sp>
    </p:spTree>
    <p:extLst>
      <p:ext uri="{BB962C8B-B14F-4D97-AF65-F5344CB8AC3E}">
        <p14:creationId xmlns:p14="http://schemas.microsoft.com/office/powerpoint/2010/main" val="2425941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17</a:t>
            </a:fld>
            <a:endParaRPr lang="en-US"/>
          </a:p>
        </p:txBody>
      </p:sp>
    </p:spTree>
    <p:extLst>
      <p:ext uri="{BB962C8B-B14F-4D97-AF65-F5344CB8AC3E}">
        <p14:creationId xmlns:p14="http://schemas.microsoft.com/office/powerpoint/2010/main" val="377549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18</a:t>
            </a:fld>
            <a:endParaRPr lang="en-US"/>
          </a:p>
        </p:txBody>
      </p:sp>
    </p:spTree>
    <p:extLst>
      <p:ext uri="{BB962C8B-B14F-4D97-AF65-F5344CB8AC3E}">
        <p14:creationId xmlns:p14="http://schemas.microsoft.com/office/powerpoint/2010/main" val="4200459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19</a:t>
            </a:fld>
            <a:endParaRPr lang="en-US"/>
          </a:p>
        </p:txBody>
      </p:sp>
    </p:spTree>
    <p:extLst>
      <p:ext uri="{BB962C8B-B14F-4D97-AF65-F5344CB8AC3E}">
        <p14:creationId xmlns:p14="http://schemas.microsoft.com/office/powerpoint/2010/main" val="2809941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2</a:t>
            </a:fld>
            <a:endParaRPr lang="en-US"/>
          </a:p>
        </p:txBody>
      </p:sp>
    </p:spTree>
    <p:extLst>
      <p:ext uri="{BB962C8B-B14F-4D97-AF65-F5344CB8AC3E}">
        <p14:creationId xmlns:p14="http://schemas.microsoft.com/office/powerpoint/2010/main" val="3927440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20</a:t>
            </a:fld>
            <a:endParaRPr lang="en-US"/>
          </a:p>
        </p:txBody>
      </p:sp>
    </p:spTree>
    <p:extLst>
      <p:ext uri="{BB962C8B-B14F-4D97-AF65-F5344CB8AC3E}">
        <p14:creationId xmlns:p14="http://schemas.microsoft.com/office/powerpoint/2010/main" val="1804765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21</a:t>
            </a:fld>
            <a:endParaRPr lang="en-US"/>
          </a:p>
        </p:txBody>
      </p:sp>
    </p:spTree>
    <p:extLst>
      <p:ext uri="{BB962C8B-B14F-4D97-AF65-F5344CB8AC3E}">
        <p14:creationId xmlns:p14="http://schemas.microsoft.com/office/powerpoint/2010/main" val="4026452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22</a:t>
            </a:fld>
            <a:endParaRPr lang="en-US"/>
          </a:p>
        </p:txBody>
      </p:sp>
    </p:spTree>
    <p:extLst>
      <p:ext uri="{BB962C8B-B14F-4D97-AF65-F5344CB8AC3E}">
        <p14:creationId xmlns:p14="http://schemas.microsoft.com/office/powerpoint/2010/main" val="1523742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23</a:t>
            </a:fld>
            <a:endParaRPr lang="en-US"/>
          </a:p>
        </p:txBody>
      </p:sp>
    </p:spTree>
    <p:extLst>
      <p:ext uri="{BB962C8B-B14F-4D97-AF65-F5344CB8AC3E}">
        <p14:creationId xmlns:p14="http://schemas.microsoft.com/office/powerpoint/2010/main" val="3194299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24</a:t>
            </a:fld>
            <a:endParaRPr lang="en-US"/>
          </a:p>
        </p:txBody>
      </p:sp>
    </p:spTree>
    <p:extLst>
      <p:ext uri="{BB962C8B-B14F-4D97-AF65-F5344CB8AC3E}">
        <p14:creationId xmlns:p14="http://schemas.microsoft.com/office/powerpoint/2010/main" val="2423850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25</a:t>
            </a:fld>
            <a:endParaRPr lang="en-US"/>
          </a:p>
        </p:txBody>
      </p:sp>
    </p:spTree>
    <p:extLst>
      <p:ext uri="{BB962C8B-B14F-4D97-AF65-F5344CB8AC3E}">
        <p14:creationId xmlns:p14="http://schemas.microsoft.com/office/powerpoint/2010/main" val="2323777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26</a:t>
            </a:fld>
            <a:endParaRPr lang="en-US"/>
          </a:p>
        </p:txBody>
      </p:sp>
    </p:spTree>
    <p:extLst>
      <p:ext uri="{BB962C8B-B14F-4D97-AF65-F5344CB8AC3E}">
        <p14:creationId xmlns:p14="http://schemas.microsoft.com/office/powerpoint/2010/main" val="426360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27</a:t>
            </a:fld>
            <a:endParaRPr lang="en-US"/>
          </a:p>
        </p:txBody>
      </p:sp>
    </p:spTree>
    <p:extLst>
      <p:ext uri="{BB962C8B-B14F-4D97-AF65-F5344CB8AC3E}">
        <p14:creationId xmlns:p14="http://schemas.microsoft.com/office/powerpoint/2010/main" val="2177926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28</a:t>
            </a:fld>
            <a:endParaRPr lang="en-US"/>
          </a:p>
        </p:txBody>
      </p:sp>
    </p:spTree>
    <p:extLst>
      <p:ext uri="{BB962C8B-B14F-4D97-AF65-F5344CB8AC3E}">
        <p14:creationId xmlns:p14="http://schemas.microsoft.com/office/powerpoint/2010/main" val="2659584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29</a:t>
            </a:fld>
            <a:endParaRPr lang="en-US"/>
          </a:p>
        </p:txBody>
      </p:sp>
    </p:spTree>
    <p:extLst>
      <p:ext uri="{BB962C8B-B14F-4D97-AF65-F5344CB8AC3E}">
        <p14:creationId xmlns:p14="http://schemas.microsoft.com/office/powerpoint/2010/main" val="3214631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3</a:t>
            </a:fld>
            <a:endParaRPr lang="en-US"/>
          </a:p>
        </p:txBody>
      </p:sp>
    </p:spTree>
    <p:extLst>
      <p:ext uri="{BB962C8B-B14F-4D97-AF65-F5344CB8AC3E}">
        <p14:creationId xmlns:p14="http://schemas.microsoft.com/office/powerpoint/2010/main" val="3188552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30</a:t>
            </a:fld>
            <a:endParaRPr lang="en-US"/>
          </a:p>
        </p:txBody>
      </p:sp>
    </p:spTree>
    <p:extLst>
      <p:ext uri="{BB962C8B-B14F-4D97-AF65-F5344CB8AC3E}">
        <p14:creationId xmlns:p14="http://schemas.microsoft.com/office/powerpoint/2010/main" val="2545851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31</a:t>
            </a:fld>
            <a:endParaRPr lang="en-US"/>
          </a:p>
        </p:txBody>
      </p:sp>
    </p:spTree>
    <p:extLst>
      <p:ext uri="{BB962C8B-B14F-4D97-AF65-F5344CB8AC3E}">
        <p14:creationId xmlns:p14="http://schemas.microsoft.com/office/powerpoint/2010/main" val="3485071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32</a:t>
            </a:fld>
            <a:endParaRPr lang="en-US"/>
          </a:p>
        </p:txBody>
      </p:sp>
    </p:spTree>
    <p:extLst>
      <p:ext uri="{BB962C8B-B14F-4D97-AF65-F5344CB8AC3E}">
        <p14:creationId xmlns:p14="http://schemas.microsoft.com/office/powerpoint/2010/main" val="4074893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33</a:t>
            </a:fld>
            <a:endParaRPr lang="en-US"/>
          </a:p>
        </p:txBody>
      </p:sp>
    </p:spTree>
    <p:extLst>
      <p:ext uri="{BB962C8B-B14F-4D97-AF65-F5344CB8AC3E}">
        <p14:creationId xmlns:p14="http://schemas.microsoft.com/office/powerpoint/2010/main" val="2389540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34</a:t>
            </a:fld>
            <a:endParaRPr lang="en-US"/>
          </a:p>
        </p:txBody>
      </p:sp>
    </p:spTree>
    <p:extLst>
      <p:ext uri="{BB962C8B-B14F-4D97-AF65-F5344CB8AC3E}">
        <p14:creationId xmlns:p14="http://schemas.microsoft.com/office/powerpoint/2010/main" val="1323464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244098">
              <a:defRPr/>
            </a:pPr>
            <a:fld id="{B045B7DE-1198-4F2F-B574-CA8CAE341642}" type="slidenum">
              <a:rPr lang="en-US">
                <a:solidFill>
                  <a:srgbClr val="000000"/>
                </a:solidFill>
                <a:latin typeface="Constantia"/>
              </a:rPr>
              <a:pPr defTabSz="1244098">
                <a:defRPr/>
              </a:pPr>
              <a:t>35</a:t>
            </a:fld>
            <a:endParaRPr lang="en-US">
              <a:solidFill>
                <a:srgbClr val="000000"/>
              </a:solidFill>
              <a:latin typeface="Constantia"/>
            </a:endParaRPr>
          </a:p>
        </p:txBody>
      </p:sp>
    </p:spTree>
    <p:extLst>
      <p:ext uri="{BB962C8B-B14F-4D97-AF65-F5344CB8AC3E}">
        <p14:creationId xmlns:p14="http://schemas.microsoft.com/office/powerpoint/2010/main" val="3558128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244098">
              <a:defRPr/>
            </a:pPr>
            <a:fld id="{B045B7DE-1198-4F2F-B574-CA8CAE341642}" type="slidenum">
              <a:rPr lang="en-US">
                <a:solidFill>
                  <a:srgbClr val="000000"/>
                </a:solidFill>
                <a:latin typeface="Constantia"/>
              </a:rPr>
              <a:pPr defTabSz="1244098">
                <a:defRPr/>
              </a:pPr>
              <a:t>36</a:t>
            </a:fld>
            <a:endParaRPr lang="en-US">
              <a:solidFill>
                <a:srgbClr val="000000"/>
              </a:solidFill>
              <a:latin typeface="Constantia"/>
            </a:endParaRPr>
          </a:p>
        </p:txBody>
      </p:sp>
    </p:spTree>
    <p:extLst>
      <p:ext uri="{BB962C8B-B14F-4D97-AF65-F5344CB8AC3E}">
        <p14:creationId xmlns:p14="http://schemas.microsoft.com/office/powerpoint/2010/main" val="395771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37</a:t>
            </a:fld>
            <a:endParaRPr lang="en-US"/>
          </a:p>
        </p:txBody>
      </p:sp>
    </p:spTree>
    <p:extLst>
      <p:ext uri="{BB962C8B-B14F-4D97-AF65-F5344CB8AC3E}">
        <p14:creationId xmlns:p14="http://schemas.microsoft.com/office/powerpoint/2010/main" val="1112314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38</a:t>
            </a:fld>
            <a:endParaRPr lang="en-US"/>
          </a:p>
        </p:txBody>
      </p:sp>
    </p:spTree>
    <p:extLst>
      <p:ext uri="{BB962C8B-B14F-4D97-AF65-F5344CB8AC3E}">
        <p14:creationId xmlns:p14="http://schemas.microsoft.com/office/powerpoint/2010/main" val="27587884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244098">
              <a:defRPr/>
            </a:pPr>
            <a:fld id="{B045B7DE-1198-4F2F-B574-CA8CAE341642}" type="slidenum">
              <a:rPr lang="en-US">
                <a:solidFill>
                  <a:srgbClr val="000000"/>
                </a:solidFill>
                <a:latin typeface="Constantia"/>
              </a:rPr>
              <a:pPr defTabSz="1244098">
                <a:defRPr/>
              </a:pPr>
              <a:t>39</a:t>
            </a:fld>
            <a:endParaRPr lang="en-US">
              <a:solidFill>
                <a:srgbClr val="000000"/>
              </a:solidFill>
              <a:latin typeface="Constantia"/>
            </a:endParaRPr>
          </a:p>
        </p:txBody>
      </p:sp>
    </p:spTree>
    <p:extLst>
      <p:ext uri="{BB962C8B-B14F-4D97-AF65-F5344CB8AC3E}">
        <p14:creationId xmlns:p14="http://schemas.microsoft.com/office/powerpoint/2010/main" val="1712318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4</a:t>
            </a:fld>
            <a:endParaRPr lang="en-US"/>
          </a:p>
        </p:txBody>
      </p:sp>
    </p:spTree>
    <p:extLst>
      <p:ext uri="{BB962C8B-B14F-4D97-AF65-F5344CB8AC3E}">
        <p14:creationId xmlns:p14="http://schemas.microsoft.com/office/powerpoint/2010/main" val="2992276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244098">
              <a:defRPr/>
            </a:pPr>
            <a:fld id="{B045B7DE-1198-4F2F-B574-CA8CAE341642}" type="slidenum">
              <a:rPr lang="en-US">
                <a:solidFill>
                  <a:srgbClr val="000000"/>
                </a:solidFill>
                <a:latin typeface="Constantia"/>
              </a:rPr>
              <a:pPr defTabSz="1244098">
                <a:defRPr/>
              </a:pPr>
              <a:t>40</a:t>
            </a:fld>
            <a:endParaRPr lang="en-US">
              <a:solidFill>
                <a:srgbClr val="000000"/>
              </a:solidFill>
              <a:latin typeface="Constantia"/>
            </a:endParaRPr>
          </a:p>
        </p:txBody>
      </p:sp>
    </p:spTree>
    <p:extLst>
      <p:ext uri="{BB962C8B-B14F-4D97-AF65-F5344CB8AC3E}">
        <p14:creationId xmlns:p14="http://schemas.microsoft.com/office/powerpoint/2010/main" val="4264914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41</a:t>
            </a:fld>
            <a:endParaRPr lang="en-US"/>
          </a:p>
        </p:txBody>
      </p:sp>
    </p:spTree>
    <p:extLst>
      <p:ext uri="{BB962C8B-B14F-4D97-AF65-F5344CB8AC3E}">
        <p14:creationId xmlns:p14="http://schemas.microsoft.com/office/powerpoint/2010/main" val="1425801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42</a:t>
            </a:fld>
            <a:endParaRPr lang="en-US"/>
          </a:p>
        </p:txBody>
      </p:sp>
    </p:spTree>
    <p:extLst>
      <p:ext uri="{BB962C8B-B14F-4D97-AF65-F5344CB8AC3E}">
        <p14:creationId xmlns:p14="http://schemas.microsoft.com/office/powerpoint/2010/main" val="3428249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43</a:t>
            </a:fld>
            <a:endParaRPr lang="en-US"/>
          </a:p>
        </p:txBody>
      </p:sp>
    </p:spTree>
    <p:extLst>
      <p:ext uri="{BB962C8B-B14F-4D97-AF65-F5344CB8AC3E}">
        <p14:creationId xmlns:p14="http://schemas.microsoft.com/office/powerpoint/2010/main" val="4155835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44</a:t>
            </a:fld>
            <a:endParaRPr lang="en-US"/>
          </a:p>
        </p:txBody>
      </p:sp>
    </p:spTree>
    <p:extLst>
      <p:ext uri="{BB962C8B-B14F-4D97-AF65-F5344CB8AC3E}">
        <p14:creationId xmlns:p14="http://schemas.microsoft.com/office/powerpoint/2010/main" val="1483436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45</a:t>
            </a:fld>
            <a:endParaRPr lang="en-US"/>
          </a:p>
        </p:txBody>
      </p:sp>
    </p:spTree>
    <p:extLst>
      <p:ext uri="{BB962C8B-B14F-4D97-AF65-F5344CB8AC3E}">
        <p14:creationId xmlns:p14="http://schemas.microsoft.com/office/powerpoint/2010/main" val="538127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46</a:t>
            </a:fld>
            <a:endParaRPr lang="en-US"/>
          </a:p>
        </p:txBody>
      </p:sp>
    </p:spTree>
    <p:extLst>
      <p:ext uri="{BB962C8B-B14F-4D97-AF65-F5344CB8AC3E}">
        <p14:creationId xmlns:p14="http://schemas.microsoft.com/office/powerpoint/2010/main" val="38897160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47</a:t>
            </a:fld>
            <a:endParaRPr lang="en-US"/>
          </a:p>
        </p:txBody>
      </p:sp>
    </p:spTree>
    <p:extLst>
      <p:ext uri="{BB962C8B-B14F-4D97-AF65-F5344CB8AC3E}">
        <p14:creationId xmlns:p14="http://schemas.microsoft.com/office/powerpoint/2010/main" val="2444873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48</a:t>
            </a:fld>
            <a:endParaRPr lang="en-US"/>
          </a:p>
        </p:txBody>
      </p:sp>
    </p:spTree>
    <p:extLst>
      <p:ext uri="{BB962C8B-B14F-4D97-AF65-F5344CB8AC3E}">
        <p14:creationId xmlns:p14="http://schemas.microsoft.com/office/powerpoint/2010/main" val="27157450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49</a:t>
            </a:fld>
            <a:endParaRPr lang="en-US"/>
          </a:p>
        </p:txBody>
      </p:sp>
    </p:spTree>
    <p:extLst>
      <p:ext uri="{BB962C8B-B14F-4D97-AF65-F5344CB8AC3E}">
        <p14:creationId xmlns:p14="http://schemas.microsoft.com/office/powerpoint/2010/main" val="2700850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5</a:t>
            </a:fld>
            <a:endParaRPr lang="en-US"/>
          </a:p>
        </p:txBody>
      </p:sp>
    </p:spTree>
    <p:extLst>
      <p:ext uri="{BB962C8B-B14F-4D97-AF65-F5344CB8AC3E}">
        <p14:creationId xmlns:p14="http://schemas.microsoft.com/office/powerpoint/2010/main" val="68669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50</a:t>
            </a:fld>
            <a:endParaRPr lang="en-US"/>
          </a:p>
        </p:txBody>
      </p:sp>
    </p:spTree>
    <p:extLst>
      <p:ext uri="{BB962C8B-B14F-4D97-AF65-F5344CB8AC3E}">
        <p14:creationId xmlns:p14="http://schemas.microsoft.com/office/powerpoint/2010/main" val="41754127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51</a:t>
            </a:fld>
            <a:endParaRPr lang="en-US"/>
          </a:p>
        </p:txBody>
      </p:sp>
    </p:spTree>
    <p:extLst>
      <p:ext uri="{BB962C8B-B14F-4D97-AF65-F5344CB8AC3E}">
        <p14:creationId xmlns:p14="http://schemas.microsoft.com/office/powerpoint/2010/main" val="42793571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52</a:t>
            </a:fld>
            <a:endParaRPr lang="en-US"/>
          </a:p>
        </p:txBody>
      </p:sp>
    </p:spTree>
    <p:extLst>
      <p:ext uri="{BB962C8B-B14F-4D97-AF65-F5344CB8AC3E}">
        <p14:creationId xmlns:p14="http://schemas.microsoft.com/office/powerpoint/2010/main" val="30990487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53</a:t>
            </a:fld>
            <a:endParaRPr lang="en-US"/>
          </a:p>
        </p:txBody>
      </p:sp>
    </p:spTree>
    <p:extLst>
      <p:ext uri="{BB962C8B-B14F-4D97-AF65-F5344CB8AC3E}">
        <p14:creationId xmlns:p14="http://schemas.microsoft.com/office/powerpoint/2010/main" val="2086103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6</a:t>
            </a:fld>
            <a:endParaRPr lang="en-US"/>
          </a:p>
        </p:txBody>
      </p:sp>
    </p:spTree>
    <p:extLst>
      <p:ext uri="{BB962C8B-B14F-4D97-AF65-F5344CB8AC3E}">
        <p14:creationId xmlns:p14="http://schemas.microsoft.com/office/powerpoint/2010/main" val="1434764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7</a:t>
            </a:fld>
            <a:endParaRPr lang="en-US"/>
          </a:p>
        </p:txBody>
      </p:sp>
    </p:spTree>
    <p:extLst>
      <p:ext uri="{BB962C8B-B14F-4D97-AF65-F5344CB8AC3E}">
        <p14:creationId xmlns:p14="http://schemas.microsoft.com/office/powerpoint/2010/main" val="548676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8</a:t>
            </a:fld>
            <a:endParaRPr lang="en-US"/>
          </a:p>
        </p:txBody>
      </p:sp>
    </p:spTree>
    <p:extLst>
      <p:ext uri="{BB962C8B-B14F-4D97-AF65-F5344CB8AC3E}">
        <p14:creationId xmlns:p14="http://schemas.microsoft.com/office/powerpoint/2010/main" val="3861368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5B7DE-1198-4F2F-B574-CA8CAE341642}" type="slidenum">
              <a:rPr lang="en-US" smtClean="0"/>
              <a:t>9</a:t>
            </a:fld>
            <a:endParaRPr lang="en-US"/>
          </a:p>
        </p:txBody>
      </p:sp>
    </p:spTree>
    <p:extLst>
      <p:ext uri="{BB962C8B-B14F-4D97-AF65-F5344CB8AC3E}">
        <p14:creationId xmlns:p14="http://schemas.microsoft.com/office/powerpoint/2010/main" val="2220700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squares"/>
          <p:cNvGrpSpPr/>
          <p:nvPr/>
        </p:nvGrpSpPr>
        <p:grpSpPr>
          <a:xfrm>
            <a:off x="0" y="1135743"/>
            <a:ext cx="1622332" cy="799981"/>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828324" y="362396"/>
            <a:ext cx="9141619" cy="1676400"/>
          </a:xfrm>
        </p:spPr>
        <p:txBody>
          <a:bodyPr>
            <a:noAutofit/>
          </a:bodyPr>
          <a:lstStyle>
            <a:lvl1pPr>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828324" y="2089595"/>
            <a:ext cx="9141619" cy="886344"/>
          </a:xfrm>
        </p:spPr>
        <p:txBody>
          <a:bodyPr>
            <a:normAutofit/>
          </a:bodyPr>
          <a:lstStyle>
            <a:lvl1pPr marL="0" indent="0" algn="l">
              <a:buNone/>
              <a:defRPr sz="2800">
                <a:solidFill>
                  <a:schemeClr val="accent1">
                    <a:lumMod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6BB0A849-9D6C-4067-9C4D-26E8A3459146}" type="datetime1">
              <a:rPr lang="en-US" smtClean="0"/>
              <a:t>5/3/2018</a:t>
            </a:fld>
            <a:endParaRPr/>
          </a:p>
        </p:txBody>
      </p:sp>
      <p:sp>
        <p:nvSpPr>
          <p:cNvPr id="6" name="Slide Number Placeholder 5"/>
          <p:cNvSpPr>
            <a:spLocks noGrp="1"/>
          </p:cNvSpPr>
          <p:nvPr>
            <p:ph type="sldNum" sz="quarter" idx="12"/>
          </p:nvPr>
        </p:nvSpPr>
        <p:spPr>
          <a:xfrm>
            <a:off x="11376237" y="6614162"/>
            <a:ext cx="812588" cy="180976"/>
          </a:xfrm>
        </p:spPr>
        <p:txBody>
          <a:bodyPr/>
          <a:lstStyle/>
          <a:p>
            <a:fld id="{34C99D79-8A4B-4031-B1E0-AF26F8EDF2BC}" type="slidenum">
              <a:rPr/>
              <a:t>‹#›</a:t>
            </a:fld>
            <a:endParaRPr dirty="0"/>
          </a:p>
        </p:txBody>
      </p:sp>
    </p:spTree>
    <p:extLst>
      <p:ext uri="{BB962C8B-B14F-4D97-AF65-F5344CB8AC3E}">
        <p14:creationId xmlns:p14="http://schemas.microsoft.com/office/powerpoint/2010/main" val="388751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CA4F022-5161-460C-A066-5771766F1028}" type="datetime1">
              <a:rPr lang="en-US" smtClean="0"/>
              <a:t>5/3/2018</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64082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squares"/>
          <p:cNvGrpSpPr/>
          <p:nvPr/>
        </p:nvGrpSpPr>
        <p:grpSpPr>
          <a:xfrm rot="5400000">
            <a:off x="9583007" y="233864"/>
            <a:ext cx="1063300" cy="524046"/>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5" name="bottom graphic"/>
          <p:cNvGrpSpPr/>
          <p:nvPr/>
        </p:nvGrpSpPr>
        <p:grpSpPr>
          <a:xfrm>
            <a:off x="0" y="5395517"/>
            <a:ext cx="12188825" cy="1462483"/>
            <a:chOff x="0" y="4046638"/>
            <a:chExt cx="9144000" cy="1096862"/>
          </a:xfrm>
        </p:grpSpPr>
        <p:sp>
          <p:nvSpPr>
            <p:cNvPr id="16" name="Freeform 15"/>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72"/>
            <p:cNvSpPr/>
            <p:nvPr/>
          </p:nvSpPr>
          <p:spPr bwMode="ltGray">
            <a:xfrm rot="5400000">
              <a:off x="4023569" y="23069"/>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Vertical Title 1"/>
          <p:cNvSpPr>
            <a:spLocks noGrp="1"/>
          </p:cNvSpPr>
          <p:nvPr>
            <p:ph type="title" orient="vert"/>
          </p:nvPr>
        </p:nvSpPr>
        <p:spPr>
          <a:xfrm>
            <a:off x="9751060" y="1150514"/>
            <a:ext cx="1828324" cy="502168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8882" y="1150514"/>
            <a:ext cx="8227457" cy="5021685"/>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672290CA-52AD-47A8-BC2B-1382E31796E3}" type="datetime1">
              <a:rPr lang="en-US" smtClean="0"/>
              <a:t>5/3/2018</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8164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B75F1514-06CD-4DE9-99A6-8647245F8685}" type="datetime1">
              <a:rPr lang="en-US" smtClean="0"/>
              <a:t>5/3/2018</a:t>
            </a:fld>
            <a:endParaRPr/>
          </a:p>
        </p:txBody>
      </p:sp>
      <p:sp>
        <p:nvSpPr>
          <p:cNvPr id="6" name="Slide Number Placeholder 5"/>
          <p:cNvSpPr>
            <a:spLocks noGrp="1"/>
          </p:cNvSpPr>
          <p:nvPr>
            <p:ph type="sldNum" sz="quarter" idx="12"/>
          </p:nvPr>
        </p:nvSpPr>
        <p:spPr>
          <a:xfrm>
            <a:off x="11376237" y="6629401"/>
            <a:ext cx="812588" cy="180976"/>
          </a:xfrm>
        </p:spPr>
        <p:txBody>
          <a:bodyPr/>
          <a:lstStyle>
            <a:lvl1pPr algn="r">
              <a:defRPr/>
            </a:lvl1p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34351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squares"/>
          <p:cNvGrpSpPr/>
          <p:nvPr/>
        </p:nvGrpSpPr>
        <p:grpSpPr>
          <a:xfrm>
            <a:off x="0" y="3124415"/>
            <a:ext cx="1622332" cy="805061"/>
            <a:chOff x="0" y="2343311"/>
            <a:chExt cx="1217066" cy="603796"/>
          </a:xfrm>
        </p:grpSpPr>
        <p:sp>
          <p:nvSpPr>
            <p:cNvPr id="8" name="Rounded Rectangle 7"/>
            <p:cNvSpPr/>
            <p:nvPr/>
          </p:nvSpPr>
          <p:spPr>
            <a:xfrm>
              <a:off x="787514" y="2347123"/>
              <a:ext cx="429552" cy="599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86370" y="2347123"/>
              <a:ext cx="429552" cy="5999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92604" y="2535915"/>
              <a:ext cx="599986" cy="214778"/>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9" name="bottom graphic"/>
          <p:cNvGrpSpPr/>
          <p:nvPr/>
        </p:nvGrpSpPr>
        <p:grpSpPr>
          <a:xfrm>
            <a:off x="0" y="5409216"/>
            <a:ext cx="12188825" cy="1462483"/>
            <a:chOff x="0" y="4056912"/>
            <a:chExt cx="9144000" cy="1096862"/>
          </a:xfrm>
        </p:grpSpPr>
        <p:sp>
          <p:nvSpPr>
            <p:cNvPr id="20" name="Freeform 19"/>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1828324" y="1932518"/>
            <a:ext cx="9141619" cy="2105367"/>
          </a:xfrm>
        </p:spPr>
        <p:txBody>
          <a:bodyPr anchor="b">
            <a:normAutofit/>
          </a:bodyPr>
          <a:lstStyle>
            <a:lvl1pPr algn="l">
              <a:defRPr sz="6000" b="0" cap="none" baseline="0"/>
            </a:lvl1pPr>
          </a:lstStyle>
          <a:p>
            <a:r>
              <a:rPr lang="en-US"/>
              <a:t>Click to edit Master title style</a:t>
            </a:r>
            <a:endParaRPr/>
          </a:p>
        </p:txBody>
      </p:sp>
      <p:sp>
        <p:nvSpPr>
          <p:cNvPr id="3" name="Text Placeholder 2"/>
          <p:cNvSpPr>
            <a:spLocks noGrp="1"/>
          </p:cNvSpPr>
          <p:nvPr>
            <p:ph type="body" idx="1"/>
          </p:nvPr>
        </p:nvSpPr>
        <p:spPr>
          <a:xfrm>
            <a:off x="1828324" y="4084264"/>
            <a:ext cx="9141619" cy="933297"/>
          </a:xfrm>
        </p:spPr>
        <p:txBody>
          <a:bodyPr anchor="t">
            <a:normAutofit/>
          </a:bodyPr>
          <a:lstStyle>
            <a:lvl1pPr marL="0" indent="0">
              <a:buNone/>
              <a:defRPr sz="2800">
                <a:solidFill>
                  <a:schemeClr val="accent1">
                    <a:lumMod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1CA4146-E210-4112-91B3-7E49A1F57CA0}" type="datetime1">
              <a:rPr lang="en-US" smtClean="0"/>
              <a:t>5/3/2018</a:t>
            </a:fld>
            <a:endParaRPr/>
          </a:p>
        </p:txBody>
      </p:sp>
      <p:sp>
        <p:nvSpPr>
          <p:cNvPr id="6" name="Slide Number Placeholder 5"/>
          <p:cNvSpPr>
            <a:spLocks noGrp="1"/>
          </p:cNvSpPr>
          <p:nvPr>
            <p:ph type="sldNum" sz="quarter" idx="12"/>
          </p:nvPr>
        </p:nvSpPr>
        <p:spPr>
          <a:xfrm>
            <a:off x="11376237" y="6674745"/>
            <a:ext cx="812588" cy="180976"/>
          </a:xfrm>
        </p:spPr>
        <p:txBody>
          <a:bodyPr/>
          <a:lstStyle>
            <a:lvl1pPr algn="r">
              <a:defRPr/>
            </a:lvl1p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14356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9751060" cy="1295400"/>
          </a:xfrm>
        </p:spPr>
        <p:txBody>
          <a:bodyPr/>
          <a:lstStyle/>
          <a:p>
            <a:r>
              <a:rPr lang="en-US"/>
              <a:t>Click to edit Master title style</a:t>
            </a:r>
            <a:endParaRPr/>
          </a:p>
        </p:txBody>
      </p:sp>
      <p:sp>
        <p:nvSpPr>
          <p:cNvPr id="3" name="Content Placeholder 2"/>
          <p:cNvSpPr>
            <a:spLocks noGrp="1"/>
          </p:cNvSpPr>
          <p:nvPr>
            <p:ph sz="half" idx="1"/>
          </p:nvPr>
        </p:nvSpPr>
        <p:spPr>
          <a:xfrm>
            <a:off x="1141412" y="1600200"/>
            <a:ext cx="487553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094412" y="1600200"/>
            <a:ext cx="487553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EED1DDC-8251-446F-B2AE-13D88DB3909F}" type="datetime1">
              <a:rPr lang="en-US" smtClean="0"/>
              <a:t>5/3/2018</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29779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9751060" cy="12954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1412" y="1524000"/>
            <a:ext cx="487553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41412" y="2413000"/>
            <a:ext cx="487553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094412" y="1524000"/>
            <a:ext cx="487553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094412" y="2413000"/>
            <a:ext cx="487553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2F115809-F1CB-4C0F-8553-EF7385222D03}" type="datetime1">
              <a:rPr lang="en-US" smtClean="0"/>
              <a:t>5/3/2018</a:t>
            </a:fld>
            <a:endParaRPr/>
          </a:p>
        </p:txBody>
      </p:sp>
      <p:sp>
        <p:nvSpPr>
          <p:cNvPr id="9" name="Slide Number Placeholder 8"/>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48703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F489BBF8-1F06-499D-A761-339DA699CCB9}" type="datetime1">
              <a:rPr lang="en-US" smtClean="0"/>
              <a:t>5/3/2018</a:t>
            </a:fld>
            <a:endParaRPr/>
          </a:p>
        </p:txBody>
      </p:sp>
      <p:sp>
        <p:nvSpPr>
          <p:cNvPr id="5" name="Slide Number Placeholder 4"/>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969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8" name="bottom graphic"/>
          <p:cNvGrpSpPr/>
          <p:nvPr/>
        </p:nvGrpSpPr>
        <p:grpSpPr>
          <a:xfrm>
            <a:off x="0" y="5409216"/>
            <a:ext cx="12188825" cy="1462483"/>
            <a:chOff x="0" y="4056912"/>
            <a:chExt cx="9144000" cy="1096862"/>
          </a:xfrm>
        </p:grpSpPr>
        <p:sp>
          <p:nvSpPr>
            <p:cNvPr id="9" name="Freeform 8"/>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98A24DAC-186D-4279-B020-49834AED1976}" type="datetime1">
              <a:rPr lang="en-US" smtClean="0"/>
              <a:t>5/3/2018</a:t>
            </a:fld>
            <a:endParaRPr/>
          </a:p>
        </p:txBody>
      </p:sp>
      <p:sp>
        <p:nvSpPr>
          <p:cNvPr id="4" name="Slide Number Placeholder 3"/>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2253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875530" y="1600200"/>
            <a:ext cx="6094413"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218883" y="1600202"/>
            <a:ext cx="3453500" cy="4571999"/>
          </a:xfrm>
        </p:spPr>
        <p:txBody>
          <a:bodyPr>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232CD85F-0BFD-4578-A9BD-644129437EFE}" type="datetime1">
              <a:rPr lang="en-US" smtClean="0"/>
              <a:t>5/3/2018</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4839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218887" y="1600200"/>
            <a:ext cx="6703850" cy="3657600"/>
          </a:xfrm>
          <a:prstGeom prst="roundRect">
            <a:avLst>
              <a:gd name="adj" fmla="val 3098"/>
            </a:avLst>
          </a:prstGeom>
        </p:spPr>
        <p:txBody>
          <a:bodyPr>
            <a:normAutofit/>
          </a:bodyPr>
          <a:lstStyle>
            <a:lvl1pPr marL="0" indent="0">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8125883" y="1600200"/>
            <a:ext cx="2844059" cy="3759200"/>
          </a:xfrm>
        </p:spPr>
        <p:txBody>
          <a:bodyPr anchor="b">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8FE3485D-CE29-494A-9F16-C8BCA81BF5EE}" type="datetime1">
              <a:rPr lang="en-US" smtClean="0"/>
              <a:t>5/3/2018</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44298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bottom graphic"/>
          <p:cNvGrpSpPr/>
          <p:nvPr/>
        </p:nvGrpSpPr>
        <p:grpSpPr>
          <a:xfrm>
            <a:off x="0" y="5409216"/>
            <a:ext cx="12188825" cy="1462483"/>
            <a:chOff x="0" y="4056912"/>
            <a:chExt cx="9144000" cy="1096862"/>
          </a:xfrm>
        </p:grpSpPr>
        <p:sp>
          <p:nvSpPr>
            <p:cNvPr id="21" name="Freeform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grpSp>
        <p:nvGrpSpPr>
          <p:cNvPr id="7" name="squares"/>
          <p:cNvGrpSpPr/>
          <p:nvPr/>
        </p:nvGrpSpPr>
        <p:grpSpPr>
          <a:xfrm>
            <a:off x="1" y="800551"/>
            <a:ext cx="1063023"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152400"/>
            <a:ext cx="9751060" cy="12954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600200"/>
            <a:ext cx="9751060" cy="45720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2128541" y="6448425"/>
            <a:ext cx="8288401" cy="180976"/>
          </a:xfrm>
          <a:prstGeom prst="rect">
            <a:avLst/>
          </a:prstGeom>
        </p:spPr>
        <p:txBody>
          <a:bodyPr vert="horz" lIns="121899" tIns="60949" rIns="121899" bIns="60949" rtlCol="0" anchor="ctr"/>
          <a:lstStyle>
            <a:lvl1pPr algn="l">
              <a:defRPr sz="1200">
                <a:solidFill>
                  <a:schemeClr val="tx1"/>
                </a:solidFill>
              </a:defRPr>
            </a:lvl1pPr>
          </a:lstStyle>
          <a:p>
            <a:r>
              <a:rPr lang="en-US" dirty="0"/>
              <a:t>Add a footer</a:t>
            </a:r>
          </a:p>
        </p:txBody>
      </p:sp>
      <p:sp>
        <p:nvSpPr>
          <p:cNvPr id="4" name="Date Placeholder 3"/>
          <p:cNvSpPr>
            <a:spLocks noGrp="1"/>
          </p:cNvSpPr>
          <p:nvPr>
            <p:ph type="dt" sz="half" idx="2"/>
          </p:nvPr>
        </p:nvSpPr>
        <p:spPr>
          <a:xfrm>
            <a:off x="10514012" y="6448425"/>
            <a:ext cx="1422030" cy="180976"/>
          </a:xfrm>
          <a:prstGeom prst="rect">
            <a:avLst/>
          </a:prstGeom>
        </p:spPr>
        <p:txBody>
          <a:bodyPr vert="horz" lIns="121899" tIns="60949" rIns="121899" bIns="60949" rtlCol="0" anchor="ctr"/>
          <a:lstStyle>
            <a:lvl1pPr algn="r">
              <a:defRPr sz="1200">
                <a:solidFill>
                  <a:schemeClr val="tx1"/>
                </a:solidFill>
              </a:defRPr>
            </a:lvl1pPr>
          </a:lstStyle>
          <a:p>
            <a:fld id="{823A8B0C-BD25-494D-B581-5D0D1FFBC196}" type="datetime1">
              <a:rPr lang="en-US" smtClean="0"/>
              <a:t>5/3/2018</a:t>
            </a:fld>
            <a:endParaRPr dirty="0"/>
          </a:p>
        </p:txBody>
      </p:sp>
      <p:sp>
        <p:nvSpPr>
          <p:cNvPr id="6" name="Slide Number Placeholder 5"/>
          <p:cNvSpPr>
            <a:spLocks noGrp="1"/>
          </p:cNvSpPr>
          <p:nvPr>
            <p:ph type="sldNum" sz="quarter" idx="4"/>
          </p:nvPr>
        </p:nvSpPr>
        <p:spPr>
          <a:xfrm>
            <a:off x="11376237" y="6606542"/>
            <a:ext cx="812588" cy="180976"/>
          </a:xfrm>
          <a:prstGeom prst="rect">
            <a:avLst/>
          </a:prstGeom>
        </p:spPr>
        <p:txBody>
          <a:bodyPr vert="horz" lIns="121899" tIns="60949" rIns="121899" bIns="60949" rtlCol="0" anchor="ctr"/>
          <a:lstStyle>
            <a:lvl1pPr algn="r">
              <a:defRPr sz="1200">
                <a:solidFill>
                  <a:schemeClr val="tx1"/>
                </a:solidFill>
              </a:defRPr>
            </a:lvl1p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1782682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wmf"/><Relationship Id="rId5" Type="http://schemas.microsoft.com/office/2007/relationships/hdphoto" Target="../media/hdphoto2.wd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wmf"/><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wmf"/><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wmf"/><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wmf"/><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wmf"/><Relationship Id="rId5" Type="http://schemas.microsoft.com/office/2007/relationships/hdphoto" Target="../media/hdphoto2.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wmf"/><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wmf"/><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wmf"/><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wmf"/><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wmf"/><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wmf"/><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wmf"/><Relationship Id="rId5" Type="http://schemas.microsoft.com/office/2007/relationships/hdphoto" Target="../media/hdphoto2.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wmf"/><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wmf"/><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wmf"/><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wmf"/><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wmf"/><Relationship Id="rId5" Type="http://schemas.microsoft.com/office/2007/relationships/hdphoto" Target="../media/hdphoto2.wdp"/><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wmf"/><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wmf"/><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slide" Target="slide34.xml"/><Relationship Id="rId13" Type="http://schemas.microsoft.com/office/2007/relationships/hdphoto" Target="../media/hdphoto2.wdp"/><Relationship Id="rId3" Type="http://schemas.openxmlformats.org/officeDocument/2006/relationships/slide" Target="slide4.xml"/><Relationship Id="rId7" Type="http://schemas.openxmlformats.org/officeDocument/2006/relationships/slide" Target="slide27.xml"/><Relationship Id="rId12"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slide" Target="slide52.xml"/><Relationship Id="rId5" Type="http://schemas.openxmlformats.org/officeDocument/2006/relationships/slide" Target="slide16.xml"/><Relationship Id="rId10" Type="http://schemas.openxmlformats.org/officeDocument/2006/relationships/slide" Target="slide46.xml"/><Relationship Id="rId4" Type="http://schemas.openxmlformats.org/officeDocument/2006/relationships/slide" Target="slide10.xml"/><Relationship Id="rId9" Type="http://schemas.openxmlformats.org/officeDocument/2006/relationships/slide" Target="slide41.xml"/><Relationship Id="rId14" Type="http://schemas.openxmlformats.org/officeDocument/2006/relationships/image" Target="../media/image4.wmf"/></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wmf"/><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wmf"/><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wmf"/><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wmf"/><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wmf"/><Relationship Id="rId5" Type="http://schemas.microsoft.com/office/2007/relationships/hdphoto" Target="../media/hdphoto2.wdp"/><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wmf"/><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wmf"/><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wmf"/><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wmf"/><Relationship Id="rId5" Type="http://schemas.microsoft.com/office/2007/relationships/hdphoto" Target="../media/hdphoto2.wdp"/><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wmf"/><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wmf"/><Relationship Id="rId5" Type="http://schemas.microsoft.com/office/2007/relationships/hdphoto" Target="../media/hdphoto2.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wmf"/><Relationship Id="rId4" Type="http://schemas.microsoft.com/office/2007/relationships/hdphoto" Target="../media/hdphoto2.wdp"/><Relationship Id="rId9"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4.wmf"/><Relationship Id="rId5" Type="http://schemas.microsoft.com/office/2007/relationships/hdphoto" Target="../media/hdphoto2.wdp"/><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wmf"/><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hyperlink" Target="http://www.dpssbenefits.lacounty.gov/" TargetMode="External"/><Relationship Id="rId7"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wmf"/><Relationship Id="rId5" Type="http://schemas.microsoft.com/office/2007/relationships/hdphoto" Target="../media/hdphoto2.wdp"/><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wmf"/><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calfreshoutreach.lacounty.gov/" TargetMode="External"/><Relationship Id="rId7"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wmf"/><Relationship Id="rId5" Type="http://schemas.microsoft.com/office/2007/relationships/hdphoto" Target="../media/hdphoto2.wdp"/><Relationship Id="rId10" Type="http://schemas.openxmlformats.org/officeDocument/2006/relationships/image" Target="../media/image34.emf"/><Relationship Id="rId4" Type="http://schemas.openxmlformats.org/officeDocument/2006/relationships/image" Target="../media/image3.png"/><Relationship Id="rId9"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wmf"/><Relationship Id="rId5" Type="http://schemas.microsoft.com/office/2007/relationships/hdphoto" Target="../media/hdphoto2.wdp"/><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wmf"/><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wmf"/><Relationship Id="rId4" Type="http://schemas.microsoft.com/office/2007/relationships/hdphoto" Target="../media/hdphoto2.wdp"/><Relationship Id="rId9"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wmf"/><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wmf"/><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wmf"/><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wmf"/><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8" Type="http://schemas.openxmlformats.org/officeDocument/2006/relationships/hyperlink" Target="http://dpss.lacounty.gov/wps/portal/dpss/main/programs-and-services/health-care" TargetMode="External"/><Relationship Id="rId13" Type="http://schemas.microsoft.com/office/2007/relationships/hdphoto" Target="../media/hdphoto2.wdp"/><Relationship Id="rId3" Type="http://schemas.openxmlformats.org/officeDocument/2006/relationships/hyperlink" Target="http://dpss.lacounty.gov/wps/portal/dpss" TargetMode="External"/><Relationship Id="rId7" Type="http://schemas.openxmlformats.org/officeDocument/2006/relationships/hyperlink" Target="http://dpss.lacounty.gov/wps/portal/dpss/main/programs-and-services/greater-avenues-for-independence" TargetMode="External"/><Relationship Id="rId12"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dpss.lacounty.gov/wps/portal/dpss/main/programs-and-services/calworks" TargetMode="External"/><Relationship Id="rId11" Type="http://schemas.openxmlformats.org/officeDocument/2006/relationships/hyperlink" Target="https://www.yourbenefits.laclrs.org/" TargetMode="External"/><Relationship Id="rId5" Type="http://schemas.openxmlformats.org/officeDocument/2006/relationships/hyperlink" Target="http://dpss.lacounty.gov/wps/portal/dpss/main/programs-and-services/general-relief-opportunities-for-work" TargetMode="External"/><Relationship Id="rId10" Type="http://schemas.openxmlformats.org/officeDocument/2006/relationships/hyperlink" Target="http://dpss.lacounty.gov/wps/portal/dpss/main/programs-and-services/calfresh" TargetMode="External"/><Relationship Id="rId4" Type="http://schemas.openxmlformats.org/officeDocument/2006/relationships/hyperlink" Target="http://dpss.lacounty.gov/wps/portal/dpss/main/programs-and-services/general-relief" TargetMode="External"/><Relationship Id="rId9" Type="http://schemas.openxmlformats.org/officeDocument/2006/relationships/hyperlink" Target="http://dpss.lacounty.gov/wps/portal/dpss/main/programs-and-services/in-home-supportive-services" TargetMode="External"/><Relationship Id="rId14" Type="http://schemas.openxmlformats.org/officeDocument/2006/relationships/image" Target="../media/image4.wm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wmf"/><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wmf"/><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wmf"/><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wmf"/><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6000"/>
            <a:lum/>
            <a:extLst>
              <a:ext uri="{BEBA8EAE-BF5A-486C-A8C5-ECC9F3942E4B}">
                <a14:imgProps xmlns:a14="http://schemas.microsoft.com/office/drawing/2010/main">
                  <a14:imgLayer r:embed="rId4">
                    <a14:imgEffect>
                      <a14:artisticWatercolorSponge trans="100000"/>
                    </a14:imgEffect>
                  </a14:imgLayer>
                </a14:imgProps>
              </a:ext>
            </a:extLst>
          </a:blip>
          <a:srcRect/>
          <a:stretch>
            <a:fillRect l="-6000" r="-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98613" y="1066800"/>
            <a:ext cx="6553199" cy="3581400"/>
          </a:xfrm>
        </p:spPr>
        <p:txBody>
          <a:bodyPr/>
          <a:lstStyle/>
          <a:p>
            <a:pPr lvl="0" eaLnBrk="0" fontAlgn="base" hangingPunct="0">
              <a:spcAft>
                <a:spcPct val="0"/>
              </a:spcAft>
              <a:defRPr/>
            </a:pPr>
            <a:r>
              <a:rPr lang="en-US" sz="7200" b="1" dirty="0">
                <a:solidFill>
                  <a:schemeClr val="accent1">
                    <a:lumMod val="60000"/>
                    <a:lumOff val="40000"/>
                  </a:schemeClr>
                </a:solidFill>
                <a:latin typeface="Century Gothic" panose="020B0502020202020204" pitchFamily="34" charset="0"/>
              </a:rPr>
              <a:t>DPSS Benefits and Services:</a:t>
            </a:r>
            <a:r>
              <a:rPr lang="en-US" sz="6600" b="1" dirty="0">
                <a:solidFill>
                  <a:schemeClr val="accent1">
                    <a:lumMod val="60000"/>
                    <a:lumOff val="40000"/>
                  </a:schemeClr>
                </a:solidFill>
                <a:latin typeface="Century Gothic" panose="020B0502020202020204" pitchFamily="34" charset="0"/>
              </a:rPr>
              <a:t> </a:t>
            </a:r>
            <a:r>
              <a:rPr lang="en-US" sz="4400" b="1" dirty="0">
                <a:solidFill>
                  <a:schemeClr val="accent1">
                    <a:lumMod val="60000"/>
                    <a:lumOff val="40000"/>
                  </a:schemeClr>
                </a:solidFill>
                <a:latin typeface="Century Gothic" panose="020B0502020202020204" pitchFamily="34" charset="0"/>
              </a:rPr>
              <a:t>Building a Partnership to Serve Homeless Customers Together</a:t>
            </a:r>
            <a:endParaRPr lang="en-US" sz="4000" b="1" dirty="0">
              <a:solidFill>
                <a:schemeClr val="accent1">
                  <a:lumMod val="60000"/>
                  <a:lumOff val="40000"/>
                </a:schemeClr>
              </a:solidFill>
              <a:latin typeface="Century Gothic" panose="020B0502020202020204" pitchFamily="34" charset="0"/>
            </a:endParaRPr>
          </a:p>
        </p:txBody>
      </p:sp>
      <p:sp>
        <p:nvSpPr>
          <p:cNvPr id="3" name="Subtitle 2"/>
          <p:cNvSpPr>
            <a:spLocks noGrp="1"/>
          </p:cNvSpPr>
          <p:nvPr>
            <p:ph type="subTitle" idx="1"/>
          </p:nvPr>
        </p:nvSpPr>
        <p:spPr>
          <a:xfrm>
            <a:off x="4005" y="5791200"/>
            <a:ext cx="10433807" cy="1295399"/>
          </a:xfrm>
        </p:spPr>
        <p:txBody>
          <a:bodyPr>
            <a:normAutofit/>
          </a:bodyPr>
          <a:lstStyle/>
          <a:p>
            <a:r>
              <a:rPr lang="en-US" sz="3200" b="1" dirty="0">
                <a:solidFill>
                  <a:schemeClr val="accent2"/>
                </a:solidFill>
                <a:latin typeface="Century Gothic" panose="020B0502020202020204" pitchFamily="34" charset="0"/>
              </a:rPr>
              <a:t>Bill Taylor, Director</a:t>
            </a:r>
          </a:p>
          <a:p>
            <a:r>
              <a:rPr lang="en-US" sz="1800" b="1" dirty="0">
                <a:solidFill>
                  <a:schemeClr val="accent2"/>
                </a:solidFill>
                <a:latin typeface="Century Gothic" panose="020B0502020202020204" pitchFamily="34" charset="0"/>
              </a:rPr>
              <a:t>Homeless Services, LA County Department of Public Social Services</a:t>
            </a:r>
          </a:p>
        </p:txBody>
      </p:sp>
      <p:grpSp>
        <p:nvGrpSpPr>
          <p:cNvPr id="4" name="Group 3">
            <a:extLst>
              <a:ext uri="{FF2B5EF4-FFF2-40B4-BE49-F238E27FC236}">
                <a16:creationId xmlns:a16="http://schemas.microsoft.com/office/drawing/2014/main" xmlns="" id="{DCF13ABF-A939-4851-B1BE-829336FC9B04}"/>
              </a:ext>
            </a:extLst>
          </p:cNvPr>
          <p:cNvGrpSpPr/>
          <p:nvPr/>
        </p:nvGrpSpPr>
        <p:grpSpPr>
          <a:xfrm>
            <a:off x="227012" y="152400"/>
            <a:ext cx="3593767" cy="743026"/>
            <a:chOff x="556606" y="422100"/>
            <a:chExt cx="3593767" cy="743026"/>
          </a:xfrm>
        </p:grpSpPr>
        <p:pic>
          <p:nvPicPr>
            <p:cNvPr id="5" name="Picture 4">
              <a:extLst>
                <a:ext uri="{FF2B5EF4-FFF2-40B4-BE49-F238E27FC236}">
                  <a16:creationId xmlns:a16="http://schemas.microsoft.com/office/drawing/2014/main" xmlns="" id="{9D2567C8-5780-4950-8272-6CFE5716715B}"/>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6" name="TextBox 5">
              <a:extLst>
                <a:ext uri="{FF2B5EF4-FFF2-40B4-BE49-F238E27FC236}">
                  <a16:creationId xmlns:a16="http://schemas.microsoft.com/office/drawing/2014/main" xmlns="" id="{AF1CFDE5-A7D6-4F27-9C31-AEF1554E9B22}"/>
                </a:ext>
              </a:extLst>
            </p:cNvPr>
            <p:cNvSpPr txBox="1"/>
            <p:nvPr/>
          </p:nvSpPr>
          <p:spPr>
            <a:xfrm>
              <a:off x="1299632" y="547391"/>
              <a:ext cx="2850741" cy="492443"/>
            </a:xfrm>
            <a:prstGeom prst="rect">
              <a:avLst/>
            </a:prstGeom>
            <a:noFill/>
          </p:spPr>
          <p:txBody>
            <a:bodyPr wrap="square" rtlCol="0">
              <a:spAutoFit/>
            </a:bodyPr>
            <a:lstStyle/>
            <a:p>
              <a:r>
                <a:rPr lang="en-US" sz="1400" dirty="0">
                  <a:solidFill>
                    <a:schemeClr val="bg1"/>
                  </a:solidFill>
                </a:rPr>
                <a:t>County of Los Angeles</a:t>
              </a:r>
            </a:p>
            <a:p>
              <a:r>
                <a:rPr lang="en-US" sz="1200" b="1" dirty="0">
                  <a:solidFill>
                    <a:schemeClr val="bg1"/>
                  </a:solidFill>
                </a:rPr>
                <a:t>Department of Public Social Services</a:t>
              </a:r>
            </a:p>
          </p:txBody>
        </p:sp>
      </p:grpSp>
      <p:pic>
        <p:nvPicPr>
          <p:cNvPr id="7" name="Picture 5" descr="dpss">
            <a:extLst>
              <a:ext uri="{FF2B5EF4-FFF2-40B4-BE49-F238E27FC236}">
                <a16:creationId xmlns:a16="http://schemas.microsoft.com/office/drawing/2014/main" xmlns="" id="{78B70F4B-519B-4BC8-801F-E04B8DCE0623}"/>
              </a:ext>
            </a:extLst>
          </p:cNvPr>
          <p:cNvPicPr>
            <a:picLocks noChangeAspect="1" noChangeArrowheads="1"/>
          </p:cNvPicPr>
          <p:nvPr/>
        </p:nvPicPr>
        <p:blipFill>
          <a:blip r:embed="rId7"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a:extLst>
              <a:ext uri="{FF2B5EF4-FFF2-40B4-BE49-F238E27FC236}">
                <a16:creationId xmlns:a16="http://schemas.microsoft.com/office/drawing/2014/main" xmlns="" id="{973C2BF5-5409-411E-BFE2-B587B5721A79}"/>
              </a:ext>
            </a:extLst>
          </p:cNvPr>
          <p:cNvSpPr txBox="1">
            <a:spLocks noGrp="1"/>
          </p:cNvSpPr>
          <p:nvPr/>
        </p:nvSpPr>
        <p:spPr bwMode="auto">
          <a:xfrm>
            <a:off x="397940" y="710789"/>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chemeClr val="bg1"/>
                </a:solidFill>
                <a:latin typeface="Times New Roman" pitchFamily="18" charset="0"/>
              </a:rPr>
              <a:t>"To Enrich Lives Through Effective and Caring Service"</a:t>
            </a:r>
          </a:p>
        </p:txBody>
      </p:sp>
      <p:sp>
        <p:nvSpPr>
          <p:cNvPr id="8" name="Slide Number Placeholder 7"/>
          <p:cNvSpPr>
            <a:spLocks noGrp="1"/>
          </p:cNvSpPr>
          <p:nvPr>
            <p:ph type="sldNum" sz="quarter" idx="12"/>
          </p:nvPr>
        </p:nvSpPr>
        <p:spPr/>
        <p:txBody>
          <a:bodyPr/>
          <a:lstStyle/>
          <a:p>
            <a:fld id="{34C99D79-8A4B-4031-B1E0-AF26F8EDF2BC}" type="slidenum">
              <a:rPr lang="en-US" smtClean="0"/>
              <a:t>1</a:t>
            </a:fld>
            <a:endParaRPr lang="en-US"/>
          </a:p>
        </p:txBody>
      </p:sp>
    </p:spTree>
    <p:extLst>
      <p:ext uri="{BB962C8B-B14F-4D97-AF65-F5344CB8AC3E}">
        <p14:creationId xmlns:p14="http://schemas.microsoft.com/office/powerpoint/2010/main" val="280183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CF13ABF-A939-4851-B1BE-829336FC9B04}"/>
              </a:ext>
            </a:extLst>
          </p:cNvPr>
          <p:cNvGrpSpPr/>
          <p:nvPr/>
        </p:nvGrpSpPr>
        <p:grpSpPr>
          <a:xfrm>
            <a:off x="227012" y="152400"/>
            <a:ext cx="3593767" cy="743026"/>
            <a:chOff x="556606" y="422100"/>
            <a:chExt cx="3593767" cy="743026"/>
          </a:xfrm>
        </p:grpSpPr>
        <p:pic>
          <p:nvPicPr>
            <p:cNvPr id="5" name="Picture 4">
              <a:extLst>
                <a:ext uri="{FF2B5EF4-FFF2-40B4-BE49-F238E27FC236}">
                  <a16:creationId xmlns:a16="http://schemas.microsoft.com/office/drawing/2014/main" xmlns="" id="{9D2567C8-5780-4950-8272-6CFE5716715B}"/>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6" name="TextBox 5">
              <a:extLst>
                <a:ext uri="{FF2B5EF4-FFF2-40B4-BE49-F238E27FC236}">
                  <a16:creationId xmlns:a16="http://schemas.microsoft.com/office/drawing/2014/main" xmlns="" id="{AF1CFDE5-A7D6-4F27-9C31-AEF1554E9B2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7" name="Picture 5" descr="dpss">
            <a:extLst>
              <a:ext uri="{FF2B5EF4-FFF2-40B4-BE49-F238E27FC236}">
                <a16:creationId xmlns:a16="http://schemas.microsoft.com/office/drawing/2014/main" xmlns="" id="{78B70F4B-519B-4BC8-801F-E04B8DCE0623}"/>
              </a:ext>
            </a:extLst>
          </p:cNvPr>
          <p:cNvPicPr>
            <a:picLocks noChangeAspect="1" noChangeArrowheads="1"/>
          </p:cNvPicPr>
          <p:nvPr/>
        </p:nvPicPr>
        <p:blipFill>
          <a:blip r:embed="rId6"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a:extLst>
              <a:ext uri="{FF2B5EF4-FFF2-40B4-BE49-F238E27FC236}">
                <a16:creationId xmlns:a16="http://schemas.microsoft.com/office/drawing/2014/main" xmlns="" id="{973C2BF5-5409-411E-BFE2-B587B5721A79}"/>
              </a:ext>
            </a:extLst>
          </p:cNvPr>
          <p:cNvSpPr txBox="1">
            <a:spLocks noGrp="1"/>
          </p:cNvSpPr>
          <p:nvPr/>
        </p:nvSpPr>
        <p:spPr bwMode="auto">
          <a:xfrm>
            <a:off x="397940" y="710789"/>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0" name="Picture 9">
            <a:extLst>
              <a:ext uri="{FF2B5EF4-FFF2-40B4-BE49-F238E27FC236}">
                <a16:creationId xmlns:a16="http://schemas.microsoft.com/office/drawing/2014/main" xmlns="" id="{4A9304E5-92D9-4F98-AD7D-544471E0D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1990" y="1143000"/>
            <a:ext cx="3364222" cy="1750014"/>
          </a:xfrm>
          <a:prstGeom prst="rect">
            <a:avLst/>
          </a:prstGeom>
          <a:noFill/>
        </p:spPr>
      </p:pic>
      <p:sp>
        <p:nvSpPr>
          <p:cNvPr id="11" name="Subtitle 2">
            <a:extLst>
              <a:ext uri="{FF2B5EF4-FFF2-40B4-BE49-F238E27FC236}">
                <a16:creationId xmlns:a16="http://schemas.microsoft.com/office/drawing/2014/main" xmlns="" id="{F6804B78-1C6B-41BC-B105-8F1A84B83426}"/>
              </a:ext>
            </a:extLst>
          </p:cNvPr>
          <p:cNvSpPr txBox="1">
            <a:spLocks/>
          </p:cNvSpPr>
          <p:nvPr/>
        </p:nvSpPr>
        <p:spPr>
          <a:xfrm>
            <a:off x="0" y="5736337"/>
            <a:ext cx="9141619" cy="1066799"/>
          </a:xfrm>
          <a:prstGeom prst="rect">
            <a:avLst/>
          </a:prstGeom>
        </p:spPr>
        <p:txBody>
          <a:bodyPr vert="horz" lIns="121899" tIns="60949" rIns="121899" bIns="60949" rtlCol="0">
            <a:noAutofit/>
          </a:bodyPr>
          <a:lstStyle>
            <a:lvl1pPr marL="0" indent="0" algn="l" defTabSz="1218987" rtl="0" eaLnBrk="1" latinLnBrk="0" hangingPunct="1">
              <a:lnSpc>
                <a:spcPct val="90000"/>
              </a:lnSpc>
              <a:spcBef>
                <a:spcPts val="1800"/>
              </a:spcBef>
              <a:buClr>
                <a:schemeClr val="accent1">
                  <a:lumMod val="75000"/>
                </a:schemeClr>
              </a:buClr>
              <a:buFont typeface="Arial" pitchFamily="34" charset="0"/>
              <a:buNone/>
              <a:defRPr sz="2800" kern="1200">
                <a:solidFill>
                  <a:schemeClr val="accent1">
                    <a:lumMod val="75000"/>
                  </a:schemeClr>
                </a:solidFill>
                <a:latin typeface="+mn-lt"/>
                <a:ea typeface="+mn-ea"/>
                <a:cs typeface="+mn-cs"/>
              </a:defRPr>
            </a:lvl1pPr>
            <a:lvl2pPr marL="609493" indent="0" algn="ctr" defTabSz="1218987" rtl="0" eaLnBrk="1" latinLnBrk="0" hangingPunct="1">
              <a:lnSpc>
                <a:spcPct val="90000"/>
              </a:lnSpc>
              <a:spcBef>
                <a:spcPts val="1200"/>
              </a:spcBef>
              <a:buClr>
                <a:schemeClr val="accent1">
                  <a:lumMod val="75000"/>
                </a:schemeClr>
              </a:buClr>
              <a:buFont typeface="Arial" pitchFamily="34" charset="0"/>
              <a:buNone/>
              <a:defRPr sz="2400" kern="1200">
                <a:solidFill>
                  <a:schemeClr val="tx1">
                    <a:tint val="75000"/>
                  </a:schemeClr>
                </a:solidFill>
                <a:latin typeface="+mn-lt"/>
                <a:ea typeface="+mn-ea"/>
                <a:cs typeface="+mn-cs"/>
              </a:defRPr>
            </a:lvl2pPr>
            <a:lvl3pPr marL="1218987"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3pPr>
            <a:lvl4pPr marL="1828480"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4pPr>
            <a:lvl5pPr marL="2437973"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5pPr>
            <a:lvl6pPr marL="3047467"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6pPr>
            <a:lvl7pPr marL="3656960"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7pPr>
            <a:lvl8pPr marL="4266453"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8pPr>
            <a:lvl9pPr marL="4875947"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9pPr>
          </a:lstStyle>
          <a:p>
            <a:r>
              <a:rPr lang="en-US" dirty="0">
                <a:solidFill>
                  <a:schemeClr val="accent1">
                    <a:lumMod val="40000"/>
                    <a:lumOff val="60000"/>
                  </a:schemeClr>
                </a:solidFill>
                <a:latin typeface="Century Gothic" panose="020B0502020202020204" pitchFamily="34" charset="0"/>
              </a:rPr>
              <a:t>Ana White, HSA I</a:t>
            </a:r>
          </a:p>
          <a:p>
            <a:r>
              <a:rPr lang="en-US" dirty="0">
                <a:solidFill>
                  <a:schemeClr val="accent1">
                    <a:lumMod val="40000"/>
                    <a:lumOff val="60000"/>
                  </a:schemeClr>
                </a:solidFill>
                <a:latin typeface="Century Gothic" panose="020B0502020202020204" pitchFamily="34" charset="0"/>
              </a:rPr>
              <a:t>GAIN Program</a:t>
            </a:r>
          </a:p>
        </p:txBody>
      </p:sp>
      <p:sp>
        <p:nvSpPr>
          <p:cNvPr id="2" name="Slide Number Placeholder 1"/>
          <p:cNvSpPr>
            <a:spLocks noGrp="1"/>
          </p:cNvSpPr>
          <p:nvPr>
            <p:ph type="sldNum" sz="quarter" idx="12"/>
          </p:nvPr>
        </p:nvSpPr>
        <p:spPr/>
        <p:txBody>
          <a:bodyPr/>
          <a:lstStyle/>
          <a:p>
            <a:fld id="{34C99D79-8A4B-4031-B1E0-AF26F8EDF2BC}" type="slidenum">
              <a:rPr lang="en-US" smtClean="0"/>
              <a:t>10</a:t>
            </a:fld>
            <a:endParaRPr lang="en-US"/>
          </a:p>
        </p:txBody>
      </p:sp>
    </p:spTree>
    <p:extLst>
      <p:ext uri="{BB962C8B-B14F-4D97-AF65-F5344CB8AC3E}">
        <p14:creationId xmlns:p14="http://schemas.microsoft.com/office/powerpoint/2010/main" val="165034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GAIN Welfare-to-Work Program</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05015" y="152400"/>
            <a:ext cx="1428390" cy="743026"/>
          </a:xfrm>
          <a:prstGeom prst="rect">
            <a:avLst/>
          </a:prstGeom>
          <a:noFill/>
        </p:spPr>
      </p:pic>
      <p:sp>
        <p:nvSpPr>
          <p:cNvPr id="11" name="Content Placeholder 2">
            <a:extLst>
              <a:ext uri="{FF2B5EF4-FFF2-40B4-BE49-F238E27FC236}">
                <a16:creationId xmlns:a16="http://schemas.microsoft.com/office/drawing/2014/main" xmlns="" id="{134C1B14-1CEC-4F37-A056-4C139A27A495}"/>
              </a:ext>
            </a:extLst>
          </p:cNvPr>
          <p:cNvSpPr>
            <a:spLocks noGrp="1"/>
          </p:cNvSpPr>
          <p:nvPr>
            <p:ph idx="1"/>
          </p:nvPr>
        </p:nvSpPr>
        <p:spPr>
          <a:xfrm>
            <a:off x="608013" y="1629250"/>
            <a:ext cx="10972800" cy="4325112"/>
          </a:xfrm>
        </p:spPr>
        <p:txBody>
          <a:bodyPr>
            <a:noAutofit/>
          </a:bodyPr>
          <a:lstStyle/>
          <a:p>
            <a:pPr marL="365760" lvl="0" indent="-256032" defTabSz="914400">
              <a:lnSpc>
                <a:spcPct val="100000"/>
              </a:lnSpc>
              <a:spcBef>
                <a:spcPts val="300"/>
              </a:spcBef>
              <a:buClr>
                <a:schemeClr val="accent1"/>
              </a:buClr>
              <a:buFont typeface="Georgia"/>
              <a:buChar char="•"/>
            </a:pPr>
            <a:r>
              <a:rPr lang="en-US" sz="2000" dirty="0">
                <a:latin typeface="Century Gothic" panose="020B0502020202020204" pitchFamily="34" charset="0"/>
              </a:rPr>
              <a:t>Greater </a:t>
            </a:r>
            <a:r>
              <a:rPr lang="en-US" sz="2000" dirty="0">
                <a:latin typeface="Century Gothic" panose="020B0502020202020204" pitchFamily="34" charset="0"/>
                <a:ea typeface="Tahoma" panose="020B0604030504040204" pitchFamily="34" charset="0"/>
                <a:cs typeface="Tahoma" panose="020B0604030504040204" pitchFamily="34" charset="0"/>
              </a:rPr>
              <a:t>Avenues for Independence (GAIN) is Los Angeles County’s Welfare-to-Work (</a:t>
            </a:r>
            <a:r>
              <a:rPr lang="en-US" sz="2000" dirty="0" err="1">
                <a:latin typeface="Century Gothic" panose="020B0502020202020204" pitchFamily="34" charset="0"/>
                <a:ea typeface="Tahoma" panose="020B0604030504040204" pitchFamily="34" charset="0"/>
                <a:cs typeface="Tahoma" panose="020B0604030504040204" pitchFamily="34" charset="0"/>
              </a:rPr>
              <a:t>WtW</a:t>
            </a:r>
            <a:r>
              <a:rPr lang="en-US" sz="2000" dirty="0">
                <a:latin typeface="Century Gothic" panose="020B0502020202020204" pitchFamily="34" charset="0"/>
                <a:ea typeface="Tahoma" panose="020B0604030504040204" pitchFamily="34" charset="0"/>
                <a:cs typeface="Tahoma" panose="020B0604030504040204" pitchFamily="34" charset="0"/>
              </a:rPr>
              <a:t>) Program.  </a:t>
            </a:r>
          </a:p>
          <a:p>
            <a:pPr marL="365760" lvl="0" indent="-256032" defTabSz="914400">
              <a:lnSpc>
                <a:spcPct val="100000"/>
              </a:lnSpc>
              <a:spcBef>
                <a:spcPts val="300"/>
              </a:spcBef>
              <a:buClr>
                <a:schemeClr val="accent1"/>
              </a:buClr>
              <a:buFont typeface="Georgia"/>
              <a:buChar char="•"/>
            </a:pPr>
            <a:endParaRPr lang="en-US" sz="2000" dirty="0">
              <a:latin typeface="Century Gothic" panose="020B0502020202020204" pitchFamily="34" charset="0"/>
              <a:ea typeface="Tahoma" panose="020B0604030504040204" pitchFamily="34" charset="0"/>
              <a:cs typeface="Tahoma" panose="020B0604030504040204" pitchFamily="34" charset="0"/>
            </a:endParaRPr>
          </a:p>
          <a:p>
            <a:pPr marL="365760" lvl="0" indent="-256032" defTabSz="914400">
              <a:lnSpc>
                <a:spcPct val="100000"/>
              </a:lnSpc>
              <a:spcBef>
                <a:spcPts val="300"/>
              </a:spcBef>
              <a:buClr>
                <a:schemeClr val="accent1"/>
              </a:buClr>
              <a:buFont typeface="Georgia"/>
              <a:buChar char="•"/>
            </a:pPr>
            <a:r>
              <a:rPr lang="en-US" sz="2000" dirty="0">
                <a:latin typeface="Century Gothic" panose="020B0502020202020204" pitchFamily="34" charset="0"/>
                <a:ea typeface="Tahoma" panose="020B0604030504040204" pitchFamily="34" charset="0"/>
                <a:cs typeface="Tahoma" panose="020B0604030504040204" pitchFamily="34" charset="0"/>
              </a:rPr>
              <a:t>GAIN provides services to CalWORKs recipients who are:</a:t>
            </a:r>
          </a:p>
          <a:p>
            <a:pPr marL="365760" lvl="0" indent="-256032" defTabSz="914400">
              <a:lnSpc>
                <a:spcPct val="100000"/>
              </a:lnSpc>
              <a:spcBef>
                <a:spcPts val="300"/>
              </a:spcBef>
              <a:buClr>
                <a:schemeClr val="accent1"/>
              </a:buClr>
              <a:buFont typeface="Georgia"/>
              <a:buChar char="•"/>
            </a:pPr>
            <a:endParaRPr lang="en-US" sz="2000" dirty="0">
              <a:latin typeface="Century Gothic" panose="020B0502020202020204" pitchFamily="34" charset="0"/>
              <a:ea typeface="Tahoma" panose="020B0604030504040204" pitchFamily="34" charset="0"/>
              <a:cs typeface="Tahoma" panose="020B0604030504040204" pitchFamily="34" charset="0"/>
            </a:endParaRPr>
          </a:p>
          <a:p>
            <a:pPr marL="816785" lvl="1" indent="-256032" defTabSz="914400">
              <a:lnSpc>
                <a:spcPct val="100000"/>
              </a:lnSpc>
              <a:spcBef>
                <a:spcPts val="300"/>
              </a:spcBef>
              <a:buClr>
                <a:schemeClr val="accent1"/>
              </a:buClr>
              <a:buFont typeface="Georgia"/>
              <a:buChar char="•"/>
            </a:pPr>
            <a:r>
              <a:rPr lang="en-US" sz="2000" b="1" dirty="0">
                <a:latin typeface="Century Gothic" panose="020B0502020202020204" pitchFamily="34" charset="0"/>
                <a:ea typeface="Tahoma" panose="020B0604030504040204" pitchFamily="34" charset="0"/>
                <a:cs typeface="Tahoma" panose="020B0604030504040204" pitchFamily="34" charset="0"/>
              </a:rPr>
              <a:t>Required </a:t>
            </a:r>
            <a:r>
              <a:rPr lang="en-US" sz="2000" dirty="0">
                <a:latin typeface="Century Gothic" panose="020B0502020202020204" pitchFamily="34" charset="0"/>
                <a:ea typeface="Tahoma" panose="020B0604030504040204" pitchFamily="34" charset="0"/>
                <a:cs typeface="Tahoma" panose="020B0604030504040204" pitchFamily="34" charset="0"/>
              </a:rPr>
              <a:t>to participate in </a:t>
            </a:r>
            <a:r>
              <a:rPr lang="en-US" sz="2000" dirty="0" err="1">
                <a:latin typeface="Century Gothic" panose="020B0502020202020204" pitchFamily="34" charset="0"/>
                <a:ea typeface="Tahoma" panose="020B0604030504040204" pitchFamily="34" charset="0"/>
                <a:cs typeface="Tahoma" panose="020B0604030504040204" pitchFamily="34" charset="0"/>
              </a:rPr>
              <a:t>WtW</a:t>
            </a:r>
            <a:r>
              <a:rPr lang="en-US" sz="2000" dirty="0">
                <a:latin typeface="Century Gothic" panose="020B0502020202020204" pitchFamily="34" charset="0"/>
                <a:ea typeface="Tahoma" panose="020B0604030504040204" pitchFamily="34" charset="0"/>
                <a:cs typeface="Tahoma" panose="020B0604030504040204" pitchFamily="34" charset="0"/>
              </a:rPr>
              <a:t> activities;</a:t>
            </a:r>
            <a:endParaRPr lang="en-US" sz="2000" dirty="0">
              <a:latin typeface="Century Gothic" panose="020B0502020202020204" pitchFamily="34" charset="0"/>
            </a:endParaRPr>
          </a:p>
          <a:p>
            <a:pPr marL="816785" lvl="1" indent="-256032" defTabSz="914400">
              <a:lnSpc>
                <a:spcPct val="100000"/>
              </a:lnSpc>
              <a:spcBef>
                <a:spcPts val="300"/>
              </a:spcBef>
              <a:buClr>
                <a:schemeClr val="accent1"/>
              </a:buClr>
              <a:buFont typeface="Georgia"/>
              <a:buChar char="•"/>
            </a:pPr>
            <a:endParaRPr lang="en-US" sz="2000" b="1" dirty="0">
              <a:latin typeface="Century Gothic" panose="020B0502020202020204" pitchFamily="34" charset="0"/>
              <a:ea typeface="Tahoma" panose="020B0604030504040204" pitchFamily="34" charset="0"/>
              <a:cs typeface="Tahoma" panose="020B0604030504040204" pitchFamily="34" charset="0"/>
            </a:endParaRPr>
          </a:p>
          <a:p>
            <a:pPr marL="816785" lvl="1" indent="-256032" defTabSz="914400">
              <a:lnSpc>
                <a:spcPct val="100000"/>
              </a:lnSpc>
              <a:spcBef>
                <a:spcPts val="300"/>
              </a:spcBef>
              <a:buClr>
                <a:schemeClr val="accent1"/>
              </a:buClr>
              <a:buFont typeface="Georgia"/>
              <a:buChar char="•"/>
            </a:pPr>
            <a:r>
              <a:rPr lang="en-US" sz="2000" b="1" dirty="0">
                <a:latin typeface="Century Gothic" panose="020B0502020202020204" pitchFamily="34" charset="0"/>
                <a:ea typeface="Tahoma" panose="020B0604030504040204" pitchFamily="34" charset="0"/>
                <a:cs typeface="Tahoma" panose="020B0604030504040204" pitchFamily="34" charset="0"/>
              </a:rPr>
              <a:t>Exempt </a:t>
            </a:r>
            <a:r>
              <a:rPr lang="en-US" sz="2000" dirty="0">
                <a:latin typeface="Century Gothic" panose="020B0502020202020204" pitchFamily="34" charset="0"/>
                <a:ea typeface="Tahoma" panose="020B0604030504040204" pitchFamily="34" charset="0"/>
                <a:cs typeface="Tahoma" panose="020B0604030504040204" pitchFamily="34" charset="0"/>
              </a:rPr>
              <a:t>not required to participate but volunteers.</a:t>
            </a:r>
            <a:endParaRPr lang="en-US" sz="2000" dirty="0">
              <a:latin typeface="Century Gothic" panose="020B0502020202020204" pitchFamily="34" charset="0"/>
            </a:endParaRPr>
          </a:p>
          <a:p>
            <a:pPr marL="365760" lvl="0" indent="-256032" defTabSz="914400">
              <a:lnSpc>
                <a:spcPct val="100000"/>
              </a:lnSpc>
              <a:spcBef>
                <a:spcPts val="300"/>
              </a:spcBef>
              <a:buClr>
                <a:schemeClr val="accent1"/>
              </a:buClr>
              <a:buFont typeface="Georgia"/>
              <a:buChar char="•"/>
            </a:pPr>
            <a:endParaRPr lang="en-US" sz="2000" dirty="0">
              <a:latin typeface="Century Gothic" panose="020B0502020202020204" pitchFamily="34" charset="0"/>
              <a:ea typeface="Tahoma" panose="020B0604030504040204" pitchFamily="34" charset="0"/>
              <a:cs typeface="Tahoma" panose="020B0604030504040204" pitchFamily="34" charset="0"/>
            </a:endParaRPr>
          </a:p>
          <a:p>
            <a:pPr marL="365760" lvl="0" indent="-256032" defTabSz="914400">
              <a:lnSpc>
                <a:spcPct val="100000"/>
              </a:lnSpc>
              <a:spcBef>
                <a:spcPts val="300"/>
              </a:spcBef>
              <a:buClr>
                <a:schemeClr val="accent1"/>
              </a:buClr>
              <a:buFont typeface="Georgia"/>
              <a:buChar char="•"/>
            </a:pPr>
            <a:endParaRPr lang="en-US" sz="2000" dirty="0">
              <a:latin typeface="Century Gothic" panose="020B0502020202020204" pitchFamily="34" charset="0"/>
            </a:endParaRPr>
          </a:p>
        </p:txBody>
      </p:sp>
      <p:sp>
        <p:nvSpPr>
          <p:cNvPr id="2" name="Slide Number Placeholder 1"/>
          <p:cNvSpPr>
            <a:spLocks noGrp="1"/>
          </p:cNvSpPr>
          <p:nvPr>
            <p:ph type="sldNum" sz="quarter" idx="12"/>
          </p:nvPr>
        </p:nvSpPr>
        <p:spPr/>
        <p:txBody>
          <a:bodyPr/>
          <a:lstStyle/>
          <a:p>
            <a:fld id="{34C99D79-8A4B-4031-B1E0-AF26F8EDF2BC}" type="slidenum">
              <a:rPr lang="en-US" smtClean="0"/>
              <a:t>11</a:t>
            </a:fld>
            <a:endParaRPr lang="en-US"/>
          </a:p>
        </p:txBody>
      </p:sp>
    </p:spTree>
    <p:extLst>
      <p:ext uri="{BB962C8B-B14F-4D97-AF65-F5344CB8AC3E}">
        <p14:creationId xmlns:p14="http://schemas.microsoft.com/office/powerpoint/2010/main" val="326965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Time Clocks</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05015" y="152400"/>
            <a:ext cx="1428390" cy="743026"/>
          </a:xfrm>
          <a:prstGeom prst="rect">
            <a:avLst/>
          </a:prstGeom>
          <a:noFill/>
        </p:spPr>
      </p:pic>
      <p:grpSp>
        <p:nvGrpSpPr>
          <p:cNvPr id="14" name="Group 13">
            <a:extLst>
              <a:ext uri="{FF2B5EF4-FFF2-40B4-BE49-F238E27FC236}">
                <a16:creationId xmlns:a16="http://schemas.microsoft.com/office/drawing/2014/main" xmlns="" id="{DA56E86B-756B-4E2E-B903-F008E5CD1B00}"/>
              </a:ext>
            </a:extLst>
          </p:cNvPr>
          <p:cNvGrpSpPr/>
          <p:nvPr/>
        </p:nvGrpSpPr>
        <p:grpSpPr>
          <a:xfrm>
            <a:off x="6510787" y="952421"/>
            <a:ext cx="5219779" cy="5219779"/>
            <a:chOff x="1327469" y="0"/>
            <a:chExt cx="5219779" cy="5219779"/>
          </a:xfrm>
          <a:solidFill>
            <a:schemeClr val="accent1"/>
          </a:solidFill>
          <a:scene3d>
            <a:camera prst="orthographicFront">
              <a:rot lat="0" lon="0" rev="0"/>
            </a:camera>
            <a:lightRig rig="balanced" dir="t">
              <a:rot lat="0" lon="0" rev="8700000"/>
            </a:lightRig>
          </a:scene3d>
        </p:grpSpPr>
        <p:sp>
          <p:nvSpPr>
            <p:cNvPr id="18" name="Oval 17">
              <a:extLst>
                <a:ext uri="{FF2B5EF4-FFF2-40B4-BE49-F238E27FC236}">
                  <a16:creationId xmlns:a16="http://schemas.microsoft.com/office/drawing/2014/main" xmlns="" id="{A7F33697-D1D3-4DD3-BF28-F1058DC600C3}"/>
                </a:ext>
              </a:extLst>
            </p:cNvPr>
            <p:cNvSpPr/>
            <p:nvPr/>
          </p:nvSpPr>
          <p:spPr>
            <a:xfrm>
              <a:off x="1327469" y="0"/>
              <a:ext cx="5219779" cy="5219779"/>
            </a:xfrm>
            <a:prstGeom prst="ellipse">
              <a:avLst/>
            </a:prstGeom>
            <a:grpFill/>
            <a:ln w="12700" cap="flat" cmpd="sng" algn="ctr">
              <a:noFill/>
              <a:prstDash val="solid"/>
              <a:miter lim="800000"/>
            </a:ln>
            <a:effectLst>
              <a:outerShdw blurRad="44450" dist="27940" dir="5400000" algn="ctr">
                <a:srgbClr val="000000">
                  <a:alpha val="32000"/>
                </a:srgbClr>
              </a:outerShdw>
            </a:effectLst>
            <a:sp3d>
              <a:bevelT w="190500" h="38100"/>
            </a:sp3d>
          </p:spPr>
        </p:sp>
        <p:sp>
          <p:nvSpPr>
            <p:cNvPr id="19" name="Oval 4">
              <a:extLst>
                <a:ext uri="{FF2B5EF4-FFF2-40B4-BE49-F238E27FC236}">
                  <a16:creationId xmlns:a16="http://schemas.microsoft.com/office/drawing/2014/main" xmlns="" id="{6FDDB79D-B76B-41DB-8F8D-AD022E813025}"/>
                </a:ext>
              </a:extLst>
            </p:cNvPr>
            <p:cNvSpPr txBox="1"/>
            <p:nvPr/>
          </p:nvSpPr>
          <p:spPr>
            <a:xfrm>
              <a:off x="2567166" y="391483"/>
              <a:ext cx="2740384" cy="887362"/>
            </a:xfrm>
            <a:prstGeom prst="rect">
              <a:avLst/>
            </a:prstGeom>
            <a:noFill/>
            <a:ln>
              <a:noFill/>
            </a:ln>
            <a:effectLst/>
            <a:sp3d/>
          </p:spPr>
          <p:txBody>
            <a:bodyPr spcFirstLastPara="0" vert="horz" wrap="square" lIns="149352" tIns="149352" rIns="149352" bIns="149352"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rPr>
                <a:t>CalWORKs</a:t>
              </a:r>
            </a:p>
            <a:p>
              <a:pPr marL="0" marR="0" lvl="0" indent="0" algn="ctr" defTabSz="93345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rPr>
                <a:t>48-Month Time Clock</a:t>
              </a:r>
            </a:p>
          </p:txBody>
        </p:sp>
      </p:grpSp>
      <p:grpSp>
        <p:nvGrpSpPr>
          <p:cNvPr id="15" name="Group 14">
            <a:extLst>
              <a:ext uri="{FF2B5EF4-FFF2-40B4-BE49-F238E27FC236}">
                <a16:creationId xmlns:a16="http://schemas.microsoft.com/office/drawing/2014/main" xmlns="" id="{22A39891-E29C-4C38-8DD5-C7EDDD7ECF8A}"/>
              </a:ext>
            </a:extLst>
          </p:cNvPr>
          <p:cNvGrpSpPr/>
          <p:nvPr/>
        </p:nvGrpSpPr>
        <p:grpSpPr>
          <a:xfrm>
            <a:off x="7178435" y="2257365"/>
            <a:ext cx="3914835" cy="3914835"/>
            <a:chOff x="1995117" y="1304944"/>
            <a:chExt cx="3914835" cy="3914835"/>
          </a:xfrm>
          <a:solidFill>
            <a:schemeClr val="accent1">
              <a:lumMod val="40000"/>
              <a:lumOff val="60000"/>
            </a:schemeClr>
          </a:solidFill>
          <a:scene3d>
            <a:camera prst="orthographicFront">
              <a:rot lat="0" lon="0" rev="0"/>
            </a:camera>
            <a:lightRig rig="balanced" dir="t">
              <a:rot lat="0" lon="0" rev="8700000"/>
            </a:lightRig>
          </a:scene3d>
        </p:grpSpPr>
        <p:sp>
          <p:nvSpPr>
            <p:cNvPr id="16" name="Oval 15">
              <a:extLst>
                <a:ext uri="{FF2B5EF4-FFF2-40B4-BE49-F238E27FC236}">
                  <a16:creationId xmlns:a16="http://schemas.microsoft.com/office/drawing/2014/main" xmlns="" id="{8AF26B09-B040-4549-89C0-ADD94C27D57E}"/>
                </a:ext>
              </a:extLst>
            </p:cNvPr>
            <p:cNvSpPr/>
            <p:nvPr/>
          </p:nvSpPr>
          <p:spPr>
            <a:xfrm>
              <a:off x="1995117" y="1304944"/>
              <a:ext cx="3914835" cy="3914835"/>
            </a:xfrm>
            <a:prstGeom prst="ellipse">
              <a:avLst/>
            </a:prstGeom>
            <a:grpFill/>
            <a:ln w="12700" cap="flat" cmpd="sng" algn="ctr">
              <a:noFill/>
              <a:prstDash val="solid"/>
              <a:miter lim="800000"/>
            </a:ln>
            <a:effectLst>
              <a:outerShdw blurRad="44450" dist="27940" dir="5400000" algn="ctr">
                <a:srgbClr val="000000">
                  <a:alpha val="32000"/>
                </a:srgbClr>
              </a:outerShdw>
            </a:effectLst>
            <a:sp3d>
              <a:bevelT w="190500" h="38100"/>
            </a:sp3d>
          </p:spPr>
        </p:sp>
        <p:sp>
          <p:nvSpPr>
            <p:cNvPr id="17" name="Oval 6">
              <a:extLst>
                <a:ext uri="{FF2B5EF4-FFF2-40B4-BE49-F238E27FC236}">
                  <a16:creationId xmlns:a16="http://schemas.microsoft.com/office/drawing/2014/main" xmlns="" id="{E4F9BFF7-D6DB-4B1E-8606-91EE169DA5AC}"/>
                </a:ext>
              </a:extLst>
            </p:cNvPr>
            <p:cNvSpPr txBox="1"/>
            <p:nvPr/>
          </p:nvSpPr>
          <p:spPr>
            <a:xfrm>
              <a:off x="2568431" y="2283653"/>
              <a:ext cx="2768206" cy="1957417"/>
            </a:xfrm>
            <a:prstGeom prst="rect">
              <a:avLst/>
            </a:prstGeom>
            <a:grpFill/>
            <a:ln>
              <a:noFill/>
            </a:ln>
            <a:effectLst/>
            <a:sp3d/>
          </p:spPr>
          <p:txBody>
            <a:bodyPr spcFirstLastPara="0" vert="horz" wrap="square" lIns="149352" tIns="149352" rIns="149352" bIns="149352"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rPr>
                <a:t>GAIN</a:t>
              </a:r>
            </a:p>
            <a:p>
              <a:pPr marL="0" marR="0" lvl="0" indent="0" algn="ctr" defTabSz="93345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rPr>
                <a:t>24-Month Time Clock</a:t>
              </a:r>
            </a:p>
          </p:txBody>
        </p:sp>
      </p:grpSp>
      <p:sp>
        <p:nvSpPr>
          <p:cNvPr id="21" name="Rectangle 3">
            <a:extLst>
              <a:ext uri="{FF2B5EF4-FFF2-40B4-BE49-F238E27FC236}">
                <a16:creationId xmlns:a16="http://schemas.microsoft.com/office/drawing/2014/main" xmlns="" id="{43C392C9-6444-4589-9057-9FC3F49F97A5}"/>
              </a:ext>
            </a:extLst>
          </p:cNvPr>
          <p:cNvSpPr txBox="1">
            <a:spLocks noChangeArrowheads="1"/>
          </p:cNvSpPr>
          <p:nvPr/>
        </p:nvSpPr>
        <p:spPr>
          <a:xfrm>
            <a:off x="-35217" y="1508794"/>
            <a:ext cx="6421582" cy="5411975"/>
          </a:xfrm>
          <a:prstGeom prst="rect">
            <a:avLst/>
          </a:prstGeom>
        </p:spPr>
        <p:txBody>
          <a:bodyPr vert="horz">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defTabSz="914400">
              <a:lnSpc>
                <a:spcPct val="80000"/>
              </a:lnSpc>
              <a:buClr>
                <a:schemeClr val="accent1"/>
              </a:buClr>
              <a:buFont typeface="Arial" panose="020B0604020202020204" pitchFamily="34" charset="0"/>
              <a:buChar char="•"/>
            </a:pPr>
            <a:r>
              <a:rPr lang="en-US" altLang="en-US" sz="2000" dirty="0">
                <a:solidFill>
                  <a:schemeClr val="tx1"/>
                </a:solidFill>
                <a:latin typeface="Century Gothic" panose="020B0502020202020204" pitchFamily="34" charset="0"/>
                <a:cs typeface="Times New Roman" pitchFamily="18" charset="0"/>
              </a:rPr>
              <a:t>Within the 48 months that participants can receive the adult portion of the CalWORKs cash aid, participants have 24 months to participate in more flexible types of activities such as:</a:t>
            </a:r>
          </a:p>
          <a:p>
            <a:pPr defTabSz="914400">
              <a:lnSpc>
                <a:spcPct val="80000"/>
              </a:lnSpc>
              <a:buClr>
                <a:schemeClr val="accent1"/>
              </a:buClr>
              <a:buFont typeface="Arial" panose="020B0604020202020204" pitchFamily="34" charset="0"/>
              <a:buChar char="•"/>
            </a:pPr>
            <a:endParaRPr lang="en-US" altLang="en-US" sz="2000" dirty="0">
              <a:solidFill>
                <a:schemeClr val="tx1"/>
              </a:solidFill>
              <a:latin typeface="Century Gothic" panose="020B0502020202020204" pitchFamily="34" charset="0"/>
              <a:cs typeface="Times New Roman" pitchFamily="18" charset="0"/>
            </a:endParaRPr>
          </a:p>
          <a:p>
            <a:pPr lvl="1" defTabSz="914400">
              <a:lnSpc>
                <a:spcPct val="150000"/>
              </a:lnSpc>
              <a:buClr>
                <a:schemeClr val="accent1"/>
              </a:buClr>
              <a:buFont typeface="Arial" panose="020B0604020202020204" pitchFamily="34" charset="0"/>
              <a:buChar char="•"/>
            </a:pPr>
            <a:r>
              <a:rPr lang="en-US" altLang="en-US" sz="2000" dirty="0">
                <a:solidFill>
                  <a:schemeClr val="tx1"/>
                </a:solidFill>
                <a:latin typeface="Century Gothic" panose="020B0502020202020204" pitchFamily="34" charset="0"/>
                <a:cs typeface="Times New Roman" pitchFamily="18" charset="0"/>
              </a:rPr>
              <a:t>Adult Basic Education,</a:t>
            </a:r>
          </a:p>
          <a:p>
            <a:pPr lvl="1" defTabSz="914400">
              <a:lnSpc>
                <a:spcPct val="150000"/>
              </a:lnSpc>
              <a:buClr>
                <a:schemeClr val="accent1"/>
              </a:buClr>
              <a:buFont typeface="Arial" panose="020B0604020202020204" pitchFamily="34" charset="0"/>
              <a:buChar char="•"/>
            </a:pPr>
            <a:r>
              <a:rPr lang="en-US" altLang="en-US" sz="2000" dirty="0">
                <a:solidFill>
                  <a:schemeClr val="tx1"/>
                </a:solidFill>
                <a:latin typeface="Century Gothic" panose="020B0502020202020204" pitchFamily="34" charset="0"/>
                <a:cs typeface="Times New Roman" pitchFamily="18" charset="0"/>
              </a:rPr>
              <a:t>English as a Second Language,</a:t>
            </a:r>
          </a:p>
          <a:p>
            <a:pPr lvl="1" defTabSz="914400">
              <a:lnSpc>
                <a:spcPct val="150000"/>
              </a:lnSpc>
              <a:buClr>
                <a:schemeClr val="accent1"/>
              </a:buClr>
              <a:buFont typeface="Arial" panose="020B0604020202020204" pitchFamily="34" charset="0"/>
              <a:buChar char="•"/>
            </a:pPr>
            <a:r>
              <a:rPr lang="en-US" altLang="en-US" sz="2000" dirty="0">
                <a:solidFill>
                  <a:schemeClr val="tx1"/>
                </a:solidFill>
                <a:latin typeface="Century Gothic" panose="020B0502020202020204" pitchFamily="34" charset="0"/>
                <a:cs typeface="Times New Roman" pitchFamily="18" charset="0"/>
              </a:rPr>
              <a:t>GED, etc.</a:t>
            </a:r>
          </a:p>
          <a:p>
            <a:pPr lvl="1" defTabSz="914400">
              <a:lnSpc>
                <a:spcPct val="80000"/>
              </a:lnSpc>
              <a:buClr>
                <a:schemeClr val="accent1"/>
              </a:buClr>
              <a:buFont typeface="Arial" panose="020B0604020202020204" pitchFamily="34" charset="0"/>
              <a:buChar char="•"/>
            </a:pPr>
            <a:endParaRPr lang="en-US" altLang="en-US" sz="2000" dirty="0">
              <a:solidFill>
                <a:schemeClr val="tx1"/>
              </a:solidFill>
              <a:latin typeface="Century Gothic" panose="020B0502020202020204" pitchFamily="34" charset="0"/>
              <a:cs typeface="Times New Roman" pitchFamily="18" charset="0"/>
            </a:endParaRPr>
          </a:p>
          <a:p>
            <a:pPr marL="396875" lvl="2" indent="-342900" defTabSz="914400">
              <a:lnSpc>
                <a:spcPct val="80000"/>
              </a:lnSpc>
              <a:buClr>
                <a:schemeClr val="accent1"/>
              </a:buClr>
              <a:buFont typeface="Arial" panose="020B0604020202020204" pitchFamily="34" charset="0"/>
              <a:buChar char="•"/>
            </a:pPr>
            <a:r>
              <a:rPr lang="en-US" altLang="en-US" sz="2000" dirty="0">
                <a:solidFill>
                  <a:schemeClr val="tx1"/>
                </a:solidFill>
                <a:latin typeface="Century Gothic" panose="020B0502020202020204" pitchFamily="34" charset="0"/>
                <a:cs typeface="Times New Roman" pitchFamily="18" charset="0"/>
              </a:rPr>
              <a:t>After exhausting the </a:t>
            </a:r>
            <a:r>
              <a:rPr lang="en-US" altLang="en-US" sz="2000" dirty="0" err="1">
                <a:solidFill>
                  <a:schemeClr val="tx1"/>
                </a:solidFill>
                <a:latin typeface="Century Gothic" panose="020B0502020202020204" pitchFamily="34" charset="0"/>
                <a:cs typeface="Times New Roman" pitchFamily="18" charset="0"/>
              </a:rPr>
              <a:t>WtW</a:t>
            </a:r>
            <a:r>
              <a:rPr lang="en-US" altLang="en-US" sz="2000" dirty="0">
                <a:solidFill>
                  <a:schemeClr val="tx1"/>
                </a:solidFill>
                <a:latin typeface="Century Gothic" panose="020B0502020202020204" pitchFamily="34" charset="0"/>
                <a:cs typeface="Times New Roman" pitchFamily="18" charset="0"/>
              </a:rPr>
              <a:t> 24-Month Time Clock, participants must meet CalWORKs federal participation requirements to maintain their full CalWORKs grant.</a:t>
            </a:r>
          </a:p>
          <a:p>
            <a:pPr lvl="1" defTabSz="914400">
              <a:lnSpc>
                <a:spcPct val="80000"/>
              </a:lnSpc>
              <a:buClr>
                <a:schemeClr val="accent1"/>
              </a:buClr>
            </a:pPr>
            <a:endParaRPr lang="en-US" altLang="en-US" sz="2000" dirty="0">
              <a:solidFill>
                <a:schemeClr val="tx1"/>
              </a:solidFill>
              <a:latin typeface="Century Gothic" panose="020B0502020202020204" pitchFamily="34" charset="0"/>
              <a:cs typeface="Times New Roman" pitchFamily="18" charset="0"/>
            </a:endParaRPr>
          </a:p>
        </p:txBody>
      </p:sp>
      <p:sp>
        <p:nvSpPr>
          <p:cNvPr id="2" name="Slide Number Placeholder 1"/>
          <p:cNvSpPr>
            <a:spLocks noGrp="1"/>
          </p:cNvSpPr>
          <p:nvPr>
            <p:ph type="sldNum" sz="quarter" idx="12"/>
          </p:nvPr>
        </p:nvSpPr>
        <p:spPr/>
        <p:txBody>
          <a:bodyPr/>
          <a:lstStyle/>
          <a:p>
            <a:fld id="{34C99D79-8A4B-4031-B1E0-AF26F8EDF2BC}" type="slidenum">
              <a:rPr lang="en-US" smtClean="0"/>
              <a:t>12</a:t>
            </a:fld>
            <a:endParaRPr lang="en-US"/>
          </a:p>
        </p:txBody>
      </p:sp>
    </p:spTree>
    <p:extLst>
      <p:ext uri="{BB962C8B-B14F-4D97-AF65-F5344CB8AC3E}">
        <p14:creationId xmlns:p14="http://schemas.microsoft.com/office/powerpoint/2010/main" val="9119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5212" y="685800"/>
            <a:ext cx="11581129" cy="767264"/>
          </a:xfrm>
        </p:spPr>
        <p:txBody>
          <a:bodyPr>
            <a:normAutofit/>
          </a:bodyPr>
          <a:lstStyle/>
          <a:p>
            <a:r>
              <a:rPr lang="en-US" b="1" dirty="0">
                <a:solidFill>
                  <a:schemeClr val="accent3"/>
                </a:solidFill>
                <a:latin typeface="Century Gothic" panose="020B0502020202020204" pitchFamily="34" charset="0"/>
              </a:rPr>
              <a:t>GAIN Services</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05015" y="152400"/>
            <a:ext cx="1428390" cy="743026"/>
          </a:xfrm>
          <a:prstGeom prst="rect">
            <a:avLst/>
          </a:prstGeom>
          <a:noFill/>
        </p:spPr>
      </p:pic>
      <p:sp>
        <p:nvSpPr>
          <p:cNvPr id="11" name="Content Placeholder 2">
            <a:extLst>
              <a:ext uri="{FF2B5EF4-FFF2-40B4-BE49-F238E27FC236}">
                <a16:creationId xmlns:a16="http://schemas.microsoft.com/office/drawing/2014/main" xmlns="" id="{24F274B4-FB8E-4274-BE29-C5D2FC2AAF96}"/>
              </a:ext>
            </a:extLst>
          </p:cNvPr>
          <p:cNvSpPr>
            <a:spLocks noGrp="1"/>
          </p:cNvSpPr>
          <p:nvPr>
            <p:ph idx="1"/>
          </p:nvPr>
        </p:nvSpPr>
        <p:spPr>
          <a:xfrm>
            <a:off x="598525" y="1629374"/>
            <a:ext cx="10972800" cy="4325112"/>
          </a:xfrm>
        </p:spPr>
        <p:txBody>
          <a:bodyPr>
            <a:normAutofit/>
          </a:bodyPr>
          <a:lstStyle/>
          <a:p>
            <a:pPr marL="566928" lvl="0" indent="-457200" defTabSz="914400">
              <a:lnSpc>
                <a:spcPct val="150000"/>
              </a:lnSpc>
              <a:spcBef>
                <a:spcPts val="300"/>
              </a:spcBef>
              <a:buClr>
                <a:schemeClr val="accent1"/>
              </a:buClr>
            </a:pPr>
            <a:r>
              <a:rPr lang="en-US" sz="2000" dirty="0">
                <a:latin typeface="Century Gothic" panose="020B0502020202020204" pitchFamily="34" charset="0"/>
              </a:rPr>
              <a:t>Assisting with and making referrals to job preparation activities;</a:t>
            </a:r>
          </a:p>
          <a:p>
            <a:pPr marL="868680" lvl="1" indent="-457200" defTabSz="914400">
              <a:lnSpc>
                <a:spcPct val="150000"/>
              </a:lnSpc>
              <a:spcBef>
                <a:spcPts val="300"/>
              </a:spcBef>
              <a:buClr>
                <a:schemeClr val="accent1"/>
              </a:buClr>
              <a:buFont typeface="Arial" panose="020B0604020202020204" pitchFamily="34" charset="0"/>
              <a:buChar char="•"/>
              <a:defRPr/>
            </a:pPr>
            <a:r>
              <a:rPr lang="en-US" sz="2000" dirty="0">
                <a:latin typeface="Century Gothic" panose="020B0502020202020204" pitchFamily="34" charset="0"/>
              </a:rPr>
              <a:t>Job preparation (interview skills, resume development, online test taking);</a:t>
            </a:r>
          </a:p>
          <a:p>
            <a:pPr marL="868680" lvl="1" indent="-457200" defTabSz="914400">
              <a:lnSpc>
                <a:spcPct val="150000"/>
              </a:lnSpc>
              <a:spcBef>
                <a:spcPts val="300"/>
              </a:spcBef>
              <a:buClr>
                <a:schemeClr val="accent1"/>
              </a:buClr>
              <a:buFont typeface="Arial" panose="020B0604020202020204" pitchFamily="34" charset="0"/>
              <a:buChar char="•"/>
              <a:defRPr/>
            </a:pPr>
            <a:r>
              <a:rPr lang="en-US" sz="2000" dirty="0">
                <a:latin typeface="Century Gothic" panose="020B0502020202020204" pitchFamily="34" charset="0"/>
              </a:rPr>
              <a:t>Job Search;</a:t>
            </a:r>
          </a:p>
          <a:p>
            <a:pPr marL="868680" lvl="1" indent="-457200" defTabSz="914400">
              <a:lnSpc>
                <a:spcPct val="150000"/>
              </a:lnSpc>
              <a:spcBef>
                <a:spcPts val="300"/>
              </a:spcBef>
              <a:buClr>
                <a:schemeClr val="accent1"/>
              </a:buClr>
              <a:buFont typeface="Arial" panose="020B0604020202020204" pitchFamily="34" charset="0"/>
              <a:buChar char="•"/>
              <a:defRPr/>
            </a:pPr>
            <a:r>
              <a:rPr lang="en-US" sz="2000" dirty="0">
                <a:latin typeface="Century Gothic" panose="020B0502020202020204" pitchFamily="34" charset="0"/>
              </a:rPr>
              <a:t>Barrier removal (Mental Health, Substance Use Disorder, Domestic Violence, Learning Disability, and Family Stabilization);</a:t>
            </a:r>
          </a:p>
          <a:p>
            <a:pPr marL="868680" lvl="1" indent="-457200" defTabSz="914400">
              <a:lnSpc>
                <a:spcPct val="150000"/>
              </a:lnSpc>
              <a:spcBef>
                <a:spcPts val="300"/>
              </a:spcBef>
              <a:buClr>
                <a:schemeClr val="accent1"/>
              </a:buClr>
              <a:buFont typeface="Arial" panose="020B0604020202020204" pitchFamily="34" charset="0"/>
              <a:buChar char="•"/>
              <a:defRPr/>
            </a:pPr>
            <a:r>
              <a:rPr lang="en-US" sz="2000" dirty="0">
                <a:latin typeface="Century Gothic" panose="020B0502020202020204" pitchFamily="34" charset="0"/>
              </a:rPr>
              <a:t>Subsidized employment;</a:t>
            </a:r>
          </a:p>
          <a:p>
            <a:pPr marL="868680" lvl="1" indent="-457200" defTabSz="914400">
              <a:lnSpc>
                <a:spcPct val="150000"/>
              </a:lnSpc>
              <a:spcBef>
                <a:spcPts val="300"/>
              </a:spcBef>
              <a:buClr>
                <a:schemeClr val="accent1"/>
              </a:buClr>
              <a:buFont typeface="Arial" panose="020B0604020202020204" pitchFamily="34" charset="0"/>
              <a:buChar char="•"/>
              <a:defRPr/>
            </a:pPr>
            <a:r>
              <a:rPr lang="en-US" sz="2000" dirty="0">
                <a:latin typeface="Century Gothic" panose="020B0502020202020204" pitchFamily="34" charset="0"/>
              </a:rPr>
              <a:t>Skills assessments;</a:t>
            </a:r>
          </a:p>
          <a:p>
            <a:pPr marL="868680" lvl="1" indent="-457200" defTabSz="914400">
              <a:lnSpc>
                <a:spcPct val="150000"/>
              </a:lnSpc>
              <a:spcBef>
                <a:spcPts val="300"/>
              </a:spcBef>
              <a:buClr>
                <a:schemeClr val="accent1"/>
              </a:buClr>
              <a:buFont typeface="Arial" panose="020B0604020202020204" pitchFamily="34" charset="0"/>
              <a:buChar char="•"/>
              <a:defRPr/>
            </a:pPr>
            <a:r>
              <a:rPr lang="en-US" sz="2000" dirty="0">
                <a:latin typeface="Century Gothic" panose="020B0502020202020204" pitchFamily="34" charset="0"/>
              </a:rPr>
              <a:t>Referrals to education/training providers.</a:t>
            </a:r>
          </a:p>
        </p:txBody>
      </p:sp>
      <p:sp>
        <p:nvSpPr>
          <p:cNvPr id="2" name="Slide Number Placeholder 1"/>
          <p:cNvSpPr>
            <a:spLocks noGrp="1"/>
          </p:cNvSpPr>
          <p:nvPr>
            <p:ph type="sldNum" sz="quarter" idx="12"/>
          </p:nvPr>
        </p:nvSpPr>
        <p:spPr/>
        <p:txBody>
          <a:bodyPr/>
          <a:lstStyle/>
          <a:p>
            <a:fld id="{34C99D79-8A4B-4031-B1E0-AF26F8EDF2BC}" type="slidenum">
              <a:rPr lang="en-US" smtClean="0"/>
              <a:t>13</a:t>
            </a:fld>
            <a:endParaRPr lang="en-US"/>
          </a:p>
        </p:txBody>
      </p:sp>
    </p:spTree>
    <p:extLst>
      <p:ext uri="{BB962C8B-B14F-4D97-AF65-F5344CB8AC3E}">
        <p14:creationId xmlns:p14="http://schemas.microsoft.com/office/powerpoint/2010/main" val="61790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GAIN Supportive Services</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05015" y="152400"/>
            <a:ext cx="1428390" cy="743026"/>
          </a:xfrm>
          <a:prstGeom prst="rect">
            <a:avLst/>
          </a:prstGeom>
          <a:noFill/>
        </p:spPr>
      </p:pic>
      <p:pic>
        <p:nvPicPr>
          <p:cNvPr id="2" name="Picture 1">
            <a:extLst>
              <a:ext uri="{FF2B5EF4-FFF2-40B4-BE49-F238E27FC236}">
                <a16:creationId xmlns:a16="http://schemas.microsoft.com/office/drawing/2014/main" xmlns="" id="{4BCB6994-1CC8-4EA1-AA66-F94772308962}"/>
              </a:ext>
            </a:extLst>
          </p:cNvPr>
          <p:cNvPicPr>
            <a:picLocks noChangeAspect="1"/>
          </p:cNvPicPr>
          <p:nvPr/>
        </p:nvPicPr>
        <p:blipFill>
          <a:blip r:embed="rId7"/>
          <a:stretch>
            <a:fillRect/>
          </a:stretch>
        </p:blipFill>
        <p:spPr>
          <a:xfrm>
            <a:off x="2969145" y="1573091"/>
            <a:ext cx="6163590" cy="4621169"/>
          </a:xfrm>
          <a:prstGeom prst="rect">
            <a:avLst/>
          </a:prstGeom>
        </p:spPr>
      </p:pic>
      <p:sp>
        <p:nvSpPr>
          <p:cNvPr id="3" name="Slide Number Placeholder 2"/>
          <p:cNvSpPr>
            <a:spLocks noGrp="1"/>
          </p:cNvSpPr>
          <p:nvPr>
            <p:ph type="sldNum" sz="quarter" idx="12"/>
          </p:nvPr>
        </p:nvSpPr>
        <p:spPr/>
        <p:txBody>
          <a:bodyPr/>
          <a:lstStyle/>
          <a:p>
            <a:fld id="{34C99D79-8A4B-4031-B1E0-AF26F8EDF2BC}" type="slidenum">
              <a:rPr lang="en-US" smtClean="0"/>
              <a:t>14</a:t>
            </a:fld>
            <a:endParaRPr lang="en-US"/>
          </a:p>
        </p:txBody>
      </p:sp>
    </p:spTree>
    <p:extLst>
      <p:ext uri="{BB962C8B-B14F-4D97-AF65-F5344CB8AC3E}">
        <p14:creationId xmlns:p14="http://schemas.microsoft.com/office/powerpoint/2010/main" val="274100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Family Stabilization (FS) Program</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5015" y="152400"/>
            <a:ext cx="1428390" cy="743026"/>
          </a:xfrm>
          <a:prstGeom prst="rect">
            <a:avLst/>
          </a:prstGeom>
          <a:noFill/>
        </p:spPr>
      </p:pic>
      <p:grpSp>
        <p:nvGrpSpPr>
          <p:cNvPr id="30" name="Group 29">
            <a:extLst>
              <a:ext uri="{FF2B5EF4-FFF2-40B4-BE49-F238E27FC236}">
                <a16:creationId xmlns:a16="http://schemas.microsoft.com/office/drawing/2014/main" xmlns="" id="{A14F175F-8AC5-4443-A248-CB1D3AA8B17F}"/>
              </a:ext>
            </a:extLst>
          </p:cNvPr>
          <p:cNvGrpSpPr/>
          <p:nvPr/>
        </p:nvGrpSpPr>
        <p:grpSpPr>
          <a:xfrm>
            <a:off x="531812" y="1471367"/>
            <a:ext cx="3393931" cy="887089"/>
            <a:chOff x="3480" y="35513"/>
            <a:chExt cx="3393931" cy="887089"/>
          </a:xfrm>
          <a:solidFill>
            <a:schemeClr val="accent1"/>
          </a:solidFill>
        </p:grpSpPr>
        <p:sp>
          <p:nvSpPr>
            <p:cNvPr id="46" name="Rectangle 45">
              <a:extLst>
                <a:ext uri="{FF2B5EF4-FFF2-40B4-BE49-F238E27FC236}">
                  <a16:creationId xmlns:a16="http://schemas.microsoft.com/office/drawing/2014/main" xmlns="" id="{7009AABC-663A-4A58-9508-9B2F1A44A763}"/>
                </a:ext>
              </a:extLst>
            </p:cNvPr>
            <p:cNvSpPr/>
            <p:nvPr/>
          </p:nvSpPr>
          <p:spPr>
            <a:xfrm>
              <a:off x="3480" y="35513"/>
              <a:ext cx="3393931" cy="887089"/>
            </a:xfrm>
            <a:prstGeom prst="rect">
              <a:avLst/>
            </a:prstGeom>
            <a:grpFill/>
            <a:ln w="12700" cap="flat" cmpd="sng" algn="ctr">
              <a:solidFill>
                <a:srgbClr val="4A66AC">
                  <a:hueOff val="0"/>
                  <a:satOff val="0"/>
                  <a:lumOff val="0"/>
                  <a:alphaOff val="0"/>
                </a:srgbClr>
              </a:solidFill>
              <a:prstDash val="solid"/>
              <a:miter lim="800000"/>
            </a:ln>
            <a:effectLst/>
          </p:spPr>
        </p:sp>
        <p:sp>
          <p:nvSpPr>
            <p:cNvPr id="47" name="TextBox 46">
              <a:extLst>
                <a:ext uri="{FF2B5EF4-FFF2-40B4-BE49-F238E27FC236}">
                  <a16:creationId xmlns:a16="http://schemas.microsoft.com/office/drawing/2014/main" xmlns="" id="{F8B8FFB4-F902-4542-B0FE-BEABA2A79778}"/>
                </a:ext>
              </a:extLst>
            </p:cNvPr>
            <p:cNvSpPr txBox="1"/>
            <p:nvPr/>
          </p:nvSpPr>
          <p:spPr>
            <a:xfrm>
              <a:off x="3480" y="35513"/>
              <a:ext cx="3393931" cy="887089"/>
            </a:xfrm>
            <a:prstGeom prst="rect">
              <a:avLst/>
            </a:prstGeom>
            <a:grpFill/>
            <a:ln>
              <a:noFill/>
            </a:ln>
            <a:effectLst/>
          </p:spPr>
          <p:txBody>
            <a:bodyPr spcFirstLastPara="0" vert="horz" wrap="square" lIns="149352" tIns="85344" rIns="149352" bIns="85344"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dirty="0">
                  <a:ln>
                    <a:noFill/>
                  </a:ln>
                  <a:solidFill>
                    <a:sysClr val="window" lastClr="FFFFFF"/>
                  </a:solidFill>
                  <a:effectLst/>
                  <a:uLnTx/>
                  <a:uFillTx/>
                  <a:latin typeface="Century Gothic" panose="020B0502020202020204" pitchFamily="34" charset="0"/>
                </a:rPr>
                <a:t>Purpose</a:t>
              </a:r>
            </a:p>
          </p:txBody>
        </p:sp>
      </p:grpSp>
      <p:grpSp>
        <p:nvGrpSpPr>
          <p:cNvPr id="31" name="Group 30">
            <a:extLst>
              <a:ext uri="{FF2B5EF4-FFF2-40B4-BE49-F238E27FC236}">
                <a16:creationId xmlns:a16="http://schemas.microsoft.com/office/drawing/2014/main" xmlns="" id="{0CD4AA73-E561-40EF-AD17-E08481D83064}"/>
              </a:ext>
            </a:extLst>
          </p:cNvPr>
          <p:cNvGrpSpPr/>
          <p:nvPr/>
        </p:nvGrpSpPr>
        <p:grpSpPr>
          <a:xfrm>
            <a:off x="531812" y="2358457"/>
            <a:ext cx="3393931" cy="4376879"/>
            <a:chOff x="3480" y="922603"/>
            <a:chExt cx="3393931" cy="4505091"/>
          </a:xfrm>
          <a:solidFill>
            <a:schemeClr val="accent1">
              <a:lumMod val="40000"/>
              <a:lumOff val="60000"/>
            </a:schemeClr>
          </a:solidFill>
        </p:grpSpPr>
        <p:sp>
          <p:nvSpPr>
            <p:cNvPr id="44" name="Rectangle 43">
              <a:extLst>
                <a:ext uri="{FF2B5EF4-FFF2-40B4-BE49-F238E27FC236}">
                  <a16:creationId xmlns:a16="http://schemas.microsoft.com/office/drawing/2014/main" xmlns="" id="{93B3AC6F-58AA-4CF5-855E-26C98778E5ED}"/>
                </a:ext>
              </a:extLst>
            </p:cNvPr>
            <p:cNvSpPr/>
            <p:nvPr/>
          </p:nvSpPr>
          <p:spPr>
            <a:xfrm>
              <a:off x="3480" y="922603"/>
              <a:ext cx="3393931" cy="4505091"/>
            </a:xfrm>
            <a:prstGeom prst="rect">
              <a:avLst/>
            </a:prstGeom>
            <a:grpFill/>
            <a:ln w="12700" cap="flat" cmpd="sng" algn="ctr">
              <a:solidFill>
                <a:srgbClr val="4A66AC">
                  <a:alpha val="90000"/>
                  <a:tint val="40000"/>
                  <a:hueOff val="0"/>
                  <a:satOff val="0"/>
                  <a:lumOff val="0"/>
                  <a:alphaOff val="0"/>
                </a:srgbClr>
              </a:solidFill>
              <a:prstDash val="solid"/>
              <a:miter lim="800000"/>
            </a:ln>
            <a:effectLst/>
          </p:spPr>
        </p:sp>
        <p:sp>
          <p:nvSpPr>
            <p:cNvPr id="45" name="TextBox 44">
              <a:extLst>
                <a:ext uri="{FF2B5EF4-FFF2-40B4-BE49-F238E27FC236}">
                  <a16:creationId xmlns:a16="http://schemas.microsoft.com/office/drawing/2014/main" xmlns="" id="{3CC060AF-4399-4D46-8EA8-C54814895DBC}"/>
                </a:ext>
              </a:extLst>
            </p:cNvPr>
            <p:cNvSpPr txBox="1"/>
            <p:nvPr/>
          </p:nvSpPr>
          <p:spPr>
            <a:xfrm>
              <a:off x="3480" y="922603"/>
              <a:ext cx="3393931" cy="4505091"/>
            </a:xfrm>
            <a:prstGeom prst="rect">
              <a:avLst/>
            </a:prstGeom>
            <a:grpFill/>
            <a:ln>
              <a:noFill/>
            </a:ln>
            <a:effectLst/>
          </p:spPr>
          <p:txBody>
            <a:bodyPr spcFirstLastPara="0" vert="horz" wrap="square" lIns="112014" tIns="112014" rIns="149352" bIns="168021" numCol="1" spcCol="1270" anchor="t" anchorCtr="0">
              <a:noAutofit/>
            </a:bodyPr>
            <a:lstStyle/>
            <a:p>
              <a:pPr marL="0" marR="0" lvl="1" indent="0" algn="l" defTabSz="933450" eaLnBrk="1" fontAlgn="auto" latinLnBrk="0" hangingPunct="1">
                <a:lnSpc>
                  <a:spcPct val="90000"/>
                </a:lnSpc>
                <a:spcBef>
                  <a:spcPct val="0"/>
                </a:spcBef>
                <a:spcAft>
                  <a:spcPct val="15000"/>
                </a:spcAft>
                <a:buClrTx/>
                <a:buSzTx/>
                <a:buFontTx/>
                <a:buNone/>
                <a:tabLst/>
                <a:defRPr/>
              </a:pPr>
              <a:r>
                <a:rPr kumimoji="0" lang="en-US" sz="1900" b="0" i="0" u="none" strike="noStrike" kern="1200" cap="none" spc="0" normalizeH="0" baseline="0" noProof="0" dirty="0">
                  <a:ln>
                    <a:noFill/>
                  </a:ln>
                  <a:effectLst/>
                  <a:uLnTx/>
                  <a:uFillTx/>
                  <a:latin typeface="Century Gothic" panose="020B0502020202020204" pitchFamily="34" charset="0"/>
                  <a:ea typeface="Tahoma" pitchFamily="34" charset="0"/>
                  <a:cs typeface="Tahoma" pitchFamily="34" charset="0"/>
                </a:rPr>
                <a:t>Help participants to identify barriers that may be destabilizing their family and interfering with their participation in </a:t>
              </a:r>
              <a:r>
                <a:rPr kumimoji="0" lang="en-US" sz="1900" b="0" i="0" u="none" strike="noStrike" kern="1200" cap="none" spc="0" normalizeH="0" baseline="0" noProof="0" dirty="0" err="1">
                  <a:ln>
                    <a:noFill/>
                  </a:ln>
                  <a:effectLst/>
                  <a:uLnTx/>
                  <a:uFillTx/>
                  <a:latin typeface="Century Gothic" panose="020B0502020202020204" pitchFamily="34" charset="0"/>
                  <a:ea typeface="Tahoma" pitchFamily="34" charset="0"/>
                  <a:cs typeface="Tahoma" pitchFamily="34" charset="0"/>
                </a:rPr>
                <a:t>WtW</a:t>
              </a:r>
              <a:r>
                <a:rPr kumimoji="0" lang="en-US" sz="1900" b="0" i="0" u="none" strike="noStrike" kern="1200" cap="none" spc="0" normalizeH="0" baseline="0" noProof="0" dirty="0">
                  <a:ln>
                    <a:noFill/>
                  </a:ln>
                  <a:effectLst/>
                  <a:uLnTx/>
                  <a:uFillTx/>
                  <a:latin typeface="Century Gothic" panose="020B0502020202020204" pitchFamily="34" charset="0"/>
                  <a:ea typeface="Tahoma" pitchFamily="34" charset="0"/>
                  <a:cs typeface="Tahoma" pitchFamily="34" charset="0"/>
                </a:rPr>
                <a:t> activities.</a:t>
              </a:r>
              <a:endParaRPr kumimoji="0" lang="en-US" sz="1900" b="0" i="0" u="none" strike="noStrike" kern="1200" cap="none" spc="0" normalizeH="0" baseline="0" noProof="0" dirty="0">
                <a:ln>
                  <a:noFill/>
                </a:ln>
                <a:effectLst/>
                <a:uLnTx/>
                <a:uFillTx/>
                <a:latin typeface="Century Gothic" panose="020B0502020202020204" pitchFamily="34" charset="0"/>
              </a:endParaRPr>
            </a:p>
          </p:txBody>
        </p:sp>
      </p:grpSp>
      <p:grpSp>
        <p:nvGrpSpPr>
          <p:cNvPr id="32" name="Group 31">
            <a:extLst>
              <a:ext uri="{FF2B5EF4-FFF2-40B4-BE49-F238E27FC236}">
                <a16:creationId xmlns:a16="http://schemas.microsoft.com/office/drawing/2014/main" xmlns="" id="{D96C5A67-BC51-4297-A729-85CBE2FFB3A0}"/>
              </a:ext>
            </a:extLst>
          </p:cNvPr>
          <p:cNvGrpSpPr/>
          <p:nvPr/>
        </p:nvGrpSpPr>
        <p:grpSpPr>
          <a:xfrm>
            <a:off x="4400894" y="1471367"/>
            <a:ext cx="3393931" cy="887089"/>
            <a:chOff x="3872562" y="35513"/>
            <a:chExt cx="3393931" cy="887089"/>
          </a:xfrm>
          <a:solidFill>
            <a:schemeClr val="accent1"/>
          </a:solidFill>
        </p:grpSpPr>
        <p:sp>
          <p:nvSpPr>
            <p:cNvPr id="42" name="Rectangle 41">
              <a:extLst>
                <a:ext uri="{FF2B5EF4-FFF2-40B4-BE49-F238E27FC236}">
                  <a16:creationId xmlns:a16="http://schemas.microsoft.com/office/drawing/2014/main" xmlns="" id="{9F537CD3-54C2-4662-8672-79E49200C6E9}"/>
                </a:ext>
              </a:extLst>
            </p:cNvPr>
            <p:cNvSpPr/>
            <p:nvPr/>
          </p:nvSpPr>
          <p:spPr>
            <a:xfrm>
              <a:off x="3872562" y="35513"/>
              <a:ext cx="3393931" cy="887089"/>
            </a:xfrm>
            <a:prstGeom prst="rect">
              <a:avLst/>
            </a:prstGeom>
            <a:grpFill/>
            <a:ln w="12700" cap="flat" cmpd="sng" algn="ctr">
              <a:solidFill>
                <a:srgbClr val="4A66AC">
                  <a:hueOff val="0"/>
                  <a:satOff val="0"/>
                  <a:lumOff val="0"/>
                  <a:alphaOff val="0"/>
                </a:srgbClr>
              </a:solidFill>
              <a:prstDash val="solid"/>
              <a:miter lim="800000"/>
            </a:ln>
            <a:effectLst/>
          </p:spPr>
        </p:sp>
        <p:sp>
          <p:nvSpPr>
            <p:cNvPr id="43" name="TextBox 42">
              <a:extLst>
                <a:ext uri="{FF2B5EF4-FFF2-40B4-BE49-F238E27FC236}">
                  <a16:creationId xmlns:a16="http://schemas.microsoft.com/office/drawing/2014/main" xmlns="" id="{62E94CBF-5E49-4044-AA13-2A216810752A}"/>
                </a:ext>
              </a:extLst>
            </p:cNvPr>
            <p:cNvSpPr txBox="1"/>
            <p:nvPr/>
          </p:nvSpPr>
          <p:spPr>
            <a:xfrm>
              <a:off x="3872562" y="35513"/>
              <a:ext cx="3393931" cy="887089"/>
            </a:xfrm>
            <a:prstGeom prst="rect">
              <a:avLst/>
            </a:prstGeom>
            <a:grpFill/>
            <a:ln>
              <a:noFill/>
            </a:ln>
            <a:effectLst/>
          </p:spPr>
          <p:txBody>
            <a:bodyPr spcFirstLastPara="0" vert="horz" wrap="square" lIns="149352" tIns="85344" rIns="149352" bIns="85344"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dirty="0">
                  <a:ln>
                    <a:noFill/>
                  </a:ln>
                  <a:solidFill>
                    <a:sysClr val="window" lastClr="FFFFFF"/>
                  </a:solidFill>
                  <a:effectLst/>
                  <a:uLnTx/>
                  <a:uFillTx/>
                  <a:latin typeface="Century Gothic" panose="020B0502020202020204" pitchFamily="34" charset="0"/>
                </a:rPr>
                <a:t>Destabilizing Situations </a:t>
              </a:r>
            </a:p>
            <a:p>
              <a:pPr marL="0" marR="0" lvl="0" indent="0" algn="ctr" defTabSz="93345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dirty="0">
                  <a:ln>
                    <a:noFill/>
                  </a:ln>
                  <a:solidFill>
                    <a:sysClr val="window" lastClr="FFFFFF"/>
                  </a:solidFill>
                  <a:effectLst/>
                  <a:uLnTx/>
                  <a:uFillTx/>
                  <a:latin typeface="Century Gothic" panose="020B0502020202020204" pitchFamily="34" charset="0"/>
                </a:rPr>
                <a:t>(not limited to)</a:t>
              </a:r>
            </a:p>
          </p:txBody>
        </p:sp>
      </p:grpSp>
      <p:grpSp>
        <p:nvGrpSpPr>
          <p:cNvPr id="33" name="Group 32">
            <a:extLst>
              <a:ext uri="{FF2B5EF4-FFF2-40B4-BE49-F238E27FC236}">
                <a16:creationId xmlns:a16="http://schemas.microsoft.com/office/drawing/2014/main" xmlns="" id="{D97EFD59-2EBD-47A7-BD23-8F369476A131}"/>
              </a:ext>
            </a:extLst>
          </p:cNvPr>
          <p:cNvGrpSpPr/>
          <p:nvPr/>
        </p:nvGrpSpPr>
        <p:grpSpPr>
          <a:xfrm>
            <a:off x="4400894" y="2358457"/>
            <a:ext cx="3393931" cy="4376879"/>
            <a:chOff x="3872562" y="922603"/>
            <a:chExt cx="3393931" cy="4505091"/>
          </a:xfrm>
          <a:solidFill>
            <a:schemeClr val="accent1">
              <a:lumMod val="40000"/>
              <a:lumOff val="60000"/>
            </a:schemeClr>
          </a:solidFill>
        </p:grpSpPr>
        <p:sp>
          <p:nvSpPr>
            <p:cNvPr id="40" name="Rectangle 39">
              <a:extLst>
                <a:ext uri="{FF2B5EF4-FFF2-40B4-BE49-F238E27FC236}">
                  <a16:creationId xmlns:a16="http://schemas.microsoft.com/office/drawing/2014/main" xmlns="" id="{1EA25B1F-E80E-4A14-9564-5679769B9936}"/>
                </a:ext>
              </a:extLst>
            </p:cNvPr>
            <p:cNvSpPr/>
            <p:nvPr/>
          </p:nvSpPr>
          <p:spPr>
            <a:xfrm>
              <a:off x="3872562" y="922603"/>
              <a:ext cx="3393931" cy="4505091"/>
            </a:xfrm>
            <a:prstGeom prst="rect">
              <a:avLst/>
            </a:prstGeom>
            <a:grpFill/>
            <a:ln w="12700" cap="flat" cmpd="sng" algn="ctr">
              <a:solidFill>
                <a:srgbClr val="4A66AC">
                  <a:alpha val="90000"/>
                  <a:tint val="40000"/>
                  <a:hueOff val="0"/>
                  <a:satOff val="0"/>
                  <a:lumOff val="0"/>
                  <a:alphaOff val="0"/>
                </a:srgbClr>
              </a:solidFill>
              <a:prstDash val="solid"/>
              <a:miter lim="800000"/>
            </a:ln>
            <a:effectLst/>
          </p:spPr>
        </p:sp>
        <p:sp>
          <p:nvSpPr>
            <p:cNvPr id="41" name="TextBox 40">
              <a:extLst>
                <a:ext uri="{FF2B5EF4-FFF2-40B4-BE49-F238E27FC236}">
                  <a16:creationId xmlns:a16="http://schemas.microsoft.com/office/drawing/2014/main" xmlns="" id="{0CFA355A-21F3-4A7F-A842-0782DF6F8D16}"/>
                </a:ext>
              </a:extLst>
            </p:cNvPr>
            <p:cNvSpPr txBox="1"/>
            <p:nvPr/>
          </p:nvSpPr>
          <p:spPr>
            <a:xfrm>
              <a:off x="3872562" y="922603"/>
              <a:ext cx="3393931" cy="4505091"/>
            </a:xfrm>
            <a:prstGeom prst="rect">
              <a:avLst/>
            </a:prstGeom>
            <a:grpFill/>
            <a:ln>
              <a:noFill/>
            </a:ln>
            <a:effectLst/>
          </p:spPr>
          <p:txBody>
            <a:bodyPr spcFirstLastPara="0" vert="horz" wrap="square" lIns="112014" tIns="112014" rIns="149352" bIns="168021" numCol="1" spcCol="1270" anchor="t" anchorCtr="0">
              <a:noAutofit/>
            </a:bodyPr>
            <a:lstStyle/>
            <a:p>
              <a:pPr marL="228600" marR="0" lvl="1" indent="-228600" algn="l" defTabSz="933450" eaLnBrk="1" fontAlgn="auto" latinLnBrk="0" hangingPunct="1">
                <a:lnSpc>
                  <a:spcPct val="90000"/>
                </a:lnSpc>
                <a:spcBef>
                  <a:spcPct val="0"/>
                </a:spcBef>
                <a:spcAft>
                  <a:spcPct val="15000"/>
                </a:spcAft>
                <a:buClr>
                  <a:schemeClr val="accent1"/>
                </a:buClr>
                <a:buSzTx/>
                <a:buFontTx/>
                <a:buChar char="•"/>
                <a:tabLst/>
                <a:defRPr/>
              </a:pPr>
              <a:r>
                <a:rPr kumimoji="0" lang="en-US" sz="1900" b="0" i="0" u="none" strike="noStrike" kern="1200" cap="none" spc="0" normalizeH="0" baseline="0" noProof="0" dirty="0">
                  <a:ln>
                    <a:noFill/>
                  </a:ln>
                  <a:effectLst/>
                  <a:uLnTx/>
                  <a:uFillTx/>
                  <a:latin typeface="Century Gothic" panose="020B0502020202020204" pitchFamily="34" charset="0"/>
                  <a:ea typeface="Tahoma" pitchFamily="34" charset="0"/>
                  <a:cs typeface="Tahoma" pitchFamily="34" charset="0"/>
                </a:rPr>
                <a:t>Homelessness or imminent risk of homelessness;</a:t>
              </a:r>
              <a:endParaRPr kumimoji="0" lang="en-US" sz="1900" b="0" i="0" u="none" strike="noStrike" kern="1200" cap="none" spc="0" normalizeH="0" baseline="0" noProof="0" dirty="0">
                <a:ln>
                  <a:noFill/>
                </a:ln>
                <a:effectLst/>
                <a:uLnTx/>
                <a:uFillTx/>
                <a:latin typeface="Century Gothic" panose="020B0502020202020204" pitchFamily="34" charset="0"/>
              </a:endParaRPr>
            </a:p>
            <a:p>
              <a:pPr marL="228600" marR="0" lvl="1" indent="-228600" algn="l" defTabSz="933450" eaLnBrk="1" fontAlgn="auto" latinLnBrk="0" hangingPunct="1">
                <a:lnSpc>
                  <a:spcPct val="90000"/>
                </a:lnSpc>
                <a:spcBef>
                  <a:spcPct val="0"/>
                </a:spcBef>
                <a:spcAft>
                  <a:spcPct val="15000"/>
                </a:spcAft>
                <a:buClr>
                  <a:schemeClr val="accent1"/>
                </a:buClr>
                <a:buSzTx/>
                <a:buFontTx/>
                <a:buChar char="•"/>
                <a:tabLst/>
                <a:defRPr/>
              </a:pPr>
              <a:r>
                <a:rPr kumimoji="0" lang="en-US" sz="1900" b="0" i="0" u="none" strike="noStrike" kern="1200" cap="none" spc="0" normalizeH="0" baseline="0" noProof="0" dirty="0">
                  <a:ln>
                    <a:noFill/>
                  </a:ln>
                  <a:effectLst/>
                  <a:uLnTx/>
                  <a:uFillTx/>
                  <a:latin typeface="Century Gothic" panose="020B0502020202020204" pitchFamily="34" charset="0"/>
                  <a:ea typeface="Tahoma" pitchFamily="34" charset="0"/>
                  <a:cs typeface="Tahoma" pitchFamily="34" charset="0"/>
                </a:rPr>
                <a:t>Lack of safety due to domestic violence;</a:t>
              </a:r>
            </a:p>
            <a:p>
              <a:pPr marL="228600" marR="0" lvl="1" indent="-228600" algn="l" defTabSz="933450" eaLnBrk="1" fontAlgn="auto" latinLnBrk="0" hangingPunct="1">
                <a:lnSpc>
                  <a:spcPct val="90000"/>
                </a:lnSpc>
                <a:spcBef>
                  <a:spcPct val="0"/>
                </a:spcBef>
                <a:spcAft>
                  <a:spcPct val="15000"/>
                </a:spcAft>
                <a:buClr>
                  <a:schemeClr val="accent1"/>
                </a:buClr>
                <a:buSzTx/>
                <a:buFontTx/>
                <a:buChar char="•"/>
                <a:tabLst/>
                <a:defRPr/>
              </a:pPr>
              <a:r>
                <a:rPr kumimoji="0" lang="en-US" sz="1900" b="0" i="0" u="none" strike="noStrike" kern="1200" cap="none" spc="0" normalizeH="0" baseline="0" noProof="0" dirty="0">
                  <a:ln>
                    <a:noFill/>
                  </a:ln>
                  <a:effectLst/>
                  <a:uLnTx/>
                  <a:uFillTx/>
                  <a:latin typeface="Century Gothic" panose="020B0502020202020204" pitchFamily="34" charset="0"/>
                  <a:ea typeface="Tahoma" pitchFamily="34" charset="0"/>
                  <a:cs typeface="Tahoma" pitchFamily="34" charset="0"/>
                </a:rPr>
                <a:t>Untreated or undertreated behavioral needs, including mental health or substance abuse related needs; and/or</a:t>
              </a:r>
            </a:p>
            <a:p>
              <a:pPr marL="228600" marR="0" lvl="1" indent="-228600" algn="l" defTabSz="933450" eaLnBrk="1" fontAlgn="auto" latinLnBrk="0" hangingPunct="1">
                <a:lnSpc>
                  <a:spcPct val="90000"/>
                </a:lnSpc>
                <a:spcBef>
                  <a:spcPct val="0"/>
                </a:spcBef>
                <a:spcAft>
                  <a:spcPct val="15000"/>
                </a:spcAft>
                <a:buClr>
                  <a:schemeClr val="accent1"/>
                </a:buClr>
                <a:buSzTx/>
                <a:buFontTx/>
                <a:buChar char="•"/>
                <a:tabLst/>
                <a:defRPr/>
              </a:pPr>
              <a:r>
                <a:rPr kumimoji="0" lang="en-US" sz="1900" b="0" i="0" u="none" strike="noStrike" kern="1200" cap="none" spc="0" normalizeH="0" baseline="0" noProof="0" dirty="0">
                  <a:ln>
                    <a:noFill/>
                  </a:ln>
                  <a:effectLst/>
                  <a:uLnTx/>
                  <a:uFillTx/>
                  <a:latin typeface="Century Gothic" panose="020B0502020202020204" pitchFamily="34" charset="0"/>
                  <a:ea typeface="Tahoma" pitchFamily="34" charset="0"/>
                  <a:cs typeface="Tahoma" pitchFamily="34" charset="0"/>
                </a:rPr>
                <a:t>Other non-medical needs.</a:t>
              </a:r>
              <a:endParaRPr kumimoji="0" lang="en-US" sz="1900" b="0" i="0" u="none" strike="noStrike" kern="1200" cap="none" spc="0" normalizeH="0" baseline="0" noProof="0" dirty="0">
                <a:ln>
                  <a:noFill/>
                </a:ln>
                <a:effectLst/>
                <a:uLnTx/>
                <a:uFillTx/>
                <a:latin typeface="Century Gothic" panose="020B0502020202020204" pitchFamily="34" charset="0"/>
              </a:endParaRPr>
            </a:p>
          </p:txBody>
        </p:sp>
      </p:grpSp>
      <p:grpSp>
        <p:nvGrpSpPr>
          <p:cNvPr id="34" name="Group 33">
            <a:extLst>
              <a:ext uri="{FF2B5EF4-FFF2-40B4-BE49-F238E27FC236}">
                <a16:creationId xmlns:a16="http://schemas.microsoft.com/office/drawing/2014/main" xmlns="" id="{B1C4FA53-6102-46ED-BE6A-B5C3E72409ED}"/>
              </a:ext>
            </a:extLst>
          </p:cNvPr>
          <p:cNvGrpSpPr/>
          <p:nvPr/>
        </p:nvGrpSpPr>
        <p:grpSpPr>
          <a:xfrm>
            <a:off x="8269975" y="1471367"/>
            <a:ext cx="3393931" cy="887089"/>
            <a:chOff x="7741643" y="35513"/>
            <a:chExt cx="3393931" cy="887089"/>
          </a:xfrm>
          <a:solidFill>
            <a:schemeClr val="accent1"/>
          </a:solidFill>
        </p:grpSpPr>
        <p:sp>
          <p:nvSpPr>
            <p:cNvPr id="38" name="Rectangle 37">
              <a:extLst>
                <a:ext uri="{FF2B5EF4-FFF2-40B4-BE49-F238E27FC236}">
                  <a16:creationId xmlns:a16="http://schemas.microsoft.com/office/drawing/2014/main" xmlns="" id="{6E2EF171-C862-45AE-B861-04D0A6B19428}"/>
                </a:ext>
              </a:extLst>
            </p:cNvPr>
            <p:cNvSpPr/>
            <p:nvPr/>
          </p:nvSpPr>
          <p:spPr>
            <a:xfrm>
              <a:off x="7741643" y="35513"/>
              <a:ext cx="3393931" cy="887089"/>
            </a:xfrm>
            <a:prstGeom prst="rect">
              <a:avLst/>
            </a:prstGeom>
            <a:grpFill/>
            <a:ln w="12700" cap="flat" cmpd="sng" algn="ctr">
              <a:solidFill>
                <a:srgbClr val="4A66AC">
                  <a:hueOff val="0"/>
                  <a:satOff val="0"/>
                  <a:lumOff val="0"/>
                  <a:alphaOff val="0"/>
                </a:srgbClr>
              </a:solidFill>
              <a:prstDash val="solid"/>
              <a:miter lim="800000"/>
            </a:ln>
            <a:effectLst/>
          </p:spPr>
        </p:sp>
        <p:sp>
          <p:nvSpPr>
            <p:cNvPr id="39" name="TextBox 38">
              <a:extLst>
                <a:ext uri="{FF2B5EF4-FFF2-40B4-BE49-F238E27FC236}">
                  <a16:creationId xmlns:a16="http://schemas.microsoft.com/office/drawing/2014/main" xmlns="" id="{D90587AF-3966-48F9-BE36-17086FD27C03}"/>
                </a:ext>
              </a:extLst>
            </p:cNvPr>
            <p:cNvSpPr txBox="1"/>
            <p:nvPr/>
          </p:nvSpPr>
          <p:spPr>
            <a:xfrm>
              <a:off x="7741643" y="35513"/>
              <a:ext cx="3393931" cy="887089"/>
            </a:xfrm>
            <a:prstGeom prst="rect">
              <a:avLst/>
            </a:prstGeom>
            <a:grpFill/>
            <a:ln>
              <a:noFill/>
            </a:ln>
            <a:effectLst/>
          </p:spPr>
          <p:txBody>
            <a:bodyPr spcFirstLastPara="0" vert="horz" wrap="square" lIns="149352" tIns="85344" rIns="149352" bIns="85344"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dirty="0">
                  <a:ln>
                    <a:noFill/>
                  </a:ln>
                  <a:solidFill>
                    <a:sysClr val="window" lastClr="FFFFFF"/>
                  </a:solidFill>
                  <a:effectLst/>
                  <a:uLnTx/>
                  <a:uFillTx/>
                  <a:latin typeface="Century Gothic" panose="020B0502020202020204" pitchFamily="34" charset="0"/>
                </a:rPr>
                <a:t>Highlights</a:t>
              </a:r>
            </a:p>
          </p:txBody>
        </p:sp>
      </p:grpSp>
      <p:grpSp>
        <p:nvGrpSpPr>
          <p:cNvPr id="35" name="Group 34">
            <a:extLst>
              <a:ext uri="{FF2B5EF4-FFF2-40B4-BE49-F238E27FC236}">
                <a16:creationId xmlns:a16="http://schemas.microsoft.com/office/drawing/2014/main" xmlns="" id="{B4D62DAF-08DB-4F45-A740-E91099B499A9}"/>
              </a:ext>
            </a:extLst>
          </p:cNvPr>
          <p:cNvGrpSpPr/>
          <p:nvPr/>
        </p:nvGrpSpPr>
        <p:grpSpPr>
          <a:xfrm>
            <a:off x="8269975" y="2358457"/>
            <a:ext cx="3393931" cy="4376879"/>
            <a:chOff x="7741643" y="922603"/>
            <a:chExt cx="3393931" cy="4505091"/>
          </a:xfrm>
          <a:solidFill>
            <a:schemeClr val="accent1">
              <a:lumMod val="40000"/>
              <a:lumOff val="60000"/>
            </a:schemeClr>
          </a:solidFill>
        </p:grpSpPr>
        <p:sp>
          <p:nvSpPr>
            <p:cNvPr id="36" name="Rectangle 35">
              <a:extLst>
                <a:ext uri="{FF2B5EF4-FFF2-40B4-BE49-F238E27FC236}">
                  <a16:creationId xmlns:a16="http://schemas.microsoft.com/office/drawing/2014/main" xmlns="" id="{5EA61021-CE12-43EA-B69B-8982D5A9BF6C}"/>
                </a:ext>
              </a:extLst>
            </p:cNvPr>
            <p:cNvSpPr/>
            <p:nvPr/>
          </p:nvSpPr>
          <p:spPr>
            <a:xfrm>
              <a:off x="7741643" y="922603"/>
              <a:ext cx="3393931" cy="4505091"/>
            </a:xfrm>
            <a:prstGeom prst="rect">
              <a:avLst/>
            </a:prstGeom>
            <a:grpFill/>
            <a:ln w="12700" cap="flat" cmpd="sng" algn="ctr">
              <a:solidFill>
                <a:srgbClr val="4A66AC">
                  <a:alpha val="90000"/>
                  <a:tint val="40000"/>
                  <a:hueOff val="0"/>
                  <a:satOff val="0"/>
                  <a:lumOff val="0"/>
                  <a:alphaOff val="0"/>
                </a:srgbClr>
              </a:solidFill>
              <a:prstDash val="solid"/>
              <a:miter lim="800000"/>
            </a:ln>
            <a:effectLst/>
          </p:spPr>
        </p:sp>
        <p:sp>
          <p:nvSpPr>
            <p:cNvPr id="37" name="TextBox 36">
              <a:extLst>
                <a:ext uri="{FF2B5EF4-FFF2-40B4-BE49-F238E27FC236}">
                  <a16:creationId xmlns:a16="http://schemas.microsoft.com/office/drawing/2014/main" xmlns="" id="{2E7FC98D-6AF2-49CF-91D3-BAE87C36E3BB}"/>
                </a:ext>
              </a:extLst>
            </p:cNvPr>
            <p:cNvSpPr txBox="1"/>
            <p:nvPr/>
          </p:nvSpPr>
          <p:spPr>
            <a:xfrm>
              <a:off x="7741643" y="922603"/>
              <a:ext cx="3393931" cy="4505091"/>
            </a:xfrm>
            <a:prstGeom prst="rect">
              <a:avLst/>
            </a:prstGeom>
            <a:grpFill/>
            <a:ln>
              <a:noFill/>
            </a:ln>
            <a:effectLst/>
          </p:spPr>
          <p:txBody>
            <a:bodyPr spcFirstLastPara="0" vert="horz" wrap="square" lIns="112014" tIns="112014" rIns="149352" bIns="168021" numCol="1" spcCol="1270" anchor="t" anchorCtr="0">
              <a:noAutofit/>
            </a:bodyPr>
            <a:lstStyle/>
            <a:p>
              <a:pPr marL="228600" marR="0" lvl="1" indent="-228600" algn="l" defTabSz="933450" eaLnBrk="1" fontAlgn="auto" latinLnBrk="0" hangingPunct="1">
                <a:lnSpc>
                  <a:spcPct val="90000"/>
                </a:lnSpc>
                <a:spcBef>
                  <a:spcPct val="0"/>
                </a:spcBef>
                <a:spcAft>
                  <a:spcPct val="15000"/>
                </a:spcAft>
                <a:buClr>
                  <a:schemeClr val="accent1"/>
                </a:buClr>
                <a:buSzTx/>
                <a:buFontTx/>
                <a:buChar char="•"/>
                <a:tabLst/>
                <a:defRPr/>
              </a:pPr>
              <a:r>
                <a:rPr kumimoji="0" lang="en-US" sz="1900" b="0" i="0" u="none" strike="noStrike" kern="1200" cap="none" spc="0" normalizeH="0" baseline="0" noProof="0" dirty="0">
                  <a:ln>
                    <a:noFill/>
                  </a:ln>
                  <a:effectLst/>
                  <a:uLnTx/>
                  <a:uFillTx/>
                  <a:latin typeface="Century Gothic" panose="020B0502020202020204" pitchFamily="34" charset="0"/>
                </a:rPr>
                <a:t>Intensive Case Management;</a:t>
              </a:r>
            </a:p>
            <a:p>
              <a:pPr marL="228600" marR="0" lvl="1" indent="-228600" algn="l" defTabSz="933450" eaLnBrk="1" fontAlgn="auto" latinLnBrk="0" hangingPunct="1">
                <a:lnSpc>
                  <a:spcPct val="90000"/>
                </a:lnSpc>
                <a:spcBef>
                  <a:spcPct val="0"/>
                </a:spcBef>
                <a:spcAft>
                  <a:spcPct val="15000"/>
                </a:spcAft>
                <a:buClr>
                  <a:schemeClr val="accent1"/>
                </a:buClr>
                <a:buSzTx/>
                <a:buFontTx/>
                <a:buChar char="•"/>
                <a:tabLst/>
                <a:defRPr/>
              </a:pPr>
              <a:r>
                <a:rPr kumimoji="0" lang="en-US" sz="1900" b="0" i="0" u="none" strike="noStrike" kern="1200" cap="none" spc="0" normalizeH="0" baseline="0" noProof="0" dirty="0">
                  <a:ln>
                    <a:noFill/>
                  </a:ln>
                  <a:effectLst/>
                  <a:uLnTx/>
                  <a:uFillTx/>
                  <a:latin typeface="Century Gothic" panose="020B0502020202020204" pitchFamily="34" charset="0"/>
                </a:rPr>
                <a:t>Children of participants enrolled </a:t>
              </a:r>
              <a:r>
                <a:rPr lang="en-US" sz="1900" dirty="0">
                  <a:latin typeface="Century Gothic" panose="020B0502020202020204" pitchFamily="34" charset="0"/>
                </a:rPr>
                <a:t>in </a:t>
              </a:r>
              <a:r>
                <a:rPr kumimoji="0" lang="en-US" sz="1900" b="0" i="0" u="none" strike="noStrike" kern="1200" cap="none" spc="0" normalizeH="0" baseline="0" noProof="0" dirty="0">
                  <a:ln>
                    <a:noFill/>
                  </a:ln>
                  <a:effectLst/>
                  <a:uLnTx/>
                  <a:uFillTx/>
                  <a:latin typeface="Century Gothic" panose="020B0502020202020204" pitchFamily="34" charset="0"/>
                </a:rPr>
                <a:t>FS are eligible to </a:t>
              </a:r>
              <a:r>
                <a:rPr kumimoji="0" lang="en-US" sz="1900" b="0" i="0" u="none" strike="noStrike" kern="1200" cap="none" spc="0" normalizeH="0" baseline="0" noProof="0" dirty="0">
                  <a:ln>
                    <a:noFill/>
                  </a:ln>
                  <a:effectLst/>
                  <a:uLnTx/>
                  <a:uFillTx/>
                  <a:latin typeface="Century Gothic" panose="020B0502020202020204" pitchFamily="34" charset="0"/>
                  <a:ea typeface="Tahoma" pitchFamily="34" charset="0"/>
                  <a:cs typeface="Tahoma" pitchFamily="34" charset="0"/>
                </a:rPr>
                <a:t>receive mental health treatment services;</a:t>
              </a:r>
              <a:endParaRPr kumimoji="0" lang="en-US" sz="1900" b="0" i="0" u="none" strike="noStrike" kern="1200" cap="none" spc="0" normalizeH="0" baseline="0" noProof="0" dirty="0">
                <a:ln>
                  <a:noFill/>
                </a:ln>
                <a:effectLst/>
                <a:uLnTx/>
                <a:uFillTx/>
                <a:latin typeface="Century Gothic" panose="020B0502020202020204" pitchFamily="34" charset="0"/>
              </a:endParaRPr>
            </a:p>
            <a:p>
              <a:pPr marL="228600" marR="0" lvl="1" indent="-228600" algn="l" defTabSz="933450" eaLnBrk="1" fontAlgn="auto" latinLnBrk="0" hangingPunct="1">
                <a:lnSpc>
                  <a:spcPct val="90000"/>
                </a:lnSpc>
                <a:spcBef>
                  <a:spcPct val="0"/>
                </a:spcBef>
                <a:spcAft>
                  <a:spcPct val="15000"/>
                </a:spcAft>
                <a:buClr>
                  <a:schemeClr val="accent1"/>
                </a:buClr>
                <a:buSzTx/>
                <a:buFontTx/>
                <a:buChar char="•"/>
                <a:tabLst/>
                <a:defRPr/>
              </a:pPr>
              <a:r>
                <a:rPr kumimoji="0" lang="en-US" sz="1900" b="0" i="0" u="none" strike="noStrike" kern="1200" cap="none" spc="0" normalizeH="0" baseline="0" noProof="0" dirty="0">
                  <a:ln>
                    <a:noFill/>
                  </a:ln>
                  <a:effectLst/>
                  <a:uLnTx/>
                  <a:uFillTx/>
                  <a:latin typeface="Century Gothic" panose="020B0502020202020204" pitchFamily="34" charset="0"/>
                </a:rPr>
                <a:t>Co-located Care Coordinators and Health Coordinators provide various community resources and provide additional support in addressing situations. </a:t>
              </a:r>
            </a:p>
          </p:txBody>
        </p:sp>
      </p:grpSp>
      <p:sp>
        <p:nvSpPr>
          <p:cNvPr id="2" name="Slide Number Placeholder 1"/>
          <p:cNvSpPr>
            <a:spLocks noGrp="1"/>
          </p:cNvSpPr>
          <p:nvPr>
            <p:ph type="sldNum" sz="quarter" idx="12"/>
          </p:nvPr>
        </p:nvSpPr>
        <p:spPr/>
        <p:txBody>
          <a:bodyPr/>
          <a:lstStyle/>
          <a:p>
            <a:fld id="{34C99D79-8A4B-4031-B1E0-AF26F8EDF2BC}" type="slidenum">
              <a:rPr lang="en-US" smtClean="0"/>
              <a:t>15</a:t>
            </a:fld>
            <a:endParaRPr lang="en-US"/>
          </a:p>
        </p:txBody>
      </p:sp>
    </p:spTree>
    <p:extLst>
      <p:ext uri="{BB962C8B-B14F-4D97-AF65-F5344CB8AC3E}">
        <p14:creationId xmlns:p14="http://schemas.microsoft.com/office/powerpoint/2010/main" val="11145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t="-7000" b="-7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CF13ABF-A939-4851-B1BE-829336FC9B04}"/>
              </a:ext>
            </a:extLst>
          </p:cNvPr>
          <p:cNvGrpSpPr/>
          <p:nvPr/>
        </p:nvGrpSpPr>
        <p:grpSpPr>
          <a:xfrm>
            <a:off x="227012" y="152400"/>
            <a:ext cx="3593767" cy="743026"/>
            <a:chOff x="556606" y="422100"/>
            <a:chExt cx="3593767" cy="743026"/>
          </a:xfrm>
        </p:grpSpPr>
        <p:pic>
          <p:nvPicPr>
            <p:cNvPr id="5" name="Picture 4">
              <a:extLst>
                <a:ext uri="{FF2B5EF4-FFF2-40B4-BE49-F238E27FC236}">
                  <a16:creationId xmlns:a16="http://schemas.microsoft.com/office/drawing/2014/main" xmlns="" id="{9D2567C8-5780-4950-8272-6CFE5716715B}"/>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6" name="TextBox 5">
              <a:extLst>
                <a:ext uri="{FF2B5EF4-FFF2-40B4-BE49-F238E27FC236}">
                  <a16:creationId xmlns:a16="http://schemas.microsoft.com/office/drawing/2014/main" xmlns="" id="{AF1CFDE5-A7D6-4F27-9C31-AEF1554E9B22}"/>
                </a:ext>
              </a:extLst>
            </p:cNvPr>
            <p:cNvSpPr txBox="1"/>
            <p:nvPr/>
          </p:nvSpPr>
          <p:spPr>
            <a:xfrm>
              <a:off x="1299632" y="547391"/>
              <a:ext cx="2850741" cy="492443"/>
            </a:xfrm>
            <a:prstGeom prst="rect">
              <a:avLst/>
            </a:prstGeom>
            <a:noFill/>
          </p:spPr>
          <p:txBody>
            <a:bodyPr wrap="square" rtlCol="0">
              <a:spAutoFit/>
            </a:bodyPr>
            <a:lstStyle/>
            <a:p>
              <a:r>
                <a:rPr lang="en-US" sz="1400" dirty="0">
                  <a:solidFill>
                    <a:schemeClr val="bg1"/>
                  </a:solidFill>
                </a:rPr>
                <a:t>County of Los Angeles</a:t>
              </a:r>
            </a:p>
            <a:p>
              <a:r>
                <a:rPr lang="en-US" sz="1200" b="1" dirty="0">
                  <a:solidFill>
                    <a:schemeClr val="bg1"/>
                  </a:solidFill>
                </a:rPr>
                <a:t>Department of Public Social Services</a:t>
              </a:r>
            </a:p>
          </p:txBody>
        </p:sp>
      </p:grpSp>
      <p:pic>
        <p:nvPicPr>
          <p:cNvPr id="7" name="Picture 5" descr="dpss">
            <a:extLst>
              <a:ext uri="{FF2B5EF4-FFF2-40B4-BE49-F238E27FC236}">
                <a16:creationId xmlns:a16="http://schemas.microsoft.com/office/drawing/2014/main" xmlns="" id="{78B70F4B-519B-4BC8-801F-E04B8DCE0623}"/>
              </a:ext>
            </a:extLst>
          </p:cNvPr>
          <p:cNvPicPr>
            <a:picLocks noChangeAspect="1" noChangeArrowheads="1"/>
          </p:cNvPicPr>
          <p:nvPr/>
        </p:nvPicPr>
        <p:blipFill>
          <a:blip r:embed="rId6"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a:extLst>
              <a:ext uri="{FF2B5EF4-FFF2-40B4-BE49-F238E27FC236}">
                <a16:creationId xmlns:a16="http://schemas.microsoft.com/office/drawing/2014/main" xmlns="" id="{973C2BF5-5409-411E-BFE2-B587B5721A79}"/>
              </a:ext>
            </a:extLst>
          </p:cNvPr>
          <p:cNvSpPr txBox="1">
            <a:spLocks noGrp="1"/>
          </p:cNvSpPr>
          <p:nvPr/>
        </p:nvSpPr>
        <p:spPr bwMode="auto">
          <a:xfrm>
            <a:off x="397940" y="710789"/>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chemeClr val="bg1"/>
                </a:solidFill>
                <a:latin typeface="Times New Roman" pitchFamily="18" charset="0"/>
              </a:rPr>
              <a:t>"To Enrich Lives Through Effective and Caring Service"</a:t>
            </a:r>
          </a:p>
        </p:txBody>
      </p:sp>
      <p:sp>
        <p:nvSpPr>
          <p:cNvPr id="2" name="TextBox 1">
            <a:extLst>
              <a:ext uri="{FF2B5EF4-FFF2-40B4-BE49-F238E27FC236}">
                <a16:creationId xmlns:a16="http://schemas.microsoft.com/office/drawing/2014/main" xmlns="" id="{5822A97B-236C-4CD4-89F1-6A795CC785EF}"/>
              </a:ext>
            </a:extLst>
          </p:cNvPr>
          <p:cNvSpPr txBox="1"/>
          <p:nvPr/>
        </p:nvSpPr>
        <p:spPr>
          <a:xfrm>
            <a:off x="1751012" y="1203232"/>
            <a:ext cx="6858000" cy="830997"/>
          </a:xfrm>
          <a:prstGeom prst="rect">
            <a:avLst/>
          </a:prstGeom>
          <a:noFill/>
        </p:spPr>
        <p:txBody>
          <a:bodyPr wrap="square" rtlCol="0">
            <a:spAutoFit/>
          </a:bodyPr>
          <a:lstStyle/>
          <a:p>
            <a:r>
              <a:rPr lang="en-US" sz="4800" b="1" dirty="0">
                <a:solidFill>
                  <a:schemeClr val="accent3"/>
                </a:solidFill>
                <a:latin typeface="Century Gothic" panose="020B0502020202020204" pitchFamily="34" charset="0"/>
              </a:rPr>
              <a:t>General Relief (GR)</a:t>
            </a:r>
          </a:p>
        </p:txBody>
      </p:sp>
      <p:sp>
        <p:nvSpPr>
          <p:cNvPr id="12" name="Subtitle 2">
            <a:extLst>
              <a:ext uri="{FF2B5EF4-FFF2-40B4-BE49-F238E27FC236}">
                <a16:creationId xmlns:a16="http://schemas.microsoft.com/office/drawing/2014/main" xmlns="" id="{40AAE2C2-1278-4097-8CBA-910038A0D7AC}"/>
              </a:ext>
            </a:extLst>
          </p:cNvPr>
          <p:cNvSpPr txBox="1">
            <a:spLocks/>
          </p:cNvSpPr>
          <p:nvPr/>
        </p:nvSpPr>
        <p:spPr>
          <a:xfrm>
            <a:off x="0" y="5736337"/>
            <a:ext cx="9141619" cy="1066799"/>
          </a:xfrm>
          <a:prstGeom prst="rect">
            <a:avLst/>
          </a:prstGeom>
        </p:spPr>
        <p:txBody>
          <a:bodyPr vert="horz" lIns="121899" tIns="60949" rIns="121899" bIns="60949" rtlCol="0">
            <a:noAutofit/>
          </a:bodyPr>
          <a:lstStyle>
            <a:lvl1pPr marL="0" indent="0" algn="l" defTabSz="1218987" rtl="0" eaLnBrk="1" latinLnBrk="0" hangingPunct="1">
              <a:lnSpc>
                <a:spcPct val="90000"/>
              </a:lnSpc>
              <a:spcBef>
                <a:spcPts val="1800"/>
              </a:spcBef>
              <a:buClr>
                <a:schemeClr val="accent1">
                  <a:lumMod val="75000"/>
                </a:schemeClr>
              </a:buClr>
              <a:buFont typeface="Arial" pitchFamily="34" charset="0"/>
              <a:buNone/>
              <a:defRPr sz="2800" kern="1200">
                <a:solidFill>
                  <a:schemeClr val="accent1">
                    <a:lumMod val="75000"/>
                  </a:schemeClr>
                </a:solidFill>
                <a:latin typeface="+mn-lt"/>
                <a:ea typeface="+mn-ea"/>
                <a:cs typeface="+mn-cs"/>
              </a:defRPr>
            </a:lvl1pPr>
            <a:lvl2pPr marL="609493" indent="0" algn="ctr" defTabSz="1218987" rtl="0" eaLnBrk="1" latinLnBrk="0" hangingPunct="1">
              <a:lnSpc>
                <a:spcPct val="90000"/>
              </a:lnSpc>
              <a:spcBef>
                <a:spcPts val="1200"/>
              </a:spcBef>
              <a:buClr>
                <a:schemeClr val="accent1">
                  <a:lumMod val="75000"/>
                </a:schemeClr>
              </a:buClr>
              <a:buFont typeface="Arial" pitchFamily="34" charset="0"/>
              <a:buNone/>
              <a:defRPr sz="2400" kern="1200">
                <a:solidFill>
                  <a:schemeClr val="tx1">
                    <a:tint val="75000"/>
                  </a:schemeClr>
                </a:solidFill>
                <a:latin typeface="+mn-lt"/>
                <a:ea typeface="+mn-ea"/>
                <a:cs typeface="+mn-cs"/>
              </a:defRPr>
            </a:lvl2pPr>
            <a:lvl3pPr marL="1218987"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3pPr>
            <a:lvl4pPr marL="1828480"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4pPr>
            <a:lvl5pPr marL="2437973"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5pPr>
            <a:lvl6pPr marL="3047467"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6pPr>
            <a:lvl7pPr marL="3656960"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7pPr>
            <a:lvl8pPr marL="4266453"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8pPr>
            <a:lvl9pPr marL="4875947"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9pPr>
          </a:lstStyle>
          <a:p>
            <a:r>
              <a:rPr lang="en-US" dirty="0">
                <a:solidFill>
                  <a:schemeClr val="accent1">
                    <a:lumMod val="40000"/>
                    <a:lumOff val="60000"/>
                  </a:schemeClr>
                </a:solidFill>
                <a:latin typeface="Century Gothic" panose="020B0502020202020204" pitchFamily="34" charset="0"/>
              </a:rPr>
              <a:t>Cynthia Evans, HSA I</a:t>
            </a:r>
          </a:p>
          <a:p>
            <a:r>
              <a:rPr lang="en-US" dirty="0">
                <a:solidFill>
                  <a:schemeClr val="accent1">
                    <a:lumMod val="40000"/>
                    <a:lumOff val="60000"/>
                  </a:schemeClr>
                </a:solidFill>
                <a:latin typeface="Century Gothic" panose="020B0502020202020204" pitchFamily="34" charset="0"/>
              </a:rPr>
              <a:t>General Relief Program</a:t>
            </a:r>
          </a:p>
        </p:txBody>
      </p:sp>
      <p:sp>
        <p:nvSpPr>
          <p:cNvPr id="3" name="Slide Number Placeholder 2"/>
          <p:cNvSpPr>
            <a:spLocks noGrp="1"/>
          </p:cNvSpPr>
          <p:nvPr>
            <p:ph type="sldNum" sz="quarter" idx="12"/>
          </p:nvPr>
        </p:nvSpPr>
        <p:spPr/>
        <p:txBody>
          <a:bodyPr/>
          <a:lstStyle/>
          <a:p>
            <a:fld id="{34C99D79-8A4B-4031-B1E0-AF26F8EDF2BC}" type="slidenum">
              <a:rPr lang="en-US" smtClean="0"/>
              <a:t>16</a:t>
            </a:fld>
            <a:endParaRPr lang="en-US"/>
          </a:p>
        </p:txBody>
      </p:sp>
    </p:spTree>
    <p:extLst>
      <p:ext uri="{BB962C8B-B14F-4D97-AF65-F5344CB8AC3E}">
        <p14:creationId xmlns:p14="http://schemas.microsoft.com/office/powerpoint/2010/main" val="282442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General Relief Program</a:t>
            </a:r>
          </a:p>
        </p:txBody>
      </p:sp>
      <p:sp>
        <p:nvSpPr>
          <p:cNvPr id="6" name="Content Placeholder 5"/>
          <p:cNvSpPr>
            <a:spLocks noGrp="1"/>
          </p:cNvSpPr>
          <p:nvPr>
            <p:ph idx="1"/>
          </p:nvPr>
        </p:nvSpPr>
        <p:spPr>
          <a:xfrm>
            <a:off x="836612" y="1600200"/>
            <a:ext cx="10133331" cy="4572000"/>
          </a:xfrm>
        </p:spPr>
        <p:txBody>
          <a:bodyPr>
            <a:normAutofit/>
          </a:bodyPr>
          <a:lstStyle/>
          <a:p>
            <a:pPr>
              <a:spcBef>
                <a:spcPct val="0"/>
              </a:spcBef>
              <a:defRPr/>
            </a:pPr>
            <a:r>
              <a:rPr lang="en-US" sz="2000" dirty="0">
                <a:latin typeface="Century Gothic" panose="020B0502020202020204" pitchFamily="34" charset="0"/>
                <a:cs typeface="Tahoma" pitchFamily="34" charset="0"/>
              </a:rPr>
              <a:t>The General Relief (GR) Program provides cash and supportive services to indigent adults who do not qualify for State or federal public assistance programs. GR is a 100% County-funded program.</a:t>
            </a:r>
          </a:p>
          <a:p>
            <a:pPr>
              <a:spcBef>
                <a:spcPct val="0"/>
              </a:spcBef>
              <a:defRPr/>
            </a:pPr>
            <a:endParaRPr lang="en-US" sz="2000" dirty="0">
              <a:latin typeface="Century Gothic" panose="020B0502020202020204" pitchFamily="34" charset="0"/>
              <a:cs typeface="Tahoma" pitchFamily="34" charset="0"/>
            </a:endParaRPr>
          </a:p>
          <a:p>
            <a:pPr>
              <a:spcBef>
                <a:spcPct val="0"/>
              </a:spcBef>
              <a:defRPr/>
            </a:pPr>
            <a:r>
              <a:rPr lang="en-US" sz="2000" dirty="0">
                <a:latin typeface="Century Gothic" panose="020B0502020202020204" pitchFamily="34" charset="0"/>
                <a:cs typeface="Tahoma" pitchFamily="34" charset="0"/>
              </a:rPr>
              <a:t>Approximately 83,000 persons currently receive GR benefits.</a:t>
            </a:r>
          </a:p>
          <a:p>
            <a:pPr>
              <a:spcBef>
                <a:spcPct val="0"/>
              </a:spcBef>
              <a:defRPr/>
            </a:pPr>
            <a:endParaRPr lang="en-US" sz="2000" dirty="0">
              <a:latin typeface="Century Gothic" panose="020B0502020202020204" pitchFamily="34" charset="0"/>
              <a:cs typeface="Tahoma" pitchFamily="34" charset="0"/>
            </a:endParaRPr>
          </a:p>
          <a:p>
            <a:pPr>
              <a:spcBef>
                <a:spcPct val="0"/>
              </a:spcBef>
              <a:defRPr/>
            </a:pPr>
            <a:r>
              <a:rPr lang="en-US" sz="2000" dirty="0">
                <a:latin typeface="Century Gothic" panose="020B0502020202020204" pitchFamily="34" charset="0"/>
                <a:cs typeface="Tahoma" pitchFamily="34" charset="0"/>
              </a:rPr>
              <a:t>The maximum monthly grant for one person is $221 and $375 for two persons, benefits are issued through an Electronic Benefit Transfer card or Direct Deposit. </a:t>
            </a:r>
          </a:p>
          <a:p>
            <a:pPr>
              <a:spcBef>
                <a:spcPct val="0"/>
              </a:spcBef>
              <a:defRPr/>
            </a:pPr>
            <a:endParaRPr lang="en-US" sz="2000" dirty="0">
              <a:latin typeface="Century Gothic" panose="020B0502020202020204" pitchFamily="34" charset="0"/>
              <a:cs typeface="Tahoma" pitchFamily="34" charset="0"/>
            </a:endParaRPr>
          </a:p>
          <a:p>
            <a:pPr>
              <a:spcBef>
                <a:spcPct val="0"/>
              </a:spcBef>
              <a:defRPr/>
            </a:pPr>
            <a:r>
              <a:rPr lang="en-US" sz="2000" dirty="0">
                <a:latin typeface="Century Gothic" panose="020B0502020202020204" pitchFamily="34" charset="0"/>
                <a:cs typeface="Tahoma" pitchFamily="34" charset="0"/>
              </a:rPr>
              <a:t>Applications can be made:</a:t>
            </a:r>
          </a:p>
          <a:p>
            <a:pPr lvl="1">
              <a:spcBef>
                <a:spcPct val="0"/>
              </a:spcBef>
              <a:buFont typeface="Arial" panose="020B0604020202020204" pitchFamily="34" charset="0"/>
              <a:buChar char="•"/>
              <a:defRPr/>
            </a:pPr>
            <a:r>
              <a:rPr lang="en-US" sz="2000" dirty="0">
                <a:latin typeface="Century Gothic" panose="020B0502020202020204" pitchFamily="34" charset="0"/>
                <a:cs typeface="Tahoma" pitchFamily="34" charset="0"/>
              </a:rPr>
              <a:t>In-Person		</a:t>
            </a:r>
          </a:p>
          <a:p>
            <a:pPr lvl="1">
              <a:spcBef>
                <a:spcPct val="0"/>
              </a:spcBef>
              <a:buFont typeface="Arial" panose="020B0604020202020204" pitchFamily="34" charset="0"/>
              <a:buChar char="•"/>
              <a:defRPr/>
            </a:pPr>
            <a:r>
              <a:rPr lang="en-US" sz="2000" dirty="0">
                <a:latin typeface="Century Gothic" panose="020B0502020202020204" pitchFamily="34" charset="0"/>
                <a:cs typeface="Tahoma" pitchFamily="34" charset="0"/>
              </a:rPr>
              <a:t>Fax</a:t>
            </a:r>
          </a:p>
          <a:p>
            <a:pPr lvl="1">
              <a:spcBef>
                <a:spcPct val="0"/>
              </a:spcBef>
              <a:buFont typeface="Arial" panose="020B0604020202020204" pitchFamily="34" charset="0"/>
              <a:buChar char="•"/>
              <a:defRPr/>
            </a:pPr>
            <a:r>
              <a:rPr lang="en-US" sz="2000" dirty="0">
                <a:latin typeface="Century Gothic" panose="020B0502020202020204" pitchFamily="34" charset="0"/>
                <a:cs typeface="Tahoma" pitchFamily="34" charset="0"/>
              </a:rPr>
              <a:t>Mail</a:t>
            </a:r>
          </a:p>
          <a:p>
            <a:pPr lvl="1">
              <a:spcBef>
                <a:spcPct val="0"/>
              </a:spcBef>
              <a:buFont typeface="Arial" panose="020B0604020202020204" pitchFamily="34" charset="0"/>
              <a:buChar char="•"/>
              <a:defRPr/>
            </a:pPr>
            <a:r>
              <a:rPr lang="en-US" sz="2000" dirty="0">
                <a:latin typeface="Century Gothic" panose="020B0502020202020204" pitchFamily="34" charset="0"/>
                <a:cs typeface="Tahoma" pitchFamily="34" charset="0"/>
              </a:rPr>
              <a:t>Online via Your Benefits Now (YBN)</a:t>
            </a:r>
          </a:p>
          <a:p>
            <a:pPr>
              <a:spcBef>
                <a:spcPct val="0"/>
              </a:spcBef>
              <a:defRPr/>
            </a:pPr>
            <a:endParaRPr lang="en-US" sz="2000" dirty="0">
              <a:latin typeface="Century Gothic" panose="020B0502020202020204" pitchFamily="34" charset="0"/>
              <a:cs typeface="Tahoma" pitchFamily="34" charset="0"/>
            </a:endParaRPr>
          </a:p>
          <a:p>
            <a:pPr>
              <a:spcBef>
                <a:spcPct val="0"/>
              </a:spcBef>
              <a:defRPr/>
            </a:pPr>
            <a:endParaRPr lang="en-US" sz="2000" dirty="0">
              <a:latin typeface="Century Gothic" panose="020B0502020202020204" pitchFamily="34" charset="0"/>
              <a:cs typeface="Tahoma" pitchFamily="34" charset="0"/>
            </a:endParaRPr>
          </a:p>
          <a:p>
            <a:pPr>
              <a:spcBef>
                <a:spcPct val="0"/>
              </a:spcBef>
              <a:defRPr/>
            </a:pPr>
            <a:endParaRPr lang="en-US" sz="2000" dirty="0">
              <a:latin typeface="Century Gothic" panose="020B0502020202020204" pitchFamily="34" charset="0"/>
              <a:cs typeface="Tahoma" pitchFamily="34" charset="0"/>
            </a:endParaRPr>
          </a:p>
          <a:p>
            <a:pPr>
              <a:spcBef>
                <a:spcPct val="0"/>
              </a:spcBef>
              <a:defRPr/>
            </a:pPr>
            <a:endParaRPr lang="en-US" sz="2000" dirty="0">
              <a:latin typeface="Century Gothic" panose="020B0502020202020204" pitchFamily="34" charset="0"/>
              <a:cs typeface="Tahoma" pitchFamily="34" charset="0"/>
            </a:endParaRPr>
          </a:p>
          <a:p>
            <a:pPr>
              <a:spcBef>
                <a:spcPct val="0"/>
              </a:spcBef>
              <a:defRPr/>
            </a:pPr>
            <a:endParaRPr lang="en-US" sz="2000" dirty="0">
              <a:latin typeface="Century Gothic" panose="020B0502020202020204" pitchFamily="34" charset="0"/>
              <a:cs typeface="Tahoma"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sp>
        <p:nvSpPr>
          <p:cNvPr id="2" name="Slide Number Placeholder 1"/>
          <p:cNvSpPr>
            <a:spLocks noGrp="1"/>
          </p:cNvSpPr>
          <p:nvPr>
            <p:ph type="sldNum" sz="quarter" idx="12"/>
          </p:nvPr>
        </p:nvSpPr>
        <p:spPr/>
        <p:txBody>
          <a:bodyPr/>
          <a:lstStyle/>
          <a:p>
            <a:fld id="{34C99D79-8A4B-4031-B1E0-AF26F8EDF2BC}" type="slidenum">
              <a:rPr lang="en-US" smtClean="0"/>
              <a:t>17</a:t>
            </a:fld>
            <a:endParaRPr lang="en-US"/>
          </a:p>
        </p:txBody>
      </p:sp>
    </p:spTree>
    <p:extLst>
      <p:ext uri="{BB962C8B-B14F-4D97-AF65-F5344CB8AC3E}">
        <p14:creationId xmlns:p14="http://schemas.microsoft.com/office/powerpoint/2010/main" val="395911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Who’s Eligible to GR?</a:t>
            </a:r>
          </a:p>
        </p:txBody>
      </p:sp>
      <p:sp>
        <p:nvSpPr>
          <p:cNvPr id="6" name="Content Placeholder 5"/>
          <p:cNvSpPr>
            <a:spLocks noGrp="1"/>
          </p:cNvSpPr>
          <p:nvPr>
            <p:ph idx="1"/>
          </p:nvPr>
        </p:nvSpPr>
        <p:spPr>
          <a:xfrm>
            <a:off x="836612" y="1600200"/>
            <a:ext cx="10133331" cy="4572000"/>
          </a:xfrm>
        </p:spPr>
        <p:txBody>
          <a:bodyPr>
            <a:normAutofit/>
          </a:bodyPr>
          <a:lstStyle/>
          <a:p>
            <a:pPr>
              <a:lnSpc>
                <a:spcPct val="150000"/>
              </a:lnSpc>
              <a:spcBef>
                <a:spcPct val="0"/>
              </a:spcBef>
              <a:defRPr/>
            </a:pPr>
            <a:r>
              <a:rPr lang="en-US" sz="2000" dirty="0">
                <a:latin typeface="Century Gothic" panose="020B0502020202020204" pitchFamily="34" charset="0"/>
                <a:cs typeface="Tahoma" pitchFamily="34" charset="0"/>
              </a:rPr>
              <a:t>Monthly net income is lower than the maximum GR grant of $221 for one person.</a:t>
            </a:r>
          </a:p>
          <a:p>
            <a:pPr>
              <a:lnSpc>
                <a:spcPct val="150000"/>
              </a:lnSpc>
              <a:spcBef>
                <a:spcPct val="0"/>
              </a:spcBef>
              <a:defRPr/>
            </a:pPr>
            <a:r>
              <a:rPr lang="en-US" sz="2000" dirty="0">
                <a:latin typeface="Century Gothic" panose="020B0502020202020204" pitchFamily="34" charset="0"/>
                <a:cs typeface="Tahoma" pitchFamily="34" charset="0"/>
              </a:rPr>
              <a:t>Personal property valued at $500 per person.</a:t>
            </a:r>
          </a:p>
          <a:p>
            <a:pPr>
              <a:lnSpc>
                <a:spcPct val="150000"/>
              </a:lnSpc>
              <a:spcBef>
                <a:spcPct val="0"/>
              </a:spcBef>
              <a:defRPr/>
            </a:pPr>
            <a:r>
              <a:rPr lang="en-US" sz="2000" dirty="0">
                <a:latin typeface="Century Gothic" panose="020B0502020202020204" pitchFamily="34" charset="0"/>
                <a:cs typeface="Tahoma" pitchFamily="34" charset="0"/>
              </a:rPr>
              <a:t>Motor vehicle is valued at $4,500 or less. Only one motor vehicle may be retained.</a:t>
            </a:r>
          </a:p>
          <a:p>
            <a:pPr>
              <a:lnSpc>
                <a:spcPct val="150000"/>
              </a:lnSpc>
              <a:spcBef>
                <a:spcPct val="0"/>
              </a:spcBef>
              <a:defRPr/>
            </a:pPr>
            <a:r>
              <a:rPr lang="en-US" sz="2000" dirty="0">
                <a:latin typeface="Century Gothic" panose="020B0502020202020204" pitchFamily="34" charset="0"/>
                <a:cs typeface="Tahoma" pitchFamily="34" charset="0"/>
              </a:rPr>
              <a:t>Cash on hand or in a bank account is valued at $50 per person or $100 per family at application, or $1,500 or less after approval.</a:t>
            </a:r>
          </a:p>
          <a:p>
            <a:pPr>
              <a:lnSpc>
                <a:spcPct val="150000"/>
              </a:lnSpc>
              <a:spcBef>
                <a:spcPct val="0"/>
              </a:spcBef>
              <a:defRPr/>
            </a:pPr>
            <a:r>
              <a:rPr lang="en-US" sz="2000" dirty="0">
                <a:latin typeface="Century Gothic" panose="020B0502020202020204" pitchFamily="34" charset="0"/>
                <a:cs typeface="Tahoma" pitchFamily="34" charset="0"/>
              </a:rPr>
              <a:t>Real Property (home) has an assessed value of $34,000 or less.  </a:t>
            </a:r>
          </a:p>
          <a:p>
            <a:pPr>
              <a:lnSpc>
                <a:spcPct val="150000"/>
              </a:lnSpc>
              <a:spcBef>
                <a:spcPct val="0"/>
              </a:spcBef>
              <a:defRPr/>
            </a:pPr>
            <a:endParaRPr lang="en-US" sz="2000" dirty="0">
              <a:latin typeface="Century Gothic" panose="020B0502020202020204" pitchFamily="34" charset="0"/>
              <a:cs typeface="Tahoma" pitchFamily="34" charset="0"/>
            </a:endParaRPr>
          </a:p>
          <a:p>
            <a:pPr>
              <a:lnSpc>
                <a:spcPct val="150000"/>
              </a:lnSpc>
              <a:spcBef>
                <a:spcPct val="0"/>
              </a:spcBef>
              <a:defRPr/>
            </a:pPr>
            <a:endParaRPr lang="en-US" sz="2000" dirty="0">
              <a:latin typeface="Century Gothic" panose="020B0502020202020204" pitchFamily="34" charset="0"/>
              <a:cs typeface="Tahoma" pitchFamily="34" charset="0"/>
            </a:endParaRPr>
          </a:p>
          <a:p>
            <a:pPr>
              <a:lnSpc>
                <a:spcPct val="150000"/>
              </a:lnSpc>
              <a:spcBef>
                <a:spcPct val="0"/>
              </a:spcBef>
              <a:defRPr/>
            </a:pPr>
            <a:endParaRPr lang="en-US" sz="2000" dirty="0">
              <a:latin typeface="Century Gothic" panose="020B0502020202020204" pitchFamily="34" charset="0"/>
              <a:cs typeface="Tahoma"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sp>
        <p:nvSpPr>
          <p:cNvPr id="2" name="Slide Number Placeholder 1"/>
          <p:cNvSpPr>
            <a:spLocks noGrp="1"/>
          </p:cNvSpPr>
          <p:nvPr>
            <p:ph type="sldNum" sz="quarter" idx="12"/>
          </p:nvPr>
        </p:nvSpPr>
        <p:spPr/>
        <p:txBody>
          <a:bodyPr/>
          <a:lstStyle/>
          <a:p>
            <a:fld id="{34C99D79-8A4B-4031-B1E0-AF26F8EDF2BC}" type="slidenum">
              <a:rPr lang="en-US" smtClean="0"/>
              <a:t>18</a:t>
            </a:fld>
            <a:endParaRPr lang="en-US"/>
          </a:p>
        </p:txBody>
      </p:sp>
    </p:spTree>
    <p:extLst>
      <p:ext uri="{BB962C8B-B14F-4D97-AF65-F5344CB8AC3E}">
        <p14:creationId xmlns:p14="http://schemas.microsoft.com/office/powerpoint/2010/main" val="76505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GR Eligibility</a:t>
            </a:r>
          </a:p>
        </p:txBody>
      </p:sp>
      <p:sp>
        <p:nvSpPr>
          <p:cNvPr id="6" name="Content Placeholder 5"/>
          <p:cNvSpPr>
            <a:spLocks noGrp="1"/>
          </p:cNvSpPr>
          <p:nvPr>
            <p:ph idx="1"/>
          </p:nvPr>
        </p:nvSpPr>
        <p:spPr>
          <a:xfrm>
            <a:off x="836612" y="1600200"/>
            <a:ext cx="10133331" cy="4572000"/>
          </a:xfrm>
        </p:spPr>
        <p:txBody>
          <a:bodyPr>
            <a:normAutofit/>
          </a:bodyPr>
          <a:lstStyle/>
          <a:p>
            <a:pPr>
              <a:lnSpc>
                <a:spcPct val="150000"/>
              </a:lnSpc>
              <a:spcBef>
                <a:spcPct val="0"/>
              </a:spcBef>
              <a:defRPr/>
            </a:pPr>
            <a:r>
              <a:rPr lang="en-US" sz="2000" dirty="0">
                <a:latin typeface="Century Gothic" panose="020B0502020202020204" pitchFamily="34" charset="0"/>
                <a:cs typeface="Tahoma" pitchFamily="34" charset="0"/>
              </a:rPr>
              <a:t>Employable adults must participate in General Relief Opportunities for</a:t>
            </a:r>
            <a:br>
              <a:rPr lang="en-US" sz="2000" dirty="0">
                <a:latin typeface="Century Gothic" panose="020B0502020202020204" pitchFamily="34" charset="0"/>
                <a:cs typeface="Tahoma" pitchFamily="34" charset="0"/>
              </a:rPr>
            </a:br>
            <a:r>
              <a:rPr lang="en-US" sz="2000" dirty="0">
                <a:latin typeface="Century Gothic" panose="020B0502020202020204" pitchFamily="34" charset="0"/>
                <a:cs typeface="Tahoma" pitchFamily="34" charset="0"/>
              </a:rPr>
              <a:t>Work (GROW).</a:t>
            </a:r>
          </a:p>
          <a:p>
            <a:pPr>
              <a:lnSpc>
                <a:spcPct val="150000"/>
              </a:lnSpc>
              <a:spcBef>
                <a:spcPct val="0"/>
              </a:spcBef>
              <a:defRPr/>
            </a:pPr>
            <a:endParaRPr lang="en-US" sz="2000" dirty="0">
              <a:latin typeface="Century Gothic" panose="020B0502020202020204" pitchFamily="34" charset="0"/>
              <a:cs typeface="Tahoma" pitchFamily="34" charset="0"/>
            </a:endParaRPr>
          </a:p>
          <a:p>
            <a:pPr>
              <a:lnSpc>
                <a:spcPct val="150000"/>
              </a:lnSpc>
              <a:spcBef>
                <a:spcPct val="0"/>
              </a:spcBef>
              <a:defRPr/>
            </a:pPr>
            <a:r>
              <a:rPr lang="en-US" sz="2000" dirty="0">
                <a:latin typeface="Century Gothic" panose="020B0502020202020204" pitchFamily="34" charset="0"/>
                <a:cs typeface="Tahoma" pitchFamily="34" charset="0"/>
              </a:rPr>
              <a:t>Persons who self-declare they are unable to work due to a mental or physical disability must provide verification of the disability.</a:t>
            </a:r>
          </a:p>
          <a:p>
            <a:pPr>
              <a:lnSpc>
                <a:spcPct val="150000"/>
              </a:lnSpc>
              <a:spcBef>
                <a:spcPct val="0"/>
              </a:spcBef>
              <a:defRPr/>
            </a:pPr>
            <a:endParaRPr lang="en-US" sz="2000" dirty="0">
              <a:latin typeface="Century Gothic" panose="020B0502020202020204" pitchFamily="34" charset="0"/>
              <a:cs typeface="Tahoma" pitchFamily="34" charset="0"/>
            </a:endParaRPr>
          </a:p>
          <a:p>
            <a:pPr>
              <a:lnSpc>
                <a:spcPct val="150000"/>
              </a:lnSpc>
              <a:spcBef>
                <a:spcPct val="0"/>
              </a:spcBef>
              <a:defRPr/>
            </a:pPr>
            <a:endParaRPr lang="en-US" sz="2000" dirty="0">
              <a:latin typeface="Century Gothic" panose="020B0502020202020204" pitchFamily="34" charset="0"/>
              <a:cs typeface="Tahoma" pitchFamily="34" charset="0"/>
            </a:endParaRPr>
          </a:p>
          <a:p>
            <a:pPr>
              <a:lnSpc>
                <a:spcPct val="150000"/>
              </a:lnSpc>
              <a:spcBef>
                <a:spcPct val="0"/>
              </a:spcBef>
              <a:defRPr/>
            </a:pPr>
            <a:endParaRPr lang="en-US" sz="2000" dirty="0">
              <a:latin typeface="Century Gothic" panose="020B0502020202020204" pitchFamily="34" charset="0"/>
              <a:cs typeface="Tahoma" pitchFamily="34" charset="0"/>
            </a:endParaRPr>
          </a:p>
          <a:p>
            <a:pPr>
              <a:lnSpc>
                <a:spcPct val="150000"/>
              </a:lnSpc>
              <a:spcBef>
                <a:spcPct val="0"/>
              </a:spcBef>
              <a:defRPr/>
            </a:pPr>
            <a:endParaRPr lang="en-US" sz="2000" dirty="0">
              <a:latin typeface="Century Gothic" panose="020B0502020202020204" pitchFamily="34" charset="0"/>
              <a:cs typeface="Tahoma" pitchFamily="34" charset="0"/>
            </a:endParaRPr>
          </a:p>
          <a:p>
            <a:pPr>
              <a:lnSpc>
                <a:spcPct val="150000"/>
              </a:lnSpc>
              <a:spcBef>
                <a:spcPct val="0"/>
              </a:spcBef>
              <a:defRPr/>
            </a:pPr>
            <a:endParaRPr lang="en-US" sz="2000" dirty="0">
              <a:latin typeface="Century Gothic" panose="020B0502020202020204" pitchFamily="34" charset="0"/>
              <a:cs typeface="Tahoma"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sp>
        <p:nvSpPr>
          <p:cNvPr id="2" name="Slide Number Placeholder 1"/>
          <p:cNvSpPr>
            <a:spLocks noGrp="1"/>
          </p:cNvSpPr>
          <p:nvPr>
            <p:ph type="sldNum" sz="quarter" idx="12"/>
          </p:nvPr>
        </p:nvSpPr>
        <p:spPr/>
        <p:txBody>
          <a:bodyPr/>
          <a:lstStyle/>
          <a:p>
            <a:fld id="{34C99D79-8A4B-4031-B1E0-AF26F8EDF2BC}" type="slidenum">
              <a:rPr lang="en-US" smtClean="0"/>
              <a:t>19</a:t>
            </a:fld>
            <a:endParaRPr lang="en-US"/>
          </a:p>
        </p:txBody>
      </p:sp>
    </p:spTree>
    <p:extLst>
      <p:ext uri="{BB962C8B-B14F-4D97-AF65-F5344CB8AC3E}">
        <p14:creationId xmlns:p14="http://schemas.microsoft.com/office/powerpoint/2010/main" val="41927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Workshop Purpose</a:t>
            </a:r>
          </a:p>
        </p:txBody>
      </p:sp>
      <p:sp>
        <p:nvSpPr>
          <p:cNvPr id="6" name="Content Placeholder 5"/>
          <p:cNvSpPr>
            <a:spLocks noGrp="1"/>
          </p:cNvSpPr>
          <p:nvPr>
            <p:ph idx="1"/>
          </p:nvPr>
        </p:nvSpPr>
        <p:spPr/>
        <p:txBody>
          <a:bodyPr>
            <a:normAutofit/>
          </a:bodyPr>
          <a:lstStyle/>
          <a:p>
            <a:pPr>
              <a:buClr>
                <a:schemeClr val="accent1"/>
              </a:buClr>
            </a:pPr>
            <a:r>
              <a:rPr lang="en-US" dirty="0">
                <a:latin typeface="Century Gothic" panose="020B0502020202020204" pitchFamily="34" charset="0"/>
              </a:rPr>
              <a:t>Each year the Department of Public Social Services (DPSS) provides critical benefits and services to over 70,000 homeless adults and almost 30,000 homeless families participating in the General Relief and CalWORKs Program.</a:t>
            </a:r>
          </a:p>
          <a:p>
            <a:r>
              <a:rPr lang="en-US" dirty="0">
                <a:latin typeface="Century Gothic" panose="020B0502020202020204" pitchFamily="34" charset="0"/>
              </a:rPr>
              <a:t>The panel of DPSS experts will be sharing key information about vital DPSS benefits and services, and how best to help homeless clients access these services.</a:t>
            </a:r>
          </a:p>
          <a:p>
            <a:endParaRPr lang="en-US" dirty="0">
              <a:latin typeface="Century Gothic" panose="020B0502020202020204"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sp>
        <p:nvSpPr>
          <p:cNvPr id="2" name="Slide Number Placeholder 1"/>
          <p:cNvSpPr>
            <a:spLocks noGrp="1"/>
          </p:cNvSpPr>
          <p:nvPr>
            <p:ph type="sldNum" sz="quarter" idx="12"/>
          </p:nvPr>
        </p:nvSpPr>
        <p:spPr/>
        <p:txBody>
          <a:bodyPr/>
          <a:lstStyle/>
          <a:p>
            <a:fld id="{34C99D79-8A4B-4031-B1E0-AF26F8EDF2BC}" type="slidenum">
              <a:rPr lang="en-US" smtClean="0"/>
              <a:t>2</a:t>
            </a:fld>
            <a:endParaRPr lang="en-US"/>
          </a:p>
        </p:txBody>
      </p:sp>
    </p:spTree>
    <p:extLst>
      <p:ext uri="{BB962C8B-B14F-4D97-AF65-F5344CB8AC3E}">
        <p14:creationId xmlns:p14="http://schemas.microsoft.com/office/powerpoint/2010/main" val="204134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Supportive and Advocacy Services</a:t>
            </a:r>
          </a:p>
        </p:txBody>
      </p:sp>
      <p:sp>
        <p:nvSpPr>
          <p:cNvPr id="6" name="Content Placeholder 5"/>
          <p:cNvSpPr>
            <a:spLocks noGrp="1"/>
          </p:cNvSpPr>
          <p:nvPr>
            <p:ph idx="1"/>
          </p:nvPr>
        </p:nvSpPr>
        <p:spPr>
          <a:xfrm>
            <a:off x="836612" y="1600200"/>
            <a:ext cx="10133331" cy="4572000"/>
          </a:xfrm>
        </p:spPr>
        <p:txBody>
          <a:bodyPr>
            <a:normAutofit/>
          </a:bodyPr>
          <a:lstStyle/>
          <a:p>
            <a:pPr>
              <a:lnSpc>
                <a:spcPct val="150000"/>
              </a:lnSpc>
              <a:spcBef>
                <a:spcPct val="0"/>
              </a:spcBef>
              <a:defRPr/>
            </a:pPr>
            <a:r>
              <a:rPr lang="en-US" sz="2000" dirty="0">
                <a:latin typeface="Century Gothic" panose="020B0502020202020204" pitchFamily="34" charset="0"/>
                <a:cs typeface="Tahoma" pitchFamily="34" charset="0"/>
              </a:rPr>
              <a:t>Mandatory Substance Use Disorder Recovery Program</a:t>
            </a:r>
          </a:p>
          <a:p>
            <a:pPr>
              <a:lnSpc>
                <a:spcPct val="150000"/>
              </a:lnSpc>
              <a:spcBef>
                <a:spcPct val="0"/>
              </a:spcBef>
              <a:defRPr/>
            </a:pPr>
            <a:endParaRPr lang="en-US" sz="2000" dirty="0">
              <a:latin typeface="Century Gothic" panose="020B0502020202020204" pitchFamily="34" charset="0"/>
              <a:cs typeface="Tahoma" pitchFamily="34" charset="0"/>
            </a:endParaRPr>
          </a:p>
          <a:p>
            <a:pPr>
              <a:lnSpc>
                <a:spcPct val="150000"/>
              </a:lnSpc>
              <a:spcBef>
                <a:spcPct val="0"/>
              </a:spcBef>
              <a:defRPr/>
            </a:pPr>
            <a:r>
              <a:rPr lang="en-US" sz="2000" dirty="0">
                <a:latin typeface="Century Gothic" panose="020B0502020202020204" pitchFamily="34" charset="0"/>
                <a:cs typeface="Tahoma" pitchFamily="34" charset="0"/>
              </a:rPr>
              <a:t>Countywide Benefits Entitlement Service Team (CBEST)</a:t>
            </a:r>
          </a:p>
          <a:p>
            <a:pPr>
              <a:lnSpc>
                <a:spcPct val="150000"/>
              </a:lnSpc>
              <a:spcBef>
                <a:spcPct val="0"/>
              </a:spcBef>
              <a:defRPr/>
            </a:pPr>
            <a:endParaRPr lang="en-US" sz="2000" dirty="0">
              <a:latin typeface="Century Gothic" panose="020B0502020202020204" pitchFamily="34" charset="0"/>
              <a:cs typeface="Tahoma" pitchFamily="34" charset="0"/>
            </a:endParaRPr>
          </a:p>
          <a:p>
            <a:pPr>
              <a:lnSpc>
                <a:spcPct val="150000"/>
              </a:lnSpc>
              <a:spcBef>
                <a:spcPct val="0"/>
              </a:spcBef>
              <a:defRPr/>
            </a:pPr>
            <a:endParaRPr lang="en-US" sz="2000" dirty="0">
              <a:latin typeface="Century Gothic" panose="020B0502020202020204" pitchFamily="34" charset="0"/>
              <a:cs typeface="Tahoma" pitchFamily="34" charset="0"/>
            </a:endParaRPr>
          </a:p>
          <a:p>
            <a:pPr>
              <a:lnSpc>
                <a:spcPct val="150000"/>
              </a:lnSpc>
              <a:spcBef>
                <a:spcPct val="0"/>
              </a:spcBef>
              <a:defRPr/>
            </a:pPr>
            <a:endParaRPr lang="en-US" sz="2000" dirty="0">
              <a:latin typeface="Century Gothic" panose="020B0502020202020204" pitchFamily="34" charset="0"/>
              <a:cs typeface="Tahoma" pitchFamily="34" charset="0"/>
            </a:endParaRPr>
          </a:p>
          <a:p>
            <a:pPr>
              <a:lnSpc>
                <a:spcPct val="150000"/>
              </a:lnSpc>
              <a:spcBef>
                <a:spcPct val="0"/>
              </a:spcBef>
              <a:defRPr/>
            </a:pPr>
            <a:endParaRPr lang="en-US" sz="2000" dirty="0">
              <a:latin typeface="Century Gothic" panose="020B0502020202020204" pitchFamily="34" charset="0"/>
              <a:cs typeface="Tahoma" pitchFamily="34" charset="0"/>
            </a:endParaRPr>
          </a:p>
          <a:p>
            <a:pPr>
              <a:lnSpc>
                <a:spcPct val="150000"/>
              </a:lnSpc>
              <a:spcBef>
                <a:spcPct val="0"/>
              </a:spcBef>
              <a:defRPr/>
            </a:pPr>
            <a:endParaRPr lang="en-US" sz="2000" dirty="0">
              <a:latin typeface="Century Gothic" panose="020B0502020202020204" pitchFamily="34" charset="0"/>
              <a:cs typeface="Tahoma"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sp>
        <p:nvSpPr>
          <p:cNvPr id="2" name="Slide Number Placeholder 1"/>
          <p:cNvSpPr>
            <a:spLocks noGrp="1"/>
          </p:cNvSpPr>
          <p:nvPr>
            <p:ph type="sldNum" sz="quarter" idx="12"/>
          </p:nvPr>
        </p:nvSpPr>
        <p:spPr/>
        <p:txBody>
          <a:bodyPr/>
          <a:lstStyle/>
          <a:p>
            <a:fld id="{34C99D79-8A4B-4031-B1E0-AF26F8EDF2BC}" type="slidenum">
              <a:rPr lang="en-US" smtClean="0"/>
              <a:t>20</a:t>
            </a:fld>
            <a:endParaRPr lang="en-US"/>
          </a:p>
        </p:txBody>
      </p:sp>
    </p:spTree>
    <p:extLst>
      <p:ext uri="{BB962C8B-B14F-4D97-AF65-F5344CB8AC3E}">
        <p14:creationId xmlns:p14="http://schemas.microsoft.com/office/powerpoint/2010/main" val="149102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Supportive and Advocacy Services</a:t>
            </a:r>
          </a:p>
        </p:txBody>
      </p:sp>
      <p:sp>
        <p:nvSpPr>
          <p:cNvPr id="6" name="Content Placeholder 5"/>
          <p:cNvSpPr>
            <a:spLocks noGrp="1"/>
          </p:cNvSpPr>
          <p:nvPr>
            <p:ph idx="1"/>
          </p:nvPr>
        </p:nvSpPr>
        <p:spPr>
          <a:xfrm>
            <a:off x="227012" y="1600200"/>
            <a:ext cx="9982200" cy="4572000"/>
          </a:xfrm>
        </p:spPr>
        <p:txBody>
          <a:bodyPr>
            <a:noAutofit/>
          </a:bodyPr>
          <a:lstStyle/>
          <a:p>
            <a:pPr>
              <a:spcBef>
                <a:spcPct val="0"/>
              </a:spcBef>
              <a:defRPr/>
            </a:pPr>
            <a:r>
              <a:rPr lang="en-US" sz="2000" dirty="0">
                <a:latin typeface="Century Gothic" panose="020B0502020202020204" pitchFamily="34" charset="0"/>
                <a:cs typeface="Tahoma" pitchFamily="34" charset="0"/>
              </a:rPr>
              <a:t>General Relief Crisis Housing Program</a:t>
            </a:r>
          </a:p>
          <a:p>
            <a:pPr lvl="1">
              <a:spcBef>
                <a:spcPct val="0"/>
              </a:spcBef>
              <a:buFont typeface="Arial" panose="020B0604020202020204" pitchFamily="34" charset="0"/>
              <a:buChar char="•"/>
              <a:defRPr/>
            </a:pPr>
            <a:r>
              <a:rPr lang="en-US" sz="2000" dirty="0">
                <a:latin typeface="Century Gothic" panose="020B0502020202020204" pitchFamily="34" charset="0"/>
                <a:cs typeface="Tahoma" pitchFamily="34" charset="0"/>
              </a:rPr>
              <a:t>Provides shelter beds for GR applicants</a:t>
            </a:r>
          </a:p>
          <a:p>
            <a:pPr lvl="1">
              <a:spcBef>
                <a:spcPct val="0"/>
              </a:spcBef>
              <a:buFont typeface="Arial" panose="020B0604020202020204" pitchFamily="34" charset="0"/>
              <a:buChar char="•"/>
              <a:defRPr/>
            </a:pPr>
            <a:endParaRPr lang="en-US" sz="2000" dirty="0">
              <a:latin typeface="Century Gothic" panose="020B0502020202020204" pitchFamily="34" charset="0"/>
              <a:cs typeface="Tahoma" pitchFamily="34" charset="0"/>
            </a:endParaRPr>
          </a:p>
          <a:p>
            <a:pPr>
              <a:spcBef>
                <a:spcPct val="0"/>
              </a:spcBef>
              <a:defRPr/>
            </a:pPr>
            <a:r>
              <a:rPr lang="en-US" sz="2000" dirty="0">
                <a:latin typeface="Century Gothic" panose="020B0502020202020204" pitchFamily="34" charset="0"/>
                <a:cs typeface="Tahoma" pitchFamily="34" charset="0"/>
              </a:rPr>
              <a:t>General Relief (GR) Housing Subsidy and Case Management Project</a:t>
            </a:r>
          </a:p>
          <a:p>
            <a:pPr lvl="1">
              <a:spcBef>
                <a:spcPct val="0"/>
              </a:spcBef>
              <a:buFont typeface="Arial" panose="020B0604020202020204" pitchFamily="34" charset="0"/>
              <a:buChar char="•"/>
              <a:defRPr/>
            </a:pPr>
            <a:r>
              <a:rPr lang="en-US" sz="2000" dirty="0">
                <a:latin typeface="Century Gothic" panose="020B0502020202020204" pitchFamily="34" charset="0"/>
                <a:cs typeface="Tahoma" pitchFamily="34" charset="0"/>
              </a:rPr>
              <a:t>Provides a rental subsidy up to $475 per month</a:t>
            </a:r>
          </a:p>
          <a:p>
            <a:pPr lvl="1">
              <a:spcBef>
                <a:spcPct val="0"/>
              </a:spcBef>
              <a:buFont typeface="Arial" panose="020B0604020202020204" pitchFamily="34" charset="0"/>
              <a:buChar char="•"/>
              <a:defRPr/>
            </a:pPr>
            <a:endParaRPr lang="en-US" sz="2000" dirty="0">
              <a:latin typeface="Century Gothic" panose="020B0502020202020204" pitchFamily="34" charset="0"/>
              <a:cs typeface="Tahoma" pitchFamily="34" charset="0"/>
            </a:endParaRPr>
          </a:p>
          <a:p>
            <a:pPr>
              <a:spcBef>
                <a:spcPct val="0"/>
              </a:spcBef>
              <a:defRPr/>
            </a:pPr>
            <a:r>
              <a:rPr lang="en-US" sz="2000" dirty="0">
                <a:latin typeface="Century Gothic" panose="020B0502020202020204" pitchFamily="34" charset="0"/>
                <a:cs typeface="Tahoma" pitchFamily="34" charset="0"/>
              </a:rPr>
              <a:t>Single Adult Model</a:t>
            </a:r>
          </a:p>
          <a:p>
            <a:pPr lvl="1">
              <a:spcBef>
                <a:spcPct val="0"/>
              </a:spcBef>
              <a:buFont typeface="Arial" panose="020B0604020202020204" pitchFamily="34" charset="0"/>
              <a:buChar char="•"/>
              <a:defRPr/>
            </a:pPr>
            <a:r>
              <a:rPr lang="en-US" sz="2000" dirty="0">
                <a:latin typeface="Century Gothic" panose="020B0502020202020204" pitchFamily="34" charset="0"/>
                <a:cs typeface="Tahoma" pitchFamily="34" charset="0"/>
              </a:rPr>
              <a:t>Provides a permanent housing subsidy up to $750</a:t>
            </a:r>
          </a:p>
          <a:p>
            <a:pPr lvl="1">
              <a:spcBef>
                <a:spcPct val="0"/>
              </a:spcBef>
              <a:buFont typeface="Arial" panose="020B0604020202020204" pitchFamily="34" charset="0"/>
              <a:buChar char="•"/>
              <a:defRPr/>
            </a:pPr>
            <a:endParaRPr lang="en-US" sz="2000" dirty="0">
              <a:latin typeface="Century Gothic" panose="020B0502020202020204" pitchFamily="34" charset="0"/>
              <a:cs typeface="Tahoma" pitchFamily="34" charset="0"/>
            </a:endParaRPr>
          </a:p>
          <a:p>
            <a:pPr>
              <a:spcBef>
                <a:spcPct val="0"/>
              </a:spcBef>
              <a:defRPr/>
            </a:pPr>
            <a:r>
              <a:rPr lang="en-US" sz="2000" dirty="0">
                <a:latin typeface="Century Gothic" panose="020B0502020202020204" pitchFamily="34" charset="0"/>
                <a:cs typeface="Tahoma" pitchFamily="34" charset="0"/>
              </a:rPr>
              <a:t>DPSS/Sheriff Homeless Release Project</a:t>
            </a:r>
          </a:p>
          <a:p>
            <a:pPr lvl="1">
              <a:spcBef>
                <a:spcPct val="0"/>
              </a:spcBef>
              <a:buFont typeface="Arial" panose="020B0604020202020204" pitchFamily="34" charset="0"/>
              <a:buChar char="•"/>
              <a:defRPr/>
            </a:pPr>
            <a:r>
              <a:rPr lang="en-US" sz="2000" dirty="0">
                <a:latin typeface="Century Gothic" panose="020B0502020202020204" pitchFamily="34" charset="0"/>
                <a:cs typeface="Tahoma" pitchFamily="34" charset="0"/>
              </a:rPr>
              <a:t> Offers a pre-approval of GR, CalFresh, and referral for Medi-Cal; upon release, the issuance of a EBT card and/or housing voucher is processed the same day. </a:t>
            </a:r>
          </a:p>
          <a:p>
            <a:pPr>
              <a:spcBef>
                <a:spcPct val="0"/>
              </a:spcBef>
              <a:defRPr/>
            </a:pPr>
            <a:endParaRPr lang="en-US" sz="2000" dirty="0">
              <a:latin typeface="Century Gothic" panose="020B0502020202020204" pitchFamily="34" charset="0"/>
              <a:cs typeface="Tahoma" pitchFamily="34" charset="0"/>
            </a:endParaRPr>
          </a:p>
          <a:p>
            <a:pPr>
              <a:spcBef>
                <a:spcPct val="0"/>
              </a:spcBef>
              <a:defRPr/>
            </a:pPr>
            <a:endParaRPr lang="en-US" sz="2000" dirty="0">
              <a:latin typeface="Century Gothic" panose="020B0502020202020204" pitchFamily="34" charset="0"/>
              <a:cs typeface="Tahoma" pitchFamily="34" charset="0"/>
            </a:endParaRPr>
          </a:p>
          <a:p>
            <a:pPr>
              <a:spcBef>
                <a:spcPct val="0"/>
              </a:spcBef>
              <a:defRPr/>
            </a:pPr>
            <a:endParaRPr lang="en-US" sz="2000" dirty="0">
              <a:latin typeface="Century Gothic" panose="020B0502020202020204" pitchFamily="34" charset="0"/>
              <a:cs typeface="Tahoma"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sp>
        <p:nvSpPr>
          <p:cNvPr id="2" name="Slide Number Placeholder 1"/>
          <p:cNvSpPr>
            <a:spLocks noGrp="1"/>
          </p:cNvSpPr>
          <p:nvPr>
            <p:ph type="sldNum" sz="quarter" idx="12"/>
          </p:nvPr>
        </p:nvSpPr>
        <p:spPr/>
        <p:txBody>
          <a:bodyPr/>
          <a:lstStyle/>
          <a:p>
            <a:fld id="{34C99D79-8A4B-4031-B1E0-AF26F8EDF2BC}" type="slidenum">
              <a:rPr lang="en-US" smtClean="0"/>
              <a:t>21</a:t>
            </a:fld>
            <a:endParaRPr lang="en-US"/>
          </a:p>
        </p:txBody>
      </p:sp>
    </p:spTree>
    <p:extLst>
      <p:ext uri="{BB962C8B-B14F-4D97-AF65-F5344CB8AC3E}">
        <p14:creationId xmlns:p14="http://schemas.microsoft.com/office/powerpoint/2010/main" val="117497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CF13ABF-A939-4851-B1BE-829336FC9B04}"/>
              </a:ext>
            </a:extLst>
          </p:cNvPr>
          <p:cNvGrpSpPr/>
          <p:nvPr/>
        </p:nvGrpSpPr>
        <p:grpSpPr>
          <a:xfrm>
            <a:off x="227012" y="152400"/>
            <a:ext cx="3593767" cy="743026"/>
            <a:chOff x="556606" y="422100"/>
            <a:chExt cx="3593767" cy="743026"/>
          </a:xfrm>
        </p:grpSpPr>
        <p:pic>
          <p:nvPicPr>
            <p:cNvPr id="5" name="Picture 4">
              <a:extLst>
                <a:ext uri="{FF2B5EF4-FFF2-40B4-BE49-F238E27FC236}">
                  <a16:creationId xmlns:a16="http://schemas.microsoft.com/office/drawing/2014/main" xmlns="" id="{9D2567C8-5780-4950-8272-6CFE5716715B}"/>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6" name="TextBox 5">
              <a:extLst>
                <a:ext uri="{FF2B5EF4-FFF2-40B4-BE49-F238E27FC236}">
                  <a16:creationId xmlns:a16="http://schemas.microsoft.com/office/drawing/2014/main" xmlns="" id="{AF1CFDE5-A7D6-4F27-9C31-AEF1554E9B2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7" name="Picture 5" descr="dpss">
            <a:extLst>
              <a:ext uri="{FF2B5EF4-FFF2-40B4-BE49-F238E27FC236}">
                <a16:creationId xmlns:a16="http://schemas.microsoft.com/office/drawing/2014/main" xmlns="" id="{78B70F4B-519B-4BC8-801F-E04B8DCE0623}"/>
              </a:ext>
            </a:extLst>
          </p:cNvPr>
          <p:cNvPicPr>
            <a:picLocks noChangeAspect="1" noChangeArrowheads="1"/>
          </p:cNvPicPr>
          <p:nvPr/>
        </p:nvPicPr>
        <p:blipFill>
          <a:blip r:embed="rId6"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a:extLst>
              <a:ext uri="{FF2B5EF4-FFF2-40B4-BE49-F238E27FC236}">
                <a16:creationId xmlns:a16="http://schemas.microsoft.com/office/drawing/2014/main" xmlns="" id="{973C2BF5-5409-411E-BFE2-B587B5721A79}"/>
              </a:ext>
            </a:extLst>
          </p:cNvPr>
          <p:cNvSpPr txBox="1">
            <a:spLocks noGrp="1"/>
          </p:cNvSpPr>
          <p:nvPr/>
        </p:nvSpPr>
        <p:spPr bwMode="auto">
          <a:xfrm>
            <a:off x="397940" y="710789"/>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1" name="Picture 10">
            <a:extLst>
              <a:ext uri="{FF2B5EF4-FFF2-40B4-BE49-F238E27FC236}">
                <a16:creationId xmlns:a16="http://schemas.microsoft.com/office/drawing/2014/main" xmlns="" id="{2DE69710-DA50-4738-9622-DA9126FA0C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3412" y="1066800"/>
            <a:ext cx="4296442" cy="1783204"/>
          </a:xfrm>
          <a:prstGeom prst="rect">
            <a:avLst/>
          </a:prstGeom>
          <a:noFill/>
        </p:spPr>
      </p:pic>
      <p:sp>
        <p:nvSpPr>
          <p:cNvPr id="12" name="Subtitle 2">
            <a:extLst>
              <a:ext uri="{FF2B5EF4-FFF2-40B4-BE49-F238E27FC236}">
                <a16:creationId xmlns:a16="http://schemas.microsoft.com/office/drawing/2014/main" xmlns="" id="{04FD7E0B-CF1A-4B44-AA27-E0FA6B982406}"/>
              </a:ext>
            </a:extLst>
          </p:cNvPr>
          <p:cNvSpPr txBox="1">
            <a:spLocks/>
          </p:cNvSpPr>
          <p:nvPr/>
        </p:nvSpPr>
        <p:spPr>
          <a:xfrm>
            <a:off x="0" y="5736337"/>
            <a:ext cx="9141619" cy="1066799"/>
          </a:xfrm>
          <a:prstGeom prst="rect">
            <a:avLst/>
          </a:prstGeom>
        </p:spPr>
        <p:txBody>
          <a:bodyPr vert="horz" lIns="121899" tIns="60949" rIns="121899" bIns="60949" rtlCol="0">
            <a:noAutofit/>
          </a:bodyPr>
          <a:lstStyle>
            <a:lvl1pPr marL="0" indent="0" algn="l" defTabSz="1218987" rtl="0" eaLnBrk="1" latinLnBrk="0" hangingPunct="1">
              <a:lnSpc>
                <a:spcPct val="90000"/>
              </a:lnSpc>
              <a:spcBef>
                <a:spcPts val="1800"/>
              </a:spcBef>
              <a:buClr>
                <a:schemeClr val="accent1">
                  <a:lumMod val="75000"/>
                </a:schemeClr>
              </a:buClr>
              <a:buFont typeface="Arial" pitchFamily="34" charset="0"/>
              <a:buNone/>
              <a:defRPr sz="2800" kern="1200">
                <a:solidFill>
                  <a:schemeClr val="accent1">
                    <a:lumMod val="75000"/>
                  </a:schemeClr>
                </a:solidFill>
                <a:latin typeface="+mn-lt"/>
                <a:ea typeface="+mn-ea"/>
                <a:cs typeface="+mn-cs"/>
              </a:defRPr>
            </a:lvl1pPr>
            <a:lvl2pPr marL="609493" indent="0" algn="ctr" defTabSz="1218987" rtl="0" eaLnBrk="1" latinLnBrk="0" hangingPunct="1">
              <a:lnSpc>
                <a:spcPct val="90000"/>
              </a:lnSpc>
              <a:spcBef>
                <a:spcPts val="1200"/>
              </a:spcBef>
              <a:buClr>
                <a:schemeClr val="accent1">
                  <a:lumMod val="75000"/>
                </a:schemeClr>
              </a:buClr>
              <a:buFont typeface="Arial" pitchFamily="34" charset="0"/>
              <a:buNone/>
              <a:defRPr sz="2400" kern="1200">
                <a:solidFill>
                  <a:schemeClr val="tx1">
                    <a:tint val="75000"/>
                  </a:schemeClr>
                </a:solidFill>
                <a:latin typeface="+mn-lt"/>
                <a:ea typeface="+mn-ea"/>
                <a:cs typeface="+mn-cs"/>
              </a:defRPr>
            </a:lvl2pPr>
            <a:lvl3pPr marL="1218987"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3pPr>
            <a:lvl4pPr marL="1828480"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4pPr>
            <a:lvl5pPr marL="2437973"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5pPr>
            <a:lvl6pPr marL="3047467"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6pPr>
            <a:lvl7pPr marL="3656960"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7pPr>
            <a:lvl8pPr marL="4266453"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8pPr>
            <a:lvl9pPr marL="4875947"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9pPr>
          </a:lstStyle>
          <a:p>
            <a:r>
              <a:rPr lang="en-US" dirty="0">
                <a:solidFill>
                  <a:schemeClr val="accent3"/>
                </a:solidFill>
                <a:latin typeface="Century Gothic" panose="020B0502020202020204" pitchFamily="34" charset="0"/>
              </a:rPr>
              <a:t>Vardan Poghosyan, HSA I</a:t>
            </a:r>
          </a:p>
          <a:p>
            <a:r>
              <a:rPr lang="en-US" dirty="0">
                <a:solidFill>
                  <a:schemeClr val="accent3"/>
                </a:solidFill>
                <a:latin typeface="Century Gothic" panose="020B0502020202020204" pitchFamily="34" charset="0"/>
              </a:rPr>
              <a:t>GROW Program</a:t>
            </a:r>
          </a:p>
        </p:txBody>
      </p:sp>
      <p:sp>
        <p:nvSpPr>
          <p:cNvPr id="2" name="Slide Number Placeholder 1"/>
          <p:cNvSpPr>
            <a:spLocks noGrp="1"/>
          </p:cNvSpPr>
          <p:nvPr>
            <p:ph type="sldNum" sz="quarter" idx="12"/>
          </p:nvPr>
        </p:nvSpPr>
        <p:spPr/>
        <p:txBody>
          <a:bodyPr/>
          <a:lstStyle/>
          <a:p>
            <a:fld id="{34C99D79-8A4B-4031-B1E0-AF26F8EDF2BC}" type="slidenum">
              <a:rPr lang="en-US" smtClean="0"/>
              <a:t>22</a:t>
            </a:fld>
            <a:endParaRPr lang="en-US"/>
          </a:p>
        </p:txBody>
      </p:sp>
    </p:spTree>
    <p:extLst>
      <p:ext uri="{BB962C8B-B14F-4D97-AF65-F5344CB8AC3E}">
        <p14:creationId xmlns:p14="http://schemas.microsoft.com/office/powerpoint/2010/main" val="159685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Purpose of GROW</a:t>
            </a:r>
          </a:p>
        </p:txBody>
      </p:sp>
      <p:sp>
        <p:nvSpPr>
          <p:cNvPr id="6" name="Content Placeholder 5"/>
          <p:cNvSpPr>
            <a:spLocks noGrp="1"/>
          </p:cNvSpPr>
          <p:nvPr>
            <p:ph idx="1"/>
          </p:nvPr>
        </p:nvSpPr>
        <p:spPr>
          <a:xfrm>
            <a:off x="836612" y="1600200"/>
            <a:ext cx="10133331" cy="4572000"/>
          </a:xfrm>
        </p:spPr>
        <p:txBody>
          <a:bodyPr>
            <a:normAutofit/>
          </a:bodyPr>
          <a:lstStyle/>
          <a:p>
            <a:pPr>
              <a:spcBef>
                <a:spcPct val="0"/>
              </a:spcBef>
              <a:defRPr/>
            </a:pPr>
            <a:r>
              <a:rPr lang="en-US" sz="2000" dirty="0">
                <a:latin typeface="Century Gothic" panose="020B0502020202020204" pitchFamily="34" charset="0"/>
                <a:cs typeface="Tahoma" pitchFamily="34" charset="0"/>
              </a:rPr>
              <a:t>DPSS implemented the General Relief Opportunities for Work (GROW) Program in February 1999, to assist employable General Relief (GR) participants achieve self-sufficiency.</a:t>
            </a:r>
          </a:p>
          <a:p>
            <a:pPr>
              <a:defRPr/>
            </a:pPr>
            <a:endParaRPr lang="en-US" sz="2000" dirty="0">
              <a:latin typeface="Century Gothic" panose="020B0502020202020204" pitchFamily="34" charset="0"/>
              <a:cs typeface="Tahoma" pitchFamily="34" charset="0"/>
            </a:endParaRPr>
          </a:p>
          <a:p>
            <a:pPr>
              <a:spcBef>
                <a:spcPct val="0"/>
              </a:spcBef>
              <a:defRPr/>
            </a:pPr>
            <a:r>
              <a:rPr lang="en-US" sz="2000" dirty="0">
                <a:latin typeface="Century Gothic" panose="020B0502020202020204" pitchFamily="34" charset="0"/>
                <a:cs typeface="Tahoma" pitchFamily="34" charset="0"/>
              </a:rPr>
              <a:t>GROW is mandatory for employable GR participants..    </a:t>
            </a:r>
          </a:p>
          <a:p>
            <a:pPr marL="804862" lvl="2" indent="-342900">
              <a:lnSpc>
                <a:spcPct val="150000"/>
              </a:lnSpc>
            </a:pPr>
            <a:endParaRPr lang="en-US" dirty="0">
              <a:latin typeface="Century Gothic" panose="020B0502020202020204" pitchFamily="34" charset="0"/>
              <a:ea typeface="Tahoma" pitchFamily="34" charset="0"/>
              <a:cs typeface="Tahoma"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1" name="Picture 10">
            <a:extLst>
              <a:ext uri="{FF2B5EF4-FFF2-40B4-BE49-F238E27FC236}">
                <a16:creationId xmlns:a16="http://schemas.microsoft.com/office/drawing/2014/main" xmlns="" id="{541AFBC2-A2B8-4862-B12F-A90E36EB4D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4089" y="152400"/>
            <a:ext cx="1790243" cy="743026"/>
          </a:xfrm>
          <a:prstGeom prst="rect">
            <a:avLst/>
          </a:prstGeom>
          <a:noFill/>
        </p:spPr>
      </p:pic>
      <p:sp>
        <p:nvSpPr>
          <p:cNvPr id="2" name="Slide Number Placeholder 1"/>
          <p:cNvSpPr>
            <a:spLocks noGrp="1"/>
          </p:cNvSpPr>
          <p:nvPr>
            <p:ph type="sldNum" sz="quarter" idx="12"/>
          </p:nvPr>
        </p:nvSpPr>
        <p:spPr/>
        <p:txBody>
          <a:bodyPr/>
          <a:lstStyle/>
          <a:p>
            <a:fld id="{34C99D79-8A4B-4031-B1E0-AF26F8EDF2BC}" type="slidenum">
              <a:rPr lang="en-US" smtClean="0"/>
              <a:t>23</a:t>
            </a:fld>
            <a:endParaRPr lang="en-US"/>
          </a:p>
        </p:txBody>
      </p:sp>
    </p:spTree>
    <p:extLst>
      <p:ext uri="{BB962C8B-B14F-4D97-AF65-F5344CB8AC3E}">
        <p14:creationId xmlns:p14="http://schemas.microsoft.com/office/powerpoint/2010/main" val="117601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Purpose of GROW</a:t>
            </a:r>
          </a:p>
        </p:txBody>
      </p:sp>
      <p:sp>
        <p:nvSpPr>
          <p:cNvPr id="6" name="Content Placeholder 5"/>
          <p:cNvSpPr>
            <a:spLocks noGrp="1"/>
          </p:cNvSpPr>
          <p:nvPr>
            <p:ph idx="1"/>
          </p:nvPr>
        </p:nvSpPr>
        <p:spPr>
          <a:xfrm>
            <a:off x="836612" y="1600200"/>
            <a:ext cx="10133331" cy="4572000"/>
          </a:xfrm>
        </p:spPr>
        <p:txBody>
          <a:bodyPr>
            <a:normAutofit/>
          </a:bodyPr>
          <a:lstStyle/>
          <a:p>
            <a:pPr>
              <a:spcBef>
                <a:spcPct val="0"/>
              </a:spcBef>
              <a:defRPr/>
            </a:pPr>
            <a:r>
              <a:rPr lang="en-US" sz="2000" dirty="0">
                <a:latin typeface="Century Gothic" panose="020B0502020202020204" pitchFamily="34" charset="0"/>
                <a:cs typeface="Tahoma" pitchFamily="34" charset="0"/>
              </a:rPr>
              <a:t>Employable GR participants may receive GR benefits for nine months in a 12 month period if they participate in 20 hours of GROW activities per week.</a:t>
            </a:r>
          </a:p>
          <a:p>
            <a:pPr>
              <a:spcBef>
                <a:spcPct val="0"/>
              </a:spcBef>
              <a:defRPr/>
            </a:pPr>
            <a:endParaRPr lang="en-US" sz="2000" dirty="0">
              <a:latin typeface="Century Gothic" panose="020B0502020202020204" pitchFamily="34" charset="0"/>
              <a:cs typeface="Tahoma" pitchFamily="34" charset="0"/>
            </a:endParaRPr>
          </a:p>
          <a:p>
            <a:pPr>
              <a:spcBef>
                <a:spcPct val="0"/>
              </a:spcBef>
              <a:defRPr/>
            </a:pPr>
            <a:r>
              <a:rPr lang="en-US" sz="2000" dirty="0">
                <a:latin typeface="Century Gothic" panose="020B0502020202020204" pitchFamily="34" charset="0"/>
                <a:cs typeface="Tahoma" pitchFamily="34" charset="0"/>
              </a:rPr>
              <a:t>Unemployable GR participants may participate on a voluntary basis.</a:t>
            </a:r>
          </a:p>
          <a:p>
            <a:pPr>
              <a:spcBef>
                <a:spcPct val="0"/>
              </a:spcBef>
              <a:defRPr/>
            </a:pPr>
            <a:endParaRPr lang="en-US" sz="2000" dirty="0">
              <a:latin typeface="Century Gothic" panose="020B0502020202020204" pitchFamily="34" charset="0"/>
              <a:cs typeface="Tahoma" pitchFamily="34" charset="0"/>
            </a:endParaRPr>
          </a:p>
          <a:p>
            <a:pPr>
              <a:spcBef>
                <a:spcPct val="0"/>
              </a:spcBef>
              <a:defRPr/>
            </a:pPr>
            <a:r>
              <a:rPr lang="en-US" sz="2000" dirty="0">
                <a:latin typeface="Century Gothic" panose="020B0502020202020204" pitchFamily="34" charset="0"/>
                <a:cs typeface="Tahoma" pitchFamily="34" charset="0"/>
              </a:rPr>
              <a:t>The GROW caseload is approximately 31,000</a:t>
            </a:r>
            <a:endParaRPr lang="en-US" sz="2000" dirty="0">
              <a:latin typeface="Century Gothic" panose="020B0502020202020204" pitchFamily="34" charset="0"/>
              <a:ea typeface="Tahoma" pitchFamily="34" charset="0"/>
              <a:cs typeface="Tahoma"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1" name="Picture 10">
            <a:extLst>
              <a:ext uri="{FF2B5EF4-FFF2-40B4-BE49-F238E27FC236}">
                <a16:creationId xmlns:a16="http://schemas.microsoft.com/office/drawing/2014/main" xmlns="" id="{541AFBC2-A2B8-4862-B12F-A90E36EB4D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4089" y="152400"/>
            <a:ext cx="1790243" cy="743026"/>
          </a:xfrm>
          <a:prstGeom prst="rect">
            <a:avLst/>
          </a:prstGeom>
          <a:noFill/>
        </p:spPr>
      </p:pic>
      <p:sp>
        <p:nvSpPr>
          <p:cNvPr id="2" name="Slide Number Placeholder 1"/>
          <p:cNvSpPr>
            <a:spLocks noGrp="1"/>
          </p:cNvSpPr>
          <p:nvPr>
            <p:ph type="sldNum" sz="quarter" idx="12"/>
          </p:nvPr>
        </p:nvSpPr>
        <p:spPr/>
        <p:txBody>
          <a:bodyPr/>
          <a:lstStyle/>
          <a:p>
            <a:fld id="{34C99D79-8A4B-4031-B1E0-AF26F8EDF2BC}" type="slidenum">
              <a:rPr lang="en-US" smtClean="0"/>
              <a:t>24</a:t>
            </a:fld>
            <a:endParaRPr lang="en-US"/>
          </a:p>
        </p:txBody>
      </p:sp>
    </p:spTree>
    <p:extLst>
      <p:ext uri="{BB962C8B-B14F-4D97-AF65-F5344CB8AC3E}">
        <p14:creationId xmlns:p14="http://schemas.microsoft.com/office/powerpoint/2010/main" val="171598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Purpose of GROW</a:t>
            </a:r>
          </a:p>
        </p:txBody>
      </p:sp>
      <p:sp>
        <p:nvSpPr>
          <p:cNvPr id="6" name="Content Placeholder 5"/>
          <p:cNvSpPr>
            <a:spLocks noGrp="1"/>
          </p:cNvSpPr>
          <p:nvPr>
            <p:ph idx="1"/>
          </p:nvPr>
        </p:nvSpPr>
        <p:spPr>
          <a:xfrm>
            <a:off x="836612" y="1600200"/>
            <a:ext cx="10133331" cy="4572000"/>
          </a:xfrm>
        </p:spPr>
        <p:txBody>
          <a:bodyPr>
            <a:normAutofit/>
          </a:bodyPr>
          <a:lstStyle/>
          <a:p>
            <a:pPr>
              <a:lnSpc>
                <a:spcPct val="150000"/>
              </a:lnSpc>
              <a:buClr>
                <a:schemeClr val="accent1"/>
              </a:buClr>
            </a:pPr>
            <a:r>
              <a:rPr lang="en-US" sz="2000" dirty="0">
                <a:latin typeface="Century Gothic" panose="020B0502020202020204" pitchFamily="34" charset="0"/>
              </a:rPr>
              <a:t>After completion of the GROW Orientation and an employment Appraisal, participants are enrolled in GROW Services/Activities within five main service components:    </a:t>
            </a:r>
          </a:p>
          <a:p>
            <a:pPr lvl="1">
              <a:lnSpc>
                <a:spcPct val="150000"/>
              </a:lnSpc>
              <a:buClr>
                <a:schemeClr val="accent1"/>
              </a:buClr>
              <a:buFont typeface="Arial" panose="020B0604020202020204" pitchFamily="34" charset="0"/>
              <a:buChar char="•"/>
            </a:pPr>
            <a:r>
              <a:rPr lang="en-US" sz="2000" dirty="0">
                <a:latin typeface="Century Gothic" panose="020B0502020202020204" pitchFamily="34" charset="0"/>
              </a:rPr>
              <a:t>Employment Development </a:t>
            </a:r>
          </a:p>
          <a:p>
            <a:pPr lvl="1">
              <a:lnSpc>
                <a:spcPct val="150000"/>
              </a:lnSpc>
              <a:buClr>
                <a:schemeClr val="accent1"/>
              </a:buClr>
              <a:buFont typeface="Arial" panose="020B0604020202020204" pitchFamily="34" charset="0"/>
              <a:buChar char="•"/>
            </a:pPr>
            <a:r>
              <a:rPr lang="en-US" sz="2000" dirty="0">
                <a:latin typeface="Century Gothic" panose="020B0502020202020204" pitchFamily="34" charset="0"/>
              </a:rPr>
              <a:t>Education Services </a:t>
            </a:r>
          </a:p>
          <a:p>
            <a:pPr lvl="1">
              <a:lnSpc>
                <a:spcPct val="150000"/>
              </a:lnSpc>
              <a:buClr>
                <a:schemeClr val="accent1"/>
              </a:buClr>
              <a:buFont typeface="Arial" panose="020B0604020202020204" pitchFamily="34" charset="0"/>
              <a:buChar char="•"/>
            </a:pPr>
            <a:r>
              <a:rPr lang="en-US" sz="2000" dirty="0">
                <a:latin typeface="Century Gothic" panose="020B0502020202020204" pitchFamily="34" charset="0"/>
              </a:rPr>
              <a:t>Youth Services</a:t>
            </a:r>
          </a:p>
          <a:p>
            <a:pPr lvl="1">
              <a:lnSpc>
                <a:spcPct val="150000"/>
              </a:lnSpc>
              <a:buClr>
                <a:schemeClr val="accent1"/>
              </a:buClr>
              <a:buFont typeface="Arial" panose="020B0604020202020204" pitchFamily="34" charset="0"/>
              <a:buChar char="•"/>
            </a:pPr>
            <a:r>
              <a:rPr lang="en-US" sz="2000" dirty="0">
                <a:latin typeface="Century Gothic" panose="020B0502020202020204" pitchFamily="34" charset="0"/>
              </a:rPr>
              <a:t>Training Services</a:t>
            </a:r>
          </a:p>
          <a:p>
            <a:pPr lvl="1">
              <a:lnSpc>
                <a:spcPct val="150000"/>
              </a:lnSpc>
              <a:buClr>
                <a:schemeClr val="accent1"/>
              </a:buClr>
              <a:buFont typeface="Arial" panose="020B0604020202020204" pitchFamily="34" charset="0"/>
              <a:buChar char="•"/>
            </a:pPr>
            <a:r>
              <a:rPr lang="en-US" sz="2000" dirty="0">
                <a:latin typeface="Century Gothic" panose="020B0502020202020204" pitchFamily="34" charset="0"/>
              </a:rPr>
              <a:t>Supportive Services </a:t>
            </a:r>
          </a:p>
          <a:p>
            <a:pPr marL="0" indent="0">
              <a:lnSpc>
                <a:spcPct val="150000"/>
              </a:lnSpc>
              <a:buClr>
                <a:schemeClr val="accent1"/>
              </a:buClr>
              <a:buNone/>
            </a:pPr>
            <a:endParaRPr lang="en-US" sz="2000" dirty="0">
              <a:latin typeface="Century Gothic" panose="020B0502020202020204"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1" name="Picture 10">
            <a:extLst>
              <a:ext uri="{FF2B5EF4-FFF2-40B4-BE49-F238E27FC236}">
                <a16:creationId xmlns:a16="http://schemas.microsoft.com/office/drawing/2014/main" xmlns="" id="{C2A8048B-DA6F-4364-8494-D19B101D99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4089" y="152400"/>
            <a:ext cx="1790243" cy="743026"/>
          </a:xfrm>
          <a:prstGeom prst="rect">
            <a:avLst/>
          </a:prstGeom>
          <a:noFill/>
        </p:spPr>
      </p:pic>
      <p:sp>
        <p:nvSpPr>
          <p:cNvPr id="2" name="Slide Number Placeholder 1"/>
          <p:cNvSpPr>
            <a:spLocks noGrp="1"/>
          </p:cNvSpPr>
          <p:nvPr>
            <p:ph type="sldNum" sz="quarter" idx="12"/>
          </p:nvPr>
        </p:nvSpPr>
        <p:spPr/>
        <p:txBody>
          <a:bodyPr/>
          <a:lstStyle/>
          <a:p>
            <a:fld id="{34C99D79-8A4B-4031-B1E0-AF26F8EDF2BC}" type="slidenum">
              <a:rPr lang="en-US" smtClean="0"/>
              <a:t>25</a:t>
            </a:fld>
            <a:endParaRPr lang="en-US"/>
          </a:p>
        </p:txBody>
      </p:sp>
    </p:spTree>
    <p:extLst>
      <p:ext uri="{BB962C8B-B14F-4D97-AF65-F5344CB8AC3E}">
        <p14:creationId xmlns:p14="http://schemas.microsoft.com/office/powerpoint/2010/main" val="191225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Veterans Outreach Program</a:t>
            </a:r>
          </a:p>
        </p:txBody>
      </p:sp>
      <p:sp>
        <p:nvSpPr>
          <p:cNvPr id="6" name="Content Placeholder 5"/>
          <p:cNvSpPr>
            <a:spLocks noGrp="1"/>
          </p:cNvSpPr>
          <p:nvPr>
            <p:ph idx="1"/>
          </p:nvPr>
        </p:nvSpPr>
        <p:spPr>
          <a:xfrm>
            <a:off x="836612" y="1600200"/>
            <a:ext cx="10133331" cy="4572000"/>
          </a:xfrm>
        </p:spPr>
        <p:txBody>
          <a:bodyPr>
            <a:noAutofit/>
          </a:bodyPr>
          <a:lstStyle/>
          <a:p>
            <a:pPr>
              <a:lnSpc>
                <a:spcPct val="150000"/>
              </a:lnSpc>
              <a:buClr>
                <a:schemeClr val="accent1"/>
              </a:buClr>
            </a:pPr>
            <a:r>
              <a:rPr lang="en-US" sz="2000" dirty="0">
                <a:latin typeface="Century Gothic" panose="020B0502020202020204" pitchFamily="34" charset="0"/>
              </a:rPr>
              <a:t>A partnership with the United States Department of Veterans Affairs and the Supportive Services for Veterans and Families Program.</a:t>
            </a:r>
          </a:p>
          <a:p>
            <a:pPr>
              <a:lnSpc>
                <a:spcPct val="150000"/>
              </a:lnSpc>
              <a:buClr>
                <a:schemeClr val="accent1"/>
              </a:buClr>
            </a:pPr>
            <a:r>
              <a:rPr lang="en-US" sz="2000" dirty="0">
                <a:latin typeface="Century Gothic" panose="020B0502020202020204" pitchFamily="34" charset="0"/>
              </a:rPr>
              <a:t>The goals are to:</a:t>
            </a:r>
          </a:p>
          <a:p>
            <a:pPr lvl="1">
              <a:lnSpc>
                <a:spcPct val="150000"/>
              </a:lnSpc>
              <a:buClr>
                <a:schemeClr val="accent1"/>
              </a:buClr>
              <a:buFont typeface="Arial" panose="020B0604020202020204" pitchFamily="34" charset="0"/>
              <a:buChar char="•"/>
            </a:pPr>
            <a:r>
              <a:rPr lang="en-US" sz="2000" dirty="0">
                <a:latin typeface="Century Gothic" panose="020B0502020202020204" pitchFamily="34" charset="0"/>
              </a:rPr>
              <a:t>reduce homelessness for veterans;</a:t>
            </a:r>
          </a:p>
          <a:p>
            <a:pPr lvl="1">
              <a:lnSpc>
                <a:spcPct val="150000"/>
              </a:lnSpc>
              <a:buClr>
                <a:schemeClr val="accent1"/>
              </a:buClr>
              <a:buFont typeface="Arial" panose="020B0604020202020204" pitchFamily="34" charset="0"/>
              <a:buChar char="•"/>
            </a:pPr>
            <a:r>
              <a:rPr lang="en-US" sz="2000" dirty="0">
                <a:latin typeface="Century Gothic" panose="020B0502020202020204" pitchFamily="34" charset="0"/>
              </a:rPr>
              <a:t>provide expedited eligibility determination for veterans’ benefits; and</a:t>
            </a:r>
          </a:p>
          <a:p>
            <a:pPr lvl="1">
              <a:lnSpc>
                <a:spcPct val="150000"/>
              </a:lnSpc>
              <a:buClr>
                <a:schemeClr val="accent1"/>
              </a:buClr>
              <a:buFont typeface="Arial" panose="020B0604020202020204" pitchFamily="34" charset="0"/>
              <a:buChar char="•"/>
            </a:pPr>
            <a:r>
              <a:rPr lang="en-US" sz="2000" dirty="0">
                <a:latin typeface="Century Gothic" panose="020B0502020202020204" pitchFamily="34" charset="0"/>
              </a:rPr>
              <a:t>assist veterans to become self-sufficient through employment.</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1" name="Picture 10">
            <a:extLst>
              <a:ext uri="{FF2B5EF4-FFF2-40B4-BE49-F238E27FC236}">
                <a16:creationId xmlns:a16="http://schemas.microsoft.com/office/drawing/2014/main" xmlns="" id="{F1B4F8AE-5ACA-4547-AEC8-3CB49D102E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4089" y="152400"/>
            <a:ext cx="1790243" cy="743026"/>
          </a:xfrm>
          <a:prstGeom prst="rect">
            <a:avLst/>
          </a:prstGeom>
          <a:noFill/>
        </p:spPr>
      </p:pic>
      <p:sp>
        <p:nvSpPr>
          <p:cNvPr id="2" name="Slide Number Placeholder 1"/>
          <p:cNvSpPr>
            <a:spLocks noGrp="1"/>
          </p:cNvSpPr>
          <p:nvPr>
            <p:ph type="sldNum" sz="quarter" idx="12"/>
          </p:nvPr>
        </p:nvSpPr>
        <p:spPr/>
        <p:txBody>
          <a:bodyPr/>
          <a:lstStyle/>
          <a:p>
            <a:fld id="{34C99D79-8A4B-4031-B1E0-AF26F8EDF2BC}" type="slidenum">
              <a:rPr lang="en-US" smtClean="0"/>
              <a:t>26</a:t>
            </a:fld>
            <a:endParaRPr lang="en-US"/>
          </a:p>
        </p:txBody>
      </p:sp>
    </p:spTree>
    <p:extLst>
      <p:ext uri="{BB962C8B-B14F-4D97-AF65-F5344CB8AC3E}">
        <p14:creationId xmlns:p14="http://schemas.microsoft.com/office/powerpoint/2010/main" val="174995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CF13ABF-A939-4851-B1BE-829336FC9B04}"/>
              </a:ext>
            </a:extLst>
          </p:cNvPr>
          <p:cNvGrpSpPr/>
          <p:nvPr/>
        </p:nvGrpSpPr>
        <p:grpSpPr>
          <a:xfrm>
            <a:off x="227012" y="152400"/>
            <a:ext cx="3593767" cy="743026"/>
            <a:chOff x="556606" y="422100"/>
            <a:chExt cx="3593767" cy="743026"/>
          </a:xfrm>
        </p:grpSpPr>
        <p:pic>
          <p:nvPicPr>
            <p:cNvPr id="5" name="Picture 4">
              <a:extLst>
                <a:ext uri="{FF2B5EF4-FFF2-40B4-BE49-F238E27FC236}">
                  <a16:creationId xmlns:a16="http://schemas.microsoft.com/office/drawing/2014/main" xmlns="" id="{9D2567C8-5780-4950-8272-6CFE5716715B}"/>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6" name="TextBox 5">
              <a:extLst>
                <a:ext uri="{FF2B5EF4-FFF2-40B4-BE49-F238E27FC236}">
                  <a16:creationId xmlns:a16="http://schemas.microsoft.com/office/drawing/2014/main" xmlns="" id="{AF1CFDE5-A7D6-4F27-9C31-AEF1554E9B2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7" name="Picture 5" descr="dpss">
            <a:extLst>
              <a:ext uri="{FF2B5EF4-FFF2-40B4-BE49-F238E27FC236}">
                <a16:creationId xmlns:a16="http://schemas.microsoft.com/office/drawing/2014/main" xmlns="" id="{78B70F4B-519B-4BC8-801F-E04B8DCE0623}"/>
              </a:ext>
            </a:extLst>
          </p:cNvPr>
          <p:cNvPicPr>
            <a:picLocks noChangeAspect="1" noChangeArrowheads="1"/>
          </p:cNvPicPr>
          <p:nvPr/>
        </p:nvPicPr>
        <p:blipFill>
          <a:blip r:embed="rId6"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a:extLst>
              <a:ext uri="{FF2B5EF4-FFF2-40B4-BE49-F238E27FC236}">
                <a16:creationId xmlns:a16="http://schemas.microsoft.com/office/drawing/2014/main" xmlns="" id="{973C2BF5-5409-411E-BFE2-B587B5721A79}"/>
              </a:ext>
            </a:extLst>
          </p:cNvPr>
          <p:cNvSpPr txBox="1">
            <a:spLocks noGrp="1"/>
          </p:cNvSpPr>
          <p:nvPr/>
        </p:nvSpPr>
        <p:spPr bwMode="auto">
          <a:xfrm>
            <a:off x="397940" y="710789"/>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1" name="Picture 10">
            <a:extLst>
              <a:ext uri="{FF2B5EF4-FFF2-40B4-BE49-F238E27FC236}">
                <a16:creationId xmlns:a16="http://schemas.microsoft.com/office/drawing/2014/main" xmlns="" id="{2DE69710-DA50-4738-9622-DA9126FA0C6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1823" b="1"/>
          <a:stretch/>
        </p:blipFill>
        <p:spPr>
          <a:xfrm>
            <a:off x="1751012" y="1203232"/>
            <a:ext cx="5918676" cy="1006568"/>
          </a:xfrm>
          <a:prstGeom prst="rect">
            <a:avLst/>
          </a:prstGeom>
          <a:noFill/>
        </p:spPr>
      </p:pic>
      <p:sp>
        <p:nvSpPr>
          <p:cNvPr id="12" name="Subtitle 2">
            <a:extLst>
              <a:ext uri="{FF2B5EF4-FFF2-40B4-BE49-F238E27FC236}">
                <a16:creationId xmlns:a16="http://schemas.microsoft.com/office/drawing/2014/main" xmlns="" id="{B0E97B5B-30AA-4994-AEEF-BD5F1B58ADB5}"/>
              </a:ext>
            </a:extLst>
          </p:cNvPr>
          <p:cNvSpPr txBox="1">
            <a:spLocks/>
          </p:cNvSpPr>
          <p:nvPr/>
        </p:nvSpPr>
        <p:spPr>
          <a:xfrm>
            <a:off x="0" y="5736337"/>
            <a:ext cx="9141619" cy="1066799"/>
          </a:xfrm>
          <a:prstGeom prst="rect">
            <a:avLst/>
          </a:prstGeom>
        </p:spPr>
        <p:txBody>
          <a:bodyPr vert="horz" lIns="121899" tIns="60949" rIns="121899" bIns="60949" rtlCol="0">
            <a:noAutofit/>
          </a:bodyPr>
          <a:lstStyle>
            <a:lvl1pPr marL="0" indent="0" algn="l" defTabSz="1218987" rtl="0" eaLnBrk="1" latinLnBrk="0" hangingPunct="1">
              <a:lnSpc>
                <a:spcPct val="90000"/>
              </a:lnSpc>
              <a:spcBef>
                <a:spcPts val="1800"/>
              </a:spcBef>
              <a:buClr>
                <a:schemeClr val="accent1">
                  <a:lumMod val="75000"/>
                </a:schemeClr>
              </a:buClr>
              <a:buFont typeface="Arial" pitchFamily="34" charset="0"/>
              <a:buNone/>
              <a:defRPr sz="2800" kern="1200">
                <a:solidFill>
                  <a:schemeClr val="accent1">
                    <a:lumMod val="75000"/>
                  </a:schemeClr>
                </a:solidFill>
                <a:latin typeface="+mn-lt"/>
                <a:ea typeface="+mn-ea"/>
                <a:cs typeface="+mn-cs"/>
              </a:defRPr>
            </a:lvl1pPr>
            <a:lvl2pPr marL="609493" indent="0" algn="ctr" defTabSz="1218987" rtl="0" eaLnBrk="1" latinLnBrk="0" hangingPunct="1">
              <a:lnSpc>
                <a:spcPct val="90000"/>
              </a:lnSpc>
              <a:spcBef>
                <a:spcPts val="1200"/>
              </a:spcBef>
              <a:buClr>
                <a:schemeClr val="accent1">
                  <a:lumMod val="75000"/>
                </a:schemeClr>
              </a:buClr>
              <a:buFont typeface="Arial" pitchFamily="34" charset="0"/>
              <a:buNone/>
              <a:defRPr sz="2400" kern="1200">
                <a:solidFill>
                  <a:schemeClr val="tx1">
                    <a:tint val="75000"/>
                  </a:schemeClr>
                </a:solidFill>
                <a:latin typeface="+mn-lt"/>
                <a:ea typeface="+mn-ea"/>
                <a:cs typeface="+mn-cs"/>
              </a:defRPr>
            </a:lvl2pPr>
            <a:lvl3pPr marL="1218987"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3pPr>
            <a:lvl4pPr marL="1828480"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4pPr>
            <a:lvl5pPr marL="2437973"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5pPr>
            <a:lvl6pPr marL="3047467"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6pPr>
            <a:lvl7pPr marL="3656960"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7pPr>
            <a:lvl8pPr marL="4266453"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8pPr>
            <a:lvl9pPr marL="4875947"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9pPr>
          </a:lstStyle>
          <a:p>
            <a:r>
              <a:rPr lang="en-US" dirty="0">
                <a:solidFill>
                  <a:schemeClr val="accent4">
                    <a:lumMod val="75000"/>
                  </a:schemeClr>
                </a:solidFill>
                <a:latin typeface="Century Gothic" panose="020B0502020202020204" pitchFamily="34" charset="0"/>
              </a:rPr>
              <a:t>Luis Ontiveros, HSA I</a:t>
            </a:r>
          </a:p>
          <a:p>
            <a:r>
              <a:rPr lang="en-US" dirty="0">
                <a:solidFill>
                  <a:schemeClr val="accent4">
                    <a:lumMod val="75000"/>
                  </a:schemeClr>
                </a:solidFill>
                <a:latin typeface="Century Gothic" panose="020B0502020202020204" pitchFamily="34" charset="0"/>
              </a:rPr>
              <a:t>Medi-Cal Program</a:t>
            </a:r>
          </a:p>
        </p:txBody>
      </p:sp>
      <p:sp>
        <p:nvSpPr>
          <p:cNvPr id="2" name="Slide Number Placeholder 1"/>
          <p:cNvSpPr>
            <a:spLocks noGrp="1"/>
          </p:cNvSpPr>
          <p:nvPr>
            <p:ph type="sldNum" sz="quarter" idx="12"/>
          </p:nvPr>
        </p:nvSpPr>
        <p:spPr/>
        <p:txBody>
          <a:bodyPr/>
          <a:lstStyle/>
          <a:p>
            <a:fld id="{34C99D79-8A4B-4031-B1E0-AF26F8EDF2BC}" type="slidenum">
              <a:rPr lang="en-US" smtClean="0"/>
              <a:t>27</a:t>
            </a:fld>
            <a:endParaRPr lang="en-US"/>
          </a:p>
        </p:txBody>
      </p:sp>
    </p:spTree>
    <p:extLst>
      <p:ext uri="{BB962C8B-B14F-4D97-AF65-F5344CB8AC3E}">
        <p14:creationId xmlns:p14="http://schemas.microsoft.com/office/powerpoint/2010/main" val="50688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Medi-Cal Overview</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1485" y="199734"/>
            <a:ext cx="1455450" cy="648358"/>
          </a:xfrm>
          <a:prstGeom prst="rect">
            <a:avLst/>
          </a:prstGeom>
          <a:noFill/>
        </p:spPr>
      </p:pic>
      <p:sp>
        <p:nvSpPr>
          <p:cNvPr id="11" name="Content Placeholder 2">
            <a:extLst>
              <a:ext uri="{FF2B5EF4-FFF2-40B4-BE49-F238E27FC236}">
                <a16:creationId xmlns:a16="http://schemas.microsoft.com/office/drawing/2014/main" xmlns="" id="{9324E811-F93C-43AF-A933-D9F339090EE1}"/>
              </a:ext>
            </a:extLst>
          </p:cNvPr>
          <p:cNvSpPr>
            <a:spLocks noGrp="1"/>
          </p:cNvSpPr>
          <p:nvPr>
            <p:ph idx="1"/>
          </p:nvPr>
        </p:nvSpPr>
        <p:spPr>
          <a:xfrm>
            <a:off x="608013" y="1629250"/>
            <a:ext cx="10972800" cy="4325112"/>
          </a:xfrm>
        </p:spPr>
        <p:txBody>
          <a:bodyPr>
            <a:noAutofit/>
          </a:bodyPr>
          <a:lstStyle/>
          <a:p>
            <a:pPr marL="566928" lvl="0" indent="-457200" defTabSz="914400">
              <a:lnSpc>
                <a:spcPct val="150000"/>
              </a:lnSpc>
              <a:spcBef>
                <a:spcPts val="300"/>
              </a:spcBef>
              <a:buClr>
                <a:schemeClr val="accent1"/>
              </a:buClr>
            </a:pPr>
            <a:r>
              <a:rPr lang="en-US" sz="2000" dirty="0">
                <a:latin typeface="Century Gothic" panose="020B0502020202020204" pitchFamily="34" charset="0"/>
              </a:rPr>
              <a:t>Medi-Cal is the name for the Federal Medicaid Program in California. </a:t>
            </a:r>
          </a:p>
          <a:p>
            <a:pPr marL="566928" lvl="0" indent="-457200" defTabSz="914400">
              <a:lnSpc>
                <a:spcPct val="150000"/>
              </a:lnSpc>
              <a:spcBef>
                <a:spcPts val="300"/>
              </a:spcBef>
              <a:buClr>
                <a:schemeClr val="accent1"/>
              </a:buClr>
            </a:pPr>
            <a:r>
              <a:rPr lang="en-US" sz="2000" dirty="0">
                <a:latin typeface="Century Gothic" panose="020B0502020202020204" pitchFamily="34" charset="0"/>
              </a:rPr>
              <a:t>Medi-Cal is a public health insurance program that provides health care coverage for individuals with limited income and resources.</a:t>
            </a:r>
          </a:p>
          <a:p>
            <a:pPr marL="566928" lvl="0" indent="-457200" defTabSz="914400">
              <a:lnSpc>
                <a:spcPct val="150000"/>
              </a:lnSpc>
              <a:spcBef>
                <a:spcPts val="300"/>
              </a:spcBef>
              <a:buClr>
                <a:schemeClr val="accent1"/>
              </a:buClr>
            </a:pPr>
            <a:r>
              <a:rPr lang="en-US" sz="2000" dirty="0">
                <a:latin typeface="Century Gothic" panose="020B0502020202020204" pitchFamily="34" charset="0"/>
              </a:rPr>
              <a:t>As part of Health Care Reform, the goal is to increase the enrollment of uninsured individuals:</a:t>
            </a:r>
          </a:p>
          <a:p>
            <a:pPr marL="1017953" lvl="1" indent="-457200" defTabSz="914400">
              <a:lnSpc>
                <a:spcPct val="100000"/>
              </a:lnSpc>
              <a:spcBef>
                <a:spcPts val="300"/>
              </a:spcBef>
              <a:buClr>
                <a:schemeClr val="accent1"/>
              </a:buClr>
              <a:buFont typeface="Arial" panose="020B0604020202020204" pitchFamily="34" charset="0"/>
              <a:buChar char="•"/>
            </a:pPr>
            <a:r>
              <a:rPr lang="en-US" sz="2000" dirty="0">
                <a:latin typeface="Century Gothic" panose="020B0502020202020204" pitchFamily="34" charset="0"/>
              </a:rPr>
              <a:t>Outreach at non-traditional sites (hospitals, clinics, schools, the Health and Nutrition Mobile Office, etc.).</a:t>
            </a:r>
          </a:p>
          <a:p>
            <a:pPr marL="1017953" lvl="1" indent="-457200" defTabSz="914400">
              <a:lnSpc>
                <a:spcPct val="100000"/>
              </a:lnSpc>
              <a:spcBef>
                <a:spcPts val="300"/>
              </a:spcBef>
              <a:buClr>
                <a:schemeClr val="accent1"/>
              </a:buClr>
              <a:buFont typeface="Arial" panose="020B0604020202020204" pitchFamily="34" charset="0"/>
              <a:buChar char="•"/>
            </a:pPr>
            <a:r>
              <a:rPr lang="en-US" sz="2000" dirty="0">
                <a:latin typeface="Century Gothic" panose="020B0502020202020204" pitchFamily="34" charset="0"/>
              </a:rPr>
              <a:t>Partnership with other county departments, and community agencies.</a:t>
            </a:r>
          </a:p>
        </p:txBody>
      </p:sp>
      <p:sp>
        <p:nvSpPr>
          <p:cNvPr id="2" name="Slide Number Placeholder 1"/>
          <p:cNvSpPr>
            <a:spLocks noGrp="1"/>
          </p:cNvSpPr>
          <p:nvPr>
            <p:ph type="sldNum" sz="quarter" idx="12"/>
          </p:nvPr>
        </p:nvSpPr>
        <p:spPr/>
        <p:txBody>
          <a:bodyPr/>
          <a:lstStyle/>
          <a:p>
            <a:fld id="{34C99D79-8A4B-4031-B1E0-AF26F8EDF2BC}" type="slidenum">
              <a:rPr lang="en-US" smtClean="0"/>
              <a:t>28</a:t>
            </a:fld>
            <a:endParaRPr lang="en-US"/>
          </a:p>
        </p:txBody>
      </p:sp>
    </p:spTree>
    <p:extLst>
      <p:ext uri="{BB962C8B-B14F-4D97-AF65-F5344CB8AC3E}">
        <p14:creationId xmlns:p14="http://schemas.microsoft.com/office/powerpoint/2010/main" val="85839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Who can receive Medi-Cal?</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1485" y="199734"/>
            <a:ext cx="1455450" cy="648358"/>
          </a:xfrm>
          <a:prstGeom prst="rect">
            <a:avLst/>
          </a:prstGeom>
          <a:noFill/>
        </p:spPr>
      </p:pic>
      <p:sp>
        <p:nvSpPr>
          <p:cNvPr id="13" name="Content Placeholder 2">
            <a:extLst>
              <a:ext uri="{FF2B5EF4-FFF2-40B4-BE49-F238E27FC236}">
                <a16:creationId xmlns:a16="http://schemas.microsoft.com/office/drawing/2014/main" xmlns="" id="{A1E3AE91-6E7B-4E33-BA24-B92467E550B2}"/>
              </a:ext>
            </a:extLst>
          </p:cNvPr>
          <p:cNvSpPr>
            <a:spLocks noGrp="1"/>
          </p:cNvSpPr>
          <p:nvPr>
            <p:ph sz="half" idx="1"/>
          </p:nvPr>
        </p:nvSpPr>
        <p:spPr>
          <a:xfrm>
            <a:off x="760411" y="1803198"/>
            <a:ext cx="5335589" cy="4351338"/>
          </a:xfrm>
        </p:spPr>
        <p:txBody>
          <a:bodyPr>
            <a:normAutofit/>
          </a:bodyPr>
          <a:lstStyle/>
          <a:p>
            <a:pPr>
              <a:defRPr/>
            </a:pPr>
            <a:r>
              <a:rPr lang="en-US" sz="2000" dirty="0">
                <a:latin typeface="Century Gothic" panose="020B0502020202020204" pitchFamily="34" charset="0"/>
              </a:rPr>
              <a:t>Children under 19 years of age</a:t>
            </a:r>
          </a:p>
          <a:p>
            <a:pPr>
              <a:defRPr/>
            </a:pPr>
            <a:endParaRPr lang="en-US" sz="2000" dirty="0">
              <a:latin typeface="Century Gothic" panose="020B0502020202020204" pitchFamily="34" charset="0"/>
            </a:endParaRPr>
          </a:p>
          <a:p>
            <a:pPr>
              <a:defRPr/>
            </a:pPr>
            <a:r>
              <a:rPr lang="en-US" sz="2000" dirty="0">
                <a:latin typeface="Century Gothic" panose="020B0502020202020204" pitchFamily="34" charset="0"/>
              </a:rPr>
              <a:t>Adults 19-64 years of age</a:t>
            </a:r>
          </a:p>
          <a:p>
            <a:pPr>
              <a:defRPr/>
            </a:pPr>
            <a:endParaRPr lang="en-US" sz="2000" dirty="0">
              <a:latin typeface="Century Gothic" panose="020B0502020202020204" pitchFamily="34" charset="0"/>
            </a:endParaRPr>
          </a:p>
          <a:p>
            <a:pPr>
              <a:defRPr/>
            </a:pPr>
            <a:r>
              <a:rPr lang="en-US" sz="2000" dirty="0">
                <a:latin typeface="Century Gothic" panose="020B0502020202020204" pitchFamily="34" charset="0"/>
              </a:rPr>
              <a:t>Parents/Caretaker Relatives</a:t>
            </a:r>
          </a:p>
          <a:p>
            <a:pPr>
              <a:defRPr/>
            </a:pPr>
            <a:endParaRPr lang="en-US" sz="2000" dirty="0">
              <a:latin typeface="Century Gothic" panose="020B0502020202020204" pitchFamily="34" charset="0"/>
            </a:endParaRPr>
          </a:p>
          <a:p>
            <a:pPr>
              <a:defRPr/>
            </a:pPr>
            <a:r>
              <a:rPr lang="en-US" sz="2000" dirty="0">
                <a:latin typeface="Century Gothic" panose="020B0502020202020204" pitchFamily="34" charset="0"/>
              </a:rPr>
              <a:t>Pregnant women</a:t>
            </a:r>
          </a:p>
          <a:p>
            <a:pPr>
              <a:buFont typeface="Wingdings" panose="05000000000000000000" pitchFamily="2" charset="2"/>
              <a:buChar char="Ø"/>
            </a:pPr>
            <a:endParaRPr lang="en-US" sz="2000" dirty="0">
              <a:latin typeface="Century Gothic" panose="020B0502020202020204" pitchFamily="34" charset="0"/>
              <a:ea typeface="Tahoma" panose="020B0604030504040204" pitchFamily="34" charset="0"/>
              <a:cs typeface="Tahoma" panose="020B0604030504040204" pitchFamily="34" charset="0"/>
            </a:endParaRPr>
          </a:p>
        </p:txBody>
      </p:sp>
      <p:sp>
        <p:nvSpPr>
          <p:cNvPr id="14" name="Content Placeholder 3">
            <a:extLst>
              <a:ext uri="{FF2B5EF4-FFF2-40B4-BE49-F238E27FC236}">
                <a16:creationId xmlns:a16="http://schemas.microsoft.com/office/drawing/2014/main" xmlns="" id="{5CE0EBB7-B472-4C2D-8FB2-90402E8A17F3}"/>
              </a:ext>
            </a:extLst>
          </p:cNvPr>
          <p:cNvSpPr txBox="1">
            <a:spLocks/>
          </p:cNvSpPr>
          <p:nvPr/>
        </p:nvSpPr>
        <p:spPr>
          <a:xfrm>
            <a:off x="6364705" y="1803198"/>
            <a:ext cx="5368507" cy="4351338"/>
          </a:xfrm>
          <a:prstGeom prst="rect">
            <a:avLst/>
          </a:prstGeom>
        </p:spPr>
        <p:txBody>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a:defRPr/>
            </a:pPr>
            <a:r>
              <a:rPr lang="en-US" sz="2000" dirty="0">
                <a:latin typeface="Century Gothic" panose="020B0502020202020204" pitchFamily="34" charset="0"/>
              </a:rPr>
              <a:t>Persons in skilled nursing facilities</a:t>
            </a:r>
          </a:p>
          <a:p>
            <a:pPr>
              <a:defRPr/>
            </a:pPr>
            <a:endParaRPr lang="en-US" sz="2000" dirty="0">
              <a:latin typeface="Century Gothic" panose="020B0502020202020204" pitchFamily="34" charset="0"/>
            </a:endParaRPr>
          </a:p>
          <a:p>
            <a:pPr>
              <a:defRPr/>
            </a:pPr>
            <a:r>
              <a:rPr lang="en-US" sz="2000" dirty="0">
                <a:latin typeface="Century Gothic" panose="020B0502020202020204" pitchFamily="34" charset="0"/>
              </a:rPr>
              <a:t>Seniors 65 and older</a:t>
            </a:r>
          </a:p>
          <a:p>
            <a:pPr>
              <a:defRPr/>
            </a:pPr>
            <a:endParaRPr lang="en-US" sz="2000" dirty="0">
              <a:latin typeface="Century Gothic" panose="020B0502020202020204" pitchFamily="34" charset="0"/>
            </a:endParaRPr>
          </a:p>
          <a:p>
            <a:pPr>
              <a:defRPr/>
            </a:pPr>
            <a:r>
              <a:rPr lang="en-US" sz="2000" dirty="0">
                <a:latin typeface="Century Gothic" panose="020B0502020202020204" pitchFamily="34" charset="0"/>
              </a:rPr>
              <a:t>Disabled Individuals (Meeting Social Security Administration disability criteria)</a:t>
            </a:r>
          </a:p>
          <a:p>
            <a:pPr>
              <a:defRPr/>
            </a:pPr>
            <a:endParaRPr lang="en-US" sz="2000" dirty="0">
              <a:latin typeface="Century Gothic" panose="020B0502020202020204" pitchFamily="34" charset="0"/>
            </a:endParaRPr>
          </a:p>
          <a:p>
            <a:endParaRPr lang="en-US" dirty="0">
              <a:latin typeface="Century Gothic" panose="020B0502020202020204" pitchFamily="34" charset="0"/>
            </a:endParaRPr>
          </a:p>
        </p:txBody>
      </p:sp>
      <p:sp>
        <p:nvSpPr>
          <p:cNvPr id="2" name="Slide Number Placeholder 1"/>
          <p:cNvSpPr>
            <a:spLocks noGrp="1"/>
          </p:cNvSpPr>
          <p:nvPr>
            <p:ph type="sldNum" sz="quarter" idx="12"/>
          </p:nvPr>
        </p:nvSpPr>
        <p:spPr/>
        <p:txBody>
          <a:bodyPr/>
          <a:lstStyle/>
          <a:p>
            <a:fld id="{34C99D79-8A4B-4031-B1E0-AF26F8EDF2BC}" type="slidenum">
              <a:rPr lang="en-US" smtClean="0"/>
              <a:t>29</a:t>
            </a:fld>
            <a:endParaRPr lang="en-US"/>
          </a:p>
        </p:txBody>
      </p:sp>
    </p:spTree>
    <p:extLst>
      <p:ext uri="{BB962C8B-B14F-4D97-AF65-F5344CB8AC3E}">
        <p14:creationId xmlns:p14="http://schemas.microsoft.com/office/powerpoint/2010/main" val="3002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Table of Contents</a:t>
            </a:r>
          </a:p>
        </p:txBody>
      </p:sp>
      <p:sp>
        <p:nvSpPr>
          <p:cNvPr id="6" name="Content Placeholder 5"/>
          <p:cNvSpPr>
            <a:spLocks noGrp="1"/>
          </p:cNvSpPr>
          <p:nvPr>
            <p:ph idx="1"/>
          </p:nvPr>
        </p:nvSpPr>
        <p:spPr>
          <a:xfrm>
            <a:off x="1636713" y="1460619"/>
            <a:ext cx="8915400" cy="4572000"/>
          </a:xfrm>
        </p:spPr>
        <p:txBody>
          <a:bodyPr>
            <a:noAutofit/>
          </a:bodyPr>
          <a:lstStyle/>
          <a:p>
            <a:pPr marL="0" indent="0">
              <a:buNone/>
            </a:pPr>
            <a:r>
              <a:rPr lang="en-US" sz="2000" b="1" dirty="0">
                <a:solidFill>
                  <a:schemeClr val="accent2"/>
                </a:solidFill>
                <a:latin typeface="Century Gothic" panose="020B0502020202020204" pitchFamily="34" charset="0"/>
              </a:rPr>
              <a:t>Time						Pages</a:t>
            </a:r>
          </a:p>
          <a:p>
            <a:pPr marL="0" indent="0">
              <a:buClr>
                <a:schemeClr val="accent1"/>
              </a:buClr>
              <a:buNone/>
            </a:pPr>
            <a:r>
              <a:rPr lang="en-US" sz="2000" dirty="0">
                <a:latin typeface="Century Gothic" panose="020B0502020202020204" pitchFamily="34" charset="0"/>
                <a:hlinkClick r:id="rId3" action="ppaction://hlinksldjump"/>
              </a:rPr>
              <a:t>CalWORKs Program………………………………………………...	4-9</a:t>
            </a:r>
            <a:endParaRPr lang="en-US" sz="2000" dirty="0">
              <a:latin typeface="Century Gothic" panose="020B0502020202020204" pitchFamily="34" charset="0"/>
            </a:endParaRPr>
          </a:p>
          <a:p>
            <a:pPr marL="0" indent="0">
              <a:buClr>
                <a:schemeClr val="accent1"/>
              </a:buClr>
              <a:buNone/>
            </a:pPr>
            <a:r>
              <a:rPr lang="en-US" sz="2000" dirty="0">
                <a:latin typeface="Century Gothic" panose="020B0502020202020204" pitchFamily="34" charset="0"/>
                <a:hlinkClick r:id="rId4" action="ppaction://hlinksldjump"/>
              </a:rPr>
              <a:t>GAIN Program..…………………………………………………........	10-15</a:t>
            </a:r>
            <a:endParaRPr lang="en-US" sz="2000" dirty="0">
              <a:latin typeface="Century Gothic" panose="020B0502020202020204" pitchFamily="34" charset="0"/>
            </a:endParaRPr>
          </a:p>
          <a:p>
            <a:pPr marL="0" indent="0">
              <a:buClr>
                <a:schemeClr val="accent1"/>
              </a:buClr>
              <a:buNone/>
            </a:pPr>
            <a:r>
              <a:rPr lang="en-US" sz="2000" dirty="0">
                <a:latin typeface="Century Gothic" panose="020B0502020202020204" pitchFamily="34" charset="0"/>
                <a:hlinkClick r:id="rId5" action="ppaction://hlinksldjump"/>
              </a:rPr>
              <a:t>General Relief Program.…………………………………………....	16-21</a:t>
            </a:r>
            <a:endParaRPr lang="en-US" sz="2000" dirty="0">
              <a:latin typeface="Century Gothic" panose="020B0502020202020204" pitchFamily="34" charset="0"/>
            </a:endParaRPr>
          </a:p>
          <a:p>
            <a:pPr marL="0" indent="0">
              <a:buClr>
                <a:schemeClr val="accent1"/>
              </a:buClr>
              <a:buNone/>
            </a:pPr>
            <a:r>
              <a:rPr lang="en-US" sz="2000" dirty="0">
                <a:latin typeface="Century Gothic" panose="020B0502020202020204" pitchFamily="34" charset="0"/>
                <a:hlinkClick r:id="rId6" action="ppaction://hlinksldjump"/>
              </a:rPr>
              <a:t>GROW Program……………………………………………………..	22-26</a:t>
            </a:r>
            <a:endParaRPr lang="en-US" sz="2000" dirty="0">
              <a:latin typeface="Century Gothic" panose="020B0502020202020204" pitchFamily="34" charset="0"/>
            </a:endParaRPr>
          </a:p>
          <a:p>
            <a:pPr marL="0" indent="0">
              <a:buClr>
                <a:schemeClr val="accent1"/>
              </a:buClr>
              <a:buNone/>
            </a:pPr>
            <a:r>
              <a:rPr lang="en-US" sz="2000" dirty="0">
                <a:latin typeface="Century Gothic" panose="020B0502020202020204" pitchFamily="34" charset="0"/>
                <a:hlinkClick r:id="rId7" action="ppaction://hlinksldjump"/>
              </a:rPr>
              <a:t>Medi-Cal Program…………………………………………………...	27-33</a:t>
            </a:r>
            <a:endParaRPr lang="en-US" sz="2000" dirty="0">
              <a:latin typeface="Century Gothic" panose="020B0502020202020204" pitchFamily="34" charset="0"/>
            </a:endParaRPr>
          </a:p>
          <a:p>
            <a:pPr marL="0" indent="0">
              <a:buClr>
                <a:schemeClr val="accent1"/>
              </a:buClr>
              <a:buNone/>
            </a:pPr>
            <a:r>
              <a:rPr lang="en-US" sz="2000" dirty="0">
                <a:latin typeface="Century Gothic" panose="020B0502020202020204" pitchFamily="34" charset="0"/>
                <a:hlinkClick r:id="rId8" action="ppaction://hlinksldjump"/>
              </a:rPr>
              <a:t>In-Home Supportive Services……………………………………...	34-40</a:t>
            </a:r>
            <a:endParaRPr lang="en-US" sz="2000" dirty="0">
              <a:latin typeface="Century Gothic" panose="020B0502020202020204" pitchFamily="34" charset="0"/>
            </a:endParaRPr>
          </a:p>
          <a:p>
            <a:pPr marL="0" indent="0">
              <a:buClr>
                <a:schemeClr val="accent1"/>
              </a:buClr>
              <a:buNone/>
            </a:pPr>
            <a:r>
              <a:rPr lang="en-US" sz="2000" dirty="0">
                <a:latin typeface="Century Gothic" panose="020B0502020202020204" pitchFamily="34" charset="0"/>
                <a:hlinkClick r:id="rId9" action="ppaction://hlinksldjump"/>
              </a:rPr>
              <a:t>CalFresh Program……………………………………………………	41-45</a:t>
            </a:r>
            <a:r>
              <a:rPr lang="en-US" sz="2000" dirty="0">
                <a:latin typeface="Century Gothic" panose="020B0502020202020204" pitchFamily="34" charset="0"/>
              </a:rPr>
              <a:t>	</a:t>
            </a:r>
          </a:p>
          <a:p>
            <a:pPr marL="0" indent="0">
              <a:buClr>
                <a:schemeClr val="accent1"/>
              </a:buClr>
              <a:buNone/>
            </a:pPr>
            <a:r>
              <a:rPr lang="en-US" sz="2000" dirty="0">
                <a:latin typeface="Century Gothic" panose="020B0502020202020204" pitchFamily="34" charset="0"/>
                <a:hlinkClick r:id="rId10" action="ppaction://hlinksldjump"/>
              </a:rPr>
              <a:t>Your Benefits Now……………………………………………………	46-51</a:t>
            </a:r>
            <a:endParaRPr lang="en-US" sz="2000" dirty="0">
              <a:latin typeface="Century Gothic" panose="020B0502020202020204" pitchFamily="34" charset="0"/>
            </a:endParaRPr>
          </a:p>
          <a:p>
            <a:pPr marL="0" indent="0">
              <a:buClr>
                <a:schemeClr val="accent1"/>
              </a:buClr>
              <a:buNone/>
            </a:pPr>
            <a:r>
              <a:rPr lang="en-US" sz="2000" dirty="0">
                <a:latin typeface="Century Gothic" panose="020B0502020202020204" pitchFamily="34" charset="0"/>
                <a:hlinkClick r:id="rId11" action="ppaction://hlinksldjump"/>
              </a:rPr>
              <a:t>Resources……………………………………………………………...	52</a:t>
            </a:r>
            <a:endParaRPr lang="en-US" sz="2000" dirty="0">
              <a:latin typeface="Century Gothic" panose="020B0502020202020204" pitchFamily="34" charset="0"/>
            </a:endParaRPr>
          </a:p>
          <a:p>
            <a:pPr marL="0" indent="0">
              <a:buNone/>
            </a:pPr>
            <a:endParaRPr lang="en-US" sz="2000" dirty="0">
              <a:latin typeface="Century Gothic" panose="020B0502020202020204" pitchFamily="34" charset="0"/>
            </a:endParaRPr>
          </a:p>
          <a:p>
            <a:pPr marL="0" indent="0">
              <a:buNone/>
            </a:pPr>
            <a:endParaRPr lang="en-US" sz="2000" dirty="0">
              <a:latin typeface="Century Gothic" panose="020B0502020202020204"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14"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sp>
        <p:nvSpPr>
          <p:cNvPr id="2" name="Slide Number Placeholder 1"/>
          <p:cNvSpPr>
            <a:spLocks noGrp="1"/>
          </p:cNvSpPr>
          <p:nvPr>
            <p:ph type="sldNum" sz="quarter" idx="12"/>
          </p:nvPr>
        </p:nvSpPr>
        <p:spPr/>
        <p:txBody>
          <a:bodyPr/>
          <a:lstStyle/>
          <a:p>
            <a:fld id="{34C99D79-8A4B-4031-B1E0-AF26F8EDF2BC}" type="slidenum">
              <a:rPr lang="en-US" smtClean="0"/>
              <a:t>3</a:t>
            </a:fld>
            <a:endParaRPr lang="en-US"/>
          </a:p>
        </p:txBody>
      </p:sp>
    </p:spTree>
    <p:extLst>
      <p:ext uri="{BB962C8B-B14F-4D97-AF65-F5344CB8AC3E}">
        <p14:creationId xmlns:p14="http://schemas.microsoft.com/office/powerpoint/2010/main" val="55659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Who can receive Medi-Cal?</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1485" y="199734"/>
            <a:ext cx="1455450" cy="648358"/>
          </a:xfrm>
          <a:prstGeom prst="rect">
            <a:avLst/>
          </a:prstGeom>
          <a:noFill/>
        </p:spPr>
      </p:pic>
      <p:sp>
        <p:nvSpPr>
          <p:cNvPr id="13" name="Content Placeholder 2">
            <a:extLst>
              <a:ext uri="{FF2B5EF4-FFF2-40B4-BE49-F238E27FC236}">
                <a16:creationId xmlns:a16="http://schemas.microsoft.com/office/drawing/2014/main" xmlns="" id="{A1E3AE91-6E7B-4E33-BA24-B92467E550B2}"/>
              </a:ext>
            </a:extLst>
          </p:cNvPr>
          <p:cNvSpPr>
            <a:spLocks noGrp="1"/>
          </p:cNvSpPr>
          <p:nvPr>
            <p:ph sz="half" idx="1"/>
          </p:nvPr>
        </p:nvSpPr>
        <p:spPr>
          <a:xfrm>
            <a:off x="379413" y="1803198"/>
            <a:ext cx="5716588" cy="4351338"/>
          </a:xfrm>
        </p:spPr>
        <p:txBody>
          <a:bodyPr>
            <a:noAutofit/>
          </a:bodyPr>
          <a:lstStyle/>
          <a:p>
            <a:pPr marL="0" indent="0">
              <a:spcBef>
                <a:spcPts val="0"/>
              </a:spcBef>
              <a:buNone/>
            </a:pPr>
            <a:r>
              <a:rPr lang="en-US" sz="2000" dirty="0">
                <a:latin typeface="Century Gothic" panose="020B0502020202020204" pitchFamily="34" charset="0"/>
                <a:ea typeface="Tahoma" panose="020B0604030504040204" pitchFamily="34" charset="0"/>
                <a:cs typeface="Tahoma" panose="020B0604030504040204" pitchFamily="34" charset="0"/>
              </a:rPr>
              <a:t>	</a:t>
            </a:r>
            <a:r>
              <a:rPr lang="en-US" b="1" dirty="0">
                <a:solidFill>
                  <a:schemeClr val="accent2"/>
                </a:solidFill>
                <a:latin typeface="Century Gothic" panose="020B0502020202020204" pitchFamily="34" charset="0"/>
                <a:ea typeface="Tahoma" panose="020B0604030504040204" pitchFamily="34" charset="0"/>
                <a:cs typeface="Tahoma" panose="020B0604030504040204" pitchFamily="34" charset="0"/>
              </a:rPr>
              <a:t>MAGI MEDI-CAL</a:t>
            </a:r>
          </a:p>
          <a:p>
            <a:pPr>
              <a:spcBef>
                <a:spcPts val="0"/>
              </a:spcBef>
            </a:pPr>
            <a:r>
              <a:rPr lang="en-US" sz="2000" dirty="0">
                <a:latin typeface="Century Gothic" panose="020B0502020202020204" pitchFamily="34" charset="0"/>
                <a:ea typeface="Tahoma" panose="020B0604030504040204" pitchFamily="34" charset="0"/>
                <a:cs typeface="Tahoma" panose="020B0604030504040204" pitchFamily="34" charset="0"/>
              </a:rPr>
              <a:t>Single childless adults (19-64)</a:t>
            </a:r>
          </a:p>
          <a:p>
            <a:pPr>
              <a:spcBef>
                <a:spcPts val="0"/>
              </a:spcBef>
            </a:pPr>
            <a:r>
              <a:rPr lang="en-US" sz="2000" dirty="0">
                <a:latin typeface="Century Gothic" panose="020B0502020202020204" pitchFamily="34" charset="0"/>
                <a:ea typeface="Tahoma" panose="020B0604030504040204" pitchFamily="34" charset="0"/>
                <a:cs typeface="Tahoma" panose="020B0604030504040204" pitchFamily="34" charset="0"/>
              </a:rPr>
              <a:t>Children (under age 19) </a:t>
            </a:r>
          </a:p>
          <a:p>
            <a:pPr>
              <a:spcBef>
                <a:spcPts val="0"/>
              </a:spcBef>
            </a:pPr>
            <a:r>
              <a:rPr lang="en-US" sz="2000" dirty="0">
                <a:latin typeface="Century Gothic" panose="020B0502020202020204" pitchFamily="34" charset="0"/>
                <a:ea typeface="Tahoma" panose="020B0604030504040204" pitchFamily="34" charset="0"/>
                <a:cs typeface="Tahoma" panose="020B0604030504040204" pitchFamily="34" charset="0"/>
              </a:rPr>
              <a:t>Pregnant Women</a:t>
            </a:r>
          </a:p>
          <a:p>
            <a:pPr>
              <a:spcBef>
                <a:spcPts val="0"/>
              </a:spcBef>
            </a:pPr>
            <a:r>
              <a:rPr lang="en-US" sz="2000" dirty="0">
                <a:latin typeface="Century Gothic" panose="020B0502020202020204" pitchFamily="34" charset="0"/>
                <a:ea typeface="Tahoma" panose="020B0604030504040204" pitchFamily="34" charset="0"/>
                <a:cs typeface="Tahoma" panose="020B0604030504040204" pitchFamily="34" charset="0"/>
              </a:rPr>
              <a:t>Parent/Caretaker Relatives</a:t>
            </a:r>
          </a:p>
          <a:p>
            <a:pPr marL="0" indent="0">
              <a:spcBef>
                <a:spcPts val="0"/>
              </a:spcBef>
              <a:buNone/>
            </a:pPr>
            <a:endParaRPr lang="en-US" sz="2000" dirty="0">
              <a:latin typeface="Century Gothic" panose="020B0502020202020204" pitchFamily="34" charset="0"/>
              <a:ea typeface="Tahoma" panose="020B0604030504040204" pitchFamily="34" charset="0"/>
              <a:cs typeface="Tahoma" panose="020B0604030504040204" pitchFamily="34" charset="0"/>
            </a:endParaRPr>
          </a:p>
          <a:p>
            <a:pPr marL="0" indent="0">
              <a:spcBef>
                <a:spcPts val="0"/>
              </a:spcBef>
              <a:buNone/>
            </a:pPr>
            <a:r>
              <a:rPr lang="en-US" sz="2000" dirty="0">
                <a:latin typeface="Century Gothic" panose="020B0502020202020204" pitchFamily="34" charset="0"/>
                <a:ea typeface="Tahoma" panose="020B0604030504040204" pitchFamily="34" charset="0"/>
                <a:cs typeface="Tahoma" panose="020B0604030504040204" pitchFamily="34" charset="0"/>
              </a:rPr>
              <a:t>Eligibility is determined based on corresponding  Federal Poverty Level (FPL) for a specified MAGI population, and is calculated based on rules from the Internal Revenue Service.</a:t>
            </a:r>
          </a:p>
          <a:p>
            <a:pPr marL="0" indent="0">
              <a:spcBef>
                <a:spcPts val="0"/>
              </a:spcBef>
              <a:buNone/>
            </a:pPr>
            <a:endParaRPr lang="en-US" sz="2000" dirty="0">
              <a:latin typeface="Century Gothic" panose="020B0502020202020204" pitchFamily="34" charset="0"/>
              <a:ea typeface="Tahoma" panose="020B0604030504040204" pitchFamily="34" charset="0"/>
              <a:cs typeface="Tahoma" panose="020B0604030504040204" pitchFamily="34" charset="0"/>
            </a:endParaRPr>
          </a:p>
          <a:p>
            <a:pPr marL="0" indent="0">
              <a:spcBef>
                <a:spcPts val="0"/>
              </a:spcBef>
              <a:buNone/>
            </a:pPr>
            <a:r>
              <a:rPr lang="en-US" sz="2000" dirty="0">
                <a:latin typeface="Century Gothic" panose="020B0502020202020204" pitchFamily="34" charset="0"/>
                <a:ea typeface="Tahoma" panose="020B0604030504040204" pitchFamily="34" charset="0"/>
                <a:cs typeface="Tahoma" panose="020B0604030504040204" pitchFamily="34" charset="0"/>
              </a:rPr>
              <a:t>Deprivation requirement is no longer considered and resources are exempt from the eligibility determination.</a:t>
            </a:r>
          </a:p>
          <a:p>
            <a:pPr>
              <a:spcBef>
                <a:spcPts val="0"/>
              </a:spcBef>
            </a:pPr>
            <a:endParaRPr lang="en-US" sz="2000" dirty="0">
              <a:latin typeface="Century Gothic" panose="020B0502020202020204" pitchFamily="34" charset="0"/>
              <a:ea typeface="Tahoma" panose="020B0604030504040204" pitchFamily="34" charset="0"/>
              <a:cs typeface="Tahoma" panose="020B0604030504040204" pitchFamily="34" charset="0"/>
            </a:endParaRPr>
          </a:p>
        </p:txBody>
      </p:sp>
      <p:sp>
        <p:nvSpPr>
          <p:cNvPr id="14" name="Content Placeholder 3">
            <a:extLst>
              <a:ext uri="{FF2B5EF4-FFF2-40B4-BE49-F238E27FC236}">
                <a16:creationId xmlns:a16="http://schemas.microsoft.com/office/drawing/2014/main" xmlns="" id="{5CE0EBB7-B472-4C2D-8FB2-90402E8A17F3}"/>
              </a:ext>
            </a:extLst>
          </p:cNvPr>
          <p:cNvSpPr txBox="1">
            <a:spLocks/>
          </p:cNvSpPr>
          <p:nvPr/>
        </p:nvSpPr>
        <p:spPr>
          <a:xfrm>
            <a:off x="6096001" y="1803198"/>
            <a:ext cx="5750934" cy="4351338"/>
          </a:xfrm>
          <a:prstGeom prst="rect">
            <a:avLst/>
          </a:prstGeom>
        </p:spPr>
        <p:txBody>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marL="0" indent="0">
              <a:lnSpc>
                <a:spcPct val="100000"/>
              </a:lnSpc>
              <a:spcBef>
                <a:spcPts val="0"/>
              </a:spcBef>
              <a:buNone/>
              <a:defRPr/>
            </a:pPr>
            <a:r>
              <a:rPr lang="en-US" sz="2000" dirty="0">
                <a:solidFill>
                  <a:schemeClr val="accent2"/>
                </a:solidFill>
                <a:latin typeface="Century Gothic" panose="020B0502020202020204" pitchFamily="34" charset="0"/>
              </a:rPr>
              <a:t>	</a:t>
            </a:r>
            <a:r>
              <a:rPr lang="en-US" b="1" dirty="0">
                <a:solidFill>
                  <a:schemeClr val="accent2"/>
                </a:solidFill>
                <a:latin typeface="Century Gothic" panose="020B0502020202020204" pitchFamily="34" charset="0"/>
              </a:rPr>
              <a:t>NON-MAGI MEDI-CAL</a:t>
            </a:r>
          </a:p>
          <a:p>
            <a:pPr>
              <a:lnSpc>
                <a:spcPct val="100000"/>
              </a:lnSpc>
              <a:spcBef>
                <a:spcPts val="0"/>
              </a:spcBef>
              <a:defRPr/>
            </a:pPr>
            <a:r>
              <a:rPr lang="en-US" sz="2000" dirty="0">
                <a:latin typeface="Century Gothic" panose="020B0502020202020204" pitchFamily="34" charset="0"/>
              </a:rPr>
              <a:t>Aged (65 or over), Blind, or Disabled</a:t>
            </a:r>
          </a:p>
          <a:p>
            <a:pPr>
              <a:lnSpc>
                <a:spcPct val="100000"/>
              </a:lnSpc>
              <a:spcBef>
                <a:spcPts val="0"/>
              </a:spcBef>
              <a:defRPr/>
            </a:pPr>
            <a:r>
              <a:rPr lang="en-US" sz="2000" dirty="0">
                <a:latin typeface="Century Gothic" panose="020B0502020202020204" pitchFamily="34" charset="0"/>
              </a:rPr>
              <a:t>Long-Term Care</a:t>
            </a:r>
          </a:p>
          <a:p>
            <a:pPr>
              <a:lnSpc>
                <a:spcPct val="100000"/>
              </a:lnSpc>
              <a:spcBef>
                <a:spcPts val="0"/>
              </a:spcBef>
              <a:defRPr/>
            </a:pPr>
            <a:r>
              <a:rPr lang="en-US" sz="2000" dirty="0">
                <a:latin typeface="Century Gothic" panose="020B0502020202020204" pitchFamily="34" charset="0"/>
              </a:rPr>
              <a:t>Foster Care/Former Foster Care Children</a:t>
            </a:r>
          </a:p>
          <a:p>
            <a:pPr>
              <a:lnSpc>
                <a:spcPct val="100000"/>
              </a:lnSpc>
              <a:spcBef>
                <a:spcPts val="0"/>
              </a:spcBef>
              <a:defRPr/>
            </a:pPr>
            <a:r>
              <a:rPr lang="en-US" sz="2000" dirty="0">
                <a:latin typeface="Century Gothic" panose="020B0502020202020204" pitchFamily="34" charset="0"/>
              </a:rPr>
              <a:t>Supplemental Security Income (SSI)</a:t>
            </a:r>
          </a:p>
          <a:p>
            <a:pPr>
              <a:lnSpc>
                <a:spcPct val="100000"/>
              </a:lnSpc>
              <a:spcBef>
                <a:spcPts val="0"/>
              </a:spcBef>
              <a:defRPr/>
            </a:pPr>
            <a:r>
              <a:rPr lang="en-US" sz="2000" dirty="0">
                <a:latin typeface="Century Gothic" panose="020B0502020202020204" pitchFamily="34" charset="0"/>
              </a:rPr>
              <a:t>Medicare Savings Program</a:t>
            </a:r>
          </a:p>
          <a:p>
            <a:pPr>
              <a:lnSpc>
                <a:spcPct val="100000"/>
              </a:lnSpc>
              <a:spcBef>
                <a:spcPts val="0"/>
              </a:spcBef>
              <a:defRPr/>
            </a:pPr>
            <a:r>
              <a:rPr lang="en-US" sz="2000" dirty="0">
                <a:latin typeface="Century Gothic" panose="020B0502020202020204" pitchFamily="34" charset="0"/>
              </a:rPr>
              <a:t>Medically Needy (MN)</a:t>
            </a:r>
          </a:p>
          <a:p>
            <a:pPr>
              <a:lnSpc>
                <a:spcPct val="100000"/>
              </a:lnSpc>
              <a:spcBef>
                <a:spcPts val="0"/>
              </a:spcBef>
              <a:defRPr/>
            </a:pPr>
            <a:r>
              <a:rPr lang="en-US" sz="2000" dirty="0" err="1">
                <a:latin typeface="Century Gothic" panose="020B0502020202020204" pitchFamily="34" charset="0"/>
              </a:rPr>
              <a:t>Sneede</a:t>
            </a:r>
            <a:endParaRPr lang="en-US" sz="2000" dirty="0">
              <a:latin typeface="Century Gothic" panose="020B0502020202020204" pitchFamily="34" charset="0"/>
            </a:endParaRPr>
          </a:p>
          <a:p>
            <a:pPr>
              <a:lnSpc>
                <a:spcPct val="100000"/>
              </a:lnSpc>
              <a:spcBef>
                <a:spcPts val="0"/>
              </a:spcBef>
              <a:defRPr/>
            </a:pPr>
            <a:r>
              <a:rPr lang="en-US" sz="2000" dirty="0">
                <a:latin typeface="Century Gothic" panose="020B0502020202020204" pitchFamily="34" charset="0"/>
              </a:rPr>
              <a:t>Home and Community Based Waiver</a:t>
            </a:r>
          </a:p>
          <a:p>
            <a:pPr>
              <a:lnSpc>
                <a:spcPct val="100000"/>
              </a:lnSpc>
              <a:spcBef>
                <a:spcPts val="0"/>
              </a:spcBef>
              <a:defRPr/>
            </a:pPr>
            <a:r>
              <a:rPr lang="en-US" sz="2000" dirty="0">
                <a:latin typeface="Century Gothic" panose="020B0502020202020204" pitchFamily="34" charset="0"/>
              </a:rPr>
              <a:t>250% Working Disabled Program</a:t>
            </a:r>
          </a:p>
          <a:p>
            <a:pPr>
              <a:lnSpc>
                <a:spcPct val="100000"/>
              </a:lnSpc>
              <a:spcBef>
                <a:spcPts val="0"/>
              </a:spcBef>
              <a:defRPr/>
            </a:pPr>
            <a:r>
              <a:rPr lang="en-US" sz="2000" dirty="0">
                <a:latin typeface="Century Gothic" panose="020B0502020202020204" pitchFamily="34" charset="0"/>
              </a:rPr>
              <a:t>Pickle Program</a:t>
            </a:r>
          </a:p>
          <a:p>
            <a:pPr>
              <a:lnSpc>
                <a:spcPct val="100000"/>
              </a:lnSpc>
              <a:spcBef>
                <a:spcPts val="0"/>
              </a:spcBef>
              <a:defRPr/>
            </a:pPr>
            <a:r>
              <a:rPr lang="en-US" sz="2000" dirty="0">
                <a:latin typeface="Century Gothic" panose="020B0502020202020204" pitchFamily="34" charset="0"/>
              </a:rPr>
              <a:t>Minor Consent</a:t>
            </a:r>
          </a:p>
          <a:p>
            <a:pPr>
              <a:lnSpc>
                <a:spcPct val="100000"/>
              </a:lnSpc>
              <a:spcBef>
                <a:spcPts val="0"/>
              </a:spcBef>
              <a:defRPr/>
            </a:pPr>
            <a:endParaRPr lang="en-US" sz="2000" dirty="0">
              <a:latin typeface="Century Gothic" panose="020B0502020202020204" pitchFamily="34" charset="0"/>
            </a:endParaRPr>
          </a:p>
        </p:txBody>
      </p:sp>
      <p:sp>
        <p:nvSpPr>
          <p:cNvPr id="2" name="Slide Number Placeholder 1"/>
          <p:cNvSpPr>
            <a:spLocks noGrp="1"/>
          </p:cNvSpPr>
          <p:nvPr>
            <p:ph type="sldNum" sz="quarter" idx="12"/>
          </p:nvPr>
        </p:nvSpPr>
        <p:spPr/>
        <p:txBody>
          <a:bodyPr/>
          <a:lstStyle/>
          <a:p>
            <a:fld id="{34C99D79-8A4B-4031-B1E0-AF26F8EDF2BC}" type="slidenum">
              <a:rPr lang="en-US" smtClean="0"/>
              <a:t>30</a:t>
            </a:fld>
            <a:endParaRPr lang="en-US"/>
          </a:p>
        </p:txBody>
      </p:sp>
    </p:spTree>
    <p:extLst>
      <p:ext uri="{BB962C8B-B14F-4D97-AF65-F5344CB8AC3E}">
        <p14:creationId xmlns:p14="http://schemas.microsoft.com/office/powerpoint/2010/main" val="200167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Requirements for Medi-Cal Eligibility</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1485" y="199734"/>
            <a:ext cx="1455450" cy="648358"/>
          </a:xfrm>
          <a:prstGeom prst="rect">
            <a:avLst/>
          </a:prstGeom>
          <a:noFill/>
        </p:spPr>
      </p:pic>
      <p:sp>
        <p:nvSpPr>
          <p:cNvPr id="11" name="Content Placeholder 2">
            <a:extLst>
              <a:ext uri="{FF2B5EF4-FFF2-40B4-BE49-F238E27FC236}">
                <a16:creationId xmlns:a16="http://schemas.microsoft.com/office/drawing/2014/main" xmlns="" id="{9324E811-F93C-43AF-A933-D9F339090EE1}"/>
              </a:ext>
            </a:extLst>
          </p:cNvPr>
          <p:cNvSpPr>
            <a:spLocks noGrp="1"/>
          </p:cNvSpPr>
          <p:nvPr>
            <p:ph idx="1"/>
          </p:nvPr>
        </p:nvSpPr>
        <p:spPr>
          <a:xfrm>
            <a:off x="608013" y="1629250"/>
            <a:ext cx="10972800" cy="4325112"/>
          </a:xfrm>
        </p:spPr>
        <p:txBody>
          <a:bodyPr>
            <a:noAutofit/>
          </a:bodyPr>
          <a:lstStyle/>
          <a:p>
            <a:pPr marL="566928" lvl="0" indent="-457200" defTabSz="914400">
              <a:lnSpc>
                <a:spcPct val="100000"/>
              </a:lnSpc>
              <a:spcBef>
                <a:spcPts val="300"/>
              </a:spcBef>
              <a:buClr>
                <a:schemeClr val="accent1"/>
              </a:buClr>
            </a:pPr>
            <a:r>
              <a:rPr lang="en-US" sz="2000" dirty="0">
                <a:latin typeface="Century Gothic" panose="020B0502020202020204" pitchFamily="34" charset="0"/>
              </a:rPr>
              <a:t>Residency</a:t>
            </a:r>
          </a:p>
          <a:p>
            <a:pPr marL="1017953" lvl="1" indent="-457200" defTabSz="914400">
              <a:lnSpc>
                <a:spcPct val="100000"/>
              </a:lnSpc>
              <a:spcBef>
                <a:spcPts val="300"/>
              </a:spcBef>
              <a:buClr>
                <a:schemeClr val="accent1"/>
              </a:buClr>
              <a:buFont typeface="Arial" panose="020B0604020202020204" pitchFamily="34" charset="0"/>
              <a:buChar char="•"/>
            </a:pPr>
            <a:r>
              <a:rPr lang="en-US" sz="2000" dirty="0">
                <a:latin typeface="Century Gothic" panose="020B0502020202020204" pitchFamily="34" charset="0"/>
              </a:rPr>
              <a:t>The person must be a California resident.</a:t>
            </a:r>
          </a:p>
          <a:p>
            <a:pPr marL="566928" lvl="0" indent="-457200" defTabSz="914400">
              <a:lnSpc>
                <a:spcPct val="100000"/>
              </a:lnSpc>
              <a:spcBef>
                <a:spcPts val="300"/>
              </a:spcBef>
              <a:buClr>
                <a:schemeClr val="accent1"/>
              </a:buClr>
            </a:pPr>
            <a:endParaRPr lang="en-US" sz="2000" dirty="0">
              <a:latin typeface="Century Gothic" panose="020B0502020202020204" pitchFamily="34" charset="0"/>
            </a:endParaRPr>
          </a:p>
          <a:p>
            <a:pPr marL="566928" lvl="0" indent="-457200" defTabSz="914400">
              <a:lnSpc>
                <a:spcPct val="100000"/>
              </a:lnSpc>
              <a:spcBef>
                <a:spcPts val="300"/>
              </a:spcBef>
              <a:buClr>
                <a:schemeClr val="accent1"/>
              </a:buClr>
            </a:pPr>
            <a:r>
              <a:rPr lang="en-US" sz="2000" dirty="0">
                <a:latin typeface="Century Gothic" panose="020B0502020202020204" pitchFamily="34" charset="0"/>
              </a:rPr>
              <a:t>Citizenship and Immigration Status</a:t>
            </a:r>
          </a:p>
          <a:p>
            <a:pPr marL="1017953" lvl="1" indent="-457200" defTabSz="914400">
              <a:lnSpc>
                <a:spcPct val="100000"/>
              </a:lnSpc>
              <a:spcBef>
                <a:spcPts val="300"/>
              </a:spcBef>
              <a:buClr>
                <a:schemeClr val="accent1"/>
              </a:buClr>
              <a:buFont typeface="Arial" panose="020B0604020202020204" pitchFamily="34" charset="0"/>
              <a:buChar char="•"/>
            </a:pPr>
            <a:r>
              <a:rPr lang="en-US" sz="2000" dirty="0">
                <a:latin typeface="Century Gothic" panose="020B0502020202020204" pitchFamily="34" charset="0"/>
              </a:rPr>
              <a:t>U.S. citizens or non-citizens with satisfactory immigration status may receive    full-scope coverage.</a:t>
            </a:r>
          </a:p>
          <a:p>
            <a:pPr marL="1017953" lvl="1" indent="-457200" defTabSz="914400">
              <a:lnSpc>
                <a:spcPct val="100000"/>
              </a:lnSpc>
              <a:spcBef>
                <a:spcPts val="300"/>
              </a:spcBef>
              <a:buClr>
                <a:schemeClr val="accent1"/>
              </a:buClr>
              <a:buFont typeface="Arial" panose="020B0604020202020204" pitchFamily="34" charset="0"/>
              <a:buChar char="•"/>
            </a:pPr>
            <a:r>
              <a:rPr lang="en-US" sz="2000" dirty="0">
                <a:latin typeface="Century Gothic" panose="020B0502020202020204" pitchFamily="34" charset="0"/>
              </a:rPr>
              <a:t>Non-citizens without satisfactory immigration status may receive coverage  limited to emergency, skilled nursing and pregnancy-related care.</a:t>
            </a:r>
          </a:p>
          <a:p>
            <a:pPr marL="109728" lvl="0" indent="0" defTabSz="914400">
              <a:lnSpc>
                <a:spcPct val="100000"/>
              </a:lnSpc>
              <a:spcBef>
                <a:spcPts val="300"/>
              </a:spcBef>
              <a:buClr>
                <a:srgbClr val="297FD5">
                  <a:lumMod val="75000"/>
                </a:srgbClr>
              </a:buClr>
              <a:buNone/>
            </a:pPr>
            <a:r>
              <a:rPr lang="en-US" sz="2000" dirty="0">
                <a:latin typeface="Century Gothic" panose="020B0502020202020204" pitchFamily="34" charset="0"/>
              </a:rPr>
              <a:t>	</a:t>
            </a:r>
          </a:p>
          <a:p>
            <a:pPr marL="109728" lvl="0" indent="0" defTabSz="914400">
              <a:lnSpc>
                <a:spcPct val="100000"/>
              </a:lnSpc>
              <a:spcBef>
                <a:spcPts val="300"/>
              </a:spcBef>
              <a:buClr>
                <a:srgbClr val="297FD5">
                  <a:lumMod val="75000"/>
                </a:srgbClr>
              </a:buClr>
              <a:buNone/>
            </a:pPr>
            <a:r>
              <a:rPr lang="en-US" sz="2000" b="1" dirty="0">
                <a:latin typeface="Century Gothic" panose="020B0502020202020204" pitchFamily="34" charset="0"/>
              </a:rPr>
              <a:t>Note:</a:t>
            </a:r>
            <a:r>
              <a:rPr lang="en-US" sz="2000" dirty="0">
                <a:latin typeface="Century Gothic" panose="020B0502020202020204" pitchFamily="34" charset="0"/>
              </a:rPr>
              <a:t> Due to the implementation of Senate Bill (SB) 75 in May 2016, all children under 19 years of age are eligible to full-scope Medi-Cal (MC) regardless of immigration status. </a:t>
            </a:r>
          </a:p>
        </p:txBody>
      </p:sp>
      <p:sp>
        <p:nvSpPr>
          <p:cNvPr id="2" name="Slide Number Placeholder 1"/>
          <p:cNvSpPr>
            <a:spLocks noGrp="1"/>
          </p:cNvSpPr>
          <p:nvPr>
            <p:ph type="sldNum" sz="quarter" idx="12"/>
          </p:nvPr>
        </p:nvSpPr>
        <p:spPr/>
        <p:txBody>
          <a:bodyPr/>
          <a:lstStyle/>
          <a:p>
            <a:fld id="{34C99D79-8A4B-4031-B1E0-AF26F8EDF2BC}" type="slidenum">
              <a:rPr lang="en-US" smtClean="0"/>
              <a:t>31</a:t>
            </a:fld>
            <a:endParaRPr lang="en-US"/>
          </a:p>
        </p:txBody>
      </p:sp>
    </p:spTree>
    <p:extLst>
      <p:ext uri="{BB962C8B-B14F-4D97-AF65-F5344CB8AC3E}">
        <p14:creationId xmlns:p14="http://schemas.microsoft.com/office/powerpoint/2010/main" val="204388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Requirements for Medi-Cal Eligibility</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1485" y="199734"/>
            <a:ext cx="1455450" cy="648358"/>
          </a:xfrm>
          <a:prstGeom prst="rect">
            <a:avLst/>
          </a:prstGeom>
          <a:noFill/>
        </p:spPr>
      </p:pic>
      <p:sp>
        <p:nvSpPr>
          <p:cNvPr id="11" name="Content Placeholder 2">
            <a:extLst>
              <a:ext uri="{FF2B5EF4-FFF2-40B4-BE49-F238E27FC236}">
                <a16:creationId xmlns:a16="http://schemas.microsoft.com/office/drawing/2014/main" xmlns="" id="{9324E811-F93C-43AF-A933-D9F339090EE1}"/>
              </a:ext>
            </a:extLst>
          </p:cNvPr>
          <p:cNvSpPr>
            <a:spLocks noGrp="1"/>
          </p:cNvSpPr>
          <p:nvPr>
            <p:ph idx="1"/>
          </p:nvPr>
        </p:nvSpPr>
        <p:spPr>
          <a:xfrm>
            <a:off x="608013" y="1629250"/>
            <a:ext cx="10972800" cy="4325112"/>
          </a:xfrm>
        </p:spPr>
        <p:txBody>
          <a:bodyPr>
            <a:noAutofit/>
          </a:bodyPr>
          <a:lstStyle/>
          <a:p>
            <a:pPr marL="109728" lvl="0" indent="0" defTabSz="914400">
              <a:lnSpc>
                <a:spcPct val="100000"/>
              </a:lnSpc>
              <a:spcBef>
                <a:spcPts val="300"/>
              </a:spcBef>
              <a:buClr>
                <a:srgbClr val="297FD5">
                  <a:lumMod val="75000"/>
                </a:srgbClr>
              </a:buClr>
              <a:buNone/>
            </a:pPr>
            <a:r>
              <a:rPr lang="en-US" b="1" dirty="0">
                <a:solidFill>
                  <a:schemeClr val="accent2"/>
                </a:solidFill>
                <a:latin typeface="Century Gothic" panose="020B0502020202020204" pitchFamily="34" charset="0"/>
              </a:rPr>
              <a:t>Resources</a:t>
            </a:r>
            <a:endParaRPr lang="en-US" dirty="0">
              <a:latin typeface="Century Gothic" panose="020B0502020202020204" pitchFamily="34" charset="0"/>
            </a:endParaRPr>
          </a:p>
          <a:p>
            <a:pPr marL="624078" lvl="0" indent="-514350" defTabSz="914400">
              <a:lnSpc>
                <a:spcPct val="100000"/>
              </a:lnSpc>
              <a:spcBef>
                <a:spcPts val="300"/>
              </a:spcBef>
              <a:buClr>
                <a:schemeClr val="accent1"/>
              </a:buClr>
            </a:pPr>
            <a:r>
              <a:rPr lang="en-US" sz="2000" dirty="0">
                <a:latin typeface="Century Gothic" panose="020B0502020202020204" pitchFamily="34" charset="0"/>
              </a:rPr>
              <a:t>The person’s principal residence is not counted in determining resources and eligibility.</a:t>
            </a:r>
          </a:p>
          <a:p>
            <a:pPr marL="1017953" lvl="1" indent="-457200" defTabSz="914400">
              <a:lnSpc>
                <a:spcPct val="100000"/>
              </a:lnSpc>
              <a:spcBef>
                <a:spcPts val="300"/>
              </a:spcBef>
              <a:buClr>
                <a:schemeClr val="accent1"/>
              </a:buClr>
              <a:buFont typeface="Arial" panose="020B0604020202020204" pitchFamily="34" charset="0"/>
              <a:buChar char="•"/>
            </a:pPr>
            <a:r>
              <a:rPr lang="en-US" sz="2000" dirty="0">
                <a:latin typeface="Century Gothic" panose="020B0502020202020204" pitchFamily="34" charset="0"/>
              </a:rPr>
              <a:t>Resources must not exceed the limits based on family size. For example, resources for a family of four may not exceed the limit of $3,300.</a:t>
            </a:r>
          </a:p>
          <a:p>
            <a:pPr marL="624078" lvl="0" indent="-514350" defTabSz="914400">
              <a:lnSpc>
                <a:spcPct val="100000"/>
              </a:lnSpc>
              <a:spcBef>
                <a:spcPts val="300"/>
              </a:spcBef>
              <a:buClr>
                <a:schemeClr val="accent1"/>
              </a:buClr>
            </a:pPr>
            <a:endParaRPr lang="en-US" sz="2000" dirty="0">
              <a:latin typeface="Century Gothic" panose="020B0502020202020204" pitchFamily="34" charset="0"/>
            </a:endParaRPr>
          </a:p>
          <a:p>
            <a:pPr marL="624078" lvl="0" indent="-514350" defTabSz="914400">
              <a:lnSpc>
                <a:spcPct val="100000"/>
              </a:lnSpc>
              <a:spcBef>
                <a:spcPts val="300"/>
              </a:spcBef>
              <a:buClr>
                <a:schemeClr val="accent1"/>
              </a:buClr>
            </a:pPr>
            <a:r>
              <a:rPr lang="en-US" sz="2000" dirty="0">
                <a:latin typeface="Century Gothic" panose="020B0502020202020204" pitchFamily="34" charset="0"/>
              </a:rPr>
              <a:t>The resource test only applies to eligibility determinations for the  following populations:</a:t>
            </a:r>
          </a:p>
          <a:p>
            <a:pPr marL="1017953" lvl="1" indent="-457200" defTabSz="914400">
              <a:lnSpc>
                <a:spcPct val="100000"/>
              </a:lnSpc>
              <a:spcBef>
                <a:spcPts val="300"/>
              </a:spcBef>
              <a:buClr>
                <a:schemeClr val="accent1"/>
              </a:buClr>
              <a:buFont typeface="Arial" panose="020B0604020202020204" pitchFamily="34" charset="0"/>
              <a:buChar char="•"/>
            </a:pPr>
            <a:r>
              <a:rPr lang="en-US" sz="2000" dirty="0">
                <a:latin typeface="Century Gothic" panose="020B0502020202020204" pitchFamily="34" charset="0"/>
              </a:rPr>
              <a:t>Aged</a:t>
            </a:r>
          </a:p>
          <a:p>
            <a:pPr marL="1017953" lvl="1" indent="-457200" defTabSz="914400">
              <a:lnSpc>
                <a:spcPct val="100000"/>
              </a:lnSpc>
              <a:spcBef>
                <a:spcPts val="300"/>
              </a:spcBef>
              <a:buClr>
                <a:schemeClr val="accent1"/>
              </a:buClr>
              <a:buFont typeface="Arial" panose="020B0604020202020204" pitchFamily="34" charset="0"/>
              <a:buChar char="•"/>
            </a:pPr>
            <a:r>
              <a:rPr lang="en-US" sz="2000" dirty="0">
                <a:latin typeface="Century Gothic" panose="020B0502020202020204" pitchFamily="34" charset="0"/>
              </a:rPr>
              <a:t>Blind</a:t>
            </a:r>
          </a:p>
          <a:p>
            <a:pPr marL="1017953" lvl="1" indent="-457200" defTabSz="914400">
              <a:lnSpc>
                <a:spcPct val="100000"/>
              </a:lnSpc>
              <a:spcBef>
                <a:spcPts val="300"/>
              </a:spcBef>
              <a:buClr>
                <a:schemeClr val="accent1"/>
              </a:buClr>
              <a:buFont typeface="Arial" panose="020B0604020202020204" pitchFamily="34" charset="0"/>
              <a:buChar char="•"/>
            </a:pPr>
            <a:r>
              <a:rPr lang="en-US" sz="2000" dirty="0">
                <a:latin typeface="Century Gothic" panose="020B0502020202020204" pitchFamily="34" charset="0"/>
              </a:rPr>
              <a:t>Disabled</a:t>
            </a:r>
          </a:p>
          <a:p>
            <a:pPr marL="1017953" lvl="1" indent="-457200" defTabSz="914400">
              <a:lnSpc>
                <a:spcPct val="100000"/>
              </a:lnSpc>
              <a:spcBef>
                <a:spcPts val="300"/>
              </a:spcBef>
              <a:buClr>
                <a:schemeClr val="accent1"/>
              </a:buClr>
              <a:buFont typeface="Arial" panose="020B0604020202020204" pitchFamily="34" charset="0"/>
              <a:buChar char="•"/>
            </a:pPr>
            <a:r>
              <a:rPr lang="en-US" sz="2000" dirty="0">
                <a:latin typeface="Century Gothic" panose="020B0502020202020204" pitchFamily="34" charset="0"/>
              </a:rPr>
              <a:t>Long-Term Care</a:t>
            </a:r>
          </a:p>
        </p:txBody>
      </p:sp>
      <p:sp>
        <p:nvSpPr>
          <p:cNvPr id="2" name="Slide Number Placeholder 1"/>
          <p:cNvSpPr>
            <a:spLocks noGrp="1"/>
          </p:cNvSpPr>
          <p:nvPr>
            <p:ph type="sldNum" sz="quarter" idx="12"/>
          </p:nvPr>
        </p:nvSpPr>
        <p:spPr/>
        <p:txBody>
          <a:bodyPr/>
          <a:lstStyle/>
          <a:p>
            <a:fld id="{34C99D79-8A4B-4031-B1E0-AF26F8EDF2BC}" type="slidenum">
              <a:rPr lang="en-US" smtClean="0"/>
              <a:t>32</a:t>
            </a:fld>
            <a:endParaRPr lang="en-US"/>
          </a:p>
        </p:txBody>
      </p:sp>
    </p:spTree>
    <p:extLst>
      <p:ext uri="{BB962C8B-B14F-4D97-AF65-F5344CB8AC3E}">
        <p14:creationId xmlns:p14="http://schemas.microsoft.com/office/powerpoint/2010/main" val="217109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How to Apply for Medi-Cal</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1485" y="199734"/>
            <a:ext cx="1455450" cy="648358"/>
          </a:xfrm>
          <a:prstGeom prst="rect">
            <a:avLst/>
          </a:prstGeom>
          <a:noFill/>
        </p:spPr>
      </p:pic>
      <p:sp>
        <p:nvSpPr>
          <p:cNvPr id="11" name="Content Placeholder 2">
            <a:extLst>
              <a:ext uri="{FF2B5EF4-FFF2-40B4-BE49-F238E27FC236}">
                <a16:creationId xmlns:a16="http://schemas.microsoft.com/office/drawing/2014/main" xmlns="" id="{9324E811-F93C-43AF-A933-D9F339090EE1}"/>
              </a:ext>
            </a:extLst>
          </p:cNvPr>
          <p:cNvSpPr>
            <a:spLocks noGrp="1"/>
          </p:cNvSpPr>
          <p:nvPr>
            <p:ph idx="1"/>
          </p:nvPr>
        </p:nvSpPr>
        <p:spPr>
          <a:xfrm>
            <a:off x="608013" y="1629250"/>
            <a:ext cx="10972800" cy="4325112"/>
          </a:xfrm>
        </p:spPr>
        <p:txBody>
          <a:bodyPr>
            <a:noAutofit/>
          </a:bodyPr>
          <a:lstStyle/>
          <a:p>
            <a:pPr marL="566928" lvl="0" indent="-457200" defTabSz="914400">
              <a:lnSpc>
                <a:spcPct val="100000"/>
              </a:lnSpc>
              <a:spcBef>
                <a:spcPts val="300"/>
              </a:spcBef>
              <a:buClr>
                <a:schemeClr val="accent1"/>
              </a:buClr>
            </a:pPr>
            <a:r>
              <a:rPr lang="en-US" sz="2000" dirty="0">
                <a:latin typeface="Century Gothic" panose="020B0502020202020204" pitchFamily="34" charset="0"/>
              </a:rPr>
              <a:t>On-line via Your Benefits Now (YBN) by logging on to </a:t>
            </a:r>
            <a:r>
              <a:rPr lang="en-US" sz="2000" b="1" u="sng" dirty="0">
                <a:solidFill>
                  <a:schemeClr val="accent1"/>
                </a:solidFill>
                <a:latin typeface="Century Gothic" panose="020B0502020202020204" pitchFamily="34" charset="0"/>
              </a:rPr>
              <a:t>https://www.dpssbenefits.lacounty.gov</a:t>
            </a:r>
          </a:p>
          <a:p>
            <a:pPr marL="566928" lvl="0" indent="-457200" defTabSz="914400">
              <a:lnSpc>
                <a:spcPct val="100000"/>
              </a:lnSpc>
              <a:spcBef>
                <a:spcPts val="300"/>
              </a:spcBef>
              <a:buClr>
                <a:schemeClr val="accent1"/>
              </a:buClr>
            </a:pPr>
            <a:endParaRPr lang="en-US" sz="2000" dirty="0">
              <a:latin typeface="Century Gothic" panose="020B0502020202020204" pitchFamily="34" charset="0"/>
            </a:endParaRPr>
          </a:p>
          <a:p>
            <a:pPr marL="566928" lvl="0" indent="-457200" defTabSz="914400">
              <a:lnSpc>
                <a:spcPct val="100000"/>
              </a:lnSpc>
              <a:spcBef>
                <a:spcPts val="300"/>
              </a:spcBef>
              <a:buClr>
                <a:schemeClr val="accent1"/>
              </a:buClr>
            </a:pPr>
            <a:r>
              <a:rPr lang="en-US" sz="2000" dirty="0">
                <a:latin typeface="Century Gothic" panose="020B0502020202020204" pitchFamily="34" charset="0"/>
              </a:rPr>
              <a:t>Request an application by calling the Los Angeles County Customer Service Center (866) 613-3777.</a:t>
            </a:r>
          </a:p>
          <a:p>
            <a:pPr marL="566928" lvl="0" indent="-457200" defTabSz="914400">
              <a:lnSpc>
                <a:spcPct val="100000"/>
              </a:lnSpc>
              <a:spcBef>
                <a:spcPts val="300"/>
              </a:spcBef>
              <a:buClr>
                <a:schemeClr val="accent1"/>
              </a:buClr>
            </a:pPr>
            <a:endParaRPr lang="en-US" sz="2000" dirty="0">
              <a:latin typeface="Century Gothic" panose="020B0502020202020204" pitchFamily="34" charset="0"/>
            </a:endParaRPr>
          </a:p>
          <a:p>
            <a:pPr marL="566928" lvl="0" indent="-457200" defTabSz="914400">
              <a:lnSpc>
                <a:spcPct val="100000"/>
              </a:lnSpc>
              <a:spcBef>
                <a:spcPts val="300"/>
              </a:spcBef>
              <a:buClr>
                <a:schemeClr val="accent1"/>
              </a:buClr>
            </a:pPr>
            <a:r>
              <a:rPr lang="en-US" sz="2000" dirty="0">
                <a:latin typeface="Century Gothic" panose="020B0502020202020204" pitchFamily="34" charset="0"/>
              </a:rPr>
              <a:t>Visit us at </a:t>
            </a:r>
            <a:r>
              <a:rPr lang="en-US" sz="2000" b="1" u="sng" dirty="0">
                <a:solidFill>
                  <a:schemeClr val="accent1"/>
                </a:solidFill>
                <a:latin typeface="Century Gothic" panose="020B0502020202020204" pitchFamily="34" charset="0"/>
              </a:rPr>
              <a:t>http://dpss.lacounty.gov</a:t>
            </a:r>
            <a:r>
              <a:rPr lang="en-US" sz="2000" dirty="0">
                <a:latin typeface="Century Gothic" panose="020B0502020202020204" pitchFamily="34" charset="0"/>
              </a:rPr>
              <a:t> and click on Health Care for a Medi-Cal application.</a:t>
            </a:r>
          </a:p>
          <a:p>
            <a:pPr marL="566928" lvl="0" indent="-457200" defTabSz="914400">
              <a:lnSpc>
                <a:spcPct val="100000"/>
              </a:lnSpc>
              <a:spcBef>
                <a:spcPts val="300"/>
              </a:spcBef>
              <a:buClr>
                <a:schemeClr val="accent1"/>
              </a:buClr>
            </a:pPr>
            <a:endParaRPr lang="en-US" sz="2000" dirty="0">
              <a:latin typeface="Century Gothic" panose="020B0502020202020204" pitchFamily="34" charset="0"/>
            </a:endParaRPr>
          </a:p>
          <a:p>
            <a:pPr marL="566928" lvl="0" indent="-457200" defTabSz="914400">
              <a:lnSpc>
                <a:spcPct val="100000"/>
              </a:lnSpc>
              <a:spcBef>
                <a:spcPts val="300"/>
              </a:spcBef>
              <a:buClr>
                <a:schemeClr val="accent1"/>
              </a:buClr>
            </a:pPr>
            <a:r>
              <a:rPr lang="en-US" sz="2000" dirty="0">
                <a:latin typeface="Century Gothic" panose="020B0502020202020204" pitchFamily="34" charset="0"/>
              </a:rPr>
              <a:t>In person at any Department of Public Social Services (DPSS) District Office or outreach site. </a:t>
            </a:r>
          </a:p>
          <a:p>
            <a:pPr marL="566928" lvl="0" indent="-457200" defTabSz="914400">
              <a:lnSpc>
                <a:spcPct val="100000"/>
              </a:lnSpc>
              <a:spcBef>
                <a:spcPts val="300"/>
              </a:spcBef>
              <a:buClr>
                <a:schemeClr val="accent1"/>
              </a:buClr>
            </a:pPr>
            <a:endParaRPr lang="en-US" sz="2000" dirty="0">
              <a:latin typeface="Century Gothic" panose="020B0502020202020204" pitchFamily="34" charset="0"/>
            </a:endParaRPr>
          </a:p>
          <a:p>
            <a:pPr marL="566928" lvl="0" indent="-457200" defTabSz="914400">
              <a:lnSpc>
                <a:spcPct val="100000"/>
              </a:lnSpc>
              <a:spcBef>
                <a:spcPts val="300"/>
              </a:spcBef>
              <a:buClr>
                <a:schemeClr val="accent1"/>
              </a:buClr>
            </a:pPr>
            <a:r>
              <a:rPr lang="en-US" sz="2000" dirty="0">
                <a:latin typeface="Century Gothic" panose="020B0502020202020204" pitchFamily="34" charset="0"/>
              </a:rPr>
              <a:t>Through Covered California at CoveredCA.com, or by calling (800) 300-1506.</a:t>
            </a:r>
          </a:p>
          <a:p>
            <a:pPr marL="566928" lvl="0" indent="-457200" defTabSz="914400">
              <a:lnSpc>
                <a:spcPct val="100000"/>
              </a:lnSpc>
              <a:spcBef>
                <a:spcPts val="300"/>
              </a:spcBef>
              <a:buClr>
                <a:schemeClr val="accent1"/>
              </a:buClr>
            </a:pPr>
            <a:endParaRPr lang="en-US" sz="2000" dirty="0">
              <a:latin typeface="Century Gothic" panose="020B0502020202020204" pitchFamily="34" charset="0"/>
            </a:endParaRPr>
          </a:p>
          <a:p>
            <a:pPr marL="566928" lvl="0" indent="-457200" defTabSz="914400">
              <a:lnSpc>
                <a:spcPct val="100000"/>
              </a:lnSpc>
              <a:spcBef>
                <a:spcPts val="300"/>
              </a:spcBef>
              <a:buClr>
                <a:schemeClr val="accent1"/>
              </a:buClr>
            </a:pPr>
            <a:endParaRPr lang="en-US" sz="2000" dirty="0">
              <a:latin typeface="Century Gothic" panose="020B0502020202020204" pitchFamily="34" charset="0"/>
            </a:endParaRPr>
          </a:p>
        </p:txBody>
      </p:sp>
      <p:sp>
        <p:nvSpPr>
          <p:cNvPr id="2" name="Slide Number Placeholder 1"/>
          <p:cNvSpPr>
            <a:spLocks noGrp="1"/>
          </p:cNvSpPr>
          <p:nvPr>
            <p:ph type="sldNum" sz="quarter" idx="12"/>
          </p:nvPr>
        </p:nvSpPr>
        <p:spPr/>
        <p:txBody>
          <a:bodyPr/>
          <a:lstStyle/>
          <a:p>
            <a:fld id="{34C99D79-8A4B-4031-B1E0-AF26F8EDF2BC}" type="slidenum">
              <a:rPr lang="en-US" smtClean="0"/>
              <a:t>33</a:t>
            </a:fld>
            <a:endParaRPr lang="en-US"/>
          </a:p>
        </p:txBody>
      </p:sp>
    </p:spTree>
    <p:extLst>
      <p:ext uri="{BB962C8B-B14F-4D97-AF65-F5344CB8AC3E}">
        <p14:creationId xmlns:p14="http://schemas.microsoft.com/office/powerpoint/2010/main" val="173715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2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CF13ABF-A939-4851-B1BE-829336FC9B04}"/>
              </a:ext>
            </a:extLst>
          </p:cNvPr>
          <p:cNvGrpSpPr/>
          <p:nvPr/>
        </p:nvGrpSpPr>
        <p:grpSpPr>
          <a:xfrm>
            <a:off x="227012" y="152400"/>
            <a:ext cx="3593767" cy="743026"/>
            <a:chOff x="556606" y="422100"/>
            <a:chExt cx="3593767" cy="743026"/>
          </a:xfrm>
        </p:grpSpPr>
        <p:pic>
          <p:nvPicPr>
            <p:cNvPr id="5" name="Picture 4">
              <a:extLst>
                <a:ext uri="{FF2B5EF4-FFF2-40B4-BE49-F238E27FC236}">
                  <a16:creationId xmlns:a16="http://schemas.microsoft.com/office/drawing/2014/main" xmlns="" id="{9D2567C8-5780-4950-8272-6CFE5716715B}"/>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6" name="TextBox 5">
              <a:extLst>
                <a:ext uri="{FF2B5EF4-FFF2-40B4-BE49-F238E27FC236}">
                  <a16:creationId xmlns:a16="http://schemas.microsoft.com/office/drawing/2014/main" xmlns="" id="{AF1CFDE5-A7D6-4F27-9C31-AEF1554E9B22}"/>
                </a:ext>
              </a:extLst>
            </p:cNvPr>
            <p:cNvSpPr txBox="1"/>
            <p:nvPr/>
          </p:nvSpPr>
          <p:spPr>
            <a:xfrm>
              <a:off x="1299632" y="547391"/>
              <a:ext cx="2850741" cy="49244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Constantia"/>
                  <a:ea typeface="+mn-ea"/>
                  <a:cs typeface="+mn-cs"/>
                </a:rPr>
                <a:t>County of Los Angeles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onstantia"/>
                  <a:ea typeface="+mn-ea"/>
                  <a:cs typeface="+mn-cs"/>
                </a:rPr>
                <a:t>Department of Public Social Services</a:t>
              </a:r>
            </a:p>
          </p:txBody>
        </p:sp>
      </p:grpSp>
      <p:pic>
        <p:nvPicPr>
          <p:cNvPr id="7" name="Picture 5" descr="dpss">
            <a:extLst>
              <a:ext uri="{FF2B5EF4-FFF2-40B4-BE49-F238E27FC236}">
                <a16:creationId xmlns:a16="http://schemas.microsoft.com/office/drawing/2014/main" xmlns="" id="{78B70F4B-519B-4BC8-801F-E04B8DCE0623}"/>
              </a:ext>
            </a:extLst>
          </p:cNvPr>
          <p:cNvPicPr>
            <a:picLocks noChangeAspect="1" noChangeArrowheads="1"/>
          </p:cNvPicPr>
          <p:nvPr/>
        </p:nvPicPr>
        <p:blipFill>
          <a:blip r:embed="rId6"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a:extLst>
              <a:ext uri="{FF2B5EF4-FFF2-40B4-BE49-F238E27FC236}">
                <a16:creationId xmlns:a16="http://schemas.microsoft.com/office/drawing/2014/main" xmlns="" id="{973C2BF5-5409-411E-BFE2-B587B5721A79}"/>
              </a:ext>
            </a:extLst>
          </p:cNvPr>
          <p:cNvSpPr txBox="1">
            <a:spLocks noGrp="1"/>
          </p:cNvSpPr>
          <p:nvPr/>
        </p:nvSpPr>
        <p:spPr bwMode="auto">
          <a:xfrm>
            <a:off x="397940" y="710789"/>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en-US" sz="900" b="0" i="1" u="none" strike="noStrike" kern="1200" cap="none" spc="0" normalizeH="0" baseline="0" noProof="0" dirty="0">
                <a:ln>
                  <a:noFill/>
                </a:ln>
                <a:solidFill>
                  <a:schemeClr val="bg1"/>
                </a:solidFill>
                <a:effectLst/>
                <a:uLnTx/>
                <a:uFillTx/>
                <a:latin typeface="Times New Roman" pitchFamily="18" charset="0"/>
                <a:ea typeface="+mn-ea"/>
                <a:cs typeface="+mn-cs"/>
              </a:rPr>
              <a:t>"To Enrich Lives Through Effective and Caring Service"</a:t>
            </a:r>
          </a:p>
        </p:txBody>
      </p:sp>
      <p:pic>
        <p:nvPicPr>
          <p:cNvPr id="11" name="Picture 10">
            <a:extLst>
              <a:ext uri="{FF2B5EF4-FFF2-40B4-BE49-F238E27FC236}">
                <a16:creationId xmlns:a16="http://schemas.microsoft.com/office/drawing/2014/main" xmlns="" id="{2DE69710-DA50-4738-9622-DA9126FA0C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3412" y="977489"/>
            <a:ext cx="4648200" cy="1780050"/>
          </a:xfrm>
          <a:prstGeom prst="rect">
            <a:avLst/>
          </a:prstGeom>
          <a:noFill/>
        </p:spPr>
      </p:pic>
      <p:sp>
        <p:nvSpPr>
          <p:cNvPr id="12" name="Subtitle 2">
            <a:extLst>
              <a:ext uri="{FF2B5EF4-FFF2-40B4-BE49-F238E27FC236}">
                <a16:creationId xmlns:a16="http://schemas.microsoft.com/office/drawing/2014/main" xmlns="" id="{ABCE5AC3-ED02-4AB5-B0FF-CAE80040966F}"/>
              </a:ext>
            </a:extLst>
          </p:cNvPr>
          <p:cNvSpPr txBox="1">
            <a:spLocks/>
          </p:cNvSpPr>
          <p:nvPr/>
        </p:nvSpPr>
        <p:spPr>
          <a:xfrm>
            <a:off x="0" y="5736337"/>
            <a:ext cx="9141619" cy="1066799"/>
          </a:xfrm>
          <a:prstGeom prst="rect">
            <a:avLst/>
          </a:prstGeom>
        </p:spPr>
        <p:txBody>
          <a:bodyPr vert="horz" lIns="121899" tIns="60949" rIns="121899" bIns="60949" rtlCol="0">
            <a:noAutofit/>
          </a:bodyPr>
          <a:lstStyle>
            <a:lvl1pPr marL="0" indent="0" algn="l" defTabSz="1218987" rtl="0" eaLnBrk="1" latinLnBrk="0" hangingPunct="1">
              <a:lnSpc>
                <a:spcPct val="90000"/>
              </a:lnSpc>
              <a:spcBef>
                <a:spcPts val="1800"/>
              </a:spcBef>
              <a:buClr>
                <a:schemeClr val="accent1">
                  <a:lumMod val="75000"/>
                </a:schemeClr>
              </a:buClr>
              <a:buFont typeface="Arial" pitchFamily="34" charset="0"/>
              <a:buNone/>
              <a:defRPr sz="2800" kern="1200">
                <a:solidFill>
                  <a:schemeClr val="accent1">
                    <a:lumMod val="75000"/>
                  </a:schemeClr>
                </a:solidFill>
                <a:latin typeface="+mn-lt"/>
                <a:ea typeface="+mn-ea"/>
                <a:cs typeface="+mn-cs"/>
              </a:defRPr>
            </a:lvl1pPr>
            <a:lvl2pPr marL="609493" indent="0" algn="ctr" defTabSz="1218987" rtl="0" eaLnBrk="1" latinLnBrk="0" hangingPunct="1">
              <a:lnSpc>
                <a:spcPct val="90000"/>
              </a:lnSpc>
              <a:spcBef>
                <a:spcPts val="1200"/>
              </a:spcBef>
              <a:buClr>
                <a:schemeClr val="accent1">
                  <a:lumMod val="75000"/>
                </a:schemeClr>
              </a:buClr>
              <a:buFont typeface="Arial" pitchFamily="34" charset="0"/>
              <a:buNone/>
              <a:defRPr sz="2400" kern="1200">
                <a:solidFill>
                  <a:schemeClr val="tx1">
                    <a:tint val="75000"/>
                  </a:schemeClr>
                </a:solidFill>
                <a:latin typeface="+mn-lt"/>
                <a:ea typeface="+mn-ea"/>
                <a:cs typeface="+mn-cs"/>
              </a:defRPr>
            </a:lvl2pPr>
            <a:lvl3pPr marL="1218987"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3pPr>
            <a:lvl4pPr marL="1828480"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4pPr>
            <a:lvl5pPr marL="2437973"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5pPr>
            <a:lvl6pPr marL="3047467"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6pPr>
            <a:lvl7pPr marL="3656960"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7pPr>
            <a:lvl8pPr marL="4266453"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8pPr>
            <a:lvl9pPr marL="4875947"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9pPr>
          </a:lstStyle>
          <a:p>
            <a:pPr marL="0" marR="0" lvl="0" indent="0" algn="l" defTabSz="1218987" rtl="0" eaLnBrk="1" fontAlgn="auto" latinLnBrk="0" hangingPunct="1">
              <a:lnSpc>
                <a:spcPct val="90000"/>
              </a:lnSpc>
              <a:spcBef>
                <a:spcPts val="1800"/>
              </a:spcBef>
              <a:spcAft>
                <a:spcPts val="0"/>
              </a:spcAft>
              <a:buClr>
                <a:srgbClr val="89C01C">
                  <a:lumMod val="75000"/>
                </a:srgbClr>
              </a:buClr>
              <a:buSzTx/>
              <a:buFont typeface="Arial" pitchFamily="34" charset="0"/>
              <a:buNone/>
              <a:tabLst/>
              <a:defRPr/>
            </a:pPr>
            <a:r>
              <a:rPr kumimoji="0" lang="en-US" sz="2800" b="0" i="0" u="none" strike="noStrike" kern="1200" cap="none" spc="0" normalizeH="0" baseline="0" noProof="0" dirty="0">
                <a:ln>
                  <a:noFill/>
                </a:ln>
                <a:solidFill>
                  <a:srgbClr val="7C283A">
                    <a:lumMod val="60000"/>
                    <a:lumOff val="40000"/>
                  </a:srgbClr>
                </a:solidFill>
                <a:effectLst/>
                <a:uLnTx/>
                <a:uFillTx/>
                <a:latin typeface="Century Gothic" panose="020B0502020202020204" pitchFamily="34" charset="0"/>
              </a:rPr>
              <a:t>Cinthie Lopez-Paz, HSA I</a:t>
            </a:r>
          </a:p>
          <a:p>
            <a:pPr marL="0" marR="0" lvl="0" indent="0" algn="l" defTabSz="1218987" rtl="0" eaLnBrk="1" fontAlgn="auto" latinLnBrk="0" hangingPunct="1">
              <a:lnSpc>
                <a:spcPct val="90000"/>
              </a:lnSpc>
              <a:spcBef>
                <a:spcPts val="1800"/>
              </a:spcBef>
              <a:spcAft>
                <a:spcPts val="0"/>
              </a:spcAft>
              <a:buClr>
                <a:srgbClr val="89C01C">
                  <a:lumMod val="75000"/>
                </a:srgbClr>
              </a:buClr>
              <a:buSzTx/>
              <a:buFont typeface="Arial" pitchFamily="34" charset="0"/>
              <a:buNone/>
              <a:tabLst/>
              <a:defRPr/>
            </a:pPr>
            <a:r>
              <a:rPr kumimoji="0" lang="en-US" sz="2800" b="0" i="0" u="none" strike="noStrike" kern="1200" cap="none" spc="0" normalizeH="0" baseline="0" noProof="0" dirty="0">
                <a:ln>
                  <a:noFill/>
                </a:ln>
                <a:solidFill>
                  <a:srgbClr val="7C283A">
                    <a:lumMod val="60000"/>
                    <a:lumOff val="40000"/>
                  </a:srgbClr>
                </a:solidFill>
                <a:effectLst/>
                <a:uLnTx/>
                <a:uFillTx/>
                <a:latin typeface="Century Gothic" panose="020B0502020202020204" pitchFamily="34" charset="0"/>
              </a:rPr>
              <a:t>IHSS Program</a:t>
            </a:r>
          </a:p>
        </p:txBody>
      </p:sp>
      <p:sp>
        <p:nvSpPr>
          <p:cNvPr id="2" name="Slide Number Placeholder 1"/>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4C99D79-8A4B-4031-B1E0-AF26F8EDF2BC}" type="slidenum">
              <a:rPr kumimoji="0" 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258458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a:solidFill>
                  <a:schemeClr val="accent3"/>
                </a:solidFill>
                <a:latin typeface="Century Gothic" panose="020B0502020202020204" pitchFamily="34" charset="0"/>
              </a:rPr>
              <a:t>In-Home Supportive Services (IHSS):</a:t>
            </a:r>
            <a:endParaRPr lang="en-US" b="1" dirty="0">
              <a:solidFill>
                <a:schemeClr val="accent3"/>
              </a:solidFill>
              <a:latin typeface="Century Gothic" panose="020B0502020202020204" pitchFamily="34" charset="0"/>
            </a:endParaRPr>
          </a:p>
        </p:txBody>
      </p:sp>
      <p:sp>
        <p:nvSpPr>
          <p:cNvPr id="6" name="Content Placeholder 5"/>
          <p:cNvSpPr>
            <a:spLocks noGrp="1"/>
          </p:cNvSpPr>
          <p:nvPr>
            <p:ph idx="1"/>
          </p:nvPr>
        </p:nvSpPr>
        <p:spPr>
          <a:xfrm>
            <a:off x="684212" y="1600200"/>
            <a:ext cx="9220200" cy="4572000"/>
          </a:xfrm>
        </p:spPr>
        <p:txBody>
          <a:bodyPr>
            <a:normAutofit/>
          </a:bodyPr>
          <a:lstStyle/>
          <a:p>
            <a:r>
              <a:rPr lang="en-US" sz="2000" dirty="0">
                <a:latin typeface="Century Gothic" panose="020B0502020202020204" pitchFamily="34" charset="0"/>
              </a:rPr>
              <a:t>Pays for services provided to aged, blind, or disabled individuals so they may remain safely in their own homes.</a:t>
            </a:r>
          </a:p>
          <a:p>
            <a:r>
              <a:rPr lang="en-US" sz="2000" dirty="0">
                <a:latin typeface="Century Gothic" panose="020B0502020202020204" pitchFamily="34" charset="0"/>
              </a:rPr>
              <a:t>Is an alternative to costly out-of-home care, such as a nursing home or board and care facility.</a:t>
            </a:r>
          </a:p>
          <a:p>
            <a:r>
              <a:rPr lang="en-US" sz="2000" dirty="0">
                <a:latin typeface="Century Gothic" panose="020B0502020202020204" pitchFamily="34" charset="0"/>
              </a:rPr>
              <a:t>Pays for health and safety-related services, such as personal care and domestic services.</a:t>
            </a:r>
          </a:p>
          <a:p>
            <a:r>
              <a:rPr lang="en-US" sz="2000" dirty="0">
                <a:latin typeface="Century Gothic" panose="020B0502020202020204" pitchFamily="34" charset="0"/>
              </a:rPr>
              <a:t>Does </a:t>
            </a:r>
            <a:r>
              <a:rPr lang="en-US" sz="2000" b="1" u="sng" dirty="0">
                <a:latin typeface="Century Gothic" panose="020B0502020202020204" pitchFamily="34" charset="0"/>
              </a:rPr>
              <a:t>not</a:t>
            </a:r>
            <a:r>
              <a:rPr lang="en-US" sz="2000" dirty="0">
                <a:latin typeface="Century Gothic" panose="020B0502020202020204" pitchFamily="34" charset="0"/>
              </a:rPr>
              <a:t> pay for comfort-related services, such as friendly visits and pet care.</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County of Los Angeles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nstantia"/>
                  <a:ea typeface="+mn-ea"/>
                  <a:cs typeface="+mn-cs"/>
                </a:rPr>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en-US" sz="900" b="0" i="1" u="none" strike="noStrike" kern="1200" cap="none" spc="0" normalizeH="0" baseline="0" noProof="0" dirty="0">
                <a:ln>
                  <a:noFill/>
                </a:ln>
                <a:solidFill>
                  <a:srgbClr val="000000"/>
                </a:solidFill>
                <a:effectLst/>
                <a:uLnTx/>
                <a:uFillTx/>
                <a:latin typeface="Times New Roman" pitchFamily="18" charset="0"/>
                <a:ea typeface="+mn-ea"/>
                <a:cs typeface="+mn-cs"/>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5320" y="152400"/>
            <a:ext cx="1392854" cy="533400"/>
          </a:xfrm>
          <a:prstGeom prst="rect">
            <a:avLst/>
          </a:prstGeom>
          <a:noFill/>
        </p:spPr>
      </p:pic>
      <p:pic>
        <p:nvPicPr>
          <p:cNvPr id="11" name="Picture 10">
            <a:extLst>
              <a:ext uri="{FF2B5EF4-FFF2-40B4-BE49-F238E27FC236}">
                <a16:creationId xmlns:a16="http://schemas.microsoft.com/office/drawing/2014/main" xmlns="" id="{12256B08-51AB-4B27-A43A-EE5E10E88D0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753" t="3303" b="2728"/>
          <a:stretch/>
        </p:blipFill>
        <p:spPr>
          <a:xfrm>
            <a:off x="9376681" y="2667312"/>
            <a:ext cx="3186524" cy="2437776"/>
          </a:xfrm>
          <a:prstGeom prst="rect">
            <a:avLst/>
          </a:prstGeom>
        </p:spPr>
      </p:pic>
      <p:sp>
        <p:nvSpPr>
          <p:cNvPr id="2" name="Slide Number Placeholder 1"/>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4C99D79-8A4B-4031-B1E0-AF26F8EDF2BC}" type="slidenum">
              <a:rPr kumimoji="0" 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256978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a:solidFill>
                  <a:schemeClr val="accent3"/>
                </a:solidFill>
                <a:latin typeface="Century Gothic" panose="020B0502020202020204" pitchFamily="34" charset="0"/>
              </a:rPr>
              <a:t>Eligibility</a:t>
            </a:r>
            <a:endParaRPr lang="en-US" b="1" dirty="0">
              <a:solidFill>
                <a:schemeClr val="accent3"/>
              </a:solidFill>
              <a:latin typeface="Century Gothic" panose="020B0502020202020204"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County of Los Angeles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nstantia"/>
                  <a:ea typeface="+mn-ea"/>
                  <a:cs typeface="+mn-cs"/>
                </a:rPr>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en-US" sz="900" b="0" i="1" u="none" strike="noStrike" kern="1200" cap="none" spc="0" normalizeH="0" baseline="0" noProof="0" dirty="0">
                <a:ln>
                  <a:noFill/>
                </a:ln>
                <a:solidFill>
                  <a:srgbClr val="000000"/>
                </a:solidFill>
                <a:effectLst/>
                <a:uLnTx/>
                <a:uFillTx/>
                <a:latin typeface="Times New Roman" pitchFamily="18" charset="0"/>
                <a:ea typeface="+mn-ea"/>
                <a:cs typeface="+mn-cs"/>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5320" y="152400"/>
            <a:ext cx="1392854" cy="533400"/>
          </a:xfrm>
          <a:prstGeom prst="rect">
            <a:avLst/>
          </a:prstGeom>
          <a:noFill/>
        </p:spPr>
      </p:pic>
      <p:sp>
        <p:nvSpPr>
          <p:cNvPr id="20" name="Rectangle 19">
            <a:extLst>
              <a:ext uri="{FF2B5EF4-FFF2-40B4-BE49-F238E27FC236}">
                <a16:creationId xmlns:a16="http://schemas.microsoft.com/office/drawing/2014/main" xmlns="" id="{DB5E2F17-26CF-4C67-A69D-088477F35CC6}"/>
              </a:ext>
            </a:extLst>
          </p:cNvPr>
          <p:cNvSpPr/>
          <p:nvPr/>
        </p:nvSpPr>
        <p:spPr>
          <a:xfrm>
            <a:off x="342901" y="1369317"/>
            <a:ext cx="5536789" cy="5268151"/>
          </a:xfrm>
          <a:prstGeom prst="rect">
            <a:avLst/>
          </a:prstGeom>
        </p:spPr>
        <p:txBody>
          <a:bodyPr wrap="square">
            <a:noAutofit/>
          </a:bodyPr>
          <a:lstStyle/>
          <a:p>
            <a:pPr marL="0" marR="0" lvl="1" indent="0" algn="l" defTabSz="1218987"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CB22C"/>
                </a:solidFill>
                <a:effectLst/>
                <a:uLnTx/>
                <a:uFillTx/>
                <a:latin typeface="Century Gothic" panose="020B0502020202020204" pitchFamily="34" charset="0"/>
                <a:ea typeface="+mn-ea"/>
                <a:cs typeface="+mn-cs"/>
              </a:rPr>
              <a:t>Linkage</a:t>
            </a:r>
          </a:p>
          <a:p>
            <a:pPr marL="571472" marR="0" lvl="1" indent="-347472" algn="l" defTabSz="1218987" rtl="0" eaLnBrk="1" fontAlgn="auto" latinLnBrk="0" hangingPunct="1">
              <a:lnSpc>
                <a:spcPct val="100000"/>
              </a:lnSpc>
              <a:spcBef>
                <a:spcPts val="0"/>
              </a:spcBef>
              <a:spcAft>
                <a:spcPts val="1800"/>
              </a:spcAft>
              <a:buClr>
                <a:srgbClr val="89C01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Age 65+, disabled, </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blind</a:t>
            </a:r>
          </a:p>
          <a:p>
            <a:pPr marL="0" marR="0" lvl="1" indent="0" algn="ctr" defTabSz="1218987" rtl="0" eaLnBrk="1" fontAlgn="auto" latinLnBrk="0" hangingPunct="1">
              <a:lnSpc>
                <a:spcPct val="100000"/>
              </a:lnSpc>
              <a:spcBef>
                <a:spcPts val="0"/>
              </a:spcBef>
              <a:spcAft>
                <a:spcPts val="1800"/>
              </a:spcAft>
              <a:buClr>
                <a:srgbClr val="89C01C"/>
              </a:buClr>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AND</a:t>
            </a:r>
          </a:p>
          <a:p>
            <a:pPr marL="571472" marR="0" lvl="1" indent="-347472" algn="l" defTabSz="1218987" rtl="0" eaLnBrk="1" fontAlgn="auto" latinLnBrk="0" hangingPunct="1">
              <a:lnSpc>
                <a:spcPct val="100000"/>
              </a:lnSpc>
              <a:spcBef>
                <a:spcPts val="0"/>
              </a:spcBef>
              <a:spcAft>
                <a:spcPts val="1200"/>
              </a:spcAft>
              <a:buClr>
                <a:srgbClr val="89C01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Receiving SSI/SSP; </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a:p>
            <a:pPr marL="571490" marR="0" lvl="1" indent="-342900" algn="l" defTabSz="1218987" rtl="0" eaLnBrk="1" fontAlgn="auto" latinLnBrk="0" hangingPunct="1">
              <a:lnSpc>
                <a:spcPct val="100000"/>
              </a:lnSpc>
              <a:spcBef>
                <a:spcPts val="0"/>
              </a:spcBef>
              <a:spcAft>
                <a:spcPts val="1200"/>
              </a:spcAft>
              <a:buClr>
                <a:srgbClr val="89C01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Meeting SSI/SSP criteria except for income or citizenship/</a:t>
            </a:r>
            <a:b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immigration status </a:t>
            </a:r>
            <a:r>
              <a:rPr kumimoji="0" lang="en-US" sz="20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and</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be eligible for </a:t>
            </a:r>
            <a:r>
              <a:rPr kumimoji="0" lang="en-US"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Medi</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-Cal.</a:t>
            </a:r>
            <a:endPar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xmlns="" id="{0713C0E3-15F4-47BA-A48C-5C00D7D65728}"/>
              </a:ext>
            </a:extLst>
          </p:cNvPr>
          <p:cNvSpPr/>
          <p:nvPr/>
        </p:nvSpPr>
        <p:spPr>
          <a:xfrm>
            <a:off x="6331973" y="1369315"/>
            <a:ext cx="5523949" cy="4766015"/>
          </a:xfrm>
          <a:prstGeom prst="rect">
            <a:avLst/>
          </a:prstGeom>
        </p:spPr>
        <p:txBody>
          <a:bodyPr wrap="square">
            <a:noAutofit/>
          </a:bodyPr>
          <a:lstStyle/>
          <a:p>
            <a:pPr marL="0" marR="0" lvl="1" indent="0" algn="l" defTabSz="1218987"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CB22C"/>
                </a:solidFill>
                <a:effectLst/>
                <a:uLnTx/>
                <a:uFillTx/>
                <a:latin typeface="Century Gothic" panose="020B0502020202020204" pitchFamily="34" charset="0"/>
                <a:ea typeface="+mn-ea"/>
                <a:cs typeface="+mn-cs"/>
              </a:rPr>
              <a:t>Income</a:t>
            </a:r>
          </a:p>
          <a:p>
            <a:pPr marL="571490" marR="0" lvl="1" indent="-342900" algn="l" defTabSz="1218987" rtl="0" eaLnBrk="1" fontAlgn="auto" latinLnBrk="0" hangingPunct="1">
              <a:lnSpc>
                <a:spcPct val="100000"/>
              </a:lnSpc>
              <a:spcBef>
                <a:spcPts val="0"/>
              </a:spcBef>
              <a:spcAft>
                <a:spcPts val="0"/>
              </a:spcAft>
              <a:buClr>
                <a:srgbClr val="89C01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Paying a share of cost for </a:t>
            </a:r>
            <a:r>
              <a:rPr kumimoji="0" lang="en-US"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Medi</a:t>
            </a: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Cal and IHSS benefits if income is above SSI/SSP limits</a:t>
            </a:r>
          </a:p>
          <a:p>
            <a:pPr marL="0" marR="0" lvl="1" indent="0" algn="l" defTabSz="1218987" rtl="0" eaLnBrk="1" fontAlgn="auto" latinLnBrk="0" hangingPunct="1">
              <a:lnSpc>
                <a:spcPct val="100000"/>
              </a:lnSpc>
              <a:spcBef>
                <a:spcPts val="0"/>
              </a:spcBef>
              <a:spcAft>
                <a:spcPts val="1200"/>
              </a:spcAft>
              <a:buClrTx/>
              <a:buSzTx/>
              <a:buFontTx/>
              <a:buNone/>
              <a:tabLst/>
              <a:defRPr/>
            </a:pPr>
            <a:endParaRPr kumimoji="0" lang="en-US" sz="2000" b="1" i="0" u="none" strike="noStrike" kern="1200" cap="none" spc="0" normalizeH="0" baseline="0" noProof="0" dirty="0">
              <a:ln>
                <a:noFill/>
              </a:ln>
              <a:solidFill>
                <a:srgbClr val="FCB22C"/>
              </a:solidFill>
              <a:effectLst/>
              <a:uLnTx/>
              <a:uFillTx/>
              <a:latin typeface="Century Gothic" panose="020B0502020202020204" pitchFamily="34" charset="0"/>
              <a:ea typeface="+mn-ea"/>
              <a:cs typeface="+mn-cs"/>
            </a:endParaRPr>
          </a:p>
          <a:p>
            <a:pPr marL="0" marR="0" lvl="1" indent="0" algn="l" defTabSz="1218987"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CB22C"/>
                </a:solidFill>
                <a:effectLst/>
                <a:uLnTx/>
                <a:uFillTx/>
                <a:latin typeface="Century Gothic" panose="020B0502020202020204" pitchFamily="34" charset="0"/>
                <a:ea typeface="+mn-ea"/>
                <a:cs typeface="+mn-cs"/>
              </a:rPr>
              <a:t>Property</a:t>
            </a:r>
          </a:p>
          <a:p>
            <a:pPr marL="0" marR="0" lvl="1" indent="0" algn="l" defTabSz="1218987" rtl="0" eaLnBrk="1" fontAlgn="auto" latinLnBrk="0" hangingPunct="1">
              <a:lnSpc>
                <a:spcPct val="100000"/>
              </a:lnSpc>
              <a:spcBef>
                <a:spcPts val="0"/>
              </a:spcBef>
              <a:spcAft>
                <a:spcPts val="600"/>
              </a:spcAft>
              <a:buClrTx/>
              <a:buSzTx/>
              <a:buFontTx/>
              <a:buNone/>
              <a:tabLst>
                <a:tab pos="1031824" algn="l"/>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Limits:	</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Individual – $2,000</a:t>
            </a:r>
          </a:p>
          <a:p>
            <a:pPr marL="0" marR="0" lvl="1" indent="0" algn="l" defTabSz="1218987" rtl="0" eaLnBrk="1" fontAlgn="auto" latinLnBrk="0" hangingPunct="1">
              <a:lnSpc>
                <a:spcPct val="100000"/>
              </a:lnSpc>
              <a:spcBef>
                <a:spcPts val="0"/>
              </a:spcBef>
              <a:spcAft>
                <a:spcPts val="1200"/>
              </a:spcAft>
              <a:buClrTx/>
              <a:buSzTx/>
              <a:buFontTx/>
              <a:buNone/>
              <a:tabLst>
                <a:tab pos="1031824" algn="l"/>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Couple – $3,000</a:t>
            </a:r>
            <a:endPar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4C99D79-8A4B-4031-B1E0-AF26F8EDF2BC}" type="slidenum">
              <a:rPr kumimoji="0" 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190369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a:solidFill>
                  <a:schemeClr val="accent3"/>
                </a:solidFill>
                <a:latin typeface="Century Gothic" panose="020B0502020202020204" pitchFamily="34" charset="0"/>
              </a:rPr>
              <a:t>Eligibility</a:t>
            </a:r>
            <a:endParaRPr lang="en-US" b="1" dirty="0">
              <a:solidFill>
                <a:schemeClr val="accent3"/>
              </a:solidFill>
              <a:latin typeface="Century Gothic" panose="020B0502020202020204"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County of Los Angeles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nstantia"/>
                  <a:ea typeface="+mn-ea"/>
                  <a:cs typeface="+mn-cs"/>
                </a:rPr>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en-US" sz="900" b="0" i="1" u="none" strike="noStrike" kern="1200" cap="none" spc="0" normalizeH="0" baseline="0" noProof="0" dirty="0">
                <a:ln>
                  <a:noFill/>
                </a:ln>
                <a:solidFill>
                  <a:srgbClr val="000000"/>
                </a:solidFill>
                <a:effectLst/>
                <a:uLnTx/>
                <a:uFillTx/>
                <a:latin typeface="Times New Roman" pitchFamily="18" charset="0"/>
                <a:ea typeface="+mn-ea"/>
                <a:cs typeface="+mn-cs"/>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5320" y="152400"/>
            <a:ext cx="1392854" cy="533400"/>
          </a:xfrm>
          <a:prstGeom prst="rect">
            <a:avLst/>
          </a:prstGeom>
          <a:noFill/>
        </p:spPr>
      </p:pic>
      <p:sp>
        <p:nvSpPr>
          <p:cNvPr id="20" name="Rectangle 19">
            <a:extLst>
              <a:ext uri="{FF2B5EF4-FFF2-40B4-BE49-F238E27FC236}">
                <a16:creationId xmlns:a16="http://schemas.microsoft.com/office/drawing/2014/main" xmlns="" id="{DB5E2F17-26CF-4C67-A69D-088477F35CC6}"/>
              </a:ext>
            </a:extLst>
          </p:cNvPr>
          <p:cNvSpPr/>
          <p:nvPr/>
        </p:nvSpPr>
        <p:spPr>
          <a:xfrm>
            <a:off x="342901" y="1369317"/>
            <a:ext cx="5536789" cy="5268151"/>
          </a:xfrm>
          <a:prstGeom prst="rect">
            <a:avLst/>
          </a:prstGeom>
        </p:spPr>
        <p:txBody>
          <a:bodyPr wrap="square">
            <a:noAutofit/>
          </a:bodyPr>
          <a:lstStyle/>
          <a:p>
            <a:pPr marL="0" marR="0" lvl="0" indent="0" algn="l" defTabSz="1218987"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CB22C"/>
                </a:solidFill>
                <a:effectLst/>
                <a:uLnTx/>
                <a:uFillTx/>
                <a:latin typeface="Century Gothic" panose="020B0502020202020204" pitchFamily="34" charset="0"/>
                <a:ea typeface="+mn-ea"/>
                <a:cs typeface="+mn-cs"/>
              </a:rPr>
              <a:t>Residency</a:t>
            </a:r>
          </a:p>
          <a:p>
            <a:pPr marL="571472" marR="0" lvl="1" indent="-342882" algn="l" defTabSz="1218987"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U.S. citizen, legal permanent resident, or qualified alien; </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and</a:t>
            </a:r>
          </a:p>
          <a:p>
            <a:pPr marL="571472" marR="0" lvl="1" indent="-342882" algn="l" defTabSz="1218987"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California resident; </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and</a:t>
            </a:r>
          </a:p>
          <a:p>
            <a:pPr marL="571472" marR="0" lvl="1" indent="-342882"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Living in his/her own home that is not a nursing home or other out‑of‑home care facility</a:t>
            </a:r>
          </a:p>
        </p:txBody>
      </p:sp>
      <p:sp>
        <p:nvSpPr>
          <p:cNvPr id="21" name="Rectangle 20">
            <a:extLst>
              <a:ext uri="{FF2B5EF4-FFF2-40B4-BE49-F238E27FC236}">
                <a16:creationId xmlns:a16="http://schemas.microsoft.com/office/drawing/2014/main" xmlns="" id="{0713C0E3-15F4-47BA-A48C-5C00D7D65728}"/>
              </a:ext>
            </a:extLst>
          </p:cNvPr>
          <p:cNvSpPr/>
          <p:nvPr/>
        </p:nvSpPr>
        <p:spPr>
          <a:xfrm>
            <a:off x="6331973" y="1369315"/>
            <a:ext cx="5523949" cy="4766015"/>
          </a:xfrm>
          <a:prstGeom prst="rect">
            <a:avLst/>
          </a:prstGeom>
        </p:spPr>
        <p:txBody>
          <a:bodyPr wrap="square">
            <a:noAutofit/>
          </a:bodyPr>
          <a:lstStyle/>
          <a:p>
            <a:pPr marL="0" marR="0" lvl="0" indent="0" algn="l" defTabSz="1218987"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CB22C"/>
                </a:solidFill>
                <a:effectLst/>
                <a:uLnTx/>
                <a:uFillTx/>
                <a:latin typeface="Century Gothic" panose="020B0502020202020204" pitchFamily="34" charset="0"/>
                <a:ea typeface="+mn-ea"/>
                <a:cs typeface="+mn-cs"/>
              </a:rPr>
              <a:t>Health Certification</a:t>
            </a:r>
          </a:p>
          <a:p>
            <a:pPr marL="0" marR="0" lvl="0" indent="0" algn="l" defTabSz="1218987"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Health care certification from a licensed health care professional, indicating the IHSS applicant:</a:t>
            </a:r>
          </a:p>
          <a:p>
            <a:pPr marL="576044" marR="0" lvl="2" indent="-457178" algn="l" defTabSz="1218987" rtl="0" eaLnBrk="1" fontAlgn="auto" latinLnBrk="0" hangingPunct="1">
              <a:lnSpc>
                <a:spcPct val="100000"/>
              </a:lnSpc>
              <a:spcBef>
                <a:spcPts val="0"/>
              </a:spcBef>
              <a:spcAft>
                <a:spcPts val="180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Is unable to independently perform some activity of daily living; </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and</a:t>
            </a: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576044" marR="0" lvl="2" indent="-457178" algn="l" defTabSz="1218987"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Without IHSS, would be at risk for placement in out-of-home care.</a:t>
            </a:r>
          </a:p>
        </p:txBody>
      </p:sp>
      <p:pic>
        <p:nvPicPr>
          <p:cNvPr id="11" name="Picture 10">
            <a:extLst>
              <a:ext uri="{FF2B5EF4-FFF2-40B4-BE49-F238E27FC236}">
                <a16:creationId xmlns:a16="http://schemas.microsoft.com/office/drawing/2014/main" xmlns="" id="{9FA9AAE8-9A95-457D-B7E8-EDFFF29EFD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3812" y="4681588"/>
            <a:ext cx="3192909" cy="2000828"/>
          </a:xfrm>
          <a:prstGeom prst="rect">
            <a:avLst/>
          </a:prstGeom>
          <a:effectLst>
            <a:outerShdw blurRad="63500" sx="102000" sy="102000" algn="ctr" rotWithShape="0">
              <a:prstClr val="black">
                <a:alpha val="40000"/>
              </a:prstClr>
            </a:outerShdw>
          </a:effectLst>
        </p:spPr>
      </p:pic>
      <p:sp>
        <p:nvSpPr>
          <p:cNvPr id="2" name="Slide Number Placeholder 1"/>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4C99D79-8A4B-4031-B1E0-AF26F8EDF2BC}" type="slidenum">
              <a:rPr kumimoji="0" 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85230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BF099C7-1255-4EAA-92F4-BC209461C9A7}"/>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3408" t="11874" r="25015" b="11318"/>
          <a:stretch/>
        </p:blipFill>
        <p:spPr>
          <a:xfrm rot="17794514" flipH="1">
            <a:off x="4408966" y="1881190"/>
            <a:ext cx="1239167" cy="1767234"/>
          </a:xfrm>
          <a:prstGeom prst="rect">
            <a:avLst/>
          </a:prstGeom>
          <a:solidFill>
            <a:schemeClr val="bg1"/>
          </a:solidFill>
        </p:spPr>
      </p:pic>
      <p:sp>
        <p:nvSpPr>
          <p:cNvPr id="5" name="Title 4"/>
          <p:cNvSpPr>
            <a:spLocks noGrp="1"/>
          </p:cNvSpPr>
          <p:nvPr>
            <p:ph type="title"/>
          </p:nvPr>
        </p:nvSpPr>
        <p:spPr/>
        <p:txBody>
          <a:bodyPr/>
          <a:lstStyle/>
          <a:p>
            <a:r>
              <a:rPr lang="en-US" b="1">
                <a:solidFill>
                  <a:schemeClr val="accent3"/>
                </a:solidFill>
                <a:latin typeface="Century Gothic" panose="020B0502020202020204" pitchFamily="34" charset="0"/>
              </a:rPr>
              <a:t>Application Process</a:t>
            </a:r>
            <a:endParaRPr lang="en-US" b="1" dirty="0">
              <a:solidFill>
                <a:schemeClr val="accent3"/>
              </a:solidFill>
              <a:latin typeface="Century Gothic" panose="020B0502020202020204"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County of Los Angeles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nstantia"/>
                  <a:ea typeface="+mn-ea"/>
                  <a:cs typeface="+mn-cs"/>
                </a:rPr>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6"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en-US" sz="900" b="0" i="1" u="none" strike="noStrike" kern="1200" cap="none" spc="0" normalizeH="0" baseline="0" noProof="0" dirty="0">
                <a:ln>
                  <a:noFill/>
                </a:ln>
                <a:solidFill>
                  <a:srgbClr val="000000"/>
                </a:solidFill>
                <a:effectLst/>
                <a:uLnTx/>
                <a:uFillTx/>
                <a:latin typeface="Times New Roman" pitchFamily="18" charset="0"/>
                <a:ea typeface="+mn-ea"/>
                <a:cs typeface="+mn-cs"/>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75320" y="152400"/>
            <a:ext cx="1392854" cy="533400"/>
          </a:xfrm>
          <a:prstGeom prst="rect">
            <a:avLst/>
          </a:prstGeom>
          <a:noFill/>
        </p:spPr>
      </p:pic>
      <p:sp>
        <p:nvSpPr>
          <p:cNvPr id="11" name="Rectangle 10">
            <a:extLst>
              <a:ext uri="{FF2B5EF4-FFF2-40B4-BE49-F238E27FC236}">
                <a16:creationId xmlns:a16="http://schemas.microsoft.com/office/drawing/2014/main" xmlns="" id="{23F46884-AF7A-4521-AFA7-CE581DC9691E}"/>
              </a:ext>
            </a:extLst>
          </p:cNvPr>
          <p:cNvSpPr/>
          <p:nvPr/>
        </p:nvSpPr>
        <p:spPr>
          <a:xfrm>
            <a:off x="342900" y="1368985"/>
            <a:ext cx="5133226" cy="5103734"/>
          </a:xfrm>
          <a:prstGeom prst="rect">
            <a:avLst/>
          </a:prstGeom>
        </p:spPr>
        <p:txBody>
          <a:bodyPr wrap="square">
            <a:noAutofit/>
          </a:bodyPr>
          <a:lstStyle/>
          <a:p>
            <a:pPr marL="457178" marR="0" lvl="0" indent="-457178" algn="l" defTabSz="1218987" rtl="0" eaLnBrk="1" fontAlgn="auto" latinLnBrk="0" hangingPunct="1">
              <a:lnSpc>
                <a:spcPct val="100000"/>
              </a:lnSpc>
              <a:spcBef>
                <a:spcPts val="0"/>
              </a:spcBef>
              <a:spcAft>
                <a:spcPts val="180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Application taken </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by phone:</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en-US" sz="2000" dirty="0">
                <a:solidFill>
                  <a:prstClr val="black"/>
                </a:solidFill>
                <a:latin typeface="Century Gothic" panose="020B0502020202020204" pitchFamily="34" charset="0"/>
              </a:rPr>
              <a:t>     </a:t>
            </a:r>
            <a:r>
              <a:rPr kumimoji="0" lang="en-US" sz="2000" b="1" i="0" u="none" strike="noStrike" kern="1200" cap="none" spc="0" normalizeH="0" baseline="0" noProof="0" dirty="0">
                <a:ln>
                  <a:noFill/>
                </a:ln>
                <a:solidFill>
                  <a:srgbClr val="89C01C"/>
                </a:solidFill>
                <a:effectLst/>
                <a:uLnTx/>
                <a:uFillTx/>
                <a:latin typeface="Century Gothic" panose="020B0502020202020204" pitchFamily="34" charset="0"/>
                <a:ea typeface="+mn-ea"/>
                <a:cs typeface="+mn-cs"/>
              </a:rPr>
              <a:t>(888) 944-4477</a:t>
            </a:r>
            <a:r>
              <a:rPr kumimoji="0" lang="en-US" sz="2000" b="0" i="0" u="none" strike="noStrike" kern="1200" cap="none" spc="0" normalizeH="0" baseline="0" noProof="0" dirty="0">
                <a:ln>
                  <a:noFill/>
                </a:ln>
                <a:solidFill>
                  <a:srgbClr val="89C01C"/>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 </a:t>
            </a:r>
            <a:b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2000" b="1" i="0" u="none" strike="noStrike" kern="1200" cap="none" spc="0" normalizeH="0" baseline="0" noProof="0" dirty="0">
                <a:ln>
                  <a:noFill/>
                </a:ln>
                <a:solidFill>
                  <a:srgbClr val="89C01C"/>
                </a:solidFill>
                <a:effectLst/>
                <a:uLnTx/>
                <a:uFillTx/>
                <a:latin typeface="Century Gothic" panose="020B0502020202020204" pitchFamily="34" charset="0"/>
                <a:ea typeface="+mn-ea"/>
                <a:cs typeface="+mn-cs"/>
              </a:rPr>
              <a:t>(213) 744-4477</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457178" marR="0" lvl="0" indent="-457178" algn="l" defTabSz="1218987" rtl="0" eaLnBrk="1" fontAlgn="auto" latinLnBrk="0" hangingPunct="1">
              <a:lnSpc>
                <a:spcPct val="100000"/>
              </a:lnSpc>
              <a:spcBef>
                <a:spcPts val="0"/>
              </a:spcBef>
              <a:spcAft>
                <a:spcPts val="120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IHSS Social Worker </a:t>
            </a:r>
            <a:b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conducts </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in-home assessment</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to determine:</a:t>
            </a:r>
          </a:p>
          <a:p>
            <a:pPr marL="800060" marR="0" lvl="1" indent="-342882" algn="l" defTabSz="1218987" rtl="0" eaLnBrk="1" fontAlgn="auto" latinLnBrk="0" hangingPunct="1">
              <a:lnSpc>
                <a:spcPct val="100000"/>
              </a:lnSpc>
              <a:spcBef>
                <a:spcPts val="0"/>
              </a:spcBef>
              <a:spcAft>
                <a:spcPts val="1200"/>
              </a:spcAft>
              <a:buClr>
                <a:srgbClr val="89C01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Types of services needed, based on ability to perform certain tasks independently and safely; and</a:t>
            </a:r>
          </a:p>
          <a:p>
            <a:pPr marL="800060" marR="0" lvl="1" indent="-342882" algn="l" defTabSz="1218987" rtl="0" eaLnBrk="1" fontAlgn="auto" latinLnBrk="0" hangingPunct="1">
              <a:lnSpc>
                <a:spcPct val="100000"/>
              </a:lnSpc>
              <a:spcBef>
                <a:spcPts val="0"/>
              </a:spcBef>
              <a:spcAft>
                <a:spcPts val="0"/>
              </a:spcAft>
              <a:buClr>
                <a:srgbClr val="89C01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Amount of time needed for each service.</a:t>
            </a:r>
          </a:p>
        </p:txBody>
      </p:sp>
      <p:sp>
        <p:nvSpPr>
          <p:cNvPr id="13" name="Rectangle 12">
            <a:extLst>
              <a:ext uri="{FF2B5EF4-FFF2-40B4-BE49-F238E27FC236}">
                <a16:creationId xmlns:a16="http://schemas.microsoft.com/office/drawing/2014/main" xmlns="" id="{B14D2BCF-6B5D-4184-9D20-4172DE7F22A4}"/>
              </a:ext>
            </a:extLst>
          </p:cNvPr>
          <p:cNvSpPr/>
          <p:nvPr/>
        </p:nvSpPr>
        <p:spPr>
          <a:xfrm>
            <a:off x="6322980" y="1368985"/>
            <a:ext cx="5532942" cy="5260415"/>
          </a:xfrm>
          <a:prstGeom prst="rect">
            <a:avLst/>
          </a:prstGeom>
        </p:spPr>
        <p:txBody>
          <a:bodyPr wrap="square">
            <a:noAutofit/>
          </a:bodyPr>
          <a:lstStyle/>
          <a:p>
            <a:pPr marL="457178" marR="0" lvl="0" indent="-457178" algn="l" defTabSz="1218987" rtl="0" eaLnBrk="1" fontAlgn="auto" latinLnBrk="0" hangingPunct="1">
              <a:lnSpc>
                <a:spcPct val="100000"/>
              </a:lnSpc>
              <a:spcBef>
                <a:spcPts val="0"/>
              </a:spcBef>
              <a:spcAft>
                <a:spcPts val="1800"/>
              </a:spcAft>
              <a:buClrTx/>
              <a:buSzTx/>
              <a:buFont typeface="+mj-lt"/>
              <a:buAutoNum type="arabicPeriod" startAt="3"/>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Applicant </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notified in writing</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of approval or denial within </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45 days</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457178" marR="0" lvl="0" indent="-457178" algn="l" defTabSz="1218987" rtl="0" eaLnBrk="1" fontAlgn="auto" latinLnBrk="0" hangingPunct="1">
              <a:lnSpc>
                <a:spcPct val="100000"/>
              </a:lnSpc>
              <a:spcBef>
                <a:spcPts val="0"/>
              </a:spcBef>
              <a:spcAft>
                <a:spcPts val="1200"/>
              </a:spcAft>
              <a:buClrTx/>
              <a:buSzTx/>
              <a:buFont typeface="+mj-lt"/>
              <a:buAutoNum type="arabicPeriod" startAt="3"/>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If approved, applicant (now a “recipient”) must </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hire a provider</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800078" marR="0" lvl="1" indent="-342900" algn="l" defTabSz="1218987" rtl="0" eaLnBrk="1" fontAlgn="auto" latinLnBrk="0" hangingPunct="1">
              <a:lnSpc>
                <a:spcPct val="100000"/>
              </a:lnSpc>
              <a:spcBef>
                <a:spcPts val="0"/>
              </a:spcBef>
              <a:spcAft>
                <a:spcPts val="1200"/>
              </a:spcAft>
              <a:buClr>
                <a:srgbClr val="89C01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Recipient is considered the provider’s employer and is responsible for:</a:t>
            </a:r>
          </a:p>
          <a:p>
            <a:pPr marL="1141375" marR="0" lvl="2" indent="-342900" algn="l" defTabSz="1218987" rtl="0" eaLnBrk="1" fontAlgn="auto" latinLnBrk="0" hangingPunct="1">
              <a:lnSpc>
                <a:spcPct val="100000"/>
              </a:lnSpc>
              <a:spcBef>
                <a:spcPts val="0"/>
              </a:spcBef>
              <a:spcAft>
                <a:spcPts val="600"/>
              </a:spcAft>
              <a:buClr>
                <a:srgbClr val="89C01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Hiring</a:t>
            </a:r>
          </a:p>
          <a:p>
            <a:pPr marL="1141375" marR="0" lvl="2" indent="-342900" algn="l" defTabSz="1218987" rtl="0" eaLnBrk="1" fontAlgn="auto" latinLnBrk="0" hangingPunct="1">
              <a:lnSpc>
                <a:spcPct val="100000"/>
              </a:lnSpc>
              <a:spcBef>
                <a:spcPts val="0"/>
              </a:spcBef>
              <a:spcAft>
                <a:spcPts val="600"/>
              </a:spcAft>
              <a:buClr>
                <a:srgbClr val="89C01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Training</a:t>
            </a:r>
          </a:p>
          <a:p>
            <a:pPr marL="1141375" marR="0" lvl="2" indent="-342900" algn="l" defTabSz="1218987" rtl="0" eaLnBrk="1" fontAlgn="auto" latinLnBrk="0" hangingPunct="1">
              <a:lnSpc>
                <a:spcPct val="100000"/>
              </a:lnSpc>
              <a:spcBef>
                <a:spcPts val="0"/>
              </a:spcBef>
              <a:spcAft>
                <a:spcPts val="600"/>
              </a:spcAft>
              <a:buClr>
                <a:srgbClr val="89C01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Supervising</a:t>
            </a:r>
          </a:p>
          <a:p>
            <a:pPr marL="1141375" marR="0" lvl="2" indent="-342900" algn="l" defTabSz="1218987" rtl="0" eaLnBrk="1" fontAlgn="auto" latinLnBrk="0" hangingPunct="1">
              <a:lnSpc>
                <a:spcPct val="100000"/>
              </a:lnSpc>
              <a:spcBef>
                <a:spcPts val="0"/>
              </a:spcBef>
              <a:spcAft>
                <a:spcPts val="0"/>
              </a:spcAft>
              <a:buClr>
                <a:srgbClr val="89C01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Firing</a:t>
            </a:r>
          </a:p>
        </p:txBody>
      </p:sp>
      <p:sp>
        <p:nvSpPr>
          <p:cNvPr id="2" name="Slide Number Placeholder 1"/>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4C99D79-8A4B-4031-B1E0-AF26F8EDF2BC}" type="slidenum">
              <a:rPr kumimoji="0" 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75187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a:solidFill>
                  <a:schemeClr val="accent3"/>
                </a:solidFill>
                <a:latin typeface="Century Gothic" panose="020B0502020202020204" pitchFamily="34" charset="0"/>
              </a:rPr>
              <a:t>Own Home Requirement</a:t>
            </a:r>
            <a:endParaRPr lang="en-US" b="1" dirty="0">
              <a:solidFill>
                <a:schemeClr val="accent3"/>
              </a:solidFill>
              <a:latin typeface="Century Gothic" panose="020B0502020202020204"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County of Los Angeles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nstantia"/>
                  <a:ea typeface="+mn-ea"/>
                  <a:cs typeface="+mn-cs"/>
                </a:rPr>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en-US" sz="900" b="0" i="1" u="none" strike="noStrike" kern="1200" cap="none" spc="0" normalizeH="0" baseline="0" noProof="0" dirty="0">
                <a:ln>
                  <a:noFill/>
                </a:ln>
                <a:solidFill>
                  <a:srgbClr val="000000"/>
                </a:solidFill>
                <a:effectLst/>
                <a:uLnTx/>
                <a:uFillTx/>
                <a:latin typeface="Times New Roman" pitchFamily="18" charset="0"/>
                <a:ea typeface="+mn-ea"/>
                <a:cs typeface="+mn-cs"/>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5320" y="152400"/>
            <a:ext cx="1392854" cy="533400"/>
          </a:xfrm>
          <a:prstGeom prst="rect">
            <a:avLst/>
          </a:prstGeom>
          <a:noFill/>
        </p:spPr>
      </p:pic>
      <p:sp>
        <p:nvSpPr>
          <p:cNvPr id="13" name="Rectangle 12">
            <a:extLst>
              <a:ext uri="{FF2B5EF4-FFF2-40B4-BE49-F238E27FC236}">
                <a16:creationId xmlns:a16="http://schemas.microsoft.com/office/drawing/2014/main" xmlns="" id="{2F99F223-1583-4FF2-ABC6-DE5B604C0E47}"/>
              </a:ext>
            </a:extLst>
          </p:cNvPr>
          <p:cNvSpPr/>
          <p:nvPr/>
        </p:nvSpPr>
        <p:spPr>
          <a:xfrm>
            <a:off x="304800" y="1369315"/>
            <a:ext cx="5408612" cy="5717285"/>
          </a:xfrm>
          <a:prstGeom prst="rect">
            <a:avLst/>
          </a:prstGeom>
        </p:spPr>
        <p:txBody>
          <a:bodyPr wrap="square">
            <a:noAutofit/>
          </a:bodyPr>
          <a:lstStyle/>
          <a:p>
            <a:pPr marL="0" marR="0" lvl="0" indent="0" algn="l" defTabSz="1218987"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CB22C"/>
                </a:solidFill>
                <a:effectLst/>
                <a:uLnTx/>
                <a:uFillTx/>
                <a:latin typeface="Century Gothic" panose="020B0502020202020204" pitchFamily="34" charset="0"/>
                <a:ea typeface="+mn-ea"/>
                <a:cs typeface="+mn-cs"/>
              </a:rPr>
              <a:t>Own Home Definition</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place in which the individual chooses to reside. An individual’s ‘own home’ does not include an acute care hospital, skilled nursing facility, intermediate care facility, or a board and care facility. A person receiving an SSI/SSP payment for a nonmedical out-of-home living arrangement is not considered to be living in his/her home.”</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4" name="Picture 13">
            <a:extLst>
              <a:ext uri="{FF2B5EF4-FFF2-40B4-BE49-F238E27FC236}">
                <a16:creationId xmlns:a16="http://schemas.microsoft.com/office/drawing/2014/main" xmlns="" id="{62C11538-DDB7-4402-B8C9-4AF2975DB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88166" y="4705846"/>
            <a:ext cx="1578420" cy="996377"/>
          </a:xfrm>
          <a:prstGeom prst="rect">
            <a:avLst/>
          </a:prstGeom>
        </p:spPr>
      </p:pic>
      <p:sp>
        <p:nvSpPr>
          <p:cNvPr id="2" name="Slide Number Placeholder 1"/>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4C99D79-8A4B-4031-B1E0-AF26F8EDF2BC}" type="slidenum">
              <a:rPr kumimoji="0" 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3" name="TextBox 2">
            <a:extLst>
              <a:ext uri="{FF2B5EF4-FFF2-40B4-BE49-F238E27FC236}">
                <a16:creationId xmlns:a16="http://schemas.microsoft.com/office/drawing/2014/main" xmlns="" id="{96EF1842-982C-48FB-8EE2-0AE734A006EF}"/>
              </a:ext>
            </a:extLst>
          </p:cNvPr>
          <p:cNvSpPr txBox="1"/>
          <p:nvPr/>
        </p:nvSpPr>
        <p:spPr>
          <a:xfrm>
            <a:off x="5515947" y="1367418"/>
            <a:ext cx="5702841" cy="298543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CB22C"/>
                </a:solidFill>
                <a:effectLst/>
                <a:uLnTx/>
                <a:uFillTx/>
                <a:latin typeface="Century Gothic" panose="020B0502020202020204" pitchFamily="34" charset="0"/>
                <a:ea typeface="+mn-ea"/>
                <a:cs typeface="+mn-cs"/>
              </a:rPr>
              <a:t>Factors for Consideration</a:t>
            </a:r>
          </a:p>
          <a:p>
            <a:pPr marL="576072" marR="0" lvl="0" indent="-342900" algn="l" defTabSz="1218987" rtl="0" eaLnBrk="1" fontAlgn="auto" latinLnBrk="0" hangingPunct="1">
              <a:lnSpc>
                <a:spcPct val="100000"/>
              </a:lnSpc>
              <a:spcBef>
                <a:spcPts val="0"/>
              </a:spcBef>
              <a:spcAft>
                <a:spcPts val="1800"/>
              </a:spcAft>
              <a:buClr>
                <a:srgbClr val="89C01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IHSS recipients must be able to receive authorized IHSS services </a:t>
            </a:r>
            <a:r>
              <a:rPr kumimoji="0" lang="en-US" sz="20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their own home</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576072" marR="0" lvl="0" indent="-342900" algn="l" defTabSz="1218987" rtl="0" eaLnBrk="1" fontAlgn="auto" latinLnBrk="0" hangingPunct="1">
              <a:lnSpc>
                <a:spcPct val="100000"/>
              </a:lnSpc>
              <a:spcBef>
                <a:spcPts val="0"/>
              </a:spcBef>
              <a:spcAft>
                <a:spcPts val="1800"/>
              </a:spcAft>
              <a:buClr>
                <a:srgbClr val="89C01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Own home must be a legal residence.</a:t>
            </a:r>
          </a:p>
          <a:p>
            <a:pPr marL="576072" marR="0" lvl="0" indent="-342900" algn="l" defTabSz="1218987" rtl="0" eaLnBrk="1" fontAlgn="auto" latinLnBrk="0" hangingPunct="1">
              <a:lnSpc>
                <a:spcPct val="100000"/>
              </a:lnSpc>
              <a:spcBef>
                <a:spcPts val="0"/>
              </a:spcBef>
              <a:spcAft>
                <a:spcPts val="0"/>
              </a:spcAft>
              <a:buClr>
                <a:srgbClr val="89C01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Changes in living arrangements must be reported within </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 calendar days</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22017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736337"/>
            <a:ext cx="9141619" cy="1066799"/>
          </a:xfrm>
        </p:spPr>
        <p:txBody>
          <a:bodyPr>
            <a:noAutofit/>
          </a:bodyPr>
          <a:lstStyle/>
          <a:p>
            <a:r>
              <a:rPr lang="en-US" dirty="0">
                <a:solidFill>
                  <a:schemeClr val="accent1">
                    <a:lumMod val="40000"/>
                    <a:lumOff val="60000"/>
                  </a:schemeClr>
                </a:solidFill>
                <a:latin typeface="Century Gothic" panose="020B0502020202020204" pitchFamily="34" charset="0"/>
              </a:rPr>
              <a:t>Adriana Michel, HSA I</a:t>
            </a:r>
          </a:p>
          <a:p>
            <a:r>
              <a:rPr lang="en-US" dirty="0">
                <a:solidFill>
                  <a:schemeClr val="accent1">
                    <a:lumMod val="40000"/>
                    <a:lumOff val="60000"/>
                  </a:schemeClr>
                </a:solidFill>
                <a:latin typeface="Century Gothic" panose="020B0502020202020204" pitchFamily="34" charset="0"/>
              </a:rPr>
              <a:t>CalWORKs Program</a:t>
            </a:r>
          </a:p>
        </p:txBody>
      </p:sp>
      <p:grpSp>
        <p:nvGrpSpPr>
          <p:cNvPr id="4" name="Group 3">
            <a:extLst>
              <a:ext uri="{FF2B5EF4-FFF2-40B4-BE49-F238E27FC236}">
                <a16:creationId xmlns:a16="http://schemas.microsoft.com/office/drawing/2014/main" xmlns="" id="{DCF13ABF-A939-4851-B1BE-829336FC9B04}"/>
              </a:ext>
            </a:extLst>
          </p:cNvPr>
          <p:cNvGrpSpPr/>
          <p:nvPr/>
        </p:nvGrpSpPr>
        <p:grpSpPr>
          <a:xfrm>
            <a:off x="227012" y="152400"/>
            <a:ext cx="3593767" cy="743026"/>
            <a:chOff x="556606" y="422100"/>
            <a:chExt cx="3593767" cy="743026"/>
          </a:xfrm>
        </p:grpSpPr>
        <p:pic>
          <p:nvPicPr>
            <p:cNvPr id="5" name="Picture 4">
              <a:extLst>
                <a:ext uri="{FF2B5EF4-FFF2-40B4-BE49-F238E27FC236}">
                  <a16:creationId xmlns:a16="http://schemas.microsoft.com/office/drawing/2014/main" xmlns="" id="{9D2567C8-5780-4950-8272-6CFE5716715B}"/>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6" name="TextBox 5">
              <a:extLst>
                <a:ext uri="{FF2B5EF4-FFF2-40B4-BE49-F238E27FC236}">
                  <a16:creationId xmlns:a16="http://schemas.microsoft.com/office/drawing/2014/main" xmlns="" id="{AF1CFDE5-A7D6-4F27-9C31-AEF1554E9B2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7" name="Picture 5" descr="dpss">
            <a:extLst>
              <a:ext uri="{FF2B5EF4-FFF2-40B4-BE49-F238E27FC236}">
                <a16:creationId xmlns:a16="http://schemas.microsoft.com/office/drawing/2014/main" xmlns="" id="{78B70F4B-519B-4BC8-801F-E04B8DCE0623}"/>
              </a:ext>
            </a:extLst>
          </p:cNvPr>
          <p:cNvPicPr>
            <a:picLocks noChangeAspect="1" noChangeArrowheads="1"/>
          </p:cNvPicPr>
          <p:nvPr/>
        </p:nvPicPr>
        <p:blipFill>
          <a:blip r:embed="rId6"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a:extLst>
              <a:ext uri="{FF2B5EF4-FFF2-40B4-BE49-F238E27FC236}">
                <a16:creationId xmlns:a16="http://schemas.microsoft.com/office/drawing/2014/main" xmlns="" id="{973C2BF5-5409-411E-BFE2-B587B5721A79}"/>
              </a:ext>
            </a:extLst>
          </p:cNvPr>
          <p:cNvSpPr txBox="1">
            <a:spLocks noGrp="1"/>
          </p:cNvSpPr>
          <p:nvPr/>
        </p:nvSpPr>
        <p:spPr bwMode="auto">
          <a:xfrm>
            <a:off x="397940" y="710789"/>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0" name="Picture 9">
            <a:extLst>
              <a:ext uri="{FF2B5EF4-FFF2-40B4-BE49-F238E27FC236}">
                <a16:creationId xmlns:a16="http://schemas.microsoft.com/office/drawing/2014/main" xmlns="" id="{4A9304E5-92D9-4F98-AD7D-544471E0D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3412" y="1143000"/>
            <a:ext cx="3818427" cy="1219200"/>
          </a:xfrm>
          <a:prstGeom prst="rect">
            <a:avLst/>
          </a:prstGeom>
          <a:noFill/>
        </p:spPr>
      </p:pic>
      <p:sp>
        <p:nvSpPr>
          <p:cNvPr id="2" name="Slide Number Placeholder 1"/>
          <p:cNvSpPr>
            <a:spLocks noGrp="1"/>
          </p:cNvSpPr>
          <p:nvPr>
            <p:ph type="sldNum" sz="quarter" idx="12"/>
          </p:nvPr>
        </p:nvSpPr>
        <p:spPr/>
        <p:txBody>
          <a:bodyPr/>
          <a:lstStyle/>
          <a:p>
            <a:fld id="{34C99D79-8A4B-4031-B1E0-AF26F8EDF2BC}" type="slidenum">
              <a:rPr lang="en-US" smtClean="0"/>
              <a:t>4</a:t>
            </a:fld>
            <a:endParaRPr lang="en-US"/>
          </a:p>
        </p:txBody>
      </p:sp>
    </p:spTree>
    <p:extLst>
      <p:ext uri="{BB962C8B-B14F-4D97-AF65-F5344CB8AC3E}">
        <p14:creationId xmlns:p14="http://schemas.microsoft.com/office/powerpoint/2010/main" val="5637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What is Considered a Home?</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County of Los Angeles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nstantia"/>
                  <a:ea typeface="+mn-ea"/>
                  <a:cs typeface="+mn-cs"/>
                </a:rPr>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en-US" sz="900" b="0" i="1" u="none" strike="noStrike" kern="1200" cap="none" spc="0" normalizeH="0" baseline="0" noProof="0" dirty="0">
                <a:ln>
                  <a:noFill/>
                </a:ln>
                <a:solidFill>
                  <a:srgbClr val="000000"/>
                </a:solidFill>
                <a:effectLst/>
                <a:uLnTx/>
                <a:uFillTx/>
                <a:latin typeface="Times New Roman" pitchFamily="18" charset="0"/>
                <a:ea typeface="+mn-ea"/>
                <a:cs typeface="+mn-cs"/>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5320" y="152400"/>
            <a:ext cx="1392854" cy="533400"/>
          </a:xfrm>
          <a:prstGeom prst="rect">
            <a:avLst/>
          </a:prstGeom>
          <a:noFill/>
        </p:spPr>
      </p:pic>
      <p:sp>
        <p:nvSpPr>
          <p:cNvPr id="11" name="Rectangle 10">
            <a:extLst>
              <a:ext uri="{FF2B5EF4-FFF2-40B4-BE49-F238E27FC236}">
                <a16:creationId xmlns:a16="http://schemas.microsoft.com/office/drawing/2014/main" xmlns="" id="{9EAA79DE-398B-4D02-9D5D-42C751F7E527}"/>
              </a:ext>
            </a:extLst>
          </p:cNvPr>
          <p:cNvSpPr/>
          <p:nvPr/>
        </p:nvSpPr>
        <p:spPr>
          <a:xfrm>
            <a:off x="227012" y="1465189"/>
            <a:ext cx="5180011" cy="5260085"/>
          </a:xfrm>
          <a:prstGeom prst="rect">
            <a:avLst/>
          </a:prstGeom>
        </p:spPr>
        <p:txBody>
          <a:bodyPr wrap="square">
            <a:noAutofit/>
          </a:bodyPr>
          <a:lstStyle/>
          <a:p>
            <a:pPr marL="576072" marR="0" lvl="0" indent="-342900" algn="l" defTabSz="1218987" rtl="0" eaLnBrk="1" fontAlgn="auto" latinLnBrk="0" hangingPunct="1">
              <a:lnSpc>
                <a:spcPct val="100000"/>
              </a:lnSpc>
              <a:spcBef>
                <a:spcPts val="0"/>
              </a:spcBef>
              <a:spcAft>
                <a:spcPts val="0"/>
              </a:spcAft>
              <a:buClr>
                <a:srgbClr val="89C01C"/>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a:t>
            </a: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ouse</a:t>
            </a:r>
          </a:p>
          <a:p>
            <a:pPr marL="576072" marR="0" lvl="0" indent="-342900" algn="l" defTabSz="1218987" rtl="0" eaLnBrk="1" fontAlgn="auto" latinLnBrk="0" hangingPunct="1">
              <a:lnSpc>
                <a:spcPct val="100000"/>
              </a:lnSpc>
              <a:spcBef>
                <a:spcPts val="0"/>
              </a:spcBef>
              <a:spcAft>
                <a:spcPts val="0"/>
              </a:spcAft>
              <a:buClr>
                <a:srgbClr val="89C01C"/>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Apartment</a:t>
            </a:r>
          </a:p>
          <a:p>
            <a:pPr marL="576072" marR="0" lvl="0" indent="-342900" algn="l" defTabSz="1218987" rtl="0" eaLnBrk="1" fontAlgn="auto" latinLnBrk="0" hangingPunct="1">
              <a:lnSpc>
                <a:spcPct val="100000"/>
              </a:lnSpc>
              <a:spcBef>
                <a:spcPts val="0"/>
              </a:spcBef>
              <a:spcAft>
                <a:spcPts val="0"/>
              </a:spcAft>
              <a:buClr>
                <a:srgbClr val="89C01C"/>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Townhouse</a:t>
            </a:r>
          </a:p>
          <a:p>
            <a:pPr marL="576072" marR="0" lvl="0" indent="-342900" algn="l" defTabSz="1218987" rtl="0" eaLnBrk="1" fontAlgn="auto" latinLnBrk="0" hangingPunct="1">
              <a:lnSpc>
                <a:spcPct val="100000"/>
              </a:lnSpc>
              <a:spcBef>
                <a:spcPts val="0"/>
              </a:spcBef>
              <a:spcAft>
                <a:spcPts val="0"/>
              </a:spcAft>
              <a:buClr>
                <a:srgbClr val="89C01C"/>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Condo</a:t>
            </a:r>
          </a:p>
          <a:p>
            <a:pPr marL="576072" marR="0" lvl="0" indent="-342900" algn="l" defTabSz="1218987" rtl="0" eaLnBrk="1" fontAlgn="auto" latinLnBrk="0" hangingPunct="1">
              <a:lnSpc>
                <a:spcPct val="100000"/>
              </a:lnSpc>
              <a:spcBef>
                <a:spcPts val="0"/>
              </a:spcBef>
              <a:spcAft>
                <a:spcPts val="0"/>
              </a:spcAft>
              <a:buClr>
                <a:srgbClr val="89C01C"/>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RV</a:t>
            </a:r>
          </a:p>
          <a:p>
            <a:pPr marL="969264" marR="0" lvl="0" indent="-342900" algn="l" defTabSz="1218987" rtl="0" eaLnBrk="1" fontAlgn="auto" latinLnBrk="0" hangingPunct="1">
              <a:lnSpc>
                <a:spcPct val="100000"/>
              </a:lnSpc>
              <a:spcBef>
                <a:spcPts val="0"/>
              </a:spcBef>
              <a:spcAft>
                <a:spcPts val="0"/>
              </a:spcAft>
              <a:buClr>
                <a:srgbClr val="89C01C"/>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an RV park – own home </a:t>
            </a:r>
            <a:r>
              <a:rPr kumimoji="0" lang="en-US" sz="20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if</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RV stays in one RV park.</a:t>
            </a:r>
          </a:p>
          <a:p>
            <a:pPr marL="969264" marR="0" lvl="0" indent="-342900" algn="l" defTabSz="1218987" rtl="0" eaLnBrk="1" fontAlgn="auto" latinLnBrk="0" hangingPunct="1">
              <a:lnSpc>
                <a:spcPct val="100000"/>
              </a:lnSpc>
              <a:spcBef>
                <a:spcPts val="0"/>
              </a:spcBef>
              <a:spcAft>
                <a:spcPts val="0"/>
              </a:spcAft>
              <a:buClr>
                <a:srgbClr val="89C01C"/>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Outside the home of a relative or friend – own home </a:t>
            </a:r>
            <a:r>
              <a:rPr kumimoji="0" lang="en-US" sz="20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if</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RV is parked legally.</a:t>
            </a:r>
          </a:p>
        </p:txBody>
      </p:sp>
      <p:pic>
        <p:nvPicPr>
          <p:cNvPr id="13" name="Picture 12">
            <a:extLst>
              <a:ext uri="{FF2B5EF4-FFF2-40B4-BE49-F238E27FC236}">
                <a16:creationId xmlns:a16="http://schemas.microsoft.com/office/drawing/2014/main" xmlns="" id="{A12B4619-C053-4EDC-A432-E7D605CC258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11426" t="1853" r="8867"/>
          <a:stretch/>
        </p:blipFill>
        <p:spPr>
          <a:xfrm>
            <a:off x="10443049" y="923186"/>
            <a:ext cx="1625125" cy="1125611"/>
          </a:xfrm>
          <a:prstGeom prst="rect">
            <a:avLst/>
          </a:prstGeom>
        </p:spPr>
      </p:pic>
      <p:pic>
        <p:nvPicPr>
          <p:cNvPr id="14" name="Picture 4" descr="globetrotter-310076_1280">
            <a:extLst>
              <a:ext uri="{FF2B5EF4-FFF2-40B4-BE49-F238E27FC236}">
                <a16:creationId xmlns:a16="http://schemas.microsoft.com/office/drawing/2014/main" xmlns="" id="{563CF230-5F88-4FF8-94A3-DAA5AF389EC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94012" y="4766650"/>
            <a:ext cx="1981200" cy="11769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Slide Number Placeholder 1"/>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4C99D79-8A4B-4031-B1E0-AF26F8EDF2BC}" type="slidenum">
              <a:rPr kumimoji="0" 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15" name="Rectangle 14">
            <a:extLst>
              <a:ext uri="{FF2B5EF4-FFF2-40B4-BE49-F238E27FC236}">
                <a16:creationId xmlns:a16="http://schemas.microsoft.com/office/drawing/2014/main" xmlns="" id="{FD82810F-7AB5-4F03-8AE0-62E63CCD1FB5}"/>
              </a:ext>
            </a:extLst>
          </p:cNvPr>
          <p:cNvSpPr/>
          <p:nvPr/>
        </p:nvSpPr>
        <p:spPr>
          <a:xfrm>
            <a:off x="5407023" y="1465189"/>
            <a:ext cx="6554790" cy="4689621"/>
          </a:xfrm>
          <a:prstGeom prst="rect">
            <a:avLst/>
          </a:prstGeom>
        </p:spPr>
        <p:txBody>
          <a:bodyPr wrap="square">
            <a:noAutofit/>
          </a:bodyPr>
          <a:lstStyle/>
          <a:p>
            <a:pPr marL="576072" marR="0" lvl="0" indent="-342900" algn="l" defTabSz="1218987" rtl="0" eaLnBrk="1" fontAlgn="auto" latinLnBrk="0" hangingPunct="1">
              <a:lnSpc>
                <a:spcPct val="100000"/>
              </a:lnSpc>
              <a:spcBef>
                <a:spcPts val="0"/>
              </a:spcBef>
              <a:spcAft>
                <a:spcPts val="1200"/>
              </a:spcAft>
              <a:buClr>
                <a:srgbClr val="89C01C"/>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Motel room</a:t>
            </a:r>
          </a:p>
          <a:p>
            <a:pPr marL="973138" marR="0" lvl="0" indent="-342900" algn="l" defTabSz="1218987" rtl="0" eaLnBrk="1" fontAlgn="auto" latinLnBrk="0" hangingPunct="1">
              <a:lnSpc>
                <a:spcPct val="100000"/>
              </a:lnSpc>
              <a:spcBef>
                <a:spcPts val="0"/>
              </a:spcBef>
              <a:spcAft>
                <a:spcPts val="0"/>
              </a:spcAft>
              <a:buClr>
                <a:srgbClr val="89C01C"/>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Own home </a:t>
            </a:r>
            <a:r>
              <a:rPr kumimoji="0" lang="en-US" sz="20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if</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individual stays there continuously, not just on a night-to-night basis.</a:t>
            </a:r>
          </a:p>
          <a:p>
            <a:pPr marL="576072" marR="0" lvl="0" indent="-342900" algn="l" defTabSz="1218987" rtl="0" eaLnBrk="1" fontAlgn="auto" latinLnBrk="0" hangingPunct="1">
              <a:lnSpc>
                <a:spcPct val="100000"/>
              </a:lnSpc>
              <a:spcBef>
                <a:spcPts val="0"/>
              </a:spcBef>
              <a:spcAft>
                <a:spcPts val="0"/>
              </a:spcAft>
              <a:buClr>
                <a:srgbClr val="89C01C"/>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Home of relative or friend</a:t>
            </a: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(while looking for permanent home)</a:t>
            </a:r>
            <a:endPar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576072" marR="0" lvl="0" indent="-342900" algn="l" defTabSz="1218987" rtl="0" eaLnBrk="1" fontAlgn="auto" latinLnBrk="0" hangingPunct="1">
              <a:lnSpc>
                <a:spcPct val="100000"/>
              </a:lnSpc>
              <a:spcBef>
                <a:spcPts val="0"/>
              </a:spcBef>
              <a:spcAft>
                <a:spcPts val="0"/>
              </a:spcAft>
              <a:buClr>
                <a:srgbClr val="89C01C"/>
              </a:buClr>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Long-term homeless shelter or transitional housing</a:t>
            </a:r>
          </a:p>
          <a:p>
            <a:pPr marL="973138" marR="0" lvl="0" indent="-342900" algn="l" defTabSz="1218987" rtl="0" eaLnBrk="1" fontAlgn="auto" latinLnBrk="0" hangingPunct="1">
              <a:lnSpc>
                <a:spcPct val="100000"/>
              </a:lnSpc>
              <a:spcBef>
                <a:spcPts val="0"/>
              </a:spcBef>
              <a:spcAft>
                <a:spcPts val="0"/>
              </a:spcAft>
              <a:buClr>
                <a:srgbClr val="89C01C"/>
              </a:buClr>
              <a:buSzTx/>
              <a:buFont typeface="Wingdings" panose="05000000000000000000" pitchFamily="2" charset="2"/>
              <a:buChar char="§"/>
              <a:tabLst/>
              <a:defRPr/>
            </a:pPr>
            <a:r>
              <a:rPr kumimoji="0" lang="en-US" sz="20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If</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individual stays there continuously and authorized services limited to those not provided by the shelter (e.g., meal preparation).</a:t>
            </a:r>
          </a:p>
        </p:txBody>
      </p:sp>
    </p:spTree>
    <p:extLst>
      <p:ext uri="{BB962C8B-B14F-4D97-AF65-F5344CB8AC3E}">
        <p14:creationId xmlns:p14="http://schemas.microsoft.com/office/powerpoint/2010/main" val="412417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CF13ABF-A939-4851-B1BE-829336FC9B04}"/>
              </a:ext>
            </a:extLst>
          </p:cNvPr>
          <p:cNvGrpSpPr/>
          <p:nvPr/>
        </p:nvGrpSpPr>
        <p:grpSpPr>
          <a:xfrm>
            <a:off x="227012" y="152400"/>
            <a:ext cx="3593767" cy="743026"/>
            <a:chOff x="556606" y="422100"/>
            <a:chExt cx="3593767" cy="743026"/>
          </a:xfrm>
        </p:grpSpPr>
        <p:pic>
          <p:nvPicPr>
            <p:cNvPr id="5" name="Picture 4">
              <a:extLst>
                <a:ext uri="{FF2B5EF4-FFF2-40B4-BE49-F238E27FC236}">
                  <a16:creationId xmlns:a16="http://schemas.microsoft.com/office/drawing/2014/main" xmlns="" id="{9D2567C8-5780-4950-8272-6CFE5716715B}"/>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6" name="TextBox 5">
              <a:extLst>
                <a:ext uri="{FF2B5EF4-FFF2-40B4-BE49-F238E27FC236}">
                  <a16:creationId xmlns:a16="http://schemas.microsoft.com/office/drawing/2014/main" xmlns="" id="{AF1CFDE5-A7D6-4F27-9C31-AEF1554E9B2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7" name="Picture 5" descr="dpss">
            <a:extLst>
              <a:ext uri="{FF2B5EF4-FFF2-40B4-BE49-F238E27FC236}">
                <a16:creationId xmlns:a16="http://schemas.microsoft.com/office/drawing/2014/main" xmlns="" id="{78B70F4B-519B-4BC8-801F-E04B8DCE0623}"/>
              </a:ext>
            </a:extLst>
          </p:cNvPr>
          <p:cNvPicPr>
            <a:picLocks noChangeAspect="1" noChangeArrowheads="1"/>
          </p:cNvPicPr>
          <p:nvPr/>
        </p:nvPicPr>
        <p:blipFill>
          <a:blip r:embed="rId6"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a:extLst>
              <a:ext uri="{FF2B5EF4-FFF2-40B4-BE49-F238E27FC236}">
                <a16:creationId xmlns:a16="http://schemas.microsoft.com/office/drawing/2014/main" xmlns="" id="{973C2BF5-5409-411E-BFE2-B587B5721A79}"/>
              </a:ext>
            </a:extLst>
          </p:cNvPr>
          <p:cNvSpPr txBox="1">
            <a:spLocks noGrp="1"/>
          </p:cNvSpPr>
          <p:nvPr/>
        </p:nvSpPr>
        <p:spPr bwMode="auto">
          <a:xfrm>
            <a:off x="397940" y="710789"/>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1" name="Picture 10">
            <a:extLst>
              <a:ext uri="{FF2B5EF4-FFF2-40B4-BE49-F238E27FC236}">
                <a16:creationId xmlns:a16="http://schemas.microsoft.com/office/drawing/2014/main" xmlns="" id="{2DE69710-DA50-4738-9622-DA9126FA0C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3412" y="1108221"/>
            <a:ext cx="4296442" cy="1556008"/>
          </a:xfrm>
          <a:prstGeom prst="rect">
            <a:avLst/>
          </a:prstGeom>
          <a:noFill/>
        </p:spPr>
      </p:pic>
      <p:sp>
        <p:nvSpPr>
          <p:cNvPr id="12" name="Subtitle 2">
            <a:extLst>
              <a:ext uri="{FF2B5EF4-FFF2-40B4-BE49-F238E27FC236}">
                <a16:creationId xmlns:a16="http://schemas.microsoft.com/office/drawing/2014/main" xmlns="" id="{B5991E0E-EE5B-4269-A5F7-296EABFF9EFB}"/>
              </a:ext>
            </a:extLst>
          </p:cNvPr>
          <p:cNvSpPr txBox="1">
            <a:spLocks/>
          </p:cNvSpPr>
          <p:nvPr/>
        </p:nvSpPr>
        <p:spPr>
          <a:xfrm>
            <a:off x="0" y="5736337"/>
            <a:ext cx="9141619" cy="1066799"/>
          </a:xfrm>
          <a:prstGeom prst="rect">
            <a:avLst/>
          </a:prstGeom>
        </p:spPr>
        <p:txBody>
          <a:bodyPr vert="horz" lIns="121899" tIns="60949" rIns="121899" bIns="60949" rtlCol="0">
            <a:noAutofit/>
          </a:bodyPr>
          <a:lstStyle>
            <a:lvl1pPr marL="0" indent="0" algn="l" defTabSz="1218987" rtl="0" eaLnBrk="1" latinLnBrk="0" hangingPunct="1">
              <a:lnSpc>
                <a:spcPct val="90000"/>
              </a:lnSpc>
              <a:spcBef>
                <a:spcPts val="1800"/>
              </a:spcBef>
              <a:buClr>
                <a:schemeClr val="accent1">
                  <a:lumMod val="75000"/>
                </a:schemeClr>
              </a:buClr>
              <a:buFont typeface="Arial" pitchFamily="34" charset="0"/>
              <a:buNone/>
              <a:defRPr sz="2800" kern="1200">
                <a:solidFill>
                  <a:schemeClr val="accent1">
                    <a:lumMod val="75000"/>
                  </a:schemeClr>
                </a:solidFill>
                <a:latin typeface="+mn-lt"/>
                <a:ea typeface="+mn-ea"/>
                <a:cs typeface="+mn-cs"/>
              </a:defRPr>
            </a:lvl1pPr>
            <a:lvl2pPr marL="609493" indent="0" algn="ctr" defTabSz="1218987" rtl="0" eaLnBrk="1" latinLnBrk="0" hangingPunct="1">
              <a:lnSpc>
                <a:spcPct val="90000"/>
              </a:lnSpc>
              <a:spcBef>
                <a:spcPts val="1200"/>
              </a:spcBef>
              <a:buClr>
                <a:schemeClr val="accent1">
                  <a:lumMod val="75000"/>
                </a:schemeClr>
              </a:buClr>
              <a:buFont typeface="Arial" pitchFamily="34" charset="0"/>
              <a:buNone/>
              <a:defRPr sz="2400" kern="1200">
                <a:solidFill>
                  <a:schemeClr val="tx1">
                    <a:tint val="75000"/>
                  </a:schemeClr>
                </a:solidFill>
                <a:latin typeface="+mn-lt"/>
                <a:ea typeface="+mn-ea"/>
                <a:cs typeface="+mn-cs"/>
              </a:defRPr>
            </a:lvl2pPr>
            <a:lvl3pPr marL="1218987"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3pPr>
            <a:lvl4pPr marL="1828480"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4pPr>
            <a:lvl5pPr marL="2437973"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5pPr>
            <a:lvl6pPr marL="3047467"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6pPr>
            <a:lvl7pPr marL="3656960"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7pPr>
            <a:lvl8pPr marL="4266453"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8pPr>
            <a:lvl9pPr marL="4875947"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9pPr>
          </a:lstStyle>
          <a:p>
            <a:r>
              <a:rPr lang="en-US" dirty="0">
                <a:solidFill>
                  <a:schemeClr val="accent3"/>
                </a:solidFill>
                <a:latin typeface="Century Gothic" panose="020B0502020202020204" pitchFamily="34" charset="0"/>
              </a:rPr>
              <a:t>Carlos Portillo, HSA I</a:t>
            </a:r>
          </a:p>
          <a:p>
            <a:r>
              <a:rPr lang="en-US" dirty="0">
                <a:solidFill>
                  <a:schemeClr val="accent3"/>
                </a:solidFill>
                <a:latin typeface="Century Gothic" panose="020B0502020202020204" pitchFamily="34" charset="0"/>
              </a:rPr>
              <a:t>CalFresh Program</a:t>
            </a:r>
          </a:p>
        </p:txBody>
      </p:sp>
      <p:sp>
        <p:nvSpPr>
          <p:cNvPr id="2" name="Slide Number Placeholder 1"/>
          <p:cNvSpPr>
            <a:spLocks noGrp="1"/>
          </p:cNvSpPr>
          <p:nvPr>
            <p:ph type="sldNum" sz="quarter" idx="12"/>
          </p:nvPr>
        </p:nvSpPr>
        <p:spPr/>
        <p:txBody>
          <a:bodyPr/>
          <a:lstStyle/>
          <a:p>
            <a:fld id="{34C99D79-8A4B-4031-B1E0-AF26F8EDF2BC}" type="slidenum">
              <a:rPr lang="en-US" smtClean="0"/>
              <a:t>41</a:t>
            </a:fld>
            <a:endParaRPr lang="en-US"/>
          </a:p>
        </p:txBody>
      </p:sp>
    </p:spTree>
    <p:extLst>
      <p:ext uri="{BB962C8B-B14F-4D97-AF65-F5344CB8AC3E}">
        <p14:creationId xmlns:p14="http://schemas.microsoft.com/office/powerpoint/2010/main" val="11541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What is CalFresh?</a:t>
            </a:r>
          </a:p>
        </p:txBody>
      </p:sp>
      <p:sp>
        <p:nvSpPr>
          <p:cNvPr id="6" name="Content Placeholder 5"/>
          <p:cNvSpPr>
            <a:spLocks noGrp="1"/>
          </p:cNvSpPr>
          <p:nvPr>
            <p:ph idx="1"/>
          </p:nvPr>
        </p:nvSpPr>
        <p:spPr>
          <a:xfrm>
            <a:off x="684212" y="1676400"/>
            <a:ext cx="5104129" cy="4572000"/>
          </a:xfrm>
        </p:spPr>
        <p:txBody>
          <a:bodyPr>
            <a:normAutofit/>
          </a:bodyPr>
          <a:lstStyle/>
          <a:p>
            <a:pPr algn="just">
              <a:buClr>
                <a:schemeClr val="accent1"/>
              </a:buClr>
            </a:pPr>
            <a:r>
              <a:rPr lang="en-US" sz="1600" dirty="0">
                <a:latin typeface="Century Gothic" panose="020B0502020202020204" pitchFamily="34" charset="0"/>
              </a:rPr>
              <a:t>The new name for California’s Food Stamp Program is “CalFresh.” </a:t>
            </a:r>
          </a:p>
          <a:p>
            <a:pPr algn="just">
              <a:buClr>
                <a:schemeClr val="accent1"/>
              </a:buClr>
            </a:pPr>
            <a:r>
              <a:rPr lang="en-US" sz="1600" dirty="0">
                <a:latin typeface="Century Gothic" panose="020B0502020202020204" pitchFamily="34" charset="0"/>
              </a:rPr>
              <a:t>The purpose of this program is to promote and safeguard the health and well-being of low-income individuals and households by increasing their food purchasing power and raising their levels of nutrition. </a:t>
            </a:r>
          </a:p>
          <a:p>
            <a:pPr algn="just">
              <a:buClr>
                <a:schemeClr val="accent1"/>
              </a:buClr>
            </a:pPr>
            <a:r>
              <a:rPr lang="en-US" sz="1600" dirty="0">
                <a:latin typeface="Century Gothic" panose="020B0502020202020204" pitchFamily="34" charset="0"/>
              </a:rPr>
              <a:t>A person who is approved to receive CalFresh benefits is issued an Electronic Benefit Transfer (EBT) card, just like an ATM card, to purchase food at various supermarkets or grocery stores.  </a:t>
            </a:r>
          </a:p>
          <a:p>
            <a:pPr algn="just">
              <a:buClr>
                <a:schemeClr val="accent1"/>
              </a:buClr>
            </a:pPr>
            <a:endParaRPr lang="en-US" sz="1600" dirty="0">
              <a:latin typeface="Century Gothic" panose="020B0502020202020204" pitchFamily="34" charset="0"/>
            </a:endParaRPr>
          </a:p>
          <a:p>
            <a:pPr>
              <a:buClr>
                <a:schemeClr val="accent1"/>
              </a:buClr>
            </a:pPr>
            <a:endParaRPr lang="en-US" sz="1600" dirty="0">
              <a:latin typeface="Century Gothic" panose="020B0502020202020204"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County of Los Angeles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nstantia"/>
                  <a:ea typeface="+mn-ea"/>
                  <a:cs typeface="+mn-cs"/>
                </a:rPr>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en-US" sz="900" b="0" i="1" u="none" strike="noStrike" kern="1200" cap="none" spc="0" normalizeH="0" baseline="0" noProof="0" dirty="0">
                <a:ln>
                  <a:noFill/>
                </a:ln>
                <a:solidFill>
                  <a:srgbClr val="000000"/>
                </a:solidFill>
                <a:effectLst/>
                <a:uLnTx/>
                <a:uFillTx/>
                <a:latin typeface="Times New Roman" pitchFamily="18" charset="0"/>
                <a:ea typeface="+mn-ea"/>
                <a:cs typeface="+mn-cs"/>
              </a:rPr>
              <a:t>"To Enrich Lives Through Effective and Caring Service"</a:t>
            </a:r>
          </a:p>
        </p:txBody>
      </p:sp>
      <p:pic>
        <p:nvPicPr>
          <p:cNvPr id="11" name="Picture 10">
            <a:extLst>
              <a:ext uri="{FF2B5EF4-FFF2-40B4-BE49-F238E27FC236}">
                <a16:creationId xmlns:a16="http://schemas.microsoft.com/office/drawing/2014/main" xmlns="" id="{21EF426B-05C8-43FA-BCD7-6EE1E9E91B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6779" y="54297"/>
            <a:ext cx="2166328" cy="784562"/>
          </a:xfrm>
          <a:prstGeom prst="rect">
            <a:avLst/>
          </a:prstGeom>
          <a:noFill/>
        </p:spPr>
      </p:pic>
      <p:sp>
        <p:nvSpPr>
          <p:cNvPr id="2" name="Slide Number Placeholder 1"/>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4C99D79-8A4B-4031-B1E0-AF26F8EDF2BC}" type="slidenum">
              <a:rPr kumimoji="0" 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12" name="Content Placeholder 5">
            <a:extLst>
              <a:ext uri="{FF2B5EF4-FFF2-40B4-BE49-F238E27FC236}">
                <a16:creationId xmlns:a16="http://schemas.microsoft.com/office/drawing/2014/main" xmlns="" id="{F38A46F9-BF64-4C1C-A226-A7DCCA1E3945}"/>
              </a:ext>
            </a:extLst>
          </p:cNvPr>
          <p:cNvSpPr txBox="1">
            <a:spLocks/>
          </p:cNvSpPr>
          <p:nvPr/>
        </p:nvSpPr>
        <p:spPr>
          <a:xfrm>
            <a:off x="6323012" y="1572283"/>
            <a:ext cx="5410200" cy="4271305"/>
          </a:xfrm>
          <a:prstGeom prst="rect">
            <a:avLst/>
          </a:prstGeom>
        </p:spPr>
        <p:txBody>
          <a:bodyPr vert="horz" lIns="121899" tIns="60949" rIns="121899" bIns="60949" rtlCol="0">
            <a:norm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marL="0" marR="0" lvl="0" indent="0" algn="l" defTabSz="1218987" rtl="0" eaLnBrk="1" fontAlgn="auto" latinLnBrk="0" hangingPunct="1">
              <a:lnSpc>
                <a:spcPct val="90000"/>
              </a:lnSpc>
              <a:spcBef>
                <a:spcPts val="1800"/>
              </a:spcBef>
              <a:spcAft>
                <a:spcPts val="0"/>
              </a:spcAft>
              <a:buClr>
                <a:srgbClr val="89C01C"/>
              </a:buClr>
              <a:buSzTx/>
              <a:buFont typeface="Arial" pitchFamily="34" charset="0"/>
              <a:buNone/>
              <a:tabLst/>
              <a:defRPr/>
            </a:pPr>
            <a:r>
              <a:rPr kumimoji="0" lang="en-US" sz="25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Who can get CalFresh benefits?</a:t>
            </a:r>
          </a:p>
          <a:p>
            <a:pPr marL="304747" marR="0" lvl="0" indent="-304747" algn="just" defTabSz="1218987" rtl="0" eaLnBrk="1" fontAlgn="auto" latinLnBrk="0" hangingPunct="1">
              <a:lnSpc>
                <a:spcPct val="90000"/>
              </a:lnSpc>
              <a:spcBef>
                <a:spcPts val="1800"/>
              </a:spcBef>
              <a:spcAft>
                <a:spcPts val="0"/>
              </a:spcAft>
              <a:buClr>
                <a:srgbClr val="89C01C"/>
              </a:buClr>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Low-income persons who do not have enough money to buy the food they need to stay healthy.</a:t>
            </a:r>
          </a:p>
          <a:p>
            <a:pPr marL="304747" marR="0" lvl="0" indent="-304747" algn="just" defTabSz="1218987" rtl="0" eaLnBrk="1" fontAlgn="auto" latinLnBrk="0" hangingPunct="1">
              <a:lnSpc>
                <a:spcPct val="90000"/>
              </a:lnSpc>
              <a:spcBef>
                <a:spcPts val="1800"/>
              </a:spcBef>
              <a:spcAft>
                <a:spcPts val="0"/>
              </a:spcAft>
              <a:buClr>
                <a:srgbClr val="89C01C"/>
              </a:buClr>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U.S. Citizens or legal non-citizens.</a:t>
            </a:r>
          </a:p>
          <a:p>
            <a:pPr marL="304747" marR="0" lvl="0" indent="-304747" algn="just" defTabSz="1218987" rtl="0" eaLnBrk="1" fontAlgn="auto" latinLnBrk="0" hangingPunct="1">
              <a:lnSpc>
                <a:spcPct val="90000"/>
              </a:lnSpc>
              <a:spcBef>
                <a:spcPts val="1800"/>
              </a:spcBef>
              <a:spcAft>
                <a:spcPts val="0"/>
              </a:spcAft>
              <a:buClr>
                <a:srgbClr val="89C01C"/>
              </a:buClr>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All persons in the household do not have to be related or have children in order to be eligible for CalFresh benefits.</a:t>
            </a:r>
          </a:p>
          <a:p>
            <a:pPr marL="304747" marR="0" lvl="0" indent="-304747" algn="just" defTabSz="1218987" rtl="0" eaLnBrk="1" fontAlgn="auto" latinLnBrk="0" hangingPunct="1">
              <a:lnSpc>
                <a:spcPct val="90000"/>
              </a:lnSpc>
              <a:spcBef>
                <a:spcPts val="1800"/>
              </a:spcBef>
              <a:spcAft>
                <a:spcPts val="0"/>
              </a:spcAft>
              <a:buClr>
                <a:srgbClr val="89C01C"/>
              </a:buClr>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 California, persons receiving SSI/SSP are not eligible for CalFresh benefits.</a:t>
            </a:r>
          </a:p>
          <a:p>
            <a:pPr marL="304747" marR="0" lvl="0" indent="-304747" algn="l" defTabSz="1218987" rtl="0" eaLnBrk="1" fontAlgn="auto" latinLnBrk="0" hangingPunct="1">
              <a:lnSpc>
                <a:spcPct val="90000"/>
              </a:lnSpc>
              <a:spcBef>
                <a:spcPts val="1800"/>
              </a:spcBef>
              <a:spcAft>
                <a:spcPts val="0"/>
              </a:spcAft>
              <a:buClr>
                <a:srgbClr val="89C01C"/>
              </a:buClr>
              <a:buSzTx/>
              <a:buFont typeface="Arial"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304747" marR="0" lvl="0" indent="-304747" algn="l" defTabSz="1218987" rtl="0" eaLnBrk="1" fontAlgn="auto" latinLnBrk="0" hangingPunct="1">
              <a:lnSpc>
                <a:spcPct val="90000"/>
              </a:lnSpc>
              <a:spcBef>
                <a:spcPts val="1800"/>
              </a:spcBef>
              <a:spcAft>
                <a:spcPts val="0"/>
              </a:spcAft>
              <a:buClr>
                <a:srgbClr val="89C01C"/>
              </a:buClr>
              <a:buSzTx/>
              <a:buFont typeface="Arial"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304747" marR="0" lvl="0" indent="-304747" algn="l" defTabSz="1218987" rtl="0" eaLnBrk="1" fontAlgn="auto" latinLnBrk="0" hangingPunct="1">
              <a:lnSpc>
                <a:spcPct val="90000"/>
              </a:lnSpc>
              <a:spcBef>
                <a:spcPts val="1800"/>
              </a:spcBef>
              <a:spcAft>
                <a:spcPts val="0"/>
              </a:spcAft>
              <a:buClr>
                <a:srgbClr val="89C01C"/>
              </a:buClr>
              <a:buSzTx/>
              <a:buFont typeface="Arial"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304747" marR="0" lvl="0" indent="-304747" algn="l" defTabSz="1218987" rtl="0" eaLnBrk="1" fontAlgn="auto" latinLnBrk="0" hangingPunct="1">
              <a:lnSpc>
                <a:spcPct val="90000"/>
              </a:lnSpc>
              <a:spcBef>
                <a:spcPts val="1800"/>
              </a:spcBef>
              <a:spcAft>
                <a:spcPts val="0"/>
              </a:spcAft>
              <a:buClr>
                <a:srgbClr val="89C01C"/>
              </a:buClr>
              <a:buSzTx/>
              <a:buFont typeface="Arial"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151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Application Process</a:t>
            </a:r>
          </a:p>
        </p:txBody>
      </p:sp>
      <p:sp>
        <p:nvSpPr>
          <p:cNvPr id="6" name="Content Placeholder 5"/>
          <p:cNvSpPr>
            <a:spLocks noGrp="1"/>
          </p:cNvSpPr>
          <p:nvPr>
            <p:ph idx="1"/>
          </p:nvPr>
        </p:nvSpPr>
        <p:spPr>
          <a:xfrm>
            <a:off x="1218883" y="1447800"/>
            <a:ext cx="8382001" cy="5058936"/>
          </a:xfrm>
        </p:spPr>
        <p:txBody>
          <a:bodyPr>
            <a:noAutofit/>
          </a:bodyPr>
          <a:lstStyle/>
          <a:p>
            <a:pPr marL="0" indent="0">
              <a:buClr>
                <a:schemeClr val="accent1"/>
              </a:buClr>
              <a:buNone/>
            </a:pPr>
            <a:r>
              <a:rPr lang="en-US" sz="1800" b="1" dirty="0">
                <a:solidFill>
                  <a:schemeClr val="accent2"/>
                </a:solidFill>
                <a:latin typeface="Century Gothic" panose="020B0502020202020204" pitchFamily="34" charset="0"/>
              </a:rPr>
              <a:t>STEP 1 – Completing the application</a:t>
            </a:r>
          </a:p>
          <a:p>
            <a:pPr marL="0" indent="0">
              <a:buClr>
                <a:schemeClr val="accent1"/>
              </a:buClr>
              <a:buNone/>
            </a:pPr>
            <a:r>
              <a:rPr lang="en-US" sz="1800" dirty="0">
                <a:latin typeface="Century Gothic" panose="020B0502020202020204" pitchFamily="34" charset="0"/>
              </a:rPr>
              <a:t>There are 3 easy ways to apply for CalFresh</a:t>
            </a:r>
          </a:p>
          <a:p>
            <a:pPr marL="514350" indent="-514350">
              <a:buClr>
                <a:schemeClr val="accent1"/>
              </a:buClr>
              <a:buAutoNum type="arabicPeriod"/>
            </a:pPr>
            <a:r>
              <a:rPr lang="en-US" sz="1800" b="1" dirty="0">
                <a:latin typeface="Century Gothic" panose="020B0502020202020204" pitchFamily="34" charset="0"/>
              </a:rPr>
              <a:t>Apply On-Line: By using our YBN website </a:t>
            </a:r>
            <a:r>
              <a:rPr lang="en-US" sz="1800" b="1" dirty="0">
                <a:solidFill>
                  <a:schemeClr val="accent3"/>
                </a:solidFill>
                <a:latin typeface="Century Gothic" panose="020B0502020202020204" pitchFamily="34" charset="0"/>
              </a:rPr>
              <a:t>  </a:t>
            </a:r>
          </a:p>
          <a:p>
            <a:pPr marL="508000" indent="0">
              <a:buClr>
                <a:schemeClr val="accent1"/>
              </a:buClr>
              <a:buNone/>
            </a:pPr>
            <a:r>
              <a:rPr lang="en-US" sz="1600" b="1" dirty="0">
                <a:solidFill>
                  <a:schemeClr val="accent3"/>
                </a:solidFill>
                <a:latin typeface="Century Gothic" panose="020B0502020202020204" pitchFamily="34" charset="0"/>
                <a:hlinkClick r:id="rId3"/>
              </a:rPr>
              <a:t>dpss.lacounty.gov</a:t>
            </a:r>
            <a:r>
              <a:rPr lang="en-US" sz="1600" b="1" dirty="0">
                <a:solidFill>
                  <a:schemeClr val="accent3"/>
                </a:solidFill>
                <a:latin typeface="Century Gothic" panose="020B0502020202020204" pitchFamily="34" charset="0"/>
              </a:rPr>
              <a:t>  </a:t>
            </a:r>
          </a:p>
          <a:p>
            <a:pPr marL="514350" indent="-514350">
              <a:buClr>
                <a:schemeClr val="accent1"/>
              </a:buClr>
              <a:buFont typeface="+mj-lt"/>
              <a:buAutoNum type="arabicPeriod" startAt="2"/>
            </a:pPr>
            <a:r>
              <a:rPr lang="en-US" sz="1800" b="1" dirty="0">
                <a:latin typeface="Century Gothic" panose="020B0502020202020204" pitchFamily="34" charset="0"/>
              </a:rPr>
              <a:t>In Person – At the following locations:</a:t>
            </a:r>
          </a:p>
          <a:p>
            <a:pPr lvl="1">
              <a:buClr>
                <a:schemeClr val="accent1"/>
              </a:buClr>
              <a:buFont typeface="Arial" panose="020B0604020202020204" pitchFamily="34" charset="0"/>
              <a:buChar char="•"/>
            </a:pPr>
            <a:r>
              <a:rPr lang="en-US" sz="1600" dirty="0">
                <a:latin typeface="Century Gothic" panose="020B0502020202020204" pitchFamily="34" charset="0"/>
              </a:rPr>
              <a:t>Local DPSS CalFresh District Office</a:t>
            </a:r>
          </a:p>
          <a:p>
            <a:pPr lvl="1">
              <a:buClr>
                <a:schemeClr val="accent1"/>
              </a:buClr>
              <a:buFont typeface="Arial" panose="020B0604020202020204" pitchFamily="34" charset="0"/>
              <a:buChar char="•"/>
            </a:pPr>
            <a:r>
              <a:rPr lang="en-US" sz="1600" dirty="0">
                <a:latin typeface="Century Gothic" panose="020B0502020202020204" pitchFamily="34" charset="0"/>
              </a:rPr>
              <a:t>Certain Community and Faith-Based Organizations</a:t>
            </a:r>
          </a:p>
          <a:p>
            <a:pPr lvl="1">
              <a:buClr>
                <a:schemeClr val="accent1"/>
              </a:buClr>
              <a:buFont typeface="Arial" panose="020B0604020202020204" pitchFamily="34" charset="0"/>
              <a:buChar char="•"/>
            </a:pPr>
            <a:r>
              <a:rPr lang="en-US" sz="1600" dirty="0">
                <a:latin typeface="Century Gothic" panose="020B0502020202020204" pitchFamily="34" charset="0"/>
              </a:rPr>
              <a:t>visit calfreshoutreach.lacounty.gov for more information </a:t>
            </a:r>
          </a:p>
          <a:p>
            <a:pPr lvl="1">
              <a:buClr>
                <a:schemeClr val="accent1"/>
              </a:buClr>
              <a:buFont typeface="Arial" panose="020B0604020202020204" pitchFamily="34" charset="0"/>
              <a:buChar char="•"/>
            </a:pPr>
            <a:r>
              <a:rPr lang="en-US" sz="1600" dirty="0">
                <a:latin typeface="Century Gothic" panose="020B0502020202020204" pitchFamily="34" charset="0"/>
              </a:rPr>
              <a:t>At convenient Community CalFresh Outreach Sites</a:t>
            </a:r>
          </a:p>
          <a:p>
            <a:pPr marL="514350" indent="-514350">
              <a:buClr>
                <a:schemeClr val="accent1"/>
              </a:buClr>
              <a:buFont typeface="+mj-lt"/>
              <a:buAutoNum type="arabicPeriod" startAt="2"/>
            </a:pPr>
            <a:r>
              <a:rPr lang="en-US" sz="1800" b="1" dirty="0">
                <a:latin typeface="Century Gothic" panose="020B0502020202020204" pitchFamily="34" charset="0"/>
              </a:rPr>
              <a:t>By Mail:  Call the Customer Service Centers at:</a:t>
            </a:r>
          </a:p>
          <a:p>
            <a:pPr marL="508000" indent="0">
              <a:buClr>
                <a:schemeClr val="accent1"/>
              </a:buClr>
              <a:buNone/>
              <a:tabLst>
                <a:tab pos="7199313" algn="l"/>
              </a:tabLst>
            </a:pPr>
            <a:r>
              <a:rPr lang="en-US" sz="1600" b="1" dirty="0">
                <a:solidFill>
                  <a:schemeClr val="accent1"/>
                </a:solidFill>
                <a:latin typeface="Century Gothic" panose="020B0502020202020204" pitchFamily="34" charset="0"/>
              </a:rPr>
              <a:t>Local  phone numbers: (626) 569-1399; (310) 258-7400; (818) 701-8200                                                                            or Toll Free (866) 613-3777.</a:t>
            </a:r>
            <a:endParaRPr lang="en-US" sz="1600" dirty="0">
              <a:solidFill>
                <a:schemeClr val="accent1"/>
              </a:solidFill>
              <a:latin typeface="Century Gothic" panose="020B0502020202020204"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County of Los Angeles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nstantia"/>
                  <a:ea typeface="+mn-ea"/>
                  <a:cs typeface="+mn-cs"/>
                </a:rPr>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6"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en-US" sz="900" b="0" i="1" u="none" strike="noStrike" kern="1200" cap="none" spc="0" normalizeH="0" baseline="0" noProof="0" dirty="0">
                <a:ln>
                  <a:noFill/>
                </a:ln>
                <a:solidFill>
                  <a:srgbClr val="000000"/>
                </a:solidFill>
                <a:effectLst/>
                <a:uLnTx/>
                <a:uFillTx/>
                <a:latin typeface="Times New Roman" pitchFamily="18" charset="0"/>
                <a:ea typeface="+mn-ea"/>
                <a:cs typeface="+mn-cs"/>
              </a:rPr>
              <a:t>"To Enrich Lives Through Effective and Caring Service"</a:t>
            </a:r>
          </a:p>
        </p:txBody>
      </p:sp>
      <p:pic>
        <p:nvPicPr>
          <p:cNvPr id="11" name="Picture 10">
            <a:extLst>
              <a:ext uri="{FF2B5EF4-FFF2-40B4-BE49-F238E27FC236}">
                <a16:creationId xmlns:a16="http://schemas.microsoft.com/office/drawing/2014/main" xmlns="" id="{65071EC2-AC20-46C4-B5D5-C0FB5C25AC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6779" y="54297"/>
            <a:ext cx="2166328" cy="784562"/>
          </a:xfrm>
          <a:prstGeom prst="rect">
            <a:avLst/>
          </a:prstGeom>
          <a:noFill/>
        </p:spPr>
      </p:pic>
      <p:sp>
        <p:nvSpPr>
          <p:cNvPr id="2" name="Slide Number Placeholder 1"/>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4C99D79-8A4B-4031-B1E0-AF26F8EDF2BC}" type="slidenum">
              <a:rPr kumimoji="0" 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16511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Application Process</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County of Los Angeles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nstantia"/>
                  <a:ea typeface="+mn-ea"/>
                  <a:cs typeface="+mn-cs"/>
                </a:rPr>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en-US" sz="900" b="0" i="1" u="none" strike="noStrike" kern="1200" cap="none" spc="0" normalizeH="0" baseline="0" noProof="0" dirty="0">
                <a:ln>
                  <a:noFill/>
                </a:ln>
                <a:solidFill>
                  <a:srgbClr val="000000"/>
                </a:solidFill>
                <a:effectLst/>
                <a:uLnTx/>
                <a:uFillTx/>
                <a:latin typeface="Times New Roman" pitchFamily="18" charset="0"/>
                <a:ea typeface="+mn-ea"/>
                <a:cs typeface="+mn-cs"/>
              </a:rPr>
              <a:t>"To Enrich Lives Through Effective and Caring Service"</a:t>
            </a:r>
          </a:p>
        </p:txBody>
      </p:sp>
      <p:pic>
        <p:nvPicPr>
          <p:cNvPr id="11" name="Picture 10">
            <a:extLst>
              <a:ext uri="{FF2B5EF4-FFF2-40B4-BE49-F238E27FC236}">
                <a16:creationId xmlns:a16="http://schemas.microsoft.com/office/drawing/2014/main" xmlns="" id="{65071EC2-AC20-46C4-B5D5-C0FB5C25AC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6779" y="54297"/>
            <a:ext cx="2166328" cy="784562"/>
          </a:xfrm>
          <a:prstGeom prst="rect">
            <a:avLst/>
          </a:prstGeom>
          <a:noFill/>
        </p:spPr>
      </p:pic>
      <p:sp>
        <p:nvSpPr>
          <p:cNvPr id="2" name="Slide Number Placeholder 1"/>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4C99D79-8A4B-4031-B1E0-AF26F8EDF2BC}" type="slidenum">
              <a:rPr kumimoji="0" 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12" name="Content Placeholder 5">
            <a:extLst>
              <a:ext uri="{FF2B5EF4-FFF2-40B4-BE49-F238E27FC236}">
                <a16:creationId xmlns:a16="http://schemas.microsoft.com/office/drawing/2014/main" xmlns="" id="{BEAEEFD6-A52A-44FC-86C5-FF6050A36853}"/>
              </a:ext>
            </a:extLst>
          </p:cNvPr>
          <p:cNvSpPr txBox="1">
            <a:spLocks/>
          </p:cNvSpPr>
          <p:nvPr/>
        </p:nvSpPr>
        <p:spPr>
          <a:xfrm>
            <a:off x="1065212" y="1424320"/>
            <a:ext cx="9599929" cy="4062080"/>
          </a:xfrm>
          <a:prstGeom prst="rect">
            <a:avLst/>
          </a:prstGeom>
        </p:spPr>
        <p:txBody>
          <a:bodyPr vert="horz" lIns="121899" tIns="60949" rIns="121899" bIns="60949" rtlCol="0">
            <a:noAutofit/>
          </a:bodyPr>
          <a:lst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a:lstStyle>
          <a:p>
            <a:pPr marL="0" marR="0" lvl="0" indent="0" algn="just" defTabSz="1218987" rtl="0" eaLnBrk="1" fontAlgn="auto" latinLnBrk="0" hangingPunct="1">
              <a:lnSpc>
                <a:spcPct val="90000"/>
              </a:lnSpc>
              <a:spcBef>
                <a:spcPts val="1800"/>
              </a:spcBef>
              <a:spcAft>
                <a:spcPts val="0"/>
              </a:spcAft>
              <a:buClr>
                <a:srgbClr val="89C01C"/>
              </a:buClr>
              <a:buSzTx/>
              <a:buFont typeface="Arial" pitchFamily="34" charset="0"/>
              <a:buNone/>
              <a:tabLst/>
              <a:defRPr/>
            </a:pPr>
            <a:r>
              <a:rPr kumimoji="0" lang="en-US" sz="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STEP 2 – The Interview</a:t>
            </a:r>
          </a:p>
          <a:p>
            <a:pPr marL="0" marR="0" lvl="0" indent="0" algn="just" defTabSz="1218987" rtl="0" eaLnBrk="1" fontAlgn="auto" latinLnBrk="0" hangingPunct="1">
              <a:lnSpc>
                <a:spcPct val="90000"/>
              </a:lnSpc>
              <a:spcBef>
                <a:spcPts val="1800"/>
              </a:spcBef>
              <a:spcAft>
                <a:spcPts val="0"/>
              </a:spcAft>
              <a:buClr>
                <a:srgbClr val="89C01C"/>
              </a:buClr>
              <a:buSzTx/>
              <a:buFont typeface="Arial" pitchFamily="34" charset="0"/>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application interview is an official and confidential discussion of the household’s circumstances, which directly relate to the determination of CalFresh eligibility and benefits issuance.</a:t>
            </a:r>
          </a:p>
          <a:p>
            <a:pPr marL="304747" marR="0" lvl="0" indent="-304747" algn="just" defTabSz="1218987" rtl="0" eaLnBrk="1" fontAlgn="auto" latinLnBrk="0" hangingPunct="1">
              <a:lnSpc>
                <a:spcPct val="90000"/>
              </a:lnSpc>
              <a:spcBef>
                <a:spcPts val="1800"/>
              </a:spcBef>
              <a:spcAft>
                <a:spcPts val="0"/>
              </a:spcAft>
              <a:buClr>
                <a:srgbClr val="89C01C"/>
              </a:buClr>
              <a:buSzTx/>
              <a:buFont typeface="Arial" pitchFamily="34" charset="0"/>
              <a:buChar char="•"/>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By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telephone</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or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face-to-face </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([Not required] only at the request of the applicant) at the local DPSS office.</a:t>
            </a:r>
          </a:p>
          <a:p>
            <a:pPr marL="0" marR="0" lvl="0" indent="0" algn="just" defTabSz="1218987" rtl="0" eaLnBrk="1" fontAlgn="auto" latinLnBrk="0" hangingPunct="1">
              <a:lnSpc>
                <a:spcPct val="90000"/>
              </a:lnSpc>
              <a:spcBef>
                <a:spcPts val="1800"/>
              </a:spcBef>
              <a:spcAft>
                <a:spcPts val="0"/>
              </a:spcAft>
              <a:buClr>
                <a:srgbClr val="89C01C"/>
              </a:buClr>
              <a:buSzTx/>
              <a:buFont typeface="Arial" pitchFamily="34" charset="0"/>
              <a:buNone/>
              <a:tabLst/>
              <a:defRPr/>
            </a:pPr>
            <a:r>
              <a:rPr kumimoji="0" lang="en-US" sz="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STEP 3 – Verifications</a:t>
            </a:r>
          </a:p>
          <a:p>
            <a:pPr marL="304747" marR="0" lvl="0" indent="-304747" algn="just" defTabSz="1218987" rtl="0" eaLnBrk="1" fontAlgn="auto" latinLnBrk="0" hangingPunct="1">
              <a:lnSpc>
                <a:spcPct val="90000"/>
              </a:lnSpc>
              <a:spcBef>
                <a:spcPts val="1800"/>
              </a:spcBef>
              <a:spcAft>
                <a:spcPts val="0"/>
              </a:spcAft>
              <a:buClr>
                <a:srgbClr val="89C01C"/>
              </a:buClr>
              <a:buSzTx/>
              <a:buFont typeface="Arial" pitchFamily="34" charset="0"/>
              <a:buChar char="•"/>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CalFresh applicants will be asked to provide verification or proof of the information they include in their applications. </a:t>
            </a:r>
          </a:p>
          <a:p>
            <a:pPr marL="0" marR="0" lvl="0" indent="0" algn="just" defTabSz="1218987" rtl="0" eaLnBrk="1" fontAlgn="auto" latinLnBrk="0" hangingPunct="1">
              <a:lnSpc>
                <a:spcPct val="90000"/>
              </a:lnSpc>
              <a:spcBef>
                <a:spcPts val="1800"/>
              </a:spcBef>
              <a:spcAft>
                <a:spcPts val="0"/>
              </a:spcAft>
              <a:buClr>
                <a:srgbClr val="89C01C"/>
              </a:buClr>
              <a:buSzTx/>
              <a:buFont typeface="Arial" pitchFamily="34" charset="0"/>
              <a:buNone/>
              <a:tabLst/>
              <a:defRPr/>
            </a:pPr>
            <a:r>
              <a:rPr kumimoji="0" lang="en-US" sz="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STEP 4 – Approval or Denial</a:t>
            </a:r>
            <a:endParaRPr kumimoji="0" lang="en-US" sz="20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endParaRPr>
          </a:p>
          <a:p>
            <a:pPr marL="0" marR="0" lvl="0" indent="0" algn="just" defTabSz="1218987" rtl="0" eaLnBrk="1" fontAlgn="auto" latinLnBrk="0" hangingPunct="1">
              <a:lnSpc>
                <a:spcPct val="90000"/>
              </a:lnSpc>
              <a:spcBef>
                <a:spcPts val="1800"/>
              </a:spcBef>
              <a:spcAft>
                <a:spcPts val="0"/>
              </a:spcAft>
              <a:buClr>
                <a:srgbClr val="89C01C"/>
              </a:buClr>
              <a:buSzTx/>
              <a:buFont typeface="Arial" pitchFamily="34" charset="0"/>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DPSS is required to notify all applicants of the decision on their case within 30 days of the date of their application.</a:t>
            </a:r>
          </a:p>
          <a:p>
            <a:pPr marL="0" marR="0" lvl="0" indent="0" algn="l" defTabSz="1218987" rtl="0" eaLnBrk="1" fontAlgn="auto" latinLnBrk="0" hangingPunct="1">
              <a:lnSpc>
                <a:spcPct val="90000"/>
              </a:lnSpc>
              <a:spcBef>
                <a:spcPts val="1800"/>
              </a:spcBef>
              <a:spcAft>
                <a:spcPts val="0"/>
              </a:spcAft>
              <a:buClr>
                <a:srgbClr val="89C01C"/>
              </a:buClr>
              <a:buSzTx/>
              <a:buFont typeface="Arial" pitchFamily="34" charset="0"/>
              <a:buNone/>
              <a:tabLst/>
              <a:defRPr/>
            </a:pPr>
            <a:endParaRPr kumimoji="0" lang="en-US" sz="1800" b="1" i="0" u="none" strike="noStrike" kern="1200" cap="none" spc="0" normalizeH="0" baseline="0" noProof="0" dirty="0">
              <a:ln>
                <a:noFill/>
              </a:ln>
              <a:solidFill>
                <a:srgbClr val="FCB22C"/>
              </a:solidFill>
              <a:effectLst/>
              <a:uLnTx/>
              <a:uFillTx/>
              <a:latin typeface="Century Gothic" panose="020B0502020202020204" pitchFamily="34" charset="0"/>
              <a:ea typeface="+mn-ea"/>
              <a:cs typeface="+mn-cs"/>
            </a:endParaRPr>
          </a:p>
          <a:p>
            <a:pPr marL="304747" marR="0" lvl="0" indent="-304747" algn="l" defTabSz="1218987" rtl="0" eaLnBrk="1" fontAlgn="auto" latinLnBrk="0" hangingPunct="1">
              <a:lnSpc>
                <a:spcPct val="90000"/>
              </a:lnSpc>
              <a:spcBef>
                <a:spcPts val="1800"/>
              </a:spcBef>
              <a:spcAft>
                <a:spcPts val="0"/>
              </a:spcAft>
              <a:buClr>
                <a:srgbClr val="89C01C"/>
              </a:buClr>
              <a:buSzTx/>
              <a:buFont typeface="Arial"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1218987" rtl="0" eaLnBrk="1" fontAlgn="auto" latinLnBrk="0" hangingPunct="1">
              <a:lnSpc>
                <a:spcPct val="90000"/>
              </a:lnSpc>
              <a:spcBef>
                <a:spcPts val="1800"/>
              </a:spcBef>
              <a:spcAft>
                <a:spcPts val="0"/>
              </a:spcAft>
              <a:buClr>
                <a:srgbClr val="89C01C"/>
              </a:buClr>
              <a:buSzTx/>
              <a:buFont typeface="Arial" pitchFamily="34" charset="0"/>
              <a:buNone/>
              <a:tabLst/>
              <a:defRPr/>
            </a:pPr>
            <a:endParaRPr kumimoji="0" lang="en-US" sz="1100" b="0" i="0" u="none" strike="noStrike" kern="1200" cap="none" spc="0" normalizeH="0" baseline="0" noProof="0" dirty="0">
              <a:ln>
                <a:noFill/>
              </a:ln>
              <a:solidFill>
                <a:srgbClr val="FCB22C"/>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512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CalFresh Outreach &amp; Marketing Efforts</a:t>
            </a:r>
          </a:p>
        </p:txBody>
      </p:sp>
      <p:sp>
        <p:nvSpPr>
          <p:cNvPr id="6" name="Content Placeholder 5"/>
          <p:cNvSpPr>
            <a:spLocks noGrp="1"/>
          </p:cNvSpPr>
          <p:nvPr>
            <p:ph idx="1"/>
          </p:nvPr>
        </p:nvSpPr>
        <p:spPr>
          <a:xfrm>
            <a:off x="684212" y="1600200"/>
            <a:ext cx="11096731" cy="4572000"/>
          </a:xfrm>
        </p:spPr>
        <p:txBody>
          <a:bodyPr>
            <a:normAutofit/>
          </a:bodyPr>
          <a:lstStyle/>
          <a:p>
            <a:pPr marL="0" indent="0" algn="just">
              <a:buNone/>
            </a:pPr>
            <a:r>
              <a:rPr lang="en-US" sz="2000" dirty="0">
                <a:latin typeface="Century Gothic" panose="020B0502020202020204" pitchFamily="34" charset="0"/>
              </a:rPr>
              <a:t>We continue to build on the strong and broad partnership built over the past years with community organization, agencies, County Departments and cities.  Our goal is to enhance and expand the collaboration with our community partners.  </a:t>
            </a:r>
          </a:p>
          <a:p>
            <a:pPr marL="0" indent="0">
              <a:buNone/>
            </a:pPr>
            <a:r>
              <a:rPr lang="en-US" sz="3000" b="1" dirty="0">
                <a:solidFill>
                  <a:srgbClr val="0070C0"/>
                </a:solidFill>
                <a:latin typeface="Century Gothic" panose="020B0502020202020204" pitchFamily="34" charset="0"/>
              </a:rPr>
              <a:t>How to access the CalFresh Outreach Toolkit: </a:t>
            </a:r>
          </a:p>
          <a:p>
            <a:pPr marL="0" indent="0">
              <a:buNone/>
            </a:pPr>
            <a:r>
              <a:rPr lang="en-US" sz="3200" b="1" dirty="0">
                <a:solidFill>
                  <a:srgbClr val="0070C0"/>
                </a:solidFill>
                <a:latin typeface="Century Gothic" panose="020B0502020202020204" pitchFamily="34" charset="0"/>
                <a:hlinkClick r:id="rId3"/>
              </a:rPr>
              <a:t>CalFreshoutreach.lacounty.gov </a:t>
            </a:r>
            <a:endParaRPr lang="en-US" sz="3200" b="1" dirty="0">
              <a:solidFill>
                <a:srgbClr val="0070C0"/>
              </a:solidFill>
              <a:latin typeface="Century Gothic" panose="020B0502020202020204" pitchFamily="34" charset="0"/>
            </a:endParaRPr>
          </a:p>
          <a:p>
            <a:pPr marL="0" indent="0">
              <a:buNone/>
            </a:pPr>
            <a:endParaRPr lang="en-US" sz="3200" b="1" dirty="0">
              <a:solidFill>
                <a:srgbClr val="0070C0"/>
              </a:solidFill>
            </a:endParaRPr>
          </a:p>
          <a:p>
            <a:pPr marL="0" indent="0">
              <a:buNone/>
            </a:pPr>
            <a:endParaRPr lang="en-US" sz="3000" dirty="0"/>
          </a:p>
          <a:p>
            <a:pPr marL="0" indent="0">
              <a:buClr>
                <a:schemeClr val="accent1"/>
              </a:buClr>
              <a:buNone/>
            </a:pPr>
            <a:endParaRPr lang="en-US" sz="2000" dirty="0">
              <a:latin typeface="Century Gothic" panose="020B0502020202020204"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County of Los Angeles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nstantia"/>
                  <a:ea typeface="+mn-ea"/>
                  <a:cs typeface="+mn-cs"/>
                </a:rPr>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6"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en-US" sz="900" b="0" i="1" u="none" strike="noStrike" kern="1200" cap="none" spc="0" normalizeH="0" baseline="0" noProof="0" dirty="0">
                <a:ln>
                  <a:noFill/>
                </a:ln>
                <a:solidFill>
                  <a:srgbClr val="000000"/>
                </a:solidFill>
                <a:effectLst/>
                <a:uLnTx/>
                <a:uFillTx/>
                <a:latin typeface="Times New Roman" pitchFamily="18" charset="0"/>
                <a:ea typeface="+mn-ea"/>
                <a:cs typeface="+mn-cs"/>
              </a:rPr>
              <a:t>"To Enrich Lives Through Effective and Caring Service"</a:t>
            </a:r>
          </a:p>
        </p:txBody>
      </p:sp>
      <p:pic>
        <p:nvPicPr>
          <p:cNvPr id="11" name="Picture 10">
            <a:extLst>
              <a:ext uri="{FF2B5EF4-FFF2-40B4-BE49-F238E27FC236}">
                <a16:creationId xmlns:a16="http://schemas.microsoft.com/office/drawing/2014/main" xmlns="" id="{9F9B7178-DB34-4DE2-A22D-FF9D32E3B9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6779" y="54297"/>
            <a:ext cx="2166328" cy="784562"/>
          </a:xfrm>
          <a:prstGeom prst="rect">
            <a:avLst/>
          </a:prstGeom>
          <a:noFill/>
        </p:spPr>
      </p:pic>
      <p:sp>
        <p:nvSpPr>
          <p:cNvPr id="2" name="Slide Number Placeholder 1"/>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4C99D79-8A4B-4031-B1E0-AF26F8EDF2BC}" type="slidenum">
              <a:rPr kumimoji="0" 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pic>
        <p:nvPicPr>
          <p:cNvPr id="12" name="Picture 11">
            <a:extLst>
              <a:ext uri="{FF2B5EF4-FFF2-40B4-BE49-F238E27FC236}">
                <a16:creationId xmlns:a16="http://schemas.microsoft.com/office/drawing/2014/main" xmlns="" id="{11820CDF-709F-4317-AC55-00DB445A1D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6012" y="3779200"/>
            <a:ext cx="4190584" cy="1418299"/>
          </a:xfrm>
          <a:prstGeom prst="rect">
            <a:avLst/>
          </a:prstGeom>
        </p:spPr>
      </p:pic>
      <p:pic>
        <p:nvPicPr>
          <p:cNvPr id="13" name="Picture 12">
            <a:extLst>
              <a:ext uri="{FF2B5EF4-FFF2-40B4-BE49-F238E27FC236}">
                <a16:creationId xmlns:a16="http://schemas.microsoft.com/office/drawing/2014/main" xmlns="" id="{90D276C4-00AF-439B-BE41-DB5FB9464DB5}"/>
              </a:ext>
            </a:extLst>
          </p:cNvPr>
          <p:cNvPicPr>
            <a:picLocks noChangeAspect="1"/>
          </p:cNvPicPr>
          <p:nvPr/>
        </p:nvPicPr>
        <p:blipFill>
          <a:blip r:embed="rId9"/>
          <a:stretch>
            <a:fillRect/>
          </a:stretch>
        </p:blipFill>
        <p:spPr>
          <a:xfrm>
            <a:off x="868402" y="4145169"/>
            <a:ext cx="1644610" cy="2316864"/>
          </a:xfrm>
          <a:prstGeom prst="rect">
            <a:avLst/>
          </a:prstGeom>
        </p:spPr>
      </p:pic>
      <p:pic>
        <p:nvPicPr>
          <p:cNvPr id="14" name="Picture 13">
            <a:extLst>
              <a:ext uri="{FF2B5EF4-FFF2-40B4-BE49-F238E27FC236}">
                <a16:creationId xmlns:a16="http://schemas.microsoft.com/office/drawing/2014/main" xmlns="" id="{DA079753-DA93-4D8E-B593-F73C6FEC1F6A}"/>
              </a:ext>
            </a:extLst>
          </p:cNvPr>
          <p:cNvPicPr>
            <a:picLocks noChangeAspect="1"/>
          </p:cNvPicPr>
          <p:nvPr/>
        </p:nvPicPr>
        <p:blipFill>
          <a:blip r:embed="rId10"/>
          <a:stretch>
            <a:fillRect/>
          </a:stretch>
        </p:blipFill>
        <p:spPr>
          <a:xfrm>
            <a:off x="3579813" y="4145168"/>
            <a:ext cx="2951460" cy="1803737"/>
          </a:xfrm>
          <a:prstGeom prst="rect">
            <a:avLst/>
          </a:prstGeom>
        </p:spPr>
      </p:pic>
    </p:spTree>
    <p:extLst>
      <p:ext uri="{BB962C8B-B14F-4D97-AF65-F5344CB8AC3E}">
        <p14:creationId xmlns:p14="http://schemas.microsoft.com/office/powerpoint/2010/main" val="388126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CF13ABF-A939-4851-B1BE-829336FC9B04}"/>
              </a:ext>
            </a:extLst>
          </p:cNvPr>
          <p:cNvGrpSpPr/>
          <p:nvPr/>
        </p:nvGrpSpPr>
        <p:grpSpPr>
          <a:xfrm>
            <a:off x="227012" y="152400"/>
            <a:ext cx="3593767" cy="743026"/>
            <a:chOff x="556606" y="422100"/>
            <a:chExt cx="3593767" cy="743026"/>
          </a:xfrm>
        </p:grpSpPr>
        <p:pic>
          <p:nvPicPr>
            <p:cNvPr id="5" name="Picture 4">
              <a:extLst>
                <a:ext uri="{FF2B5EF4-FFF2-40B4-BE49-F238E27FC236}">
                  <a16:creationId xmlns:a16="http://schemas.microsoft.com/office/drawing/2014/main" xmlns="" id="{9D2567C8-5780-4950-8272-6CFE5716715B}"/>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6" name="TextBox 5">
              <a:extLst>
                <a:ext uri="{FF2B5EF4-FFF2-40B4-BE49-F238E27FC236}">
                  <a16:creationId xmlns:a16="http://schemas.microsoft.com/office/drawing/2014/main" xmlns="" id="{AF1CFDE5-A7D6-4F27-9C31-AEF1554E9B22}"/>
                </a:ext>
              </a:extLst>
            </p:cNvPr>
            <p:cNvSpPr txBox="1"/>
            <p:nvPr/>
          </p:nvSpPr>
          <p:spPr>
            <a:xfrm>
              <a:off x="1299632" y="547391"/>
              <a:ext cx="2850741" cy="492443"/>
            </a:xfrm>
            <a:prstGeom prst="rect">
              <a:avLst/>
            </a:prstGeom>
            <a:noFill/>
          </p:spPr>
          <p:txBody>
            <a:bodyPr wrap="square" rtlCol="0">
              <a:spAutoFit/>
            </a:bodyPr>
            <a:lstStyle/>
            <a:p>
              <a:r>
                <a:rPr lang="en-US" sz="1400" dirty="0">
                  <a:solidFill>
                    <a:schemeClr val="bg1"/>
                  </a:solidFill>
                </a:rPr>
                <a:t>County of Los Angeles</a:t>
              </a:r>
            </a:p>
            <a:p>
              <a:r>
                <a:rPr lang="en-US" sz="1200" b="1" dirty="0">
                  <a:solidFill>
                    <a:schemeClr val="bg1"/>
                  </a:solidFill>
                </a:rPr>
                <a:t>Department of Public Social Services</a:t>
              </a:r>
            </a:p>
          </p:txBody>
        </p:sp>
      </p:grpSp>
      <p:pic>
        <p:nvPicPr>
          <p:cNvPr id="7" name="Picture 5" descr="dpss">
            <a:extLst>
              <a:ext uri="{FF2B5EF4-FFF2-40B4-BE49-F238E27FC236}">
                <a16:creationId xmlns:a16="http://schemas.microsoft.com/office/drawing/2014/main" xmlns="" id="{78B70F4B-519B-4BC8-801F-E04B8DCE0623}"/>
              </a:ext>
            </a:extLst>
          </p:cNvPr>
          <p:cNvPicPr>
            <a:picLocks noChangeAspect="1" noChangeArrowheads="1"/>
          </p:cNvPicPr>
          <p:nvPr/>
        </p:nvPicPr>
        <p:blipFill>
          <a:blip r:embed="rId6"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a:extLst>
              <a:ext uri="{FF2B5EF4-FFF2-40B4-BE49-F238E27FC236}">
                <a16:creationId xmlns:a16="http://schemas.microsoft.com/office/drawing/2014/main" xmlns="" id="{973C2BF5-5409-411E-BFE2-B587B5721A79}"/>
              </a:ext>
            </a:extLst>
          </p:cNvPr>
          <p:cNvSpPr txBox="1">
            <a:spLocks noGrp="1"/>
          </p:cNvSpPr>
          <p:nvPr/>
        </p:nvSpPr>
        <p:spPr bwMode="auto">
          <a:xfrm>
            <a:off x="397940" y="710789"/>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chemeClr val="bg1"/>
                </a:solidFill>
                <a:latin typeface="Times New Roman" pitchFamily="18" charset="0"/>
              </a:rPr>
              <a:t>"To Enrich Lives Through Effective and Caring Service"</a:t>
            </a:r>
          </a:p>
        </p:txBody>
      </p:sp>
      <p:pic>
        <p:nvPicPr>
          <p:cNvPr id="11" name="Picture 10">
            <a:extLst>
              <a:ext uri="{FF2B5EF4-FFF2-40B4-BE49-F238E27FC236}">
                <a16:creationId xmlns:a16="http://schemas.microsoft.com/office/drawing/2014/main" xmlns="" id="{2DE69710-DA50-4738-9622-DA9126FA0C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3412" y="1066800"/>
            <a:ext cx="1720969" cy="1447800"/>
          </a:xfrm>
          <a:prstGeom prst="rect">
            <a:avLst/>
          </a:prstGeom>
          <a:noFill/>
        </p:spPr>
      </p:pic>
      <p:sp>
        <p:nvSpPr>
          <p:cNvPr id="2" name="TextBox 1">
            <a:extLst>
              <a:ext uri="{FF2B5EF4-FFF2-40B4-BE49-F238E27FC236}">
                <a16:creationId xmlns:a16="http://schemas.microsoft.com/office/drawing/2014/main" xmlns="" id="{5822A97B-236C-4CD4-89F1-6A795CC785EF}"/>
              </a:ext>
            </a:extLst>
          </p:cNvPr>
          <p:cNvSpPr txBox="1"/>
          <p:nvPr/>
        </p:nvSpPr>
        <p:spPr>
          <a:xfrm>
            <a:off x="3660246" y="1467534"/>
            <a:ext cx="6244165" cy="646331"/>
          </a:xfrm>
          <a:prstGeom prst="rect">
            <a:avLst/>
          </a:prstGeom>
          <a:noFill/>
        </p:spPr>
        <p:txBody>
          <a:bodyPr wrap="square" rtlCol="0">
            <a:spAutoFit/>
          </a:bodyPr>
          <a:lstStyle/>
          <a:p>
            <a:r>
              <a:rPr lang="en-US" sz="3600" b="1" dirty="0">
                <a:solidFill>
                  <a:schemeClr val="accent3"/>
                </a:solidFill>
                <a:latin typeface="Century Gothic" panose="020B0502020202020204" pitchFamily="34" charset="0"/>
              </a:rPr>
              <a:t>Your Benefits Now (YBN)</a:t>
            </a:r>
          </a:p>
        </p:txBody>
      </p:sp>
      <p:sp>
        <p:nvSpPr>
          <p:cNvPr id="12" name="Subtitle 2">
            <a:extLst>
              <a:ext uri="{FF2B5EF4-FFF2-40B4-BE49-F238E27FC236}">
                <a16:creationId xmlns:a16="http://schemas.microsoft.com/office/drawing/2014/main" xmlns="" id="{40AAE2C2-1278-4097-8CBA-910038A0D7AC}"/>
              </a:ext>
            </a:extLst>
          </p:cNvPr>
          <p:cNvSpPr txBox="1">
            <a:spLocks/>
          </p:cNvSpPr>
          <p:nvPr/>
        </p:nvSpPr>
        <p:spPr>
          <a:xfrm>
            <a:off x="0" y="5736337"/>
            <a:ext cx="9141619" cy="1066799"/>
          </a:xfrm>
          <a:prstGeom prst="rect">
            <a:avLst/>
          </a:prstGeom>
        </p:spPr>
        <p:txBody>
          <a:bodyPr vert="horz" lIns="121899" tIns="60949" rIns="121899" bIns="60949" rtlCol="0">
            <a:noAutofit/>
          </a:bodyPr>
          <a:lstStyle>
            <a:lvl1pPr marL="0" indent="0" algn="l" defTabSz="1218987" rtl="0" eaLnBrk="1" latinLnBrk="0" hangingPunct="1">
              <a:lnSpc>
                <a:spcPct val="90000"/>
              </a:lnSpc>
              <a:spcBef>
                <a:spcPts val="1800"/>
              </a:spcBef>
              <a:buClr>
                <a:schemeClr val="accent1">
                  <a:lumMod val="75000"/>
                </a:schemeClr>
              </a:buClr>
              <a:buFont typeface="Arial" pitchFamily="34" charset="0"/>
              <a:buNone/>
              <a:defRPr sz="2800" kern="1200">
                <a:solidFill>
                  <a:schemeClr val="accent1">
                    <a:lumMod val="75000"/>
                  </a:schemeClr>
                </a:solidFill>
                <a:latin typeface="+mn-lt"/>
                <a:ea typeface="+mn-ea"/>
                <a:cs typeface="+mn-cs"/>
              </a:defRPr>
            </a:lvl1pPr>
            <a:lvl2pPr marL="609493" indent="0" algn="ctr" defTabSz="1218987" rtl="0" eaLnBrk="1" latinLnBrk="0" hangingPunct="1">
              <a:lnSpc>
                <a:spcPct val="90000"/>
              </a:lnSpc>
              <a:spcBef>
                <a:spcPts val="1200"/>
              </a:spcBef>
              <a:buClr>
                <a:schemeClr val="accent1">
                  <a:lumMod val="75000"/>
                </a:schemeClr>
              </a:buClr>
              <a:buFont typeface="Arial" pitchFamily="34" charset="0"/>
              <a:buNone/>
              <a:defRPr sz="2400" kern="1200">
                <a:solidFill>
                  <a:schemeClr val="tx1">
                    <a:tint val="75000"/>
                  </a:schemeClr>
                </a:solidFill>
                <a:latin typeface="+mn-lt"/>
                <a:ea typeface="+mn-ea"/>
                <a:cs typeface="+mn-cs"/>
              </a:defRPr>
            </a:lvl2pPr>
            <a:lvl3pPr marL="1218987"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3pPr>
            <a:lvl4pPr marL="1828480"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4pPr>
            <a:lvl5pPr marL="2437973" indent="0" algn="ctr" defTabSz="1218987" rtl="0" eaLnBrk="1" latinLnBrk="0" hangingPunct="1">
              <a:lnSpc>
                <a:spcPct val="90000"/>
              </a:lnSpc>
              <a:spcBef>
                <a:spcPts val="800"/>
              </a:spcBef>
              <a:buClr>
                <a:schemeClr val="accent1">
                  <a:lumMod val="75000"/>
                </a:schemeClr>
              </a:buClr>
              <a:buFont typeface="Arial" pitchFamily="34" charset="0"/>
              <a:buNone/>
              <a:defRPr sz="2000" kern="1200">
                <a:solidFill>
                  <a:schemeClr val="tx1">
                    <a:tint val="75000"/>
                  </a:schemeClr>
                </a:solidFill>
                <a:latin typeface="+mn-lt"/>
                <a:ea typeface="+mn-ea"/>
                <a:cs typeface="+mn-cs"/>
              </a:defRPr>
            </a:lvl5pPr>
            <a:lvl6pPr marL="3047467"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6pPr>
            <a:lvl7pPr marL="3656960"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7pPr>
            <a:lvl8pPr marL="4266453"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8pPr>
            <a:lvl9pPr marL="4875947" indent="0" algn="ctr" defTabSz="1218987" rtl="0" eaLnBrk="1" latinLnBrk="0" hangingPunct="1">
              <a:lnSpc>
                <a:spcPct val="90000"/>
              </a:lnSpc>
              <a:spcBef>
                <a:spcPts val="800"/>
              </a:spcBef>
              <a:buClr>
                <a:schemeClr val="accent1"/>
              </a:buClr>
              <a:buFont typeface="Arial" pitchFamily="34" charset="0"/>
              <a:buNone/>
              <a:defRPr sz="2000" kern="1200" baseline="0">
                <a:solidFill>
                  <a:schemeClr val="tx1">
                    <a:tint val="75000"/>
                  </a:schemeClr>
                </a:solidFill>
                <a:latin typeface="+mn-lt"/>
                <a:ea typeface="+mn-ea"/>
                <a:cs typeface="+mn-cs"/>
              </a:defRPr>
            </a:lvl9pPr>
          </a:lstStyle>
          <a:p>
            <a:r>
              <a:rPr lang="en-US" dirty="0">
                <a:solidFill>
                  <a:schemeClr val="accent5"/>
                </a:solidFill>
                <a:latin typeface="Century Gothic" panose="020B0502020202020204" pitchFamily="34" charset="0"/>
              </a:rPr>
              <a:t>Carlos Portillo, HSA I</a:t>
            </a:r>
          </a:p>
          <a:p>
            <a:r>
              <a:rPr lang="en-US" dirty="0">
                <a:solidFill>
                  <a:schemeClr val="accent5"/>
                </a:solidFill>
                <a:latin typeface="Century Gothic" panose="020B0502020202020204" pitchFamily="34" charset="0"/>
              </a:rPr>
              <a:t>CalFresh Program</a:t>
            </a:r>
          </a:p>
        </p:txBody>
      </p:sp>
      <p:sp>
        <p:nvSpPr>
          <p:cNvPr id="3" name="Slide Number Placeholder 2"/>
          <p:cNvSpPr>
            <a:spLocks noGrp="1"/>
          </p:cNvSpPr>
          <p:nvPr>
            <p:ph type="sldNum" sz="quarter" idx="12"/>
          </p:nvPr>
        </p:nvSpPr>
        <p:spPr/>
        <p:txBody>
          <a:bodyPr/>
          <a:lstStyle/>
          <a:p>
            <a:fld id="{34C99D79-8A4B-4031-B1E0-AF26F8EDF2BC}" type="slidenum">
              <a:rPr lang="en-US" smtClean="0"/>
              <a:t>46</a:t>
            </a:fld>
            <a:endParaRPr lang="en-US"/>
          </a:p>
        </p:txBody>
      </p:sp>
    </p:spTree>
    <p:extLst>
      <p:ext uri="{BB962C8B-B14F-4D97-AF65-F5344CB8AC3E}">
        <p14:creationId xmlns:p14="http://schemas.microsoft.com/office/powerpoint/2010/main" val="183778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Your Benefits Now Home Page</a:t>
            </a:r>
          </a:p>
        </p:txBody>
      </p:sp>
      <p:sp>
        <p:nvSpPr>
          <p:cNvPr id="6" name="Content Placeholder 5"/>
          <p:cNvSpPr>
            <a:spLocks noGrp="1"/>
          </p:cNvSpPr>
          <p:nvPr>
            <p:ph idx="1"/>
          </p:nvPr>
        </p:nvSpPr>
        <p:spPr>
          <a:xfrm>
            <a:off x="6094413" y="1581879"/>
            <a:ext cx="5105400" cy="4572000"/>
          </a:xfrm>
        </p:spPr>
        <p:txBody>
          <a:bodyPr>
            <a:normAutofit/>
          </a:bodyPr>
          <a:lstStyle/>
          <a:p>
            <a:pPr>
              <a:buClr>
                <a:schemeClr val="accent1"/>
              </a:buClr>
            </a:pPr>
            <a:r>
              <a:rPr lang="en-US" dirty="0">
                <a:latin typeface="Century Gothic" panose="020B0502020202020204" pitchFamily="34" charset="0"/>
              </a:rPr>
              <a:t>Apply Online</a:t>
            </a:r>
          </a:p>
          <a:p>
            <a:pPr>
              <a:buClr>
                <a:schemeClr val="accent1"/>
              </a:buClr>
            </a:pPr>
            <a:r>
              <a:rPr lang="en-US" dirty="0">
                <a:latin typeface="Century Gothic" panose="020B0502020202020204" pitchFamily="34" charset="0"/>
              </a:rPr>
              <a:t>Submit QR/SAR</a:t>
            </a:r>
          </a:p>
          <a:p>
            <a:pPr>
              <a:buClr>
                <a:schemeClr val="accent1"/>
              </a:buClr>
            </a:pPr>
            <a:r>
              <a:rPr lang="en-US" dirty="0">
                <a:latin typeface="Century Gothic" panose="020B0502020202020204" pitchFamily="34" charset="0"/>
              </a:rPr>
              <a:t>View </a:t>
            </a:r>
            <a:r>
              <a:rPr lang="en-US" dirty="0" err="1">
                <a:latin typeface="Century Gothic" panose="020B0502020202020204" pitchFamily="34" charset="0"/>
              </a:rPr>
              <a:t>eNotices</a:t>
            </a:r>
            <a:endParaRPr lang="en-US" dirty="0">
              <a:latin typeface="Century Gothic" panose="020B0502020202020204" pitchFamily="34" charset="0"/>
            </a:endParaRPr>
          </a:p>
          <a:p>
            <a:pPr>
              <a:buClr>
                <a:schemeClr val="accent1"/>
              </a:buClr>
            </a:pPr>
            <a:r>
              <a:rPr lang="en-US" dirty="0">
                <a:latin typeface="Century Gothic" panose="020B0502020202020204" pitchFamily="34" charset="0"/>
              </a:rPr>
              <a:t>Schedule Appointment</a:t>
            </a:r>
          </a:p>
          <a:p>
            <a:pPr>
              <a:buClr>
                <a:schemeClr val="accent1"/>
              </a:buClr>
            </a:pPr>
            <a:r>
              <a:rPr lang="en-US" dirty="0">
                <a:latin typeface="Century Gothic" panose="020B0502020202020204" pitchFamily="34" charset="0"/>
              </a:rPr>
              <a:t>View Case Status</a:t>
            </a:r>
          </a:p>
          <a:p>
            <a:pPr>
              <a:buClr>
                <a:schemeClr val="accent1"/>
              </a:buClr>
            </a:pPr>
            <a:r>
              <a:rPr lang="en-US" dirty="0">
                <a:latin typeface="Century Gothic" panose="020B0502020202020204" pitchFamily="34" charset="0"/>
              </a:rPr>
              <a:t>Worker Information</a:t>
            </a:r>
          </a:p>
          <a:p>
            <a:pPr>
              <a:buClr>
                <a:schemeClr val="accent1"/>
              </a:buClr>
            </a:pPr>
            <a:r>
              <a:rPr lang="en-US" dirty="0">
                <a:latin typeface="Century Gothic" panose="020B0502020202020204" pitchFamily="34" charset="0"/>
              </a:rPr>
              <a:t>Submit  Annual RD/RC</a:t>
            </a:r>
          </a:p>
          <a:p>
            <a:pPr>
              <a:buClr>
                <a:schemeClr val="accent1"/>
              </a:buClr>
            </a:pPr>
            <a:endParaRPr lang="en-US" dirty="0">
              <a:latin typeface="Century Gothic" panose="020B0502020202020204" pitchFamily="34" charset="0"/>
            </a:endParaRPr>
          </a:p>
          <a:p>
            <a:pPr>
              <a:buClr>
                <a:schemeClr val="accent1"/>
              </a:buClr>
            </a:pPr>
            <a:endParaRPr lang="en-US" dirty="0">
              <a:latin typeface="Century Gothic" panose="020B0502020202020204" pitchFamily="34" charset="0"/>
            </a:endParaRPr>
          </a:p>
          <a:p>
            <a:pPr>
              <a:buClr>
                <a:schemeClr val="accent1"/>
              </a:buClr>
            </a:pPr>
            <a:endParaRPr lang="en-US" dirty="0">
              <a:latin typeface="Century Gothic" panose="020B0502020202020204"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1" name="Picture 1" descr="image001">
            <a:extLst>
              <a:ext uri="{FF2B5EF4-FFF2-40B4-BE49-F238E27FC236}">
                <a16:creationId xmlns:a16="http://schemas.microsoft.com/office/drawing/2014/main" xmlns="" id="{2876BABB-25BA-41EB-923C-CA50E8C8E7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8883" y="1573091"/>
            <a:ext cx="4038600" cy="480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34C99D79-8A4B-4031-B1E0-AF26F8EDF2BC}" type="slidenum">
              <a:rPr lang="en-US" smtClean="0"/>
              <a:t>47</a:t>
            </a:fld>
            <a:endParaRPr lang="en-US"/>
          </a:p>
        </p:txBody>
      </p:sp>
      <p:pic>
        <p:nvPicPr>
          <p:cNvPr id="13" name="Picture 12">
            <a:extLst>
              <a:ext uri="{FF2B5EF4-FFF2-40B4-BE49-F238E27FC236}">
                <a16:creationId xmlns:a16="http://schemas.microsoft.com/office/drawing/2014/main" xmlns="" id="{2DE69710-DA50-4738-9622-DA9126FA0C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7661" y="152400"/>
            <a:ext cx="1086928" cy="914400"/>
          </a:xfrm>
          <a:prstGeom prst="rect">
            <a:avLst/>
          </a:prstGeom>
          <a:noFill/>
        </p:spPr>
      </p:pic>
    </p:spTree>
    <p:extLst>
      <p:ext uri="{BB962C8B-B14F-4D97-AF65-F5344CB8AC3E}">
        <p14:creationId xmlns:p14="http://schemas.microsoft.com/office/powerpoint/2010/main" val="360789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8882" y="152400"/>
            <a:ext cx="10209529" cy="1295400"/>
          </a:xfrm>
        </p:spPr>
        <p:txBody>
          <a:bodyPr/>
          <a:lstStyle/>
          <a:p>
            <a:r>
              <a:rPr lang="en-US" b="1" dirty="0">
                <a:solidFill>
                  <a:schemeClr val="accent3"/>
                </a:solidFill>
                <a:latin typeface="Century Gothic" panose="020B0502020202020204" pitchFamily="34" charset="0"/>
              </a:rPr>
              <a:t>DPSS Mobile App – Your Benefits Now (YBN)</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0">
            <a:extLst>
              <a:ext uri="{FF2B5EF4-FFF2-40B4-BE49-F238E27FC236}">
                <a16:creationId xmlns:a16="http://schemas.microsoft.com/office/drawing/2014/main" xmlns="" id="{81F406F7-8A5D-4A3A-9D89-297DF67E95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7068" y="3760391"/>
            <a:ext cx="3732692" cy="2491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1">
            <a:extLst>
              <a:ext uri="{FF2B5EF4-FFF2-40B4-BE49-F238E27FC236}">
                <a16:creationId xmlns:a16="http://schemas.microsoft.com/office/drawing/2014/main" xmlns="" id="{36BE2186-008B-4241-8D9F-093717A853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1785" y="1676400"/>
            <a:ext cx="5504052" cy="1855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9">
            <a:extLst>
              <a:ext uri="{FF2B5EF4-FFF2-40B4-BE49-F238E27FC236}">
                <a16:creationId xmlns:a16="http://schemas.microsoft.com/office/drawing/2014/main" xmlns="" id="{48BAF10B-9C1C-4804-8AC0-305AF066BCE3}"/>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793595" y="1676400"/>
            <a:ext cx="2315644" cy="4715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4C99D79-8A4B-4031-B1E0-AF26F8EDF2BC}" type="slidenum">
              <a:rPr lang="en-US" smtClean="0"/>
              <a:t>48</a:t>
            </a:fld>
            <a:endParaRPr lang="en-US"/>
          </a:p>
        </p:txBody>
      </p:sp>
      <p:pic>
        <p:nvPicPr>
          <p:cNvPr id="15" name="Picture 14">
            <a:extLst>
              <a:ext uri="{FF2B5EF4-FFF2-40B4-BE49-F238E27FC236}">
                <a16:creationId xmlns:a16="http://schemas.microsoft.com/office/drawing/2014/main" xmlns="" id="{2DE69710-DA50-4738-9622-DA9126FA0C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57661" y="152400"/>
            <a:ext cx="1086928" cy="914400"/>
          </a:xfrm>
          <a:prstGeom prst="rect">
            <a:avLst/>
          </a:prstGeom>
          <a:noFill/>
        </p:spPr>
      </p:pic>
    </p:spTree>
    <p:extLst>
      <p:ext uri="{BB962C8B-B14F-4D97-AF65-F5344CB8AC3E}">
        <p14:creationId xmlns:p14="http://schemas.microsoft.com/office/powerpoint/2010/main" val="30928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C21153E-4B00-4060-9934-960170338392}"/>
              </a:ext>
            </a:extLst>
          </p:cNvPr>
          <p:cNvSpPr>
            <a:spLocks noGrp="1"/>
          </p:cNvSpPr>
          <p:nvPr>
            <p:ph idx="1"/>
          </p:nvPr>
        </p:nvSpPr>
        <p:spPr>
          <a:xfrm>
            <a:off x="5103812" y="1600200"/>
            <a:ext cx="5866130" cy="4572000"/>
          </a:xfrm>
        </p:spPr>
        <p:txBody>
          <a:bodyPr>
            <a:normAutofit/>
          </a:bodyPr>
          <a:lstStyle/>
          <a:p>
            <a:pPr marL="0" indent="0">
              <a:buNone/>
            </a:pPr>
            <a:r>
              <a:rPr lang="en-US" sz="3600" b="1" dirty="0">
                <a:solidFill>
                  <a:schemeClr val="accent2"/>
                </a:solidFill>
                <a:latin typeface="Century Gothic" panose="020B0502020202020204" pitchFamily="34" charset="0"/>
              </a:rPr>
              <a:t>LA County DPSS Mobile app allows users to:</a:t>
            </a:r>
          </a:p>
          <a:p>
            <a:pPr lvl="1">
              <a:buFont typeface="Arial" panose="020B0604020202020204" pitchFamily="34" charset="0"/>
              <a:buChar char="•"/>
            </a:pPr>
            <a:r>
              <a:rPr lang="en-US" sz="2800" dirty="0">
                <a:latin typeface="Century Gothic" panose="020B0502020202020204" pitchFamily="34" charset="0"/>
              </a:rPr>
              <a:t>View their EBT balance</a:t>
            </a:r>
          </a:p>
          <a:p>
            <a:pPr lvl="1">
              <a:buFont typeface="Arial" panose="020B0604020202020204" pitchFamily="34" charset="0"/>
              <a:buChar char="•"/>
            </a:pPr>
            <a:r>
              <a:rPr lang="en-US" sz="2800" dirty="0">
                <a:latin typeface="Century Gothic" panose="020B0502020202020204" pitchFamily="34" charset="0"/>
              </a:rPr>
              <a:t>Take a picture to upload proof of the changes reported on their Semi Annual Report(SAR-7) or Quarterly Report(QR-7</a:t>
            </a:r>
            <a:r>
              <a:rPr lang="en-US" sz="3200" dirty="0">
                <a:latin typeface="Century Gothic" panose="020B0502020202020204" pitchFamily="34" charset="0"/>
              </a:rPr>
              <a:t>)</a:t>
            </a:r>
          </a:p>
          <a:p>
            <a:endParaRPr lang="en-US" dirty="0">
              <a:latin typeface="Century Gothic" panose="020B0502020202020204" pitchFamily="34" charset="0"/>
            </a:endParaRPr>
          </a:p>
        </p:txBody>
      </p:sp>
      <p:sp>
        <p:nvSpPr>
          <p:cNvPr id="5" name="Title 4"/>
          <p:cNvSpPr>
            <a:spLocks noGrp="1"/>
          </p:cNvSpPr>
          <p:nvPr>
            <p:ph type="title"/>
          </p:nvPr>
        </p:nvSpPr>
        <p:spPr>
          <a:xfrm>
            <a:off x="1218882" y="152400"/>
            <a:ext cx="10209529" cy="1295400"/>
          </a:xfrm>
        </p:spPr>
        <p:txBody>
          <a:bodyPr/>
          <a:lstStyle/>
          <a:p>
            <a:r>
              <a:rPr lang="en-US" b="1" dirty="0">
                <a:solidFill>
                  <a:schemeClr val="accent3"/>
                </a:solidFill>
                <a:latin typeface="Century Gothic" panose="020B0502020202020204" pitchFamily="34" charset="0"/>
              </a:rPr>
              <a:t>Menu Page</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5" name="Picture 6">
            <a:extLst>
              <a:ext uri="{FF2B5EF4-FFF2-40B4-BE49-F238E27FC236}">
                <a16:creationId xmlns:a16="http://schemas.microsoft.com/office/drawing/2014/main" xmlns="" id="{1606A819-7CEE-4325-8D49-9C6D42FF14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1012" y="1634407"/>
            <a:ext cx="2318728" cy="472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4C99D79-8A4B-4031-B1E0-AF26F8EDF2BC}" type="slidenum">
              <a:rPr lang="en-US" smtClean="0"/>
              <a:t>49</a:t>
            </a:fld>
            <a:endParaRPr lang="en-US"/>
          </a:p>
        </p:txBody>
      </p:sp>
      <p:pic>
        <p:nvPicPr>
          <p:cNvPr id="12" name="Picture 11">
            <a:extLst>
              <a:ext uri="{FF2B5EF4-FFF2-40B4-BE49-F238E27FC236}">
                <a16:creationId xmlns:a16="http://schemas.microsoft.com/office/drawing/2014/main" xmlns="" id="{2DE69710-DA50-4738-9622-DA9126FA0C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7661" y="152400"/>
            <a:ext cx="1086928" cy="914400"/>
          </a:xfrm>
          <a:prstGeom prst="rect">
            <a:avLst/>
          </a:prstGeom>
          <a:noFill/>
        </p:spPr>
      </p:pic>
    </p:spTree>
    <p:extLst>
      <p:ext uri="{BB962C8B-B14F-4D97-AF65-F5344CB8AC3E}">
        <p14:creationId xmlns:p14="http://schemas.microsoft.com/office/powerpoint/2010/main" val="17479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CalWORKs Overview</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3012" y="170583"/>
            <a:ext cx="1877741" cy="599551"/>
          </a:xfrm>
          <a:prstGeom prst="rect">
            <a:avLst/>
          </a:prstGeom>
          <a:noFill/>
        </p:spPr>
      </p:pic>
      <p:sp>
        <p:nvSpPr>
          <p:cNvPr id="11" name="Content Placeholder 2">
            <a:extLst>
              <a:ext uri="{FF2B5EF4-FFF2-40B4-BE49-F238E27FC236}">
                <a16:creationId xmlns:a16="http://schemas.microsoft.com/office/drawing/2014/main" xmlns="" id="{6FF1C7F1-CF31-4AE7-93B4-CE533119B72D}"/>
              </a:ext>
            </a:extLst>
          </p:cNvPr>
          <p:cNvSpPr>
            <a:spLocks noGrp="1"/>
          </p:cNvSpPr>
          <p:nvPr>
            <p:ph idx="1"/>
          </p:nvPr>
        </p:nvSpPr>
        <p:spPr>
          <a:xfrm>
            <a:off x="598525" y="1433804"/>
            <a:ext cx="10972800" cy="4325112"/>
          </a:xfrm>
        </p:spPr>
        <p:txBody>
          <a:bodyPr>
            <a:noAutofit/>
          </a:bodyPr>
          <a:lstStyle/>
          <a:p>
            <a:pPr marL="109728" lvl="0" indent="0" defTabSz="914400">
              <a:lnSpc>
                <a:spcPct val="100000"/>
              </a:lnSpc>
              <a:spcBef>
                <a:spcPts val="300"/>
              </a:spcBef>
              <a:buClr>
                <a:srgbClr val="297FD5">
                  <a:lumMod val="75000"/>
                </a:srgbClr>
              </a:buClr>
              <a:buNone/>
            </a:pPr>
            <a:r>
              <a:rPr lang="en-US" sz="1800" dirty="0">
                <a:latin typeface="Century Gothic" panose="020B0502020202020204" pitchFamily="34" charset="0"/>
              </a:rPr>
              <a:t>Through CalWORKs, families receive money each month to help pay for housing, food and other necessary expenses.</a:t>
            </a:r>
          </a:p>
          <a:p>
            <a:pPr marL="365760" lvl="0" indent="-256032" defTabSz="914400">
              <a:lnSpc>
                <a:spcPct val="100000"/>
              </a:lnSpc>
              <a:spcBef>
                <a:spcPts val="300"/>
              </a:spcBef>
              <a:buClr>
                <a:srgbClr val="297FD5">
                  <a:lumMod val="75000"/>
                </a:srgbClr>
              </a:buClr>
              <a:buFont typeface="Georgia"/>
              <a:buChar char="•"/>
            </a:pPr>
            <a:endParaRPr lang="en-US" sz="1800" dirty="0">
              <a:latin typeface="Century Gothic" panose="020B0502020202020204" pitchFamily="34" charset="0"/>
            </a:endParaRPr>
          </a:p>
          <a:p>
            <a:pPr marL="365760" lvl="0" indent="-256032" defTabSz="914400">
              <a:lnSpc>
                <a:spcPct val="100000"/>
              </a:lnSpc>
              <a:spcBef>
                <a:spcPts val="300"/>
              </a:spcBef>
              <a:buClr>
                <a:schemeClr val="accent1"/>
              </a:buClr>
              <a:buFont typeface="Georgia"/>
              <a:buChar char="•"/>
            </a:pPr>
            <a:r>
              <a:rPr lang="en-US" sz="1800" dirty="0">
                <a:latin typeface="Century Gothic" panose="020B0502020202020204" pitchFamily="34" charset="0"/>
              </a:rPr>
              <a:t>CalWORKs provides temporary financial assistance and employment-focused services through Greater Avenues for Independence (GAIN) to families with minor children who have income and property below State maximum limits for their family size.</a:t>
            </a:r>
          </a:p>
          <a:p>
            <a:pPr marL="365760" lvl="0" indent="-256032" defTabSz="914400">
              <a:lnSpc>
                <a:spcPct val="100000"/>
              </a:lnSpc>
              <a:spcBef>
                <a:spcPts val="300"/>
              </a:spcBef>
              <a:buClr>
                <a:schemeClr val="accent1"/>
              </a:buClr>
              <a:buFont typeface="Georgia"/>
              <a:buChar char="•"/>
            </a:pPr>
            <a:endParaRPr lang="en-US" sz="1800" dirty="0">
              <a:latin typeface="Century Gothic" panose="020B0502020202020204" pitchFamily="34" charset="0"/>
            </a:endParaRPr>
          </a:p>
          <a:p>
            <a:pPr marL="365760" lvl="0" indent="-256032" defTabSz="914400">
              <a:lnSpc>
                <a:spcPct val="100000"/>
              </a:lnSpc>
              <a:spcBef>
                <a:spcPts val="300"/>
              </a:spcBef>
              <a:buClr>
                <a:schemeClr val="accent1"/>
              </a:buClr>
              <a:buFont typeface="Georgia"/>
              <a:buChar char="•"/>
            </a:pPr>
            <a:r>
              <a:rPr lang="en-US" sz="1800" dirty="0">
                <a:latin typeface="Century Gothic" panose="020B0502020202020204" pitchFamily="34" charset="0"/>
              </a:rPr>
              <a:t>Refugee Cash Assistance (RCA) provides financial assistance to refugee families, couples, or individuals without children.</a:t>
            </a:r>
          </a:p>
          <a:p>
            <a:pPr marL="365760" lvl="0" indent="-256032" defTabSz="914400">
              <a:lnSpc>
                <a:spcPct val="100000"/>
              </a:lnSpc>
              <a:spcBef>
                <a:spcPts val="300"/>
              </a:spcBef>
              <a:buClr>
                <a:schemeClr val="accent1"/>
              </a:buClr>
              <a:buFont typeface="Georgia"/>
              <a:buChar char="•"/>
            </a:pPr>
            <a:endParaRPr lang="en-US" sz="1400" dirty="0">
              <a:latin typeface="Century Gothic" panose="020B0502020202020204" pitchFamily="34" charset="0"/>
            </a:endParaRPr>
          </a:p>
          <a:p>
            <a:pPr marL="109728" lvl="0" indent="0" defTabSz="914400">
              <a:lnSpc>
                <a:spcPct val="100000"/>
              </a:lnSpc>
              <a:spcBef>
                <a:spcPts val="300"/>
              </a:spcBef>
              <a:buClr>
                <a:srgbClr val="297FD5">
                  <a:lumMod val="75000"/>
                </a:srgbClr>
              </a:buClr>
              <a:buNone/>
            </a:pPr>
            <a:r>
              <a:rPr lang="en-US" b="1" dirty="0">
                <a:solidFill>
                  <a:schemeClr val="accent2"/>
                </a:solidFill>
                <a:latin typeface="Century Gothic" panose="020B0502020202020204" pitchFamily="34" charset="0"/>
              </a:rPr>
              <a:t>Applicants may apply for:</a:t>
            </a:r>
          </a:p>
          <a:p>
            <a:pPr marL="566928" lvl="0" indent="-457200" defTabSz="914400">
              <a:lnSpc>
                <a:spcPct val="100000"/>
              </a:lnSpc>
              <a:spcBef>
                <a:spcPts val="300"/>
              </a:spcBef>
              <a:buClr>
                <a:schemeClr val="accent1"/>
              </a:buClr>
            </a:pPr>
            <a:r>
              <a:rPr lang="en-US" sz="1800" dirty="0">
                <a:latin typeface="Century Gothic" panose="020B0502020202020204" pitchFamily="34" charset="0"/>
              </a:rPr>
              <a:t>An Immediate Need payment which is an advance of the family’s CalWORKs grant in the amount not to exceed $200.</a:t>
            </a:r>
          </a:p>
          <a:p>
            <a:pPr marL="566928" lvl="0" indent="-457200" defTabSz="914400">
              <a:lnSpc>
                <a:spcPct val="100000"/>
              </a:lnSpc>
              <a:spcBef>
                <a:spcPts val="300"/>
              </a:spcBef>
              <a:buClr>
                <a:schemeClr val="accent1"/>
              </a:buClr>
            </a:pPr>
            <a:endParaRPr lang="en-US" sz="1800" dirty="0">
              <a:latin typeface="Century Gothic" panose="020B0502020202020204" pitchFamily="34" charset="0"/>
            </a:endParaRPr>
          </a:p>
          <a:p>
            <a:pPr marL="566928" lvl="0" indent="-457200" defTabSz="914400">
              <a:lnSpc>
                <a:spcPct val="100000"/>
              </a:lnSpc>
              <a:spcBef>
                <a:spcPts val="300"/>
              </a:spcBef>
              <a:buClr>
                <a:schemeClr val="accent1"/>
              </a:buClr>
            </a:pPr>
            <a:r>
              <a:rPr lang="en-US" sz="1800" dirty="0">
                <a:latin typeface="Century Gothic" panose="020B0502020202020204" pitchFamily="34" charset="0"/>
              </a:rPr>
              <a:t>Any of the Homeless Assistance Programs. </a:t>
            </a:r>
          </a:p>
          <a:p>
            <a:pPr marL="365760" lvl="0" indent="-256032" defTabSz="914400">
              <a:lnSpc>
                <a:spcPct val="100000"/>
              </a:lnSpc>
              <a:spcBef>
                <a:spcPts val="300"/>
              </a:spcBef>
              <a:buClr>
                <a:schemeClr val="accent1"/>
              </a:buClr>
              <a:buFont typeface="Georgia"/>
              <a:buChar char="•"/>
            </a:pPr>
            <a:endParaRPr lang="en-US" sz="1800" dirty="0">
              <a:latin typeface="Century Gothic" panose="020B0502020202020204" pitchFamily="34" charset="0"/>
            </a:endParaRPr>
          </a:p>
        </p:txBody>
      </p:sp>
      <p:sp>
        <p:nvSpPr>
          <p:cNvPr id="2" name="Slide Number Placeholder 1"/>
          <p:cNvSpPr>
            <a:spLocks noGrp="1"/>
          </p:cNvSpPr>
          <p:nvPr>
            <p:ph type="sldNum" sz="quarter" idx="12"/>
          </p:nvPr>
        </p:nvSpPr>
        <p:spPr/>
        <p:txBody>
          <a:bodyPr/>
          <a:lstStyle/>
          <a:p>
            <a:fld id="{34C99D79-8A4B-4031-B1E0-AF26F8EDF2BC}" type="slidenum">
              <a:rPr lang="en-US" smtClean="0"/>
              <a:t>5</a:t>
            </a:fld>
            <a:endParaRPr lang="en-US"/>
          </a:p>
        </p:txBody>
      </p:sp>
    </p:spTree>
    <p:extLst>
      <p:ext uri="{BB962C8B-B14F-4D97-AF65-F5344CB8AC3E}">
        <p14:creationId xmlns:p14="http://schemas.microsoft.com/office/powerpoint/2010/main" val="148943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C21153E-4B00-4060-9934-960170338392}"/>
              </a:ext>
            </a:extLst>
          </p:cNvPr>
          <p:cNvSpPr>
            <a:spLocks noGrp="1"/>
          </p:cNvSpPr>
          <p:nvPr>
            <p:ph idx="1"/>
          </p:nvPr>
        </p:nvSpPr>
        <p:spPr>
          <a:xfrm>
            <a:off x="6018212" y="1600200"/>
            <a:ext cx="4951730" cy="4572000"/>
          </a:xfrm>
        </p:spPr>
        <p:txBody>
          <a:bodyPr>
            <a:normAutofit/>
          </a:bodyPr>
          <a:lstStyle/>
          <a:p>
            <a:pPr marL="0" indent="0">
              <a:buNone/>
            </a:pPr>
            <a:r>
              <a:rPr lang="en-US" sz="3900" b="1" dirty="0">
                <a:solidFill>
                  <a:schemeClr val="accent2"/>
                </a:solidFill>
                <a:latin typeface="Century Gothic" panose="020B0502020202020204" pitchFamily="34" charset="0"/>
              </a:rPr>
              <a:t>EBT INFORMATION:</a:t>
            </a:r>
          </a:p>
          <a:p>
            <a:r>
              <a:rPr lang="en-US" dirty="0">
                <a:latin typeface="Century Gothic" panose="020B0502020202020204" pitchFamily="34" charset="0"/>
              </a:rPr>
              <a:t>Available balance</a:t>
            </a:r>
          </a:p>
          <a:p>
            <a:r>
              <a:rPr lang="en-US" dirty="0">
                <a:latin typeface="Century Gothic" panose="020B0502020202020204" pitchFamily="34" charset="0"/>
              </a:rPr>
              <a:t>Transaction History</a:t>
            </a:r>
          </a:p>
          <a:p>
            <a:r>
              <a:rPr lang="en-US" dirty="0">
                <a:latin typeface="Century Gothic" panose="020B0502020202020204" pitchFamily="34" charset="0"/>
              </a:rPr>
              <a:t>Status/Post Date</a:t>
            </a:r>
          </a:p>
          <a:p>
            <a:r>
              <a:rPr lang="en-US" dirty="0">
                <a:latin typeface="Century Gothic" panose="020B0502020202020204" pitchFamily="34" charset="0"/>
              </a:rPr>
              <a:t>Transaction Amount</a:t>
            </a:r>
          </a:p>
          <a:p>
            <a:r>
              <a:rPr lang="en-US" dirty="0">
                <a:latin typeface="Century Gothic" panose="020B0502020202020204" pitchFamily="34" charset="0"/>
              </a:rPr>
              <a:t>Merchant Information</a:t>
            </a:r>
          </a:p>
          <a:p>
            <a:r>
              <a:rPr lang="en-US" dirty="0">
                <a:latin typeface="Century Gothic" panose="020B0502020202020204" pitchFamily="34" charset="0"/>
              </a:rPr>
              <a:t>Balance after transaction</a:t>
            </a:r>
          </a:p>
          <a:p>
            <a:pPr marL="0" indent="0">
              <a:buNone/>
            </a:pPr>
            <a:endParaRPr lang="en-US" b="1" dirty="0">
              <a:latin typeface="Century Gothic" panose="020B0502020202020204" pitchFamily="34" charset="0"/>
            </a:endParaRPr>
          </a:p>
          <a:p>
            <a:pPr marL="0" indent="0">
              <a:buNone/>
            </a:pPr>
            <a:endParaRPr lang="en-US" b="1" dirty="0">
              <a:latin typeface="Century Gothic" panose="020B0502020202020204" pitchFamily="34" charset="0"/>
            </a:endParaRPr>
          </a:p>
          <a:p>
            <a:pPr marL="0" indent="0">
              <a:buNone/>
            </a:pPr>
            <a:endParaRPr lang="en-US" b="1" dirty="0">
              <a:latin typeface="Century Gothic" panose="020B0502020202020204" pitchFamily="34" charset="0"/>
            </a:endParaRPr>
          </a:p>
          <a:p>
            <a:pPr marL="0" indent="0">
              <a:buNone/>
            </a:pPr>
            <a:endParaRPr lang="en-US" b="1" dirty="0">
              <a:solidFill>
                <a:schemeClr val="accent2"/>
              </a:solidFill>
              <a:latin typeface="Century Gothic" panose="020B0502020202020204" pitchFamily="34" charset="0"/>
            </a:endParaRPr>
          </a:p>
        </p:txBody>
      </p:sp>
      <p:sp>
        <p:nvSpPr>
          <p:cNvPr id="5" name="Title 4"/>
          <p:cNvSpPr>
            <a:spLocks noGrp="1"/>
          </p:cNvSpPr>
          <p:nvPr>
            <p:ph type="title"/>
          </p:nvPr>
        </p:nvSpPr>
        <p:spPr>
          <a:xfrm>
            <a:off x="1218882" y="152400"/>
            <a:ext cx="10209529" cy="1295400"/>
          </a:xfrm>
        </p:spPr>
        <p:txBody>
          <a:bodyPr/>
          <a:lstStyle/>
          <a:p>
            <a:r>
              <a:rPr lang="en-US" b="1" dirty="0">
                <a:solidFill>
                  <a:schemeClr val="accent3"/>
                </a:solidFill>
                <a:latin typeface="Century Gothic" panose="020B0502020202020204" pitchFamily="34" charset="0"/>
              </a:rPr>
              <a:t>EBT Account </a:t>
            </a:r>
            <a:r>
              <a:rPr lang="en-US" sz="3200" b="1" dirty="0">
                <a:solidFill>
                  <a:schemeClr val="accent3"/>
                </a:solidFill>
                <a:latin typeface="Century Gothic" panose="020B0502020202020204" pitchFamily="34" charset="0"/>
              </a:rPr>
              <a:t>(View Balance &amp; Transaction History</a:t>
            </a:r>
            <a:endParaRPr lang="en-US" b="1" dirty="0">
              <a:solidFill>
                <a:schemeClr val="accent3"/>
              </a:solidFill>
              <a:latin typeface="Century Gothic" panose="020B0502020202020204"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1" name="Picture 7">
            <a:extLst>
              <a:ext uri="{FF2B5EF4-FFF2-40B4-BE49-F238E27FC236}">
                <a16:creationId xmlns:a16="http://schemas.microsoft.com/office/drawing/2014/main" xmlns="" id="{412B5696-4FC6-4172-9973-2045AAC724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202" y="1783508"/>
            <a:ext cx="1905000" cy="3893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a:extLst>
              <a:ext uri="{FF2B5EF4-FFF2-40B4-BE49-F238E27FC236}">
                <a16:creationId xmlns:a16="http://schemas.microsoft.com/office/drawing/2014/main" xmlns="" id="{A2C0CD4C-3DC6-4504-B799-EFF7A4E420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7529" y="1782336"/>
            <a:ext cx="1880255" cy="3894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4C99D79-8A4B-4031-B1E0-AF26F8EDF2BC}" type="slidenum">
              <a:rPr lang="en-US" smtClean="0"/>
              <a:t>50</a:t>
            </a:fld>
            <a:endParaRPr lang="en-US"/>
          </a:p>
        </p:txBody>
      </p:sp>
      <p:pic>
        <p:nvPicPr>
          <p:cNvPr id="14" name="Picture 13">
            <a:extLst>
              <a:ext uri="{FF2B5EF4-FFF2-40B4-BE49-F238E27FC236}">
                <a16:creationId xmlns:a16="http://schemas.microsoft.com/office/drawing/2014/main" xmlns="" id="{2DE69710-DA50-4738-9622-DA9126FA0C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7661" y="152400"/>
            <a:ext cx="1086928" cy="914400"/>
          </a:xfrm>
          <a:prstGeom prst="rect">
            <a:avLst/>
          </a:prstGeom>
          <a:noFill/>
        </p:spPr>
      </p:pic>
    </p:spTree>
    <p:extLst>
      <p:ext uri="{BB962C8B-B14F-4D97-AF65-F5344CB8AC3E}">
        <p14:creationId xmlns:p14="http://schemas.microsoft.com/office/powerpoint/2010/main" val="58380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3" name="Picture 12">
            <a:extLst>
              <a:ext uri="{FF2B5EF4-FFF2-40B4-BE49-F238E27FC236}">
                <a16:creationId xmlns:a16="http://schemas.microsoft.com/office/drawing/2014/main" xmlns="" id="{F6B692B1-D231-467E-9DC1-6D5A7039AAA1}"/>
              </a:ext>
            </a:extLst>
          </p:cNvPr>
          <p:cNvPicPr>
            <a:picLocks noChangeAspect="1"/>
          </p:cNvPicPr>
          <p:nvPr/>
        </p:nvPicPr>
        <p:blipFill>
          <a:blip r:embed="rId6"/>
          <a:stretch>
            <a:fillRect/>
          </a:stretch>
        </p:blipFill>
        <p:spPr>
          <a:xfrm>
            <a:off x="1682560" y="277690"/>
            <a:ext cx="8626614" cy="6455619"/>
          </a:xfrm>
          <a:prstGeom prst="rect">
            <a:avLst/>
          </a:prstGeom>
        </p:spPr>
      </p:pic>
      <p:sp>
        <p:nvSpPr>
          <p:cNvPr id="2" name="Slide Number Placeholder 1"/>
          <p:cNvSpPr>
            <a:spLocks noGrp="1"/>
          </p:cNvSpPr>
          <p:nvPr>
            <p:ph type="sldNum" sz="quarter" idx="12"/>
          </p:nvPr>
        </p:nvSpPr>
        <p:spPr/>
        <p:txBody>
          <a:bodyPr/>
          <a:lstStyle/>
          <a:p>
            <a:fld id="{34C99D79-8A4B-4031-B1E0-AF26F8EDF2BC}" type="slidenum">
              <a:rPr lang="en-US" smtClean="0"/>
              <a:t>51</a:t>
            </a:fld>
            <a:endParaRPr lang="en-US"/>
          </a:p>
        </p:txBody>
      </p:sp>
      <p:pic>
        <p:nvPicPr>
          <p:cNvPr id="12" name="Picture 11">
            <a:extLst>
              <a:ext uri="{FF2B5EF4-FFF2-40B4-BE49-F238E27FC236}">
                <a16:creationId xmlns:a16="http://schemas.microsoft.com/office/drawing/2014/main" xmlns="" id="{2DE69710-DA50-4738-9622-DA9126FA0C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7661" y="152400"/>
            <a:ext cx="1086928" cy="914400"/>
          </a:xfrm>
          <a:prstGeom prst="rect">
            <a:avLst/>
          </a:prstGeom>
          <a:noFill/>
        </p:spPr>
      </p:pic>
      <p:sp>
        <p:nvSpPr>
          <p:cNvPr id="3" name="Rectangle 2">
            <a:extLst>
              <a:ext uri="{FF2B5EF4-FFF2-40B4-BE49-F238E27FC236}">
                <a16:creationId xmlns:a16="http://schemas.microsoft.com/office/drawing/2014/main" xmlns="" id="{B0C9F595-3E83-4E7E-82F9-37F42C563FE7}"/>
              </a:ext>
            </a:extLst>
          </p:cNvPr>
          <p:cNvSpPr/>
          <p:nvPr/>
        </p:nvSpPr>
        <p:spPr>
          <a:xfrm>
            <a:off x="2284412" y="2590800"/>
            <a:ext cx="3581400" cy="304800"/>
          </a:xfrm>
          <a:prstGeom prst="rect">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20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RESOURCES</a:t>
            </a:r>
          </a:p>
        </p:txBody>
      </p:sp>
      <p:sp>
        <p:nvSpPr>
          <p:cNvPr id="6" name="Content Placeholder 5"/>
          <p:cNvSpPr>
            <a:spLocks noGrp="1"/>
          </p:cNvSpPr>
          <p:nvPr>
            <p:ph idx="1"/>
          </p:nvPr>
        </p:nvSpPr>
        <p:spPr>
          <a:xfrm>
            <a:off x="836612" y="1462481"/>
            <a:ext cx="8915400" cy="4572000"/>
          </a:xfrm>
        </p:spPr>
        <p:txBody>
          <a:bodyPr>
            <a:normAutofit fontScale="92500" lnSpcReduction="20000"/>
          </a:bodyPr>
          <a:lstStyle/>
          <a:p>
            <a:pPr marL="0" indent="0">
              <a:lnSpc>
                <a:spcPct val="100000"/>
              </a:lnSpc>
              <a:spcBef>
                <a:spcPts val="0"/>
              </a:spcBef>
              <a:buClr>
                <a:schemeClr val="accent1"/>
              </a:buClr>
              <a:buNone/>
            </a:pPr>
            <a:r>
              <a:rPr lang="en-US" sz="1300" dirty="0">
                <a:latin typeface="Century Gothic" panose="020B0502020202020204" pitchFamily="34" charset="0"/>
              </a:rPr>
              <a:t>For additional information, visit our website by clicking or copying the following links:</a:t>
            </a:r>
          </a:p>
          <a:p>
            <a:pPr marL="0" indent="0">
              <a:lnSpc>
                <a:spcPct val="100000"/>
              </a:lnSpc>
              <a:spcBef>
                <a:spcPts val="0"/>
              </a:spcBef>
              <a:buClr>
                <a:schemeClr val="accent1"/>
              </a:buClr>
              <a:buNone/>
            </a:pPr>
            <a:endParaRPr lang="en-US" sz="1000" dirty="0">
              <a:latin typeface="Century Gothic" panose="020B0502020202020204" pitchFamily="34" charset="0"/>
            </a:endParaRPr>
          </a:p>
          <a:p>
            <a:pPr marL="0" indent="0">
              <a:lnSpc>
                <a:spcPct val="100000"/>
              </a:lnSpc>
              <a:spcBef>
                <a:spcPts val="0"/>
              </a:spcBef>
              <a:buClr>
                <a:schemeClr val="accent1"/>
              </a:buClr>
              <a:buNone/>
            </a:pPr>
            <a:r>
              <a:rPr lang="en-US" sz="1600" b="1" dirty="0">
                <a:latin typeface="Century Gothic" panose="020B0502020202020204" pitchFamily="34" charset="0"/>
                <a:hlinkClick r:id="rId3"/>
              </a:rPr>
              <a:t>Department of Public Social Services (DPSS)</a:t>
            </a:r>
            <a:endParaRPr lang="en-US" sz="1600" b="1" dirty="0">
              <a:latin typeface="Century Gothic" panose="020B0502020202020204" pitchFamily="34" charset="0"/>
            </a:endParaRPr>
          </a:p>
          <a:p>
            <a:pPr marL="0" indent="0">
              <a:lnSpc>
                <a:spcPct val="100000"/>
              </a:lnSpc>
              <a:spcBef>
                <a:spcPts val="0"/>
              </a:spcBef>
              <a:buClr>
                <a:schemeClr val="accent1"/>
              </a:buClr>
              <a:buNone/>
            </a:pPr>
            <a:r>
              <a:rPr lang="en-US" sz="1100" dirty="0">
                <a:latin typeface="Century Gothic" panose="020B0502020202020204" pitchFamily="34" charset="0"/>
                <a:hlinkClick r:id="rId3"/>
              </a:rPr>
              <a:t>http://dpss.lacounty.gov/wps/portal/dpss</a:t>
            </a:r>
            <a:endParaRPr lang="en-US" sz="1100" dirty="0">
              <a:latin typeface="Century Gothic" panose="020B0502020202020204" pitchFamily="34" charset="0"/>
            </a:endParaRPr>
          </a:p>
          <a:p>
            <a:pPr marL="0" indent="0">
              <a:lnSpc>
                <a:spcPct val="100000"/>
              </a:lnSpc>
              <a:spcBef>
                <a:spcPts val="0"/>
              </a:spcBef>
              <a:buClr>
                <a:schemeClr val="accent1"/>
              </a:buClr>
              <a:buNone/>
            </a:pPr>
            <a:endParaRPr lang="en-US" sz="1000" dirty="0">
              <a:latin typeface="Century Gothic" panose="020B0502020202020204" pitchFamily="34" charset="0"/>
            </a:endParaRPr>
          </a:p>
          <a:p>
            <a:pPr marL="0" indent="0">
              <a:lnSpc>
                <a:spcPct val="100000"/>
              </a:lnSpc>
              <a:spcBef>
                <a:spcPts val="0"/>
              </a:spcBef>
              <a:buClr>
                <a:schemeClr val="accent1"/>
              </a:buClr>
              <a:buNone/>
            </a:pPr>
            <a:endParaRPr lang="en-US" sz="800" dirty="0">
              <a:latin typeface="Century Gothic" panose="020B0502020202020204" pitchFamily="34" charset="0"/>
            </a:endParaRPr>
          </a:p>
          <a:p>
            <a:pPr marL="0" indent="0">
              <a:lnSpc>
                <a:spcPct val="100000"/>
              </a:lnSpc>
              <a:spcBef>
                <a:spcPts val="0"/>
              </a:spcBef>
              <a:buClr>
                <a:schemeClr val="accent1"/>
              </a:buClr>
              <a:buNone/>
            </a:pPr>
            <a:endParaRPr lang="en-US" sz="800" dirty="0">
              <a:latin typeface="Century Gothic" panose="020B0502020202020204" pitchFamily="34" charset="0"/>
            </a:endParaRPr>
          </a:p>
          <a:p>
            <a:pPr marL="0" indent="0">
              <a:lnSpc>
                <a:spcPct val="100000"/>
              </a:lnSpc>
              <a:spcBef>
                <a:spcPts val="0"/>
              </a:spcBef>
              <a:buClr>
                <a:schemeClr val="accent1"/>
              </a:buClr>
              <a:buNone/>
            </a:pPr>
            <a:endParaRPr lang="en-US" sz="800" dirty="0">
              <a:latin typeface="Century Gothic" panose="020B0502020202020204" pitchFamily="34" charset="0"/>
            </a:endParaRPr>
          </a:p>
          <a:p>
            <a:pPr marL="0" indent="0">
              <a:lnSpc>
                <a:spcPct val="100000"/>
              </a:lnSpc>
              <a:spcBef>
                <a:spcPts val="0"/>
              </a:spcBef>
              <a:buClr>
                <a:schemeClr val="accent1"/>
              </a:buClr>
              <a:buNone/>
            </a:pPr>
            <a:r>
              <a:rPr lang="en-US" sz="1300" dirty="0">
                <a:latin typeface="Century Gothic" panose="020B0502020202020204" pitchFamily="34" charset="0"/>
              </a:rPr>
              <a:t>For additional information regarding our individual programs, visit their website:</a:t>
            </a:r>
          </a:p>
          <a:p>
            <a:pPr marL="0" indent="0">
              <a:lnSpc>
                <a:spcPct val="100000"/>
              </a:lnSpc>
              <a:spcBef>
                <a:spcPts val="0"/>
              </a:spcBef>
              <a:buClr>
                <a:schemeClr val="accent1"/>
              </a:buClr>
              <a:buNone/>
            </a:pPr>
            <a:r>
              <a:rPr lang="en-US" sz="1600" b="1" dirty="0">
                <a:latin typeface="Century Gothic" panose="020B0502020202020204" pitchFamily="34" charset="0"/>
                <a:hlinkClick r:id="rId4"/>
              </a:rPr>
              <a:t>General Relief (GR)</a:t>
            </a:r>
            <a:endParaRPr lang="en-US" sz="1600" b="1" dirty="0">
              <a:latin typeface="Century Gothic" panose="020B0502020202020204" pitchFamily="34" charset="0"/>
            </a:endParaRPr>
          </a:p>
          <a:p>
            <a:pPr marL="0" indent="0">
              <a:lnSpc>
                <a:spcPct val="100000"/>
              </a:lnSpc>
              <a:spcBef>
                <a:spcPts val="0"/>
              </a:spcBef>
              <a:buClr>
                <a:schemeClr val="accent1"/>
              </a:buClr>
              <a:buNone/>
            </a:pPr>
            <a:r>
              <a:rPr lang="en-US" sz="1100" dirty="0">
                <a:latin typeface="Century Gothic" panose="020B0502020202020204" pitchFamily="34" charset="0"/>
                <a:hlinkClick r:id="rId4"/>
              </a:rPr>
              <a:t>http://dpss.lacounty.gov/wps/portal/dpss/main/programs-and-services/general-relief</a:t>
            </a:r>
            <a:endParaRPr lang="en-US" sz="1100" dirty="0">
              <a:latin typeface="Century Gothic" panose="020B0502020202020204" pitchFamily="34" charset="0"/>
            </a:endParaRPr>
          </a:p>
          <a:p>
            <a:pPr marL="0" indent="0">
              <a:lnSpc>
                <a:spcPct val="100000"/>
              </a:lnSpc>
              <a:spcBef>
                <a:spcPts val="0"/>
              </a:spcBef>
              <a:buClr>
                <a:schemeClr val="accent1"/>
              </a:buClr>
              <a:buNone/>
            </a:pPr>
            <a:endParaRPr lang="en-US" sz="1100" dirty="0">
              <a:latin typeface="Century Gothic" panose="020B0502020202020204" pitchFamily="34" charset="0"/>
            </a:endParaRPr>
          </a:p>
          <a:p>
            <a:pPr marL="0" indent="0">
              <a:lnSpc>
                <a:spcPct val="100000"/>
              </a:lnSpc>
              <a:spcBef>
                <a:spcPts val="0"/>
              </a:spcBef>
              <a:buClr>
                <a:schemeClr val="accent1"/>
              </a:buClr>
              <a:buNone/>
            </a:pPr>
            <a:r>
              <a:rPr lang="en-US" sz="1600" b="1" dirty="0">
                <a:latin typeface="Century Gothic" panose="020B0502020202020204" pitchFamily="34" charset="0"/>
                <a:hlinkClick r:id="rId5"/>
              </a:rPr>
              <a:t>General Relief Opportunities for Work (GROW)</a:t>
            </a:r>
            <a:endParaRPr lang="en-US" sz="1600" b="1" dirty="0">
              <a:latin typeface="Century Gothic" panose="020B0502020202020204" pitchFamily="34" charset="0"/>
            </a:endParaRPr>
          </a:p>
          <a:p>
            <a:pPr marL="0" indent="0">
              <a:lnSpc>
                <a:spcPct val="100000"/>
              </a:lnSpc>
              <a:spcBef>
                <a:spcPts val="0"/>
              </a:spcBef>
              <a:buClr>
                <a:schemeClr val="accent1"/>
              </a:buClr>
              <a:buNone/>
            </a:pPr>
            <a:r>
              <a:rPr lang="en-US" sz="1100" dirty="0">
                <a:latin typeface="Century Gothic" panose="020B0502020202020204" pitchFamily="34" charset="0"/>
                <a:hlinkClick r:id="rId5"/>
              </a:rPr>
              <a:t>http://dpss.lacounty.gov/wps/portal/dpss/main/programs-and-services/general-relief-opportunities-for-work</a:t>
            </a:r>
            <a:endParaRPr lang="en-US" sz="1100" dirty="0">
              <a:latin typeface="Century Gothic" panose="020B0502020202020204" pitchFamily="34" charset="0"/>
            </a:endParaRPr>
          </a:p>
          <a:p>
            <a:pPr marL="0" indent="0">
              <a:lnSpc>
                <a:spcPct val="100000"/>
              </a:lnSpc>
              <a:spcBef>
                <a:spcPts val="0"/>
              </a:spcBef>
              <a:buClr>
                <a:schemeClr val="accent1"/>
              </a:buClr>
              <a:buNone/>
            </a:pPr>
            <a:endParaRPr lang="en-US" sz="1100" dirty="0">
              <a:latin typeface="Century Gothic" panose="020B0502020202020204" pitchFamily="34" charset="0"/>
            </a:endParaRPr>
          </a:p>
          <a:p>
            <a:pPr marL="0" indent="0">
              <a:lnSpc>
                <a:spcPct val="100000"/>
              </a:lnSpc>
              <a:spcBef>
                <a:spcPts val="0"/>
              </a:spcBef>
              <a:buClr>
                <a:schemeClr val="accent1"/>
              </a:buClr>
              <a:buNone/>
            </a:pPr>
            <a:r>
              <a:rPr lang="en-US" sz="1600" b="1" dirty="0">
                <a:latin typeface="Century Gothic" panose="020B0502020202020204" pitchFamily="34" charset="0"/>
                <a:hlinkClick r:id="rId6"/>
              </a:rPr>
              <a:t>California Work Opportunity and Responsibility to Kids (CalWORKs)</a:t>
            </a:r>
            <a:endParaRPr lang="en-US" sz="1600" b="1" dirty="0">
              <a:latin typeface="Century Gothic" panose="020B0502020202020204" pitchFamily="34" charset="0"/>
            </a:endParaRPr>
          </a:p>
          <a:p>
            <a:pPr marL="0" indent="0">
              <a:lnSpc>
                <a:spcPct val="100000"/>
              </a:lnSpc>
              <a:spcBef>
                <a:spcPts val="0"/>
              </a:spcBef>
              <a:buClr>
                <a:schemeClr val="accent1"/>
              </a:buClr>
              <a:buNone/>
            </a:pPr>
            <a:r>
              <a:rPr lang="en-US" sz="1100" dirty="0">
                <a:latin typeface="Century Gothic" panose="020B0502020202020204" pitchFamily="34" charset="0"/>
                <a:hlinkClick r:id="rId6"/>
              </a:rPr>
              <a:t>http://dpss.lacounty.gov/wps/portal/dpss/main/programs-and-services/calworks</a:t>
            </a:r>
            <a:endParaRPr lang="en-US" sz="1100" dirty="0">
              <a:latin typeface="Century Gothic" panose="020B0502020202020204" pitchFamily="34" charset="0"/>
            </a:endParaRPr>
          </a:p>
          <a:p>
            <a:pPr marL="0" indent="0">
              <a:lnSpc>
                <a:spcPct val="100000"/>
              </a:lnSpc>
              <a:spcBef>
                <a:spcPts val="0"/>
              </a:spcBef>
              <a:buClr>
                <a:schemeClr val="accent1"/>
              </a:buClr>
              <a:buNone/>
            </a:pPr>
            <a:endParaRPr lang="en-US" sz="1100" dirty="0">
              <a:latin typeface="Century Gothic" panose="020B0502020202020204" pitchFamily="34" charset="0"/>
            </a:endParaRPr>
          </a:p>
          <a:p>
            <a:pPr marL="0" indent="0">
              <a:lnSpc>
                <a:spcPct val="100000"/>
              </a:lnSpc>
              <a:spcBef>
                <a:spcPts val="0"/>
              </a:spcBef>
              <a:buClr>
                <a:schemeClr val="accent1"/>
              </a:buClr>
              <a:buNone/>
            </a:pPr>
            <a:r>
              <a:rPr lang="en-US" sz="1600" b="1" dirty="0">
                <a:latin typeface="Century Gothic" panose="020B0502020202020204" pitchFamily="34" charset="0"/>
                <a:hlinkClick r:id="rId7"/>
              </a:rPr>
              <a:t>Greater Avenues for Independence (GAIN)</a:t>
            </a:r>
            <a:r>
              <a:rPr lang="en-US" sz="1600" b="1" dirty="0">
                <a:latin typeface="Century Gothic" panose="020B0502020202020204" pitchFamily="34" charset="0"/>
              </a:rPr>
              <a:t> </a:t>
            </a:r>
          </a:p>
          <a:p>
            <a:pPr marL="0" indent="0">
              <a:lnSpc>
                <a:spcPct val="100000"/>
              </a:lnSpc>
              <a:spcBef>
                <a:spcPts val="0"/>
              </a:spcBef>
              <a:buClr>
                <a:schemeClr val="accent1"/>
              </a:buClr>
              <a:buNone/>
            </a:pPr>
            <a:r>
              <a:rPr lang="en-US" sz="1100" dirty="0">
                <a:latin typeface="Century Gothic" panose="020B0502020202020204" pitchFamily="34" charset="0"/>
                <a:hlinkClick r:id="rId7"/>
              </a:rPr>
              <a:t>http://dpss.lacounty.gov/wps/portal/dpss/main/programs-and-services/greater-avenues-for-independence</a:t>
            </a:r>
            <a:endParaRPr lang="en-US" sz="1100" dirty="0">
              <a:latin typeface="Century Gothic" panose="020B0502020202020204" pitchFamily="34" charset="0"/>
            </a:endParaRPr>
          </a:p>
          <a:p>
            <a:pPr marL="0" indent="0">
              <a:lnSpc>
                <a:spcPct val="100000"/>
              </a:lnSpc>
              <a:spcBef>
                <a:spcPts val="0"/>
              </a:spcBef>
              <a:buClr>
                <a:schemeClr val="accent1"/>
              </a:buClr>
              <a:buNone/>
            </a:pPr>
            <a:endParaRPr lang="en-US" sz="1100" dirty="0">
              <a:latin typeface="Century Gothic" panose="020B0502020202020204" pitchFamily="34" charset="0"/>
            </a:endParaRPr>
          </a:p>
          <a:p>
            <a:pPr marL="0" indent="0">
              <a:lnSpc>
                <a:spcPct val="100000"/>
              </a:lnSpc>
              <a:spcBef>
                <a:spcPts val="0"/>
              </a:spcBef>
              <a:buClr>
                <a:schemeClr val="accent1"/>
              </a:buClr>
              <a:buNone/>
            </a:pPr>
            <a:r>
              <a:rPr lang="en-US" sz="1600" b="1" dirty="0">
                <a:latin typeface="Century Gothic" panose="020B0502020202020204" pitchFamily="34" charset="0"/>
                <a:hlinkClick r:id="rId8"/>
              </a:rPr>
              <a:t>Medi-Cal</a:t>
            </a:r>
            <a:endParaRPr lang="en-US" sz="1600" b="1" dirty="0">
              <a:latin typeface="Century Gothic" panose="020B0502020202020204" pitchFamily="34" charset="0"/>
            </a:endParaRPr>
          </a:p>
          <a:p>
            <a:pPr marL="0" indent="0">
              <a:lnSpc>
                <a:spcPct val="100000"/>
              </a:lnSpc>
              <a:spcBef>
                <a:spcPts val="0"/>
              </a:spcBef>
              <a:buClr>
                <a:schemeClr val="accent1"/>
              </a:buClr>
              <a:buNone/>
            </a:pPr>
            <a:r>
              <a:rPr lang="en-US" sz="1100" dirty="0">
                <a:latin typeface="Century Gothic" panose="020B0502020202020204" pitchFamily="34" charset="0"/>
                <a:hlinkClick r:id="rId8"/>
              </a:rPr>
              <a:t>http://dpss.lacounty.gov/wps/portal/dpss/main/programs-and-services/health-care</a:t>
            </a:r>
            <a:endParaRPr lang="en-US" sz="1100" dirty="0">
              <a:latin typeface="Century Gothic" panose="020B0502020202020204" pitchFamily="34" charset="0"/>
            </a:endParaRPr>
          </a:p>
          <a:p>
            <a:pPr marL="0" indent="0">
              <a:lnSpc>
                <a:spcPct val="100000"/>
              </a:lnSpc>
              <a:spcBef>
                <a:spcPts val="0"/>
              </a:spcBef>
              <a:buClr>
                <a:schemeClr val="accent1"/>
              </a:buClr>
              <a:buNone/>
            </a:pPr>
            <a:endParaRPr lang="en-US" sz="1100" dirty="0">
              <a:latin typeface="Century Gothic" panose="020B0502020202020204" pitchFamily="34" charset="0"/>
            </a:endParaRPr>
          </a:p>
          <a:p>
            <a:pPr marL="0" indent="0">
              <a:lnSpc>
                <a:spcPct val="100000"/>
              </a:lnSpc>
              <a:spcBef>
                <a:spcPts val="0"/>
              </a:spcBef>
              <a:buClr>
                <a:schemeClr val="accent1"/>
              </a:buClr>
              <a:buNone/>
            </a:pPr>
            <a:r>
              <a:rPr lang="en-US" sz="1600" b="1" dirty="0">
                <a:latin typeface="Century Gothic" panose="020B0502020202020204" pitchFamily="34" charset="0"/>
                <a:hlinkClick r:id="rId9"/>
              </a:rPr>
              <a:t>In-Home Supportive Services (IHSS)</a:t>
            </a:r>
            <a:endParaRPr lang="en-US" sz="1600" b="1" dirty="0">
              <a:latin typeface="Century Gothic" panose="020B0502020202020204" pitchFamily="34" charset="0"/>
            </a:endParaRPr>
          </a:p>
          <a:p>
            <a:pPr marL="0" indent="0">
              <a:lnSpc>
                <a:spcPct val="100000"/>
              </a:lnSpc>
              <a:spcBef>
                <a:spcPts val="0"/>
              </a:spcBef>
              <a:buClr>
                <a:schemeClr val="accent1"/>
              </a:buClr>
              <a:buNone/>
            </a:pPr>
            <a:r>
              <a:rPr lang="en-US" sz="1100" dirty="0">
                <a:latin typeface="Century Gothic" panose="020B0502020202020204" pitchFamily="34" charset="0"/>
                <a:hlinkClick r:id="rId9"/>
              </a:rPr>
              <a:t>http://dpss.lacounty.gov/wps/portal/dpss/main/programs-and-services/in-home-supportive-services</a:t>
            </a:r>
            <a:r>
              <a:rPr lang="en-US" sz="1100" dirty="0">
                <a:latin typeface="Century Gothic" panose="020B0502020202020204" pitchFamily="34" charset="0"/>
              </a:rPr>
              <a:t/>
            </a:r>
            <a:br>
              <a:rPr lang="en-US" sz="1100" dirty="0">
                <a:latin typeface="Century Gothic" panose="020B0502020202020204" pitchFamily="34" charset="0"/>
              </a:rPr>
            </a:br>
            <a:endParaRPr lang="en-US" sz="1100" dirty="0">
              <a:latin typeface="Century Gothic" panose="020B0502020202020204" pitchFamily="34" charset="0"/>
            </a:endParaRPr>
          </a:p>
          <a:p>
            <a:pPr marL="0" indent="0">
              <a:lnSpc>
                <a:spcPct val="100000"/>
              </a:lnSpc>
              <a:spcBef>
                <a:spcPts val="0"/>
              </a:spcBef>
              <a:buClr>
                <a:schemeClr val="accent1"/>
              </a:buClr>
              <a:buNone/>
            </a:pPr>
            <a:r>
              <a:rPr lang="en-US" sz="1600" b="1" dirty="0">
                <a:latin typeface="Century Gothic" panose="020B0502020202020204" pitchFamily="34" charset="0"/>
                <a:hlinkClick r:id="rId10"/>
              </a:rPr>
              <a:t>CalFresh</a:t>
            </a:r>
            <a:endParaRPr lang="en-US" sz="1600" b="1" dirty="0">
              <a:latin typeface="Century Gothic" panose="020B0502020202020204" pitchFamily="34" charset="0"/>
            </a:endParaRPr>
          </a:p>
          <a:p>
            <a:pPr marL="0" indent="0">
              <a:lnSpc>
                <a:spcPct val="100000"/>
              </a:lnSpc>
              <a:spcBef>
                <a:spcPts val="0"/>
              </a:spcBef>
              <a:buClr>
                <a:schemeClr val="accent1"/>
              </a:buClr>
              <a:buNone/>
            </a:pPr>
            <a:r>
              <a:rPr lang="en-US" sz="1100" dirty="0">
                <a:latin typeface="Century Gothic" panose="020B0502020202020204" pitchFamily="34" charset="0"/>
                <a:hlinkClick r:id="rId10"/>
              </a:rPr>
              <a:t>http://dpss.lacounty.gov/wps/portal/dpss/main/programs-and-services/calfresh</a:t>
            </a:r>
            <a:endParaRPr lang="en-US" sz="1100" dirty="0">
              <a:latin typeface="Century Gothic" panose="020B0502020202020204" pitchFamily="34" charset="0"/>
            </a:endParaRPr>
          </a:p>
          <a:p>
            <a:pPr marL="0" indent="0">
              <a:lnSpc>
                <a:spcPct val="100000"/>
              </a:lnSpc>
              <a:spcBef>
                <a:spcPts val="0"/>
              </a:spcBef>
              <a:buClr>
                <a:schemeClr val="accent1"/>
              </a:buClr>
              <a:buNone/>
            </a:pPr>
            <a:endParaRPr lang="en-US" sz="1100" dirty="0">
              <a:latin typeface="Century Gothic" panose="020B0502020202020204" pitchFamily="34" charset="0"/>
            </a:endParaRPr>
          </a:p>
          <a:p>
            <a:pPr marL="0" indent="0">
              <a:lnSpc>
                <a:spcPct val="100000"/>
              </a:lnSpc>
              <a:spcBef>
                <a:spcPts val="0"/>
              </a:spcBef>
              <a:buClr>
                <a:schemeClr val="accent1"/>
              </a:buClr>
              <a:buNone/>
            </a:pPr>
            <a:r>
              <a:rPr lang="en-US" sz="1600" b="1" dirty="0">
                <a:latin typeface="Century Gothic" panose="020B0502020202020204" pitchFamily="34" charset="0"/>
                <a:hlinkClick r:id="rId11"/>
              </a:rPr>
              <a:t>Your Benefits Now (YBN)</a:t>
            </a:r>
            <a:endParaRPr lang="en-US" sz="1600" dirty="0">
              <a:latin typeface="Century Gothic" panose="020B0502020202020204" pitchFamily="34" charset="0"/>
            </a:endParaRPr>
          </a:p>
          <a:p>
            <a:pPr marL="0" indent="0">
              <a:lnSpc>
                <a:spcPct val="100000"/>
              </a:lnSpc>
              <a:spcBef>
                <a:spcPts val="0"/>
              </a:spcBef>
              <a:buClr>
                <a:schemeClr val="accent1"/>
              </a:buClr>
              <a:buNone/>
            </a:pPr>
            <a:r>
              <a:rPr lang="en-US" sz="1100" dirty="0">
                <a:latin typeface="Century Gothic" panose="020B0502020202020204" pitchFamily="34" charset="0"/>
                <a:hlinkClick r:id="rId11"/>
              </a:rPr>
              <a:t>https://www.yourbenefits.laclrs.org</a:t>
            </a:r>
            <a:endParaRPr lang="en-US" sz="1100" dirty="0">
              <a:latin typeface="Century Gothic" panose="020B0502020202020204" pitchFamily="34" charset="0"/>
            </a:endParaRPr>
          </a:p>
          <a:p>
            <a:pPr marL="0" indent="0">
              <a:lnSpc>
                <a:spcPct val="100000"/>
              </a:lnSpc>
              <a:spcBef>
                <a:spcPts val="0"/>
              </a:spcBef>
              <a:buClr>
                <a:schemeClr val="accent1"/>
              </a:buClr>
              <a:buNone/>
            </a:pPr>
            <a:endParaRPr lang="en-US" sz="1100" dirty="0">
              <a:latin typeface="Century Gothic" panose="020B0502020202020204" pitchFamily="34" charset="0"/>
            </a:endParaRPr>
          </a:p>
          <a:p>
            <a:pPr marL="0" indent="0">
              <a:lnSpc>
                <a:spcPct val="100000"/>
              </a:lnSpc>
              <a:spcBef>
                <a:spcPts val="0"/>
              </a:spcBef>
              <a:buClr>
                <a:schemeClr val="accent1"/>
              </a:buClr>
              <a:buNone/>
            </a:pPr>
            <a:endParaRPr lang="en-US" sz="1000" dirty="0">
              <a:latin typeface="Century Gothic" panose="020B0502020202020204" pitchFamily="34" charset="0"/>
            </a:endParaRPr>
          </a:p>
          <a:p>
            <a:pPr marL="0" indent="0">
              <a:lnSpc>
                <a:spcPct val="100000"/>
              </a:lnSpc>
              <a:spcBef>
                <a:spcPts val="0"/>
              </a:spcBef>
              <a:buClr>
                <a:schemeClr val="accent1"/>
              </a:buClr>
              <a:buNone/>
            </a:pPr>
            <a:endParaRPr lang="en-US" sz="1000" b="1" u="sng" dirty="0">
              <a:solidFill>
                <a:schemeClr val="accent1"/>
              </a:solidFill>
              <a:latin typeface="Century Gothic" panose="020B0502020202020204" pitchFamily="34" charset="0"/>
            </a:endParaRP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14"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sp>
        <p:nvSpPr>
          <p:cNvPr id="2" name="Slide Number Placeholder 1"/>
          <p:cNvSpPr>
            <a:spLocks noGrp="1"/>
          </p:cNvSpPr>
          <p:nvPr>
            <p:ph type="sldNum" sz="quarter" idx="12"/>
          </p:nvPr>
        </p:nvSpPr>
        <p:spPr/>
        <p:txBody>
          <a:bodyPr/>
          <a:lstStyle/>
          <a:p>
            <a:fld id="{34C99D79-8A4B-4031-B1E0-AF26F8EDF2BC}" type="slidenum">
              <a:rPr lang="en-US" smtClean="0"/>
              <a:t>52</a:t>
            </a:fld>
            <a:endParaRPr lang="en-US"/>
          </a:p>
        </p:txBody>
      </p:sp>
    </p:spTree>
    <p:extLst>
      <p:ext uri="{BB962C8B-B14F-4D97-AF65-F5344CB8AC3E}">
        <p14:creationId xmlns:p14="http://schemas.microsoft.com/office/powerpoint/2010/main" val="313527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9600" b="1" dirty="0">
                <a:latin typeface="Century Gothic" panose="020B0502020202020204" pitchFamily="34" charset="0"/>
              </a:rPr>
              <a:t>Questions?</a:t>
            </a:r>
          </a:p>
        </p:txBody>
      </p:sp>
      <p:sp>
        <p:nvSpPr>
          <p:cNvPr id="3" name="Slide Number Placeholder 2"/>
          <p:cNvSpPr>
            <a:spLocks noGrp="1"/>
          </p:cNvSpPr>
          <p:nvPr>
            <p:ph type="sldNum" sz="quarter" idx="12"/>
          </p:nvPr>
        </p:nvSpPr>
        <p:spPr/>
        <p:txBody>
          <a:bodyPr/>
          <a:lstStyle/>
          <a:p>
            <a:fld id="{34C99D79-8A4B-4031-B1E0-AF26F8EDF2BC}" type="slidenum">
              <a:rPr lang="en-US" smtClean="0"/>
              <a:t>53</a:t>
            </a:fld>
            <a:endParaRPr lang="en-US"/>
          </a:p>
        </p:txBody>
      </p:sp>
    </p:spTree>
    <p:extLst>
      <p:ext uri="{BB962C8B-B14F-4D97-AF65-F5344CB8AC3E}">
        <p14:creationId xmlns:p14="http://schemas.microsoft.com/office/powerpoint/2010/main" val="28906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Basic Eligibility Requirements</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3012" y="170583"/>
            <a:ext cx="1877741" cy="599551"/>
          </a:xfrm>
          <a:prstGeom prst="rect">
            <a:avLst/>
          </a:prstGeom>
          <a:noFill/>
        </p:spPr>
      </p:pic>
      <p:sp>
        <p:nvSpPr>
          <p:cNvPr id="11" name="Content Placeholder 2">
            <a:extLst>
              <a:ext uri="{FF2B5EF4-FFF2-40B4-BE49-F238E27FC236}">
                <a16:creationId xmlns:a16="http://schemas.microsoft.com/office/drawing/2014/main" xmlns="" id="{6FF1C7F1-CF31-4AE7-93B4-CE533119B72D}"/>
              </a:ext>
            </a:extLst>
          </p:cNvPr>
          <p:cNvSpPr>
            <a:spLocks noGrp="1"/>
          </p:cNvSpPr>
          <p:nvPr>
            <p:ph idx="1"/>
          </p:nvPr>
        </p:nvSpPr>
        <p:spPr>
          <a:xfrm>
            <a:off x="608013" y="1629250"/>
            <a:ext cx="10972800" cy="4325112"/>
          </a:xfrm>
        </p:spPr>
        <p:txBody>
          <a:bodyPr>
            <a:noAutofit/>
          </a:bodyPr>
          <a:lstStyle/>
          <a:p>
            <a:pPr marL="566928" lvl="0" indent="-457200" defTabSz="914400">
              <a:lnSpc>
                <a:spcPct val="100000"/>
              </a:lnSpc>
              <a:spcBef>
                <a:spcPts val="300"/>
              </a:spcBef>
              <a:buClr>
                <a:schemeClr val="accent1"/>
              </a:buClr>
            </a:pPr>
            <a:r>
              <a:rPr lang="en-US" sz="1800" dirty="0">
                <a:latin typeface="Century Gothic" panose="020B0502020202020204" pitchFamily="34" charset="0"/>
              </a:rPr>
              <a:t>The family’s net monthly income (after applicable disregards) must be less than the Maximum Aid Payment (MAP) for family size.  For example, the MAP for a family of three is currently $714 (Effective October 1, 2016). </a:t>
            </a:r>
          </a:p>
          <a:p>
            <a:pPr marL="566928" lvl="0" indent="-457200" defTabSz="914400">
              <a:lnSpc>
                <a:spcPct val="100000"/>
              </a:lnSpc>
              <a:spcBef>
                <a:spcPts val="300"/>
              </a:spcBef>
              <a:buClr>
                <a:schemeClr val="accent1"/>
              </a:buClr>
            </a:pPr>
            <a:endParaRPr lang="en-US" sz="1800" dirty="0">
              <a:latin typeface="Century Gothic" panose="020B0502020202020204" pitchFamily="34" charset="0"/>
            </a:endParaRPr>
          </a:p>
          <a:p>
            <a:pPr marL="566928" lvl="0" indent="-457200" defTabSz="914400">
              <a:lnSpc>
                <a:spcPct val="100000"/>
              </a:lnSpc>
              <a:spcBef>
                <a:spcPts val="300"/>
              </a:spcBef>
              <a:buClr>
                <a:schemeClr val="accent1"/>
              </a:buClr>
            </a:pPr>
            <a:r>
              <a:rPr lang="en-US" sz="1800" dirty="0">
                <a:latin typeface="Century Gothic" panose="020B0502020202020204" pitchFamily="34" charset="0"/>
              </a:rPr>
              <a:t>At least one parent must be unemployed, deceased, disabled or absent.</a:t>
            </a:r>
          </a:p>
          <a:p>
            <a:pPr marL="566928" lvl="0" indent="-457200" defTabSz="914400">
              <a:lnSpc>
                <a:spcPct val="100000"/>
              </a:lnSpc>
              <a:spcBef>
                <a:spcPts val="300"/>
              </a:spcBef>
              <a:buClr>
                <a:schemeClr val="accent1"/>
              </a:buClr>
            </a:pPr>
            <a:endParaRPr lang="en-US" sz="1800" dirty="0">
              <a:latin typeface="Century Gothic" panose="020B0502020202020204" pitchFamily="34" charset="0"/>
            </a:endParaRPr>
          </a:p>
          <a:p>
            <a:pPr marL="566928" lvl="0" indent="-457200" defTabSz="914400">
              <a:lnSpc>
                <a:spcPct val="100000"/>
              </a:lnSpc>
              <a:spcBef>
                <a:spcPts val="300"/>
              </a:spcBef>
              <a:buClr>
                <a:schemeClr val="accent1"/>
              </a:buClr>
            </a:pPr>
            <a:r>
              <a:rPr lang="en-US" sz="1800" dirty="0">
                <a:latin typeface="Century Gothic" panose="020B0502020202020204" pitchFamily="34" charset="0"/>
              </a:rPr>
              <a:t>The principal wage earner in a two-parent family must not be employed more than 100 hours a month at the time of application.</a:t>
            </a:r>
          </a:p>
          <a:p>
            <a:pPr marL="109728" lvl="0" indent="0" defTabSz="914400">
              <a:lnSpc>
                <a:spcPct val="100000"/>
              </a:lnSpc>
              <a:spcBef>
                <a:spcPts val="300"/>
              </a:spcBef>
              <a:buClr>
                <a:schemeClr val="accent1"/>
              </a:buClr>
              <a:buNone/>
            </a:pPr>
            <a:endParaRPr lang="en-US" sz="1800" dirty="0">
              <a:latin typeface="Century Gothic" panose="020B0502020202020204" pitchFamily="34" charset="0"/>
            </a:endParaRPr>
          </a:p>
          <a:p>
            <a:pPr marL="566928" lvl="0" indent="-457200" defTabSz="914400">
              <a:lnSpc>
                <a:spcPct val="100000"/>
              </a:lnSpc>
              <a:spcBef>
                <a:spcPts val="300"/>
              </a:spcBef>
              <a:buClr>
                <a:schemeClr val="accent1"/>
              </a:buClr>
            </a:pPr>
            <a:r>
              <a:rPr lang="en-US" sz="1800" dirty="0">
                <a:latin typeface="Century Gothic" panose="020B0502020202020204" pitchFamily="34" charset="0"/>
              </a:rPr>
              <a:t>Children must live with a parent or relative caregiver.</a:t>
            </a:r>
          </a:p>
          <a:p>
            <a:pPr marL="566928" lvl="0" indent="-457200" defTabSz="914400">
              <a:lnSpc>
                <a:spcPct val="100000"/>
              </a:lnSpc>
              <a:spcBef>
                <a:spcPts val="300"/>
              </a:spcBef>
              <a:buClr>
                <a:schemeClr val="accent1"/>
              </a:buClr>
            </a:pPr>
            <a:endParaRPr lang="en-US" sz="1800" dirty="0">
              <a:latin typeface="Century Gothic" panose="020B0502020202020204" pitchFamily="34" charset="0"/>
            </a:endParaRPr>
          </a:p>
          <a:p>
            <a:pPr marL="566928" lvl="0" indent="-457200" defTabSz="914400">
              <a:lnSpc>
                <a:spcPct val="100000"/>
              </a:lnSpc>
              <a:spcBef>
                <a:spcPts val="300"/>
              </a:spcBef>
              <a:buClr>
                <a:schemeClr val="accent1"/>
              </a:buClr>
            </a:pPr>
            <a:r>
              <a:rPr lang="en-US" sz="1800" dirty="0">
                <a:latin typeface="Century Gothic" panose="020B0502020202020204" pitchFamily="34" charset="0"/>
              </a:rPr>
              <a:t>Aided family members must be a U.S. Citizen or eligible legal immigrant.</a:t>
            </a:r>
          </a:p>
          <a:p>
            <a:pPr marL="566928" lvl="0" indent="-457200" defTabSz="914400">
              <a:lnSpc>
                <a:spcPct val="100000"/>
              </a:lnSpc>
              <a:spcBef>
                <a:spcPts val="300"/>
              </a:spcBef>
              <a:buClr>
                <a:schemeClr val="accent1"/>
              </a:buClr>
            </a:pPr>
            <a:endParaRPr lang="en-US" sz="1800" dirty="0">
              <a:latin typeface="Century Gothic" panose="020B0502020202020204" pitchFamily="34" charset="0"/>
            </a:endParaRPr>
          </a:p>
          <a:p>
            <a:pPr marL="566928" lvl="0" indent="-457200" defTabSz="914400">
              <a:lnSpc>
                <a:spcPct val="100000"/>
              </a:lnSpc>
              <a:spcBef>
                <a:spcPts val="300"/>
              </a:spcBef>
              <a:buClr>
                <a:schemeClr val="accent1"/>
              </a:buClr>
            </a:pPr>
            <a:r>
              <a:rPr lang="en-US" sz="1800" dirty="0">
                <a:latin typeface="Century Gothic" panose="020B0502020202020204" pitchFamily="34" charset="0"/>
              </a:rPr>
              <a:t>Cash on-hand is limited to $2,250. The limit is $3,500 for families if one member of the family is 60 years or older. </a:t>
            </a:r>
          </a:p>
          <a:p>
            <a:pPr marL="566928" lvl="0" indent="-457200" defTabSz="914400">
              <a:lnSpc>
                <a:spcPct val="100000"/>
              </a:lnSpc>
              <a:spcBef>
                <a:spcPts val="300"/>
              </a:spcBef>
              <a:buClr>
                <a:schemeClr val="accent1"/>
              </a:buClr>
            </a:pPr>
            <a:endParaRPr lang="en-US" sz="1800" dirty="0">
              <a:latin typeface="Century Gothic" panose="020B0502020202020204" pitchFamily="34" charset="0"/>
            </a:endParaRPr>
          </a:p>
        </p:txBody>
      </p:sp>
      <p:sp>
        <p:nvSpPr>
          <p:cNvPr id="2" name="Slide Number Placeholder 1"/>
          <p:cNvSpPr>
            <a:spLocks noGrp="1"/>
          </p:cNvSpPr>
          <p:nvPr>
            <p:ph type="sldNum" sz="quarter" idx="12"/>
          </p:nvPr>
        </p:nvSpPr>
        <p:spPr/>
        <p:txBody>
          <a:bodyPr/>
          <a:lstStyle/>
          <a:p>
            <a:fld id="{34C99D79-8A4B-4031-B1E0-AF26F8EDF2BC}" type="slidenum">
              <a:rPr lang="en-US" smtClean="0"/>
              <a:t>6</a:t>
            </a:fld>
            <a:endParaRPr lang="en-US"/>
          </a:p>
        </p:txBody>
      </p:sp>
    </p:spTree>
    <p:extLst>
      <p:ext uri="{BB962C8B-B14F-4D97-AF65-F5344CB8AC3E}">
        <p14:creationId xmlns:p14="http://schemas.microsoft.com/office/powerpoint/2010/main" val="375675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Time Limit/Exception</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3012" y="170583"/>
            <a:ext cx="1877741" cy="599551"/>
          </a:xfrm>
          <a:prstGeom prst="rect">
            <a:avLst/>
          </a:prstGeom>
          <a:noFill/>
        </p:spPr>
      </p:pic>
      <p:sp>
        <p:nvSpPr>
          <p:cNvPr id="11" name="Content Placeholder 2">
            <a:extLst>
              <a:ext uri="{FF2B5EF4-FFF2-40B4-BE49-F238E27FC236}">
                <a16:creationId xmlns:a16="http://schemas.microsoft.com/office/drawing/2014/main" xmlns="" id="{6FF1C7F1-CF31-4AE7-93B4-CE533119B72D}"/>
              </a:ext>
            </a:extLst>
          </p:cNvPr>
          <p:cNvSpPr>
            <a:spLocks noGrp="1"/>
          </p:cNvSpPr>
          <p:nvPr>
            <p:ph idx="1"/>
          </p:nvPr>
        </p:nvSpPr>
        <p:spPr>
          <a:xfrm>
            <a:off x="608013" y="1629250"/>
            <a:ext cx="8229599" cy="4695350"/>
          </a:xfrm>
        </p:spPr>
        <p:txBody>
          <a:bodyPr>
            <a:noAutofit/>
          </a:bodyPr>
          <a:lstStyle/>
          <a:p>
            <a:pPr marL="566928" lvl="0" indent="-457200" defTabSz="914400">
              <a:lnSpc>
                <a:spcPct val="100000"/>
              </a:lnSpc>
              <a:spcBef>
                <a:spcPts val="300"/>
              </a:spcBef>
              <a:buClr>
                <a:schemeClr val="accent1"/>
              </a:buClr>
            </a:pPr>
            <a:r>
              <a:rPr lang="en-US" sz="2000" dirty="0">
                <a:latin typeface="Century Gothic" panose="020B0502020202020204" pitchFamily="34" charset="0"/>
              </a:rPr>
              <a:t>Currently, most adults can only receive 48 months of cash aid. There is no time limit on cash aid for children.  </a:t>
            </a:r>
          </a:p>
          <a:p>
            <a:pPr marL="566928" lvl="0" indent="-457200" defTabSz="914400">
              <a:lnSpc>
                <a:spcPct val="100000"/>
              </a:lnSpc>
              <a:spcBef>
                <a:spcPts val="300"/>
              </a:spcBef>
              <a:buClr>
                <a:schemeClr val="accent1"/>
              </a:buClr>
            </a:pPr>
            <a:endParaRPr lang="en-US" sz="2000" dirty="0">
              <a:latin typeface="Century Gothic" panose="020B0502020202020204" pitchFamily="34" charset="0"/>
            </a:endParaRPr>
          </a:p>
          <a:p>
            <a:pPr marL="566928" lvl="0" indent="-457200" defTabSz="914400">
              <a:lnSpc>
                <a:spcPct val="100000"/>
              </a:lnSpc>
              <a:spcBef>
                <a:spcPts val="300"/>
              </a:spcBef>
              <a:buClr>
                <a:schemeClr val="accent1"/>
              </a:buClr>
            </a:pPr>
            <a:r>
              <a:rPr lang="en-US" sz="2000" dirty="0">
                <a:latin typeface="Century Gothic" panose="020B0502020202020204" pitchFamily="34" charset="0"/>
              </a:rPr>
              <a:t>Some exemptions apply, e.g., victims of domestic violence or those deemed to be permanently or temporarily disabled.</a:t>
            </a:r>
          </a:p>
          <a:p>
            <a:pPr marL="566928" lvl="0" indent="-457200" defTabSz="914400">
              <a:lnSpc>
                <a:spcPct val="100000"/>
              </a:lnSpc>
              <a:spcBef>
                <a:spcPts val="300"/>
              </a:spcBef>
              <a:buClr>
                <a:schemeClr val="accent1"/>
              </a:buClr>
            </a:pPr>
            <a:endParaRPr lang="en-US" sz="2000" dirty="0">
              <a:latin typeface="Century Gothic" panose="020B0502020202020204" pitchFamily="34" charset="0"/>
            </a:endParaRPr>
          </a:p>
          <a:p>
            <a:pPr marL="566928" lvl="0" indent="-457200" defTabSz="914400">
              <a:lnSpc>
                <a:spcPct val="100000"/>
              </a:lnSpc>
              <a:spcBef>
                <a:spcPts val="300"/>
              </a:spcBef>
              <a:buClr>
                <a:schemeClr val="accent1"/>
              </a:buClr>
            </a:pPr>
            <a:endParaRPr lang="en-US" sz="2000" dirty="0">
              <a:latin typeface="Century Gothic" panose="020B0502020202020204" pitchFamily="34" charset="0"/>
            </a:endParaRPr>
          </a:p>
        </p:txBody>
      </p:sp>
      <p:pic>
        <p:nvPicPr>
          <p:cNvPr id="13" name="Picture 12">
            <a:extLst>
              <a:ext uri="{FF2B5EF4-FFF2-40B4-BE49-F238E27FC236}">
                <a16:creationId xmlns:a16="http://schemas.microsoft.com/office/drawing/2014/main" xmlns="" id="{FE8665A3-2C5B-43C2-89C0-902A1746B6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74" y="2388702"/>
            <a:ext cx="1605263" cy="2613996"/>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34C99D79-8A4B-4031-B1E0-AF26F8EDF2BC}" type="slidenum">
              <a:rPr lang="en-US" smtClean="0"/>
              <a:t>7</a:t>
            </a:fld>
            <a:endParaRPr lang="en-US"/>
          </a:p>
        </p:txBody>
      </p:sp>
    </p:spTree>
    <p:extLst>
      <p:ext uri="{BB962C8B-B14F-4D97-AF65-F5344CB8AC3E}">
        <p14:creationId xmlns:p14="http://schemas.microsoft.com/office/powerpoint/2010/main" val="338471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Where and How to Apply </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3012" y="170583"/>
            <a:ext cx="1877741" cy="599551"/>
          </a:xfrm>
          <a:prstGeom prst="rect">
            <a:avLst/>
          </a:prstGeom>
          <a:noFill/>
        </p:spPr>
      </p:pic>
      <p:sp>
        <p:nvSpPr>
          <p:cNvPr id="11" name="Content Placeholder 2">
            <a:extLst>
              <a:ext uri="{FF2B5EF4-FFF2-40B4-BE49-F238E27FC236}">
                <a16:creationId xmlns:a16="http://schemas.microsoft.com/office/drawing/2014/main" xmlns="" id="{6FF1C7F1-CF31-4AE7-93B4-CE533119B72D}"/>
              </a:ext>
            </a:extLst>
          </p:cNvPr>
          <p:cNvSpPr>
            <a:spLocks noGrp="1"/>
          </p:cNvSpPr>
          <p:nvPr>
            <p:ph idx="1"/>
          </p:nvPr>
        </p:nvSpPr>
        <p:spPr>
          <a:xfrm>
            <a:off x="608013" y="1629250"/>
            <a:ext cx="10667999" cy="4199820"/>
          </a:xfrm>
        </p:spPr>
        <p:txBody>
          <a:bodyPr>
            <a:noAutofit/>
          </a:bodyPr>
          <a:lstStyle/>
          <a:p>
            <a:pPr marL="566928" lvl="0" indent="-457200" defTabSz="914400">
              <a:lnSpc>
                <a:spcPct val="100000"/>
              </a:lnSpc>
              <a:spcBef>
                <a:spcPts val="300"/>
              </a:spcBef>
              <a:buClr>
                <a:schemeClr val="accent1"/>
              </a:buClr>
            </a:pPr>
            <a:r>
              <a:rPr lang="en-US" sz="1800" dirty="0">
                <a:latin typeface="Century Gothic" panose="020B0502020202020204" pitchFamily="34" charset="0"/>
              </a:rPr>
              <a:t>There are 24 CalWORKs District Offices throughout Los Angeles County in which a family can apply for aid.</a:t>
            </a:r>
          </a:p>
          <a:p>
            <a:pPr marL="566928" lvl="0" indent="-457200" defTabSz="914400">
              <a:lnSpc>
                <a:spcPct val="100000"/>
              </a:lnSpc>
              <a:spcBef>
                <a:spcPts val="300"/>
              </a:spcBef>
              <a:buClr>
                <a:schemeClr val="accent1"/>
              </a:buClr>
            </a:pPr>
            <a:endParaRPr lang="en-US" sz="1800" dirty="0">
              <a:latin typeface="Century Gothic" panose="020B0502020202020204" pitchFamily="34" charset="0"/>
            </a:endParaRPr>
          </a:p>
          <a:p>
            <a:pPr marL="566928" lvl="0" indent="-457200" defTabSz="914400">
              <a:lnSpc>
                <a:spcPct val="100000"/>
              </a:lnSpc>
              <a:spcBef>
                <a:spcPts val="300"/>
              </a:spcBef>
              <a:buClr>
                <a:schemeClr val="accent1"/>
              </a:buClr>
            </a:pPr>
            <a:r>
              <a:rPr lang="en-US" sz="1800" dirty="0">
                <a:latin typeface="Century Gothic" panose="020B0502020202020204" pitchFamily="34" charset="0"/>
              </a:rPr>
              <a:t>The application can be done in person or on-line via Your Benefits Now link on the </a:t>
            </a:r>
            <a:r>
              <a:rPr lang="en-US" sz="1800" u="sng" dirty="0">
                <a:solidFill>
                  <a:schemeClr val="accent1"/>
                </a:solidFill>
                <a:latin typeface="Century Gothic" panose="020B0502020202020204" pitchFamily="34" charset="0"/>
              </a:rPr>
              <a:t>dpss.lacounty.gov</a:t>
            </a:r>
            <a:r>
              <a:rPr lang="en-US" sz="1800" dirty="0">
                <a:solidFill>
                  <a:schemeClr val="accent1"/>
                </a:solidFill>
                <a:latin typeface="Century Gothic" panose="020B0502020202020204" pitchFamily="34" charset="0"/>
              </a:rPr>
              <a:t> </a:t>
            </a:r>
            <a:r>
              <a:rPr lang="en-US" sz="1800" dirty="0">
                <a:latin typeface="Century Gothic" panose="020B0502020202020204" pitchFamily="34" charset="0"/>
              </a:rPr>
              <a:t>webpage. </a:t>
            </a:r>
          </a:p>
          <a:p>
            <a:pPr marL="566928" lvl="0" indent="-457200" defTabSz="914400">
              <a:lnSpc>
                <a:spcPct val="100000"/>
              </a:lnSpc>
              <a:spcBef>
                <a:spcPts val="300"/>
              </a:spcBef>
              <a:buClr>
                <a:schemeClr val="accent1"/>
              </a:buClr>
            </a:pPr>
            <a:endParaRPr lang="en-US" sz="1800" dirty="0">
              <a:latin typeface="Century Gothic" panose="020B0502020202020204" pitchFamily="34" charset="0"/>
            </a:endParaRPr>
          </a:p>
          <a:p>
            <a:pPr marL="566928" lvl="0" indent="-457200" defTabSz="914400">
              <a:lnSpc>
                <a:spcPct val="100000"/>
              </a:lnSpc>
              <a:spcBef>
                <a:spcPts val="300"/>
              </a:spcBef>
              <a:buClr>
                <a:schemeClr val="accent1"/>
              </a:buClr>
            </a:pPr>
            <a:r>
              <a:rPr lang="en-US" sz="1800" dirty="0">
                <a:latin typeface="Century Gothic" panose="020B0502020202020204" pitchFamily="34" charset="0"/>
              </a:rPr>
              <a:t>The Department has a ‘No Wrong Door’ policy that allows families to apply at any office.  The case will be transferred to the appropriate office based on the case address.</a:t>
            </a:r>
          </a:p>
        </p:txBody>
      </p:sp>
      <p:sp>
        <p:nvSpPr>
          <p:cNvPr id="2" name="Slide Number Placeholder 1"/>
          <p:cNvSpPr>
            <a:spLocks noGrp="1"/>
          </p:cNvSpPr>
          <p:nvPr>
            <p:ph type="sldNum" sz="quarter" idx="12"/>
          </p:nvPr>
        </p:nvSpPr>
        <p:spPr/>
        <p:txBody>
          <a:bodyPr/>
          <a:lstStyle/>
          <a:p>
            <a:fld id="{34C99D79-8A4B-4031-B1E0-AF26F8EDF2BC}" type="slidenum">
              <a:rPr lang="en-US" smtClean="0"/>
              <a:t>8</a:t>
            </a:fld>
            <a:endParaRPr lang="en-US"/>
          </a:p>
        </p:txBody>
      </p:sp>
    </p:spTree>
    <p:extLst>
      <p:ext uri="{BB962C8B-B14F-4D97-AF65-F5344CB8AC3E}">
        <p14:creationId xmlns:p14="http://schemas.microsoft.com/office/powerpoint/2010/main" val="109615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accent3"/>
                </a:solidFill>
                <a:latin typeface="Century Gothic" panose="020B0502020202020204" pitchFamily="34" charset="0"/>
              </a:rPr>
              <a:t>CalWORKs Overview</a:t>
            </a:r>
          </a:p>
        </p:txBody>
      </p:sp>
      <p:grpSp>
        <p:nvGrpSpPr>
          <p:cNvPr id="4" name="Group 3">
            <a:extLst>
              <a:ext uri="{FF2B5EF4-FFF2-40B4-BE49-F238E27FC236}">
                <a16:creationId xmlns:a16="http://schemas.microsoft.com/office/drawing/2014/main" xmlns="" id="{AF0A7181-2CF5-4DF1-97FE-555B05AE67DA}"/>
              </a:ext>
            </a:extLst>
          </p:cNvPr>
          <p:cNvGrpSpPr/>
          <p:nvPr/>
        </p:nvGrpSpPr>
        <p:grpSpPr>
          <a:xfrm>
            <a:off x="227012" y="152400"/>
            <a:ext cx="3593767" cy="743026"/>
            <a:chOff x="556606" y="422100"/>
            <a:chExt cx="3593767" cy="743026"/>
          </a:xfrm>
        </p:grpSpPr>
        <p:pic>
          <p:nvPicPr>
            <p:cNvPr id="7" name="Picture 6">
              <a:extLst>
                <a:ext uri="{FF2B5EF4-FFF2-40B4-BE49-F238E27FC236}">
                  <a16:creationId xmlns:a16="http://schemas.microsoft.com/office/drawing/2014/main" xmlns="" id="{BDE06E25-1179-446C-BBEC-9BFCEB26D0C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56606" y="422100"/>
              <a:ext cx="743026" cy="743026"/>
            </a:xfrm>
            <a:prstGeom prst="rect">
              <a:avLst/>
            </a:prstGeom>
          </p:spPr>
        </p:pic>
        <p:sp>
          <p:nvSpPr>
            <p:cNvPr id="8" name="TextBox 7">
              <a:extLst>
                <a:ext uri="{FF2B5EF4-FFF2-40B4-BE49-F238E27FC236}">
                  <a16:creationId xmlns:a16="http://schemas.microsoft.com/office/drawing/2014/main" xmlns="" id="{F7C91064-22E9-4242-B3E7-0019E53BEBE2}"/>
                </a:ext>
              </a:extLst>
            </p:cNvPr>
            <p:cNvSpPr txBox="1"/>
            <p:nvPr/>
          </p:nvSpPr>
          <p:spPr>
            <a:xfrm>
              <a:off x="1299632" y="547391"/>
              <a:ext cx="2850741" cy="492443"/>
            </a:xfrm>
            <a:prstGeom prst="rect">
              <a:avLst/>
            </a:prstGeom>
            <a:noFill/>
          </p:spPr>
          <p:txBody>
            <a:bodyPr wrap="square" rtlCol="0">
              <a:spAutoFit/>
            </a:bodyPr>
            <a:lstStyle/>
            <a:p>
              <a:r>
                <a:rPr lang="en-US" sz="1400" dirty="0"/>
                <a:t>County of Los Angeles</a:t>
              </a:r>
            </a:p>
            <a:p>
              <a:r>
                <a:rPr lang="en-US" sz="1200" b="1" dirty="0"/>
                <a:t>Department of Public Social Services</a:t>
              </a:r>
            </a:p>
          </p:txBody>
        </p:sp>
      </p:grpSp>
      <p:pic>
        <p:nvPicPr>
          <p:cNvPr id="9" name="Picture 5" descr="dpss">
            <a:extLst>
              <a:ext uri="{FF2B5EF4-FFF2-40B4-BE49-F238E27FC236}">
                <a16:creationId xmlns:a16="http://schemas.microsoft.com/office/drawing/2014/main" xmlns="" id="{1D76202C-8ABF-480A-8CB4-49F24464C325}"/>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10209212" y="5943600"/>
            <a:ext cx="18732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xmlns="" id="{21FAD435-795B-4907-8E9D-F7922AB14DAD}"/>
              </a:ext>
            </a:extLst>
          </p:cNvPr>
          <p:cNvSpPr txBox="1">
            <a:spLocks noGrp="1"/>
          </p:cNvSpPr>
          <p:nvPr/>
        </p:nvSpPr>
        <p:spPr bwMode="auto">
          <a:xfrm>
            <a:off x="4069740" y="6506736"/>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9" tIns="45644" rIns="91289" bIns="45644"/>
          <a:lstStyle>
            <a:lvl1pPr>
              <a:defRPr sz="2200">
                <a:solidFill>
                  <a:schemeClr val="tx1"/>
                </a:solidFill>
                <a:latin typeface="Arial" charset="0"/>
              </a:defRPr>
            </a:lvl1pPr>
            <a:lvl2pPr marL="742950" indent="-285750">
              <a:defRPr sz="2200">
                <a:solidFill>
                  <a:schemeClr val="tx1"/>
                </a:solidFill>
                <a:latin typeface="Arial" charset="0"/>
              </a:defRPr>
            </a:lvl2pPr>
            <a:lvl3pPr marL="1143000" indent="-228600">
              <a:defRPr sz="2200">
                <a:solidFill>
                  <a:schemeClr val="tx1"/>
                </a:solidFill>
                <a:latin typeface="Arial" charset="0"/>
              </a:defRPr>
            </a:lvl3pPr>
            <a:lvl4pPr marL="1600200" indent="-228600">
              <a:defRPr sz="2200">
                <a:solidFill>
                  <a:schemeClr val="tx1"/>
                </a:solidFill>
                <a:latin typeface="Arial" charset="0"/>
              </a:defRPr>
            </a:lvl4pPr>
            <a:lvl5pPr marL="2057400" indent="-22860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en-US" altLang="en-US" sz="900" i="1" dirty="0">
                <a:solidFill>
                  <a:srgbClr val="000000"/>
                </a:solidFill>
                <a:latin typeface="Times New Roman" pitchFamily="18" charset="0"/>
              </a:rPr>
              <a:t>"To Enrich Lives Through Effective and Caring Service"</a:t>
            </a:r>
          </a:p>
        </p:txBody>
      </p:sp>
      <p:pic>
        <p:nvPicPr>
          <p:cNvPr id="12" name="Picture 11">
            <a:extLst>
              <a:ext uri="{FF2B5EF4-FFF2-40B4-BE49-F238E27FC236}">
                <a16:creationId xmlns:a16="http://schemas.microsoft.com/office/drawing/2014/main" xmlns="" id="{8F06CDC8-20A6-443D-8456-47B7A3929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3012" y="170583"/>
            <a:ext cx="1877741" cy="599551"/>
          </a:xfrm>
          <a:prstGeom prst="rect">
            <a:avLst/>
          </a:prstGeom>
          <a:noFill/>
        </p:spPr>
      </p:pic>
      <p:graphicFrame>
        <p:nvGraphicFramePr>
          <p:cNvPr id="14" name="Table 13">
            <a:extLst>
              <a:ext uri="{FF2B5EF4-FFF2-40B4-BE49-F238E27FC236}">
                <a16:creationId xmlns:a16="http://schemas.microsoft.com/office/drawing/2014/main" xmlns="" id="{8B398105-0CF0-4BD1-80F3-C4248BC9BE3F}"/>
              </a:ext>
            </a:extLst>
          </p:cNvPr>
          <p:cNvGraphicFramePr>
            <a:graphicFrameLocks noGrp="1"/>
          </p:cNvGraphicFramePr>
          <p:nvPr>
            <p:extLst>
              <p:ext uri="{D42A27DB-BD31-4B8C-83A1-F6EECF244321}">
                <p14:modId xmlns:p14="http://schemas.microsoft.com/office/powerpoint/2010/main" val="2205469080"/>
              </p:ext>
            </p:extLst>
          </p:nvPr>
        </p:nvGraphicFramePr>
        <p:xfrm>
          <a:off x="1181173" y="1383202"/>
          <a:ext cx="9964664" cy="5166360"/>
        </p:xfrm>
        <a:graphic>
          <a:graphicData uri="http://schemas.openxmlformats.org/drawingml/2006/table">
            <a:tbl>
              <a:tblPr firstRow="1" bandRow="1">
                <a:effectLst>
                  <a:outerShdw blurRad="50800" dist="38100" dir="16200000" rotWithShape="0">
                    <a:prstClr val="black">
                      <a:alpha val="40000"/>
                    </a:prstClr>
                  </a:outerShdw>
                </a:effectLst>
              </a:tblPr>
              <a:tblGrid>
                <a:gridCol w="4982332">
                  <a:extLst>
                    <a:ext uri="{9D8B030D-6E8A-4147-A177-3AD203B41FA5}">
                      <a16:colId xmlns:a16="http://schemas.microsoft.com/office/drawing/2014/main" xmlns="" val="476465929"/>
                    </a:ext>
                  </a:extLst>
                </a:gridCol>
                <a:gridCol w="4982332">
                  <a:extLst>
                    <a:ext uri="{9D8B030D-6E8A-4147-A177-3AD203B41FA5}">
                      <a16:colId xmlns:a16="http://schemas.microsoft.com/office/drawing/2014/main" xmlns="" val="2266663634"/>
                    </a:ext>
                  </a:extLst>
                </a:gridCol>
              </a:tblGrid>
              <a:tr h="370840">
                <a:tc>
                  <a:txBody>
                    <a:bodyPr/>
                    <a:lstStyle>
                      <a:lvl1pPr marL="0" algn="l" defTabSz="1218987" rtl="0" eaLnBrk="1" latinLnBrk="0" hangingPunct="1">
                        <a:defRPr sz="2400" b="1" kern="1200">
                          <a:solidFill>
                            <a:schemeClr val="bg1"/>
                          </a:solidFill>
                          <a:latin typeface="Calibri" panose="020F0502020204030204"/>
                        </a:defRPr>
                      </a:lvl1pPr>
                      <a:lvl2pPr marL="609493" algn="l" defTabSz="1218987" rtl="0" eaLnBrk="1" latinLnBrk="0" hangingPunct="1">
                        <a:defRPr sz="2400" b="1" kern="1200">
                          <a:solidFill>
                            <a:schemeClr val="bg1"/>
                          </a:solidFill>
                          <a:latin typeface="Calibri" panose="020F0502020204030204"/>
                        </a:defRPr>
                      </a:lvl2pPr>
                      <a:lvl3pPr marL="1218987" algn="l" defTabSz="1218987" rtl="0" eaLnBrk="1" latinLnBrk="0" hangingPunct="1">
                        <a:defRPr sz="2400" b="1" kern="1200">
                          <a:solidFill>
                            <a:schemeClr val="bg1"/>
                          </a:solidFill>
                          <a:latin typeface="Calibri" panose="020F0502020204030204"/>
                        </a:defRPr>
                      </a:lvl3pPr>
                      <a:lvl4pPr marL="1828480" algn="l" defTabSz="1218987" rtl="0" eaLnBrk="1" latinLnBrk="0" hangingPunct="1">
                        <a:defRPr sz="2400" b="1" kern="1200">
                          <a:solidFill>
                            <a:schemeClr val="bg1"/>
                          </a:solidFill>
                          <a:latin typeface="Calibri" panose="020F0502020204030204"/>
                        </a:defRPr>
                      </a:lvl4pPr>
                      <a:lvl5pPr marL="2437973" algn="l" defTabSz="1218987" rtl="0" eaLnBrk="1" latinLnBrk="0" hangingPunct="1">
                        <a:defRPr sz="2400" b="1" kern="1200">
                          <a:solidFill>
                            <a:schemeClr val="bg1"/>
                          </a:solidFill>
                          <a:latin typeface="Calibri" panose="020F0502020204030204"/>
                        </a:defRPr>
                      </a:lvl5pPr>
                      <a:lvl6pPr marL="3047467" algn="l" defTabSz="1218987" rtl="0" eaLnBrk="1" latinLnBrk="0" hangingPunct="1">
                        <a:defRPr sz="2400" b="1" kern="1200">
                          <a:solidFill>
                            <a:schemeClr val="bg1"/>
                          </a:solidFill>
                          <a:latin typeface="Calibri" panose="020F0502020204030204"/>
                        </a:defRPr>
                      </a:lvl6pPr>
                      <a:lvl7pPr marL="3656960" algn="l" defTabSz="1218987" rtl="0" eaLnBrk="1" latinLnBrk="0" hangingPunct="1">
                        <a:defRPr sz="2400" b="1" kern="1200">
                          <a:solidFill>
                            <a:schemeClr val="bg1"/>
                          </a:solidFill>
                          <a:latin typeface="Calibri" panose="020F0502020204030204"/>
                        </a:defRPr>
                      </a:lvl7pPr>
                      <a:lvl8pPr marL="4266453" algn="l" defTabSz="1218987" rtl="0" eaLnBrk="1" latinLnBrk="0" hangingPunct="1">
                        <a:defRPr sz="2400" b="1" kern="1200">
                          <a:solidFill>
                            <a:schemeClr val="bg1"/>
                          </a:solidFill>
                          <a:latin typeface="Calibri" panose="020F0502020204030204"/>
                        </a:defRPr>
                      </a:lvl8pPr>
                      <a:lvl9pPr marL="4875947" algn="l" defTabSz="1218987" rtl="0" eaLnBrk="1" latinLnBrk="0" hangingPunct="1">
                        <a:defRPr sz="2400" b="1" kern="1200">
                          <a:solidFill>
                            <a:schemeClr val="bg1"/>
                          </a:solidFill>
                          <a:latin typeface="Calibri" panose="020F0502020204030204"/>
                        </a:defRPr>
                      </a:lvl9pPr>
                    </a:lstStyle>
                    <a:p>
                      <a:pPr algn="ctr"/>
                      <a:r>
                        <a:rPr lang="en-US" dirty="0"/>
                        <a:t>State-Funded</a:t>
                      </a:r>
                      <a:r>
                        <a:rPr lang="en-US" baseline="0" dirty="0"/>
                        <a:t> </a:t>
                      </a:r>
                      <a:r>
                        <a:rPr lang="en-US" dirty="0"/>
                        <a:t>Homeless Programs</a:t>
                      </a:r>
                    </a:p>
                  </a:txBody>
                  <a:tcPr>
                    <a:lnL w="6350" cap="flat" cmpd="sng" algn="ctr">
                      <a:solidFill>
                        <a:srgbClr val="4472C4"/>
                      </a:solidFill>
                      <a:prstDash val="solid"/>
                      <a:miter lim="800000"/>
                    </a:lnL>
                    <a:lnR>
                      <a:noFill/>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chemeClr val="accent1"/>
                    </a:solidFill>
                  </a:tcPr>
                </a:tc>
                <a:tc>
                  <a:txBody>
                    <a:bodyPr/>
                    <a:lstStyle>
                      <a:lvl1pPr marL="0" algn="l" defTabSz="1218987" rtl="0" eaLnBrk="1" latinLnBrk="0" hangingPunct="1">
                        <a:defRPr sz="2400" b="1" kern="1200">
                          <a:solidFill>
                            <a:schemeClr val="bg1"/>
                          </a:solidFill>
                          <a:latin typeface="Calibri" panose="020F0502020204030204"/>
                        </a:defRPr>
                      </a:lvl1pPr>
                      <a:lvl2pPr marL="609493" algn="l" defTabSz="1218987" rtl="0" eaLnBrk="1" latinLnBrk="0" hangingPunct="1">
                        <a:defRPr sz="2400" b="1" kern="1200">
                          <a:solidFill>
                            <a:schemeClr val="bg1"/>
                          </a:solidFill>
                          <a:latin typeface="Calibri" panose="020F0502020204030204"/>
                        </a:defRPr>
                      </a:lvl2pPr>
                      <a:lvl3pPr marL="1218987" algn="l" defTabSz="1218987" rtl="0" eaLnBrk="1" latinLnBrk="0" hangingPunct="1">
                        <a:defRPr sz="2400" b="1" kern="1200">
                          <a:solidFill>
                            <a:schemeClr val="bg1"/>
                          </a:solidFill>
                          <a:latin typeface="Calibri" panose="020F0502020204030204"/>
                        </a:defRPr>
                      </a:lvl3pPr>
                      <a:lvl4pPr marL="1828480" algn="l" defTabSz="1218987" rtl="0" eaLnBrk="1" latinLnBrk="0" hangingPunct="1">
                        <a:defRPr sz="2400" b="1" kern="1200">
                          <a:solidFill>
                            <a:schemeClr val="bg1"/>
                          </a:solidFill>
                          <a:latin typeface="Calibri" panose="020F0502020204030204"/>
                        </a:defRPr>
                      </a:lvl4pPr>
                      <a:lvl5pPr marL="2437973" algn="l" defTabSz="1218987" rtl="0" eaLnBrk="1" latinLnBrk="0" hangingPunct="1">
                        <a:defRPr sz="2400" b="1" kern="1200">
                          <a:solidFill>
                            <a:schemeClr val="bg1"/>
                          </a:solidFill>
                          <a:latin typeface="Calibri" panose="020F0502020204030204"/>
                        </a:defRPr>
                      </a:lvl5pPr>
                      <a:lvl6pPr marL="3047467" algn="l" defTabSz="1218987" rtl="0" eaLnBrk="1" latinLnBrk="0" hangingPunct="1">
                        <a:defRPr sz="2400" b="1" kern="1200">
                          <a:solidFill>
                            <a:schemeClr val="bg1"/>
                          </a:solidFill>
                          <a:latin typeface="Calibri" panose="020F0502020204030204"/>
                        </a:defRPr>
                      </a:lvl6pPr>
                      <a:lvl7pPr marL="3656960" algn="l" defTabSz="1218987" rtl="0" eaLnBrk="1" latinLnBrk="0" hangingPunct="1">
                        <a:defRPr sz="2400" b="1" kern="1200">
                          <a:solidFill>
                            <a:schemeClr val="bg1"/>
                          </a:solidFill>
                          <a:latin typeface="Calibri" panose="020F0502020204030204"/>
                        </a:defRPr>
                      </a:lvl7pPr>
                      <a:lvl8pPr marL="4266453" algn="l" defTabSz="1218987" rtl="0" eaLnBrk="1" latinLnBrk="0" hangingPunct="1">
                        <a:defRPr sz="2400" b="1" kern="1200">
                          <a:solidFill>
                            <a:schemeClr val="bg1"/>
                          </a:solidFill>
                          <a:latin typeface="Calibri" panose="020F0502020204030204"/>
                        </a:defRPr>
                      </a:lvl8pPr>
                      <a:lvl9pPr marL="4875947" algn="l" defTabSz="1218987" rtl="0" eaLnBrk="1" latinLnBrk="0" hangingPunct="1">
                        <a:defRPr sz="2400" b="1" kern="1200">
                          <a:solidFill>
                            <a:schemeClr val="bg1"/>
                          </a:solidFill>
                          <a:latin typeface="Calibri" panose="020F0502020204030204"/>
                        </a:defRPr>
                      </a:lvl9pPr>
                    </a:lstStyle>
                    <a:p>
                      <a:pPr algn="ctr"/>
                      <a:r>
                        <a:rPr lang="en-US" dirty="0"/>
                        <a:t>County Supplemental Homeless Assistance Programs</a:t>
                      </a:r>
                    </a:p>
                  </a:txBody>
                  <a:tcPr>
                    <a:lnL>
                      <a:noFill/>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3265148580"/>
                  </a:ext>
                </a:extLst>
              </a:tr>
              <a:tr h="370840">
                <a:tc>
                  <a:txBody>
                    <a:bodyPr/>
                    <a:lstStyle>
                      <a:lvl1pPr marL="0" algn="l" defTabSz="1218987" rtl="0" eaLnBrk="1" latinLnBrk="0" hangingPunct="1">
                        <a:defRPr sz="2400" kern="1200">
                          <a:solidFill>
                            <a:schemeClr val="tx1"/>
                          </a:solidFill>
                          <a:latin typeface="Calibri" panose="020F0502020204030204"/>
                        </a:defRPr>
                      </a:lvl1pPr>
                      <a:lvl2pPr marL="609493" algn="l" defTabSz="1218987" rtl="0" eaLnBrk="1" latinLnBrk="0" hangingPunct="1">
                        <a:defRPr sz="2400" kern="1200">
                          <a:solidFill>
                            <a:schemeClr val="tx1"/>
                          </a:solidFill>
                          <a:latin typeface="Calibri" panose="020F0502020204030204"/>
                        </a:defRPr>
                      </a:lvl2pPr>
                      <a:lvl3pPr marL="1218987" algn="l" defTabSz="1218987" rtl="0" eaLnBrk="1" latinLnBrk="0" hangingPunct="1">
                        <a:defRPr sz="2400" kern="1200">
                          <a:solidFill>
                            <a:schemeClr val="tx1"/>
                          </a:solidFill>
                          <a:latin typeface="Calibri" panose="020F0502020204030204"/>
                        </a:defRPr>
                      </a:lvl3pPr>
                      <a:lvl4pPr marL="1828480" algn="l" defTabSz="1218987" rtl="0" eaLnBrk="1" latinLnBrk="0" hangingPunct="1">
                        <a:defRPr sz="2400" kern="1200">
                          <a:solidFill>
                            <a:schemeClr val="tx1"/>
                          </a:solidFill>
                          <a:latin typeface="Calibri" panose="020F0502020204030204"/>
                        </a:defRPr>
                      </a:lvl4pPr>
                      <a:lvl5pPr marL="2437973" algn="l" defTabSz="1218987" rtl="0" eaLnBrk="1" latinLnBrk="0" hangingPunct="1">
                        <a:defRPr sz="2400" kern="1200">
                          <a:solidFill>
                            <a:schemeClr val="tx1"/>
                          </a:solidFill>
                          <a:latin typeface="Calibri" panose="020F0502020204030204"/>
                        </a:defRPr>
                      </a:lvl5pPr>
                      <a:lvl6pPr marL="3047467" algn="l" defTabSz="1218987" rtl="0" eaLnBrk="1" latinLnBrk="0" hangingPunct="1">
                        <a:defRPr sz="2400" kern="1200">
                          <a:solidFill>
                            <a:schemeClr val="tx1"/>
                          </a:solidFill>
                          <a:latin typeface="Calibri" panose="020F0502020204030204"/>
                        </a:defRPr>
                      </a:lvl6pPr>
                      <a:lvl7pPr marL="3656960" algn="l" defTabSz="1218987" rtl="0" eaLnBrk="1" latinLnBrk="0" hangingPunct="1">
                        <a:defRPr sz="2400" kern="1200">
                          <a:solidFill>
                            <a:schemeClr val="tx1"/>
                          </a:solidFill>
                          <a:latin typeface="Calibri" panose="020F0502020204030204"/>
                        </a:defRPr>
                      </a:lvl7pPr>
                      <a:lvl8pPr marL="4266453" algn="l" defTabSz="1218987" rtl="0" eaLnBrk="1" latinLnBrk="0" hangingPunct="1">
                        <a:defRPr sz="2400" kern="1200">
                          <a:solidFill>
                            <a:schemeClr val="tx1"/>
                          </a:solidFill>
                          <a:latin typeface="Calibri" panose="020F0502020204030204"/>
                        </a:defRPr>
                      </a:lvl8pPr>
                      <a:lvl9pPr marL="4875947" algn="l" defTabSz="1218987" rtl="0" eaLnBrk="1" latinLnBrk="0" hangingPunct="1">
                        <a:defRPr sz="2400" kern="1200">
                          <a:solidFill>
                            <a:schemeClr val="tx1"/>
                          </a:solidFill>
                          <a:latin typeface="Calibri" panose="020F0502020204030204"/>
                        </a:defRPr>
                      </a:lvl9pPr>
                    </a:lstStyle>
                    <a:p>
                      <a:r>
                        <a:rPr lang="en-US" sz="1100" b="1" cap="all" baseline="0" dirty="0">
                          <a:effectLst/>
                          <a:latin typeface="Tahoma" panose="020B0604030504040204" pitchFamily="34" charset="0"/>
                          <a:ea typeface="Tahoma" panose="020B0604030504040204" pitchFamily="34" charset="0"/>
                          <a:cs typeface="Tahoma" panose="020B0604030504040204" pitchFamily="34" charset="0"/>
                        </a:rPr>
                        <a:t>Temporary Homeless Assistance (HA) </a:t>
                      </a:r>
                      <a:r>
                        <a:rPr lang="en-US" sz="1100" dirty="0">
                          <a:latin typeface="Tahoma" panose="020B0604030504040204" pitchFamily="34" charset="0"/>
                          <a:ea typeface="Tahoma" panose="020B0604030504040204" pitchFamily="34" charset="0"/>
                          <a:cs typeface="Tahoma" panose="020B0604030504040204" pitchFamily="34" charset="0"/>
                        </a:rPr>
                        <a:t>– Provides a homeless CalWORKs family with up to 16 consecutive calendar days of temporary shelter payments to stay in a hotel/motel or commercial establishment.  </a:t>
                      </a:r>
                      <a:br>
                        <a:rPr lang="en-US" sz="1100" dirty="0">
                          <a:latin typeface="Tahoma" panose="020B0604030504040204" pitchFamily="34" charset="0"/>
                          <a:ea typeface="Tahoma" panose="020B0604030504040204" pitchFamily="34" charset="0"/>
                          <a:cs typeface="Tahoma" panose="020B0604030504040204" pitchFamily="34" charset="0"/>
                        </a:rPr>
                      </a:br>
                      <a:endParaRPr lang="en-US" sz="1100" dirty="0">
                        <a:latin typeface="Tahoma" panose="020B0604030504040204" pitchFamily="34" charset="0"/>
                        <a:ea typeface="Tahoma" panose="020B0604030504040204" pitchFamily="34" charset="0"/>
                        <a:cs typeface="Tahoma" panose="020B0604030504040204" pitchFamily="34" charset="0"/>
                      </a:endParaRPr>
                    </a:p>
                    <a:p>
                      <a:endParaRPr lang="en-US" sz="1100" dirty="0">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4472C4"/>
                      </a:solidFill>
                      <a:prstDash val="solid"/>
                      <a:miter lim="800000"/>
                    </a:lnL>
                    <a:lnR w="12700" cap="flat" cmpd="sng" algn="ctr">
                      <a:solidFill>
                        <a:sysClr val="windowText" lastClr="000000"/>
                      </a:solidFill>
                      <a:prstDash val="solid"/>
                      <a:round/>
                      <a:headEnd type="none" w="med" len="med"/>
                      <a:tailEnd type="none" w="med" len="med"/>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8987" rtl="0" eaLnBrk="1" latinLnBrk="0" hangingPunct="1">
                        <a:defRPr sz="2400" kern="1200">
                          <a:solidFill>
                            <a:schemeClr val="tx1"/>
                          </a:solidFill>
                          <a:latin typeface="Calibri" panose="020F0502020204030204"/>
                        </a:defRPr>
                      </a:lvl1pPr>
                      <a:lvl2pPr marL="609493" algn="l" defTabSz="1218987" rtl="0" eaLnBrk="1" latinLnBrk="0" hangingPunct="1">
                        <a:defRPr sz="2400" kern="1200">
                          <a:solidFill>
                            <a:schemeClr val="tx1"/>
                          </a:solidFill>
                          <a:latin typeface="Calibri" panose="020F0502020204030204"/>
                        </a:defRPr>
                      </a:lvl2pPr>
                      <a:lvl3pPr marL="1218987" algn="l" defTabSz="1218987" rtl="0" eaLnBrk="1" latinLnBrk="0" hangingPunct="1">
                        <a:defRPr sz="2400" kern="1200">
                          <a:solidFill>
                            <a:schemeClr val="tx1"/>
                          </a:solidFill>
                          <a:latin typeface="Calibri" panose="020F0502020204030204"/>
                        </a:defRPr>
                      </a:lvl3pPr>
                      <a:lvl4pPr marL="1828480" algn="l" defTabSz="1218987" rtl="0" eaLnBrk="1" latinLnBrk="0" hangingPunct="1">
                        <a:defRPr sz="2400" kern="1200">
                          <a:solidFill>
                            <a:schemeClr val="tx1"/>
                          </a:solidFill>
                          <a:latin typeface="Calibri" panose="020F0502020204030204"/>
                        </a:defRPr>
                      </a:lvl4pPr>
                      <a:lvl5pPr marL="2437973" algn="l" defTabSz="1218987" rtl="0" eaLnBrk="1" latinLnBrk="0" hangingPunct="1">
                        <a:defRPr sz="2400" kern="1200">
                          <a:solidFill>
                            <a:schemeClr val="tx1"/>
                          </a:solidFill>
                          <a:latin typeface="Calibri" panose="020F0502020204030204"/>
                        </a:defRPr>
                      </a:lvl5pPr>
                      <a:lvl6pPr marL="3047467" algn="l" defTabSz="1218987" rtl="0" eaLnBrk="1" latinLnBrk="0" hangingPunct="1">
                        <a:defRPr sz="2400" kern="1200">
                          <a:solidFill>
                            <a:schemeClr val="tx1"/>
                          </a:solidFill>
                          <a:latin typeface="Calibri" panose="020F0502020204030204"/>
                        </a:defRPr>
                      </a:lvl6pPr>
                      <a:lvl7pPr marL="3656960" algn="l" defTabSz="1218987" rtl="0" eaLnBrk="1" latinLnBrk="0" hangingPunct="1">
                        <a:defRPr sz="2400" kern="1200">
                          <a:solidFill>
                            <a:schemeClr val="tx1"/>
                          </a:solidFill>
                          <a:latin typeface="Calibri" panose="020F0502020204030204"/>
                        </a:defRPr>
                      </a:lvl7pPr>
                      <a:lvl8pPr marL="4266453" algn="l" defTabSz="1218987" rtl="0" eaLnBrk="1" latinLnBrk="0" hangingPunct="1">
                        <a:defRPr sz="2400" kern="1200">
                          <a:solidFill>
                            <a:schemeClr val="tx1"/>
                          </a:solidFill>
                          <a:latin typeface="Calibri" panose="020F0502020204030204"/>
                        </a:defRPr>
                      </a:lvl8pPr>
                      <a:lvl9pPr marL="4875947" algn="l" defTabSz="1218987" rtl="0" eaLnBrk="1" latinLnBrk="0" hangingPunct="1">
                        <a:defRPr sz="2400" kern="1200">
                          <a:solidFill>
                            <a:schemeClr val="tx1"/>
                          </a:solidFill>
                          <a:latin typeface="Calibri" panose="020F0502020204030204"/>
                        </a:defRPr>
                      </a:lvl9pPr>
                    </a:lstStyle>
                    <a:p>
                      <a:r>
                        <a:rPr lang="en-US" sz="1100" b="1" cap="all" baseline="0" dirty="0">
                          <a:latin typeface="Tahoma" panose="020B0604030504040204" pitchFamily="34" charset="0"/>
                          <a:ea typeface="Tahoma" panose="020B0604030504040204" pitchFamily="34" charset="0"/>
                          <a:cs typeface="Tahoma" panose="020B0604030504040204" pitchFamily="34" charset="0"/>
                        </a:rPr>
                        <a:t>Temporary+14</a:t>
                      </a:r>
                      <a:r>
                        <a:rPr lang="en-US" sz="1100" dirty="0">
                          <a:latin typeface="Tahoma" panose="020B0604030504040204" pitchFamily="34" charset="0"/>
                          <a:ea typeface="Tahoma" panose="020B0604030504040204" pitchFamily="34" charset="0"/>
                          <a:cs typeface="Tahoma" panose="020B0604030504040204" pitchFamily="34" charset="0"/>
                        </a:rPr>
                        <a:t>: Provides a homeless CalWORKs </a:t>
                      </a:r>
                      <a:r>
                        <a:rPr lang="en-US" sz="1100" u="sng" dirty="0">
                          <a:latin typeface="Tahoma" panose="020B0604030504040204" pitchFamily="34" charset="0"/>
                          <a:ea typeface="Tahoma" panose="020B0604030504040204" pitchFamily="34" charset="0"/>
                          <a:cs typeface="Tahoma" panose="020B0604030504040204" pitchFamily="34" charset="0"/>
                        </a:rPr>
                        <a:t>Welfare-to-Work (</a:t>
                      </a:r>
                      <a:r>
                        <a:rPr lang="en-US" sz="1100" u="sng" dirty="0" err="1">
                          <a:latin typeface="Tahoma" panose="020B0604030504040204" pitchFamily="34" charset="0"/>
                          <a:ea typeface="Tahoma" panose="020B0604030504040204" pitchFamily="34" charset="0"/>
                          <a:cs typeface="Tahoma" panose="020B0604030504040204" pitchFamily="34" charset="0"/>
                        </a:rPr>
                        <a:t>WtW</a:t>
                      </a:r>
                      <a:r>
                        <a:rPr lang="en-US" sz="1100" u="sng" dirty="0">
                          <a:latin typeface="Tahoma" panose="020B0604030504040204" pitchFamily="34" charset="0"/>
                          <a:ea typeface="Tahoma" panose="020B0604030504040204" pitchFamily="34" charset="0"/>
                          <a:cs typeface="Tahoma" panose="020B0604030504040204" pitchFamily="34" charset="0"/>
                        </a:rPr>
                        <a:t>) </a:t>
                      </a:r>
                      <a:r>
                        <a:rPr lang="en-US" sz="1100" dirty="0">
                          <a:latin typeface="Tahoma" panose="020B0604030504040204" pitchFamily="34" charset="0"/>
                          <a:ea typeface="Tahoma" panose="020B0604030504040204" pitchFamily="34" charset="0"/>
                          <a:cs typeface="Tahoma" panose="020B0604030504040204" pitchFamily="34" charset="0"/>
                        </a:rPr>
                        <a:t>family who has exhausted or is ineligible to the State’s Temporary HA Program with up to 14 days of temporary shelter payments to stay in a hotel/motel or commercial establishment.</a:t>
                      </a:r>
                    </a:p>
                    <a:p>
                      <a:endParaRPr lang="en-US" sz="11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ysClr val="windowText" lastClr="000000"/>
                      </a:solidFill>
                      <a:prstDash val="solid"/>
                      <a:round/>
                      <a:headEnd type="none" w="med" len="med"/>
                      <a:tailEnd type="none" w="med" len="med"/>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2263213707"/>
                  </a:ext>
                </a:extLst>
              </a:tr>
              <a:tr h="370840">
                <a:tc>
                  <a:txBody>
                    <a:bodyPr/>
                    <a:lstStyle>
                      <a:lvl1pPr marL="0" algn="l" defTabSz="1218987" rtl="0" eaLnBrk="1" latinLnBrk="0" hangingPunct="1">
                        <a:defRPr sz="2400" kern="1200">
                          <a:solidFill>
                            <a:schemeClr val="tx1"/>
                          </a:solidFill>
                          <a:latin typeface="Calibri" panose="020F0502020204030204"/>
                        </a:defRPr>
                      </a:lvl1pPr>
                      <a:lvl2pPr marL="609493" algn="l" defTabSz="1218987" rtl="0" eaLnBrk="1" latinLnBrk="0" hangingPunct="1">
                        <a:defRPr sz="2400" kern="1200">
                          <a:solidFill>
                            <a:schemeClr val="tx1"/>
                          </a:solidFill>
                          <a:latin typeface="Calibri" panose="020F0502020204030204"/>
                        </a:defRPr>
                      </a:lvl2pPr>
                      <a:lvl3pPr marL="1218987" algn="l" defTabSz="1218987" rtl="0" eaLnBrk="1" latinLnBrk="0" hangingPunct="1">
                        <a:defRPr sz="2400" kern="1200">
                          <a:solidFill>
                            <a:schemeClr val="tx1"/>
                          </a:solidFill>
                          <a:latin typeface="Calibri" panose="020F0502020204030204"/>
                        </a:defRPr>
                      </a:lvl3pPr>
                      <a:lvl4pPr marL="1828480" algn="l" defTabSz="1218987" rtl="0" eaLnBrk="1" latinLnBrk="0" hangingPunct="1">
                        <a:defRPr sz="2400" kern="1200">
                          <a:solidFill>
                            <a:schemeClr val="tx1"/>
                          </a:solidFill>
                          <a:latin typeface="Calibri" panose="020F0502020204030204"/>
                        </a:defRPr>
                      </a:lvl4pPr>
                      <a:lvl5pPr marL="2437973" algn="l" defTabSz="1218987" rtl="0" eaLnBrk="1" latinLnBrk="0" hangingPunct="1">
                        <a:defRPr sz="2400" kern="1200">
                          <a:solidFill>
                            <a:schemeClr val="tx1"/>
                          </a:solidFill>
                          <a:latin typeface="Calibri" panose="020F0502020204030204"/>
                        </a:defRPr>
                      </a:lvl5pPr>
                      <a:lvl6pPr marL="3047467" algn="l" defTabSz="1218987" rtl="0" eaLnBrk="1" latinLnBrk="0" hangingPunct="1">
                        <a:defRPr sz="2400" kern="1200">
                          <a:solidFill>
                            <a:schemeClr val="tx1"/>
                          </a:solidFill>
                          <a:latin typeface="Calibri" panose="020F0502020204030204"/>
                        </a:defRPr>
                      </a:lvl6pPr>
                      <a:lvl7pPr marL="3656960" algn="l" defTabSz="1218987" rtl="0" eaLnBrk="1" latinLnBrk="0" hangingPunct="1">
                        <a:defRPr sz="2400" kern="1200">
                          <a:solidFill>
                            <a:schemeClr val="tx1"/>
                          </a:solidFill>
                          <a:latin typeface="Calibri" panose="020F0502020204030204"/>
                        </a:defRPr>
                      </a:lvl7pPr>
                      <a:lvl8pPr marL="4266453" algn="l" defTabSz="1218987" rtl="0" eaLnBrk="1" latinLnBrk="0" hangingPunct="1">
                        <a:defRPr sz="2400" kern="1200">
                          <a:solidFill>
                            <a:schemeClr val="tx1"/>
                          </a:solidFill>
                          <a:latin typeface="Calibri" panose="020F0502020204030204"/>
                        </a:defRPr>
                      </a:lvl8pPr>
                      <a:lvl9pPr marL="4875947" algn="l" defTabSz="1218987" rtl="0" eaLnBrk="1" latinLnBrk="0" hangingPunct="1">
                        <a:defRPr sz="2400" kern="1200">
                          <a:solidFill>
                            <a:schemeClr val="tx1"/>
                          </a:solidFill>
                          <a:latin typeface="Calibri" panose="020F0502020204030204"/>
                        </a:defRPr>
                      </a:lvl9pPr>
                    </a:lstStyle>
                    <a:p>
                      <a:r>
                        <a:rPr lang="en-US" sz="1100" b="1" cap="all" baseline="0" dirty="0">
                          <a:latin typeface="Tahoma" panose="020B0604030504040204" pitchFamily="34" charset="0"/>
                          <a:ea typeface="Tahoma" panose="020B0604030504040204" pitchFamily="34" charset="0"/>
                          <a:cs typeface="Tahoma" panose="020B0604030504040204" pitchFamily="34" charset="0"/>
                        </a:rPr>
                        <a:t>Permanent HA </a:t>
                      </a:r>
                      <a:r>
                        <a:rPr lang="en-US" sz="1100" dirty="0">
                          <a:latin typeface="Tahoma" panose="020B0604030504040204" pitchFamily="34" charset="0"/>
                          <a:ea typeface="Tahoma" panose="020B0604030504040204" pitchFamily="34" charset="0"/>
                          <a:cs typeface="Tahoma" panose="020B0604030504040204" pitchFamily="34" charset="0"/>
                        </a:rPr>
                        <a:t>– Provides a homeless CalWORKs family with a payment to cover move-in costs required by a landlord as a condition of assuming occupancy and utility turn-on fees required for gas, electricity and/or water. </a:t>
                      </a:r>
                    </a:p>
                  </a:txBody>
                  <a:tcPr>
                    <a:lnL w="6350" cap="flat" cmpd="sng" algn="ctr">
                      <a:solidFill>
                        <a:srgbClr val="4472C4"/>
                      </a:solidFill>
                      <a:prstDash val="solid"/>
                      <a:miter lim="800000"/>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8987" rtl="0" eaLnBrk="1" latinLnBrk="0" hangingPunct="1">
                        <a:defRPr sz="2400" kern="1200">
                          <a:solidFill>
                            <a:schemeClr val="tx1"/>
                          </a:solidFill>
                          <a:latin typeface="Calibri" panose="020F0502020204030204"/>
                        </a:defRPr>
                      </a:lvl1pPr>
                      <a:lvl2pPr marL="609493" algn="l" defTabSz="1218987" rtl="0" eaLnBrk="1" latinLnBrk="0" hangingPunct="1">
                        <a:defRPr sz="2400" kern="1200">
                          <a:solidFill>
                            <a:schemeClr val="tx1"/>
                          </a:solidFill>
                          <a:latin typeface="Calibri" panose="020F0502020204030204"/>
                        </a:defRPr>
                      </a:lvl2pPr>
                      <a:lvl3pPr marL="1218987" algn="l" defTabSz="1218987" rtl="0" eaLnBrk="1" latinLnBrk="0" hangingPunct="1">
                        <a:defRPr sz="2400" kern="1200">
                          <a:solidFill>
                            <a:schemeClr val="tx1"/>
                          </a:solidFill>
                          <a:latin typeface="Calibri" panose="020F0502020204030204"/>
                        </a:defRPr>
                      </a:lvl3pPr>
                      <a:lvl4pPr marL="1828480" algn="l" defTabSz="1218987" rtl="0" eaLnBrk="1" latinLnBrk="0" hangingPunct="1">
                        <a:defRPr sz="2400" kern="1200">
                          <a:solidFill>
                            <a:schemeClr val="tx1"/>
                          </a:solidFill>
                          <a:latin typeface="Calibri" panose="020F0502020204030204"/>
                        </a:defRPr>
                      </a:lvl4pPr>
                      <a:lvl5pPr marL="2437973" algn="l" defTabSz="1218987" rtl="0" eaLnBrk="1" latinLnBrk="0" hangingPunct="1">
                        <a:defRPr sz="2400" kern="1200">
                          <a:solidFill>
                            <a:schemeClr val="tx1"/>
                          </a:solidFill>
                          <a:latin typeface="Calibri" panose="020F0502020204030204"/>
                        </a:defRPr>
                      </a:lvl5pPr>
                      <a:lvl6pPr marL="3047467" algn="l" defTabSz="1218987" rtl="0" eaLnBrk="1" latinLnBrk="0" hangingPunct="1">
                        <a:defRPr sz="2400" kern="1200">
                          <a:solidFill>
                            <a:schemeClr val="tx1"/>
                          </a:solidFill>
                          <a:latin typeface="Calibri" panose="020F0502020204030204"/>
                        </a:defRPr>
                      </a:lvl6pPr>
                      <a:lvl7pPr marL="3656960" algn="l" defTabSz="1218987" rtl="0" eaLnBrk="1" latinLnBrk="0" hangingPunct="1">
                        <a:defRPr sz="2400" kern="1200">
                          <a:solidFill>
                            <a:schemeClr val="tx1"/>
                          </a:solidFill>
                          <a:latin typeface="Calibri" panose="020F0502020204030204"/>
                        </a:defRPr>
                      </a:lvl7pPr>
                      <a:lvl8pPr marL="4266453" algn="l" defTabSz="1218987" rtl="0" eaLnBrk="1" latinLnBrk="0" hangingPunct="1">
                        <a:defRPr sz="2400" kern="1200">
                          <a:solidFill>
                            <a:schemeClr val="tx1"/>
                          </a:solidFill>
                          <a:latin typeface="Calibri" panose="020F0502020204030204"/>
                        </a:defRPr>
                      </a:lvl8pPr>
                      <a:lvl9pPr marL="4875947" algn="l" defTabSz="1218987" rtl="0" eaLnBrk="1" latinLnBrk="0" hangingPunct="1">
                        <a:defRPr sz="2400" kern="1200">
                          <a:solidFill>
                            <a:schemeClr val="tx1"/>
                          </a:solidFill>
                          <a:latin typeface="Calibri" panose="020F0502020204030204"/>
                        </a:defRPr>
                      </a:lvl9pPr>
                    </a:lstStyle>
                    <a:p>
                      <a:r>
                        <a:rPr lang="en-US" sz="1100" b="1" cap="all" baseline="0" dirty="0">
                          <a:solidFill>
                            <a:schemeClr val="tx1"/>
                          </a:solidFill>
                          <a:latin typeface="Tahoma" panose="020B0604030504040204" pitchFamily="34" charset="0"/>
                          <a:ea typeface="Tahoma" panose="020B0604030504040204" pitchFamily="34" charset="0"/>
                          <a:cs typeface="Tahoma" panose="020B0604030504040204" pitchFamily="34" charset="0"/>
                        </a:rPr>
                        <a:t>Moving Assistance </a:t>
                      </a:r>
                      <a:r>
                        <a:rPr lang="en-US" sz="1100" dirty="0">
                          <a:latin typeface="Tahoma" panose="020B0604030504040204" pitchFamily="34" charset="0"/>
                          <a:ea typeface="Tahoma" panose="020B0604030504040204" pitchFamily="34" charset="0"/>
                          <a:cs typeface="Tahoma" panose="020B0604030504040204" pitchFamily="34" charset="0"/>
                        </a:rPr>
                        <a:t>– Provides a CalWORKs </a:t>
                      </a:r>
                      <a:r>
                        <a:rPr lang="en-US" sz="1100" u="sng" dirty="0" err="1">
                          <a:latin typeface="Tahoma" panose="020B0604030504040204" pitchFamily="34" charset="0"/>
                          <a:ea typeface="Tahoma" panose="020B0604030504040204" pitchFamily="34" charset="0"/>
                          <a:cs typeface="Tahoma" panose="020B0604030504040204" pitchFamily="34" charset="0"/>
                        </a:rPr>
                        <a:t>WtW</a:t>
                      </a:r>
                      <a:r>
                        <a:rPr lang="en-US" sz="1100" dirty="0">
                          <a:latin typeface="Tahoma" panose="020B0604030504040204" pitchFamily="34" charset="0"/>
                          <a:ea typeface="Tahoma" panose="020B0604030504040204" pitchFamily="34" charset="0"/>
                          <a:cs typeface="Tahoma" panose="020B0604030504040204" pitchFamily="34" charset="0"/>
                        </a:rPr>
                        <a:t> family with a payment of up to $2,500 to pay for move-in costs required by a landlord as a condition of assuming occupancy, utility turn-on fees required for gas, electricity, or water, moving costs (e.g. truck rental), and the purchase of a stove and/or refrigerator.</a:t>
                      </a:r>
                    </a:p>
                    <a:p>
                      <a:endParaRPr lang="en-US" sz="11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ysClr val="windowText" lastClr="000000"/>
                      </a:solidFill>
                      <a:prstDash val="solid"/>
                      <a:round/>
                      <a:headEnd type="none" w="med" len="med"/>
                      <a:tailEnd type="none" w="med" len="med"/>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694009603"/>
                  </a:ext>
                </a:extLst>
              </a:tr>
              <a:tr h="370840">
                <a:tc>
                  <a:txBody>
                    <a:bodyPr/>
                    <a:lstStyle>
                      <a:lvl1pPr marL="0" algn="l" defTabSz="1218987" rtl="0" eaLnBrk="1" latinLnBrk="0" hangingPunct="1">
                        <a:defRPr sz="2400" kern="1200">
                          <a:solidFill>
                            <a:schemeClr val="tx1"/>
                          </a:solidFill>
                          <a:latin typeface="Calibri" panose="020F0502020204030204"/>
                        </a:defRPr>
                      </a:lvl1pPr>
                      <a:lvl2pPr marL="609493" algn="l" defTabSz="1218987" rtl="0" eaLnBrk="1" latinLnBrk="0" hangingPunct="1">
                        <a:defRPr sz="2400" kern="1200">
                          <a:solidFill>
                            <a:schemeClr val="tx1"/>
                          </a:solidFill>
                          <a:latin typeface="Calibri" panose="020F0502020204030204"/>
                        </a:defRPr>
                      </a:lvl2pPr>
                      <a:lvl3pPr marL="1218987" algn="l" defTabSz="1218987" rtl="0" eaLnBrk="1" latinLnBrk="0" hangingPunct="1">
                        <a:defRPr sz="2400" kern="1200">
                          <a:solidFill>
                            <a:schemeClr val="tx1"/>
                          </a:solidFill>
                          <a:latin typeface="Calibri" panose="020F0502020204030204"/>
                        </a:defRPr>
                      </a:lvl3pPr>
                      <a:lvl4pPr marL="1828480" algn="l" defTabSz="1218987" rtl="0" eaLnBrk="1" latinLnBrk="0" hangingPunct="1">
                        <a:defRPr sz="2400" kern="1200">
                          <a:solidFill>
                            <a:schemeClr val="tx1"/>
                          </a:solidFill>
                          <a:latin typeface="Calibri" panose="020F0502020204030204"/>
                        </a:defRPr>
                      </a:lvl4pPr>
                      <a:lvl5pPr marL="2437973" algn="l" defTabSz="1218987" rtl="0" eaLnBrk="1" latinLnBrk="0" hangingPunct="1">
                        <a:defRPr sz="2400" kern="1200">
                          <a:solidFill>
                            <a:schemeClr val="tx1"/>
                          </a:solidFill>
                          <a:latin typeface="Calibri" panose="020F0502020204030204"/>
                        </a:defRPr>
                      </a:lvl5pPr>
                      <a:lvl6pPr marL="3047467" algn="l" defTabSz="1218987" rtl="0" eaLnBrk="1" latinLnBrk="0" hangingPunct="1">
                        <a:defRPr sz="2400" kern="1200">
                          <a:solidFill>
                            <a:schemeClr val="tx1"/>
                          </a:solidFill>
                          <a:latin typeface="Calibri" panose="020F0502020204030204"/>
                        </a:defRPr>
                      </a:lvl6pPr>
                      <a:lvl7pPr marL="3656960" algn="l" defTabSz="1218987" rtl="0" eaLnBrk="1" latinLnBrk="0" hangingPunct="1">
                        <a:defRPr sz="2400" kern="1200">
                          <a:solidFill>
                            <a:schemeClr val="tx1"/>
                          </a:solidFill>
                          <a:latin typeface="Calibri" panose="020F0502020204030204"/>
                        </a:defRPr>
                      </a:lvl7pPr>
                      <a:lvl8pPr marL="4266453" algn="l" defTabSz="1218987" rtl="0" eaLnBrk="1" latinLnBrk="0" hangingPunct="1">
                        <a:defRPr sz="2400" kern="1200">
                          <a:solidFill>
                            <a:schemeClr val="tx1"/>
                          </a:solidFill>
                          <a:latin typeface="Calibri" panose="020F0502020204030204"/>
                        </a:defRPr>
                      </a:lvl8pPr>
                      <a:lvl9pPr marL="4875947" algn="l" defTabSz="1218987" rtl="0" eaLnBrk="1" latinLnBrk="0" hangingPunct="1">
                        <a:defRPr sz="2400" kern="1200">
                          <a:solidFill>
                            <a:schemeClr val="tx1"/>
                          </a:solidFill>
                          <a:latin typeface="Calibri" panose="020F0502020204030204"/>
                        </a:defRPr>
                      </a:lvl9pPr>
                    </a:lstStyle>
                    <a:p>
                      <a:r>
                        <a:rPr lang="en-US" sz="1100" b="1" cap="all" baseline="0" dirty="0">
                          <a:solidFill>
                            <a:schemeClr val="tx1"/>
                          </a:solidFill>
                          <a:latin typeface="Tahoma" panose="020B0604030504040204" pitchFamily="34" charset="0"/>
                          <a:ea typeface="Tahoma" panose="020B0604030504040204" pitchFamily="34" charset="0"/>
                          <a:cs typeface="Tahoma" panose="020B0604030504040204" pitchFamily="34" charset="0"/>
                        </a:rPr>
                        <a:t>Permanent HA Arrearages </a:t>
                      </a:r>
                      <a:r>
                        <a:rPr lang="en-US" sz="1100" dirty="0">
                          <a:latin typeface="Tahoma" panose="020B0604030504040204" pitchFamily="34" charset="0"/>
                          <a:ea typeface="Tahoma" panose="020B0604030504040204" pitchFamily="34" charset="0"/>
                          <a:cs typeface="Tahoma" panose="020B0604030504040204" pitchFamily="34" charset="0"/>
                        </a:rPr>
                        <a:t>– Provides a CalWORKs family who is at-risk of homelessness with a payment to cover up to two months of back due rent when facing an eviction. </a:t>
                      </a:r>
                    </a:p>
                    <a:p>
                      <a:endParaRPr lang="en-US" sz="1100" dirty="0">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4472C4"/>
                      </a:solidFill>
                      <a:prstDash val="solid"/>
                      <a:miter lim="800000"/>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218987" rtl="0" eaLnBrk="1" latinLnBrk="0" hangingPunct="1">
                        <a:defRPr sz="2400" kern="1200">
                          <a:solidFill>
                            <a:schemeClr val="tx1"/>
                          </a:solidFill>
                          <a:latin typeface="Calibri" panose="020F0502020204030204"/>
                        </a:defRPr>
                      </a:lvl1pPr>
                      <a:lvl2pPr marL="609493" algn="l" defTabSz="1218987" rtl="0" eaLnBrk="1" latinLnBrk="0" hangingPunct="1">
                        <a:defRPr sz="2400" kern="1200">
                          <a:solidFill>
                            <a:schemeClr val="tx1"/>
                          </a:solidFill>
                          <a:latin typeface="Calibri" panose="020F0502020204030204"/>
                        </a:defRPr>
                      </a:lvl2pPr>
                      <a:lvl3pPr marL="1218987" algn="l" defTabSz="1218987" rtl="0" eaLnBrk="1" latinLnBrk="0" hangingPunct="1">
                        <a:defRPr sz="2400" kern="1200">
                          <a:solidFill>
                            <a:schemeClr val="tx1"/>
                          </a:solidFill>
                          <a:latin typeface="Calibri" panose="020F0502020204030204"/>
                        </a:defRPr>
                      </a:lvl3pPr>
                      <a:lvl4pPr marL="1828480" algn="l" defTabSz="1218987" rtl="0" eaLnBrk="1" latinLnBrk="0" hangingPunct="1">
                        <a:defRPr sz="2400" kern="1200">
                          <a:solidFill>
                            <a:schemeClr val="tx1"/>
                          </a:solidFill>
                          <a:latin typeface="Calibri" panose="020F0502020204030204"/>
                        </a:defRPr>
                      </a:lvl4pPr>
                      <a:lvl5pPr marL="2437973" algn="l" defTabSz="1218987" rtl="0" eaLnBrk="1" latinLnBrk="0" hangingPunct="1">
                        <a:defRPr sz="2400" kern="1200">
                          <a:solidFill>
                            <a:schemeClr val="tx1"/>
                          </a:solidFill>
                          <a:latin typeface="Calibri" panose="020F0502020204030204"/>
                        </a:defRPr>
                      </a:lvl5pPr>
                      <a:lvl6pPr marL="3047467" algn="l" defTabSz="1218987" rtl="0" eaLnBrk="1" latinLnBrk="0" hangingPunct="1">
                        <a:defRPr sz="2400" kern="1200">
                          <a:solidFill>
                            <a:schemeClr val="tx1"/>
                          </a:solidFill>
                          <a:latin typeface="Calibri" panose="020F0502020204030204"/>
                        </a:defRPr>
                      </a:lvl6pPr>
                      <a:lvl7pPr marL="3656960" algn="l" defTabSz="1218987" rtl="0" eaLnBrk="1" latinLnBrk="0" hangingPunct="1">
                        <a:defRPr sz="2400" kern="1200">
                          <a:solidFill>
                            <a:schemeClr val="tx1"/>
                          </a:solidFill>
                          <a:latin typeface="Calibri" panose="020F0502020204030204"/>
                        </a:defRPr>
                      </a:lvl7pPr>
                      <a:lvl8pPr marL="4266453" algn="l" defTabSz="1218987" rtl="0" eaLnBrk="1" latinLnBrk="0" hangingPunct="1">
                        <a:defRPr sz="2400" kern="1200">
                          <a:solidFill>
                            <a:schemeClr val="tx1"/>
                          </a:solidFill>
                          <a:latin typeface="Calibri" panose="020F0502020204030204"/>
                        </a:defRPr>
                      </a:lvl8pPr>
                      <a:lvl9pPr marL="4875947" algn="l" defTabSz="1218987" rtl="0" eaLnBrk="1" latinLnBrk="0" hangingPunct="1">
                        <a:defRPr sz="2400" kern="1200">
                          <a:solidFill>
                            <a:schemeClr val="tx1"/>
                          </a:solidFill>
                          <a:latin typeface="Calibri" panose="020F0502020204030204"/>
                        </a:defRPr>
                      </a:lvl9pPr>
                    </a:lstStyle>
                    <a:p>
                      <a:r>
                        <a:rPr lang="en-US" sz="1100" b="1" cap="all" baseline="0" dirty="0">
                          <a:latin typeface="Tahoma" panose="020B0604030504040204" pitchFamily="34" charset="0"/>
                          <a:ea typeface="Tahoma" panose="020B0604030504040204" pitchFamily="34" charset="0"/>
                          <a:cs typeface="Tahoma" panose="020B0604030504040204" pitchFamily="34" charset="0"/>
                        </a:rPr>
                        <a:t>Emergency Assistance to Prevent Eviction – </a:t>
                      </a:r>
                      <a:r>
                        <a:rPr lang="en-US" sz="1100" dirty="0">
                          <a:latin typeface="Tahoma" panose="020B0604030504040204" pitchFamily="34" charset="0"/>
                          <a:ea typeface="Tahoma" panose="020B0604030504040204" pitchFamily="34" charset="0"/>
                          <a:cs typeface="Tahoma" panose="020B0604030504040204" pitchFamily="34" charset="0"/>
                        </a:rPr>
                        <a:t>Provides a CalWORKs </a:t>
                      </a:r>
                      <a:r>
                        <a:rPr lang="en-US" sz="1100" u="sng" dirty="0" err="1">
                          <a:latin typeface="Tahoma" panose="020B0604030504040204" pitchFamily="34" charset="0"/>
                          <a:ea typeface="Tahoma" panose="020B0604030504040204" pitchFamily="34" charset="0"/>
                          <a:cs typeface="Tahoma" panose="020B0604030504040204" pitchFamily="34" charset="0"/>
                        </a:rPr>
                        <a:t>WtW</a:t>
                      </a:r>
                      <a:r>
                        <a:rPr lang="en-US" sz="1100" dirty="0">
                          <a:latin typeface="Tahoma" panose="020B0604030504040204" pitchFamily="34" charset="0"/>
                          <a:ea typeface="Tahoma" panose="020B0604030504040204" pitchFamily="34" charset="0"/>
                          <a:cs typeface="Tahoma" panose="020B0604030504040204" pitchFamily="34" charset="0"/>
                        </a:rPr>
                        <a:t> family who is at-risk of homelessness with up to $3,000 to help pay rent and/or utilities for up to two months in arrears to assist the family in maintaining permanent housing.</a:t>
                      </a:r>
                    </a:p>
                    <a:p>
                      <a:endParaRPr lang="en-US" sz="1100" dirty="0">
                        <a:latin typeface="Tahoma" panose="020B0604030504040204" pitchFamily="34" charset="0"/>
                        <a:ea typeface="Tahoma" panose="020B0604030504040204" pitchFamily="34" charset="0"/>
                        <a:cs typeface="Tahoma" panose="020B0604030504040204" pitchFamily="34" charset="0"/>
                      </a:endParaRPr>
                    </a:p>
                    <a:p>
                      <a:endParaRPr lang="en-US" sz="11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ysClr val="windowText" lastClr="000000"/>
                      </a:solidFill>
                      <a:prstDash val="solid"/>
                      <a:round/>
                      <a:headEnd type="none" w="med" len="med"/>
                      <a:tailEnd type="none" w="med" len="med"/>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3591801331"/>
                  </a:ext>
                </a:extLst>
              </a:tr>
              <a:tr h="370840">
                <a:tc>
                  <a:txBody>
                    <a:bodyPr/>
                    <a:lstStyle>
                      <a:lvl1pPr marL="0" algn="l" defTabSz="1218987" rtl="0" eaLnBrk="1" latinLnBrk="0" hangingPunct="1">
                        <a:defRPr sz="2400" kern="1200">
                          <a:solidFill>
                            <a:schemeClr val="tx1"/>
                          </a:solidFill>
                          <a:latin typeface="Calibri" panose="020F0502020204030204"/>
                        </a:defRPr>
                      </a:lvl1pPr>
                      <a:lvl2pPr marL="609493" algn="l" defTabSz="1218987" rtl="0" eaLnBrk="1" latinLnBrk="0" hangingPunct="1">
                        <a:defRPr sz="2400" kern="1200">
                          <a:solidFill>
                            <a:schemeClr val="tx1"/>
                          </a:solidFill>
                          <a:latin typeface="Calibri" panose="020F0502020204030204"/>
                        </a:defRPr>
                      </a:lvl2pPr>
                      <a:lvl3pPr marL="1218987" algn="l" defTabSz="1218987" rtl="0" eaLnBrk="1" latinLnBrk="0" hangingPunct="1">
                        <a:defRPr sz="2400" kern="1200">
                          <a:solidFill>
                            <a:schemeClr val="tx1"/>
                          </a:solidFill>
                          <a:latin typeface="Calibri" panose="020F0502020204030204"/>
                        </a:defRPr>
                      </a:lvl3pPr>
                      <a:lvl4pPr marL="1828480" algn="l" defTabSz="1218987" rtl="0" eaLnBrk="1" latinLnBrk="0" hangingPunct="1">
                        <a:defRPr sz="2400" kern="1200">
                          <a:solidFill>
                            <a:schemeClr val="tx1"/>
                          </a:solidFill>
                          <a:latin typeface="Calibri" panose="020F0502020204030204"/>
                        </a:defRPr>
                      </a:lvl4pPr>
                      <a:lvl5pPr marL="2437973" algn="l" defTabSz="1218987" rtl="0" eaLnBrk="1" latinLnBrk="0" hangingPunct="1">
                        <a:defRPr sz="2400" kern="1200">
                          <a:solidFill>
                            <a:schemeClr val="tx1"/>
                          </a:solidFill>
                          <a:latin typeface="Calibri" panose="020F0502020204030204"/>
                        </a:defRPr>
                      </a:lvl5pPr>
                      <a:lvl6pPr marL="3047467" algn="l" defTabSz="1218987" rtl="0" eaLnBrk="1" latinLnBrk="0" hangingPunct="1">
                        <a:defRPr sz="2400" kern="1200">
                          <a:solidFill>
                            <a:schemeClr val="tx1"/>
                          </a:solidFill>
                          <a:latin typeface="Calibri" panose="020F0502020204030204"/>
                        </a:defRPr>
                      </a:lvl6pPr>
                      <a:lvl7pPr marL="3656960" algn="l" defTabSz="1218987" rtl="0" eaLnBrk="1" latinLnBrk="0" hangingPunct="1">
                        <a:defRPr sz="2400" kern="1200">
                          <a:solidFill>
                            <a:schemeClr val="tx1"/>
                          </a:solidFill>
                          <a:latin typeface="Calibri" panose="020F0502020204030204"/>
                        </a:defRPr>
                      </a:lvl7pPr>
                      <a:lvl8pPr marL="4266453" algn="l" defTabSz="1218987" rtl="0" eaLnBrk="1" latinLnBrk="0" hangingPunct="1">
                        <a:defRPr sz="2400" kern="1200">
                          <a:solidFill>
                            <a:schemeClr val="tx1"/>
                          </a:solidFill>
                          <a:latin typeface="Calibri" panose="020F0502020204030204"/>
                        </a:defRPr>
                      </a:lvl8pPr>
                      <a:lvl9pPr marL="4875947" algn="l" defTabSz="1218987" rtl="0" eaLnBrk="1" latinLnBrk="0" hangingPunct="1">
                        <a:defRPr sz="2400" kern="1200">
                          <a:solidFill>
                            <a:schemeClr val="tx1"/>
                          </a:solidFill>
                          <a:latin typeface="Calibri" panose="020F0502020204030204"/>
                        </a:defRPr>
                      </a:lvl9pPr>
                    </a:lstStyle>
                    <a:p>
                      <a:r>
                        <a:rPr lang="en-US" sz="1100" i="1" dirty="0">
                          <a:latin typeface="Tahoma" panose="020B0604030504040204" pitchFamily="34" charset="0"/>
                          <a:ea typeface="Tahoma" panose="020B0604030504040204" pitchFamily="34" charset="0"/>
                          <a:cs typeface="Tahoma" panose="020B0604030504040204" pitchFamily="34" charset="0"/>
                        </a:rPr>
                        <a:t>Note: </a:t>
                      </a:r>
                      <a:r>
                        <a:rPr lang="en-US" sz="1050" i="1" dirty="0">
                          <a:latin typeface="Tahoma" panose="020B0604030504040204" pitchFamily="34" charset="0"/>
                          <a:ea typeface="Tahoma" panose="020B0604030504040204" pitchFamily="34" charset="0"/>
                          <a:cs typeface="Tahoma" panose="020B0604030504040204" pitchFamily="34" charset="0"/>
                        </a:rPr>
                        <a:t>Temporary HA and Permanent HA (including Permanent HA Arrearages) are available once every 12 months. HA (Temporary and/or Permanent) based on an exception is available once at any point during the 12 months. The exceptions include when the cause of homelessness is due to: domestic violence, prior residence becoming uninhabitable, a medically verified physical or mental illness, or a State or federally declared natural disaster. All other homeless programs are once-in-a-lifetime (some may be accessed again with exceptions). </a:t>
                      </a:r>
                      <a:endParaRPr lang="en-US" sz="1100" i="1" dirty="0">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4472C4"/>
                      </a:solidFill>
                      <a:prstDash val="solid"/>
                      <a:miter lim="800000"/>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ysClr val="window" lastClr="FFFFFF"/>
                    </a:solidFill>
                  </a:tcPr>
                </a:tc>
                <a:tc>
                  <a:txBody>
                    <a:bodyPr/>
                    <a:lstStyle>
                      <a:lvl1pPr marL="0" algn="l" defTabSz="1218987" rtl="0" eaLnBrk="1" latinLnBrk="0" hangingPunct="1">
                        <a:defRPr sz="2400" kern="1200">
                          <a:solidFill>
                            <a:schemeClr val="tx1"/>
                          </a:solidFill>
                          <a:latin typeface="Calibri" panose="020F0502020204030204"/>
                        </a:defRPr>
                      </a:lvl1pPr>
                      <a:lvl2pPr marL="609493" algn="l" defTabSz="1218987" rtl="0" eaLnBrk="1" latinLnBrk="0" hangingPunct="1">
                        <a:defRPr sz="2400" kern="1200">
                          <a:solidFill>
                            <a:schemeClr val="tx1"/>
                          </a:solidFill>
                          <a:latin typeface="Calibri" panose="020F0502020204030204"/>
                        </a:defRPr>
                      </a:lvl2pPr>
                      <a:lvl3pPr marL="1218987" algn="l" defTabSz="1218987" rtl="0" eaLnBrk="1" latinLnBrk="0" hangingPunct="1">
                        <a:defRPr sz="2400" kern="1200">
                          <a:solidFill>
                            <a:schemeClr val="tx1"/>
                          </a:solidFill>
                          <a:latin typeface="Calibri" panose="020F0502020204030204"/>
                        </a:defRPr>
                      </a:lvl3pPr>
                      <a:lvl4pPr marL="1828480" algn="l" defTabSz="1218987" rtl="0" eaLnBrk="1" latinLnBrk="0" hangingPunct="1">
                        <a:defRPr sz="2400" kern="1200">
                          <a:solidFill>
                            <a:schemeClr val="tx1"/>
                          </a:solidFill>
                          <a:latin typeface="Calibri" panose="020F0502020204030204"/>
                        </a:defRPr>
                      </a:lvl4pPr>
                      <a:lvl5pPr marL="2437973" algn="l" defTabSz="1218987" rtl="0" eaLnBrk="1" latinLnBrk="0" hangingPunct="1">
                        <a:defRPr sz="2400" kern="1200">
                          <a:solidFill>
                            <a:schemeClr val="tx1"/>
                          </a:solidFill>
                          <a:latin typeface="Calibri" panose="020F0502020204030204"/>
                        </a:defRPr>
                      </a:lvl5pPr>
                      <a:lvl6pPr marL="3047467" algn="l" defTabSz="1218987" rtl="0" eaLnBrk="1" latinLnBrk="0" hangingPunct="1">
                        <a:defRPr sz="2400" kern="1200">
                          <a:solidFill>
                            <a:schemeClr val="tx1"/>
                          </a:solidFill>
                          <a:latin typeface="Calibri" panose="020F0502020204030204"/>
                        </a:defRPr>
                      </a:lvl6pPr>
                      <a:lvl7pPr marL="3656960" algn="l" defTabSz="1218987" rtl="0" eaLnBrk="1" latinLnBrk="0" hangingPunct="1">
                        <a:defRPr sz="2400" kern="1200">
                          <a:solidFill>
                            <a:schemeClr val="tx1"/>
                          </a:solidFill>
                          <a:latin typeface="Calibri" panose="020F0502020204030204"/>
                        </a:defRPr>
                      </a:lvl7pPr>
                      <a:lvl8pPr marL="4266453" algn="l" defTabSz="1218987" rtl="0" eaLnBrk="1" latinLnBrk="0" hangingPunct="1">
                        <a:defRPr sz="2400" kern="1200">
                          <a:solidFill>
                            <a:schemeClr val="tx1"/>
                          </a:solidFill>
                          <a:latin typeface="Calibri" panose="020F0502020204030204"/>
                        </a:defRPr>
                      </a:lvl8pPr>
                      <a:lvl9pPr marL="4875947" algn="l" defTabSz="1218987" rtl="0" eaLnBrk="1" latinLnBrk="0" hangingPunct="1">
                        <a:defRPr sz="2400" kern="1200">
                          <a:solidFill>
                            <a:schemeClr val="tx1"/>
                          </a:solidFill>
                          <a:latin typeface="Calibri" panose="020F0502020204030204"/>
                        </a:defRPr>
                      </a:lvl9pPr>
                    </a:lstStyle>
                    <a:p>
                      <a:r>
                        <a:rPr lang="en-US" sz="1100" b="1" cap="all" baseline="0" dirty="0">
                          <a:latin typeface="Tahoma" panose="020B0604030504040204" pitchFamily="34" charset="0"/>
                          <a:ea typeface="Tahoma" panose="020B0604030504040204" pitchFamily="34" charset="0"/>
                          <a:cs typeface="Tahoma" panose="020B0604030504040204" pitchFamily="34" charset="0"/>
                        </a:rPr>
                        <a:t>4-Month Rental Assistance Program – </a:t>
                      </a:r>
                      <a:r>
                        <a:rPr lang="en-US" sz="1100" dirty="0">
                          <a:latin typeface="Tahoma" panose="020B0604030504040204" pitchFamily="34" charset="0"/>
                          <a:ea typeface="Tahoma" panose="020B0604030504040204" pitchFamily="34" charset="0"/>
                          <a:cs typeface="Tahoma" panose="020B0604030504040204" pitchFamily="34" charset="0"/>
                        </a:rPr>
                        <a:t>Provides a formerly homeless CalWORKs </a:t>
                      </a:r>
                      <a:r>
                        <a:rPr lang="en-US" sz="1100" u="sng" dirty="0" err="1">
                          <a:latin typeface="Tahoma" panose="020B0604030504040204" pitchFamily="34" charset="0"/>
                          <a:ea typeface="Tahoma" panose="020B0604030504040204" pitchFamily="34" charset="0"/>
                          <a:cs typeface="Tahoma" panose="020B0604030504040204" pitchFamily="34" charset="0"/>
                        </a:rPr>
                        <a:t>WtW</a:t>
                      </a:r>
                      <a:r>
                        <a:rPr lang="en-US" sz="1100" dirty="0">
                          <a:latin typeface="Tahoma" panose="020B0604030504040204" pitchFamily="34" charset="0"/>
                          <a:ea typeface="Tahoma" panose="020B0604030504040204" pitchFamily="34" charset="0"/>
                          <a:cs typeface="Tahoma" panose="020B0604030504040204" pitchFamily="34" charset="0"/>
                        </a:rPr>
                        <a:t> family living in non-subsidized permanent housing with a rental subsidy for four consecutive months. If the family is participating in the GAIN Family Stabilization Program, the family may receive up to eight consecutive months of rental subsidy payments.</a:t>
                      </a:r>
                    </a:p>
                    <a:p>
                      <a:endParaRPr lang="en-US" sz="11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ysClr val="windowText" lastClr="000000"/>
                      </a:solidFill>
                      <a:prstDash val="solid"/>
                      <a:round/>
                      <a:headEnd type="none" w="med" len="med"/>
                      <a:tailEnd type="none" w="med" len="med"/>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3353697202"/>
                  </a:ext>
                </a:extLst>
              </a:tr>
            </a:tbl>
          </a:graphicData>
        </a:graphic>
      </p:graphicFrame>
      <p:sp>
        <p:nvSpPr>
          <p:cNvPr id="2" name="Slide Number Placeholder 1"/>
          <p:cNvSpPr>
            <a:spLocks noGrp="1"/>
          </p:cNvSpPr>
          <p:nvPr>
            <p:ph type="sldNum" sz="quarter" idx="12"/>
          </p:nvPr>
        </p:nvSpPr>
        <p:spPr/>
        <p:txBody>
          <a:bodyPr/>
          <a:lstStyle/>
          <a:p>
            <a:fld id="{34C99D79-8A4B-4031-B1E0-AF26F8EDF2BC}" type="slidenum">
              <a:rPr lang="en-US" smtClean="0"/>
              <a:t>9</a:t>
            </a:fld>
            <a:endParaRPr lang="en-US"/>
          </a:p>
        </p:txBody>
      </p:sp>
    </p:spTree>
    <p:extLst>
      <p:ext uri="{BB962C8B-B14F-4D97-AF65-F5344CB8AC3E}">
        <p14:creationId xmlns:p14="http://schemas.microsoft.com/office/powerpoint/2010/main" val="136746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oking 16x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xmlns="" name="Fresh food presentation (widescreen).potx" id="{63DD3034-9CB5-4B6F-BCA0-530A5E267AB2}" vid="{9783A5E3-1DF2-4F3C-8902-0C2EB8A188D6}"/>
    </a:ext>
  </a:extLst>
</a:theme>
</file>

<file path=ppt/theme/theme2.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700CCB-20BA-4760-AB9F-AC3B63ED32E0}">
  <ds:schemaRefs>
    <ds:schemaRef ds:uri="http://purl.org/dc/elements/1.1/"/>
    <ds:schemaRef ds:uri="http://purl.org/dc/terms/"/>
    <ds:schemaRef ds:uri="http://schemas.microsoft.com/office/infopath/2007/PartnerControls"/>
    <ds:schemaRef ds:uri="a4f35948-e619-41b3-aa29-22878b09cfd2"/>
    <ds:schemaRef ds:uri="http://purl.org/dc/dcmitype/"/>
    <ds:schemaRef ds:uri="http://schemas.microsoft.com/office/2006/documentManagement/types"/>
    <ds:schemaRef ds:uri="http://www.w3.org/XML/1998/namespace"/>
    <ds:schemaRef ds:uri="http://schemas.openxmlformats.org/package/2006/metadata/core-properties"/>
    <ds:schemaRef ds:uri="40262f94-9f35-4ac3-9a90-690165a166b7"/>
    <ds:schemaRef ds:uri="http://schemas.microsoft.com/office/2006/metadata/properties"/>
  </ds:schemaRefs>
</ds:datastoreItem>
</file>

<file path=customXml/itemProps2.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8942AA-0721-4324-BC2C-A3CB43F24E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Fresh food presentation (widescreen)</Template>
  <TotalTime>1971</TotalTime>
  <Words>4153</Words>
  <Application>Microsoft Office PowerPoint</Application>
  <PresentationFormat>Custom</PresentationFormat>
  <Paragraphs>678</Paragraphs>
  <Slides>53</Slides>
  <Notes>53</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Cooking 16x9</vt:lpstr>
      <vt:lpstr>DPSS Benefits and Services: Building a Partnership to Serve Homeless Customers Together</vt:lpstr>
      <vt:lpstr>Workshop Purpose</vt:lpstr>
      <vt:lpstr>Table of Contents</vt:lpstr>
      <vt:lpstr>PowerPoint Presentation</vt:lpstr>
      <vt:lpstr>CalWORKs Overview</vt:lpstr>
      <vt:lpstr>Basic Eligibility Requirements</vt:lpstr>
      <vt:lpstr>Time Limit/Exception</vt:lpstr>
      <vt:lpstr>Where and How to Apply </vt:lpstr>
      <vt:lpstr>CalWORKs Overview</vt:lpstr>
      <vt:lpstr>PowerPoint Presentation</vt:lpstr>
      <vt:lpstr>GAIN Welfare-to-Work Program</vt:lpstr>
      <vt:lpstr>Time Clocks</vt:lpstr>
      <vt:lpstr>GAIN Services</vt:lpstr>
      <vt:lpstr>GAIN Supportive Services</vt:lpstr>
      <vt:lpstr>Family Stabilization (FS) Program</vt:lpstr>
      <vt:lpstr>PowerPoint Presentation</vt:lpstr>
      <vt:lpstr>General Relief Program</vt:lpstr>
      <vt:lpstr>Who’s Eligible to GR?</vt:lpstr>
      <vt:lpstr>GR Eligibility</vt:lpstr>
      <vt:lpstr>Supportive and Advocacy Services</vt:lpstr>
      <vt:lpstr>Supportive and Advocacy Services</vt:lpstr>
      <vt:lpstr>PowerPoint Presentation</vt:lpstr>
      <vt:lpstr>Purpose of GROW</vt:lpstr>
      <vt:lpstr>Purpose of GROW</vt:lpstr>
      <vt:lpstr>Purpose of GROW</vt:lpstr>
      <vt:lpstr>Veterans Outreach Program</vt:lpstr>
      <vt:lpstr>PowerPoint Presentation</vt:lpstr>
      <vt:lpstr>Medi-Cal Overview</vt:lpstr>
      <vt:lpstr>Who can receive Medi-Cal?</vt:lpstr>
      <vt:lpstr>Who can receive Medi-Cal?</vt:lpstr>
      <vt:lpstr>Requirements for Medi-Cal Eligibility</vt:lpstr>
      <vt:lpstr>Requirements for Medi-Cal Eligibility</vt:lpstr>
      <vt:lpstr>How to Apply for Medi-Cal</vt:lpstr>
      <vt:lpstr>PowerPoint Presentation</vt:lpstr>
      <vt:lpstr>In-Home Supportive Services (IHSS):</vt:lpstr>
      <vt:lpstr>Eligibility</vt:lpstr>
      <vt:lpstr>Eligibility</vt:lpstr>
      <vt:lpstr>Application Process</vt:lpstr>
      <vt:lpstr>Own Home Requirement</vt:lpstr>
      <vt:lpstr>What is Considered a Home?</vt:lpstr>
      <vt:lpstr>PowerPoint Presentation</vt:lpstr>
      <vt:lpstr>What is CalFresh?</vt:lpstr>
      <vt:lpstr>Application Process</vt:lpstr>
      <vt:lpstr>Application Process</vt:lpstr>
      <vt:lpstr>CalFresh Outreach &amp; Marketing Efforts</vt:lpstr>
      <vt:lpstr>PowerPoint Presentation</vt:lpstr>
      <vt:lpstr>Your Benefits Now Home Page</vt:lpstr>
      <vt:lpstr>DPSS Mobile App – Your Benefits Now (YBN)</vt:lpstr>
      <vt:lpstr>Menu Page</vt:lpstr>
      <vt:lpstr>EBT Account (View Balance &amp; Transaction History</vt:lpstr>
      <vt:lpstr>PowerPoint Presentation</vt:lpstr>
      <vt:lpstr>RESOURCES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DPSS Benefits and Services: Building a Partnership to Serve Homeless Customers Together</dc:title>
  <dc:creator>Joselito G. Santos</dc:creator>
  <cp:lastModifiedBy>DMH</cp:lastModifiedBy>
  <cp:revision>90</cp:revision>
  <dcterms:created xsi:type="dcterms:W3CDTF">2018-04-16T23:31:57Z</dcterms:created>
  <dcterms:modified xsi:type="dcterms:W3CDTF">2018-05-03T22:36:18Z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