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media/image26.jpg" ContentType="image/jpg"/>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bookmarkIdSeed="2">
  <p:sldMasterIdLst>
    <p:sldMasterId id="2147483648" r:id="rId1"/>
    <p:sldMasterId id="2147483676" r:id="rId2"/>
    <p:sldMasterId id="2147483687" r:id="rId3"/>
  </p:sldMasterIdLst>
  <p:notesMasterIdLst>
    <p:notesMasterId r:id="rId54"/>
  </p:notesMasterIdLst>
  <p:handoutMasterIdLst>
    <p:handoutMasterId r:id="rId55"/>
  </p:handoutMasterIdLst>
  <p:sldIdLst>
    <p:sldId id="436" r:id="rId4"/>
    <p:sldId id="491" r:id="rId5"/>
    <p:sldId id="492" r:id="rId6"/>
    <p:sldId id="518" r:id="rId7"/>
    <p:sldId id="296" r:id="rId8"/>
    <p:sldId id="404" r:id="rId9"/>
    <p:sldId id="521" r:id="rId10"/>
    <p:sldId id="512" r:id="rId11"/>
    <p:sldId id="510" r:id="rId12"/>
    <p:sldId id="418" r:id="rId13"/>
    <p:sldId id="519" r:id="rId14"/>
    <p:sldId id="419" r:id="rId15"/>
    <p:sldId id="511" r:id="rId16"/>
    <p:sldId id="514" r:id="rId17"/>
    <p:sldId id="466" r:id="rId18"/>
    <p:sldId id="498" r:id="rId19"/>
    <p:sldId id="493" r:id="rId20"/>
    <p:sldId id="494" r:id="rId21"/>
    <p:sldId id="495" r:id="rId22"/>
    <p:sldId id="496" r:id="rId23"/>
    <p:sldId id="497" r:id="rId24"/>
    <p:sldId id="513" r:id="rId25"/>
    <p:sldId id="506" r:id="rId26"/>
    <p:sldId id="487" r:id="rId27"/>
    <p:sldId id="488" r:id="rId28"/>
    <p:sldId id="420" r:id="rId29"/>
    <p:sldId id="442" r:id="rId30"/>
    <p:sldId id="409" r:id="rId31"/>
    <p:sldId id="484" r:id="rId32"/>
    <p:sldId id="478" r:id="rId33"/>
    <p:sldId id="479" r:id="rId34"/>
    <p:sldId id="439" r:id="rId35"/>
    <p:sldId id="507" r:id="rId36"/>
    <p:sldId id="508" r:id="rId37"/>
    <p:sldId id="483" r:id="rId38"/>
    <p:sldId id="489" r:id="rId39"/>
    <p:sldId id="480" r:id="rId40"/>
    <p:sldId id="502" r:id="rId41"/>
    <p:sldId id="499" r:id="rId42"/>
    <p:sldId id="500" r:id="rId43"/>
    <p:sldId id="501" r:id="rId44"/>
    <p:sldId id="503" r:id="rId45"/>
    <p:sldId id="504" r:id="rId46"/>
    <p:sldId id="520" r:id="rId47"/>
    <p:sldId id="411" r:id="rId48"/>
    <p:sldId id="440" r:id="rId49"/>
    <p:sldId id="481" r:id="rId50"/>
    <p:sldId id="515" r:id="rId51"/>
    <p:sldId id="516" r:id="rId52"/>
    <p:sldId id="517" r:id="rId53"/>
  </p:sldIdLst>
  <p:sldSz cx="9144000" cy="6858000" type="screen4x3"/>
  <p:notesSz cx="6985000" cy="9271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567">
          <p15:clr>
            <a:srgbClr val="A4A3A4"/>
          </p15:clr>
        </p15:guide>
        <p15:guide id="2" pos="129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isco Reyes" initials="FR" lastIdx="1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073"/>
    <a:srgbClr val="83C5D9"/>
    <a:srgbClr val="3590AD"/>
    <a:srgbClr val="F868E3"/>
    <a:srgbClr val="C8D7EA"/>
    <a:srgbClr val="B1C7E1"/>
    <a:srgbClr val="85A7D1"/>
    <a:srgbClr val="6E97C8"/>
    <a:srgbClr val="264264"/>
    <a:srgbClr val="4D7F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69" autoAdjust="0"/>
    <p:restoredTop sz="81967" autoAdjust="0"/>
  </p:normalViewPr>
  <p:slideViewPr>
    <p:cSldViewPr snapToGrid="0" snapToObjects="1" showGuides="1">
      <p:cViewPr varScale="1">
        <p:scale>
          <a:sx n="72" d="100"/>
          <a:sy n="72" d="100"/>
        </p:scale>
        <p:origin x="-1618" y="-86"/>
      </p:cViewPr>
      <p:guideLst>
        <p:guide orient="horz" pos="2567"/>
        <p:guide pos="1290"/>
      </p:guideLst>
    </p:cSldViewPr>
  </p:slideViewPr>
  <p:outlineViewPr>
    <p:cViewPr>
      <p:scale>
        <a:sx n="33" d="100"/>
        <a:sy n="33" d="100"/>
      </p:scale>
      <p:origin x="0" y="-10788"/>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4" d="100"/>
          <a:sy n="64" d="100"/>
        </p:scale>
        <p:origin x="3082"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26834" cy="463550"/>
          </a:xfrm>
          <a:prstGeom prst="rect">
            <a:avLst/>
          </a:prstGeom>
        </p:spPr>
        <p:txBody>
          <a:bodyPr vert="horz" lIns="92861" tIns="46432" rIns="92861" bIns="46432" rtlCol="0"/>
          <a:lstStyle>
            <a:lvl1pPr algn="l">
              <a:defRPr sz="1200"/>
            </a:lvl1pPr>
          </a:lstStyle>
          <a:p>
            <a:endParaRPr lang="en-US" dirty="0"/>
          </a:p>
        </p:txBody>
      </p:sp>
      <p:sp>
        <p:nvSpPr>
          <p:cNvPr id="3" name="Date Placeholder 2"/>
          <p:cNvSpPr>
            <a:spLocks noGrp="1"/>
          </p:cNvSpPr>
          <p:nvPr>
            <p:ph type="dt" sz="quarter" idx="1"/>
          </p:nvPr>
        </p:nvSpPr>
        <p:spPr>
          <a:xfrm>
            <a:off x="3956552" y="1"/>
            <a:ext cx="3026834" cy="463550"/>
          </a:xfrm>
          <a:prstGeom prst="rect">
            <a:avLst/>
          </a:prstGeom>
        </p:spPr>
        <p:txBody>
          <a:bodyPr vert="horz" lIns="92861" tIns="46432" rIns="92861" bIns="46432" rtlCol="0"/>
          <a:lstStyle>
            <a:lvl1pPr algn="r">
              <a:defRPr sz="1200"/>
            </a:lvl1pPr>
          </a:lstStyle>
          <a:p>
            <a:r>
              <a:rPr lang="en-US" dirty="0"/>
              <a:t>3/21/2016</a:t>
            </a:r>
          </a:p>
        </p:txBody>
      </p:sp>
      <p:sp>
        <p:nvSpPr>
          <p:cNvPr id="4" name="Footer Placeholder 3"/>
          <p:cNvSpPr>
            <a:spLocks noGrp="1"/>
          </p:cNvSpPr>
          <p:nvPr>
            <p:ph type="ftr" sz="quarter" idx="2"/>
          </p:nvPr>
        </p:nvSpPr>
        <p:spPr>
          <a:xfrm>
            <a:off x="1" y="8805841"/>
            <a:ext cx="3026834" cy="463550"/>
          </a:xfrm>
          <a:prstGeom prst="rect">
            <a:avLst/>
          </a:prstGeom>
        </p:spPr>
        <p:txBody>
          <a:bodyPr vert="horz" lIns="92861" tIns="46432" rIns="92861" bIns="4643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6552" y="8805841"/>
            <a:ext cx="3026834" cy="463550"/>
          </a:xfrm>
          <a:prstGeom prst="rect">
            <a:avLst/>
          </a:prstGeom>
        </p:spPr>
        <p:txBody>
          <a:bodyPr vert="horz" lIns="92861" tIns="46432" rIns="92861" bIns="46432" rtlCol="0" anchor="b"/>
          <a:lstStyle>
            <a:lvl1pPr algn="r">
              <a:defRPr sz="1200"/>
            </a:lvl1pPr>
          </a:lstStyle>
          <a:p>
            <a:fld id="{4F5934A8-B8B6-9947-A2AF-466E343BBB87}" type="slidenum">
              <a:rPr lang="en-US" smtClean="0"/>
              <a:t>‹#›</a:t>
            </a:fld>
            <a:endParaRPr lang="en-US" dirty="0"/>
          </a:p>
        </p:txBody>
      </p:sp>
    </p:spTree>
    <p:extLst>
      <p:ext uri="{BB962C8B-B14F-4D97-AF65-F5344CB8AC3E}">
        <p14:creationId xmlns:p14="http://schemas.microsoft.com/office/powerpoint/2010/main" val="776458698"/>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26834" cy="463550"/>
          </a:xfrm>
          <a:prstGeom prst="rect">
            <a:avLst/>
          </a:prstGeom>
        </p:spPr>
        <p:txBody>
          <a:bodyPr vert="horz" lIns="92861" tIns="46432" rIns="92861" bIns="46432" rtlCol="0"/>
          <a:lstStyle>
            <a:lvl1pPr algn="l">
              <a:defRPr sz="1200"/>
            </a:lvl1pPr>
          </a:lstStyle>
          <a:p>
            <a:endParaRPr lang="en-US" dirty="0"/>
          </a:p>
        </p:txBody>
      </p:sp>
      <p:sp>
        <p:nvSpPr>
          <p:cNvPr id="3" name="Date Placeholder 2"/>
          <p:cNvSpPr>
            <a:spLocks noGrp="1"/>
          </p:cNvSpPr>
          <p:nvPr>
            <p:ph type="dt" idx="1"/>
          </p:nvPr>
        </p:nvSpPr>
        <p:spPr>
          <a:xfrm>
            <a:off x="3956552" y="1"/>
            <a:ext cx="3026834" cy="463550"/>
          </a:xfrm>
          <a:prstGeom prst="rect">
            <a:avLst/>
          </a:prstGeom>
        </p:spPr>
        <p:txBody>
          <a:bodyPr vert="horz" lIns="92861" tIns="46432" rIns="92861" bIns="46432" rtlCol="0"/>
          <a:lstStyle>
            <a:lvl1pPr algn="r">
              <a:defRPr sz="1200"/>
            </a:lvl1pPr>
          </a:lstStyle>
          <a:p>
            <a:r>
              <a:rPr lang="en-US" dirty="0"/>
              <a:t>3/21/2016</a:t>
            </a:r>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2861" tIns="46432" rIns="92861" bIns="46432" rtlCol="0" anchor="ctr"/>
          <a:lstStyle/>
          <a:p>
            <a:endParaRPr lang="en-US" dirty="0"/>
          </a:p>
        </p:txBody>
      </p:sp>
      <p:sp>
        <p:nvSpPr>
          <p:cNvPr id="5" name="Notes Placeholder 4"/>
          <p:cNvSpPr>
            <a:spLocks noGrp="1"/>
          </p:cNvSpPr>
          <p:nvPr>
            <p:ph type="body" sz="quarter" idx="3"/>
          </p:nvPr>
        </p:nvSpPr>
        <p:spPr>
          <a:xfrm>
            <a:off x="698501" y="4403726"/>
            <a:ext cx="5588000" cy="4171950"/>
          </a:xfrm>
          <a:prstGeom prst="rect">
            <a:avLst/>
          </a:prstGeom>
        </p:spPr>
        <p:txBody>
          <a:bodyPr vert="horz" lIns="92861" tIns="46432" rIns="92861" bIns="464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05841"/>
            <a:ext cx="3026834" cy="463550"/>
          </a:xfrm>
          <a:prstGeom prst="rect">
            <a:avLst/>
          </a:prstGeom>
        </p:spPr>
        <p:txBody>
          <a:bodyPr vert="horz" lIns="92861" tIns="46432" rIns="92861" bIns="4643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2" y="8805841"/>
            <a:ext cx="3026834" cy="463550"/>
          </a:xfrm>
          <a:prstGeom prst="rect">
            <a:avLst/>
          </a:prstGeom>
        </p:spPr>
        <p:txBody>
          <a:bodyPr vert="horz" lIns="92861" tIns="46432" rIns="92861" bIns="46432" rtlCol="0" anchor="b"/>
          <a:lstStyle>
            <a:lvl1pPr algn="r">
              <a:defRPr sz="1200"/>
            </a:lvl1pPr>
          </a:lstStyle>
          <a:p>
            <a:fld id="{F6DAE0CD-D28B-7943-AABC-BE60ED5BE82C}" type="slidenum">
              <a:rPr lang="en-US" smtClean="0"/>
              <a:t>‹#›</a:t>
            </a:fld>
            <a:endParaRPr lang="en-US" dirty="0"/>
          </a:p>
        </p:txBody>
      </p:sp>
    </p:spTree>
    <p:extLst>
      <p:ext uri="{BB962C8B-B14F-4D97-AF65-F5344CB8AC3E}">
        <p14:creationId xmlns:p14="http://schemas.microsoft.com/office/powerpoint/2010/main" val="1773363290"/>
      </p:ext>
    </p:extLst>
  </p:cSld>
  <p:clrMap bg1="lt1" tx1="dk1" bg2="lt2" tx2="dk2" accent1="accent1" accent2="accent2" accent3="accent3" accent4="accent4" accent5="accent5" accent6="accent6" hlink="hlink" folHlink="folHlink"/>
  <p:hf sldNum="0" hdr="0"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We are</a:t>
            </a:r>
            <a:r>
              <a:rPr lang="en-US" baseline="0" dirty="0"/>
              <a:t> with the Los Angeles County Department of Public Health Substance Abuse Prevention and Control. </a:t>
            </a:r>
            <a:endParaRPr lang="en-US" dirty="0"/>
          </a:p>
        </p:txBody>
      </p:sp>
      <p:sp>
        <p:nvSpPr>
          <p:cNvPr id="4" name="Slide Number Placeholder 3"/>
          <p:cNvSpPr>
            <a:spLocks noGrp="1"/>
          </p:cNvSpPr>
          <p:nvPr>
            <p:ph type="sldNum" sz="quarter" idx="10"/>
          </p:nvPr>
        </p:nvSpPr>
        <p:spPr/>
        <p:txBody>
          <a:bodyPr/>
          <a:lstStyle/>
          <a:p>
            <a:pPr defTabSz="909866">
              <a:defRPr/>
            </a:pPr>
            <a:fld id="{F6DAE0CD-D28B-7943-AABC-BE60ED5BE82C}" type="slidenum">
              <a:rPr lang="en-US" sz="1800" kern="0">
                <a:solidFill>
                  <a:sysClr val="windowText" lastClr="000000"/>
                </a:solidFill>
              </a:rPr>
              <a:pPr defTabSz="909866">
                <a:defRPr/>
              </a:pPr>
              <a:t>0</a:t>
            </a:fld>
            <a:endParaRPr lang="en-US" sz="1800" kern="0" dirty="0">
              <a:solidFill>
                <a:sysClr val="windowText" lastClr="000000"/>
              </a:solidFill>
            </a:endParaRPr>
          </a:p>
        </p:txBody>
      </p:sp>
    </p:spTree>
    <p:extLst>
      <p:ext uri="{BB962C8B-B14F-4D97-AF65-F5344CB8AC3E}">
        <p14:creationId xmlns:p14="http://schemas.microsoft.com/office/powerpoint/2010/main" val="1354660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Date Placeholder 3"/>
          <p:cNvSpPr>
            <a:spLocks noGrp="1"/>
          </p:cNvSpPr>
          <p:nvPr>
            <p:ph type="dt" idx="10"/>
          </p:nvPr>
        </p:nvSpPr>
        <p:spPr/>
        <p:txBody>
          <a:bodyPr/>
          <a:lstStyle/>
          <a:p>
            <a:r>
              <a:rPr lang="en-US" dirty="0"/>
              <a:t>3/21/2016</a:t>
            </a:r>
          </a:p>
        </p:txBody>
      </p:sp>
    </p:spTree>
    <p:extLst>
      <p:ext uri="{BB962C8B-B14F-4D97-AF65-F5344CB8AC3E}">
        <p14:creationId xmlns:p14="http://schemas.microsoft.com/office/powerpoint/2010/main" val="150904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as any managed care model of care, START-ODS has a benefit package of services, with limits depending on age, and as indicated by medical necessity.  This slide has the scope of services for outpatient. Most services include intake assessment, treatment planning, counseling (individual or group); in the case of outpatient, there is crisis intervention, case management.</a:t>
            </a:r>
          </a:p>
        </p:txBody>
      </p:sp>
    </p:spTree>
    <p:extLst>
      <p:ext uri="{BB962C8B-B14F-4D97-AF65-F5344CB8AC3E}">
        <p14:creationId xmlns:p14="http://schemas.microsoft.com/office/powerpoint/2010/main" val="3912312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intensive outpatient covers 6-30 hours per week. (at one point SAPC had day care services primarily for perinatal women.)</a:t>
            </a:r>
          </a:p>
        </p:txBody>
      </p:sp>
    </p:spTree>
    <p:extLst>
      <p:ext uri="{BB962C8B-B14F-4D97-AF65-F5344CB8AC3E}">
        <p14:creationId xmlns:p14="http://schemas.microsoft.com/office/powerpoint/2010/main" val="2255298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Withdrawal management (detox) is up to 14 days; no authorization for minors needed. Opioid Treatment Program. 1-3 hours of counseling per month and that time can be spent on family therapy, patient education, etc.  It aims to maintain stability of patients with severe opioid use disorder. </a:t>
            </a:r>
          </a:p>
        </p:txBody>
      </p:sp>
    </p:spTree>
    <p:extLst>
      <p:ext uri="{BB962C8B-B14F-4D97-AF65-F5344CB8AC3E}">
        <p14:creationId xmlns:p14="http://schemas.microsoft.com/office/powerpoint/2010/main" val="1219118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Applied this</a:t>
            </a:r>
            <a:r>
              <a:rPr lang="en-US" baseline="0" dirty="0"/>
              <a:t> adjusted % breakdown to all three levels (low, medium, &amp; high) of estimation.</a:t>
            </a:r>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21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2054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earlier</a:t>
            </a:r>
            <a:r>
              <a:rPr lang="en-US" baseline="0" dirty="0"/>
              <a:t> diagram, you can see that case management is a critical foundation that ties all services together to ensure an integrated and coordinated system</a:t>
            </a:r>
            <a:endParaRPr lang="en-US" dirty="0"/>
          </a:p>
        </p:txBody>
      </p:sp>
      <p:sp>
        <p:nvSpPr>
          <p:cNvPr id="4" name="Date Placeholder 3"/>
          <p:cNvSpPr>
            <a:spLocks noGrp="1"/>
          </p:cNvSpPr>
          <p:nvPr>
            <p:ph type="dt" idx="10"/>
          </p:nvPr>
        </p:nvSpPr>
        <p:spPr/>
        <p:txBody>
          <a:bodyPr/>
          <a:lstStyle/>
          <a:p>
            <a:r>
              <a:rPr lang="en-US" dirty="0"/>
              <a:t>3/21/2016</a:t>
            </a:r>
          </a:p>
        </p:txBody>
      </p:sp>
    </p:spTree>
    <p:extLst>
      <p:ext uri="{BB962C8B-B14F-4D97-AF65-F5344CB8AC3E}">
        <p14:creationId xmlns:p14="http://schemas.microsoft.com/office/powerpoint/2010/main" val="2287625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How does a client access SUD services in LA County and how does one become eligible for those services?</a:t>
            </a:r>
          </a:p>
          <a:p>
            <a:endParaRPr lang="en-US" dirty="0"/>
          </a:p>
        </p:txBody>
      </p:sp>
      <p:sp>
        <p:nvSpPr>
          <p:cNvPr id="4" name="Date Placeholder 3"/>
          <p:cNvSpPr>
            <a:spLocks noGrp="1"/>
          </p:cNvSpPr>
          <p:nvPr>
            <p:ph type="dt" idx="10"/>
          </p:nvPr>
        </p:nvSpPr>
        <p:spPr/>
        <p:txBody>
          <a:bodyPr/>
          <a:lstStyle/>
          <a:p>
            <a:r>
              <a:rPr lang="en-US" dirty="0"/>
              <a:t>3/21/2016</a:t>
            </a:r>
          </a:p>
        </p:txBody>
      </p:sp>
    </p:spTree>
    <p:extLst>
      <p:ext uri="{BB962C8B-B14F-4D97-AF65-F5344CB8AC3E}">
        <p14:creationId xmlns:p14="http://schemas.microsoft.com/office/powerpoint/2010/main" val="3817200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Youth, young adults and adults can receive SUD treatment at no cost and with no fees, provided they are a County resident and are Medi-Cal eligible or enrolled.  Also, there are other County funded programs, such as AB109 and Drug Courts that refer residents to SAPC services.</a:t>
            </a:r>
          </a:p>
        </p:txBody>
      </p:sp>
      <p:sp>
        <p:nvSpPr>
          <p:cNvPr id="4" name="Date Placeholder 3"/>
          <p:cNvSpPr>
            <a:spLocks noGrp="1"/>
          </p:cNvSpPr>
          <p:nvPr>
            <p:ph type="dt" idx="10"/>
          </p:nvPr>
        </p:nvSpPr>
        <p:spPr/>
        <p:txBody>
          <a:bodyPr/>
          <a:lstStyle/>
          <a:p>
            <a:r>
              <a:rPr lang="en-US" dirty="0"/>
              <a:t>3/21/2016</a:t>
            </a:r>
          </a:p>
        </p:txBody>
      </p:sp>
    </p:spTree>
    <p:extLst>
      <p:ext uri="{BB962C8B-B14F-4D97-AF65-F5344CB8AC3E}">
        <p14:creationId xmlns:p14="http://schemas.microsoft.com/office/powerpoint/2010/main" val="1494088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provides an i</a:t>
            </a:r>
            <a:r>
              <a:rPr lang="en-US" dirty="0"/>
              <a:t>llustration how clients and your staff are</a:t>
            </a:r>
            <a:r>
              <a:rPr lang="en-US" baseline="0" dirty="0"/>
              <a:t> able to enter our SUD system of care. </a:t>
            </a:r>
            <a:endParaRPr lang="en-US" dirty="0"/>
          </a:p>
        </p:txBody>
      </p:sp>
      <p:sp>
        <p:nvSpPr>
          <p:cNvPr id="4" name="Date Placeholder 3"/>
          <p:cNvSpPr>
            <a:spLocks noGrp="1"/>
          </p:cNvSpPr>
          <p:nvPr>
            <p:ph type="dt" idx="10"/>
          </p:nvPr>
        </p:nvSpPr>
        <p:spPr/>
        <p:txBody>
          <a:bodyPr/>
          <a:lstStyle/>
          <a:p>
            <a:r>
              <a:rPr lang="en-US" dirty="0"/>
              <a:t>3/21/2016</a:t>
            </a:r>
          </a:p>
        </p:txBody>
      </p:sp>
    </p:spTree>
    <p:extLst>
      <p:ext uri="{BB962C8B-B14F-4D97-AF65-F5344CB8AC3E}">
        <p14:creationId xmlns:p14="http://schemas.microsoft.com/office/powerpoint/2010/main" val="1097341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CENS assist on a one-on-one level, usually individuals who are involved with law enforcement or access other public services.  They are co-located.  </a:t>
            </a:r>
          </a:p>
        </p:txBody>
      </p:sp>
      <p:sp>
        <p:nvSpPr>
          <p:cNvPr id="4" name="Date Placeholder 3"/>
          <p:cNvSpPr>
            <a:spLocks noGrp="1"/>
          </p:cNvSpPr>
          <p:nvPr>
            <p:ph type="dt" idx="10"/>
          </p:nvPr>
        </p:nvSpPr>
        <p:spPr/>
        <p:txBody>
          <a:bodyPr/>
          <a:lstStyle/>
          <a:p>
            <a:r>
              <a:rPr lang="en-US" dirty="0"/>
              <a:t>3/21/2016</a:t>
            </a:r>
          </a:p>
        </p:txBody>
      </p:sp>
    </p:spTree>
    <p:extLst>
      <p:ext uri="{BB962C8B-B14F-4D97-AF65-F5344CB8AC3E}">
        <p14:creationId xmlns:p14="http://schemas.microsoft.com/office/powerpoint/2010/main" val="2028225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a:t>
            </a:r>
            <a:r>
              <a:rPr lang="en-US" baseline="0" dirty="0"/>
              <a:t> walk through our system of care, we invite you to consider the following questions in terms of your experiences with SUD treatment services.</a:t>
            </a:r>
            <a:endParaRPr lang="en-US" dirty="0"/>
          </a:p>
        </p:txBody>
      </p:sp>
    </p:spTree>
    <p:extLst>
      <p:ext uri="{BB962C8B-B14F-4D97-AF65-F5344CB8AC3E}">
        <p14:creationId xmlns:p14="http://schemas.microsoft.com/office/powerpoint/2010/main" val="3051654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0626"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Whole Person Care (WPC) Program provides comprehensive and coordinated services to the sickest, most marginalized LA County Medi-Cal beneficiaries. Program participants are assigned to Community Health Workers, who then link and assist them in navigating needed health and social services such as SUD treatment, housing, medical and mental health services, etc. If needed, Community Health Workers assist participants in accessing SUD treatment by, for example, contacting the SASH.</a:t>
            </a:r>
          </a:p>
          <a:p>
            <a:pPr marL="0" marR="0" lvl="0" indent="0" algn="l" defTabSz="440626"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440626"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Bottom line: No wrong door approach</a:t>
            </a:r>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192818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26">
              <a:defRPr/>
            </a:pPr>
            <a:r>
              <a:rPr lang="en-US" dirty="0"/>
              <a:t>All three entry points may use the SBAT to</a:t>
            </a:r>
            <a:r>
              <a:rPr lang="en-US" baseline="0" dirty="0"/>
              <a:t> identify available providers.</a:t>
            </a:r>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94993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This slide shows the type</a:t>
            </a:r>
            <a:r>
              <a:rPr lang="en-US" baseline="0" dirty="0"/>
              <a:t> </a:t>
            </a:r>
            <a:r>
              <a:rPr lang="en-US" dirty="0"/>
              <a:t>information found on the SBAT.  Agency, address, services available, specialty services and languages spoken by staff. Emphasize filter function on “Clients Served” which gives a list of providers  that serve the youth, adult, and parents with children populations.</a:t>
            </a:r>
          </a:p>
          <a:p>
            <a:endParaRPr lang="en-US" dirty="0"/>
          </a:p>
        </p:txBody>
      </p:sp>
      <p:sp>
        <p:nvSpPr>
          <p:cNvPr id="4" name="Date Placeholder 3"/>
          <p:cNvSpPr>
            <a:spLocks noGrp="1"/>
          </p:cNvSpPr>
          <p:nvPr>
            <p:ph type="dt" idx="10"/>
          </p:nvPr>
        </p:nvSpPr>
        <p:spPr/>
        <p:txBody>
          <a:bodyPr/>
          <a:lstStyle/>
          <a:p>
            <a:r>
              <a:rPr lang="en-US" dirty="0"/>
              <a:t>3/21/2016</a:t>
            </a:r>
          </a:p>
        </p:txBody>
      </p:sp>
    </p:spTree>
    <p:extLst>
      <p:ext uri="{BB962C8B-B14F-4D97-AF65-F5344CB8AC3E}">
        <p14:creationId xmlns:p14="http://schemas.microsoft.com/office/powerpoint/2010/main" val="30094758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patient handbook provides all required information related to the benefit package, provider section, appeals and grievance process, member rights and responsibilities and strict confidentiality provisions.</a:t>
            </a:r>
          </a:p>
        </p:txBody>
      </p:sp>
      <p:sp>
        <p:nvSpPr>
          <p:cNvPr id="4" name="Date Placeholder 3"/>
          <p:cNvSpPr>
            <a:spLocks noGrp="1"/>
          </p:cNvSpPr>
          <p:nvPr>
            <p:ph type="dt" idx="10"/>
          </p:nvPr>
        </p:nvSpPr>
        <p:spPr/>
        <p:txBody>
          <a:bodyPr/>
          <a:lstStyle/>
          <a:p>
            <a:r>
              <a:rPr lang="en-US" dirty="0"/>
              <a:t>3/21/2016</a:t>
            </a:r>
          </a:p>
        </p:txBody>
      </p:sp>
    </p:spTree>
    <p:extLst>
      <p:ext uri="{BB962C8B-B14F-4D97-AF65-F5344CB8AC3E}">
        <p14:creationId xmlns:p14="http://schemas.microsoft.com/office/powerpoint/2010/main" val="2060241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Ensuring</a:t>
            </a:r>
            <a:r>
              <a:rPr lang="en-US" baseline="0" dirty="0"/>
              <a:t> integrated and coordinated care through our various partners and stakeholders</a:t>
            </a:r>
            <a:endParaRPr lang="en-US" dirty="0"/>
          </a:p>
        </p:txBody>
      </p:sp>
      <p:sp>
        <p:nvSpPr>
          <p:cNvPr id="4" name="Date Placeholder 3"/>
          <p:cNvSpPr>
            <a:spLocks noGrp="1"/>
          </p:cNvSpPr>
          <p:nvPr>
            <p:ph type="dt" idx="10"/>
          </p:nvPr>
        </p:nvSpPr>
        <p:spPr/>
        <p:txBody>
          <a:bodyPr/>
          <a:lstStyle/>
          <a:p>
            <a:r>
              <a:rPr lang="en-US" dirty="0"/>
              <a:t>3/21/2016</a:t>
            </a:r>
          </a:p>
        </p:txBody>
      </p:sp>
    </p:spTree>
    <p:extLst>
      <p:ext uri="{BB962C8B-B14F-4D97-AF65-F5344CB8AC3E}">
        <p14:creationId xmlns:p14="http://schemas.microsoft.com/office/powerpoint/2010/main" val="983686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a:t>3/21/2016</a:t>
            </a:r>
          </a:p>
        </p:txBody>
      </p:sp>
    </p:spTree>
    <p:extLst>
      <p:ext uri="{BB962C8B-B14F-4D97-AF65-F5344CB8AC3E}">
        <p14:creationId xmlns:p14="http://schemas.microsoft.com/office/powerpoint/2010/main" val="1725526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0"/>
          </p:nvPr>
        </p:nvSpPr>
        <p:spPr/>
        <p:txBody>
          <a:bodyPr/>
          <a:lstStyle/>
          <a:p>
            <a:fld id="{F6DAE0CD-D28B-7943-AABC-BE60ED5BE82C}" type="slidenum">
              <a:rPr lang="en-US" smtClean="0"/>
              <a:t>35</a:t>
            </a:fld>
            <a:endParaRPr lang="en-US" dirty="0"/>
          </a:p>
        </p:txBody>
      </p:sp>
    </p:spTree>
    <p:extLst>
      <p:ext uri="{BB962C8B-B14F-4D97-AF65-F5344CB8AC3E}">
        <p14:creationId xmlns:p14="http://schemas.microsoft.com/office/powerpoint/2010/main" val="3265378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FSC SUD Counselors can provide access and information on SUD providers that serve families/parents with child/ren.</a:t>
            </a:r>
          </a:p>
        </p:txBody>
      </p:sp>
      <p:sp>
        <p:nvSpPr>
          <p:cNvPr id="4" name="Date Placeholder 3"/>
          <p:cNvSpPr>
            <a:spLocks noGrp="1"/>
          </p:cNvSpPr>
          <p:nvPr>
            <p:ph type="dt" idx="10"/>
          </p:nvPr>
        </p:nvSpPr>
        <p:spPr/>
        <p:txBody>
          <a:bodyPr/>
          <a:lstStyle/>
          <a:p>
            <a:r>
              <a:rPr lang="en-US" dirty="0"/>
              <a:t>3/21/2016</a:t>
            </a:r>
          </a:p>
        </p:txBody>
      </p:sp>
    </p:spTree>
    <p:extLst>
      <p:ext uri="{BB962C8B-B14F-4D97-AF65-F5344CB8AC3E}">
        <p14:creationId xmlns:p14="http://schemas.microsoft.com/office/powerpoint/2010/main" val="31146044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ct val="100000"/>
              </a:lnSpc>
              <a:spcBef>
                <a:spcPts val="940"/>
              </a:spcBef>
            </a:pPr>
            <a:r>
              <a:rPr lang="en-US" sz="1200" spc="-15" dirty="0">
                <a:latin typeface="+mn-lt"/>
                <a:cs typeface="Calibri"/>
              </a:rPr>
              <a:t>19 providers who currently have access to HMIS</a:t>
            </a:r>
            <a:endParaRPr lang="en-US" sz="1200" dirty="0">
              <a:latin typeface="+mn-lt"/>
              <a:cs typeface="Calibri"/>
            </a:endParaRPr>
          </a:p>
          <a:p>
            <a:pPr marL="177165" marR="176530" indent="-164465">
              <a:lnSpc>
                <a:spcPct val="100000"/>
              </a:lnSpc>
              <a:spcBef>
                <a:spcPts val="525"/>
              </a:spcBef>
              <a:buClr>
                <a:srgbClr val="375F92"/>
              </a:buClr>
              <a:buFont typeface="Arial"/>
              <a:buChar char="•"/>
              <a:tabLst>
                <a:tab pos="213995" algn="l"/>
              </a:tabLst>
            </a:pPr>
            <a:r>
              <a:rPr lang="en-US" sz="1200" spc="-20" dirty="0">
                <a:latin typeface="+mn-lt"/>
                <a:cs typeface="Calibri"/>
              </a:rPr>
              <a:t>SU</a:t>
            </a:r>
            <a:r>
              <a:rPr lang="en-US" sz="1200" spc="-15" dirty="0">
                <a:latin typeface="+mn-lt"/>
                <a:cs typeface="Calibri"/>
              </a:rPr>
              <a:t>D</a:t>
            </a:r>
            <a:r>
              <a:rPr lang="en-US" sz="1200" spc="5" dirty="0">
                <a:latin typeface="+mn-lt"/>
                <a:cs typeface="Calibri"/>
              </a:rPr>
              <a:t> </a:t>
            </a:r>
            <a:r>
              <a:rPr lang="en-US" sz="1200" spc="-20" dirty="0">
                <a:latin typeface="+mn-lt"/>
                <a:cs typeface="Calibri"/>
              </a:rPr>
              <a:t>C</a:t>
            </a:r>
            <a:r>
              <a:rPr lang="en-US" sz="1200" spc="-10" dirty="0">
                <a:latin typeface="+mn-lt"/>
                <a:cs typeface="Calibri"/>
              </a:rPr>
              <a:t>a</a:t>
            </a:r>
            <a:r>
              <a:rPr lang="en-US" sz="1200" spc="-15" dirty="0">
                <a:latin typeface="+mn-lt"/>
                <a:cs typeface="Calibri"/>
              </a:rPr>
              <a:t>se</a:t>
            </a:r>
            <a:r>
              <a:rPr lang="en-US" sz="1200" spc="5" dirty="0">
                <a:latin typeface="+mn-lt"/>
                <a:cs typeface="Calibri"/>
              </a:rPr>
              <a:t> </a:t>
            </a:r>
            <a:r>
              <a:rPr lang="en-US" sz="1200" spc="-15" dirty="0">
                <a:latin typeface="+mn-lt"/>
                <a:cs typeface="Calibri"/>
              </a:rPr>
              <a:t>Mana</a:t>
            </a:r>
            <a:r>
              <a:rPr lang="en-US" sz="1200" spc="-40" dirty="0">
                <a:latin typeface="+mn-lt"/>
                <a:cs typeface="Calibri"/>
              </a:rPr>
              <a:t>g</a:t>
            </a:r>
            <a:r>
              <a:rPr lang="en-US" sz="1200" spc="-15" dirty="0">
                <a:latin typeface="+mn-lt"/>
                <a:cs typeface="Calibri"/>
              </a:rPr>
              <a:t>e</a:t>
            </a:r>
            <a:r>
              <a:rPr lang="en-US" sz="1200" dirty="0">
                <a:latin typeface="+mn-lt"/>
                <a:cs typeface="Calibri"/>
              </a:rPr>
              <a:t>r</a:t>
            </a:r>
            <a:r>
              <a:rPr lang="en-US" sz="1200" baseline="24904" dirty="0">
                <a:latin typeface="+mn-lt"/>
                <a:cs typeface="Calibri"/>
              </a:rPr>
              <a:t>1 </a:t>
            </a:r>
            <a:r>
              <a:rPr lang="en-US" sz="1200" spc="-247" baseline="24904" dirty="0">
                <a:latin typeface="+mn-lt"/>
                <a:cs typeface="Calibri"/>
              </a:rPr>
              <a:t> </a:t>
            </a:r>
            <a:r>
              <a:rPr lang="en-US" sz="1200" spc="-40" dirty="0">
                <a:latin typeface="+mn-lt"/>
                <a:cs typeface="Calibri"/>
              </a:rPr>
              <a:t>c</a:t>
            </a:r>
            <a:r>
              <a:rPr lang="en-US" sz="1200" spc="-15" dirty="0">
                <a:latin typeface="+mn-lt"/>
                <a:cs typeface="Calibri"/>
              </a:rPr>
              <a:t>o</a:t>
            </a:r>
            <a:r>
              <a:rPr lang="en-US" sz="1200" spc="-20" dirty="0">
                <a:latin typeface="+mn-lt"/>
                <a:cs typeface="Calibri"/>
              </a:rPr>
              <a:t>nduc</a:t>
            </a:r>
            <a:r>
              <a:rPr lang="en-US" sz="1200" spc="-10" dirty="0">
                <a:latin typeface="+mn-lt"/>
                <a:cs typeface="Calibri"/>
              </a:rPr>
              <a:t>ts the</a:t>
            </a:r>
            <a:r>
              <a:rPr lang="en-US" sz="1200" spc="10" dirty="0">
                <a:latin typeface="+mn-lt"/>
                <a:cs typeface="Calibri"/>
              </a:rPr>
              <a:t> </a:t>
            </a:r>
            <a:r>
              <a:rPr lang="en-US" sz="1200" spc="-20" dirty="0">
                <a:latin typeface="+mn-lt"/>
                <a:cs typeface="Calibri"/>
              </a:rPr>
              <a:t>C</a:t>
            </a:r>
            <a:r>
              <a:rPr lang="en-US" sz="1200" spc="-40" dirty="0">
                <a:latin typeface="+mn-lt"/>
                <a:cs typeface="Calibri"/>
              </a:rPr>
              <a:t>E</a:t>
            </a:r>
            <a:r>
              <a:rPr lang="en-US" sz="1200" spc="-10" dirty="0">
                <a:latin typeface="+mn-lt"/>
                <a:cs typeface="Calibri"/>
              </a:rPr>
              <a:t>S</a:t>
            </a:r>
            <a:r>
              <a:rPr lang="en-US" sz="1200" dirty="0">
                <a:latin typeface="+mn-lt"/>
                <a:cs typeface="Calibri"/>
              </a:rPr>
              <a:t> </a:t>
            </a:r>
            <a:r>
              <a:rPr lang="en-US" sz="1200" spc="-20" dirty="0">
                <a:latin typeface="+mn-lt"/>
                <a:cs typeface="Calibri"/>
              </a:rPr>
              <a:t>Su</a:t>
            </a:r>
            <a:r>
              <a:rPr lang="en-US" sz="1200" spc="5" dirty="0">
                <a:latin typeface="+mn-lt"/>
                <a:cs typeface="Calibri"/>
              </a:rPr>
              <a:t>r</a:t>
            </a:r>
            <a:r>
              <a:rPr lang="en-US" sz="1200" spc="-30" dirty="0">
                <a:latin typeface="+mn-lt"/>
                <a:cs typeface="Calibri"/>
              </a:rPr>
              <a:t>ve</a:t>
            </a:r>
            <a:r>
              <a:rPr lang="en-US" sz="1200" spc="-10" dirty="0">
                <a:latin typeface="+mn-lt"/>
                <a:cs typeface="Calibri"/>
              </a:rPr>
              <a:t>y</a:t>
            </a:r>
            <a:r>
              <a:rPr lang="en-US" sz="1200" spc="5" dirty="0">
                <a:latin typeface="+mn-lt"/>
                <a:cs typeface="Calibri"/>
              </a:rPr>
              <a:t> </a:t>
            </a:r>
            <a:r>
              <a:rPr lang="en-US" sz="1200" spc="-60" dirty="0">
                <a:latin typeface="+mn-lt"/>
                <a:cs typeface="Calibri"/>
              </a:rPr>
              <a:t>P</a:t>
            </a:r>
            <a:r>
              <a:rPr lang="en-US" sz="1200" spc="-10" dirty="0">
                <a:latin typeface="+mn-lt"/>
                <a:cs typeface="Calibri"/>
              </a:rPr>
              <a:t>ac</a:t>
            </a:r>
            <a:r>
              <a:rPr lang="en-US" sz="1200" spc="-90" dirty="0">
                <a:latin typeface="+mn-lt"/>
                <a:cs typeface="Calibri"/>
              </a:rPr>
              <a:t>k</a:t>
            </a:r>
            <a:r>
              <a:rPr lang="en-US" sz="1200" spc="-30" dirty="0">
                <a:latin typeface="+mn-lt"/>
                <a:cs typeface="Calibri"/>
              </a:rPr>
              <a:t>e</a:t>
            </a:r>
            <a:r>
              <a:rPr lang="en-US" sz="1200" spc="-10" dirty="0">
                <a:latin typeface="+mn-lt"/>
                <a:cs typeface="Calibri"/>
              </a:rPr>
              <a:t>t</a:t>
            </a:r>
            <a:r>
              <a:rPr lang="en-US" sz="1200" spc="-5" dirty="0">
                <a:latin typeface="+mn-lt"/>
                <a:cs typeface="Calibri"/>
              </a:rPr>
              <a:t> </a:t>
            </a:r>
            <a:r>
              <a:rPr lang="en-US" sz="1200" spc="-55" dirty="0">
                <a:latin typeface="+mn-lt"/>
                <a:cs typeface="Calibri"/>
              </a:rPr>
              <a:t>f</a:t>
            </a:r>
            <a:r>
              <a:rPr lang="en-US" sz="1200" spc="-10" dirty="0">
                <a:latin typeface="+mn-lt"/>
                <a:cs typeface="Calibri"/>
              </a:rPr>
              <a:t>or</a:t>
            </a:r>
            <a:r>
              <a:rPr lang="en-US" sz="1200" spc="-15" dirty="0">
                <a:latin typeface="+mn-lt"/>
                <a:cs typeface="Calibri"/>
              </a:rPr>
              <a:t> Adul</a:t>
            </a:r>
            <a:r>
              <a:rPr lang="en-US" sz="1200" spc="-10" dirty="0">
                <a:latin typeface="+mn-lt"/>
                <a:cs typeface="Calibri"/>
              </a:rPr>
              <a:t>ts</a:t>
            </a:r>
            <a:r>
              <a:rPr lang="en-US" sz="1200" dirty="0">
                <a:latin typeface="+mn-lt"/>
                <a:cs typeface="Calibri"/>
              </a:rPr>
              <a:t> </a:t>
            </a:r>
            <a:r>
              <a:rPr lang="en-US" sz="1200" spc="-10" dirty="0">
                <a:latin typeface="+mn-lt"/>
                <a:cs typeface="Calibri"/>
              </a:rPr>
              <a:t>in</a:t>
            </a:r>
            <a:r>
              <a:rPr lang="en-US" sz="1200" spc="-25" dirty="0">
                <a:latin typeface="+mn-lt"/>
                <a:cs typeface="Calibri"/>
              </a:rPr>
              <a:t>c</a:t>
            </a:r>
            <a:r>
              <a:rPr lang="en-US" sz="1200" dirty="0">
                <a:latin typeface="+mn-lt"/>
                <a:cs typeface="Calibri"/>
              </a:rPr>
              <a:t>lud</a:t>
            </a:r>
            <a:r>
              <a:rPr lang="en-US" sz="1200" spc="-10" dirty="0">
                <a:latin typeface="+mn-lt"/>
                <a:cs typeface="Calibri"/>
              </a:rPr>
              <a:t>i</a:t>
            </a:r>
            <a:r>
              <a:rPr lang="en-US" sz="1200" spc="-20" dirty="0">
                <a:latin typeface="+mn-lt"/>
                <a:cs typeface="Calibri"/>
              </a:rPr>
              <a:t>n</a:t>
            </a:r>
            <a:r>
              <a:rPr lang="en-US" sz="1200" spc="-15" dirty="0">
                <a:latin typeface="+mn-lt"/>
                <a:cs typeface="Calibri"/>
              </a:rPr>
              <a:t>g</a:t>
            </a:r>
            <a:r>
              <a:rPr lang="en-US" sz="1200" spc="-25" dirty="0">
                <a:latin typeface="+mn-lt"/>
                <a:cs typeface="Calibri"/>
              </a:rPr>
              <a:t> </a:t>
            </a:r>
            <a:r>
              <a:rPr lang="en-US" sz="1200" spc="-20" dirty="0">
                <a:latin typeface="+mn-lt"/>
                <a:cs typeface="Calibri"/>
              </a:rPr>
              <a:t>V</a:t>
            </a:r>
            <a:r>
              <a:rPr lang="en-US" sz="1200" spc="-10" dirty="0">
                <a:latin typeface="+mn-lt"/>
                <a:cs typeface="Calibri"/>
              </a:rPr>
              <a:t>I-</a:t>
            </a:r>
            <a:r>
              <a:rPr lang="en-US" sz="1200" spc="-20" dirty="0">
                <a:latin typeface="+mn-lt"/>
                <a:cs typeface="Calibri"/>
              </a:rPr>
              <a:t>SP</a:t>
            </a:r>
            <a:r>
              <a:rPr lang="en-US" sz="1200" spc="-45" dirty="0">
                <a:latin typeface="+mn-lt"/>
                <a:cs typeface="Calibri"/>
              </a:rPr>
              <a:t>D</a:t>
            </a:r>
            <a:r>
              <a:rPr lang="en-US" sz="1200" spc="-185" dirty="0">
                <a:latin typeface="+mn-lt"/>
                <a:cs typeface="Calibri"/>
              </a:rPr>
              <a:t>A</a:t>
            </a:r>
            <a:r>
              <a:rPr lang="en-US" sz="1200" spc="-250" dirty="0">
                <a:latin typeface="+mn-lt"/>
                <a:cs typeface="Calibri"/>
              </a:rPr>
              <a:t>T</a:t>
            </a:r>
            <a:r>
              <a:rPr lang="en-US" sz="1200" spc="-10" dirty="0">
                <a:latin typeface="+mn-lt"/>
                <a:cs typeface="Calibri"/>
              </a:rPr>
              <a:t>,</a:t>
            </a:r>
            <a:r>
              <a:rPr lang="en-US" sz="1200" spc="20" dirty="0">
                <a:latin typeface="+mn-lt"/>
                <a:cs typeface="Calibri"/>
              </a:rPr>
              <a:t> </a:t>
            </a:r>
            <a:r>
              <a:rPr lang="en-US" sz="1200" spc="-15" dirty="0">
                <a:latin typeface="+mn-lt"/>
                <a:cs typeface="Calibri"/>
              </a:rPr>
              <a:t>or</a:t>
            </a:r>
            <a:r>
              <a:rPr lang="en-US" sz="1200" spc="-10" dirty="0">
                <a:latin typeface="+mn-lt"/>
                <a:cs typeface="Calibri"/>
              </a:rPr>
              <a:t> </a:t>
            </a:r>
            <a:r>
              <a:rPr lang="en-US" sz="1200" spc="-15" dirty="0">
                <a:latin typeface="+mn-lt"/>
                <a:cs typeface="Calibri"/>
              </a:rPr>
              <a:t>N</a:t>
            </a:r>
            <a:r>
              <a:rPr lang="en-US" sz="1200" spc="-55" dirty="0">
                <a:latin typeface="+mn-lt"/>
                <a:cs typeface="Calibri"/>
              </a:rPr>
              <a:t>e</a:t>
            </a:r>
            <a:r>
              <a:rPr lang="en-US" sz="1200" spc="-5" dirty="0">
                <a:latin typeface="+mn-lt"/>
                <a:cs typeface="Calibri"/>
              </a:rPr>
              <a:t>x</a:t>
            </a:r>
            <a:r>
              <a:rPr lang="en-US" sz="1200" spc="-10" dirty="0">
                <a:latin typeface="+mn-lt"/>
                <a:cs typeface="Calibri"/>
              </a:rPr>
              <a:t>t</a:t>
            </a:r>
            <a:r>
              <a:rPr lang="en-US" sz="1200" spc="10" dirty="0">
                <a:latin typeface="+mn-lt"/>
                <a:cs typeface="Calibri"/>
              </a:rPr>
              <a:t> </a:t>
            </a:r>
            <a:r>
              <a:rPr lang="en-US" sz="1200" spc="-15" dirty="0">
                <a:latin typeface="+mn-lt"/>
                <a:cs typeface="Calibri"/>
              </a:rPr>
              <a:t>S</a:t>
            </a:r>
            <a:r>
              <a:rPr lang="en-US" sz="1200" spc="-40" dirty="0">
                <a:latin typeface="+mn-lt"/>
                <a:cs typeface="Calibri"/>
              </a:rPr>
              <a:t>t</a:t>
            </a:r>
            <a:r>
              <a:rPr lang="en-US" sz="1200" spc="-15" dirty="0">
                <a:latin typeface="+mn-lt"/>
                <a:cs typeface="Calibri"/>
              </a:rPr>
              <a:t>ep</a:t>
            </a:r>
            <a:r>
              <a:rPr lang="en-US" sz="1200" spc="10" dirty="0">
                <a:latin typeface="+mn-lt"/>
                <a:cs typeface="Calibri"/>
              </a:rPr>
              <a:t> </a:t>
            </a:r>
            <a:r>
              <a:rPr lang="en-US" sz="1200" spc="-210" dirty="0">
                <a:latin typeface="+mn-lt"/>
                <a:cs typeface="Calibri"/>
              </a:rPr>
              <a:t>T</a:t>
            </a:r>
            <a:r>
              <a:rPr lang="en-US" sz="1200" spc="-15" dirty="0">
                <a:latin typeface="+mn-lt"/>
                <a:cs typeface="Calibri"/>
              </a:rPr>
              <a:t>oo</a:t>
            </a:r>
            <a:r>
              <a:rPr lang="en-US" sz="1200" dirty="0">
                <a:latin typeface="+mn-lt"/>
                <a:cs typeface="Calibri"/>
              </a:rPr>
              <a:t>l </a:t>
            </a:r>
            <a:r>
              <a:rPr lang="en-US" sz="1200" spc="-60" dirty="0">
                <a:latin typeface="+mn-lt"/>
                <a:cs typeface="Calibri"/>
              </a:rPr>
              <a:t>f</a:t>
            </a:r>
            <a:r>
              <a:rPr lang="en-US" sz="1200" spc="-10" dirty="0">
                <a:latin typeface="+mn-lt"/>
                <a:cs typeface="Calibri"/>
              </a:rPr>
              <a:t>or</a:t>
            </a:r>
            <a:r>
              <a:rPr lang="en-US" sz="1200" dirty="0">
                <a:latin typeface="+mn-lt"/>
                <a:cs typeface="Calibri"/>
              </a:rPr>
              <a:t> </a:t>
            </a:r>
            <a:r>
              <a:rPr lang="en-US" sz="1200" spc="-190" dirty="0">
                <a:latin typeface="+mn-lt"/>
                <a:cs typeface="Calibri"/>
              </a:rPr>
              <a:t>Y</a:t>
            </a:r>
            <a:r>
              <a:rPr lang="en-US" sz="1200" spc="-15" dirty="0">
                <a:latin typeface="+mn-lt"/>
                <a:cs typeface="Calibri"/>
              </a:rPr>
              <a:t>out</a:t>
            </a:r>
            <a:r>
              <a:rPr lang="en-US" sz="1200" dirty="0">
                <a:latin typeface="+mn-lt"/>
                <a:cs typeface="Calibri"/>
              </a:rPr>
              <a:t>h</a:t>
            </a:r>
            <a:r>
              <a:rPr lang="en-US" sz="1200" baseline="24904" dirty="0">
                <a:latin typeface="+mn-lt"/>
                <a:cs typeface="Calibri"/>
              </a:rPr>
              <a:t>2</a:t>
            </a:r>
          </a:p>
          <a:p>
            <a:pPr marL="177165" marR="268605" indent="-164465">
              <a:lnSpc>
                <a:spcPct val="100000"/>
              </a:lnSpc>
              <a:spcBef>
                <a:spcPts val="525"/>
              </a:spcBef>
              <a:buClr>
                <a:srgbClr val="375F92"/>
              </a:buClr>
              <a:buFont typeface="Arial"/>
              <a:buChar char="•"/>
              <a:tabLst>
                <a:tab pos="213995" algn="l"/>
              </a:tabLst>
            </a:pPr>
            <a:r>
              <a:rPr lang="en-US" sz="1200" spc="-20" dirty="0">
                <a:latin typeface="+mn-lt"/>
                <a:cs typeface="Calibri"/>
              </a:rPr>
              <a:t>SU</a:t>
            </a:r>
            <a:r>
              <a:rPr lang="en-US" sz="1200" spc="-15" dirty="0">
                <a:latin typeface="+mn-lt"/>
                <a:cs typeface="Calibri"/>
              </a:rPr>
              <a:t>D</a:t>
            </a:r>
            <a:r>
              <a:rPr lang="en-US" sz="1200" spc="5" dirty="0">
                <a:latin typeface="+mn-lt"/>
                <a:cs typeface="Calibri"/>
              </a:rPr>
              <a:t> </a:t>
            </a:r>
            <a:r>
              <a:rPr lang="en-US" sz="1200" spc="-20" dirty="0">
                <a:latin typeface="+mn-lt"/>
                <a:cs typeface="Calibri"/>
              </a:rPr>
              <a:t>C</a:t>
            </a:r>
            <a:r>
              <a:rPr lang="en-US" sz="1200" spc="-10" dirty="0">
                <a:latin typeface="+mn-lt"/>
                <a:cs typeface="Calibri"/>
              </a:rPr>
              <a:t>a</a:t>
            </a:r>
            <a:r>
              <a:rPr lang="en-US" sz="1200" spc="-15" dirty="0">
                <a:latin typeface="+mn-lt"/>
                <a:cs typeface="Calibri"/>
              </a:rPr>
              <a:t>se</a:t>
            </a:r>
            <a:r>
              <a:rPr lang="en-US" sz="1200" spc="5" dirty="0">
                <a:latin typeface="+mn-lt"/>
                <a:cs typeface="Calibri"/>
              </a:rPr>
              <a:t> </a:t>
            </a:r>
            <a:r>
              <a:rPr lang="en-US" sz="1200" spc="-15" dirty="0">
                <a:latin typeface="+mn-lt"/>
                <a:cs typeface="Calibri"/>
              </a:rPr>
              <a:t>Mana</a:t>
            </a:r>
            <a:r>
              <a:rPr lang="en-US" sz="1200" spc="-40" dirty="0">
                <a:latin typeface="+mn-lt"/>
                <a:cs typeface="Calibri"/>
              </a:rPr>
              <a:t>g</a:t>
            </a:r>
            <a:r>
              <a:rPr lang="en-US" sz="1200" spc="-10" dirty="0">
                <a:latin typeface="+mn-lt"/>
                <a:cs typeface="Calibri"/>
              </a:rPr>
              <a:t>er</a:t>
            </a:r>
            <a:r>
              <a:rPr lang="en-US" sz="1200" spc="5" dirty="0">
                <a:latin typeface="+mn-lt"/>
                <a:cs typeface="Calibri"/>
              </a:rPr>
              <a:t> </a:t>
            </a:r>
            <a:r>
              <a:rPr lang="en-US" sz="1200" spc="-15" dirty="0">
                <a:latin typeface="+mn-lt"/>
                <a:cs typeface="Calibri"/>
              </a:rPr>
              <a:t>e</a:t>
            </a:r>
            <a:r>
              <a:rPr lang="en-US" sz="1200" spc="-45" dirty="0">
                <a:latin typeface="+mn-lt"/>
                <a:cs typeface="Calibri"/>
              </a:rPr>
              <a:t>n</a:t>
            </a:r>
            <a:r>
              <a:rPr lang="en-US" sz="1200" spc="-40" dirty="0">
                <a:latin typeface="+mn-lt"/>
                <a:cs typeface="Calibri"/>
              </a:rPr>
              <a:t>t</a:t>
            </a:r>
            <a:r>
              <a:rPr lang="en-US" sz="1200" spc="-15" dirty="0">
                <a:latin typeface="+mn-lt"/>
                <a:cs typeface="Calibri"/>
              </a:rPr>
              <a:t>e</a:t>
            </a:r>
            <a:r>
              <a:rPr lang="en-US" sz="1200" spc="-45" dirty="0">
                <a:latin typeface="+mn-lt"/>
                <a:cs typeface="Calibri"/>
              </a:rPr>
              <a:t>r</a:t>
            </a:r>
            <a:r>
              <a:rPr lang="en-US" sz="1200" spc="-10" dirty="0">
                <a:latin typeface="+mn-lt"/>
                <a:cs typeface="Calibri"/>
              </a:rPr>
              <a:t>s</a:t>
            </a:r>
            <a:r>
              <a:rPr lang="en-US" sz="1200" spc="20" dirty="0">
                <a:latin typeface="+mn-lt"/>
                <a:cs typeface="Calibri"/>
              </a:rPr>
              <a:t> </a:t>
            </a:r>
            <a:r>
              <a:rPr lang="en-US" sz="1200" spc="-10" dirty="0">
                <a:latin typeface="+mn-lt"/>
                <a:cs typeface="Calibri"/>
              </a:rPr>
              <a:t>or</a:t>
            </a:r>
            <a:r>
              <a:rPr lang="en-US" sz="1200" spc="-5" dirty="0">
                <a:latin typeface="+mn-lt"/>
                <a:cs typeface="Calibri"/>
              </a:rPr>
              <a:t> </a:t>
            </a:r>
            <a:r>
              <a:rPr lang="en-US" sz="1200" spc="-20" dirty="0">
                <a:latin typeface="+mn-lt"/>
                <a:cs typeface="Calibri"/>
              </a:rPr>
              <a:t>upd</a:t>
            </a:r>
            <a:r>
              <a:rPr lang="en-US" sz="1200" spc="-40" dirty="0">
                <a:latin typeface="+mn-lt"/>
                <a:cs typeface="Calibri"/>
              </a:rPr>
              <a:t>at</a:t>
            </a:r>
            <a:r>
              <a:rPr lang="en-US" sz="1200" spc="-10" dirty="0">
                <a:latin typeface="+mn-lt"/>
                <a:cs typeface="Calibri"/>
              </a:rPr>
              <a:t>es</a:t>
            </a:r>
            <a:r>
              <a:rPr lang="en-US" sz="1200" spc="5" dirty="0">
                <a:latin typeface="+mn-lt"/>
                <a:cs typeface="Calibri"/>
              </a:rPr>
              <a:t> </a:t>
            </a:r>
            <a:r>
              <a:rPr lang="en-US" sz="1200" spc="-5" dirty="0">
                <a:latin typeface="+mn-lt"/>
                <a:cs typeface="Calibri"/>
              </a:rPr>
              <a:t>i</a:t>
            </a:r>
            <a:r>
              <a:rPr lang="en-US" sz="1200" spc="-30" dirty="0">
                <a:latin typeface="+mn-lt"/>
                <a:cs typeface="Calibri"/>
              </a:rPr>
              <a:t>n</a:t>
            </a:r>
            <a:r>
              <a:rPr lang="en-US" sz="1200" spc="-60" dirty="0">
                <a:latin typeface="+mn-lt"/>
                <a:cs typeface="Calibri"/>
              </a:rPr>
              <a:t>f</a:t>
            </a:r>
            <a:r>
              <a:rPr lang="en-US" sz="1200" spc="-15" dirty="0">
                <a:latin typeface="+mn-lt"/>
                <a:cs typeface="Calibri"/>
              </a:rPr>
              <a:t>orm</a:t>
            </a:r>
            <a:r>
              <a:rPr lang="en-US" sz="1200" spc="-40" dirty="0">
                <a:latin typeface="+mn-lt"/>
                <a:cs typeface="Calibri"/>
              </a:rPr>
              <a:t>a</a:t>
            </a:r>
            <a:r>
              <a:rPr lang="en-US" sz="1200" spc="-10" dirty="0">
                <a:latin typeface="+mn-lt"/>
                <a:cs typeface="Calibri"/>
              </a:rPr>
              <a:t>tion</a:t>
            </a:r>
            <a:r>
              <a:rPr lang="en-US" sz="1200" spc="-5" dirty="0">
                <a:latin typeface="+mn-lt"/>
                <a:cs typeface="Calibri"/>
              </a:rPr>
              <a:t> i</a:t>
            </a:r>
            <a:r>
              <a:rPr lang="en-US" sz="1200" spc="-45" dirty="0">
                <a:latin typeface="+mn-lt"/>
                <a:cs typeface="Calibri"/>
              </a:rPr>
              <a:t>n</a:t>
            </a:r>
            <a:r>
              <a:rPr lang="en-US" sz="1200" spc="-40" dirty="0">
                <a:latin typeface="+mn-lt"/>
                <a:cs typeface="Calibri"/>
              </a:rPr>
              <a:t>t</a:t>
            </a:r>
            <a:r>
              <a:rPr lang="en-US" sz="1200" spc="-15" dirty="0">
                <a:latin typeface="+mn-lt"/>
                <a:cs typeface="Calibri"/>
              </a:rPr>
              <a:t>o</a:t>
            </a:r>
            <a:r>
              <a:rPr lang="en-US" sz="1200" spc="-5" dirty="0">
                <a:latin typeface="+mn-lt"/>
                <a:cs typeface="Calibri"/>
              </a:rPr>
              <a:t> </a:t>
            </a:r>
            <a:r>
              <a:rPr lang="en-US" sz="1200" spc="-20" dirty="0">
                <a:latin typeface="+mn-lt"/>
                <a:cs typeface="Calibri"/>
              </a:rPr>
              <a:t>Homel</a:t>
            </a:r>
            <a:r>
              <a:rPr lang="en-US" sz="1200" spc="-25" dirty="0">
                <a:latin typeface="+mn-lt"/>
                <a:cs typeface="Calibri"/>
              </a:rPr>
              <a:t>e</a:t>
            </a:r>
            <a:r>
              <a:rPr lang="en-US" sz="1200" spc="-15" dirty="0">
                <a:latin typeface="+mn-lt"/>
                <a:cs typeface="Calibri"/>
              </a:rPr>
              <a:t>s</a:t>
            </a:r>
            <a:r>
              <a:rPr lang="en-US" sz="1200" spc="-10" dirty="0">
                <a:latin typeface="+mn-lt"/>
                <a:cs typeface="Calibri"/>
              </a:rPr>
              <a:t>s</a:t>
            </a:r>
            <a:r>
              <a:rPr lang="en-US" sz="1200" spc="30" dirty="0">
                <a:latin typeface="+mn-lt"/>
                <a:cs typeface="Calibri"/>
              </a:rPr>
              <a:t> </a:t>
            </a:r>
            <a:r>
              <a:rPr lang="en-US" sz="1200" spc="-30" dirty="0">
                <a:latin typeface="+mn-lt"/>
                <a:cs typeface="Calibri"/>
              </a:rPr>
              <a:t>M</a:t>
            </a:r>
            <a:r>
              <a:rPr lang="en-US" sz="1200" spc="-15" dirty="0">
                <a:latin typeface="+mn-lt"/>
                <a:cs typeface="Calibri"/>
              </a:rPr>
              <a:t>ana</a:t>
            </a:r>
            <a:r>
              <a:rPr lang="en-US" sz="1200" spc="-40" dirty="0">
                <a:latin typeface="+mn-lt"/>
                <a:cs typeface="Calibri"/>
              </a:rPr>
              <a:t>g</a:t>
            </a:r>
            <a:r>
              <a:rPr lang="en-US" sz="1200" spc="-15" dirty="0">
                <a:latin typeface="+mn-lt"/>
                <a:cs typeface="Calibri"/>
              </a:rPr>
              <a:t>e</a:t>
            </a:r>
            <a:r>
              <a:rPr lang="en-US" sz="1200" spc="-30" dirty="0">
                <a:latin typeface="+mn-lt"/>
                <a:cs typeface="Calibri"/>
              </a:rPr>
              <a:t>m</a:t>
            </a:r>
            <a:r>
              <a:rPr lang="en-US" sz="1200" spc="-15" dirty="0">
                <a:latin typeface="+mn-lt"/>
                <a:cs typeface="Calibri"/>
              </a:rPr>
              <a:t>e</a:t>
            </a:r>
            <a:r>
              <a:rPr lang="en-US" sz="1200" spc="-45" dirty="0">
                <a:latin typeface="+mn-lt"/>
                <a:cs typeface="Calibri"/>
              </a:rPr>
              <a:t>n</a:t>
            </a:r>
            <a:r>
              <a:rPr lang="en-US" sz="1200" spc="-10" dirty="0">
                <a:latin typeface="+mn-lt"/>
                <a:cs typeface="Calibri"/>
              </a:rPr>
              <a:t>t I</a:t>
            </a:r>
            <a:r>
              <a:rPr lang="en-US" sz="1200" spc="-35" dirty="0">
                <a:latin typeface="+mn-lt"/>
                <a:cs typeface="Calibri"/>
              </a:rPr>
              <a:t>n</a:t>
            </a:r>
            <a:r>
              <a:rPr lang="en-US" sz="1200" spc="-60" dirty="0">
                <a:latin typeface="+mn-lt"/>
                <a:cs typeface="Calibri"/>
              </a:rPr>
              <a:t>f</a:t>
            </a:r>
            <a:r>
              <a:rPr lang="en-US" sz="1200" spc="-15" dirty="0">
                <a:latin typeface="+mn-lt"/>
                <a:cs typeface="Calibri"/>
              </a:rPr>
              <a:t>orm</a:t>
            </a:r>
            <a:r>
              <a:rPr lang="en-US" sz="1200" spc="-40" dirty="0">
                <a:latin typeface="+mn-lt"/>
                <a:cs typeface="Calibri"/>
              </a:rPr>
              <a:t>a</a:t>
            </a:r>
            <a:r>
              <a:rPr lang="en-US" sz="1200" spc="-10" dirty="0">
                <a:latin typeface="+mn-lt"/>
                <a:cs typeface="Calibri"/>
              </a:rPr>
              <a:t>tion</a:t>
            </a:r>
            <a:r>
              <a:rPr lang="en-US" sz="1200" dirty="0">
                <a:latin typeface="+mn-lt"/>
                <a:cs typeface="Calibri"/>
              </a:rPr>
              <a:t> </a:t>
            </a:r>
            <a:r>
              <a:rPr lang="en-US" sz="1200" spc="-40" dirty="0">
                <a:latin typeface="+mn-lt"/>
                <a:cs typeface="Calibri"/>
              </a:rPr>
              <a:t>S</a:t>
            </a:r>
            <a:r>
              <a:rPr lang="en-US" sz="1200" spc="-35" dirty="0">
                <a:latin typeface="+mn-lt"/>
                <a:cs typeface="Calibri"/>
              </a:rPr>
              <a:t>y</a:t>
            </a:r>
            <a:r>
              <a:rPr lang="en-US" sz="1200" spc="-30" dirty="0">
                <a:latin typeface="+mn-lt"/>
                <a:cs typeface="Calibri"/>
              </a:rPr>
              <a:t>s</a:t>
            </a:r>
            <a:r>
              <a:rPr lang="en-US" sz="1200" spc="-40" dirty="0">
                <a:latin typeface="+mn-lt"/>
                <a:cs typeface="Calibri"/>
              </a:rPr>
              <a:t>t</a:t>
            </a:r>
            <a:r>
              <a:rPr lang="en-US" sz="1200" spc="-15" dirty="0">
                <a:latin typeface="+mn-lt"/>
                <a:cs typeface="Calibri"/>
              </a:rPr>
              <a:t>em</a:t>
            </a:r>
            <a:r>
              <a:rPr lang="en-US" sz="1200" spc="20" dirty="0">
                <a:latin typeface="+mn-lt"/>
                <a:cs typeface="Calibri"/>
              </a:rPr>
              <a:t> </a:t>
            </a:r>
            <a:r>
              <a:rPr lang="en-US" sz="1200" spc="-20" dirty="0">
                <a:latin typeface="+mn-lt"/>
                <a:cs typeface="Calibri"/>
              </a:rPr>
              <a:t>(H</a:t>
            </a:r>
            <a:r>
              <a:rPr lang="en-US" sz="1200" spc="-35" dirty="0">
                <a:latin typeface="+mn-lt"/>
                <a:cs typeface="Calibri"/>
              </a:rPr>
              <a:t>M</a:t>
            </a:r>
            <a:r>
              <a:rPr lang="en-US" sz="1200" spc="-10" dirty="0">
                <a:latin typeface="+mn-lt"/>
                <a:cs typeface="Calibri"/>
              </a:rPr>
              <a:t>IS)</a:t>
            </a:r>
            <a:r>
              <a:rPr lang="en-US" sz="1200" baseline="24904" dirty="0">
                <a:latin typeface="+mn-lt"/>
                <a:cs typeface="Calibri"/>
              </a:rPr>
              <a:t>3</a:t>
            </a:r>
          </a:p>
          <a:p>
            <a:pPr marL="177165" marR="23495" indent="-164465">
              <a:lnSpc>
                <a:spcPct val="100000"/>
              </a:lnSpc>
              <a:spcBef>
                <a:spcPts val="525"/>
              </a:spcBef>
              <a:buClr>
                <a:srgbClr val="375F92"/>
              </a:buClr>
              <a:buFont typeface="Arial"/>
              <a:buChar char="•"/>
              <a:tabLst>
                <a:tab pos="213995" algn="l"/>
              </a:tabLst>
            </a:pPr>
            <a:r>
              <a:rPr lang="en-US" sz="1200" spc="-20" dirty="0">
                <a:latin typeface="+mn-lt"/>
                <a:cs typeface="Calibri"/>
              </a:rPr>
              <a:t>SU</a:t>
            </a:r>
            <a:r>
              <a:rPr lang="en-US" sz="1200" spc="-15" dirty="0">
                <a:latin typeface="+mn-lt"/>
                <a:cs typeface="Calibri"/>
              </a:rPr>
              <a:t>D</a:t>
            </a:r>
            <a:r>
              <a:rPr lang="en-US" sz="1200" spc="5" dirty="0">
                <a:latin typeface="+mn-lt"/>
                <a:cs typeface="Calibri"/>
              </a:rPr>
              <a:t> </a:t>
            </a:r>
            <a:r>
              <a:rPr lang="en-US" sz="1200" spc="-20" dirty="0">
                <a:latin typeface="+mn-lt"/>
                <a:cs typeface="Calibri"/>
              </a:rPr>
              <a:t>C</a:t>
            </a:r>
            <a:r>
              <a:rPr lang="en-US" sz="1200" spc="-10" dirty="0">
                <a:latin typeface="+mn-lt"/>
                <a:cs typeface="Calibri"/>
              </a:rPr>
              <a:t>a</a:t>
            </a:r>
            <a:r>
              <a:rPr lang="en-US" sz="1200" spc="-15" dirty="0">
                <a:latin typeface="+mn-lt"/>
                <a:cs typeface="Calibri"/>
              </a:rPr>
              <a:t>se</a:t>
            </a:r>
            <a:r>
              <a:rPr lang="en-US" sz="1200" spc="5" dirty="0">
                <a:latin typeface="+mn-lt"/>
                <a:cs typeface="Calibri"/>
              </a:rPr>
              <a:t> </a:t>
            </a:r>
            <a:r>
              <a:rPr lang="en-US" sz="1200" spc="-15" dirty="0">
                <a:latin typeface="+mn-lt"/>
                <a:cs typeface="Calibri"/>
              </a:rPr>
              <a:t>Mana</a:t>
            </a:r>
            <a:r>
              <a:rPr lang="en-US" sz="1200" spc="-40" dirty="0">
                <a:latin typeface="+mn-lt"/>
                <a:cs typeface="Calibri"/>
              </a:rPr>
              <a:t>g</a:t>
            </a:r>
            <a:r>
              <a:rPr lang="en-US" sz="1200" spc="-10" dirty="0">
                <a:latin typeface="+mn-lt"/>
                <a:cs typeface="Calibri"/>
              </a:rPr>
              <a:t>er</a:t>
            </a:r>
            <a:r>
              <a:rPr lang="en-US" sz="1200" spc="5" dirty="0">
                <a:latin typeface="+mn-lt"/>
                <a:cs typeface="Calibri"/>
              </a:rPr>
              <a:t> </a:t>
            </a:r>
            <a:r>
              <a:rPr lang="en-US" sz="1200" spc="-10" dirty="0">
                <a:latin typeface="+mn-lt"/>
                <a:cs typeface="Calibri"/>
              </a:rPr>
              <a:t>advises</a:t>
            </a:r>
            <a:r>
              <a:rPr lang="en-US" sz="1200" spc="-15" dirty="0">
                <a:latin typeface="+mn-lt"/>
                <a:cs typeface="Calibri"/>
              </a:rPr>
              <a:t> </a:t>
            </a:r>
            <a:r>
              <a:rPr lang="en-US" sz="1200" spc="-10" dirty="0">
                <a:latin typeface="+mn-lt"/>
                <a:cs typeface="Calibri"/>
              </a:rPr>
              <a:t>the</a:t>
            </a:r>
            <a:r>
              <a:rPr lang="en-US" sz="1200" spc="-5" dirty="0">
                <a:latin typeface="+mn-lt"/>
                <a:cs typeface="Calibri"/>
              </a:rPr>
              <a:t> </a:t>
            </a:r>
            <a:r>
              <a:rPr lang="en-US" sz="1200" spc="-20" dirty="0">
                <a:latin typeface="+mn-lt"/>
                <a:cs typeface="Calibri"/>
              </a:rPr>
              <a:t>C</a:t>
            </a:r>
            <a:r>
              <a:rPr lang="en-US" sz="1200" spc="-40" dirty="0">
                <a:latin typeface="+mn-lt"/>
                <a:cs typeface="Calibri"/>
              </a:rPr>
              <a:t>E</a:t>
            </a:r>
            <a:r>
              <a:rPr lang="en-US" sz="1200" spc="-10" dirty="0">
                <a:latin typeface="+mn-lt"/>
                <a:cs typeface="Calibri"/>
              </a:rPr>
              <a:t>S</a:t>
            </a:r>
            <a:r>
              <a:rPr lang="en-US" sz="1200" spc="15" dirty="0">
                <a:latin typeface="+mn-lt"/>
                <a:cs typeface="Calibri"/>
              </a:rPr>
              <a:t> </a:t>
            </a:r>
            <a:r>
              <a:rPr lang="en-US" sz="1200" spc="-15" dirty="0">
                <a:latin typeface="+mn-lt"/>
                <a:cs typeface="Calibri"/>
              </a:rPr>
              <a:t>a</a:t>
            </a:r>
            <a:r>
              <a:rPr lang="en-US" sz="1200" spc="-40" dirty="0">
                <a:latin typeface="+mn-lt"/>
                <a:cs typeface="Calibri"/>
              </a:rPr>
              <a:t>g</a:t>
            </a:r>
            <a:r>
              <a:rPr lang="en-US" sz="1200" spc="-15" dirty="0">
                <a:latin typeface="+mn-lt"/>
                <a:cs typeface="Calibri"/>
              </a:rPr>
              <a:t>en</a:t>
            </a:r>
            <a:r>
              <a:rPr lang="en-US" sz="1200" spc="-20" dirty="0">
                <a:latin typeface="+mn-lt"/>
                <a:cs typeface="Calibri"/>
              </a:rPr>
              <a:t>c</a:t>
            </a:r>
            <a:r>
              <a:rPr lang="en-US" sz="1200" spc="-10" dirty="0">
                <a:latin typeface="+mn-lt"/>
                <a:cs typeface="Calibri"/>
              </a:rPr>
              <a:t>y</a:t>
            </a:r>
            <a:r>
              <a:rPr lang="en-US" sz="1200" spc="15" dirty="0">
                <a:latin typeface="+mn-lt"/>
                <a:cs typeface="Calibri"/>
              </a:rPr>
              <a:t> </a:t>
            </a:r>
            <a:r>
              <a:rPr lang="en-US" sz="1200" spc="-10" dirty="0">
                <a:latin typeface="+mn-lt"/>
                <a:cs typeface="Calibri"/>
              </a:rPr>
              <a:t>th</a:t>
            </a:r>
            <a:r>
              <a:rPr lang="en-US" sz="1200" spc="-45" dirty="0">
                <a:latin typeface="+mn-lt"/>
                <a:cs typeface="Calibri"/>
              </a:rPr>
              <a:t>a</a:t>
            </a:r>
            <a:r>
              <a:rPr lang="en-US" sz="1200" spc="-10" dirty="0">
                <a:latin typeface="+mn-lt"/>
                <a:cs typeface="Calibri"/>
              </a:rPr>
              <a:t>t</a:t>
            </a:r>
            <a:r>
              <a:rPr lang="en-US" sz="1200" spc="-5" dirty="0">
                <a:latin typeface="+mn-lt"/>
                <a:cs typeface="Calibri"/>
              </a:rPr>
              <a:t> </a:t>
            </a:r>
            <a:r>
              <a:rPr lang="en-US" sz="1200" spc="-20" dirty="0">
                <a:latin typeface="+mn-lt"/>
                <a:cs typeface="Calibri"/>
              </a:rPr>
              <a:t>p</a:t>
            </a:r>
            <a:r>
              <a:rPr lang="en-US" sz="1200" spc="-35" dirty="0">
                <a:latin typeface="+mn-lt"/>
                <a:cs typeface="Calibri"/>
              </a:rPr>
              <a:t>a</a:t>
            </a:r>
            <a:r>
              <a:rPr lang="en-US" sz="1200" spc="-10" dirty="0">
                <a:latin typeface="+mn-lt"/>
                <a:cs typeface="Calibri"/>
              </a:rPr>
              <a:t>tie</a:t>
            </a:r>
            <a:r>
              <a:rPr lang="en-US" sz="1200" spc="-45" dirty="0">
                <a:latin typeface="+mn-lt"/>
                <a:cs typeface="Calibri"/>
              </a:rPr>
              <a:t>n</a:t>
            </a:r>
            <a:r>
              <a:rPr lang="en-US" sz="1200" spc="-10" dirty="0">
                <a:latin typeface="+mn-lt"/>
                <a:cs typeface="Calibri"/>
              </a:rPr>
              <a:t>t</a:t>
            </a:r>
            <a:r>
              <a:rPr lang="en-US" sz="1200" spc="-5" dirty="0">
                <a:latin typeface="+mn-lt"/>
                <a:cs typeface="Calibri"/>
              </a:rPr>
              <a:t> </a:t>
            </a:r>
            <a:r>
              <a:rPr lang="en-US" sz="1200" dirty="0">
                <a:latin typeface="+mn-lt"/>
                <a:cs typeface="Calibri"/>
              </a:rPr>
              <a:t>i</a:t>
            </a:r>
            <a:r>
              <a:rPr lang="en-US" sz="1200" spc="-20" dirty="0">
                <a:latin typeface="+mn-lt"/>
                <a:cs typeface="Calibri"/>
              </a:rPr>
              <a:t>n</a:t>
            </a:r>
            <a:r>
              <a:rPr lang="en-US" sz="1200" spc="-60" dirty="0">
                <a:latin typeface="+mn-lt"/>
                <a:cs typeface="Calibri"/>
              </a:rPr>
              <a:t>f</a:t>
            </a:r>
            <a:r>
              <a:rPr lang="en-US" sz="1200" spc="-20" dirty="0">
                <a:latin typeface="+mn-lt"/>
                <a:cs typeface="Calibri"/>
              </a:rPr>
              <a:t>orm</a:t>
            </a:r>
            <a:r>
              <a:rPr lang="en-US" sz="1200" spc="-35" dirty="0">
                <a:latin typeface="+mn-lt"/>
                <a:cs typeface="Calibri"/>
              </a:rPr>
              <a:t>a</a:t>
            </a:r>
            <a:r>
              <a:rPr lang="en-US" sz="1200" dirty="0">
                <a:latin typeface="+mn-lt"/>
                <a:cs typeface="Calibri"/>
              </a:rPr>
              <a:t>tion</a:t>
            </a:r>
            <a:r>
              <a:rPr lang="en-US" sz="1200" spc="-10" dirty="0">
                <a:latin typeface="+mn-lt"/>
                <a:cs typeface="Calibri"/>
              </a:rPr>
              <a:t> </a:t>
            </a:r>
            <a:r>
              <a:rPr lang="en-US" sz="1200" spc="-20" dirty="0">
                <a:latin typeface="+mn-lt"/>
                <a:cs typeface="Calibri"/>
              </a:rPr>
              <a:t>ha</a:t>
            </a:r>
            <a:r>
              <a:rPr lang="en-US" sz="1200" spc="-10" dirty="0">
                <a:latin typeface="+mn-lt"/>
                <a:cs typeface="Calibri"/>
              </a:rPr>
              <a:t>s</a:t>
            </a:r>
            <a:r>
              <a:rPr lang="en-US" sz="1200" dirty="0">
                <a:latin typeface="+mn-lt"/>
                <a:cs typeface="Calibri"/>
              </a:rPr>
              <a:t> </a:t>
            </a:r>
            <a:r>
              <a:rPr lang="en-US" sz="1200" spc="-20" dirty="0">
                <a:latin typeface="+mn-lt"/>
                <a:cs typeface="Calibri"/>
              </a:rPr>
              <a:t>bee</a:t>
            </a:r>
            <a:r>
              <a:rPr lang="en-US" sz="1200" dirty="0">
                <a:latin typeface="+mn-lt"/>
                <a:cs typeface="Calibri"/>
              </a:rPr>
              <a:t>n</a:t>
            </a:r>
            <a:r>
              <a:rPr lang="en-US" sz="1200" spc="10" dirty="0">
                <a:latin typeface="+mn-lt"/>
                <a:cs typeface="Calibri"/>
              </a:rPr>
              <a:t> </a:t>
            </a:r>
            <a:r>
              <a:rPr lang="en-US" sz="1200" spc="-15" dirty="0">
                <a:latin typeface="+mn-lt"/>
                <a:cs typeface="Calibri"/>
              </a:rPr>
              <a:t>e</a:t>
            </a:r>
            <a:r>
              <a:rPr lang="en-US" sz="1200" spc="-45" dirty="0">
                <a:latin typeface="+mn-lt"/>
                <a:cs typeface="Calibri"/>
              </a:rPr>
              <a:t>n</a:t>
            </a:r>
            <a:r>
              <a:rPr lang="en-US" sz="1200" spc="-40" dirty="0">
                <a:latin typeface="+mn-lt"/>
                <a:cs typeface="Calibri"/>
              </a:rPr>
              <a:t>t</a:t>
            </a:r>
            <a:r>
              <a:rPr lang="en-US" sz="1200" spc="-15" dirty="0">
                <a:latin typeface="+mn-lt"/>
                <a:cs typeface="Calibri"/>
              </a:rPr>
              <a:t>e</a:t>
            </a:r>
            <a:r>
              <a:rPr lang="en-US" sz="1200" spc="-40" dirty="0">
                <a:latin typeface="+mn-lt"/>
                <a:cs typeface="Calibri"/>
              </a:rPr>
              <a:t>r</a:t>
            </a:r>
            <a:r>
              <a:rPr lang="en-US" sz="1200" spc="-15" dirty="0">
                <a:latin typeface="+mn-lt"/>
                <a:cs typeface="Calibri"/>
              </a:rPr>
              <a:t>ed</a:t>
            </a:r>
            <a:r>
              <a:rPr lang="en-US" sz="1200" spc="-5" dirty="0">
                <a:latin typeface="+mn-lt"/>
                <a:cs typeface="Calibri"/>
              </a:rPr>
              <a:t> i</a:t>
            </a:r>
            <a:r>
              <a:rPr lang="en-US" sz="1200" spc="-45" dirty="0">
                <a:latin typeface="+mn-lt"/>
                <a:cs typeface="Calibri"/>
              </a:rPr>
              <a:t>n</a:t>
            </a:r>
            <a:r>
              <a:rPr lang="en-US" sz="1200" spc="-40" dirty="0">
                <a:latin typeface="+mn-lt"/>
                <a:cs typeface="Calibri"/>
              </a:rPr>
              <a:t>t</a:t>
            </a:r>
            <a:r>
              <a:rPr lang="en-US" sz="1200" spc="-15" dirty="0">
                <a:latin typeface="+mn-lt"/>
                <a:cs typeface="Calibri"/>
              </a:rPr>
              <a:t>o</a:t>
            </a:r>
            <a:r>
              <a:rPr lang="en-US" sz="1200" spc="5" dirty="0">
                <a:latin typeface="+mn-lt"/>
                <a:cs typeface="Calibri"/>
              </a:rPr>
              <a:t> </a:t>
            </a:r>
            <a:r>
              <a:rPr lang="en-US" sz="1200" spc="-25" dirty="0">
                <a:latin typeface="+mn-lt"/>
                <a:cs typeface="Calibri"/>
              </a:rPr>
              <a:t>HM</a:t>
            </a:r>
            <a:r>
              <a:rPr lang="en-US" sz="1200" spc="-20" dirty="0">
                <a:latin typeface="+mn-lt"/>
                <a:cs typeface="Calibri"/>
              </a:rPr>
              <a:t>I</a:t>
            </a:r>
            <a:r>
              <a:rPr lang="en-US" sz="1200" spc="-10" dirty="0">
                <a:latin typeface="+mn-lt"/>
                <a:cs typeface="Calibri"/>
              </a:rPr>
              <a:t>S</a:t>
            </a:r>
            <a:endParaRPr lang="en-US" sz="1200" dirty="0">
              <a:latin typeface="+mn-lt"/>
              <a:cs typeface="Calibri"/>
            </a:endParaRPr>
          </a:p>
          <a:p>
            <a:endParaRPr lang="en-US" dirty="0"/>
          </a:p>
        </p:txBody>
      </p:sp>
      <p:sp>
        <p:nvSpPr>
          <p:cNvPr id="4" name="Date Placeholder 3"/>
          <p:cNvSpPr>
            <a:spLocks noGrp="1"/>
          </p:cNvSpPr>
          <p:nvPr>
            <p:ph type="dt" idx="10"/>
          </p:nvPr>
        </p:nvSpPr>
        <p:spPr/>
        <p:txBody>
          <a:bodyPr/>
          <a:lstStyle/>
          <a:p>
            <a:r>
              <a:rPr lang="en-US" dirty="0"/>
              <a:t>3/21/2016</a:t>
            </a:r>
          </a:p>
        </p:txBody>
      </p:sp>
    </p:spTree>
    <p:extLst>
      <p:ext uri="{BB962C8B-B14F-4D97-AF65-F5344CB8AC3E}">
        <p14:creationId xmlns:p14="http://schemas.microsoft.com/office/powerpoint/2010/main" val="17987618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655941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healthcare system</a:t>
            </a:r>
            <a:r>
              <a:rPr lang="en-US" baseline="0" dirty="0"/>
              <a:t> has been in transition since adoption of the Affordable Care Act (ACA) in 2010. With expansion of the Medi-Cal eligible population in January 2014 and the State’s submission of the Drug Medi-Cal Organized Delivery System (DMC-ODS) Waiver to the Centers for Medicare and Medicaid (CMS) in November 2014, the substance use disorder (SUD) system is on the pathway to parity with the physical and mental health systems. This will be a long, and at times challenging transition for our field, but necessary to improve the quality and availability of services that will lead to better health and social outcomes for our clients. </a:t>
            </a:r>
            <a:endParaRPr lang="en-US" dirty="0"/>
          </a:p>
        </p:txBody>
      </p:sp>
      <p:sp>
        <p:nvSpPr>
          <p:cNvPr id="5" name="Date Placeholder 4"/>
          <p:cNvSpPr>
            <a:spLocks noGrp="1"/>
          </p:cNvSpPr>
          <p:nvPr>
            <p:ph type="dt" idx="11"/>
          </p:nvPr>
        </p:nvSpPr>
        <p:spPr/>
        <p:txBody>
          <a:bodyPr/>
          <a:lstStyle/>
          <a:p>
            <a:r>
              <a:rPr lang="en-US" dirty="0"/>
              <a:t>3/21/2016</a:t>
            </a:r>
          </a:p>
        </p:txBody>
      </p:sp>
    </p:spTree>
    <p:extLst>
      <p:ext uri="{BB962C8B-B14F-4D97-AF65-F5344CB8AC3E}">
        <p14:creationId xmlns:p14="http://schemas.microsoft.com/office/powerpoint/2010/main" val="36985966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42176432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7014062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Part of</a:t>
            </a:r>
            <a:r>
              <a:rPr lang="en-US" baseline="0" dirty="0"/>
              <a:t> housing strategy B7</a:t>
            </a:r>
            <a:endParaRPr dirty="0"/>
          </a:p>
        </p:txBody>
      </p:sp>
    </p:spTree>
    <p:extLst>
      <p:ext uri="{BB962C8B-B14F-4D97-AF65-F5344CB8AC3E}">
        <p14:creationId xmlns:p14="http://schemas.microsoft.com/office/powerpoint/2010/main" val="37305286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8663867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number of resources ….</a:t>
            </a:r>
          </a:p>
        </p:txBody>
      </p:sp>
      <p:sp>
        <p:nvSpPr>
          <p:cNvPr id="4" name="Date Placeholder 3"/>
          <p:cNvSpPr>
            <a:spLocks noGrp="1"/>
          </p:cNvSpPr>
          <p:nvPr>
            <p:ph type="dt" idx="10"/>
          </p:nvPr>
        </p:nvSpPr>
        <p:spPr/>
        <p:txBody>
          <a:bodyPr/>
          <a:lstStyle/>
          <a:p>
            <a:r>
              <a:rPr lang="en-US" dirty="0"/>
              <a:t>3/21/2016</a:t>
            </a:r>
          </a:p>
        </p:txBody>
      </p:sp>
    </p:spTree>
    <p:extLst>
      <p:ext uri="{BB962C8B-B14F-4D97-AF65-F5344CB8AC3E}">
        <p14:creationId xmlns:p14="http://schemas.microsoft.com/office/powerpoint/2010/main" val="8363394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patient brochure is an abbreviated version of our patient manual.  This describes who is eligible and how to find services.  We have a Spanish version on our website.  You’re welcome to download and print these.  </a:t>
            </a:r>
          </a:p>
        </p:txBody>
      </p:sp>
      <p:sp>
        <p:nvSpPr>
          <p:cNvPr id="4" name="Date Placeholder 3"/>
          <p:cNvSpPr>
            <a:spLocks noGrp="1"/>
          </p:cNvSpPr>
          <p:nvPr>
            <p:ph type="dt" idx="10"/>
          </p:nvPr>
        </p:nvSpPr>
        <p:spPr/>
        <p:txBody>
          <a:bodyPr/>
          <a:lstStyle/>
          <a:p>
            <a:r>
              <a:rPr lang="en-US" dirty="0"/>
              <a:t>3/21/2016</a:t>
            </a:r>
          </a:p>
        </p:txBody>
      </p:sp>
    </p:spTree>
    <p:extLst>
      <p:ext uri="{BB962C8B-B14F-4D97-AF65-F5344CB8AC3E}">
        <p14:creationId xmlns:p14="http://schemas.microsoft.com/office/powerpoint/2010/main" val="2653884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Distinguish how each systems’ services are accessed separately -- SUD services are accessed through the SAPC system.</a:t>
            </a:r>
          </a:p>
        </p:txBody>
      </p:sp>
      <p:sp>
        <p:nvSpPr>
          <p:cNvPr id="4" name="Date Placeholder 3"/>
          <p:cNvSpPr>
            <a:spLocks noGrp="1"/>
          </p:cNvSpPr>
          <p:nvPr>
            <p:ph type="dt" idx="10"/>
          </p:nvPr>
        </p:nvSpPr>
        <p:spPr/>
        <p:txBody>
          <a:bodyPr/>
          <a:lstStyle/>
          <a:p>
            <a:r>
              <a:rPr lang="en-US" dirty="0"/>
              <a:t>3/21/2016</a:t>
            </a:r>
          </a:p>
        </p:txBody>
      </p:sp>
    </p:spTree>
    <p:extLst>
      <p:ext uri="{BB962C8B-B14F-4D97-AF65-F5344CB8AC3E}">
        <p14:creationId xmlns:p14="http://schemas.microsoft.com/office/powerpoint/2010/main" val="893896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a:t>3/21/2016</a:t>
            </a:r>
          </a:p>
        </p:txBody>
      </p:sp>
    </p:spTree>
    <p:extLst>
      <p:ext uri="{BB962C8B-B14F-4D97-AF65-F5344CB8AC3E}">
        <p14:creationId xmlns:p14="http://schemas.microsoft.com/office/powerpoint/2010/main" val="4440083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time.  We appreciate your invitation and look forward to future opportunities to collaborate on ways to engage your clients in our system of care.  We’ll gladly take up any questions/suggestions  you might have for us.</a:t>
            </a:r>
          </a:p>
        </p:txBody>
      </p:sp>
    </p:spTree>
    <p:extLst>
      <p:ext uri="{BB962C8B-B14F-4D97-AF65-F5344CB8AC3E}">
        <p14:creationId xmlns:p14="http://schemas.microsoft.com/office/powerpoint/2010/main" val="3195038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600" indent="-170600">
              <a:buFont typeface="Arial" panose="020B0604020202020204" pitchFamily="34" charset="0"/>
              <a:buChar char="•"/>
            </a:pPr>
            <a:r>
              <a:rPr lang="en-US" dirty="0"/>
              <a:t>60-80 million people (20-25% of total US population) use at a risky level</a:t>
            </a:r>
          </a:p>
          <a:p>
            <a:pPr marL="625533" lvl="1" indent="-170600">
              <a:buFont typeface="Arial" panose="020B0604020202020204" pitchFamily="34" charset="0"/>
              <a:buChar char="•"/>
            </a:pPr>
            <a:r>
              <a:rPr lang="en-US" dirty="0"/>
              <a:t>Ask: What are Risky levels </a:t>
            </a:r>
          </a:p>
          <a:p>
            <a:pPr marL="170600" indent="-170600">
              <a:buFont typeface="Arial" panose="020B0604020202020204" pitchFamily="34" charset="0"/>
              <a:buChar char="•"/>
            </a:pPr>
            <a:r>
              <a:rPr lang="en-US" dirty="0"/>
              <a:t>21 million people (7% of total US population) have problems needing treatment, </a:t>
            </a:r>
            <a:r>
              <a:rPr lang="en-US" u="sng" dirty="0"/>
              <a:t>but are not receiving it</a:t>
            </a:r>
          </a:p>
          <a:p>
            <a:pPr marL="625533" lvl="1" indent="-170600">
              <a:buFont typeface="Arial" panose="020B0604020202020204" pitchFamily="34" charset="0"/>
              <a:buChar char="•"/>
            </a:pPr>
            <a:r>
              <a:rPr lang="en-US" baseline="0" dirty="0"/>
              <a:t>Ask crowd why folks aren’t receiving tx</a:t>
            </a:r>
            <a:endParaRPr lang="en-US" dirty="0"/>
          </a:p>
          <a:p>
            <a:pPr marL="170600" indent="-170600">
              <a:buFont typeface="Arial" panose="020B0604020202020204" pitchFamily="34" charset="0"/>
              <a:buChar char="•"/>
            </a:pPr>
            <a:r>
              <a:rPr lang="en-US" dirty="0"/>
              <a:t>2 million people (&lt;1% of total US population) are receiving treatment</a:t>
            </a:r>
          </a:p>
          <a:p>
            <a:pPr marL="625533" lvl="1" indent="-170600" defTabSz="454933">
              <a:buFont typeface="Arial" panose="020B0604020202020204" pitchFamily="34" charset="0"/>
              <a:buChar char="•"/>
              <a:defRPr/>
            </a:pPr>
            <a:r>
              <a:rPr lang="en-US" baseline="0" dirty="0"/>
              <a:t>Meaning that only 8 percent of folks who need SUD tx are getting it. That means 92% of folks who need it aren’t getting it. Why??</a:t>
            </a:r>
            <a:endParaRPr lang="en-US" dirty="0"/>
          </a:p>
          <a:p>
            <a:endParaRPr lang="en-US" dirty="0"/>
          </a:p>
          <a:p>
            <a:endParaRPr lang="en-US" dirty="0"/>
          </a:p>
        </p:txBody>
      </p:sp>
      <p:sp>
        <p:nvSpPr>
          <p:cNvPr id="4" name="Date Placeholder 3"/>
          <p:cNvSpPr>
            <a:spLocks noGrp="1"/>
          </p:cNvSpPr>
          <p:nvPr>
            <p:ph type="dt" idx="10"/>
          </p:nvPr>
        </p:nvSpPr>
        <p:spPr/>
        <p:txBody>
          <a:bodyPr/>
          <a:lstStyle/>
          <a:p>
            <a:r>
              <a:rPr lang="en-US" dirty="0"/>
              <a:t>3/21/2016</a:t>
            </a:r>
          </a:p>
        </p:txBody>
      </p:sp>
    </p:spTree>
    <p:extLst>
      <p:ext uri="{BB962C8B-B14F-4D97-AF65-F5344CB8AC3E}">
        <p14:creationId xmlns:p14="http://schemas.microsoft.com/office/powerpoint/2010/main" val="3067708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a snapshot of SAPC’s patient base. </a:t>
            </a:r>
          </a:p>
          <a:p>
            <a:endParaRPr lang="en-US" baseline="0" dirty="0"/>
          </a:p>
          <a:p>
            <a:r>
              <a:rPr lang="en-US" baseline="0" dirty="0"/>
              <a:t>Read slide stats. </a:t>
            </a:r>
            <a:endParaRPr lang="en-US" dirty="0"/>
          </a:p>
        </p:txBody>
      </p:sp>
      <p:sp>
        <p:nvSpPr>
          <p:cNvPr id="4" name="Date Placeholder 3"/>
          <p:cNvSpPr>
            <a:spLocks noGrp="1"/>
          </p:cNvSpPr>
          <p:nvPr>
            <p:ph type="dt" idx="10"/>
          </p:nvPr>
        </p:nvSpPr>
        <p:spPr/>
        <p:txBody>
          <a:bodyPr/>
          <a:lstStyle/>
          <a:p>
            <a:r>
              <a:rPr lang="en-US" dirty="0"/>
              <a:t>3/21/2016</a:t>
            </a:r>
          </a:p>
        </p:txBody>
      </p:sp>
    </p:spTree>
    <p:extLst>
      <p:ext uri="{BB962C8B-B14F-4D97-AF65-F5344CB8AC3E}">
        <p14:creationId xmlns:p14="http://schemas.microsoft.com/office/powerpoint/2010/main" val="1031281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Approximately 1/3 report stable housing at discharge</a:t>
            </a:r>
            <a:endParaRPr dirty="0"/>
          </a:p>
        </p:txBody>
      </p:sp>
    </p:spTree>
    <p:extLst>
      <p:ext uri="{BB962C8B-B14F-4D97-AF65-F5344CB8AC3E}">
        <p14:creationId xmlns:p14="http://schemas.microsoft.com/office/powerpoint/2010/main" val="3444881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Date Placeholder 3"/>
          <p:cNvSpPr>
            <a:spLocks noGrp="1"/>
          </p:cNvSpPr>
          <p:nvPr>
            <p:ph type="dt" idx="10"/>
          </p:nvPr>
        </p:nvSpPr>
        <p:spPr/>
        <p:txBody>
          <a:bodyPr/>
          <a:lstStyle/>
          <a:p>
            <a:r>
              <a:rPr lang="en-US" dirty="0"/>
              <a:t>3/21/2016</a:t>
            </a:r>
          </a:p>
        </p:txBody>
      </p:sp>
    </p:spTree>
    <p:extLst>
      <p:ext uri="{BB962C8B-B14F-4D97-AF65-F5344CB8AC3E}">
        <p14:creationId xmlns:p14="http://schemas.microsoft.com/office/powerpoint/2010/main" val="3217875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b="1" kern="1200" dirty="0">
                <a:solidFill>
                  <a:schemeClr val="tx1"/>
                </a:solidFill>
                <a:effectLst/>
                <a:latin typeface="+mn-lt"/>
                <a:ea typeface="+mn-ea"/>
                <a:cs typeface="+mn-cs"/>
              </a:rPr>
              <a:t>The SUD Organized Delivery System Waiver comes with significant opportunities to improve our system of care, but also comes with significant expectations of our providers.</a:t>
            </a:r>
            <a:endParaRPr lang="en-US" sz="1200" b="0" kern="1200" dirty="0">
              <a:solidFill>
                <a:schemeClr val="tx1"/>
              </a:solidFill>
              <a:effectLst/>
              <a:latin typeface="+mn-lt"/>
              <a:ea typeface="+mn-ea"/>
              <a:cs typeface="+mn-cs"/>
            </a:endParaRPr>
          </a:p>
          <a:p>
            <a:pPr lvl="1"/>
            <a:endParaRPr lang="en-US" sz="1200" b="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New opportunities to provide better care for our clients include: The provision of case management, care coordination both within the SUD system and with other systems such as health and mental health, recovery support services, physician consultation services for DMC physicians, and enhanced access to medication-assisted treatment.</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The higher expectations of our providers include: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Required use of evidence-based</a:t>
            </a:r>
            <a:r>
              <a:rPr lang="en-US" sz="1200" kern="1200" baseline="0" dirty="0">
                <a:solidFill>
                  <a:schemeClr val="tx1"/>
                </a:solidFill>
                <a:effectLst/>
                <a:latin typeface="+mn-lt"/>
                <a:ea typeface="+mn-ea"/>
                <a:cs typeface="+mn-cs"/>
              </a:rPr>
              <a:t> practices (E</a:t>
            </a:r>
            <a:r>
              <a:rPr lang="en-US" sz="1200" kern="1200" dirty="0">
                <a:solidFill>
                  <a:schemeClr val="tx1"/>
                </a:solidFill>
                <a:effectLst/>
                <a:latin typeface="+mn-lt"/>
                <a:ea typeface="+mn-ea"/>
                <a:cs typeface="+mn-cs"/>
              </a:rPr>
              <a:t>BP) such as Motivational Interviewing and Cognitive Behavioral Therapy, required use of the ASAM Criteria and DSM-5 diagnoses to determine medical necessity and the appropriate level of care, and enhanced documentation that is more detailed and frequent than previously provided.</a:t>
            </a:r>
          </a:p>
          <a:p>
            <a:pPr lvl="1"/>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The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SUD Organized Delivery System Waiver is an unprecedented opportunity to truly transform and upgrade our system of care, and its success will depend heavily on SAPC and its providers to effectively work together to serve our patients.</a:t>
            </a:r>
            <a:endParaRPr lang="en-US" sz="1200" b="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SAPC is fully committed to do what it</a:t>
            </a:r>
            <a:r>
              <a:rPr lang="en-US" sz="1200" kern="1200" baseline="0" dirty="0">
                <a:solidFill>
                  <a:schemeClr val="tx1"/>
                </a:solidFill>
                <a:effectLst/>
                <a:latin typeface="+mn-lt"/>
                <a:ea typeface="+mn-ea"/>
                <a:cs typeface="+mn-cs"/>
              </a:rPr>
              <a:t> can to ensure </a:t>
            </a:r>
            <a:r>
              <a:rPr lang="en-US" sz="1200" kern="1200" dirty="0">
                <a:solidFill>
                  <a:schemeClr val="tx1"/>
                </a:solidFill>
                <a:effectLst/>
                <a:latin typeface="+mn-lt"/>
                <a:ea typeface="+mn-ea"/>
                <a:cs typeface="+mn-cs"/>
              </a:rPr>
              <a:t>providers have the tools in terms of training, finances, and support to accomplish the goals of the SUD Organized Delivery System Waiver, and will rely on its providers for their active participation in this process. SAPC will be holding various workgroups focused on several key aspects of the waiver in the coming months, and will rely on providers to attend and participate so they can help to shape and build our redesigned system of SUD care. </a:t>
            </a:r>
          </a:p>
          <a:p>
            <a:pPr marL="457200" marR="0" lvl="1"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12</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161218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is a key component you will see throughout our presentation.</a:t>
            </a:r>
          </a:p>
        </p:txBody>
      </p:sp>
      <p:sp>
        <p:nvSpPr>
          <p:cNvPr id="4" name="Date Placeholder 3"/>
          <p:cNvSpPr>
            <a:spLocks noGrp="1"/>
          </p:cNvSpPr>
          <p:nvPr>
            <p:ph type="dt" idx="10"/>
          </p:nvPr>
        </p:nvSpPr>
        <p:spPr/>
        <p:txBody>
          <a:bodyPr/>
          <a:lstStyle/>
          <a:p>
            <a:r>
              <a:rPr lang="en-US" dirty="0"/>
              <a:t>3/21/2016</a:t>
            </a:r>
          </a:p>
        </p:txBody>
      </p:sp>
    </p:spTree>
    <p:extLst>
      <p:ext uri="{BB962C8B-B14F-4D97-AF65-F5344CB8AC3E}">
        <p14:creationId xmlns:p14="http://schemas.microsoft.com/office/powerpoint/2010/main" val="15464369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9153144"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grpSp>
        <p:nvGrpSpPr>
          <p:cNvPr id="14" name="Group 13"/>
          <p:cNvGrpSpPr>
            <a:grpSpLocks noChangeAspect="1"/>
          </p:cNvGrpSpPr>
          <p:nvPr userDrawn="1"/>
        </p:nvGrpSpPr>
        <p:grpSpPr>
          <a:xfrm>
            <a:off x="6527914" y="434780"/>
            <a:ext cx="2228323" cy="626682"/>
            <a:chOff x="193478" y="5437878"/>
            <a:chExt cx="2295608" cy="645605"/>
          </a:xfrm>
        </p:grpSpPr>
        <p:pic>
          <p:nvPicPr>
            <p:cNvPr id="15" name="Picture 14" descr="DPH-Logo-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pic>
        <p:nvPicPr>
          <p:cNvPr id="6" name="Picture 5"/>
          <p:cNvPicPr>
            <a:picLocks noChangeAspect="1"/>
          </p:cNvPicPr>
          <p:nvPr userDrawn="1"/>
        </p:nvPicPr>
        <p:blipFill rotWithShape="1">
          <a:blip r:embed="rId4">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9986"/>
          <a:stretch/>
        </p:blipFill>
        <p:spPr>
          <a:xfrm>
            <a:off x="5578081" y="2527300"/>
            <a:ext cx="3566254" cy="4330699"/>
          </a:xfrm>
          <a:prstGeom prst="rect">
            <a:avLst/>
          </a:prstGeom>
        </p:spPr>
      </p:pic>
      <p:sp>
        <p:nvSpPr>
          <p:cNvPr id="2" name="Title 1"/>
          <p:cNvSpPr>
            <a:spLocks noGrp="1"/>
          </p:cNvSpPr>
          <p:nvPr>
            <p:ph type="ctrTitle"/>
          </p:nvPr>
        </p:nvSpPr>
        <p:spPr>
          <a:xfrm>
            <a:off x="325852" y="3202108"/>
            <a:ext cx="5513020"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994719" y="4084758"/>
            <a:ext cx="4593281"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325852" y="5870695"/>
            <a:ext cx="2133600" cy="365125"/>
          </a:xfrm>
        </p:spPr>
        <p:txBody>
          <a:bodyPr/>
          <a:lstStyle>
            <a:lvl1pPr>
              <a:defRPr sz="1000">
                <a:solidFill>
                  <a:srgbClr val="FFFFFF"/>
                </a:solidFill>
              </a:defRPr>
            </a:lvl1pPr>
          </a:lstStyle>
          <a:p>
            <a:r>
              <a:rPr lang="en-US" dirty="0"/>
              <a:t>3/21/16</a:t>
            </a:r>
          </a:p>
        </p:txBody>
      </p:sp>
      <p:grpSp>
        <p:nvGrpSpPr>
          <p:cNvPr id="10" name="Group 9"/>
          <p:cNvGrpSpPr/>
          <p:nvPr userDrawn="1"/>
        </p:nvGrpSpPr>
        <p:grpSpPr>
          <a:xfrm>
            <a:off x="12700" y="6787273"/>
            <a:ext cx="9153144"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grpSp>
    </p:spTree>
    <p:extLst>
      <p:ext uri="{BB962C8B-B14F-4D97-AF65-F5344CB8AC3E}">
        <p14:creationId xmlns:p14="http://schemas.microsoft.com/office/powerpoint/2010/main" val="2800929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solidFill>
                  <a:srgbClr val="FFFFFF"/>
                </a:solidFill>
              </a:rPr>
              <a:t>3/21/16</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81B6BF-8D73-482C-802E-A8B7468F3D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59703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9153144"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pic>
        <p:nvPicPr>
          <p:cNvPr id="6" name="Picture 5"/>
          <p:cNvPicPr>
            <a:picLocks noChangeAspect="1"/>
          </p:cNvPicPr>
          <p:nvPr userDrawn="1"/>
        </p:nvPicPr>
        <p:blipFill rotWithShape="1">
          <a:blip r:embed="rId2">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9986"/>
          <a:stretch/>
        </p:blipFill>
        <p:spPr>
          <a:xfrm>
            <a:off x="5578081" y="2527300"/>
            <a:ext cx="3566254" cy="4330699"/>
          </a:xfrm>
          <a:prstGeom prst="rect">
            <a:avLst/>
          </a:prstGeom>
        </p:spPr>
      </p:pic>
      <p:sp>
        <p:nvSpPr>
          <p:cNvPr id="2" name="Title 1"/>
          <p:cNvSpPr>
            <a:spLocks noGrp="1"/>
          </p:cNvSpPr>
          <p:nvPr>
            <p:ph type="ctrTitle"/>
          </p:nvPr>
        </p:nvSpPr>
        <p:spPr>
          <a:xfrm>
            <a:off x="325852" y="3202108"/>
            <a:ext cx="5513020"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994719" y="4084758"/>
            <a:ext cx="4593281"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325852" y="5870695"/>
            <a:ext cx="2133600" cy="365125"/>
          </a:xfrm>
        </p:spPr>
        <p:txBody>
          <a:bodyPr/>
          <a:lstStyle>
            <a:lvl1pPr>
              <a:defRPr sz="1000">
                <a:solidFill>
                  <a:srgbClr val="FFFFFF"/>
                </a:solidFill>
              </a:defRPr>
            </a:lvl1pPr>
          </a:lstStyle>
          <a:p>
            <a:endParaRPr lang="en-US" dirty="0"/>
          </a:p>
        </p:txBody>
      </p:sp>
      <p:pic>
        <p:nvPicPr>
          <p:cNvPr id="8" name="Picture 7" descr="DPH-Logo-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88828" y="612396"/>
            <a:ext cx="1924972" cy="620022"/>
          </a:xfrm>
          <a:prstGeom prst="rect">
            <a:avLst/>
          </a:prstGeom>
          <a:effectLst>
            <a:outerShdw blurRad="69850" dist="12700" dir="2700000" algn="tl" rotWithShape="0">
              <a:srgbClr val="000000">
                <a:alpha val="47000"/>
              </a:srgbClr>
            </a:outerShdw>
          </a:effectLst>
        </p:spPr>
      </p:pic>
      <p:grpSp>
        <p:nvGrpSpPr>
          <p:cNvPr id="10" name="Group 9"/>
          <p:cNvGrpSpPr/>
          <p:nvPr userDrawn="1"/>
        </p:nvGrpSpPr>
        <p:grpSpPr>
          <a:xfrm>
            <a:off x="12700" y="6787273"/>
            <a:ext cx="9153144"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grpSp>
    </p:spTree>
    <p:extLst>
      <p:ext uri="{BB962C8B-B14F-4D97-AF65-F5344CB8AC3E}">
        <p14:creationId xmlns:p14="http://schemas.microsoft.com/office/powerpoint/2010/main" val="1145120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H &amp; partner logo">
    <p:spTree>
      <p:nvGrpSpPr>
        <p:cNvPr id="1" name=""/>
        <p:cNvGrpSpPr/>
        <p:nvPr/>
      </p:nvGrpSpPr>
      <p:grpSpPr>
        <a:xfrm>
          <a:off x="0" y="0"/>
          <a:ext cx="0" cy="0"/>
          <a:chOff x="0" y="0"/>
          <a:chExt cx="0" cy="0"/>
        </a:xfrm>
      </p:grpSpPr>
      <p:sp>
        <p:nvSpPr>
          <p:cNvPr id="9" name="Rectangle 8"/>
          <p:cNvSpPr/>
          <p:nvPr userDrawn="1"/>
        </p:nvSpPr>
        <p:spPr>
          <a:xfrm>
            <a:off x="0" y="0"/>
            <a:ext cx="9153144"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pic>
        <p:nvPicPr>
          <p:cNvPr id="6" name="Picture 5"/>
          <p:cNvPicPr>
            <a:picLocks noChangeAspect="1"/>
          </p:cNvPicPr>
          <p:nvPr userDrawn="1"/>
        </p:nvPicPr>
        <p:blipFill rotWithShape="1">
          <a:blip r:embed="rId2">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16026"/>
          <a:stretch/>
        </p:blipFill>
        <p:spPr>
          <a:xfrm>
            <a:off x="5838872" y="2456574"/>
            <a:ext cx="3326972" cy="4330699"/>
          </a:xfrm>
          <a:prstGeom prst="rect">
            <a:avLst/>
          </a:prstGeom>
        </p:spPr>
      </p:pic>
      <p:sp>
        <p:nvSpPr>
          <p:cNvPr id="2" name="Title 1"/>
          <p:cNvSpPr>
            <a:spLocks noGrp="1"/>
          </p:cNvSpPr>
          <p:nvPr>
            <p:ph type="ctrTitle"/>
          </p:nvPr>
        </p:nvSpPr>
        <p:spPr>
          <a:xfrm>
            <a:off x="325851" y="2846515"/>
            <a:ext cx="5990281"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994719" y="3729165"/>
            <a:ext cx="4593281"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10" name="Group 9"/>
          <p:cNvGrpSpPr/>
          <p:nvPr userDrawn="1"/>
        </p:nvGrpSpPr>
        <p:grpSpPr>
          <a:xfrm>
            <a:off x="12700" y="6787273"/>
            <a:ext cx="9153144"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grpSp>
      <p:pic>
        <p:nvPicPr>
          <p:cNvPr id="14" name="Picture 13" descr="DPH-Logo-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5328" y="5420945"/>
            <a:ext cx="1924972" cy="620022"/>
          </a:xfrm>
          <a:prstGeom prst="rect">
            <a:avLst/>
          </a:prstGeom>
          <a:effectLst>
            <a:outerShdw blurRad="69850" dist="12700" dir="2700000" algn="tl" rotWithShape="0">
              <a:srgbClr val="000000">
                <a:alpha val="47000"/>
              </a:srgbClr>
            </a:outerShdw>
          </a:effectLst>
        </p:spPr>
      </p:pic>
      <p:cxnSp>
        <p:nvCxnSpPr>
          <p:cNvPr id="15" name="Straight Connector 14"/>
          <p:cNvCxnSpPr/>
          <p:nvPr userDrawn="1"/>
        </p:nvCxnSpPr>
        <p:spPr>
          <a:xfrm>
            <a:off x="28194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Picture Placeholder 7"/>
          <p:cNvSpPr>
            <a:spLocks noGrp="1"/>
          </p:cNvSpPr>
          <p:nvPr>
            <p:ph type="pic" sz="quarter" idx="10"/>
          </p:nvPr>
        </p:nvSpPr>
        <p:spPr>
          <a:xfrm>
            <a:off x="3157537" y="5342467"/>
            <a:ext cx="2040995" cy="804333"/>
          </a:xfrm>
        </p:spPr>
        <p:txBody>
          <a:bodyPr/>
          <a:lstStyle>
            <a:lvl1pPr marL="0" indent="0">
              <a:buFontTx/>
              <a:buNone/>
              <a:defRPr sz="1400">
                <a:solidFill>
                  <a:schemeClr val="bg1"/>
                </a:solidFill>
              </a:defRPr>
            </a:lvl1pPr>
          </a:lstStyle>
          <a:p>
            <a:r>
              <a:rPr lang="en-US" dirty="0"/>
              <a:t>Click icon to add picture</a:t>
            </a:r>
          </a:p>
        </p:txBody>
      </p:sp>
    </p:spTree>
    <p:extLst>
      <p:ext uri="{BB962C8B-B14F-4D97-AF65-F5344CB8AC3E}">
        <p14:creationId xmlns:p14="http://schemas.microsoft.com/office/powerpoint/2010/main" val="3077009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with seal &amp; partner logo">
    <p:spTree>
      <p:nvGrpSpPr>
        <p:cNvPr id="1" name=""/>
        <p:cNvGrpSpPr/>
        <p:nvPr/>
      </p:nvGrpSpPr>
      <p:grpSpPr>
        <a:xfrm>
          <a:off x="0" y="0"/>
          <a:ext cx="0" cy="0"/>
          <a:chOff x="0" y="0"/>
          <a:chExt cx="0" cy="0"/>
        </a:xfrm>
      </p:grpSpPr>
      <p:sp>
        <p:nvSpPr>
          <p:cNvPr id="9" name="Rectangle 8"/>
          <p:cNvSpPr/>
          <p:nvPr userDrawn="1"/>
        </p:nvSpPr>
        <p:spPr>
          <a:xfrm>
            <a:off x="0" y="0"/>
            <a:ext cx="9153144"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pic>
        <p:nvPicPr>
          <p:cNvPr id="6" name="Picture 5"/>
          <p:cNvPicPr>
            <a:picLocks noChangeAspect="1"/>
          </p:cNvPicPr>
          <p:nvPr userDrawn="1"/>
        </p:nvPicPr>
        <p:blipFill rotWithShape="1">
          <a:blip r:embed="rId2">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16026"/>
          <a:stretch/>
        </p:blipFill>
        <p:spPr>
          <a:xfrm>
            <a:off x="5838872" y="2456574"/>
            <a:ext cx="3326972" cy="4330699"/>
          </a:xfrm>
          <a:prstGeom prst="rect">
            <a:avLst/>
          </a:prstGeom>
        </p:spPr>
      </p:pic>
      <p:sp>
        <p:nvSpPr>
          <p:cNvPr id="2" name="Title 1"/>
          <p:cNvSpPr>
            <a:spLocks noGrp="1"/>
          </p:cNvSpPr>
          <p:nvPr>
            <p:ph type="ctrTitle"/>
          </p:nvPr>
        </p:nvSpPr>
        <p:spPr>
          <a:xfrm>
            <a:off x="325851" y="2846515"/>
            <a:ext cx="5990281"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994719" y="3729165"/>
            <a:ext cx="4593281"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10" name="Group 9"/>
          <p:cNvGrpSpPr/>
          <p:nvPr userDrawn="1"/>
        </p:nvGrpSpPr>
        <p:grpSpPr>
          <a:xfrm>
            <a:off x="12700" y="6787273"/>
            <a:ext cx="9153144"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grpSp>
      <p:cxnSp>
        <p:nvCxnSpPr>
          <p:cNvPr id="15" name="Straight Connector 14"/>
          <p:cNvCxnSpPr/>
          <p:nvPr userDrawn="1"/>
        </p:nvCxnSpPr>
        <p:spPr>
          <a:xfrm>
            <a:off x="28194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userDrawn="1"/>
        </p:nvGrpSpPr>
        <p:grpSpPr>
          <a:xfrm>
            <a:off x="423332" y="5463280"/>
            <a:ext cx="2065753" cy="580962"/>
            <a:chOff x="193478" y="5437878"/>
            <a:chExt cx="2295608" cy="645605"/>
          </a:xfrm>
        </p:grpSpPr>
        <p:pic>
          <p:nvPicPr>
            <p:cNvPr id="14" name="Picture 13" descr="DPH-Logo-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3157537" y="5342467"/>
            <a:ext cx="2040995" cy="804333"/>
          </a:xfrm>
        </p:spPr>
        <p:txBody>
          <a:bodyPr/>
          <a:lstStyle>
            <a:lvl1pPr marL="0" indent="0">
              <a:buFontTx/>
              <a:buNone/>
              <a:defRPr sz="1400">
                <a:solidFill>
                  <a:schemeClr val="bg1"/>
                </a:solidFill>
              </a:defRPr>
            </a:lvl1pPr>
          </a:lstStyle>
          <a:p>
            <a:r>
              <a:rPr lang="en-US" dirty="0"/>
              <a:t>Click icon to add picture</a:t>
            </a:r>
          </a:p>
        </p:txBody>
      </p:sp>
    </p:spTree>
    <p:extLst>
      <p:ext uri="{BB962C8B-B14F-4D97-AF65-F5344CB8AC3E}">
        <p14:creationId xmlns:p14="http://schemas.microsoft.com/office/powerpoint/2010/main" val="3115241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dirty="0"/>
          </a:p>
        </p:txBody>
      </p:sp>
      <p:sp>
        <p:nvSpPr>
          <p:cNvPr id="8" name="Text Placeholder 7"/>
          <p:cNvSpPr>
            <a:spLocks noGrp="1"/>
          </p:cNvSpPr>
          <p:nvPr>
            <p:ph type="body" sz="quarter" idx="13" hasCustomPrompt="1"/>
          </p:nvPr>
        </p:nvSpPr>
        <p:spPr>
          <a:xfrm>
            <a:off x="457200" y="5791200"/>
            <a:ext cx="745490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Tree>
    <p:extLst>
      <p:ext uri="{BB962C8B-B14F-4D97-AF65-F5344CB8AC3E}">
        <p14:creationId xmlns:p14="http://schemas.microsoft.com/office/powerpoint/2010/main" val="3532745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With Text Box Treatment">
    <p:spTree>
      <p:nvGrpSpPr>
        <p:cNvPr id="1" name=""/>
        <p:cNvGrpSpPr/>
        <p:nvPr/>
      </p:nvGrpSpPr>
      <p:grpSpPr>
        <a:xfrm>
          <a:off x="0" y="0"/>
          <a:ext cx="0" cy="0"/>
          <a:chOff x="0" y="0"/>
          <a:chExt cx="0" cy="0"/>
        </a:xfrm>
      </p:grpSpPr>
      <p:sp>
        <p:nvSpPr>
          <p:cNvPr id="13" name="Round Same Side Corner Rectangle 12"/>
          <p:cNvSpPr/>
          <p:nvPr userDrawn="1"/>
        </p:nvSpPr>
        <p:spPr>
          <a:xfrm>
            <a:off x="438738" y="1606551"/>
            <a:ext cx="8251464"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dirty="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dirty="0"/>
          </a:p>
        </p:txBody>
      </p:sp>
      <p:grpSp>
        <p:nvGrpSpPr>
          <p:cNvPr id="6" name="Group 5"/>
          <p:cNvGrpSpPr/>
          <p:nvPr userDrawn="1"/>
        </p:nvGrpSpPr>
        <p:grpSpPr>
          <a:xfrm>
            <a:off x="448147" y="1437765"/>
            <a:ext cx="8238653"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647700" y="1765301"/>
            <a:ext cx="7797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7"/>
          <p:cNvSpPr>
            <a:spLocks noGrp="1"/>
          </p:cNvSpPr>
          <p:nvPr>
            <p:ph type="body" sz="quarter" idx="13" hasCustomPrompt="1"/>
          </p:nvPr>
        </p:nvSpPr>
        <p:spPr>
          <a:xfrm>
            <a:off x="457200" y="5791200"/>
            <a:ext cx="745490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Tree>
    <p:extLst>
      <p:ext uri="{BB962C8B-B14F-4D97-AF65-F5344CB8AC3E}">
        <p14:creationId xmlns:p14="http://schemas.microsoft.com/office/powerpoint/2010/main" val="3833748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userDrawn="1"/>
        </p:nvSpPr>
        <p:spPr>
          <a:xfrm>
            <a:off x="-1587" y="1955801"/>
            <a:ext cx="9144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1" name="Rectangle 10"/>
          <p:cNvSpPr/>
          <p:nvPr userDrawn="1"/>
        </p:nvSpPr>
        <p:spPr bwMode="auto">
          <a:xfrm>
            <a:off x="722313" y="5691746"/>
            <a:ext cx="8245731"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indent="-889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dirty="0">
              <a:ln>
                <a:noFill/>
              </a:ln>
              <a:solidFill>
                <a:schemeClr val="tx1"/>
              </a:solidFill>
              <a:effectLst/>
              <a:latin typeface="Arial" charset="0"/>
            </a:endParaRPr>
          </a:p>
        </p:txBody>
      </p:sp>
      <p:sp>
        <p:nvSpPr>
          <p:cNvPr id="9" name="Rectangle 8"/>
          <p:cNvSpPr/>
          <p:nvPr userDrawn="1"/>
        </p:nvSpPr>
        <p:spPr>
          <a:xfrm>
            <a:off x="0" y="1955800"/>
            <a:ext cx="9144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2" name="Title 1"/>
          <p:cNvSpPr>
            <a:spLocks noGrp="1"/>
          </p:cNvSpPr>
          <p:nvPr>
            <p:ph type="title" hasCustomPrompt="1"/>
          </p:nvPr>
        </p:nvSpPr>
        <p:spPr>
          <a:xfrm>
            <a:off x="457200" y="4102101"/>
            <a:ext cx="7772400" cy="876300"/>
          </a:xfrm>
        </p:spPr>
        <p:txBody>
          <a:bodyPr anchor="t"/>
          <a:lstStyle>
            <a:lvl1pPr algn="l">
              <a:lnSpc>
                <a:spcPts val="2900"/>
              </a:lnSpc>
              <a:defRPr sz="2800" b="1" cap="none" spc="100">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457200" y="3698645"/>
            <a:ext cx="7772400" cy="403455"/>
          </a:xfrm>
        </p:spPr>
        <p:txBody>
          <a:bodyPr anchor="b" anchorCtr="0"/>
          <a:lstStyle>
            <a:lvl1pPr marL="0" indent="0">
              <a:lnSpc>
                <a:spcPts val="2100"/>
              </a:lnSpc>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dirty="0"/>
          </a:p>
        </p:txBody>
      </p:sp>
      <p:pic>
        <p:nvPicPr>
          <p:cNvPr id="18" name="Picture 17"/>
          <p:cNvPicPr>
            <a:picLocks noChangeAspect="1"/>
          </p:cNvPicPr>
          <p:nvPr userDrawn="1"/>
        </p:nvPicPr>
        <p:blipFill rotWithShape="1">
          <a:blip r:embed="rId2">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9986"/>
          <a:stretch/>
        </p:blipFill>
        <p:spPr>
          <a:xfrm>
            <a:off x="6454469" y="2527301"/>
            <a:ext cx="2689531" cy="3266046"/>
          </a:xfrm>
          <a:prstGeom prst="rect">
            <a:avLst/>
          </a:prstGeom>
        </p:spPr>
      </p:pic>
      <p:cxnSp>
        <p:nvCxnSpPr>
          <p:cNvPr id="10" name="Straight Connector 9"/>
          <p:cNvCxnSpPr/>
          <p:nvPr userDrawn="1"/>
        </p:nvCxnSpPr>
        <p:spPr>
          <a:xfrm>
            <a:off x="0" y="2057401"/>
            <a:ext cx="9142413"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587" y="5691746"/>
            <a:ext cx="9142413"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8776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94382"/>
            <a:ext cx="3968496"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34144"/>
            <a:ext cx="3968496"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9325" y="1594382"/>
            <a:ext cx="3968496"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9325" y="2234144"/>
            <a:ext cx="3968496"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3111FA1-5AF9-0647-B31D-D6250D4530A3}" type="slidenum">
              <a:rPr lang="en-US" smtClean="0"/>
              <a:t>‹#›</a:t>
            </a:fld>
            <a:endParaRPr lang="en-US" dirty="0"/>
          </a:p>
        </p:txBody>
      </p:sp>
      <p:sp>
        <p:nvSpPr>
          <p:cNvPr id="10" name="Text Placeholder 7"/>
          <p:cNvSpPr>
            <a:spLocks noGrp="1"/>
          </p:cNvSpPr>
          <p:nvPr>
            <p:ph type="body" sz="quarter" idx="13" hasCustomPrompt="1"/>
          </p:nvPr>
        </p:nvSpPr>
        <p:spPr>
          <a:xfrm>
            <a:off x="457200" y="5791200"/>
            <a:ext cx="745490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Tree>
    <p:extLst>
      <p:ext uri="{BB962C8B-B14F-4D97-AF65-F5344CB8AC3E}">
        <p14:creationId xmlns:p14="http://schemas.microsoft.com/office/powerpoint/2010/main" val="868264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dirty="0"/>
          </a:p>
        </p:txBody>
      </p:sp>
    </p:spTree>
    <p:extLst>
      <p:ext uri="{BB962C8B-B14F-4D97-AF65-F5344CB8AC3E}">
        <p14:creationId xmlns:p14="http://schemas.microsoft.com/office/powerpoint/2010/main" val="7125997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3111FA1-5AF9-0647-B31D-D6250D4530A3}" type="slidenum">
              <a:rPr lang="en-US" smtClean="0"/>
              <a:t>‹#›</a:t>
            </a:fld>
            <a:endParaRPr lang="en-US" dirty="0"/>
          </a:p>
        </p:txBody>
      </p:sp>
    </p:spTree>
    <p:extLst>
      <p:ext uri="{BB962C8B-B14F-4D97-AF65-F5344CB8AC3E}">
        <p14:creationId xmlns:p14="http://schemas.microsoft.com/office/powerpoint/2010/main" val="2529789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seal &amp; partner logo">
    <p:spTree>
      <p:nvGrpSpPr>
        <p:cNvPr id="1" name=""/>
        <p:cNvGrpSpPr/>
        <p:nvPr/>
      </p:nvGrpSpPr>
      <p:grpSpPr>
        <a:xfrm>
          <a:off x="0" y="0"/>
          <a:ext cx="0" cy="0"/>
          <a:chOff x="0" y="0"/>
          <a:chExt cx="0" cy="0"/>
        </a:xfrm>
      </p:grpSpPr>
      <p:sp>
        <p:nvSpPr>
          <p:cNvPr id="9" name="Rectangle 8"/>
          <p:cNvSpPr/>
          <p:nvPr userDrawn="1"/>
        </p:nvSpPr>
        <p:spPr>
          <a:xfrm>
            <a:off x="0" y="0"/>
            <a:ext cx="9153144"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pic>
        <p:nvPicPr>
          <p:cNvPr id="6" name="Picture 5"/>
          <p:cNvPicPr>
            <a:picLocks noChangeAspect="1"/>
          </p:cNvPicPr>
          <p:nvPr userDrawn="1"/>
        </p:nvPicPr>
        <p:blipFill rotWithShape="1">
          <a:blip r:embed="rId2">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16026"/>
          <a:stretch/>
        </p:blipFill>
        <p:spPr>
          <a:xfrm>
            <a:off x="5838872" y="2456574"/>
            <a:ext cx="3326972" cy="4330699"/>
          </a:xfrm>
          <a:prstGeom prst="rect">
            <a:avLst/>
          </a:prstGeom>
        </p:spPr>
      </p:pic>
      <p:sp>
        <p:nvSpPr>
          <p:cNvPr id="2" name="Title 1"/>
          <p:cNvSpPr>
            <a:spLocks noGrp="1"/>
          </p:cNvSpPr>
          <p:nvPr>
            <p:ph type="ctrTitle"/>
          </p:nvPr>
        </p:nvSpPr>
        <p:spPr>
          <a:xfrm>
            <a:off x="325851" y="2846515"/>
            <a:ext cx="5990281"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994719" y="3729165"/>
            <a:ext cx="4593281"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10" name="Group 9"/>
          <p:cNvGrpSpPr/>
          <p:nvPr userDrawn="1"/>
        </p:nvGrpSpPr>
        <p:grpSpPr>
          <a:xfrm>
            <a:off x="12700" y="6787273"/>
            <a:ext cx="9153144"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grpSp>
      <p:cxnSp>
        <p:nvCxnSpPr>
          <p:cNvPr id="15" name="Straight Connector 14"/>
          <p:cNvCxnSpPr/>
          <p:nvPr userDrawn="1"/>
        </p:nvCxnSpPr>
        <p:spPr>
          <a:xfrm>
            <a:off x="28194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userDrawn="1"/>
        </p:nvGrpSpPr>
        <p:grpSpPr>
          <a:xfrm>
            <a:off x="423332" y="5463280"/>
            <a:ext cx="2065753" cy="580962"/>
            <a:chOff x="193478" y="5437878"/>
            <a:chExt cx="2295608" cy="645605"/>
          </a:xfrm>
        </p:grpSpPr>
        <p:pic>
          <p:nvPicPr>
            <p:cNvPr id="14" name="Picture 13" descr="DPH-Logo-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3157537" y="5342467"/>
            <a:ext cx="2040995" cy="804333"/>
          </a:xfrm>
        </p:spPr>
        <p:txBody>
          <a:bodyPr/>
          <a:lstStyle>
            <a:lvl1pPr marL="0" indent="0">
              <a:buFontTx/>
              <a:buNone/>
              <a:defRPr sz="1400">
                <a:solidFill>
                  <a:schemeClr val="bg1"/>
                </a:solidFill>
              </a:defRPr>
            </a:lvl1pPr>
          </a:lstStyle>
          <a:p>
            <a:r>
              <a:rPr lang="en-US" dirty="0"/>
              <a:t>Click icon to add picture</a:t>
            </a:r>
          </a:p>
        </p:txBody>
      </p:sp>
    </p:spTree>
    <p:extLst>
      <p:ext uri="{BB962C8B-B14F-4D97-AF65-F5344CB8AC3E}">
        <p14:creationId xmlns:p14="http://schemas.microsoft.com/office/powerpoint/2010/main" val="3629810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6630" y="5080000"/>
            <a:ext cx="8140170" cy="397933"/>
          </a:xfrm>
        </p:spPr>
        <p:txBody>
          <a:bodyPr anchor="b"/>
          <a:lstStyle>
            <a:lvl1pPr algn="l">
              <a:defRPr sz="1600" b="1"/>
            </a:lvl1pPr>
          </a:lstStyle>
          <a:p>
            <a:r>
              <a:rPr lang="en-US"/>
              <a:t>Click to edit Master title style</a:t>
            </a:r>
            <a:endParaRPr lang="en-US" dirty="0"/>
          </a:p>
        </p:txBody>
      </p:sp>
      <p:sp>
        <p:nvSpPr>
          <p:cNvPr id="4" name="Text Placeholder 3"/>
          <p:cNvSpPr>
            <a:spLocks noGrp="1"/>
          </p:cNvSpPr>
          <p:nvPr>
            <p:ph type="body" sz="half" idx="2"/>
          </p:nvPr>
        </p:nvSpPr>
        <p:spPr>
          <a:xfrm>
            <a:off x="549274" y="5494337"/>
            <a:ext cx="8137525"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111FA1-5AF9-0647-B31D-D6250D4530A3}" type="slidenum">
              <a:rPr lang="en-US" smtClean="0"/>
              <a:t>‹#›</a:t>
            </a:fld>
            <a:endParaRPr lang="en-US" dirty="0"/>
          </a:p>
        </p:txBody>
      </p:sp>
      <p:sp>
        <p:nvSpPr>
          <p:cNvPr id="8" name="Text Placeholder 7"/>
          <p:cNvSpPr>
            <a:spLocks noGrp="1"/>
          </p:cNvSpPr>
          <p:nvPr>
            <p:ph type="body" sz="quarter" idx="13" hasCustomPrompt="1"/>
          </p:nvPr>
        </p:nvSpPr>
        <p:spPr>
          <a:xfrm>
            <a:off x="546630" y="5791200"/>
            <a:ext cx="736547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
        <p:nvSpPr>
          <p:cNvPr id="11" name="Content Placeholder 2"/>
          <p:cNvSpPr>
            <a:spLocks noGrp="1"/>
          </p:cNvSpPr>
          <p:nvPr>
            <p:ph idx="14"/>
          </p:nvPr>
        </p:nvSpPr>
        <p:spPr>
          <a:xfrm>
            <a:off x="549275" y="838199"/>
            <a:ext cx="8137525" cy="4190999"/>
          </a:xfrm>
        </p:spPr>
        <p:txBody>
          <a:bodyPr/>
          <a:lstStyle>
            <a:lvl1pPr marL="0" indent="0">
              <a:buFontTx/>
              <a:buNone/>
              <a:defRPr sz="2800" b="1">
                <a:latin typeface="+mj-lt"/>
              </a:defRPr>
            </a:lvl1pPr>
          </a:lstStyle>
          <a:p>
            <a:pPr lvl="0"/>
            <a:r>
              <a:rPr lang="en-US"/>
              <a:t>Click to edit Master text styles</a:t>
            </a:r>
          </a:p>
        </p:txBody>
      </p:sp>
    </p:spTree>
    <p:extLst>
      <p:ext uri="{BB962C8B-B14F-4D97-AF65-F5344CB8AC3E}">
        <p14:creationId xmlns:p14="http://schemas.microsoft.com/office/powerpoint/2010/main" val="3306547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9153144"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grpSp>
        <p:nvGrpSpPr>
          <p:cNvPr id="14" name="Group 13"/>
          <p:cNvGrpSpPr>
            <a:grpSpLocks noChangeAspect="1"/>
          </p:cNvGrpSpPr>
          <p:nvPr userDrawn="1"/>
        </p:nvGrpSpPr>
        <p:grpSpPr>
          <a:xfrm>
            <a:off x="6527914" y="434780"/>
            <a:ext cx="2228323" cy="626682"/>
            <a:chOff x="193478" y="5437878"/>
            <a:chExt cx="2295608" cy="645605"/>
          </a:xfrm>
        </p:grpSpPr>
        <p:pic>
          <p:nvPicPr>
            <p:cNvPr id="15" name="Picture 14" descr="DPH-Logo-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pic>
        <p:nvPicPr>
          <p:cNvPr id="6" name="Picture 5"/>
          <p:cNvPicPr>
            <a:picLocks noChangeAspect="1"/>
          </p:cNvPicPr>
          <p:nvPr userDrawn="1"/>
        </p:nvPicPr>
        <p:blipFill rotWithShape="1">
          <a:blip r:embed="rId4">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9986"/>
          <a:stretch/>
        </p:blipFill>
        <p:spPr>
          <a:xfrm>
            <a:off x="5578081" y="2527300"/>
            <a:ext cx="3566254" cy="4330699"/>
          </a:xfrm>
          <a:prstGeom prst="rect">
            <a:avLst/>
          </a:prstGeom>
        </p:spPr>
      </p:pic>
      <p:sp>
        <p:nvSpPr>
          <p:cNvPr id="2" name="Title 1"/>
          <p:cNvSpPr>
            <a:spLocks noGrp="1"/>
          </p:cNvSpPr>
          <p:nvPr>
            <p:ph type="ctrTitle"/>
          </p:nvPr>
        </p:nvSpPr>
        <p:spPr>
          <a:xfrm>
            <a:off x="325852" y="3202108"/>
            <a:ext cx="5513020"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994719" y="4084758"/>
            <a:ext cx="4593281"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325852" y="5870695"/>
            <a:ext cx="2133600" cy="365125"/>
          </a:xfrm>
        </p:spPr>
        <p:txBody>
          <a:bodyPr/>
          <a:lstStyle>
            <a:lvl1pPr>
              <a:defRPr sz="1000">
                <a:solidFill>
                  <a:srgbClr val="FFFFFF"/>
                </a:solidFill>
              </a:defRPr>
            </a:lvl1pPr>
          </a:lstStyle>
          <a:p>
            <a:r>
              <a:rPr lang="en-US" dirty="0"/>
              <a:t>3/21/16</a:t>
            </a:r>
          </a:p>
        </p:txBody>
      </p:sp>
      <p:grpSp>
        <p:nvGrpSpPr>
          <p:cNvPr id="10" name="Group 9"/>
          <p:cNvGrpSpPr/>
          <p:nvPr userDrawn="1"/>
        </p:nvGrpSpPr>
        <p:grpSpPr>
          <a:xfrm>
            <a:off x="12700" y="6787273"/>
            <a:ext cx="9153144"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grpSp>
    </p:spTree>
    <p:extLst>
      <p:ext uri="{BB962C8B-B14F-4D97-AF65-F5344CB8AC3E}">
        <p14:creationId xmlns:p14="http://schemas.microsoft.com/office/powerpoint/2010/main" val="3043609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with seal &amp; partner logo">
    <p:spTree>
      <p:nvGrpSpPr>
        <p:cNvPr id="1" name=""/>
        <p:cNvGrpSpPr/>
        <p:nvPr/>
      </p:nvGrpSpPr>
      <p:grpSpPr>
        <a:xfrm>
          <a:off x="0" y="0"/>
          <a:ext cx="0" cy="0"/>
          <a:chOff x="0" y="0"/>
          <a:chExt cx="0" cy="0"/>
        </a:xfrm>
      </p:grpSpPr>
      <p:sp>
        <p:nvSpPr>
          <p:cNvPr id="9" name="Rectangle 8"/>
          <p:cNvSpPr/>
          <p:nvPr userDrawn="1"/>
        </p:nvSpPr>
        <p:spPr>
          <a:xfrm>
            <a:off x="0" y="0"/>
            <a:ext cx="9153144"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pic>
        <p:nvPicPr>
          <p:cNvPr id="6" name="Picture 5"/>
          <p:cNvPicPr>
            <a:picLocks noChangeAspect="1"/>
          </p:cNvPicPr>
          <p:nvPr userDrawn="1"/>
        </p:nvPicPr>
        <p:blipFill rotWithShape="1">
          <a:blip r:embed="rId2">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16026"/>
          <a:stretch/>
        </p:blipFill>
        <p:spPr>
          <a:xfrm>
            <a:off x="5838872" y="2456574"/>
            <a:ext cx="3326972" cy="4330699"/>
          </a:xfrm>
          <a:prstGeom prst="rect">
            <a:avLst/>
          </a:prstGeom>
        </p:spPr>
      </p:pic>
      <p:sp>
        <p:nvSpPr>
          <p:cNvPr id="2" name="Title 1"/>
          <p:cNvSpPr>
            <a:spLocks noGrp="1"/>
          </p:cNvSpPr>
          <p:nvPr>
            <p:ph type="ctrTitle"/>
          </p:nvPr>
        </p:nvSpPr>
        <p:spPr>
          <a:xfrm>
            <a:off x="325851" y="2846515"/>
            <a:ext cx="5990281"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994719" y="3729165"/>
            <a:ext cx="4593281"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10" name="Group 9"/>
          <p:cNvGrpSpPr/>
          <p:nvPr userDrawn="1"/>
        </p:nvGrpSpPr>
        <p:grpSpPr>
          <a:xfrm>
            <a:off x="12700" y="6787273"/>
            <a:ext cx="9153144"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grpSp>
      <p:cxnSp>
        <p:nvCxnSpPr>
          <p:cNvPr id="15" name="Straight Connector 14"/>
          <p:cNvCxnSpPr/>
          <p:nvPr userDrawn="1"/>
        </p:nvCxnSpPr>
        <p:spPr>
          <a:xfrm>
            <a:off x="28194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userDrawn="1"/>
        </p:nvGrpSpPr>
        <p:grpSpPr>
          <a:xfrm>
            <a:off x="423332" y="5463280"/>
            <a:ext cx="2065753" cy="580962"/>
            <a:chOff x="193478" y="5437878"/>
            <a:chExt cx="2295608" cy="645605"/>
          </a:xfrm>
        </p:grpSpPr>
        <p:pic>
          <p:nvPicPr>
            <p:cNvPr id="14" name="Picture 13" descr="DPH-Logo-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3157537" y="5342467"/>
            <a:ext cx="2040995" cy="804333"/>
          </a:xfrm>
        </p:spPr>
        <p:txBody>
          <a:bodyPr/>
          <a:lstStyle>
            <a:lvl1pPr marL="0" indent="0">
              <a:buFontTx/>
              <a:buNone/>
              <a:defRPr sz="1400">
                <a:solidFill>
                  <a:schemeClr val="bg1"/>
                </a:solidFill>
              </a:defRPr>
            </a:lvl1pPr>
          </a:lstStyle>
          <a:p>
            <a:r>
              <a:rPr lang="en-US" dirty="0"/>
              <a:t>Click icon to add picture</a:t>
            </a:r>
          </a:p>
        </p:txBody>
      </p:sp>
    </p:spTree>
    <p:extLst>
      <p:ext uri="{BB962C8B-B14F-4D97-AF65-F5344CB8AC3E}">
        <p14:creationId xmlns:p14="http://schemas.microsoft.com/office/powerpoint/2010/main" val="34003302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3/21/16</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dirty="0"/>
          </a:p>
        </p:txBody>
      </p:sp>
      <p:sp>
        <p:nvSpPr>
          <p:cNvPr id="8" name="Text Placeholder 7"/>
          <p:cNvSpPr>
            <a:spLocks noGrp="1"/>
          </p:cNvSpPr>
          <p:nvPr>
            <p:ph type="body" sz="quarter" idx="13" hasCustomPrompt="1"/>
          </p:nvPr>
        </p:nvSpPr>
        <p:spPr>
          <a:xfrm>
            <a:off x="457200" y="5791200"/>
            <a:ext cx="745490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Tree>
    <p:extLst>
      <p:ext uri="{BB962C8B-B14F-4D97-AF65-F5344CB8AC3E}">
        <p14:creationId xmlns:p14="http://schemas.microsoft.com/office/powerpoint/2010/main" val="3543361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yout With Text Box Treatment">
    <p:spTree>
      <p:nvGrpSpPr>
        <p:cNvPr id="1" name=""/>
        <p:cNvGrpSpPr/>
        <p:nvPr/>
      </p:nvGrpSpPr>
      <p:grpSpPr>
        <a:xfrm>
          <a:off x="0" y="0"/>
          <a:ext cx="0" cy="0"/>
          <a:chOff x="0" y="0"/>
          <a:chExt cx="0" cy="0"/>
        </a:xfrm>
      </p:grpSpPr>
      <p:sp>
        <p:nvSpPr>
          <p:cNvPr id="13" name="Round Same Side Corner Rectangle 12"/>
          <p:cNvSpPr/>
          <p:nvPr userDrawn="1"/>
        </p:nvSpPr>
        <p:spPr>
          <a:xfrm>
            <a:off x="438738" y="1606551"/>
            <a:ext cx="8251464"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dirty="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3/21/16</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dirty="0"/>
          </a:p>
        </p:txBody>
      </p:sp>
      <p:grpSp>
        <p:nvGrpSpPr>
          <p:cNvPr id="6" name="Group 5"/>
          <p:cNvGrpSpPr/>
          <p:nvPr userDrawn="1"/>
        </p:nvGrpSpPr>
        <p:grpSpPr>
          <a:xfrm>
            <a:off x="448147" y="1437765"/>
            <a:ext cx="8238653"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647700" y="1765301"/>
            <a:ext cx="7797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7"/>
          <p:cNvSpPr>
            <a:spLocks noGrp="1"/>
          </p:cNvSpPr>
          <p:nvPr>
            <p:ph type="body" sz="quarter" idx="13" hasCustomPrompt="1"/>
          </p:nvPr>
        </p:nvSpPr>
        <p:spPr>
          <a:xfrm>
            <a:off x="457200" y="5791200"/>
            <a:ext cx="745490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Tree>
    <p:extLst>
      <p:ext uri="{BB962C8B-B14F-4D97-AF65-F5344CB8AC3E}">
        <p14:creationId xmlns:p14="http://schemas.microsoft.com/office/powerpoint/2010/main" val="1463516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userDrawn="1"/>
        </p:nvSpPr>
        <p:spPr>
          <a:xfrm>
            <a:off x="-1587" y="1955801"/>
            <a:ext cx="9144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1" name="Rectangle 10"/>
          <p:cNvSpPr/>
          <p:nvPr userDrawn="1"/>
        </p:nvSpPr>
        <p:spPr bwMode="auto">
          <a:xfrm>
            <a:off x="722313" y="5691746"/>
            <a:ext cx="8245731"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indent="-889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dirty="0">
              <a:ln>
                <a:noFill/>
              </a:ln>
              <a:solidFill>
                <a:schemeClr val="tx1"/>
              </a:solidFill>
              <a:effectLst/>
              <a:latin typeface="Arial" charset="0"/>
            </a:endParaRPr>
          </a:p>
        </p:txBody>
      </p:sp>
      <p:sp>
        <p:nvSpPr>
          <p:cNvPr id="9" name="Rectangle 8"/>
          <p:cNvSpPr/>
          <p:nvPr userDrawn="1"/>
        </p:nvSpPr>
        <p:spPr>
          <a:xfrm>
            <a:off x="0" y="1955800"/>
            <a:ext cx="9144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2" name="Title 1"/>
          <p:cNvSpPr>
            <a:spLocks noGrp="1"/>
          </p:cNvSpPr>
          <p:nvPr>
            <p:ph type="title" hasCustomPrompt="1"/>
          </p:nvPr>
        </p:nvSpPr>
        <p:spPr>
          <a:xfrm>
            <a:off x="457200" y="4102101"/>
            <a:ext cx="7772400" cy="876300"/>
          </a:xfrm>
        </p:spPr>
        <p:txBody>
          <a:bodyPr anchor="t"/>
          <a:lstStyle>
            <a:lvl1pPr algn="l">
              <a:lnSpc>
                <a:spcPts val="2900"/>
              </a:lnSpc>
              <a:defRPr sz="2800" b="1" cap="none" spc="100">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457200" y="3698645"/>
            <a:ext cx="7772400" cy="403455"/>
          </a:xfrm>
        </p:spPr>
        <p:txBody>
          <a:bodyPr anchor="b" anchorCtr="0"/>
          <a:lstStyle>
            <a:lvl1pPr marL="0" indent="0">
              <a:lnSpc>
                <a:spcPts val="2100"/>
              </a:lnSpc>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3/21/16</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dirty="0"/>
          </a:p>
        </p:txBody>
      </p:sp>
      <p:pic>
        <p:nvPicPr>
          <p:cNvPr id="18" name="Picture 17"/>
          <p:cNvPicPr>
            <a:picLocks noChangeAspect="1"/>
          </p:cNvPicPr>
          <p:nvPr userDrawn="1"/>
        </p:nvPicPr>
        <p:blipFill rotWithShape="1">
          <a:blip r:embed="rId2">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9986"/>
          <a:stretch/>
        </p:blipFill>
        <p:spPr>
          <a:xfrm>
            <a:off x="6454469" y="2527301"/>
            <a:ext cx="2689531" cy="3266046"/>
          </a:xfrm>
          <a:prstGeom prst="rect">
            <a:avLst/>
          </a:prstGeom>
        </p:spPr>
      </p:pic>
      <p:cxnSp>
        <p:nvCxnSpPr>
          <p:cNvPr id="10" name="Straight Connector 9"/>
          <p:cNvCxnSpPr/>
          <p:nvPr userDrawn="1"/>
        </p:nvCxnSpPr>
        <p:spPr>
          <a:xfrm>
            <a:off x="0" y="2057401"/>
            <a:ext cx="9142413"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587" y="5691746"/>
            <a:ext cx="9142413"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04188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94382"/>
            <a:ext cx="3968496"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34144"/>
            <a:ext cx="3968496"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9325" y="1594382"/>
            <a:ext cx="3968496"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9325" y="2234144"/>
            <a:ext cx="3968496"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dirty="0"/>
              <a:t>3/21/16</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3111FA1-5AF9-0647-B31D-D6250D4530A3}" type="slidenum">
              <a:rPr lang="en-US" smtClean="0"/>
              <a:t>‹#›</a:t>
            </a:fld>
            <a:endParaRPr lang="en-US" dirty="0"/>
          </a:p>
        </p:txBody>
      </p:sp>
      <p:sp>
        <p:nvSpPr>
          <p:cNvPr id="10" name="Text Placeholder 7"/>
          <p:cNvSpPr>
            <a:spLocks noGrp="1"/>
          </p:cNvSpPr>
          <p:nvPr>
            <p:ph type="body" sz="quarter" idx="13" hasCustomPrompt="1"/>
          </p:nvPr>
        </p:nvSpPr>
        <p:spPr>
          <a:xfrm>
            <a:off x="457200" y="5791200"/>
            <a:ext cx="745490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Tree>
    <p:extLst>
      <p:ext uri="{BB962C8B-B14F-4D97-AF65-F5344CB8AC3E}">
        <p14:creationId xmlns:p14="http://schemas.microsoft.com/office/powerpoint/2010/main" val="16739597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3/21/16</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dirty="0"/>
          </a:p>
        </p:txBody>
      </p:sp>
    </p:spTree>
    <p:extLst>
      <p:ext uri="{BB962C8B-B14F-4D97-AF65-F5344CB8AC3E}">
        <p14:creationId xmlns:p14="http://schemas.microsoft.com/office/powerpoint/2010/main" val="3858578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3/21/16</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3111FA1-5AF9-0647-B31D-D6250D4530A3}" type="slidenum">
              <a:rPr lang="en-US" smtClean="0"/>
              <a:t>‹#›</a:t>
            </a:fld>
            <a:endParaRPr lang="en-US" dirty="0"/>
          </a:p>
        </p:txBody>
      </p:sp>
    </p:spTree>
    <p:extLst>
      <p:ext uri="{BB962C8B-B14F-4D97-AF65-F5344CB8AC3E}">
        <p14:creationId xmlns:p14="http://schemas.microsoft.com/office/powerpoint/2010/main" val="3894795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6630" y="5080000"/>
            <a:ext cx="8140170" cy="397933"/>
          </a:xfrm>
        </p:spPr>
        <p:txBody>
          <a:bodyPr anchor="b"/>
          <a:lstStyle>
            <a:lvl1pPr algn="l">
              <a:defRPr sz="1600" b="1"/>
            </a:lvl1pPr>
          </a:lstStyle>
          <a:p>
            <a:r>
              <a:rPr lang="en-US"/>
              <a:t>Click to edit Master title style</a:t>
            </a:r>
            <a:endParaRPr lang="en-US" dirty="0"/>
          </a:p>
        </p:txBody>
      </p:sp>
      <p:sp>
        <p:nvSpPr>
          <p:cNvPr id="4" name="Text Placeholder 3"/>
          <p:cNvSpPr>
            <a:spLocks noGrp="1"/>
          </p:cNvSpPr>
          <p:nvPr>
            <p:ph type="body" sz="half" idx="2"/>
          </p:nvPr>
        </p:nvSpPr>
        <p:spPr>
          <a:xfrm>
            <a:off x="549274" y="5494337"/>
            <a:ext cx="8137525"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3/21/16</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111FA1-5AF9-0647-B31D-D6250D4530A3}" type="slidenum">
              <a:rPr lang="en-US" smtClean="0"/>
              <a:t>‹#›</a:t>
            </a:fld>
            <a:endParaRPr lang="en-US" dirty="0"/>
          </a:p>
        </p:txBody>
      </p:sp>
      <p:sp>
        <p:nvSpPr>
          <p:cNvPr id="8" name="Text Placeholder 7"/>
          <p:cNvSpPr>
            <a:spLocks noGrp="1"/>
          </p:cNvSpPr>
          <p:nvPr>
            <p:ph type="body" sz="quarter" idx="13" hasCustomPrompt="1"/>
          </p:nvPr>
        </p:nvSpPr>
        <p:spPr>
          <a:xfrm>
            <a:off x="546630" y="5791200"/>
            <a:ext cx="736547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
        <p:nvSpPr>
          <p:cNvPr id="11" name="Content Placeholder 2"/>
          <p:cNvSpPr>
            <a:spLocks noGrp="1"/>
          </p:cNvSpPr>
          <p:nvPr>
            <p:ph idx="14"/>
          </p:nvPr>
        </p:nvSpPr>
        <p:spPr>
          <a:xfrm>
            <a:off x="549275" y="838199"/>
            <a:ext cx="8137525" cy="4190999"/>
          </a:xfrm>
        </p:spPr>
        <p:txBody>
          <a:bodyPr/>
          <a:lstStyle>
            <a:lvl1pPr marL="0" indent="0">
              <a:buFontTx/>
              <a:buNone/>
              <a:defRPr sz="2800" b="1">
                <a:latin typeface="+mj-lt"/>
              </a:defRPr>
            </a:lvl1pPr>
          </a:lstStyle>
          <a:p>
            <a:pPr lvl="0"/>
            <a:r>
              <a:rPr lang="en-US"/>
              <a:t>Click to edit Master text styles</a:t>
            </a:r>
          </a:p>
        </p:txBody>
      </p:sp>
    </p:spTree>
    <p:extLst>
      <p:ext uri="{BB962C8B-B14F-4D97-AF65-F5344CB8AC3E}">
        <p14:creationId xmlns:p14="http://schemas.microsoft.com/office/powerpoint/2010/main" val="3924346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3/21/16</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dirty="0"/>
          </a:p>
        </p:txBody>
      </p:sp>
      <p:sp>
        <p:nvSpPr>
          <p:cNvPr id="8" name="Text Placeholder 7"/>
          <p:cNvSpPr>
            <a:spLocks noGrp="1"/>
          </p:cNvSpPr>
          <p:nvPr>
            <p:ph type="body" sz="quarter" idx="13" hasCustomPrompt="1"/>
          </p:nvPr>
        </p:nvSpPr>
        <p:spPr>
          <a:xfrm>
            <a:off x="457200" y="5791200"/>
            <a:ext cx="745490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Tree>
    <p:extLst>
      <p:ext uri="{BB962C8B-B14F-4D97-AF65-F5344CB8AC3E}">
        <p14:creationId xmlns:p14="http://schemas.microsoft.com/office/powerpoint/2010/main" val="20647032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81B6BF-8D73-482C-802E-A8B7468F3D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79974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With Text Box Treatment">
    <p:spTree>
      <p:nvGrpSpPr>
        <p:cNvPr id="1" name=""/>
        <p:cNvGrpSpPr/>
        <p:nvPr/>
      </p:nvGrpSpPr>
      <p:grpSpPr>
        <a:xfrm>
          <a:off x="0" y="0"/>
          <a:ext cx="0" cy="0"/>
          <a:chOff x="0" y="0"/>
          <a:chExt cx="0" cy="0"/>
        </a:xfrm>
      </p:grpSpPr>
      <p:sp>
        <p:nvSpPr>
          <p:cNvPr id="13" name="Round Same Side Corner Rectangle 12"/>
          <p:cNvSpPr/>
          <p:nvPr userDrawn="1"/>
        </p:nvSpPr>
        <p:spPr>
          <a:xfrm>
            <a:off x="438738" y="1606551"/>
            <a:ext cx="8251464"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dirty="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3/21/16</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dirty="0"/>
          </a:p>
        </p:txBody>
      </p:sp>
      <p:grpSp>
        <p:nvGrpSpPr>
          <p:cNvPr id="6" name="Group 5"/>
          <p:cNvGrpSpPr/>
          <p:nvPr userDrawn="1"/>
        </p:nvGrpSpPr>
        <p:grpSpPr>
          <a:xfrm>
            <a:off x="448147" y="1437765"/>
            <a:ext cx="8238653"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647700" y="1765301"/>
            <a:ext cx="7797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7"/>
          <p:cNvSpPr>
            <a:spLocks noGrp="1"/>
          </p:cNvSpPr>
          <p:nvPr>
            <p:ph type="body" sz="quarter" idx="13" hasCustomPrompt="1"/>
          </p:nvPr>
        </p:nvSpPr>
        <p:spPr>
          <a:xfrm>
            <a:off x="457200" y="5791200"/>
            <a:ext cx="745490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Tree>
    <p:extLst>
      <p:ext uri="{BB962C8B-B14F-4D97-AF65-F5344CB8AC3E}">
        <p14:creationId xmlns:p14="http://schemas.microsoft.com/office/powerpoint/2010/main" val="240268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userDrawn="1"/>
        </p:nvSpPr>
        <p:spPr>
          <a:xfrm>
            <a:off x="-1587" y="1955801"/>
            <a:ext cx="9144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1" name="Rectangle 10"/>
          <p:cNvSpPr/>
          <p:nvPr userDrawn="1"/>
        </p:nvSpPr>
        <p:spPr bwMode="auto">
          <a:xfrm>
            <a:off x="722313" y="5691746"/>
            <a:ext cx="8245731"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indent="-889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dirty="0">
              <a:ln>
                <a:noFill/>
              </a:ln>
              <a:solidFill>
                <a:schemeClr val="tx1"/>
              </a:solidFill>
              <a:effectLst/>
              <a:latin typeface="Arial" charset="0"/>
            </a:endParaRPr>
          </a:p>
        </p:txBody>
      </p:sp>
      <p:sp>
        <p:nvSpPr>
          <p:cNvPr id="9" name="Rectangle 8"/>
          <p:cNvSpPr/>
          <p:nvPr userDrawn="1"/>
        </p:nvSpPr>
        <p:spPr>
          <a:xfrm>
            <a:off x="0" y="1955800"/>
            <a:ext cx="9144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2" name="Title 1"/>
          <p:cNvSpPr>
            <a:spLocks noGrp="1"/>
          </p:cNvSpPr>
          <p:nvPr>
            <p:ph type="title" hasCustomPrompt="1"/>
          </p:nvPr>
        </p:nvSpPr>
        <p:spPr>
          <a:xfrm>
            <a:off x="457200" y="4102101"/>
            <a:ext cx="7772400" cy="876300"/>
          </a:xfrm>
        </p:spPr>
        <p:txBody>
          <a:bodyPr anchor="t"/>
          <a:lstStyle>
            <a:lvl1pPr algn="l">
              <a:lnSpc>
                <a:spcPts val="2900"/>
              </a:lnSpc>
              <a:defRPr sz="2800" b="1" cap="none" spc="100">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457200" y="3698645"/>
            <a:ext cx="7772400" cy="403455"/>
          </a:xfrm>
        </p:spPr>
        <p:txBody>
          <a:bodyPr anchor="b" anchorCtr="0"/>
          <a:lstStyle>
            <a:lvl1pPr marL="0" indent="0">
              <a:lnSpc>
                <a:spcPts val="2100"/>
              </a:lnSpc>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3/21/16</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dirty="0"/>
          </a:p>
        </p:txBody>
      </p:sp>
      <p:pic>
        <p:nvPicPr>
          <p:cNvPr id="18" name="Picture 17"/>
          <p:cNvPicPr>
            <a:picLocks noChangeAspect="1"/>
          </p:cNvPicPr>
          <p:nvPr userDrawn="1"/>
        </p:nvPicPr>
        <p:blipFill rotWithShape="1">
          <a:blip r:embed="rId2">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9986"/>
          <a:stretch/>
        </p:blipFill>
        <p:spPr>
          <a:xfrm>
            <a:off x="6454469" y="2527301"/>
            <a:ext cx="2689531" cy="3266046"/>
          </a:xfrm>
          <a:prstGeom prst="rect">
            <a:avLst/>
          </a:prstGeom>
        </p:spPr>
      </p:pic>
      <p:cxnSp>
        <p:nvCxnSpPr>
          <p:cNvPr id="10" name="Straight Connector 9"/>
          <p:cNvCxnSpPr/>
          <p:nvPr userDrawn="1"/>
        </p:nvCxnSpPr>
        <p:spPr>
          <a:xfrm>
            <a:off x="0" y="2057401"/>
            <a:ext cx="9142413"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587" y="5691746"/>
            <a:ext cx="9142413"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534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94382"/>
            <a:ext cx="3968496"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34144"/>
            <a:ext cx="3968496"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9325" y="1594382"/>
            <a:ext cx="3968496"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9325" y="2234144"/>
            <a:ext cx="3968496"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dirty="0"/>
              <a:t>3/21/16</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3111FA1-5AF9-0647-B31D-D6250D4530A3}" type="slidenum">
              <a:rPr lang="en-US" smtClean="0"/>
              <a:t>‹#›</a:t>
            </a:fld>
            <a:endParaRPr lang="en-US" dirty="0"/>
          </a:p>
        </p:txBody>
      </p:sp>
      <p:sp>
        <p:nvSpPr>
          <p:cNvPr id="10" name="Text Placeholder 7"/>
          <p:cNvSpPr>
            <a:spLocks noGrp="1"/>
          </p:cNvSpPr>
          <p:nvPr>
            <p:ph type="body" sz="quarter" idx="13" hasCustomPrompt="1"/>
          </p:nvPr>
        </p:nvSpPr>
        <p:spPr>
          <a:xfrm>
            <a:off x="457200" y="5791200"/>
            <a:ext cx="745490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Tree>
    <p:extLst>
      <p:ext uri="{BB962C8B-B14F-4D97-AF65-F5344CB8AC3E}">
        <p14:creationId xmlns:p14="http://schemas.microsoft.com/office/powerpoint/2010/main" val="380885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3/21/16</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dirty="0"/>
          </a:p>
        </p:txBody>
      </p:sp>
    </p:spTree>
    <p:extLst>
      <p:ext uri="{BB962C8B-B14F-4D97-AF65-F5344CB8AC3E}">
        <p14:creationId xmlns:p14="http://schemas.microsoft.com/office/powerpoint/2010/main" val="1836848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3/21/16</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3111FA1-5AF9-0647-B31D-D6250D4530A3}" type="slidenum">
              <a:rPr lang="en-US" smtClean="0"/>
              <a:t>‹#›</a:t>
            </a:fld>
            <a:endParaRPr lang="en-US" dirty="0"/>
          </a:p>
        </p:txBody>
      </p:sp>
    </p:spTree>
    <p:extLst>
      <p:ext uri="{BB962C8B-B14F-4D97-AF65-F5344CB8AC3E}">
        <p14:creationId xmlns:p14="http://schemas.microsoft.com/office/powerpoint/2010/main" val="1111902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6630" y="5080000"/>
            <a:ext cx="8140170" cy="397933"/>
          </a:xfrm>
        </p:spPr>
        <p:txBody>
          <a:bodyPr anchor="b"/>
          <a:lstStyle>
            <a:lvl1pPr algn="l">
              <a:defRPr sz="1600" b="1"/>
            </a:lvl1pPr>
          </a:lstStyle>
          <a:p>
            <a:r>
              <a:rPr lang="en-US"/>
              <a:t>Click to edit Master title style</a:t>
            </a:r>
            <a:endParaRPr lang="en-US" dirty="0"/>
          </a:p>
        </p:txBody>
      </p:sp>
      <p:sp>
        <p:nvSpPr>
          <p:cNvPr id="4" name="Text Placeholder 3"/>
          <p:cNvSpPr>
            <a:spLocks noGrp="1"/>
          </p:cNvSpPr>
          <p:nvPr>
            <p:ph type="body" sz="half" idx="2"/>
          </p:nvPr>
        </p:nvSpPr>
        <p:spPr>
          <a:xfrm>
            <a:off x="549274" y="5494337"/>
            <a:ext cx="8137525"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3/21/16</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111FA1-5AF9-0647-B31D-D6250D4530A3}" type="slidenum">
              <a:rPr lang="en-US" smtClean="0"/>
              <a:t>‹#›</a:t>
            </a:fld>
            <a:endParaRPr lang="en-US" dirty="0"/>
          </a:p>
        </p:txBody>
      </p:sp>
      <p:sp>
        <p:nvSpPr>
          <p:cNvPr id="8" name="Text Placeholder 7"/>
          <p:cNvSpPr>
            <a:spLocks noGrp="1"/>
          </p:cNvSpPr>
          <p:nvPr>
            <p:ph type="body" sz="quarter" idx="13" hasCustomPrompt="1"/>
          </p:nvPr>
        </p:nvSpPr>
        <p:spPr>
          <a:xfrm>
            <a:off x="546630" y="5791200"/>
            <a:ext cx="736547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
        <p:nvSpPr>
          <p:cNvPr id="11" name="Content Placeholder 2"/>
          <p:cNvSpPr>
            <a:spLocks noGrp="1"/>
          </p:cNvSpPr>
          <p:nvPr>
            <p:ph idx="14"/>
          </p:nvPr>
        </p:nvSpPr>
        <p:spPr>
          <a:xfrm>
            <a:off x="549275" y="838199"/>
            <a:ext cx="8137525" cy="4190999"/>
          </a:xfrm>
        </p:spPr>
        <p:txBody>
          <a:bodyPr/>
          <a:lstStyle>
            <a:lvl1pPr marL="0" indent="0">
              <a:buFontTx/>
              <a:buNone/>
              <a:defRPr sz="2800" b="1">
                <a:latin typeface="+mj-lt"/>
              </a:defRPr>
            </a:lvl1pPr>
          </a:lstStyle>
          <a:p>
            <a:pPr lvl="0"/>
            <a:r>
              <a:rPr lang="en-US"/>
              <a:t>Click to edit Master text styles</a:t>
            </a:r>
          </a:p>
        </p:txBody>
      </p:sp>
    </p:spTree>
    <p:extLst>
      <p:ext uri="{BB962C8B-B14F-4D97-AF65-F5344CB8AC3E}">
        <p14:creationId xmlns:p14="http://schemas.microsoft.com/office/powerpoint/2010/main" val="1647339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2.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1.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userDrawn="1"/>
        </p:nvSpPr>
        <p:spPr>
          <a:xfrm>
            <a:off x="0" y="-4559"/>
            <a:ext cx="9153144"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grpSp>
        <p:nvGrpSpPr>
          <p:cNvPr id="13" name="Group 12"/>
          <p:cNvGrpSpPr/>
          <p:nvPr userDrawn="1"/>
        </p:nvGrpSpPr>
        <p:grpSpPr>
          <a:xfrm>
            <a:off x="6612471" y="59966"/>
            <a:ext cx="2057286" cy="571818"/>
            <a:chOff x="202887" y="5437878"/>
            <a:chExt cx="2286199" cy="635444"/>
          </a:xfrm>
        </p:grpSpPr>
        <p:pic>
          <p:nvPicPr>
            <p:cNvPr id="14" name="Picture 13" descr="DPH-Logo-white.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457200" y="812009"/>
            <a:ext cx="8229600" cy="63498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3/21/16</a:t>
            </a:r>
          </a:p>
        </p:txBody>
      </p:sp>
      <p:sp>
        <p:nvSpPr>
          <p:cNvPr id="5" name="Footer Placeholder 4"/>
          <p:cNvSpPr>
            <a:spLocks noGrp="1"/>
          </p:cNvSpPr>
          <p:nvPr>
            <p:ph type="ftr" sz="quarter" idx="3"/>
          </p:nvPr>
        </p:nvSpPr>
        <p:spPr>
          <a:xfrm>
            <a:off x="50165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153400" y="6356350"/>
            <a:ext cx="533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11FA1-5AF9-0647-B31D-D6250D4530A3}" type="slidenum">
              <a:rPr lang="en-US" smtClean="0"/>
              <a:t>‹#›</a:t>
            </a:fld>
            <a:endParaRPr lang="en-US" dirty="0"/>
          </a:p>
        </p:txBody>
      </p:sp>
      <p:grpSp>
        <p:nvGrpSpPr>
          <p:cNvPr id="27" name="Group 26"/>
          <p:cNvGrpSpPr/>
          <p:nvPr userDrawn="1"/>
        </p:nvGrpSpPr>
        <p:grpSpPr>
          <a:xfrm>
            <a:off x="-10731" y="691733"/>
            <a:ext cx="9153144" cy="83427"/>
            <a:chOff x="4859" y="6756285"/>
            <a:chExt cx="6847555" cy="101715"/>
          </a:xfrm>
        </p:grpSpPr>
        <p:sp>
          <p:nvSpPr>
            <p:cNvPr id="28" name="Rectangle 27"/>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29" name="Rectangle 28"/>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30" name="Rectangle 29"/>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grpSp>
    </p:spTree>
    <p:extLst>
      <p:ext uri="{BB962C8B-B14F-4D97-AF65-F5344CB8AC3E}">
        <p14:creationId xmlns:p14="http://schemas.microsoft.com/office/powerpoint/2010/main" val="76202789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2" r:id="rId4"/>
    <p:sldLayoutId id="2147483651" r:id="rId5"/>
    <p:sldLayoutId id="2147483653" r:id="rId6"/>
    <p:sldLayoutId id="2147483654" r:id="rId7"/>
    <p:sldLayoutId id="2147483655" r:id="rId8"/>
    <p:sldLayoutId id="2147483657" r:id="rId9"/>
    <p:sldLayoutId id="2147483663" r:id="rId10"/>
  </p:sldLayoutIdLst>
  <p:hf sldNum="0" hdr="0" ftr="0" dt="0"/>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86608"/>
            <a:ext cx="8229600" cy="63498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50165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153400" y="6356350"/>
            <a:ext cx="533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11FA1-5AF9-0647-B31D-D6250D4530A3}" type="slidenum">
              <a:rPr lang="en-US" smtClean="0"/>
              <a:t>‹#›</a:t>
            </a:fld>
            <a:endParaRPr lang="en-US" dirty="0"/>
          </a:p>
        </p:txBody>
      </p:sp>
      <p:sp>
        <p:nvSpPr>
          <p:cNvPr id="20" name="Rectangle 19"/>
          <p:cNvSpPr/>
          <p:nvPr/>
        </p:nvSpPr>
        <p:spPr>
          <a:xfrm>
            <a:off x="0" y="-4559"/>
            <a:ext cx="9153144" cy="584305"/>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pic>
        <p:nvPicPr>
          <p:cNvPr id="21" name="Picture 20" descr="DPH-Logo-white.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97938" y="81548"/>
            <a:ext cx="1489969" cy="479910"/>
          </a:xfrm>
          <a:prstGeom prst="rect">
            <a:avLst/>
          </a:prstGeom>
        </p:spPr>
      </p:pic>
      <p:grpSp>
        <p:nvGrpSpPr>
          <p:cNvPr id="27" name="Group 26"/>
          <p:cNvGrpSpPr/>
          <p:nvPr/>
        </p:nvGrpSpPr>
        <p:grpSpPr>
          <a:xfrm>
            <a:off x="-10731" y="581662"/>
            <a:ext cx="9153144" cy="83427"/>
            <a:chOff x="4859" y="6756285"/>
            <a:chExt cx="6847555" cy="101715"/>
          </a:xfrm>
        </p:grpSpPr>
        <p:sp>
          <p:nvSpPr>
            <p:cNvPr id="28" name="Rectangle 27"/>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29" name="Rectangle 28"/>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30" name="Rectangle 29"/>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grpSp>
    </p:spTree>
    <p:extLst>
      <p:ext uri="{BB962C8B-B14F-4D97-AF65-F5344CB8AC3E}">
        <p14:creationId xmlns:p14="http://schemas.microsoft.com/office/powerpoint/2010/main" val="340016727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Lst>
  <p:hf hdr="0" ftr="0" dt="0"/>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userDrawn="1"/>
        </p:nvSpPr>
        <p:spPr>
          <a:xfrm>
            <a:off x="0" y="-4559"/>
            <a:ext cx="9153144"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grpSp>
        <p:nvGrpSpPr>
          <p:cNvPr id="13" name="Group 12"/>
          <p:cNvGrpSpPr/>
          <p:nvPr userDrawn="1"/>
        </p:nvGrpSpPr>
        <p:grpSpPr>
          <a:xfrm>
            <a:off x="6612471" y="59966"/>
            <a:ext cx="2057286" cy="571818"/>
            <a:chOff x="202887" y="5437878"/>
            <a:chExt cx="2286199" cy="635444"/>
          </a:xfrm>
        </p:grpSpPr>
        <p:pic>
          <p:nvPicPr>
            <p:cNvPr id="14" name="Picture 13" descr="DPH-Logo-white.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457200" y="812009"/>
            <a:ext cx="8229600" cy="63498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3/21/16</a:t>
            </a:r>
          </a:p>
        </p:txBody>
      </p:sp>
      <p:sp>
        <p:nvSpPr>
          <p:cNvPr id="5" name="Footer Placeholder 4"/>
          <p:cNvSpPr>
            <a:spLocks noGrp="1"/>
          </p:cNvSpPr>
          <p:nvPr>
            <p:ph type="ftr" sz="quarter" idx="3"/>
          </p:nvPr>
        </p:nvSpPr>
        <p:spPr>
          <a:xfrm>
            <a:off x="50165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153400" y="6356350"/>
            <a:ext cx="533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11FA1-5AF9-0647-B31D-D6250D4530A3}" type="slidenum">
              <a:rPr lang="en-US" smtClean="0"/>
              <a:t>‹#›</a:t>
            </a:fld>
            <a:endParaRPr lang="en-US" dirty="0"/>
          </a:p>
        </p:txBody>
      </p:sp>
      <p:grpSp>
        <p:nvGrpSpPr>
          <p:cNvPr id="27" name="Group 26"/>
          <p:cNvGrpSpPr/>
          <p:nvPr userDrawn="1"/>
        </p:nvGrpSpPr>
        <p:grpSpPr>
          <a:xfrm>
            <a:off x="-10731" y="691733"/>
            <a:ext cx="9153144" cy="83427"/>
            <a:chOff x="4859" y="6756285"/>
            <a:chExt cx="6847555" cy="101715"/>
          </a:xfrm>
        </p:grpSpPr>
        <p:sp>
          <p:nvSpPr>
            <p:cNvPr id="28" name="Rectangle 27"/>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29" name="Rectangle 28"/>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30" name="Rectangle 29"/>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grpSp>
    </p:spTree>
    <p:extLst>
      <p:ext uri="{BB962C8B-B14F-4D97-AF65-F5344CB8AC3E}">
        <p14:creationId xmlns:p14="http://schemas.microsoft.com/office/powerpoint/2010/main" val="211373248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Lst>
  <p:hf sldNum="0" hdr="0" ftr="0" dt="0"/>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mailto:SUDTransformation@ph.lacounty.gov"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hyperlink" Target="http://publichealth.lacounty.gov/sapc/PatientPublic.ht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hyperlink" Target="http://publichealth.lacounty.gov/sapc/PatientPublic/BrochureSpanish.pdf" TargetMode="External"/><Relationship Id="rId4" Type="http://schemas.openxmlformats.org/officeDocument/2006/relationships/hyperlink" Target="http://publichealth.lacounty.gov/sapc/PatientPublic/Brochure.pdf"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publichealth.lacounty.gov/chs/phcenters.htm"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30.JP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254000" y="750581"/>
            <a:ext cx="8889999" cy="2895600"/>
          </a:xfrm>
          <a:noFill/>
        </p:spPr>
        <p:txBody>
          <a:bodyPr/>
          <a:lstStyle/>
          <a:p>
            <a:pPr>
              <a:lnSpc>
                <a:spcPct val="100000"/>
              </a:lnSpc>
            </a:pPr>
            <a:r>
              <a:rPr lang="en-US" sz="4800" dirty="0"/>
              <a:t/>
            </a:r>
            <a:br>
              <a:rPr lang="en-US" sz="4800" dirty="0"/>
            </a:br>
            <a:r>
              <a:rPr lang="en-US" sz="4800" dirty="0">
                <a:latin typeface="Arial Black" panose="020B0A04020102020204" pitchFamily="34" charset="0"/>
              </a:rPr>
              <a:t>Navigating the Substance Use Treatment Network </a:t>
            </a:r>
            <a:br>
              <a:rPr lang="en-US" sz="4800" dirty="0">
                <a:latin typeface="Arial Black" panose="020B0A04020102020204" pitchFamily="34" charset="0"/>
              </a:rPr>
            </a:br>
            <a:r>
              <a:rPr lang="en-US" sz="4800" dirty="0">
                <a:latin typeface="Arial Black" panose="020B0A04020102020204" pitchFamily="34" charset="0"/>
              </a:rPr>
              <a:t>and Benefit Package</a:t>
            </a:r>
            <a:r>
              <a:rPr lang="en-US" sz="4800" dirty="0"/>
              <a:t/>
            </a:r>
            <a:br>
              <a:rPr lang="en-US" sz="4800" dirty="0"/>
            </a:br>
            <a:r>
              <a:rPr lang="en-US" sz="4800" dirty="0"/>
              <a:t/>
            </a:r>
            <a:br>
              <a:rPr lang="en-US" sz="4800" dirty="0"/>
            </a:br>
            <a:r>
              <a:rPr lang="en-US" sz="1600" dirty="0">
                <a:latin typeface="Arial "/>
              </a:rPr>
              <a:t>Los Angeles County Health Agency </a:t>
            </a:r>
            <a:br>
              <a:rPr lang="en-US" sz="1600" dirty="0">
                <a:latin typeface="Arial "/>
              </a:rPr>
            </a:br>
            <a:r>
              <a:rPr lang="en-US" sz="1600" dirty="0">
                <a:latin typeface="Arial "/>
              </a:rPr>
              <a:t>Department of Public Health </a:t>
            </a:r>
            <a:br>
              <a:rPr lang="en-US" sz="1600" dirty="0">
                <a:latin typeface="Arial "/>
              </a:rPr>
            </a:br>
            <a:r>
              <a:rPr lang="en-US" sz="1600" dirty="0">
                <a:latin typeface="Arial "/>
              </a:rPr>
              <a:t>Substance Abuse Prevention and Control</a:t>
            </a:r>
            <a:r>
              <a:rPr lang="en-US" sz="4800" dirty="0"/>
              <a:t/>
            </a:r>
            <a:br>
              <a:rPr lang="en-US" sz="4800" dirty="0"/>
            </a:br>
            <a:endParaRPr lang="en-US" sz="3600" b="0" dirty="0">
              <a:latin typeface="Times New Roman" charset="0"/>
            </a:endParaRPr>
          </a:p>
        </p:txBody>
      </p:sp>
    </p:spTree>
    <p:extLst>
      <p:ext uri="{BB962C8B-B14F-4D97-AF65-F5344CB8AC3E}">
        <p14:creationId xmlns:p14="http://schemas.microsoft.com/office/powerpoint/2010/main" val="1013948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736916"/>
            <a:ext cx="8470900" cy="3662541"/>
          </a:xfrm>
          <a:prstGeom prst="rect">
            <a:avLst/>
          </a:prstGeom>
        </p:spPr>
        <p:txBody>
          <a:bodyPr wrap="square">
            <a:spAutoFit/>
          </a:bodyPr>
          <a:lstStyle/>
          <a:p>
            <a:pPr marL="342900" marR="0" lvl="0" indent="-342900">
              <a:spcBef>
                <a:spcPts val="1200"/>
              </a:spcBef>
              <a:spcAft>
                <a:spcPts val="1200"/>
              </a:spcAft>
              <a:buFont typeface="Symbol" panose="05050102010706020507" pitchFamily="18" charset="2"/>
              <a:buChar char=""/>
            </a:pPr>
            <a:r>
              <a:rPr lang="en-US" sz="2200" b="1" dirty="0">
                <a:solidFill>
                  <a:srgbClr val="000000"/>
                </a:solidFill>
                <a:latin typeface="Arial" panose="020B0604020202020204" pitchFamily="34" charset="0"/>
                <a:ea typeface="Calibri" panose="020F0502020204030204" pitchFamily="34" charset="0"/>
                <a:cs typeface="Arial" panose="020B0604020202020204" pitchFamily="34" charset="0"/>
              </a:rPr>
              <a:t>55,985	SUD treatment admissions (not unique clients)</a:t>
            </a:r>
          </a:p>
          <a:p>
            <a:pPr marL="342900" marR="0" lvl="0" indent="-342900">
              <a:spcBef>
                <a:spcPts val="1200"/>
              </a:spcBef>
              <a:spcAft>
                <a:spcPts val="1200"/>
              </a:spcAft>
              <a:buFont typeface="Symbol" panose="05050102010706020507" pitchFamily="18" charset="2"/>
              <a:buChar char=""/>
            </a:pPr>
            <a:r>
              <a:rPr 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26.3% 	Mental Health Issues</a:t>
            </a:r>
          </a:p>
          <a:p>
            <a:pPr marL="342900" marR="0" lvl="0" indent="-342900">
              <a:spcBef>
                <a:spcPts val="1200"/>
              </a:spcBef>
              <a:spcAft>
                <a:spcPts val="1200"/>
              </a:spcAft>
              <a:buFont typeface="Symbol" panose="05050102010706020507" pitchFamily="18" charset="2"/>
              <a:buChar char=""/>
            </a:pPr>
            <a:r>
              <a:rPr 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15.3% 	Medical Problems</a:t>
            </a:r>
          </a:p>
          <a:p>
            <a:pPr marL="342900" marR="0" lvl="0" indent="-342900">
              <a:spcBef>
                <a:spcPts val="1200"/>
              </a:spcBef>
              <a:spcAft>
                <a:spcPts val="1200"/>
              </a:spcAft>
              <a:buFont typeface="Symbol" panose="05050102010706020507" pitchFamily="18" charset="2"/>
              <a:buChar char=""/>
            </a:pPr>
            <a:r>
              <a:rPr 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19.0% 	Disability</a:t>
            </a:r>
          </a:p>
          <a:p>
            <a:pPr marL="342900" marR="0" lvl="0" indent="-342900">
              <a:spcBef>
                <a:spcPts val="1200"/>
              </a:spcBef>
              <a:spcAft>
                <a:spcPts val="1200"/>
              </a:spcAft>
              <a:buFont typeface="Symbol" panose="05050102010706020507" pitchFamily="18" charset="2"/>
              <a:buChar char=""/>
            </a:pPr>
            <a:r>
              <a:rPr 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33.8% 	Speak language other than English at home</a:t>
            </a:r>
          </a:p>
          <a:p>
            <a:pPr marL="342900" marR="0" lvl="0" indent="-342900">
              <a:spcBef>
                <a:spcPts val="1200"/>
              </a:spcBef>
              <a:spcAft>
                <a:spcPts val="1200"/>
              </a:spcAft>
              <a:buFont typeface="Symbol" panose="05050102010706020507" pitchFamily="18" charset="2"/>
              <a:buChar char=""/>
            </a:pPr>
            <a:r>
              <a:rPr 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14.8%	Criminal justice involved</a:t>
            </a:r>
          </a:p>
        </p:txBody>
      </p:sp>
      <p:sp>
        <p:nvSpPr>
          <p:cNvPr id="3" name="Title 1"/>
          <p:cNvSpPr txBox="1">
            <a:spLocks/>
          </p:cNvSpPr>
          <p:nvPr/>
        </p:nvSpPr>
        <p:spPr>
          <a:xfrm>
            <a:off x="457200" y="921309"/>
            <a:ext cx="8229600" cy="634985"/>
          </a:xfrm>
          <a:prstGeom prst="rect">
            <a:avLst/>
          </a:prstGeom>
        </p:spPr>
        <p:txBody>
          <a:bodyPr/>
          <a:lstStyle>
            <a:lvl1pPr algn="l" defTabSz="457200" rtl="0" eaLnBrk="1" latinLnBrk="0" hangingPunct="1">
              <a:spcBef>
                <a:spcPct val="0"/>
              </a:spcBef>
              <a:buNone/>
              <a:defRPr sz="2800" b="1" kern="1200">
                <a:solidFill>
                  <a:schemeClr val="tx1"/>
                </a:solidFill>
                <a:latin typeface="+mj-lt"/>
                <a:ea typeface="+mj-ea"/>
                <a:cs typeface="+mj-cs"/>
              </a:defRPr>
            </a:lvl1pPr>
          </a:lstStyle>
          <a:p>
            <a:r>
              <a:rPr lang="en-US" sz="2600" dirty="0">
                <a:solidFill>
                  <a:schemeClr val="accent6">
                    <a:lumMod val="75000"/>
                  </a:schemeClr>
                </a:solidFill>
                <a:latin typeface="Arial "/>
                <a:ea typeface="Calibri" panose="020F0502020204030204" pitchFamily="34" charset="0"/>
                <a:cs typeface="Times New Roman" panose="02020603050405020304" pitchFamily="18" charset="0"/>
              </a:rPr>
              <a:t>About Our Patients: FY 2015-2016</a:t>
            </a:r>
          </a:p>
        </p:txBody>
      </p:sp>
    </p:spTree>
    <p:extLst>
      <p:ext uri="{BB962C8B-B14F-4D97-AF65-F5344CB8AC3E}">
        <p14:creationId xmlns:p14="http://schemas.microsoft.com/office/powerpoint/2010/main" val="2347582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5" dirty="0"/>
              <a:t>Homeless and</a:t>
            </a:r>
            <a:r>
              <a:rPr spc="-5" dirty="0"/>
              <a:t> </a:t>
            </a:r>
            <a:r>
              <a:rPr spc="-20" dirty="0"/>
              <a:t>Un</a:t>
            </a:r>
            <a:r>
              <a:rPr spc="-55" dirty="0"/>
              <a:t>s</a:t>
            </a:r>
            <a:r>
              <a:rPr spc="-35" dirty="0"/>
              <a:t>t</a:t>
            </a:r>
            <a:r>
              <a:rPr spc="-15" dirty="0"/>
              <a:t>ably</a:t>
            </a:r>
            <a:r>
              <a:rPr spc="10" dirty="0"/>
              <a:t> </a:t>
            </a:r>
            <a:r>
              <a:rPr spc="-15" dirty="0"/>
              <a:t>Housed</a:t>
            </a:r>
            <a:r>
              <a:rPr spc="-10" dirty="0"/>
              <a:t> </a:t>
            </a:r>
            <a:r>
              <a:rPr spc="-75" dirty="0"/>
              <a:t>P</a:t>
            </a:r>
            <a:r>
              <a:rPr spc="-40" dirty="0"/>
              <a:t>a</a:t>
            </a:r>
            <a:r>
              <a:rPr spc="-15" dirty="0"/>
              <a:t>tie</a:t>
            </a:r>
            <a:r>
              <a:rPr spc="-50" dirty="0"/>
              <a:t>n</a:t>
            </a:r>
            <a:r>
              <a:rPr spc="-15" dirty="0"/>
              <a:t>ts</a:t>
            </a:r>
          </a:p>
        </p:txBody>
      </p:sp>
      <p:sp>
        <p:nvSpPr>
          <p:cNvPr id="3" name="object 3"/>
          <p:cNvSpPr/>
          <p:nvPr/>
        </p:nvSpPr>
        <p:spPr>
          <a:xfrm>
            <a:off x="975360" y="3070860"/>
            <a:ext cx="7192518" cy="3655314"/>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535940" y="1683931"/>
            <a:ext cx="7897495" cy="1390650"/>
          </a:xfrm>
          <a:prstGeom prst="rect">
            <a:avLst/>
          </a:prstGeom>
        </p:spPr>
        <p:txBody>
          <a:bodyPr vert="horz" wrap="square" lIns="0" tIns="0" rIns="0" bIns="0" rtlCol="0">
            <a:spAutoFit/>
          </a:bodyPr>
          <a:lstStyle/>
          <a:p>
            <a:pPr marL="268605" indent="-255904">
              <a:lnSpc>
                <a:spcPct val="100000"/>
              </a:lnSpc>
              <a:buClr>
                <a:srgbClr val="375F92"/>
              </a:buClr>
              <a:buFont typeface="Arial"/>
              <a:buChar char="•"/>
              <a:tabLst>
                <a:tab pos="269240" algn="l"/>
              </a:tabLst>
            </a:pPr>
            <a:r>
              <a:rPr sz="2400" dirty="0">
                <a:latin typeface="Calibri"/>
                <a:cs typeface="Calibri"/>
              </a:rPr>
              <a:t>2</a:t>
            </a:r>
            <a:r>
              <a:rPr sz="2400" spc="-10" dirty="0">
                <a:latin typeface="Calibri"/>
                <a:cs typeface="Calibri"/>
              </a:rPr>
              <a:t>1</a:t>
            </a:r>
            <a:r>
              <a:rPr sz="2400" spc="-5" dirty="0">
                <a:latin typeface="Calibri"/>
                <a:cs typeface="Calibri"/>
              </a:rPr>
              <a:t>.</a:t>
            </a:r>
            <a:r>
              <a:rPr sz="2400" spc="-10" dirty="0">
                <a:latin typeface="Calibri"/>
                <a:cs typeface="Calibri"/>
              </a:rPr>
              <a:t>5</a:t>
            </a:r>
            <a:r>
              <a:rPr sz="2400" dirty="0">
                <a:latin typeface="Calibri"/>
                <a:cs typeface="Calibri"/>
              </a:rPr>
              <a:t>% </a:t>
            </a:r>
            <a:r>
              <a:rPr sz="2400" spc="-5" dirty="0">
                <a:latin typeface="Calibri"/>
                <a:cs typeface="Calibri"/>
              </a:rPr>
              <a:t>o</a:t>
            </a:r>
            <a:r>
              <a:rPr sz="2400" dirty="0">
                <a:latin typeface="Calibri"/>
                <a:cs typeface="Calibri"/>
              </a:rPr>
              <a:t>r</a:t>
            </a:r>
            <a:r>
              <a:rPr sz="2400" spc="-20" dirty="0">
                <a:latin typeface="Calibri"/>
                <a:cs typeface="Calibri"/>
              </a:rPr>
              <a:t> </a:t>
            </a:r>
            <a:r>
              <a:rPr sz="2400" dirty="0">
                <a:latin typeface="Calibri"/>
                <a:cs typeface="Calibri"/>
              </a:rPr>
              <a:t>9,</a:t>
            </a:r>
            <a:r>
              <a:rPr sz="2400" spc="-10" dirty="0">
                <a:latin typeface="Calibri"/>
                <a:cs typeface="Calibri"/>
              </a:rPr>
              <a:t>1</a:t>
            </a:r>
            <a:r>
              <a:rPr sz="2400" dirty="0">
                <a:latin typeface="Calibri"/>
                <a:cs typeface="Calibri"/>
              </a:rPr>
              <a:t>66</a:t>
            </a:r>
            <a:r>
              <a:rPr sz="2400" spc="-10" dirty="0">
                <a:latin typeface="Calibri"/>
                <a:cs typeface="Calibri"/>
              </a:rPr>
              <a:t> </a:t>
            </a:r>
            <a:r>
              <a:rPr sz="2400" spc="-5" dirty="0">
                <a:latin typeface="Calibri"/>
                <a:cs typeface="Calibri"/>
              </a:rPr>
              <a:t>p</a:t>
            </a:r>
            <a:r>
              <a:rPr sz="2400" spc="-25" dirty="0">
                <a:latin typeface="Calibri"/>
                <a:cs typeface="Calibri"/>
              </a:rPr>
              <a:t>a</a:t>
            </a:r>
            <a:r>
              <a:rPr sz="2400" dirty="0">
                <a:latin typeface="Calibri"/>
                <a:cs typeface="Calibri"/>
              </a:rPr>
              <a:t>tie</a:t>
            </a:r>
            <a:r>
              <a:rPr sz="2400" spc="-20" dirty="0">
                <a:latin typeface="Calibri"/>
                <a:cs typeface="Calibri"/>
              </a:rPr>
              <a:t>n</a:t>
            </a:r>
            <a:r>
              <a:rPr sz="2400" dirty="0">
                <a:latin typeface="Calibri"/>
                <a:cs typeface="Calibri"/>
              </a:rPr>
              <a:t>ts </a:t>
            </a:r>
            <a:r>
              <a:rPr sz="2400" spc="-35" dirty="0">
                <a:latin typeface="Calibri"/>
                <a:cs typeface="Calibri"/>
              </a:rPr>
              <a:t>w</a:t>
            </a:r>
            <a:r>
              <a:rPr sz="2400" dirty="0">
                <a:latin typeface="Calibri"/>
                <a:cs typeface="Calibri"/>
              </a:rPr>
              <a:t>e</a:t>
            </a:r>
            <a:r>
              <a:rPr sz="2400" spc="-30" dirty="0">
                <a:latin typeface="Calibri"/>
                <a:cs typeface="Calibri"/>
              </a:rPr>
              <a:t>r</a:t>
            </a:r>
            <a:r>
              <a:rPr sz="2400" dirty="0">
                <a:latin typeface="Calibri"/>
                <a:cs typeface="Calibri"/>
              </a:rPr>
              <a:t>e </a:t>
            </a:r>
            <a:r>
              <a:rPr sz="2400" spc="-5" dirty="0">
                <a:latin typeface="Calibri"/>
                <a:cs typeface="Calibri"/>
              </a:rPr>
              <a:t>hom</a:t>
            </a:r>
            <a:r>
              <a:rPr sz="2400" spc="5" dirty="0">
                <a:latin typeface="Calibri"/>
                <a:cs typeface="Calibri"/>
              </a:rPr>
              <a:t>e</a:t>
            </a:r>
            <a:r>
              <a:rPr sz="2400" dirty="0">
                <a:latin typeface="Calibri"/>
                <a:cs typeface="Calibri"/>
              </a:rPr>
              <a:t>less</a:t>
            </a:r>
            <a:r>
              <a:rPr sz="2400" spc="-5" dirty="0">
                <a:latin typeface="Calibri"/>
                <a:cs typeface="Calibri"/>
              </a:rPr>
              <a:t> </a:t>
            </a:r>
            <a:r>
              <a:rPr sz="2400" spc="-10" dirty="0">
                <a:latin typeface="Calibri"/>
                <a:cs typeface="Calibri"/>
              </a:rPr>
              <a:t>or</a:t>
            </a:r>
            <a:r>
              <a:rPr sz="2400" spc="-15" dirty="0">
                <a:latin typeface="Calibri"/>
                <a:cs typeface="Calibri"/>
              </a:rPr>
              <a:t> </a:t>
            </a:r>
            <a:r>
              <a:rPr sz="2400" spc="-5" dirty="0">
                <a:latin typeface="Calibri"/>
                <a:cs typeface="Calibri"/>
              </a:rPr>
              <a:t>un</a:t>
            </a:r>
            <a:r>
              <a:rPr sz="2400" spc="-25" dirty="0">
                <a:latin typeface="Calibri"/>
                <a:cs typeface="Calibri"/>
              </a:rPr>
              <a:t>st</a:t>
            </a:r>
            <a:r>
              <a:rPr sz="2400" dirty="0">
                <a:latin typeface="Calibri"/>
                <a:cs typeface="Calibri"/>
              </a:rPr>
              <a:t>ably</a:t>
            </a:r>
            <a:r>
              <a:rPr sz="2400" spc="-10" dirty="0">
                <a:latin typeface="Calibri"/>
                <a:cs typeface="Calibri"/>
              </a:rPr>
              <a:t> </a:t>
            </a:r>
            <a:r>
              <a:rPr sz="2400" spc="-5" dirty="0">
                <a:latin typeface="Calibri"/>
                <a:cs typeface="Calibri"/>
              </a:rPr>
              <a:t>house</a:t>
            </a:r>
            <a:r>
              <a:rPr sz="2400" dirty="0">
                <a:latin typeface="Calibri"/>
                <a:cs typeface="Calibri"/>
              </a:rPr>
              <a:t>d</a:t>
            </a:r>
            <a:r>
              <a:rPr sz="2400" spc="15" dirty="0">
                <a:latin typeface="Calibri"/>
                <a:cs typeface="Calibri"/>
              </a:rPr>
              <a:t> </a:t>
            </a:r>
            <a:r>
              <a:rPr sz="2400" spc="-20" dirty="0">
                <a:latin typeface="Calibri"/>
                <a:cs typeface="Calibri"/>
              </a:rPr>
              <a:t>a</a:t>
            </a:r>
            <a:r>
              <a:rPr sz="2400" dirty="0">
                <a:latin typeface="Calibri"/>
                <a:cs typeface="Calibri"/>
              </a:rPr>
              <a:t>t</a:t>
            </a:r>
          </a:p>
          <a:p>
            <a:pPr marL="268605">
              <a:lnSpc>
                <a:spcPct val="100000"/>
              </a:lnSpc>
            </a:pPr>
            <a:r>
              <a:rPr sz="2400" dirty="0">
                <a:latin typeface="Calibri"/>
                <a:cs typeface="Calibri"/>
              </a:rPr>
              <a:t>admission</a:t>
            </a:r>
            <a:r>
              <a:rPr sz="2400" spc="-5" dirty="0">
                <a:latin typeface="Calibri"/>
                <a:cs typeface="Calibri"/>
              </a:rPr>
              <a:t> </a:t>
            </a:r>
            <a:r>
              <a:rPr sz="2400" dirty="0">
                <a:latin typeface="Calibri"/>
                <a:cs typeface="Calibri"/>
              </a:rPr>
              <a:t>in</a:t>
            </a:r>
            <a:r>
              <a:rPr sz="2400" spc="-20" dirty="0">
                <a:latin typeface="Calibri"/>
                <a:cs typeface="Calibri"/>
              </a:rPr>
              <a:t> </a:t>
            </a:r>
            <a:r>
              <a:rPr sz="2400" spc="-5" dirty="0">
                <a:latin typeface="Calibri"/>
                <a:cs typeface="Calibri"/>
              </a:rPr>
              <a:t>F</a:t>
            </a:r>
            <a:r>
              <a:rPr sz="2400" dirty="0">
                <a:latin typeface="Calibri"/>
                <a:cs typeface="Calibri"/>
              </a:rPr>
              <a:t>Y</a:t>
            </a:r>
            <a:r>
              <a:rPr sz="2400" spc="10" dirty="0">
                <a:latin typeface="Calibri"/>
                <a:cs typeface="Calibri"/>
              </a:rPr>
              <a:t> </a:t>
            </a:r>
            <a:r>
              <a:rPr sz="2400" spc="-15" dirty="0">
                <a:latin typeface="Calibri"/>
                <a:cs typeface="Calibri"/>
              </a:rPr>
              <a:t>1</a:t>
            </a:r>
            <a:r>
              <a:rPr sz="2400" spc="-35" dirty="0">
                <a:latin typeface="Calibri"/>
                <a:cs typeface="Calibri"/>
              </a:rPr>
              <a:t>5</a:t>
            </a:r>
            <a:r>
              <a:rPr sz="2400" spc="-5" dirty="0">
                <a:latin typeface="Calibri"/>
                <a:cs typeface="Calibri"/>
              </a:rPr>
              <a:t>-</a:t>
            </a:r>
            <a:r>
              <a:rPr sz="2400" spc="-20" dirty="0">
                <a:latin typeface="Calibri"/>
                <a:cs typeface="Calibri"/>
              </a:rPr>
              <a:t>16</a:t>
            </a:r>
            <a:r>
              <a:rPr sz="2400" dirty="0">
                <a:latin typeface="Calibri"/>
                <a:cs typeface="Calibri"/>
              </a:rPr>
              <a:t>.</a:t>
            </a:r>
          </a:p>
          <a:p>
            <a:pPr>
              <a:lnSpc>
                <a:spcPct val="100000"/>
              </a:lnSpc>
              <a:spcBef>
                <a:spcPts val="21"/>
              </a:spcBef>
            </a:pPr>
            <a:endParaRPr sz="2950" dirty="0">
              <a:latin typeface="Times New Roman"/>
              <a:cs typeface="Times New Roman"/>
            </a:endParaRPr>
          </a:p>
          <a:p>
            <a:pPr marL="1508125">
              <a:lnSpc>
                <a:spcPct val="100000"/>
              </a:lnSpc>
            </a:pPr>
            <a:r>
              <a:rPr sz="1700" b="1" dirty="0">
                <a:solidFill>
                  <a:srgbClr val="E36C09"/>
                </a:solidFill>
                <a:latin typeface="Calibri"/>
                <a:cs typeface="Calibri"/>
              </a:rPr>
              <a:t>Living</a:t>
            </a:r>
            <a:r>
              <a:rPr sz="1700" b="1" spc="-25" dirty="0">
                <a:solidFill>
                  <a:srgbClr val="E36C09"/>
                </a:solidFill>
                <a:latin typeface="Calibri"/>
                <a:cs typeface="Calibri"/>
              </a:rPr>
              <a:t> </a:t>
            </a:r>
            <a:r>
              <a:rPr sz="1700" b="1" dirty="0">
                <a:solidFill>
                  <a:srgbClr val="E36C09"/>
                </a:solidFill>
                <a:latin typeface="Calibri"/>
                <a:cs typeface="Calibri"/>
              </a:rPr>
              <a:t>A</a:t>
            </a:r>
            <a:r>
              <a:rPr sz="1700" b="1" spc="-10" dirty="0">
                <a:solidFill>
                  <a:srgbClr val="E36C09"/>
                </a:solidFill>
                <a:latin typeface="Calibri"/>
                <a:cs typeface="Calibri"/>
              </a:rPr>
              <a:t>r</a:t>
            </a:r>
            <a:r>
              <a:rPr sz="1700" b="1" spc="-45" dirty="0">
                <a:solidFill>
                  <a:srgbClr val="E36C09"/>
                </a:solidFill>
                <a:latin typeface="Calibri"/>
                <a:cs typeface="Calibri"/>
              </a:rPr>
              <a:t>r</a:t>
            </a:r>
            <a:r>
              <a:rPr sz="1700" b="1" dirty="0">
                <a:solidFill>
                  <a:srgbClr val="E36C09"/>
                </a:solidFill>
                <a:latin typeface="Calibri"/>
                <a:cs typeface="Calibri"/>
              </a:rPr>
              <a:t>an</a:t>
            </a:r>
            <a:r>
              <a:rPr sz="1700" b="1" spc="-35" dirty="0">
                <a:solidFill>
                  <a:srgbClr val="E36C09"/>
                </a:solidFill>
                <a:latin typeface="Calibri"/>
                <a:cs typeface="Calibri"/>
              </a:rPr>
              <a:t>g</a:t>
            </a:r>
            <a:r>
              <a:rPr sz="1700" b="1" spc="-10" dirty="0">
                <a:solidFill>
                  <a:srgbClr val="E36C09"/>
                </a:solidFill>
                <a:latin typeface="Calibri"/>
                <a:cs typeface="Calibri"/>
              </a:rPr>
              <a:t>e</a:t>
            </a:r>
            <a:r>
              <a:rPr sz="1700" b="1" dirty="0">
                <a:solidFill>
                  <a:srgbClr val="E36C09"/>
                </a:solidFill>
                <a:latin typeface="Calibri"/>
                <a:cs typeface="Calibri"/>
              </a:rPr>
              <a:t>m</a:t>
            </a:r>
            <a:r>
              <a:rPr sz="1700" b="1" spc="-10" dirty="0">
                <a:solidFill>
                  <a:srgbClr val="E36C09"/>
                </a:solidFill>
                <a:latin typeface="Calibri"/>
                <a:cs typeface="Calibri"/>
              </a:rPr>
              <a:t>e</a:t>
            </a:r>
            <a:r>
              <a:rPr sz="1700" b="1" spc="-15" dirty="0">
                <a:solidFill>
                  <a:srgbClr val="E36C09"/>
                </a:solidFill>
                <a:latin typeface="Calibri"/>
                <a:cs typeface="Calibri"/>
              </a:rPr>
              <a:t>n</a:t>
            </a:r>
            <a:r>
              <a:rPr sz="1700" b="1" dirty="0">
                <a:solidFill>
                  <a:srgbClr val="E36C09"/>
                </a:solidFill>
                <a:latin typeface="Calibri"/>
                <a:cs typeface="Calibri"/>
              </a:rPr>
              <a:t>ts</a:t>
            </a:r>
            <a:r>
              <a:rPr sz="1700" b="1" spc="-25" dirty="0">
                <a:solidFill>
                  <a:srgbClr val="E36C09"/>
                </a:solidFill>
                <a:latin typeface="Calibri"/>
                <a:cs typeface="Calibri"/>
              </a:rPr>
              <a:t> </a:t>
            </a:r>
            <a:r>
              <a:rPr sz="1700" b="1" dirty="0">
                <a:solidFill>
                  <a:srgbClr val="E36C09"/>
                </a:solidFill>
                <a:latin typeface="Calibri"/>
                <a:cs typeface="Calibri"/>
              </a:rPr>
              <a:t>Amo</a:t>
            </a:r>
            <a:r>
              <a:rPr sz="1700" b="1" spc="-10" dirty="0">
                <a:solidFill>
                  <a:srgbClr val="E36C09"/>
                </a:solidFill>
                <a:latin typeface="Calibri"/>
                <a:cs typeface="Calibri"/>
              </a:rPr>
              <a:t>n</a:t>
            </a:r>
            <a:r>
              <a:rPr sz="1700" b="1" dirty="0">
                <a:solidFill>
                  <a:srgbClr val="E36C09"/>
                </a:solidFill>
                <a:latin typeface="Calibri"/>
                <a:cs typeface="Calibri"/>
              </a:rPr>
              <a:t>g</a:t>
            </a:r>
            <a:r>
              <a:rPr sz="1700" b="1" spc="-20" dirty="0">
                <a:solidFill>
                  <a:srgbClr val="E36C09"/>
                </a:solidFill>
                <a:latin typeface="Calibri"/>
                <a:cs typeface="Calibri"/>
              </a:rPr>
              <a:t> </a:t>
            </a:r>
            <a:r>
              <a:rPr sz="1700" b="1" dirty="0">
                <a:solidFill>
                  <a:srgbClr val="E36C09"/>
                </a:solidFill>
                <a:latin typeface="Calibri"/>
                <a:cs typeface="Calibri"/>
              </a:rPr>
              <a:t>Hom</a:t>
            </a:r>
            <a:r>
              <a:rPr sz="1700" b="1" spc="-10" dirty="0">
                <a:solidFill>
                  <a:srgbClr val="E36C09"/>
                </a:solidFill>
                <a:latin typeface="Calibri"/>
                <a:cs typeface="Calibri"/>
              </a:rPr>
              <a:t>e</a:t>
            </a:r>
            <a:r>
              <a:rPr sz="1700" b="1" dirty="0">
                <a:solidFill>
                  <a:srgbClr val="E36C09"/>
                </a:solidFill>
                <a:latin typeface="Calibri"/>
                <a:cs typeface="Calibri"/>
              </a:rPr>
              <a:t>less</a:t>
            </a:r>
            <a:r>
              <a:rPr sz="1700" b="1" spc="-10" dirty="0">
                <a:solidFill>
                  <a:srgbClr val="E36C09"/>
                </a:solidFill>
                <a:latin typeface="Calibri"/>
                <a:cs typeface="Calibri"/>
              </a:rPr>
              <a:t> </a:t>
            </a:r>
            <a:r>
              <a:rPr sz="1700" b="1" spc="-35" dirty="0">
                <a:solidFill>
                  <a:srgbClr val="E36C09"/>
                </a:solidFill>
                <a:latin typeface="Calibri"/>
                <a:cs typeface="Calibri"/>
              </a:rPr>
              <a:t>P</a:t>
            </a:r>
            <a:r>
              <a:rPr sz="1700" b="1" spc="-25" dirty="0">
                <a:solidFill>
                  <a:srgbClr val="E36C09"/>
                </a:solidFill>
                <a:latin typeface="Calibri"/>
                <a:cs typeface="Calibri"/>
              </a:rPr>
              <a:t>a</a:t>
            </a:r>
            <a:r>
              <a:rPr sz="1700" b="1" dirty="0">
                <a:solidFill>
                  <a:srgbClr val="E36C09"/>
                </a:solidFill>
                <a:latin typeface="Calibri"/>
                <a:cs typeface="Calibri"/>
              </a:rPr>
              <a:t>ti</a:t>
            </a:r>
            <a:r>
              <a:rPr sz="1700" b="1" spc="-10" dirty="0">
                <a:solidFill>
                  <a:srgbClr val="E36C09"/>
                </a:solidFill>
                <a:latin typeface="Calibri"/>
                <a:cs typeface="Calibri"/>
              </a:rPr>
              <a:t>e</a:t>
            </a:r>
            <a:r>
              <a:rPr sz="1700" b="1" spc="-30" dirty="0">
                <a:solidFill>
                  <a:srgbClr val="E36C09"/>
                </a:solidFill>
                <a:latin typeface="Calibri"/>
                <a:cs typeface="Calibri"/>
              </a:rPr>
              <a:t>n</a:t>
            </a:r>
            <a:r>
              <a:rPr sz="1700" b="1" dirty="0">
                <a:solidFill>
                  <a:srgbClr val="E36C09"/>
                </a:solidFill>
                <a:latin typeface="Calibri"/>
                <a:cs typeface="Calibri"/>
              </a:rPr>
              <a:t>ts,</a:t>
            </a:r>
            <a:r>
              <a:rPr sz="1700" b="1" spc="-45" dirty="0">
                <a:solidFill>
                  <a:srgbClr val="E36C09"/>
                </a:solidFill>
                <a:latin typeface="Calibri"/>
                <a:cs typeface="Calibri"/>
              </a:rPr>
              <a:t> </a:t>
            </a:r>
            <a:r>
              <a:rPr sz="1700" b="1" dirty="0">
                <a:solidFill>
                  <a:srgbClr val="E36C09"/>
                </a:solidFill>
                <a:latin typeface="Calibri"/>
                <a:cs typeface="Calibri"/>
              </a:rPr>
              <a:t>FY 1</a:t>
            </a:r>
            <a:r>
              <a:rPr sz="1700" b="1" spc="10" dirty="0">
                <a:solidFill>
                  <a:srgbClr val="E36C09"/>
                </a:solidFill>
                <a:latin typeface="Calibri"/>
                <a:cs typeface="Calibri"/>
              </a:rPr>
              <a:t>5</a:t>
            </a:r>
            <a:r>
              <a:rPr sz="1700" b="1" spc="-10" dirty="0">
                <a:solidFill>
                  <a:srgbClr val="E36C09"/>
                </a:solidFill>
                <a:latin typeface="Calibri"/>
                <a:cs typeface="Calibri"/>
              </a:rPr>
              <a:t>-</a:t>
            </a:r>
            <a:r>
              <a:rPr sz="1700" b="1" dirty="0">
                <a:solidFill>
                  <a:srgbClr val="E36C09"/>
                </a:solidFill>
                <a:latin typeface="Calibri"/>
                <a:cs typeface="Calibri"/>
              </a:rPr>
              <a:t>16</a:t>
            </a:r>
            <a:endParaRPr sz="1700" dirty="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r>
              <a:rPr spc="-10" dirty="0"/>
              <a:t>2</a:t>
            </a:r>
          </a:p>
        </p:txBody>
      </p:sp>
    </p:spTree>
    <p:extLst>
      <p:ext uri="{BB962C8B-B14F-4D97-AF65-F5344CB8AC3E}">
        <p14:creationId xmlns:p14="http://schemas.microsoft.com/office/powerpoint/2010/main" val="2010498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76800" y="1038887"/>
            <a:ext cx="3984978" cy="2600712"/>
          </a:xfrm>
          <a:prstGeom prst="rect">
            <a:avLst/>
          </a:prstGeom>
          <a:ln w="57150">
            <a:solidFill>
              <a:schemeClr val="accent6">
                <a:lumMod val="75000"/>
              </a:schemeClr>
            </a:solidFill>
          </a:ln>
        </p:spPr>
        <p:txBody>
          <a:bodyPr wrap="square">
            <a:spAutoFit/>
          </a:bodyPr>
          <a:lstStyle/>
          <a:p>
            <a:pPr algn="ctr"/>
            <a:r>
              <a:rPr lang="en-US" sz="2200" b="1" u="sng" dirty="0">
                <a:solidFill>
                  <a:srgbClr val="000000"/>
                </a:solidFill>
                <a:latin typeface="Arial "/>
                <a:cs typeface="Arial" panose="020B0604020202020204" pitchFamily="34" charset="0"/>
              </a:rPr>
              <a:t>Drug of Choice</a:t>
            </a:r>
          </a:p>
          <a:p>
            <a:pPr algn="ctr"/>
            <a:endParaRPr lang="en-US" sz="900" dirty="0">
              <a:solidFill>
                <a:srgbClr val="000000"/>
              </a:solidFill>
              <a:latin typeface="Arial "/>
              <a:cs typeface="Arial" panose="020B0604020202020204" pitchFamily="34" charset="0"/>
            </a:endParaRPr>
          </a:p>
          <a:p>
            <a:r>
              <a:rPr lang="en-US" sz="2200" dirty="0">
                <a:solidFill>
                  <a:srgbClr val="000000"/>
                </a:solidFill>
                <a:latin typeface="Arial "/>
                <a:cs typeface="Arial" panose="020B0604020202020204" pitchFamily="34" charset="0"/>
              </a:rPr>
              <a:t>Heroin 					40.3% </a:t>
            </a:r>
          </a:p>
          <a:p>
            <a:r>
              <a:rPr lang="en-US" sz="2200" dirty="0">
                <a:solidFill>
                  <a:srgbClr val="000000"/>
                </a:solidFill>
                <a:latin typeface="Arial "/>
                <a:cs typeface="Arial" panose="020B0604020202020204" pitchFamily="34" charset="0"/>
              </a:rPr>
              <a:t>M</a:t>
            </a:r>
            <a:r>
              <a:rPr lang="en-US" sz="2200" dirty="0">
                <a:latin typeface="Arial "/>
                <a:cs typeface="Arial" panose="020B0604020202020204" pitchFamily="34" charset="0"/>
              </a:rPr>
              <a:t>ethamphetamine 	21.6% </a:t>
            </a:r>
          </a:p>
          <a:p>
            <a:r>
              <a:rPr lang="en-US" sz="2200" dirty="0">
                <a:latin typeface="Arial "/>
                <a:cs typeface="Arial" panose="020B0604020202020204" pitchFamily="34" charset="0"/>
              </a:rPr>
              <a:t>Marijuana 				13.9%</a:t>
            </a:r>
          </a:p>
          <a:p>
            <a:r>
              <a:rPr lang="en-US" sz="2200" dirty="0">
                <a:latin typeface="Arial "/>
                <a:cs typeface="Arial" panose="020B0604020202020204" pitchFamily="34" charset="0"/>
              </a:rPr>
              <a:t>Alcohol 				13.4%</a:t>
            </a:r>
          </a:p>
          <a:p>
            <a:r>
              <a:rPr lang="en-US" sz="2200" dirty="0">
                <a:latin typeface="Arial "/>
                <a:cs typeface="Arial" panose="020B0604020202020204" pitchFamily="34" charset="0"/>
              </a:rPr>
              <a:t>Prescription drug 		  6.0%</a:t>
            </a:r>
          </a:p>
          <a:p>
            <a:r>
              <a:rPr lang="en-US" sz="2200" dirty="0">
                <a:latin typeface="Arial "/>
                <a:cs typeface="Arial" panose="020B0604020202020204" pitchFamily="34" charset="0"/>
              </a:rPr>
              <a:t>Cocaine 				  3.7% </a:t>
            </a:r>
          </a:p>
        </p:txBody>
      </p:sp>
      <p:sp>
        <p:nvSpPr>
          <p:cNvPr id="5" name="Rectangle 4">
            <a:extLst>
              <a:ext uri="{FF2B5EF4-FFF2-40B4-BE49-F238E27FC236}">
                <a16:creationId xmlns:a16="http://schemas.microsoft.com/office/drawing/2014/main" xmlns="" id="{EBDC1241-CA64-434F-8E24-ABC9EF453DBE}"/>
              </a:ext>
            </a:extLst>
          </p:cNvPr>
          <p:cNvSpPr/>
          <p:nvPr/>
        </p:nvSpPr>
        <p:spPr>
          <a:xfrm>
            <a:off x="333059" y="3856182"/>
            <a:ext cx="5621848" cy="2600712"/>
          </a:xfrm>
          <a:prstGeom prst="rect">
            <a:avLst/>
          </a:prstGeom>
          <a:ln w="57150">
            <a:solidFill>
              <a:schemeClr val="accent6">
                <a:lumMod val="75000"/>
              </a:schemeClr>
            </a:solidFill>
          </a:ln>
        </p:spPr>
        <p:txBody>
          <a:bodyPr wrap="square">
            <a:spAutoFit/>
          </a:bodyPr>
          <a:lstStyle/>
          <a:p>
            <a:pPr algn="ctr"/>
            <a:r>
              <a:rPr lang="en-US" sz="2200" b="1" u="sng" dirty="0">
                <a:solidFill>
                  <a:srgbClr val="000000"/>
                </a:solidFill>
                <a:latin typeface="Arial "/>
                <a:cs typeface="Arial" panose="020B0604020202020204" pitchFamily="34" charset="0"/>
              </a:rPr>
              <a:t>Race/Ethnicity</a:t>
            </a:r>
            <a:endParaRPr lang="en-US" sz="2200" dirty="0">
              <a:solidFill>
                <a:srgbClr val="000000"/>
              </a:solidFill>
              <a:latin typeface="Arial "/>
              <a:cs typeface="Arial" panose="020B0604020202020204" pitchFamily="34" charset="0"/>
            </a:endParaRPr>
          </a:p>
          <a:p>
            <a:endParaRPr lang="en-US" sz="900" dirty="0">
              <a:solidFill>
                <a:srgbClr val="000000"/>
              </a:solidFill>
              <a:latin typeface="Arial "/>
              <a:cs typeface="Arial" panose="020B0604020202020204" pitchFamily="34" charset="0"/>
            </a:endParaRPr>
          </a:p>
          <a:p>
            <a:r>
              <a:rPr lang="en-US" sz="2200" dirty="0">
                <a:solidFill>
                  <a:srgbClr val="000000"/>
                </a:solidFill>
                <a:latin typeface="Arial "/>
                <a:cs typeface="Arial" panose="020B0604020202020204" pitchFamily="34" charset="0"/>
              </a:rPr>
              <a:t>Hispanic/Latino					46.5% </a:t>
            </a:r>
          </a:p>
          <a:p>
            <a:r>
              <a:rPr lang="en-US" sz="2200" dirty="0">
                <a:solidFill>
                  <a:srgbClr val="000000"/>
                </a:solidFill>
                <a:latin typeface="Arial "/>
                <a:cs typeface="Arial" panose="020B0604020202020204" pitchFamily="34" charset="0"/>
              </a:rPr>
              <a:t>White				</a:t>
            </a:r>
            <a:r>
              <a:rPr lang="en-US" sz="2200" dirty="0">
                <a:latin typeface="Arial "/>
                <a:cs typeface="Arial" panose="020B0604020202020204" pitchFamily="34" charset="0"/>
              </a:rPr>
              <a:t> 				34.5% </a:t>
            </a:r>
          </a:p>
          <a:p>
            <a:r>
              <a:rPr lang="en-US" sz="2200" dirty="0">
                <a:latin typeface="Arial "/>
                <a:cs typeface="Arial" panose="020B0604020202020204" pitchFamily="34" charset="0"/>
              </a:rPr>
              <a:t>Black/African American 			13.9%</a:t>
            </a:r>
          </a:p>
          <a:p>
            <a:r>
              <a:rPr lang="en-US" sz="2200" dirty="0">
                <a:latin typeface="Arial "/>
                <a:cs typeface="Arial" panose="020B0604020202020204" pitchFamily="34" charset="0"/>
              </a:rPr>
              <a:t>Asian/Pacific Islander				13.4%</a:t>
            </a:r>
          </a:p>
          <a:p>
            <a:r>
              <a:rPr lang="en-US" sz="2200" dirty="0">
                <a:latin typeface="Arial "/>
                <a:cs typeface="Arial" panose="020B0604020202020204" pitchFamily="34" charset="0"/>
              </a:rPr>
              <a:t>American Indian/Alaska Native	  6.0%</a:t>
            </a:r>
          </a:p>
          <a:p>
            <a:r>
              <a:rPr lang="en-US" sz="2200" dirty="0">
                <a:latin typeface="Arial "/>
                <a:cs typeface="Arial" panose="020B0604020202020204" pitchFamily="34" charset="0"/>
              </a:rPr>
              <a:t>Other								  2.6% </a:t>
            </a:r>
          </a:p>
        </p:txBody>
      </p:sp>
      <p:sp>
        <p:nvSpPr>
          <p:cNvPr id="7" name="Rectangle 6">
            <a:extLst>
              <a:ext uri="{FF2B5EF4-FFF2-40B4-BE49-F238E27FC236}">
                <a16:creationId xmlns:a16="http://schemas.microsoft.com/office/drawing/2014/main" xmlns="" id="{C98881A4-E43B-4AAB-A375-C94185172CFE}"/>
              </a:ext>
            </a:extLst>
          </p:cNvPr>
          <p:cNvSpPr/>
          <p:nvPr/>
        </p:nvSpPr>
        <p:spPr>
          <a:xfrm>
            <a:off x="6231503" y="3856182"/>
            <a:ext cx="2630274" cy="2623795"/>
          </a:xfrm>
          <a:prstGeom prst="rect">
            <a:avLst/>
          </a:prstGeom>
          <a:ln w="57150">
            <a:solidFill>
              <a:schemeClr val="accent6">
                <a:lumMod val="75000"/>
              </a:schemeClr>
            </a:solidFill>
          </a:ln>
        </p:spPr>
        <p:txBody>
          <a:bodyPr wrap="square">
            <a:spAutoFit/>
          </a:bodyPr>
          <a:lstStyle/>
          <a:p>
            <a:pPr algn="ctr"/>
            <a:r>
              <a:rPr lang="en-US" sz="2200" b="1" u="sng" dirty="0">
                <a:solidFill>
                  <a:srgbClr val="000000"/>
                </a:solidFill>
                <a:latin typeface="Arial "/>
                <a:cs typeface="Arial" panose="020B0604020202020204" pitchFamily="34" charset="0"/>
              </a:rPr>
              <a:t>Age</a:t>
            </a:r>
          </a:p>
          <a:p>
            <a:pPr algn="ctr"/>
            <a:endParaRPr lang="en-US" sz="1000" dirty="0">
              <a:solidFill>
                <a:srgbClr val="000000"/>
              </a:solidFill>
              <a:latin typeface="Arial "/>
              <a:cs typeface="Arial" panose="020B0604020202020204" pitchFamily="34" charset="0"/>
            </a:endParaRPr>
          </a:p>
          <a:p>
            <a:pPr>
              <a:spcBef>
                <a:spcPts val="300"/>
              </a:spcBef>
              <a:spcAft>
                <a:spcPts val="300"/>
              </a:spcAft>
            </a:pPr>
            <a:r>
              <a:rPr lang="en-US" sz="2200" dirty="0">
                <a:solidFill>
                  <a:srgbClr val="000000"/>
                </a:solidFill>
                <a:latin typeface="Arial "/>
                <a:cs typeface="Arial" panose="020B0604020202020204" pitchFamily="34" charset="0"/>
              </a:rPr>
              <a:t>12-17		  6.9% </a:t>
            </a:r>
          </a:p>
          <a:p>
            <a:pPr>
              <a:spcBef>
                <a:spcPts val="300"/>
              </a:spcBef>
              <a:spcAft>
                <a:spcPts val="300"/>
              </a:spcAft>
            </a:pPr>
            <a:r>
              <a:rPr lang="en-US" sz="2200" dirty="0">
                <a:solidFill>
                  <a:srgbClr val="000000"/>
                </a:solidFill>
                <a:latin typeface="Arial "/>
                <a:cs typeface="Arial" panose="020B0604020202020204" pitchFamily="34" charset="0"/>
              </a:rPr>
              <a:t>18-25</a:t>
            </a:r>
            <a:r>
              <a:rPr lang="en-US" sz="2200" dirty="0">
                <a:latin typeface="Arial "/>
                <a:cs typeface="Arial" panose="020B0604020202020204" pitchFamily="34" charset="0"/>
              </a:rPr>
              <a:t> 		15.0% </a:t>
            </a:r>
          </a:p>
          <a:p>
            <a:pPr>
              <a:spcBef>
                <a:spcPts val="300"/>
              </a:spcBef>
              <a:spcAft>
                <a:spcPts val="300"/>
              </a:spcAft>
            </a:pPr>
            <a:r>
              <a:rPr lang="en-US" sz="2200" dirty="0">
                <a:latin typeface="Arial "/>
                <a:cs typeface="Arial" panose="020B0604020202020204" pitchFamily="34" charset="0"/>
              </a:rPr>
              <a:t>26-44 		44.7%</a:t>
            </a:r>
          </a:p>
          <a:p>
            <a:pPr>
              <a:spcBef>
                <a:spcPts val="300"/>
              </a:spcBef>
              <a:spcAft>
                <a:spcPts val="300"/>
              </a:spcAft>
            </a:pPr>
            <a:r>
              <a:rPr lang="en-US" sz="2200" dirty="0">
                <a:latin typeface="Arial "/>
                <a:cs typeface="Arial" panose="020B0604020202020204" pitchFamily="34" charset="0"/>
              </a:rPr>
              <a:t>45-64		31.1%</a:t>
            </a:r>
          </a:p>
          <a:p>
            <a:pPr>
              <a:spcBef>
                <a:spcPts val="300"/>
              </a:spcBef>
              <a:spcAft>
                <a:spcPts val="300"/>
              </a:spcAft>
            </a:pPr>
            <a:r>
              <a:rPr lang="en-US" sz="2200" dirty="0">
                <a:latin typeface="Arial "/>
                <a:cs typeface="Arial" panose="020B0604020202020204" pitchFamily="34" charset="0"/>
              </a:rPr>
              <a:t>65+		  2.2%</a:t>
            </a:r>
          </a:p>
        </p:txBody>
      </p:sp>
      <p:sp>
        <p:nvSpPr>
          <p:cNvPr id="9" name="Rectangle 8">
            <a:extLst>
              <a:ext uri="{FF2B5EF4-FFF2-40B4-BE49-F238E27FC236}">
                <a16:creationId xmlns:a16="http://schemas.microsoft.com/office/drawing/2014/main" xmlns="" id="{33EF16AD-B37D-4831-9F12-3750EBFDBC5D}"/>
              </a:ext>
            </a:extLst>
          </p:cNvPr>
          <p:cNvSpPr/>
          <p:nvPr/>
        </p:nvSpPr>
        <p:spPr>
          <a:xfrm>
            <a:off x="333059" y="1041330"/>
            <a:ext cx="4222026" cy="1923604"/>
          </a:xfrm>
          <a:prstGeom prst="rect">
            <a:avLst/>
          </a:prstGeom>
          <a:ln w="57150">
            <a:solidFill>
              <a:schemeClr val="accent6">
                <a:lumMod val="75000"/>
              </a:schemeClr>
            </a:solidFill>
          </a:ln>
        </p:spPr>
        <p:txBody>
          <a:bodyPr wrap="square">
            <a:spAutoFit/>
          </a:bodyPr>
          <a:lstStyle/>
          <a:p>
            <a:pPr algn="ctr"/>
            <a:r>
              <a:rPr lang="en-US" sz="2200" b="1" u="sng" dirty="0">
                <a:solidFill>
                  <a:srgbClr val="000000"/>
                </a:solidFill>
                <a:latin typeface="Arial "/>
                <a:cs typeface="Arial" panose="020B0604020202020204" pitchFamily="34" charset="0"/>
              </a:rPr>
              <a:t>Age of First Primary Drug Use</a:t>
            </a:r>
          </a:p>
          <a:p>
            <a:pPr algn="ctr"/>
            <a:endParaRPr lang="en-US" sz="900" dirty="0">
              <a:solidFill>
                <a:srgbClr val="000000"/>
              </a:solidFill>
              <a:latin typeface="Arial "/>
              <a:cs typeface="Arial" panose="020B0604020202020204" pitchFamily="34" charset="0"/>
            </a:endParaRPr>
          </a:p>
          <a:p>
            <a:r>
              <a:rPr lang="en-US" sz="2200" dirty="0">
                <a:solidFill>
                  <a:srgbClr val="000000"/>
                </a:solidFill>
                <a:latin typeface="Arial "/>
                <a:cs typeface="Arial" panose="020B0604020202020204" pitchFamily="34" charset="0"/>
              </a:rPr>
              <a:t>11 or Under				  4.3% </a:t>
            </a:r>
          </a:p>
          <a:p>
            <a:r>
              <a:rPr lang="en-US" sz="2200" dirty="0">
                <a:solidFill>
                  <a:srgbClr val="000000"/>
                </a:solidFill>
                <a:latin typeface="Arial "/>
                <a:cs typeface="Arial" panose="020B0604020202020204" pitchFamily="34" charset="0"/>
              </a:rPr>
              <a:t>12-17					</a:t>
            </a:r>
            <a:r>
              <a:rPr lang="en-US" sz="2200" dirty="0">
                <a:latin typeface="Arial "/>
                <a:cs typeface="Arial" panose="020B0604020202020204" pitchFamily="34" charset="0"/>
              </a:rPr>
              <a:t> 	43.1% </a:t>
            </a:r>
          </a:p>
          <a:p>
            <a:r>
              <a:rPr lang="en-US" sz="2200" dirty="0">
                <a:latin typeface="Arial "/>
                <a:cs typeface="Arial" panose="020B0604020202020204" pitchFamily="34" charset="0"/>
              </a:rPr>
              <a:t>18-25						34.6%</a:t>
            </a:r>
          </a:p>
          <a:p>
            <a:r>
              <a:rPr lang="en-US" sz="2200" dirty="0">
                <a:latin typeface="Arial "/>
                <a:cs typeface="Arial" panose="020B0604020202020204" pitchFamily="34" charset="0"/>
              </a:rPr>
              <a:t>26 and Over 				18.0%</a:t>
            </a:r>
          </a:p>
        </p:txBody>
      </p:sp>
      <p:sp>
        <p:nvSpPr>
          <p:cNvPr id="10" name="Rectangle 9">
            <a:extLst>
              <a:ext uri="{FF2B5EF4-FFF2-40B4-BE49-F238E27FC236}">
                <a16:creationId xmlns:a16="http://schemas.microsoft.com/office/drawing/2014/main" xmlns="" id="{794B5E8A-32F6-4ADE-9945-EA502F33F7F0}"/>
              </a:ext>
            </a:extLst>
          </p:cNvPr>
          <p:cNvSpPr/>
          <p:nvPr/>
        </p:nvSpPr>
        <p:spPr>
          <a:xfrm>
            <a:off x="333059" y="3208712"/>
            <a:ext cx="4222026" cy="430887"/>
          </a:xfrm>
          <a:prstGeom prst="rect">
            <a:avLst/>
          </a:prstGeom>
          <a:solidFill>
            <a:schemeClr val="accent5">
              <a:lumMod val="20000"/>
              <a:lumOff val="80000"/>
            </a:schemeClr>
          </a:solidFill>
          <a:ln w="57150">
            <a:solidFill>
              <a:schemeClr val="accent6">
                <a:lumMod val="75000"/>
              </a:schemeClr>
            </a:solidFill>
          </a:ln>
        </p:spPr>
        <p:txBody>
          <a:bodyPr wrap="square">
            <a:spAutoFit/>
          </a:bodyPr>
          <a:lstStyle/>
          <a:p>
            <a:pPr algn="ctr"/>
            <a:r>
              <a:rPr lang="en-US" sz="2200" b="1" dirty="0">
                <a:latin typeface="Arial "/>
                <a:cs typeface="Arial" panose="020B0604020202020204" pitchFamily="34" charset="0"/>
              </a:rPr>
              <a:t>ABOUT OUR PATIENTS</a:t>
            </a:r>
          </a:p>
        </p:txBody>
      </p:sp>
    </p:spTree>
    <p:extLst>
      <p:ext uri="{BB962C8B-B14F-4D97-AF65-F5344CB8AC3E}">
        <p14:creationId xmlns:p14="http://schemas.microsoft.com/office/powerpoint/2010/main" val="3863395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6557" y="3137167"/>
            <a:ext cx="8229600" cy="2569311"/>
          </a:xfrm>
        </p:spPr>
        <p:txBody>
          <a:bodyPr/>
          <a:lstStyle/>
          <a:p>
            <a:pPr marL="0" indent="0" algn="ctr">
              <a:buNone/>
            </a:pPr>
            <a:r>
              <a:rPr lang="en-US" sz="2800" b="1" dirty="0">
                <a:latin typeface="Arial" panose="020B0604020202020204" pitchFamily="34" charset="0"/>
                <a:cs typeface="Arial" panose="020B0604020202020204" pitchFamily="34" charset="0"/>
              </a:rPr>
              <a:t>Participation in California’s Medi-Cal 2020 Waiver is the greatest opportunity in recent history to design and implement a substance use disorder (SUD) system of care that has the </a:t>
            </a:r>
            <a:r>
              <a:rPr lang="en-US" sz="2800" b="1" u="sng" dirty="0">
                <a:latin typeface="Arial" panose="020B0604020202020204" pitchFamily="34" charset="0"/>
                <a:cs typeface="Arial" panose="020B0604020202020204" pitchFamily="34" charset="0"/>
              </a:rPr>
              <a:t>financial</a:t>
            </a:r>
            <a:r>
              <a:rPr lang="en-US" sz="2800" b="1" dirty="0">
                <a:latin typeface="Arial" panose="020B0604020202020204" pitchFamily="34" charset="0"/>
                <a:cs typeface="Arial" panose="020B0604020202020204" pitchFamily="34" charset="0"/>
              </a:rPr>
              <a:t> and </a:t>
            </a:r>
            <a:r>
              <a:rPr lang="en-US" sz="2800" b="1" u="sng" dirty="0">
                <a:latin typeface="Arial" panose="020B0604020202020204" pitchFamily="34" charset="0"/>
                <a:cs typeface="Arial" panose="020B0604020202020204" pitchFamily="34" charset="0"/>
              </a:rPr>
              <a:t>clinical</a:t>
            </a:r>
            <a:r>
              <a:rPr lang="en-US" sz="2800" b="1" dirty="0">
                <a:latin typeface="Arial" panose="020B0604020202020204" pitchFamily="34" charset="0"/>
                <a:cs typeface="Arial" panose="020B0604020202020204" pitchFamily="34" charset="0"/>
              </a:rPr>
              <a:t> resources to more fully address the complex needs of all our patients.  </a:t>
            </a:r>
          </a:p>
          <a:p>
            <a:pPr marL="0" indent="0" algn="ctr">
              <a:buNone/>
            </a:pPr>
            <a:endParaRPr lang="en-US" sz="1500" dirty="0"/>
          </a:p>
          <a:p>
            <a:pPr marL="0" indent="0" algn="ctr">
              <a:buNone/>
            </a:pPr>
            <a:endParaRPr lang="en-US" dirty="0"/>
          </a:p>
          <a:p>
            <a:pPr marL="0" indent="0" algn="ctr">
              <a:buNone/>
            </a:pPr>
            <a:endParaRPr lang="en-US" dirty="0"/>
          </a:p>
          <a:p>
            <a:pPr marL="0" indent="0" algn="ctr">
              <a:buNone/>
            </a:pPr>
            <a:endParaRPr lang="en-US" dirty="0"/>
          </a:p>
          <a:p>
            <a:endParaRPr lang="en-US" dirty="0"/>
          </a:p>
        </p:txBody>
      </p:sp>
      <p:grpSp>
        <p:nvGrpSpPr>
          <p:cNvPr id="11" name="Group 10"/>
          <p:cNvGrpSpPr/>
          <p:nvPr/>
        </p:nvGrpSpPr>
        <p:grpSpPr>
          <a:xfrm>
            <a:off x="-80962" y="967393"/>
            <a:ext cx="9305927" cy="1777717"/>
            <a:chOff x="-39385" y="421195"/>
            <a:chExt cx="9619678" cy="1778527"/>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1105954">
              <a:off x="3976713" y="421195"/>
              <a:ext cx="1585509" cy="1481895"/>
            </a:xfrm>
            <a:prstGeom prst="rect">
              <a:avLst/>
            </a:prstGeom>
            <a:noFill/>
          </p:spPr>
        </p:pic>
        <p:grpSp>
          <p:nvGrpSpPr>
            <p:cNvPr id="13" name="Group 12"/>
            <p:cNvGrpSpPr/>
            <p:nvPr/>
          </p:nvGrpSpPr>
          <p:grpSpPr>
            <a:xfrm>
              <a:off x="-39385" y="585344"/>
              <a:ext cx="9619678" cy="1614378"/>
              <a:chOff x="-39389" y="567655"/>
              <a:chExt cx="9620691" cy="1454654"/>
            </a:xfrm>
          </p:grpSpPr>
          <p:grpSp>
            <p:nvGrpSpPr>
              <p:cNvPr id="14" name="Group 13"/>
              <p:cNvGrpSpPr/>
              <p:nvPr/>
            </p:nvGrpSpPr>
            <p:grpSpPr>
              <a:xfrm>
                <a:off x="-39389" y="567655"/>
                <a:ext cx="9620691" cy="804591"/>
                <a:chOff x="-39391" y="567655"/>
                <a:chExt cx="9621153" cy="804591"/>
              </a:xfrm>
            </p:grpSpPr>
            <p:sp>
              <p:nvSpPr>
                <p:cNvPr id="16" name="Text Box 20"/>
                <p:cNvSpPr txBox="1"/>
                <p:nvPr/>
              </p:nvSpPr>
              <p:spPr>
                <a:xfrm>
                  <a:off x="-39391" y="1014764"/>
                  <a:ext cx="9621153" cy="357482"/>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b="1" kern="1200" dirty="0">
                      <a:solidFill>
                        <a:srgbClr val="132341"/>
                      </a:solidFill>
                      <a:effectLst/>
                      <a:latin typeface="Arial Narrow" panose="020B0606020202030204" pitchFamily="34" charset="0"/>
                      <a:ea typeface="Calibri" panose="020F0502020204030204" pitchFamily="34" charset="0"/>
                    </a:rPr>
                    <a:t>SYSTEM TRANSFORMATION TO ADVANCE RECOVERY AND TREATMENT</a:t>
                  </a:r>
                  <a:endParaRPr lang="en-US" sz="1050" dirty="0">
                    <a:effectLst/>
                    <a:latin typeface="Times New Roman" panose="02020603050405020304" pitchFamily="18" charset="0"/>
                    <a:ea typeface="Times New Roman" panose="02020603050405020304" pitchFamily="18" charset="0"/>
                  </a:endParaRPr>
                </a:p>
              </p:txBody>
            </p:sp>
            <p:sp>
              <p:nvSpPr>
                <p:cNvPr id="17" name="Text Box 21"/>
                <p:cNvSpPr txBox="1"/>
                <p:nvPr/>
              </p:nvSpPr>
              <p:spPr>
                <a:xfrm>
                  <a:off x="3025195" y="567655"/>
                  <a:ext cx="3490007" cy="543906"/>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50" b="1" kern="1200" dirty="0">
                      <a:solidFill>
                        <a:srgbClr val="2D5193"/>
                      </a:solidFill>
                      <a:effectLst/>
                      <a:latin typeface="Arial Narrow" panose="020B0606020202030204" pitchFamily="34" charset="0"/>
                      <a:ea typeface="Calibri" panose="020F0502020204030204" pitchFamily="34" charset="0"/>
                      <a:cs typeface="Tahoma" panose="020B0604030504040204" pitchFamily="34" charset="0"/>
                    </a:rPr>
                    <a:t> </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800" b="1" kern="1200" dirty="0">
                      <a:solidFill>
                        <a:srgbClr val="2F5496"/>
                      </a:solidFill>
                      <a:effectLst/>
                      <a:latin typeface="Arial Rounded MT Bold" panose="020F0704030504030204" pitchFamily="34" charset="0"/>
                      <a:ea typeface="Calibri" panose="020F0502020204030204" pitchFamily="34" charset="0"/>
                      <a:cs typeface="Tahoma" panose="020B0604030504040204" pitchFamily="34" charset="0"/>
                    </a:rPr>
                    <a:t>START-ODS</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kern="1200" dirty="0">
                      <a:solidFill>
                        <a:srgbClr val="000000"/>
                      </a:solidFill>
                      <a:effectLst/>
                      <a:latin typeface="Calibri" panose="020F0502020204030204" pitchFamily="34"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p:txBody>
            </p:sp>
          </p:grpSp>
          <p:sp>
            <p:nvSpPr>
              <p:cNvPr id="15" name="Text Box 23"/>
              <p:cNvSpPr txBox="1"/>
              <p:nvPr/>
            </p:nvSpPr>
            <p:spPr>
              <a:xfrm>
                <a:off x="2440716" y="1706939"/>
                <a:ext cx="6489289" cy="31537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spcBef>
                    <a:spcPts val="0"/>
                  </a:spcBef>
                  <a:spcAft>
                    <a:spcPts val="0"/>
                  </a:spcAft>
                </a:pPr>
                <a:r>
                  <a:rPr lang="en-US" sz="1200" b="1" kern="1200" dirty="0">
                    <a:solidFill>
                      <a:srgbClr val="6F6F6F"/>
                    </a:solidFill>
                    <a:effectLst/>
                    <a:latin typeface="Arial Narrow" panose="020B0606020202030204" pitchFamily="34" charset="0"/>
                    <a:ea typeface="Calibri" panose="020F0502020204030204" pitchFamily="34" charset="0"/>
                  </a:rPr>
                  <a:t>Los Angeles County’s Substance Use Disorder Organized Delivery System</a:t>
                </a:r>
                <a:r>
                  <a:rPr lang="en-US" sz="1200" b="1" kern="1200" dirty="0">
                    <a:solidFill>
                      <a:srgbClr val="595959"/>
                    </a:solidFill>
                    <a:effectLst/>
                    <a:latin typeface="Arial Narrow" panose="020B0606020202030204" pitchFamily="34"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p:txBody>
          </p:sp>
        </p:grpSp>
      </p:grpSp>
    </p:spTree>
    <p:extLst>
      <p:ext uri="{BB962C8B-B14F-4D97-AF65-F5344CB8AC3E}">
        <p14:creationId xmlns:p14="http://schemas.microsoft.com/office/powerpoint/2010/main" val="3094277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4" y="874153"/>
            <a:ext cx="8420470" cy="634985"/>
          </a:xfrm>
        </p:spPr>
        <p:txBody>
          <a:bodyPr/>
          <a:lstStyle/>
          <a:p>
            <a:pPr algn="ctr"/>
            <a:r>
              <a:rPr lang="en-US" cap="all" dirty="0">
                <a:latin typeface="Arial" panose="020B0604020202020204" pitchFamily="34" charset="0"/>
                <a:cs typeface="Arial" panose="020B0604020202020204" pitchFamily="34" charset="0"/>
              </a:rPr>
              <a:t>California’s Medi-cal 2020 waiver</a:t>
            </a:r>
          </a:p>
        </p:txBody>
      </p:sp>
      <p:sp>
        <p:nvSpPr>
          <p:cNvPr id="3" name="Content Placeholder 2"/>
          <p:cNvSpPr>
            <a:spLocks noGrp="1"/>
          </p:cNvSpPr>
          <p:nvPr>
            <p:ph idx="1"/>
          </p:nvPr>
        </p:nvSpPr>
        <p:spPr>
          <a:xfrm>
            <a:off x="279646" y="1704384"/>
            <a:ext cx="8713434" cy="4572064"/>
          </a:xfrm>
        </p:spPr>
        <p:txBody>
          <a:bodyPr/>
          <a:lstStyle/>
          <a:p>
            <a:pPr marL="0" indent="0">
              <a:buNone/>
            </a:pPr>
            <a:r>
              <a:rPr lang="en-US" b="1" dirty="0">
                <a:solidFill>
                  <a:schemeClr val="accent6">
                    <a:lumMod val="75000"/>
                  </a:schemeClr>
                </a:solidFill>
                <a:latin typeface="Arial" panose="020B0604020202020204" pitchFamily="34" charset="0"/>
                <a:cs typeface="Arial" panose="020B0604020202020204" pitchFamily="34" charset="0"/>
              </a:rPr>
              <a:t>Key components of the DMC-ODS section of the waiver:</a:t>
            </a:r>
          </a:p>
          <a:p>
            <a:pPr marL="0" indent="0">
              <a:buNone/>
            </a:pPr>
            <a:endParaRPr lang="en-US" sz="1400" dirty="0">
              <a:latin typeface="Arial" panose="020B0604020202020204" pitchFamily="34" charset="0"/>
              <a:cs typeface="Arial" panose="020B0604020202020204" pitchFamily="34" charset="0"/>
            </a:endParaRPr>
          </a:p>
          <a:p>
            <a:pPr>
              <a:spcBef>
                <a:spcPts val="600"/>
              </a:spcBef>
              <a:spcAft>
                <a:spcPts val="600"/>
              </a:spcAft>
            </a:pPr>
            <a:r>
              <a:rPr lang="en-US" sz="2000" dirty="0">
                <a:latin typeface="Arial" panose="020B0604020202020204" pitchFamily="34" charset="0"/>
                <a:cs typeface="Arial" panose="020B0604020202020204" pitchFamily="34" charset="0"/>
              </a:rPr>
              <a:t>Significantly expands the DMC reimbursable benefit package</a:t>
            </a:r>
          </a:p>
          <a:p>
            <a:pPr>
              <a:spcBef>
                <a:spcPts val="600"/>
              </a:spcBef>
              <a:spcAft>
                <a:spcPts val="600"/>
              </a:spcAft>
            </a:pPr>
            <a:r>
              <a:rPr lang="en-US" sz="2000" dirty="0">
                <a:latin typeface="Arial" panose="020B0604020202020204" pitchFamily="34" charset="0"/>
                <a:cs typeface="Arial" panose="020B0604020202020204" pitchFamily="34" charset="0"/>
              </a:rPr>
              <a:t>Relies on the ASAM Criteria for placement determinations</a:t>
            </a:r>
          </a:p>
          <a:p>
            <a:pPr>
              <a:spcBef>
                <a:spcPts val="600"/>
              </a:spcBef>
              <a:spcAft>
                <a:spcPts val="600"/>
              </a:spcAft>
            </a:pPr>
            <a:r>
              <a:rPr lang="en-US" sz="2000" dirty="0">
                <a:latin typeface="Arial" panose="020B0604020202020204" pitchFamily="34" charset="0"/>
                <a:cs typeface="Arial" panose="020B0604020202020204" pitchFamily="34" charset="0"/>
              </a:rPr>
              <a:t>Emphasizes use of select evidence-based practices</a:t>
            </a:r>
          </a:p>
          <a:p>
            <a:pPr>
              <a:spcBef>
                <a:spcPts val="600"/>
              </a:spcBef>
              <a:spcAft>
                <a:spcPts val="600"/>
              </a:spcAft>
            </a:pPr>
            <a:r>
              <a:rPr lang="en-US" sz="2000" dirty="0">
                <a:latin typeface="Arial" panose="020B0604020202020204" pitchFamily="34" charset="0"/>
                <a:cs typeface="Arial" panose="020B0604020202020204" pitchFamily="34" charset="0"/>
              </a:rPr>
              <a:t>Requires utilization management and quality improvement efforts</a:t>
            </a:r>
          </a:p>
          <a:p>
            <a:pPr>
              <a:spcBef>
                <a:spcPts val="600"/>
              </a:spcBef>
              <a:spcAft>
                <a:spcPts val="600"/>
              </a:spcAft>
            </a:pPr>
            <a:r>
              <a:rPr lang="en-US" sz="2000" dirty="0">
                <a:latin typeface="Arial" panose="020B0604020202020204" pitchFamily="34" charset="0"/>
                <a:cs typeface="Arial" panose="020B0604020202020204" pitchFamily="34" charset="0"/>
              </a:rPr>
              <a:t>Transfers more administrative oversight and accountability to counties</a:t>
            </a:r>
          </a:p>
          <a:p>
            <a:pPr>
              <a:spcBef>
                <a:spcPts val="600"/>
              </a:spcBef>
              <a:spcAft>
                <a:spcPts val="600"/>
              </a:spcAft>
            </a:pPr>
            <a:r>
              <a:rPr lang="en-US" sz="2000" dirty="0">
                <a:latin typeface="Arial" panose="020B0604020202020204" pitchFamily="34" charset="0"/>
                <a:cs typeface="Arial" panose="020B0604020202020204" pitchFamily="34" charset="0"/>
              </a:rPr>
              <a:t>Enables higher DMC rates and use of alternative payment models</a:t>
            </a:r>
          </a:p>
          <a:p>
            <a:pPr>
              <a:spcBef>
                <a:spcPts val="600"/>
              </a:spcBef>
              <a:spcAft>
                <a:spcPts val="600"/>
              </a:spcAft>
            </a:pPr>
            <a:r>
              <a:rPr lang="en-US" sz="2000" dirty="0">
                <a:latin typeface="Arial" panose="020B0604020202020204" pitchFamily="34" charset="0"/>
                <a:cs typeface="Arial" panose="020B0604020202020204" pitchFamily="34" charset="0"/>
              </a:rPr>
              <a:t>Expects efficient use of resources and reductions in overall health costs</a:t>
            </a:r>
          </a:p>
          <a:p>
            <a:pPr>
              <a:spcBef>
                <a:spcPts val="600"/>
              </a:spcBef>
              <a:spcAft>
                <a:spcPts val="600"/>
              </a:spcAft>
            </a:pPr>
            <a:r>
              <a:rPr lang="en-US" sz="2000" b="1" dirty="0">
                <a:solidFill>
                  <a:schemeClr val="accent1">
                    <a:lumMod val="75000"/>
                  </a:schemeClr>
                </a:solidFill>
                <a:latin typeface="Arial" panose="020B0604020202020204" pitchFamily="34" charset="0"/>
                <a:cs typeface="Arial" panose="020B0604020202020204" pitchFamily="34" charset="0"/>
              </a:rPr>
              <a:t>Prioritizes integration and coordination of care with physical and mental health services and systems, including health plans</a:t>
            </a:r>
          </a:p>
          <a:p>
            <a:pPr>
              <a:spcBef>
                <a:spcPts val="600"/>
              </a:spcBef>
              <a:spcAft>
                <a:spcPts val="600"/>
              </a:spcAft>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2407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5913" y="2587608"/>
            <a:ext cx="6242511" cy="2009552"/>
          </a:xfrm>
        </p:spPr>
        <p:txBody>
          <a:bodyPr/>
          <a:lstStyle/>
          <a:p>
            <a:pPr algn="ctr">
              <a:lnSpc>
                <a:spcPct val="100000"/>
              </a:lnSpc>
            </a:pPr>
            <a:r>
              <a:rPr lang="en-US" sz="4800" cap="all" dirty="0">
                <a:solidFill>
                  <a:schemeClr val="bg1"/>
                </a:solidFill>
                <a:latin typeface="Arial" panose="020B0604020202020204" pitchFamily="34" charset="0"/>
                <a:cs typeface="Arial" panose="020B0604020202020204" pitchFamily="34" charset="0"/>
              </a:rPr>
              <a:t>SUBSTANCE USE DISORDER BENEFIT PACKAGE</a:t>
            </a:r>
            <a:r>
              <a:rPr lang="en-US" sz="4000" cap="all" dirty="0">
                <a:solidFill>
                  <a:schemeClr val="bg1"/>
                </a:solidFill>
                <a:latin typeface="Arial" panose="020B0604020202020204" pitchFamily="34" charset="0"/>
                <a:cs typeface="Arial" panose="020B0604020202020204" pitchFamily="34" charset="0"/>
              </a:rPr>
              <a:t/>
            </a:r>
            <a:br>
              <a:rPr lang="en-US" sz="4000" cap="all" dirty="0">
                <a:solidFill>
                  <a:schemeClr val="bg1"/>
                </a:solidFill>
                <a:latin typeface="Arial" panose="020B0604020202020204" pitchFamily="34" charset="0"/>
                <a:cs typeface="Arial" panose="020B0604020202020204" pitchFamily="34" charset="0"/>
              </a:rPr>
            </a:br>
            <a:endParaRPr lang="en-US" sz="4000" b="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6196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334720" y="1289567"/>
            <a:ext cx="8789035" cy="5568433"/>
            <a:chOff x="143229" y="621885"/>
            <a:chExt cx="8789035" cy="5944104"/>
          </a:xfrm>
        </p:grpSpPr>
        <p:sp>
          <p:nvSpPr>
            <p:cNvPr id="29" name="Rectangle 28"/>
            <p:cNvSpPr/>
            <p:nvPr/>
          </p:nvSpPr>
          <p:spPr>
            <a:xfrm>
              <a:off x="143229" y="621885"/>
              <a:ext cx="8789035" cy="5944104"/>
            </a:xfrm>
            <a:prstGeom prst="rect">
              <a:avLst/>
            </a:prstGeom>
            <a:solidFill>
              <a:sysClr val="windowText" lastClr="000000">
                <a:lumMod val="50000"/>
                <a:lumOff val="50000"/>
              </a:sysClr>
            </a:solidFill>
            <a:ln w="12700" cap="flat" cmpd="sng" algn="ctr">
              <a:solidFill>
                <a:srgbClr val="5B9BD5">
                  <a:shade val="50000"/>
                </a:srgbClr>
              </a:solidFill>
              <a:prstDash val="solid"/>
              <a:miter lim="800000"/>
            </a:ln>
            <a:effectLst/>
            <a:scene3d>
              <a:camera prst="orthographicFront"/>
              <a:lightRig rig="threePt" dir="t"/>
            </a:scene3d>
            <a:sp3d>
              <a:bevelT/>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grpSp>
          <p:nvGrpSpPr>
            <p:cNvPr id="30" name="Group 29"/>
            <p:cNvGrpSpPr/>
            <p:nvPr/>
          </p:nvGrpSpPr>
          <p:grpSpPr>
            <a:xfrm>
              <a:off x="1513997" y="1392057"/>
              <a:ext cx="6140552" cy="4943376"/>
              <a:chOff x="-2013391" y="-44870"/>
              <a:chExt cx="6141827" cy="4944681"/>
            </a:xfrm>
          </p:grpSpPr>
          <p:sp>
            <p:nvSpPr>
              <p:cNvPr id="41" name="Oval 40"/>
              <p:cNvSpPr/>
              <p:nvPr/>
            </p:nvSpPr>
            <p:spPr>
              <a:xfrm>
                <a:off x="-1397466" y="387773"/>
                <a:ext cx="3841853" cy="3826238"/>
              </a:xfrm>
              <a:prstGeom prst="ellipse">
                <a:avLst/>
              </a:prstGeom>
              <a:solidFill>
                <a:srgbClr val="E7E6E6">
                  <a:lumMod val="90000"/>
                </a:srgbClr>
              </a:solidFill>
              <a:ln w="12700" cap="flat" cmpd="sng" algn="ctr">
                <a:solidFill>
                  <a:srgbClr val="5B9BD5">
                    <a:shade val="50000"/>
                  </a:srgbClr>
                </a:solidFill>
                <a:prstDash val="solid"/>
                <a:miter lim="800000"/>
              </a:ln>
              <a:effectLst/>
              <a:scene3d>
                <a:camera prst="orthographicFront"/>
                <a:lightRig rig="threePt" dir="t"/>
              </a:scene3d>
              <a:sp3d>
                <a:bevelT/>
              </a:sp3d>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404040"/>
                    </a:solidFill>
                    <a:effectLst/>
                    <a:uLnTx/>
                    <a:uFillTx/>
                    <a:latin typeface="Arial Narrow" panose="020B0606020202030204" pitchFamily="34" charset="0"/>
                    <a:ea typeface="Calibri" panose="020F0502020204030204" pitchFamily="34" charset="0"/>
                    <a:cs typeface="Times New Roman" panose="02020603050405020304" pitchFamily="18" charset="0"/>
                  </a:rPr>
                  <a:t> </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404040"/>
                    </a:solidFill>
                    <a:effectLst/>
                    <a:uLnTx/>
                    <a:uFillTx/>
                    <a:latin typeface="Arial Narrow" panose="020B0606020202030204" pitchFamily="34" charset="0"/>
                    <a:ea typeface="Calibri" panose="020F0502020204030204" pitchFamily="34" charset="0"/>
                    <a:cs typeface="Times New Roman" panose="02020603050405020304" pitchFamily="18" charset="0"/>
                  </a:rPr>
                  <a:t> </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404040"/>
                    </a:solidFill>
                    <a:effectLst/>
                    <a:uLnTx/>
                    <a:uFillTx/>
                    <a:latin typeface="Arial Narrow" panose="020B0606020202030204" pitchFamily="34" charset="0"/>
                    <a:ea typeface="Calibri" panose="020F0502020204030204" pitchFamily="34" charset="0"/>
                    <a:cs typeface="Times New Roman" panose="02020603050405020304" pitchFamily="18" charset="0"/>
                  </a:rPr>
                  <a:t> </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sng" strike="noStrike" kern="0" cap="none" spc="0" normalizeH="0" baseline="0" noProof="0" dirty="0">
                    <a:ln>
                      <a:noFill/>
                    </a:ln>
                    <a:solidFill>
                      <a:srgbClr val="404040"/>
                    </a:solidFill>
                    <a:effectLst/>
                    <a:uLnTx/>
                    <a:uFillTx/>
                    <a:latin typeface="Arial Narrow" panose="020B0606020202030204" pitchFamily="34" charset="0"/>
                    <a:ea typeface="Calibri" panose="020F0502020204030204" pitchFamily="34" charset="0"/>
                    <a:cs typeface="Times New Roman" panose="02020603050405020304" pitchFamily="18" charset="0"/>
                  </a:rPr>
                  <a:t>CASE MANAGEMENT</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404040"/>
                    </a:solidFill>
                    <a:effectLst/>
                    <a:uLnTx/>
                    <a:uFillTx/>
                    <a:latin typeface="Arial Narrow" panose="020B0606020202030204" pitchFamily="34" charset="0"/>
                    <a:ea typeface="Calibri" panose="020F0502020204030204" pitchFamily="34" charset="0"/>
                    <a:cs typeface="Times New Roman" panose="02020603050405020304" pitchFamily="18" charset="0"/>
                  </a:rPr>
                  <a:t>Support Transitions in Care </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404040"/>
                    </a:solidFill>
                    <a:effectLst/>
                    <a:uLnTx/>
                    <a:uFillTx/>
                    <a:latin typeface="Arial Narrow" panose="020B0606020202030204" pitchFamily="34" charset="0"/>
                    <a:ea typeface="Calibri" panose="020F0502020204030204" pitchFamily="34" charset="0"/>
                    <a:cs typeface="Times New Roman" panose="02020603050405020304" pitchFamily="18" charset="0"/>
                  </a:rPr>
                  <a:t>Integration of Care</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404040"/>
                    </a:solidFill>
                    <a:effectLst/>
                    <a:uLnTx/>
                    <a:uFillTx/>
                    <a:latin typeface="Arial Narrow" panose="020B0606020202030204" pitchFamily="34" charset="0"/>
                    <a:ea typeface="Calibri" panose="020F0502020204030204" pitchFamily="34" charset="0"/>
                    <a:cs typeface="Times New Roman" panose="02020603050405020304" pitchFamily="18" charset="0"/>
                  </a:rPr>
                  <a:t>Service Linkages</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42" name="Oval 41"/>
              <p:cNvSpPr/>
              <p:nvPr/>
            </p:nvSpPr>
            <p:spPr>
              <a:xfrm>
                <a:off x="-2013391" y="1739366"/>
                <a:ext cx="1371600" cy="1371600"/>
              </a:xfrm>
              <a:prstGeom prst="ellipse">
                <a:avLst/>
              </a:prstGeom>
              <a:solidFill>
                <a:srgbClr val="660066"/>
              </a:solidFill>
              <a:ln w="12700" cap="flat" cmpd="sng" algn="ctr">
                <a:solidFill>
                  <a:srgbClr val="5B9BD5">
                    <a:shade val="50000"/>
                  </a:srgbClr>
                </a:solidFill>
                <a:prstDash val="solid"/>
                <a:miter lim="800000"/>
              </a:ln>
              <a:effectLst/>
              <a:scene3d>
                <a:camera prst="orthographicFront"/>
                <a:lightRig rig="threePt" dir="t"/>
              </a:scene3d>
              <a:sp3d>
                <a:bevelT/>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Calibri" panose="020F0502020204030204" pitchFamily="34" charset="0"/>
                    <a:cs typeface="Times New Roman" panose="02020603050405020304" pitchFamily="18" charset="0"/>
                  </a:rPr>
                  <a:t>Intensive Outpatient </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3" name="Oval 42"/>
              <p:cNvSpPr/>
              <p:nvPr/>
            </p:nvSpPr>
            <p:spPr>
              <a:xfrm>
                <a:off x="2756836" y="73268"/>
                <a:ext cx="1371600" cy="1371600"/>
              </a:xfrm>
              <a:prstGeom prst="ellipse">
                <a:avLst/>
              </a:prstGeom>
              <a:solidFill>
                <a:srgbClr val="ED7D31">
                  <a:lumMod val="75000"/>
                </a:srgbClr>
              </a:solidFill>
              <a:ln w="12700" cap="flat" cmpd="sng" algn="ctr">
                <a:solidFill>
                  <a:srgbClr val="5B9BD5">
                    <a:shade val="50000"/>
                  </a:srgbClr>
                </a:solidFill>
                <a:prstDash val="solid"/>
                <a:miter lim="800000"/>
              </a:ln>
              <a:effectLst/>
              <a:scene3d>
                <a:camera prst="orthographicFront"/>
                <a:lightRig rig="threePt" dir="t"/>
              </a:scene3d>
              <a:sp3d>
                <a:bevelT/>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Calibri" panose="020F0502020204030204" pitchFamily="34" charset="0"/>
                    <a:cs typeface="Times New Roman" panose="02020603050405020304" pitchFamily="18" charset="0"/>
                  </a:rPr>
                  <a:t>Recovery Support Services </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4" name="Oval 43"/>
              <p:cNvSpPr/>
              <p:nvPr/>
            </p:nvSpPr>
            <p:spPr>
              <a:xfrm>
                <a:off x="-1299835" y="3317284"/>
                <a:ext cx="1371600" cy="1371600"/>
              </a:xfrm>
              <a:prstGeom prst="ellipse">
                <a:avLst/>
              </a:prstGeom>
              <a:solidFill>
                <a:srgbClr val="990000"/>
              </a:solidFill>
              <a:ln w="12700" cap="flat" cmpd="sng" algn="ctr">
                <a:solidFill>
                  <a:srgbClr val="5B9BD5">
                    <a:shade val="50000"/>
                  </a:srgbClr>
                </a:solidFill>
                <a:prstDash val="solid"/>
                <a:miter lim="800000"/>
              </a:ln>
              <a:effectLst/>
              <a:scene3d>
                <a:camera prst="orthographicFront"/>
                <a:lightRig rig="threePt" dir="t"/>
              </a:scene3d>
              <a:sp3d>
                <a:bevelT/>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Calibri" panose="020F0502020204030204" pitchFamily="34" charset="0"/>
                    <a:cs typeface="Times New Roman" panose="02020603050405020304" pitchFamily="18" charset="0"/>
                  </a:rPr>
                  <a:t>Residential</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5" name="Oval 44"/>
              <p:cNvSpPr/>
              <p:nvPr/>
            </p:nvSpPr>
            <p:spPr>
              <a:xfrm>
                <a:off x="1796373" y="1270756"/>
                <a:ext cx="1371600" cy="1371600"/>
              </a:xfrm>
              <a:prstGeom prst="ellipse">
                <a:avLst/>
              </a:prstGeom>
              <a:solidFill>
                <a:srgbClr val="FFC000">
                  <a:lumMod val="75000"/>
                </a:srgbClr>
              </a:solidFill>
              <a:ln w="12700" cap="flat" cmpd="sng" algn="ctr">
                <a:solidFill>
                  <a:srgbClr val="5B9BD5">
                    <a:shade val="50000"/>
                  </a:srgbClr>
                </a:solidFill>
                <a:prstDash val="solid"/>
                <a:miter lim="800000"/>
              </a:ln>
              <a:effectLst/>
              <a:scene3d>
                <a:camera prst="orthographicFront"/>
                <a:lightRig rig="threePt" dir="t"/>
              </a:scene3d>
              <a:sp3d>
                <a:bevelT/>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400">
                  <a:defRPr/>
                </a:pPr>
                <a:r>
                  <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Calibri" panose="020F0502020204030204" pitchFamily="34" charset="0"/>
                    <a:cs typeface="Times New Roman" panose="02020603050405020304" pitchFamily="18" charset="0"/>
                  </a:rPr>
                  <a:t>Opioid Treatment Programs/ </a:t>
                </a:r>
                <a:r>
                  <a:rPr lang="en-US" sz="1200" b="1" kern="0" dirty="0">
                    <a:solidFill>
                      <a:srgbClr val="FFFFFF"/>
                    </a:solidFill>
                    <a:latin typeface="Arial Narrow" panose="020B0606020202030204" pitchFamily="34" charset="0"/>
                    <a:cs typeface="Times New Roman" panose="02020603050405020304" pitchFamily="18" charset="0"/>
                  </a:rPr>
                  <a:t>Medication- Assisted Treatment </a:t>
                </a:r>
              </a:p>
            </p:txBody>
          </p:sp>
          <p:sp>
            <p:nvSpPr>
              <p:cNvPr id="46" name="Oval 45"/>
              <p:cNvSpPr/>
              <p:nvPr/>
            </p:nvSpPr>
            <p:spPr>
              <a:xfrm>
                <a:off x="-1669532" y="-44870"/>
                <a:ext cx="1371600" cy="1371600"/>
              </a:xfrm>
              <a:prstGeom prst="ellipse">
                <a:avLst/>
              </a:prstGeom>
              <a:solidFill>
                <a:srgbClr val="4472C4">
                  <a:lumMod val="75000"/>
                </a:srgbClr>
              </a:solidFill>
              <a:ln w="12700" cap="flat" cmpd="sng" algn="ctr">
                <a:solidFill>
                  <a:srgbClr val="5B9BD5">
                    <a:shade val="50000"/>
                  </a:srgbClr>
                </a:solidFill>
                <a:prstDash val="solid"/>
                <a:miter lim="800000"/>
              </a:ln>
              <a:effectLst/>
              <a:scene3d>
                <a:camera prst="orthographicFront"/>
                <a:lightRig rig="threePt" dir="t"/>
              </a:scene3d>
              <a:sp3d>
                <a:bevelT/>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Calibri" panose="020F0502020204030204" pitchFamily="34" charset="0"/>
                    <a:cs typeface="Times New Roman" panose="02020603050405020304" pitchFamily="18" charset="0"/>
                  </a:rPr>
                  <a:t>Outpatient</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7" name="Oval 46"/>
              <p:cNvSpPr/>
              <p:nvPr/>
            </p:nvSpPr>
            <p:spPr>
              <a:xfrm>
                <a:off x="523460" y="3528211"/>
                <a:ext cx="1371600" cy="1371600"/>
              </a:xfrm>
              <a:prstGeom prst="ellipse">
                <a:avLst/>
              </a:prstGeom>
              <a:solidFill>
                <a:srgbClr val="70AD47">
                  <a:lumMod val="75000"/>
                </a:srgbClr>
              </a:solidFill>
              <a:ln w="12700" cap="flat" cmpd="sng" algn="ctr">
                <a:solidFill>
                  <a:srgbClr val="5B9BD5">
                    <a:shade val="50000"/>
                  </a:srgbClr>
                </a:solidFill>
                <a:prstDash val="solid"/>
                <a:miter lim="800000"/>
              </a:ln>
              <a:effectLst/>
              <a:scene3d>
                <a:camera prst="orthographicFront"/>
                <a:lightRig rig="threePt" dir="t"/>
              </a:scene3d>
              <a:sp3d>
                <a:bevelT/>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Calibri" panose="020F0502020204030204" pitchFamily="34" charset="0"/>
                    <a:cs typeface="Times New Roman" panose="02020603050405020304" pitchFamily="18" charset="0"/>
                  </a:rPr>
                  <a:t>Withdrawal Management</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3" name="Oval 22">
            <a:extLst>
              <a:ext uri="{FF2B5EF4-FFF2-40B4-BE49-F238E27FC236}">
                <a16:creationId xmlns:a16="http://schemas.microsoft.com/office/drawing/2014/main" xmlns="" id="{6D1DBCD3-0D97-4E5E-86D7-77FE694093B4}"/>
              </a:ext>
            </a:extLst>
          </p:cNvPr>
          <p:cNvSpPr/>
          <p:nvPr/>
        </p:nvSpPr>
        <p:spPr>
          <a:xfrm>
            <a:off x="6200118" y="4963682"/>
            <a:ext cx="1371315" cy="1371238"/>
          </a:xfrm>
          <a:prstGeom prst="ellipse">
            <a:avLst/>
          </a:prstGeom>
          <a:solidFill>
            <a:srgbClr val="F868E3"/>
          </a:solidFill>
          <a:ln w="12700" cap="flat" cmpd="sng" algn="ctr">
            <a:solidFill>
              <a:srgbClr val="5B9BD5">
                <a:shade val="50000"/>
              </a:srgbClr>
            </a:solidFill>
            <a:prstDash val="solid"/>
            <a:miter lim="800000"/>
          </a:ln>
          <a:effectLst/>
          <a:scene3d>
            <a:camera prst="orthographicFront"/>
            <a:lightRig rig="threePt" dir="t"/>
          </a:scene3d>
          <a:sp3d>
            <a:bevelT/>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Calibri" panose="020F0502020204030204" pitchFamily="34" charset="0"/>
                <a:cs typeface="Times New Roman" panose="02020603050405020304" pitchFamily="18" charset="0"/>
              </a:rPr>
              <a:t>Recovery Bridge Housing</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4" name="Oval 23">
            <a:extLst>
              <a:ext uri="{FF2B5EF4-FFF2-40B4-BE49-F238E27FC236}">
                <a16:creationId xmlns:a16="http://schemas.microsoft.com/office/drawing/2014/main" xmlns="" id="{9C8BCD7F-77DF-4DA6-8F61-38B8935B20F1}"/>
              </a:ext>
            </a:extLst>
          </p:cNvPr>
          <p:cNvSpPr/>
          <p:nvPr/>
        </p:nvSpPr>
        <p:spPr>
          <a:xfrm>
            <a:off x="4055342" y="1759032"/>
            <a:ext cx="1371315" cy="1314449"/>
          </a:xfrm>
          <a:prstGeom prst="ellipse">
            <a:avLst/>
          </a:prstGeom>
          <a:solidFill>
            <a:schemeClr val="accent5"/>
          </a:solidFill>
          <a:ln w="12700" cap="flat" cmpd="sng" algn="ctr">
            <a:solidFill>
              <a:srgbClr val="5B9BD5">
                <a:shade val="50000"/>
              </a:srgbClr>
            </a:solidFill>
            <a:prstDash val="solid"/>
            <a:miter lim="800000"/>
          </a:ln>
          <a:effectLst/>
          <a:scene3d>
            <a:camera prst="orthographicFront"/>
            <a:lightRig rig="threePt" dir="t"/>
          </a:scene3d>
          <a:sp3d>
            <a:bevelT/>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Calibri" panose="020F0502020204030204" pitchFamily="34" charset="0"/>
                <a:cs typeface="Times New Roman" panose="02020603050405020304" pitchFamily="18" charset="0"/>
              </a:rPr>
              <a:t>Outpatient for At-Risk Youth and Young Adults</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5" name="Title 1"/>
          <p:cNvSpPr>
            <a:spLocks noGrp="1"/>
          </p:cNvSpPr>
          <p:nvPr>
            <p:ph type="title"/>
          </p:nvPr>
        </p:nvSpPr>
        <p:spPr>
          <a:xfrm>
            <a:off x="457200" y="731070"/>
            <a:ext cx="8563232" cy="634985"/>
          </a:xfrm>
        </p:spPr>
        <p:txBody>
          <a:bodyPr/>
          <a:lstStyle/>
          <a:p>
            <a:r>
              <a:rPr lang="en-US" sz="2600" dirty="0">
                <a:solidFill>
                  <a:schemeClr val="accent6">
                    <a:lumMod val="75000"/>
                  </a:schemeClr>
                </a:solidFill>
                <a:latin typeface="Arial "/>
              </a:rPr>
              <a:t>Los Angeles County’s SUD Benefit Package </a:t>
            </a:r>
          </a:p>
        </p:txBody>
      </p:sp>
    </p:spTree>
    <p:extLst>
      <p:ext uri="{BB962C8B-B14F-4D97-AF65-F5344CB8AC3E}">
        <p14:creationId xmlns:p14="http://schemas.microsoft.com/office/powerpoint/2010/main" val="2225138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276225" y="914400"/>
          <a:ext cx="8639175" cy="5789126"/>
        </p:xfrm>
        <a:graphic>
          <a:graphicData uri="http://schemas.openxmlformats.org/drawingml/2006/table">
            <a:tbl>
              <a:tblPr firstRow="1" firstCol="1" bandRow="1"/>
              <a:tblGrid>
                <a:gridCol w="1448620">
                  <a:extLst>
                    <a:ext uri="{9D8B030D-6E8A-4147-A177-3AD203B41FA5}">
                      <a16:colId xmlns:a16="http://schemas.microsoft.com/office/drawing/2014/main" xmlns="" val="20000"/>
                    </a:ext>
                  </a:extLst>
                </a:gridCol>
                <a:gridCol w="2494730">
                  <a:extLst>
                    <a:ext uri="{9D8B030D-6E8A-4147-A177-3AD203B41FA5}">
                      <a16:colId xmlns:a16="http://schemas.microsoft.com/office/drawing/2014/main" xmlns="" val="20001"/>
                    </a:ext>
                  </a:extLst>
                </a:gridCol>
                <a:gridCol w="2440441">
                  <a:extLst>
                    <a:ext uri="{9D8B030D-6E8A-4147-A177-3AD203B41FA5}">
                      <a16:colId xmlns:a16="http://schemas.microsoft.com/office/drawing/2014/main" xmlns="" val="20002"/>
                    </a:ext>
                  </a:extLst>
                </a:gridCol>
                <a:gridCol w="2255384">
                  <a:extLst>
                    <a:ext uri="{9D8B030D-6E8A-4147-A177-3AD203B41FA5}">
                      <a16:colId xmlns:a16="http://schemas.microsoft.com/office/drawing/2014/main" xmlns="" val="20003"/>
                    </a:ext>
                  </a:extLst>
                </a:gridCol>
              </a:tblGrid>
              <a:tr h="391456">
                <a:tc gridSpan="4">
                  <a:txBody>
                    <a:bodyPr/>
                    <a:lstStyle/>
                    <a:p>
                      <a:pPr marL="0" marR="0" algn="ctr">
                        <a:spcBef>
                          <a:spcPts val="0"/>
                        </a:spcBef>
                        <a:spcAft>
                          <a:spcPts val="0"/>
                        </a:spcAft>
                      </a:pPr>
                      <a:r>
                        <a:rPr lang="en-US" sz="16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START-ODS Benefit Package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18" marR="59618"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76717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77030">
                <a:tc>
                  <a:txBody>
                    <a:bodyPr/>
                    <a:lstStyle/>
                    <a:p>
                      <a:pPr marL="0" marR="0" algn="ctr">
                        <a:spcBef>
                          <a:spcPts val="0"/>
                        </a:spcBef>
                        <a:spcAft>
                          <a:spcPts val="0"/>
                        </a:spcAft>
                      </a:pPr>
                      <a:r>
                        <a:rPr lang="en-US" sz="16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Service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18" marR="59618"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8080"/>
                    </a:solidFill>
                  </a:tcPr>
                </a:tc>
                <a:tc>
                  <a:txBody>
                    <a:bodyPr/>
                    <a:lstStyle/>
                    <a:p>
                      <a:pPr marL="0" marR="0" algn="ctr">
                        <a:spcBef>
                          <a:spcPts val="0"/>
                        </a:spcBef>
                        <a:spcAft>
                          <a:spcPts val="0"/>
                        </a:spcAft>
                      </a:pPr>
                      <a:r>
                        <a:rPr lang="en-US" sz="16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Services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18" marR="59618"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8080"/>
                    </a:solidFill>
                  </a:tcPr>
                </a:tc>
                <a:tc>
                  <a:txBody>
                    <a:bodyPr/>
                    <a:lstStyle/>
                    <a:p>
                      <a:pPr marL="0" marR="0" algn="ctr">
                        <a:spcBef>
                          <a:spcPts val="0"/>
                        </a:spcBef>
                        <a:spcAft>
                          <a:spcPts val="0"/>
                        </a:spcAft>
                      </a:pPr>
                      <a:r>
                        <a:rPr lang="en-US" sz="16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Time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18" marR="59618"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8080"/>
                    </a:solidFill>
                  </a:tcPr>
                </a:tc>
                <a:tc>
                  <a:txBody>
                    <a:bodyPr/>
                    <a:lstStyle/>
                    <a:p>
                      <a:pPr marL="0" marR="0" algn="ctr">
                        <a:spcBef>
                          <a:spcPts val="0"/>
                        </a:spcBef>
                        <a:spcAft>
                          <a:spcPts val="0"/>
                        </a:spcAft>
                      </a:pPr>
                      <a:r>
                        <a:rPr lang="en-US" sz="16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Duration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618" marR="59618"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xmlns="" val="10001"/>
                  </a:ext>
                </a:extLst>
              </a:tr>
              <a:tr h="2093764">
                <a:tc>
                  <a:txBody>
                    <a:bodyPr/>
                    <a:lstStyle/>
                    <a:p>
                      <a:pPr marL="0" marR="0">
                        <a:spcBef>
                          <a:spcPts val="0"/>
                        </a:spcBef>
                        <a:spcAft>
                          <a:spcPts val="0"/>
                        </a:spcAft>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000" dirty="0">
                          <a:effectLst/>
                          <a:latin typeface="Arial Narrow" panose="020B0606020202030204" pitchFamily="34" charset="0"/>
                          <a:ea typeface="Calibri" panose="020F0502020204030204" pitchFamily="34" charset="0"/>
                          <a:cs typeface="Times New Roman" panose="02020603050405020304" pitchFamily="18" charset="0"/>
                        </a:rPr>
                        <a:t>Outpatient Services for At-Risk</a:t>
                      </a:r>
                    </a:p>
                    <a:p>
                      <a:pPr marL="0" marR="0">
                        <a:spcBef>
                          <a:spcPts val="0"/>
                        </a:spcBef>
                        <a:spcAft>
                          <a:spcPts val="0"/>
                        </a:spcAft>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 </a:t>
                      </a:r>
                    </a:p>
                  </a:txBody>
                  <a:tcPr marL="59618" marR="59618"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i="1" u="sng" dirty="0">
                          <a:effectLst/>
                          <a:latin typeface="Arial Narrow" panose="020B0606020202030204" pitchFamily="34" charset="0"/>
                          <a:ea typeface="Calibri" panose="020F0502020204030204" pitchFamily="34" charset="0"/>
                          <a:cs typeface="Times New Roman" panose="02020603050405020304" pitchFamily="18" charset="0"/>
                        </a:rPr>
                        <a:t>Intake Services</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Intake and Assessment </a:t>
                      </a:r>
                    </a:p>
                    <a:p>
                      <a:pPr marL="342900" marR="0" lvl="0" indent="-342900">
                        <a:spcBef>
                          <a:spcPts val="0"/>
                        </a:spcBef>
                        <a:spcAft>
                          <a:spcPts val="0"/>
                        </a:spcAft>
                        <a:buFont typeface="Symbol" panose="05050102010706020507" pitchFamily="18" charset="2"/>
                        <a:buChar char=""/>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Treatment Planning </a:t>
                      </a:r>
                    </a:p>
                    <a:p>
                      <a:pPr marL="36195" marR="0">
                        <a:spcBef>
                          <a:spcPts val="600"/>
                        </a:spcBef>
                        <a:spcAft>
                          <a:spcPts val="0"/>
                        </a:spcAft>
                      </a:pPr>
                      <a:r>
                        <a:rPr lang="en-US" sz="1600" i="1" u="sng" dirty="0">
                          <a:effectLst/>
                          <a:latin typeface="Arial Narrow" panose="020B0606020202030204" pitchFamily="34" charset="0"/>
                          <a:ea typeface="Calibri" panose="020F0502020204030204" pitchFamily="34" charset="0"/>
                          <a:cs typeface="Times New Roman" panose="02020603050405020304" pitchFamily="18" charset="0"/>
                        </a:rPr>
                        <a:t>Direct Services</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300"/>
                        </a:spcBef>
                        <a:spcAft>
                          <a:spcPts val="0"/>
                        </a:spcAft>
                        <a:buFont typeface="Symbol" panose="05050102010706020507" pitchFamily="18" charset="2"/>
                        <a:buChar char=""/>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Individual Counseling</a:t>
                      </a:r>
                    </a:p>
                    <a:p>
                      <a:pPr marL="342900" marR="0" lvl="0" indent="-342900">
                        <a:spcBef>
                          <a:spcPts val="0"/>
                        </a:spcBef>
                        <a:spcAft>
                          <a:spcPts val="0"/>
                        </a:spcAft>
                        <a:buFont typeface="Symbol" panose="05050102010706020507" pitchFamily="18" charset="2"/>
                        <a:buChar char=""/>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Group Counseling </a:t>
                      </a:r>
                    </a:p>
                    <a:p>
                      <a:pPr marL="342900" marR="0" lvl="0" indent="-342900">
                        <a:spcBef>
                          <a:spcPts val="0"/>
                        </a:spcBef>
                        <a:spcAft>
                          <a:spcPts val="0"/>
                        </a:spcAft>
                        <a:buFont typeface="Symbol" panose="05050102010706020507" pitchFamily="18" charset="2"/>
                        <a:buChar char=""/>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Patient Education </a:t>
                      </a:r>
                    </a:p>
                    <a:p>
                      <a:pPr marL="342900" marR="0" lvl="0" indent="-342900">
                        <a:spcBef>
                          <a:spcPts val="0"/>
                        </a:spcBef>
                        <a:spcAft>
                          <a:spcPts val="0"/>
                        </a:spcAft>
                        <a:buFont typeface="Symbol" panose="05050102010706020507" pitchFamily="18" charset="2"/>
                        <a:buChar char=""/>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Case Management</a:t>
                      </a:r>
                    </a:p>
                  </a:txBody>
                  <a:tcPr marL="59618" marR="59618"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pPr>
                      <a:r>
                        <a:rPr lang="en-US" sz="1600" u="sng" dirty="0">
                          <a:effectLst/>
                          <a:latin typeface="Arial Narrow" panose="020B0606020202030204" pitchFamily="34" charset="0"/>
                          <a:ea typeface="Calibri" panose="020F0502020204030204" pitchFamily="34" charset="0"/>
                          <a:cs typeface="Times New Roman" panose="02020603050405020304" pitchFamily="18" charset="0"/>
                        </a:rPr>
                        <a:t>Youth (12-20)</a:t>
                      </a:r>
                      <a:r>
                        <a:rPr lang="en-US" sz="1600" dirty="0">
                          <a:effectLst/>
                          <a:latin typeface="Arial Narrow" panose="020B060602020203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No more than 4 hours of service per 60-days, including up to 2 hours for intake services  </a:t>
                      </a:r>
                    </a:p>
                    <a:p>
                      <a:pPr marL="0" marR="0" algn="ctr">
                        <a:spcBef>
                          <a:spcPts val="0"/>
                        </a:spcBef>
                        <a:spcAft>
                          <a:spcPts val="0"/>
                        </a:spcAft>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pPr>
                      <a:r>
                        <a:rPr lang="en-US" sz="1600" u="sng" dirty="0">
                          <a:effectLst/>
                          <a:latin typeface="Arial Narrow" panose="020B0606020202030204" pitchFamily="34" charset="0"/>
                          <a:ea typeface="Calibri" panose="020F0502020204030204" pitchFamily="34" charset="0"/>
                          <a:cs typeface="Times New Roman" panose="02020603050405020304" pitchFamily="18" charset="0"/>
                        </a:rPr>
                        <a:t>Adults (21+)</a:t>
                      </a:r>
                      <a:r>
                        <a:rPr lang="en-US" sz="1600" dirty="0">
                          <a:effectLst/>
                          <a:latin typeface="Arial Narrow" panose="020B0606020202030204" pitchFamily="34" charset="0"/>
                          <a:ea typeface="Calibri" panose="020F0502020204030204" pitchFamily="34" charset="0"/>
                          <a:cs typeface="Times New Roman" panose="02020603050405020304" pitchFamily="18" charset="0"/>
                        </a:rPr>
                        <a:t>: </a:t>
                      </a:r>
                      <a:br>
                        <a:rPr lang="en-US" sz="1600" dirty="0">
                          <a:effectLst/>
                          <a:latin typeface="Arial Narrow" panose="020B0606020202030204" pitchFamily="34" charset="0"/>
                          <a:ea typeface="Calibri" panose="020F0502020204030204" pitchFamily="34" charset="0"/>
                          <a:cs typeface="Times New Roman" panose="02020603050405020304" pitchFamily="18" charset="0"/>
                        </a:rPr>
                      </a:br>
                      <a:r>
                        <a:rPr lang="en-US" sz="1600" dirty="0">
                          <a:effectLst/>
                          <a:latin typeface="Arial Narrow" panose="020B0606020202030204" pitchFamily="34" charset="0"/>
                          <a:ea typeface="Calibri" panose="020F0502020204030204" pitchFamily="34" charset="0"/>
                          <a:cs typeface="Times New Roman" panose="02020603050405020304" pitchFamily="18" charset="0"/>
                        </a:rPr>
                        <a:t>Service is not available</a:t>
                      </a:r>
                    </a:p>
                    <a:p>
                      <a:pPr marL="0" marR="0">
                        <a:spcBef>
                          <a:spcPts val="0"/>
                        </a:spcBef>
                        <a:spcAft>
                          <a:spcPts val="0"/>
                        </a:spcAft>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 </a:t>
                      </a:r>
                    </a:p>
                  </a:txBody>
                  <a:tcPr marL="59618" marR="59618"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Youth and young adults can receive one episode of services every 60-days, if additional services are needed the individual may be more appropriate for outpatient services</a:t>
                      </a:r>
                    </a:p>
                  </a:txBody>
                  <a:tcPr marL="59618" marR="59618"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384868">
                <a:tc>
                  <a:txBody>
                    <a:bodyPr/>
                    <a:lstStyle/>
                    <a:p>
                      <a:pPr marL="0" marR="0">
                        <a:spcBef>
                          <a:spcPts val="0"/>
                        </a:spcBef>
                        <a:spcAft>
                          <a:spcPts val="0"/>
                        </a:spcAft>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000" dirty="0">
                          <a:effectLst/>
                          <a:latin typeface="Arial Narrow" panose="020B0606020202030204" pitchFamily="34" charset="0"/>
                          <a:ea typeface="Calibri" panose="020F0502020204030204" pitchFamily="34" charset="0"/>
                          <a:cs typeface="Times New Roman" panose="02020603050405020304" pitchFamily="18" charset="0"/>
                        </a:rPr>
                        <a:t>Outpatient Services</a:t>
                      </a:r>
                    </a:p>
                    <a:p>
                      <a:pPr marL="0" marR="0">
                        <a:spcBef>
                          <a:spcPts val="0"/>
                        </a:spcBef>
                        <a:spcAft>
                          <a:spcPts val="0"/>
                        </a:spcAft>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 </a:t>
                      </a:r>
                    </a:p>
                  </a:txBody>
                  <a:tcPr marL="59618" marR="59618"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Intake and Assessment </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Treatment Planning </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Individual Counseling</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Group Counseling </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Family Therapy</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Collateral Services</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Patient Education </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Crisis Intervention</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Medication Services</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Case Management</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Discharge Planning</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9618" marR="59618"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pPr>
                      <a:r>
                        <a:rPr lang="en-US" sz="1600" u="sng"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Youth (under 18)</a:t>
                      </a: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0 to 6 hours of service </a:t>
                      </a:r>
                    </a:p>
                    <a:p>
                      <a:pPr marL="0" marR="0" algn="ctr">
                        <a:spcBef>
                          <a:spcPts val="0"/>
                        </a:spcBef>
                        <a:spcAft>
                          <a:spcPts val="0"/>
                        </a:spcAft>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per week</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600" u="sng"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Adults (over 18)</a:t>
                      </a: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0 to 9 hours of service </a:t>
                      </a:r>
                    </a:p>
                    <a:p>
                      <a:pPr marL="0" marR="0" algn="ctr">
                        <a:spcBef>
                          <a:spcPts val="0"/>
                        </a:spcBef>
                        <a:spcAft>
                          <a:spcPts val="0"/>
                        </a:spcAft>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per week</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 </a:t>
                      </a:r>
                    </a:p>
                  </a:txBody>
                  <a:tcPr marL="59618" marR="59618"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Available to youth and adults. </a:t>
                      </a:r>
                    </a:p>
                    <a:p>
                      <a:pPr marL="0" marR="0" algn="ctr">
                        <a:spcBef>
                          <a:spcPts val="0"/>
                        </a:spcBef>
                        <a:spcAft>
                          <a:spcPts val="0"/>
                        </a:spcAft>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 limit if medically necessary and in accordance with the individualized treatment plan.</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9618" marR="59618"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134732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380999" y="1339612"/>
          <a:ext cx="8420100" cy="711676"/>
        </p:xfrm>
        <a:graphic>
          <a:graphicData uri="http://schemas.openxmlformats.org/drawingml/2006/table">
            <a:tbl>
              <a:tblPr firstRow="1" firstCol="1" bandRow="1"/>
              <a:tblGrid>
                <a:gridCol w="1411886">
                  <a:extLst>
                    <a:ext uri="{9D8B030D-6E8A-4147-A177-3AD203B41FA5}">
                      <a16:colId xmlns:a16="http://schemas.microsoft.com/office/drawing/2014/main" xmlns="" val="20000"/>
                    </a:ext>
                  </a:extLst>
                </a:gridCol>
                <a:gridCol w="2474315">
                  <a:extLst>
                    <a:ext uri="{9D8B030D-6E8A-4147-A177-3AD203B41FA5}">
                      <a16:colId xmlns:a16="http://schemas.microsoft.com/office/drawing/2014/main" xmlns="" val="20001"/>
                    </a:ext>
                  </a:extLst>
                </a:gridCol>
                <a:gridCol w="2335707">
                  <a:extLst>
                    <a:ext uri="{9D8B030D-6E8A-4147-A177-3AD203B41FA5}">
                      <a16:colId xmlns:a16="http://schemas.microsoft.com/office/drawing/2014/main" xmlns="" val="20002"/>
                    </a:ext>
                  </a:extLst>
                </a:gridCol>
                <a:gridCol w="2198192">
                  <a:extLst>
                    <a:ext uri="{9D8B030D-6E8A-4147-A177-3AD203B41FA5}">
                      <a16:colId xmlns:a16="http://schemas.microsoft.com/office/drawing/2014/main" xmlns="" val="20003"/>
                    </a:ext>
                  </a:extLst>
                </a:gridCol>
              </a:tblGrid>
              <a:tr h="416747">
                <a:tc gridSpan="4">
                  <a:txBody>
                    <a:bodyPr/>
                    <a:lstStyle/>
                    <a:p>
                      <a:pPr marL="0" marR="0" algn="ctr">
                        <a:spcBef>
                          <a:spcPts val="0"/>
                        </a:spcBef>
                        <a:spcAft>
                          <a:spcPts val="0"/>
                        </a:spcAft>
                      </a:pPr>
                      <a:r>
                        <a:rPr lang="en-US" sz="16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START-ODS Benefit Package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76717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94929">
                <a:tc>
                  <a:txBody>
                    <a:bodyPr/>
                    <a:lstStyle/>
                    <a:p>
                      <a:pPr marL="0" marR="0" algn="ctr">
                        <a:spcBef>
                          <a:spcPts val="0"/>
                        </a:spcBef>
                        <a:spcAft>
                          <a:spcPts val="0"/>
                        </a:spcAft>
                      </a:pPr>
                      <a:r>
                        <a:rPr lang="en-US" sz="16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Service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8080"/>
                    </a:solidFill>
                  </a:tcPr>
                </a:tc>
                <a:tc>
                  <a:txBody>
                    <a:bodyPr/>
                    <a:lstStyle/>
                    <a:p>
                      <a:pPr marL="0" marR="0" algn="ctr">
                        <a:spcBef>
                          <a:spcPts val="0"/>
                        </a:spcBef>
                        <a:spcAft>
                          <a:spcPts val="0"/>
                        </a:spcAft>
                      </a:pPr>
                      <a:r>
                        <a:rPr lang="en-US" sz="16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Services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8080"/>
                    </a:solidFill>
                  </a:tcPr>
                </a:tc>
                <a:tc>
                  <a:txBody>
                    <a:bodyPr/>
                    <a:lstStyle/>
                    <a:p>
                      <a:pPr marL="0" marR="0" algn="ctr">
                        <a:spcBef>
                          <a:spcPts val="0"/>
                        </a:spcBef>
                        <a:spcAft>
                          <a:spcPts val="0"/>
                        </a:spcAft>
                      </a:pPr>
                      <a:r>
                        <a:rPr lang="en-US" sz="16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Time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8080"/>
                    </a:solidFill>
                  </a:tcPr>
                </a:tc>
                <a:tc>
                  <a:txBody>
                    <a:bodyPr/>
                    <a:lstStyle/>
                    <a:p>
                      <a:pPr marL="0" marR="0" algn="ctr">
                        <a:spcBef>
                          <a:spcPts val="0"/>
                        </a:spcBef>
                        <a:spcAft>
                          <a:spcPts val="0"/>
                        </a:spcAft>
                      </a:pPr>
                      <a:r>
                        <a:rPr lang="en-US" sz="16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Duration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xmlns="" val="10001"/>
                  </a:ext>
                </a:extLst>
              </a:tr>
            </a:tbl>
          </a:graphicData>
        </a:graphic>
      </p:graphicFrame>
      <p:graphicFrame>
        <p:nvGraphicFramePr>
          <p:cNvPr id="5" name="Table 4"/>
          <p:cNvGraphicFramePr>
            <a:graphicFrameLocks noGrp="1"/>
          </p:cNvGraphicFramePr>
          <p:nvPr>
            <p:extLst/>
          </p:nvPr>
        </p:nvGraphicFramePr>
        <p:xfrm>
          <a:off x="380999" y="2085974"/>
          <a:ext cx="8420100" cy="3419475"/>
        </p:xfrm>
        <a:graphic>
          <a:graphicData uri="http://schemas.openxmlformats.org/drawingml/2006/table">
            <a:tbl>
              <a:tblPr firstRow="1" firstCol="1" bandRow="1"/>
              <a:tblGrid>
                <a:gridCol w="1411885">
                  <a:extLst>
                    <a:ext uri="{9D8B030D-6E8A-4147-A177-3AD203B41FA5}">
                      <a16:colId xmlns:a16="http://schemas.microsoft.com/office/drawing/2014/main" xmlns="" val="20000"/>
                    </a:ext>
                  </a:extLst>
                </a:gridCol>
                <a:gridCol w="2483841">
                  <a:extLst>
                    <a:ext uri="{9D8B030D-6E8A-4147-A177-3AD203B41FA5}">
                      <a16:colId xmlns:a16="http://schemas.microsoft.com/office/drawing/2014/main" xmlns="" val="20001"/>
                    </a:ext>
                  </a:extLst>
                </a:gridCol>
                <a:gridCol w="2326182">
                  <a:extLst>
                    <a:ext uri="{9D8B030D-6E8A-4147-A177-3AD203B41FA5}">
                      <a16:colId xmlns:a16="http://schemas.microsoft.com/office/drawing/2014/main" xmlns="" val="20002"/>
                    </a:ext>
                  </a:extLst>
                </a:gridCol>
                <a:gridCol w="2198192">
                  <a:extLst>
                    <a:ext uri="{9D8B030D-6E8A-4147-A177-3AD203B41FA5}">
                      <a16:colId xmlns:a16="http://schemas.microsoft.com/office/drawing/2014/main" xmlns="" val="20003"/>
                    </a:ext>
                  </a:extLst>
                </a:gridCol>
              </a:tblGrid>
              <a:tr h="3419475">
                <a:tc>
                  <a:txBody>
                    <a:bodyPr/>
                    <a:lstStyle/>
                    <a:p>
                      <a:pPr marL="0" marR="0">
                        <a:spcBef>
                          <a:spcPts val="0"/>
                        </a:spcBef>
                        <a:spcAft>
                          <a:spcPts val="0"/>
                        </a:spcAft>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000" dirty="0">
                          <a:effectLst/>
                          <a:latin typeface="Arial Narrow" panose="020B0606020202030204" pitchFamily="34" charset="0"/>
                          <a:ea typeface="Calibri" panose="020F0502020204030204" pitchFamily="34" charset="0"/>
                          <a:cs typeface="Times New Roman" panose="02020603050405020304" pitchFamily="18" charset="0"/>
                        </a:rPr>
                        <a:t>Intensive Outpatient Services</a:t>
                      </a:r>
                    </a:p>
                    <a:p>
                      <a:pPr marL="0" marR="0">
                        <a:spcBef>
                          <a:spcPts val="0"/>
                        </a:spcBef>
                        <a:spcAft>
                          <a:spcPts val="0"/>
                        </a:spcAft>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 </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64795" marR="0">
                        <a:spcBef>
                          <a:spcPts val="0"/>
                        </a:spcBef>
                        <a:spcAft>
                          <a:spcPts val="0"/>
                        </a:spcAft>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Intake and Assessment </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Treatment Planning </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Individual Counseling</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Group Counseling </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Family Therapy</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Collateral Services</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Patient Education </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Crisis Intervention</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Medication Services</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Case Management</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Discharge Planning</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264795" marR="0">
                        <a:spcBef>
                          <a:spcPts val="0"/>
                        </a:spcBef>
                        <a:spcAft>
                          <a:spcPts val="0"/>
                        </a:spcAft>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 </a:t>
                      </a: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u="none" strike="noStrike"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600" u="sng"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Youth (under 18)</a:t>
                      </a: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6 to 19 hours of service </a:t>
                      </a:r>
                    </a:p>
                    <a:p>
                      <a:pPr marL="0" marR="0" algn="ctr">
                        <a:spcBef>
                          <a:spcPts val="0"/>
                        </a:spcBef>
                        <a:spcAft>
                          <a:spcPts val="0"/>
                        </a:spcAft>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per week</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600" u="sng"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Adults (over 18)</a:t>
                      </a: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9 to 19 hours of service </a:t>
                      </a:r>
                    </a:p>
                    <a:p>
                      <a:pPr marL="0" marR="0" algn="ctr">
                        <a:spcBef>
                          <a:spcPts val="0"/>
                        </a:spcBef>
                        <a:spcAft>
                          <a:spcPts val="0"/>
                        </a:spcAft>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per week</a:t>
                      </a:r>
                    </a:p>
                    <a:p>
                      <a:pPr marL="0" marR="0" algn="ctr">
                        <a:spcBef>
                          <a:spcPts val="0"/>
                        </a:spcBef>
                        <a:spcAft>
                          <a:spcPts val="0"/>
                        </a:spcAft>
                      </a:pPr>
                      <a:endPar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600" u="sng"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Perinatal</a:t>
                      </a:r>
                    </a:p>
                    <a:p>
                      <a:pPr marL="0" marR="0" algn="ctr">
                        <a:spcBef>
                          <a:spcPts val="0"/>
                        </a:spcBef>
                        <a:spcAft>
                          <a:spcPts val="0"/>
                        </a:spcAft>
                      </a:pPr>
                      <a:r>
                        <a:rPr lang="en-US" sz="1600" u="none"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9 to 30 hours of service </a:t>
                      </a:r>
                    </a:p>
                    <a:p>
                      <a:pPr marL="0" marR="0" algn="ctr">
                        <a:spcBef>
                          <a:spcPts val="0"/>
                        </a:spcBef>
                        <a:spcAft>
                          <a:spcPts val="0"/>
                        </a:spcAft>
                      </a:pPr>
                      <a:r>
                        <a:rPr lang="en-US" sz="1600" u="none"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per week</a:t>
                      </a:r>
                      <a:endParaRPr lang="en-US" sz="1600" u="none"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 </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Available to youth and adults. No limit if medically necessary and in accordance with the individualized treatment plan.</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881184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nvPr>
        </p:nvGraphicFramePr>
        <p:xfrm>
          <a:off x="457200" y="983774"/>
          <a:ext cx="8420100" cy="711676"/>
        </p:xfrm>
        <a:graphic>
          <a:graphicData uri="http://schemas.openxmlformats.org/drawingml/2006/table">
            <a:tbl>
              <a:tblPr firstRow="1" firstCol="1" bandRow="1"/>
              <a:tblGrid>
                <a:gridCol w="1411886">
                  <a:extLst>
                    <a:ext uri="{9D8B030D-6E8A-4147-A177-3AD203B41FA5}">
                      <a16:colId xmlns:a16="http://schemas.microsoft.com/office/drawing/2014/main" xmlns="" val="20000"/>
                    </a:ext>
                  </a:extLst>
                </a:gridCol>
                <a:gridCol w="2331439">
                  <a:extLst>
                    <a:ext uri="{9D8B030D-6E8A-4147-A177-3AD203B41FA5}">
                      <a16:colId xmlns:a16="http://schemas.microsoft.com/office/drawing/2014/main" xmlns="" val="20001"/>
                    </a:ext>
                  </a:extLst>
                </a:gridCol>
                <a:gridCol w="2210908">
                  <a:extLst>
                    <a:ext uri="{9D8B030D-6E8A-4147-A177-3AD203B41FA5}">
                      <a16:colId xmlns:a16="http://schemas.microsoft.com/office/drawing/2014/main" xmlns="" val="20002"/>
                    </a:ext>
                  </a:extLst>
                </a:gridCol>
                <a:gridCol w="2465867">
                  <a:extLst>
                    <a:ext uri="{9D8B030D-6E8A-4147-A177-3AD203B41FA5}">
                      <a16:colId xmlns:a16="http://schemas.microsoft.com/office/drawing/2014/main" xmlns="" val="20003"/>
                    </a:ext>
                  </a:extLst>
                </a:gridCol>
              </a:tblGrid>
              <a:tr h="416747">
                <a:tc gridSpan="4">
                  <a:txBody>
                    <a:bodyPr/>
                    <a:lstStyle/>
                    <a:p>
                      <a:pPr marL="0" marR="0" algn="ctr">
                        <a:spcBef>
                          <a:spcPts val="0"/>
                        </a:spcBef>
                        <a:spcAft>
                          <a:spcPts val="0"/>
                        </a:spcAft>
                      </a:pPr>
                      <a:r>
                        <a:rPr lang="en-US" sz="16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START-ODS Benefit Package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76717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94929">
                <a:tc>
                  <a:txBody>
                    <a:bodyPr/>
                    <a:lstStyle/>
                    <a:p>
                      <a:pPr marL="0" marR="0" algn="ctr">
                        <a:spcBef>
                          <a:spcPts val="0"/>
                        </a:spcBef>
                        <a:spcAft>
                          <a:spcPts val="0"/>
                        </a:spcAft>
                      </a:pPr>
                      <a:r>
                        <a:rPr lang="en-US" sz="16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Service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8080"/>
                    </a:solidFill>
                  </a:tcPr>
                </a:tc>
                <a:tc>
                  <a:txBody>
                    <a:bodyPr/>
                    <a:lstStyle/>
                    <a:p>
                      <a:pPr marL="0" marR="0" algn="ctr">
                        <a:spcBef>
                          <a:spcPts val="0"/>
                        </a:spcBef>
                        <a:spcAft>
                          <a:spcPts val="0"/>
                        </a:spcAft>
                      </a:pPr>
                      <a:r>
                        <a:rPr lang="en-US" sz="16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Services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8080"/>
                    </a:solidFill>
                  </a:tcPr>
                </a:tc>
                <a:tc>
                  <a:txBody>
                    <a:bodyPr/>
                    <a:lstStyle/>
                    <a:p>
                      <a:pPr marL="0" marR="0" algn="ctr">
                        <a:spcBef>
                          <a:spcPts val="0"/>
                        </a:spcBef>
                        <a:spcAft>
                          <a:spcPts val="0"/>
                        </a:spcAft>
                      </a:pPr>
                      <a:r>
                        <a:rPr lang="en-US" sz="16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Time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8080"/>
                    </a:solidFill>
                  </a:tcPr>
                </a:tc>
                <a:tc>
                  <a:txBody>
                    <a:bodyPr/>
                    <a:lstStyle/>
                    <a:p>
                      <a:pPr marL="0" marR="0" algn="ctr">
                        <a:spcBef>
                          <a:spcPts val="0"/>
                        </a:spcBef>
                        <a:spcAft>
                          <a:spcPts val="0"/>
                        </a:spcAft>
                      </a:pPr>
                      <a:r>
                        <a:rPr lang="en-US" sz="16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Duration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xmlns=""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33660664"/>
              </p:ext>
            </p:extLst>
          </p:nvPr>
        </p:nvGraphicFramePr>
        <p:xfrm>
          <a:off x="457200" y="1733550"/>
          <a:ext cx="8420099" cy="4815840"/>
        </p:xfrm>
        <a:graphic>
          <a:graphicData uri="http://schemas.openxmlformats.org/drawingml/2006/table">
            <a:tbl>
              <a:tblPr firstRow="1" firstCol="1" bandRow="1"/>
              <a:tblGrid>
                <a:gridCol w="1411884">
                  <a:extLst>
                    <a:ext uri="{9D8B030D-6E8A-4147-A177-3AD203B41FA5}">
                      <a16:colId xmlns:a16="http://schemas.microsoft.com/office/drawing/2014/main" xmlns="" val="20000"/>
                    </a:ext>
                  </a:extLst>
                </a:gridCol>
                <a:gridCol w="2331441">
                  <a:extLst>
                    <a:ext uri="{9D8B030D-6E8A-4147-A177-3AD203B41FA5}">
                      <a16:colId xmlns:a16="http://schemas.microsoft.com/office/drawing/2014/main" xmlns="" val="20001"/>
                    </a:ext>
                  </a:extLst>
                </a:gridCol>
                <a:gridCol w="2257425">
                  <a:extLst>
                    <a:ext uri="{9D8B030D-6E8A-4147-A177-3AD203B41FA5}">
                      <a16:colId xmlns:a16="http://schemas.microsoft.com/office/drawing/2014/main" xmlns="" val="20002"/>
                    </a:ext>
                  </a:extLst>
                </a:gridCol>
                <a:gridCol w="2419349">
                  <a:extLst>
                    <a:ext uri="{9D8B030D-6E8A-4147-A177-3AD203B41FA5}">
                      <a16:colId xmlns:a16="http://schemas.microsoft.com/office/drawing/2014/main" xmlns="" val="20003"/>
                    </a:ext>
                  </a:extLst>
                </a:gridCol>
              </a:tblGrid>
              <a:tr h="4714874">
                <a:tc>
                  <a:txBody>
                    <a:bodyPr/>
                    <a:lstStyle/>
                    <a:p>
                      <a:pPr marL="0" marR="0">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000" dirty="0">
                          <a:effectLst/>
                          <a:latin typeface="Arial Narrow" panose="020B0606020202030204" pitchFamily="34" charset="0"/>
                          <a:ea typeface="Calibri" panose="020F0502020204030204" pitchFamily="34" charset="0"/>
                          <a:cs typeface="Times New Roman" panose="02020603050405020304" pitchFamily="18" charset="0"/>
                        </a:rPr>
                        <a:t>Residential Treatment</a:t>
                      </a:r>
                    </a:p>
                    <a:p>
                      <a:pPr marL="0" marR="0">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p>
                  </a:txBody>
                  <a:tcPr marL="55120" marR="5512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64795" marR="0">
                        <a:spcBef>
                          <a:spcPts val="0"/>
                        </a:spcBef>
                        <a:spcAft>
                          <a:spcPts val="0"/>
                        </a:spcAft>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Intake and Assessment </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Treatment Planning </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Individual Counseling</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Group Counseling </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Family Therapy</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Collateral Services</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Patient Education </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Crisis Intervention</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Medication Services</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Safeguarding Meds</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Transportation</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Case Management</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Discharge Planning</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5120" marR="5512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Requires prior County authorization</a:t>
                      </a:r>
                      <a:endParaRPr lang="en-US" sz="1600" b="1"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5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5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5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kern="1200" dirty="0">
                          <a:solidFill>
                            <a:schemeClr val="tx1"/>
                          </a:solidFill>
                          <a:effectLst/>
                          <a:latin typeface="Arial Narrow" panose="020B0606020202030204" pitchFamily="34" charset="0"/>
                          <a:ea typeface="+mn-ea"/>
                          <a:cs typeface="+mn-cs"/>
                        </a:rPr>
                        <a:t>Initial 60-day authorization for adults and 30 days for youth, with extensions based on medical necessity </a:t>
                      </a:r>
                      <a:r>
                        <a:rPr lang="en-US" sz="5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5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5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Los Angeles County may fund more than two stays per year</a:t>
                      </a:r>
                      <a:r>
                        <a:rPr lang="en-US" sz="1600" baseline="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based on medical necessity or early discharge</a:t>
                      </a:r>
                      <a:r>
                        <a:rPr lang="en-US" sz="5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5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5120" marR="5512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u="sng"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Youth (under 18)</a:t>
                      </a:r>
                      <a:r>
                        <a:rPr lang="en-US" sz="14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 authorization limits as long as medical necessity establishes the need for ongoing residential service</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5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5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u="sng"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Young Adults (18-20)</a:t>
                      </a:r>
                      <a:r>
                        <a:rPr lang="en-US" sz="14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 authorization limits as long as medical necessity establishes the need for ongoing residential service</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5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5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u="sng"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Adults (over 21)</a:t>
                      </a:r>
                      <a:r>
                        <a:rPr lang="en-US" sz="14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algn="ctr"/>
                      <a:r>
                        <a:rPr lang="en-US" sz="1400" kern="1200" dirty="0">
                          <a:solidFill>
                            <a:schemeClr val="tx1"/>
                          </a:solidFill>
                          <a:effectLst/>
                          <a:latin typeface="Arial Narrow" panose="020B0606020202030204" pitchFamily="34" charset="0"/>
                          <a:ea typeface="+mn-ea"/>
                          <a:cs typeface="+mn-cs"/>
                        </a:rPr>
                        <a:t>Initial authorization for 60 days with continued services based on medical necessity </a:t>
                      </a:r>
                    </a:p>
                    <a:p>
                      <a:pPr marL="0" marR="0" algn="ctr">
                        <a:spcBef>
                          <a:spcPts val="0"/>
                        </a:spcBef>
                        <a:spcAft>
                          <a:spcPts val="0"/>
                        </a:spcAft>
                      </a:pPr>
                      <a:r>
                        <a:rPr lang="en-US" sz="5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5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u="sng"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Perinatal Females</a:t>
                      </a:r>
                      <a:r>
                        <a:rPr lang="en-US" sz="14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Up to length of the pregnancy and through the last day of the month that the 60</a:t>
                      </a:r>
                      <a:r>
                        <a:rPr lang="en-US" sz="1400" baseline="30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th</a:t>
                      </a:r>
                      <a:r>
                        <a:rPr lang="en-US" sz="14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day after delivery occurs</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500" dirty="0">
                          <a:solidFill>
                            <a:srgbClr val="D0CECE"/>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5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u="sng" dirty="0">
                          <a:effectLst/>
                          <a:latin typeface="Arial Narrow" panose="020B0606020202030204" pitchFamily="34" charset="0"/>
                          <a:ea typeface="Calibri" panose="020F0502020204030204" pitchFamily="34" charset="0"/>
                          <a:cs typeface="Times New Roman" panose="02020603050405020304" pitchFamily="18" charset="0"/>
                        </a:rPr>
                        <a:t>Criminal Justice</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Extension up to</a:t>
                      </a:r>
                    </a:p>
                    <a:p>
                      <a:pPr marL="0" marR="0" algn="ctr">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 6-months if medically necessary </a:t>
                      </a:r>
                    </a:p>
                    <a:p>
                      <a:pPr marL="0" marR="0">
                        <a:spcBef>
                          <a:spcPts val="0"/>
                        </a:spcBef>
                        <a:spcAft>
                          <a:spcPts val="0"/>
                        </a:spcAft>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 </a:t>
                      </a:r>
                    </a:p>
                  </a:txBody>
                  <a:tcPr marL="55120" marR="5512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880582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3200" dirty="0">
                <a:solidFill>
                  <a:schemeClr val="accent6">
                    <a:lumMod val="75000"/>
                  </a:schemeClr>
                </a:solidFill>
              </a:rPr>
              <a:t>OBJECTIVES FOR THIS WORKSHOP</a:t>
            </a:r>
          </a:p>
        </p:txBody>
      </p:sp>
      <p:sp>
        <p:nvSpPr>
          <p:cNvPr id="6" name="Content Placeholder 5"/>
          <p:cNvSpPr>
            <a:spLocks noGrp="1"/>
          </p:cNvSpPr>
          <p:nvPr>
            <p:ph idx="1"/>
          </p:nvPr>
        </p:nvSpPr>
        <p:spPr/>
        <p:txBody>
          <a:bodyPr/>
          <a:lstStyle/>
          <a:p>
            <a:pPr>
              <a:spcBef>
                <a:spcPts val="1200"/>
              </a:spcBef>
              <a:spcAft>
                <a:spcPts val="1200"/>
              </a:spcAft>
            </a:pPr>
            <a:r>
              <a:rPr lang="en-US" sz="3200" dirty="0"/>
              <a:t>Describe the County’s Substance Use Disorder (SUD) System of Care</a:t>
            </a:r>
          </a:p>
          <a:p>
            <a:pPr>
              <a:spcBef>
                <a:spcPts val="1200"/>
              </a:spcBef>
              <a:spcAft>
                <a:spcPts val="1200"/>
              </a:spcAft>
            </a:pPr>
            <a:r>
              <a:rPr lang="en-US" sz="3200" dirty="0"/>
              <a:t>Discuss successes/barriers you have experienced in linking clients</a:t>
            </a:r>
          </a:p>
          <a:p>
            <a:pPr>
              <a:spcBef>
                <a:spcPts val="1200"/>
              </a:spcBef>
              <a:spcAft>
                <a:spcPts val="1200"/>
              </a:spcAft>
            </a:pPr>
            <a:r>
              <a:rPr lang="en-US" sz="3200" dirty="0"/>
              <a:t>Explain how the benefits package can help housing/homeless service providers and clients</a:t>
            </a:r>
          </a:p>
          <a:p>
            <a:endParaRPr lang="en-US" dirty="0"/>
          </a:p>
          <a:p>
            <a:endParaRPr lang="en-US" dirty="0"/>
          </a:p>
        </p:txBody>
      </p:sp>
      <p:sp>
        <p:nvSpPr>
          <p:cNvPr id="2" name="Text Placeholder 1"/>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795549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088541714"/>
              </p:ext>
            </p:extLst>
          </p:nvPr>
        </p:nvGraphicFramePr>
        <p:xfrm>
          <a:off x="457200" y="1390650"/>
          <a:ext cx="8420100" cy="1495425"/>
        </p:xfrm>
        <a:graphic>
          <a:graphicData uri="http://schemas.openxmlformats.org/drawingml/2006/table">
            <a:tbl>
              <a:tblPr firstRow="1" firstCol="1" bandRow="1"/>
              <a:tblGrid>
                <a:gridCol w="1411885">
                  <a:extLst>
                    <a:ext uri="{9D8B030D-6E8A-4147-A177-3AD203B41FA5}">
                      <a16:colId xmlns:a16="http://schemas.microsoft.com/office/drawing/2014/main" xmlns="" val="20000"/>
                    </a:ext>
                  </a:extLst>
                </a:gridCol>
                <a:gridCol w="2331440">
                  <a:extLst>
                    <a:ext uri="{9D8B030D-6E8A-4147-A177-3AD203B41FA5}">
                      <a16:colId xmlns:a16="http://schemas.microsoft.com/office/drawing/2014/main" xmlns="" val="20001"/>
                    </a:ext>
                  </a:extLst>
                </a:gridCol>
                <a:gridCol w="2228850">
                  <a:extLst>
                    <a:ext uri="{9D8B030D-6E8A-4147-A177-3AD203B41FA5}">
                      <a16:colId xmlns:a16="http://schemas.microsoft.com/office/drawing/2014/main" xmlns="" val="20002"/>
                    </a:ext>
                  </a:extLst>
                </a:gridCol>
                <a:gridCol w="2447925">
                  <a:extLst>
                    <a:ext uri="{9D8B030D-6E8A-4147-A177-3AD203B41FA5}">
                      <a16:colId xmlns:a16="http://schemas.microsoft.com/office/drawing/2014/main" xmlns="" val="20003"/>
                    </a:ext>
                  </a:extLst>
                </a:gridCol>
              </a:tblGrid>
              <a:tr h="1495425">
                <a:tc>
                  <a:txBody>
                    <a:bodyPr/>
                    <a:lstStyle/>
                    <a:p>
                      <a:pPr marL="0" marR="0">
                        <a:spcBef>
                          <a:spcPts val="0"/>
                        </a:spcBef>
                        <a:spcAft>
                          <a:spcPts val="0"/>
                        </a:spcAft>
                      </a:pPr>
                      <a:r>
                        <a:rPr lang="en-US" sz="2000" dirty="0">
                          <a:effectLst/>
                          <a:latin typeface="Arial Narrow" panose="020B0606020202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000" dirty="0">
                          <a:effectLst/>
                          <a:latin typeface="Arial Narrow" panose="020B0606020202030204" pitchFamily="34" charset="0"/>
                          <a:ea typeface="Calibri" panose="020F0502020204030204" pitchFamily="34" charset="0"/>
                          <a:cs typeface="Times New Roman" panose="02020603050405020304" pitchFamily="18" charset="0"/>
                        </a:rPr>
                        <a:t>Withdrawal Management</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64795" marR="0">
                        <a:spcBef>
                          <a:spcPts val="0"/>
                        </a:spcBef>
                        <a:spcAft>
                          <a:spcPts val="0"/>
                        </a:spcAft>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4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Intake and Assessment </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Observation</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Medication Services</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Discharge Planning </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500380" algn="l"/>
                        </a:tabLst>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500380" algn="l"/>
                        </a:tabLst>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Up to 14 days of service per episode. </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500380" algn="l"/>
                        </a:tabLst>
                      </a:pPr>
                      <a:r>
                        <a:rPr lang="en-US" sz="1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10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500380" algn="l"/>
                        </a:tabLst>
                      </a:pPr>
                      <a:r>
                        <a:rPr lang="en-US" sz="16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 authorization required except for minors</a:t>
                      </a: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Available only to adults and as medically necessary. </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10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Youth services based on medical necessity.</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graphicFrame>
        <p:nvGraphicFramePr>
          <p:cNvPr id="4" name="Content Placeholder 3"/>
          <p:cNvGraphicFramePr>
            <a:graphicFrameLocks/>
          </p:cNvGraphicFramePr>
          <p:nvPr>
            <p:extLst/>
          </p:nvPr>
        </p:nvGraphicFramePr>
        <p:xfrm>
          <a:off x="457200" y="971550"/>
          <a:ext cx="8420100" cy="561975"/>
        </p:xfrm>
        <a:graphic>
          <a:graphicData uri="http://schemas.openxmlformats.org/drawingml/2006/table">
            <a:tbl>
              <a:tblPr firstRow="1" firstCol="1" bandRow="1"/>
              <a:tblGrid>
                <a:gridCol w="1411886">
                  <a:extLst>
                    <a:ext uri="{9D8B030D-6E8A-4147-A177-3AD203B41FA5}">
                      <a16:colId xmlns:a16="http://schemas.microsoft.com/office/drawing/2014/main" xmlns="" val="20000"/>
                    </a:ext>
                  </a:extLst>
                </a:gridCol>
                <a:gridCol w="2331439">
                  <a:extLst>
                    <a:ext uri="{9D8B030D-6E8A-4147-A177-3AD203B41FA5}">
                      <a16:colId xmlns:a16="http://schemas.microsoft.com/office/drawing/2014/main" xmlns="" val="20001"/>
                    </a:ext>
                  </a:extLst>
                </a:gridCol>
                <a:gridCol w="2228850">
                  <a:extLst>
                    <a:ext uri="{9D8B030D-6E8A-4147-A177-3AD203B41FA5}">
                      <a16:colId xmlns:a16="http://schemas.microsoft.com/office/drawing/2014/main" xmlns="" val="20002"/>
                    </a:ext>
                  </a:extLst>
                </a:gridCol>
                <a:gridCol w="2447925">
                  <a:extLst>
                    <a:ext uri="{9D8B030D-6E8A-4147-A177-3AD203B41FA5}">
                      <a16:colId xmlns:a16="http://schemas.microsoft.com/office/drawing/2014/main" xmlns="" val="20003"/>
                    </a:ext>
                  </a:extLst>
                </a:gridCol>
              </a:tblGrid>
              <a:tr h="267046">
                <a:tc gridSpan="4">
                  <a:txBody>
                    <a:bodyPr/>
                    <a:lstStyle/>
                    <a:p>
                      <a:pPr marL="0" marR="0" algn="ctr">
                        <a:spcBef>
                          <a:spcPts val="0"/>
                        </a:spcBef>
                        <a:spcAft>
                          <a:spcPts val="0"/>
                        </a:spcAft>
                      </a:pPr>
                      <a:r>
                        <a:rPr lang="en-US" sz="16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START-ODS Benefit Package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76717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94929">
                <a:tc>
                  <a:txBody>
                    <a:bodyPr/>
                    <a:lstStyle/>
                    <a:p>
                      <a:pPr marL="0" marR="0" algn="ctr">
                        <a:spcBef>
                          <a:spcPts val="0"/>
                        </a:spcBef>
                        <a:spcAft>
                          <a:spcPts val="0"/>
                        </a:spcAft>
                      </a:pPr>
                      <a:r>
                        <a:rPr lang="en-US" sz="16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Service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8080"/>
                    </a:solidFill>
                  </a:tcPr>
                </a:tc>
                <a:tc>
                  <a:txBody>
                    <a:bodyPr/>
                    <a:lstStyle/>
                    <a:p>
                      <a:pPr marL="0" marR="0" algn="ctr">
                        <a:spcBef>
                          <a:spcPts val="0"/>
                        </a:spcBef>
                        <a:spcAft>
                          <a:spcPts val="0"/>
                        </a:spcAft>
                      </a:pPr>
                      <a:r>
                        <a:rPr lang="en-US" sz="16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Services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8080"/>
                    </a:solidFill>
                  </a:tcPr>
                </a:tc>
                <a:tc>
                  <a:txBody>
                    <a:bodyPr/>
                    <a:lstStyle/>
                    <a:p>
                      <a:pPr marL="0" marR="0" algn="ctr">
                        <a:spcBef>
                          <a:spcPts val="0"/>
                        </a:spcBef>
                        <a:spcAft>
                          <a:spcPts val="0"/>
                        </a:spcAft>
                      </a:pPr>
                      <a:r>
                        <a:rPr lang="en-US" sz="16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Time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8080"/>
                    </a:solidFill>
                  </a:tcPr>
                </a:tc>
                <a:tc>
                  <a:txBody>
                    <a:bodyPr/>
                    <a:lstStyle/>
                    <a:p>
                      <a:pPr marL="0" marR="0" algn="ctr">
                        <a:spcBef>
                          <a:spcPts val="0"/>
                        </a:spcBef>
                        <a:spcAft>
                          <a:spcPts val="0"/>
                        </a:spcAft>
                      </a:pPr>
                      <a:r>
                        <a:rPr lang="en-US" sz="16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Duration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xmlns="" val="10001"/>
                  </a:ext>
                </a:extLst>
              </a:tr>
            </a:tbl>
          </a:graphicData>
        </a:graphic>
      </p:graphicFrame>
      <p:graphicFrame>
        <p:nvGraphicFramePr>
          <p:cNvPr id="6" name="Table 5"/>
          <p:cNvGraphicFramePr>
            <a:graphicFrameLocks noGrp="1"/>
          </p:cNvGraphicFramePr>
          <p:nvPr>
            <p:extLst/>
          </p:nvPr>
        </p:nvGraphicFramePr>
        <p:xfrm>
          <a:off x="457200" y="2886075"/>
          <a:ext cx="8420100" cy="3867150"/>
        </p:xfrm>
        <a:graphic>
          <a:graphicData uri="http://schemas.openxmlformats.org/drawingml/2006/table">
            <a:tbl>
              <a:tblPr firstRow="1" firstCol="1" bandRow="1"/>
              <a:tblGrid>
                <a:gridCol w="1411885">
                  <a:extLst>
                    <a:ext uri="{9D8B030D-6E8A-4147-A177-3AD203B41FA5}">
                      <a16:colId xmlns:a16="http://schemas.microsoft.com/office/drawing/2014/main" xmlns="" val="20000"/>
                    </a:ext>
                  </a:extLst>
                </a:gridCol>
                <a:gridCol w="2340965">
                  <a:extLst>
                    <a:ext uri="{9D8B030D-6E8A-4147-A177-3AD203B41FA5}">
                      <a16:colId xmlns:a16="http://schemas.microsoft.com/office/drawing/2014/main" xmlns="" val="20001"/>
                    </a:ext>
                  </a:extLst>
                </a:gridCol>
                <a:gridCol w="2228850">
                  <a:extLst>
                    <a:ext uri="{9D8B030D-6E8A-4147-A177-3AD203B41FA5}">
                      <a16:colId xmlns:a16="http://schemas.microsoft.com/office/drawing/2014/main" xmlns="" val="20002"/>
                    </a:ext>
                  </a:extLst>
                </a:gridCol>
                <a:gridCol w="2438400">
                  <a:extLst>
                    <a:ext uri="{9D8B030D-6E8A-4147-A177-3AD203B41FA5}">
                      <a16:colId xmlns:a16="http://schemas.microsoft.com/office/drawing/2014/main" xmlns="" val="20003"/>
                    </a:ext>
                  </a:extLst>
                </a:gridCol>
              </a:tblGrid>
              <a:tr h="3867150">
                <a:tc>
                  <a:txBody>
                    <a:bodyPr/>
                    <a:lstStyle/>
                    <a:p>
                      <a:pPr marL="0" marR="0">
                        <a:spcBef>
                          <a:spcPts val="0"/>
                        </a:spcBef>
                        <a:spcAft>
                          <a:spcPts val="0"/>
                        </a:spcAft>
                      </a:pPr>
                      <a:r>
                        <a:rPr lang="en-US" sz="6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Arial Narrow" panose="020B0606020202030204" pitchFamily="34" charset="0"/>
                          <a:ea typeface="Calibri" panose="020F0502020204030204" pitchFamily="34" charset="0"/>
                          <a:cs typeface="Times New Roman" panose="02020603050405020304" pitchFamily="18" charset="0"/>
                        </a:rPr>
                        <a:t>Opioid Treatment Program </a:t>
                      </a:r>
                    </a:p>
                    <a:p>
                      <a:pPr marL="0" marR="0">
                        <a:spcBef>
                          <a:spcPts val="0"/>
                        </a:spcBef>
                        <a:spcAft>
                          <a:spcPts val="0"/>
                        </a:spcAft>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000" dirty="0">
                          <a:effectLst/>
                          <a:latin typeface="Arial Narrow" panose="020B0606020202030204" pitchFamily="34" charset="0"/>
                          <a:ea typeface="Calibri" panose="020F0502020204030204" pitchFamily="34" charset="0"/>
                          <a:cs typeface="Times New Roman" panose="02020603050405020304" pitchFamily="18" charset="0"/>
                        </a:rPr>
                        <a:t>and</a:t>
                      </a:r>
                    </a:p>
                    <a:p>
                      <a:pPr marL="0" marR="0">
                        <a:spcBef>
                          <a:spcPts val="0"/>
                        </a:spcBef>
                        <a:spcAft>
                          <a:spcPts val="0"/>
                        </a:spcAft>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000" dirty="0">
                          <a:effectLst/>
                          <a:latin typeface="Arial Narrow" panose="020B0606020202030204" pitchFamily="34" charset="0"/>
                          <a:ea typeface="Calibri" panose="020F0502020204030204" pitchFamily="34" charset="0"/>
                          <a:cs typeface="Times New Roman" panose="02020603050405020304" pitchFamily="18" charset="0"/>
                        </a:rPr>
                        <a:t>Medication- Assisted Treatment </a:t>
                      </a:r>
                    </a:p>
                    <a:p>
                      <a:pPr marL="0" marR="0">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64795" marR="0">
                        <a:spcBef>
                          <a:spcPts val="0"/>
                        </a:spcBef>
                        <a:spcAft>
                          <a:spcPts val="0"/>
                        </a:spcAft>
                      </a:pPr>
                      <a:r>
                        <a:rPr lang="en-US" sz="3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Prescribe Medications: </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marL="685800" marR="0" lvl="0" indent="-171450">
                        <a:spcBef>
                          <a:spcPts val="0"/>
                        </a:spcBef>
                        <a:spcAft>
                          <a:spcPts val="0"/>
                        </a:spcAft>
                        <a:buFont typeface="Courier New" panose="02070309020205020404" pitchFamily="49" charset="0"/>
                        <a:buChar char="o"/>
                      </a:pPr>
                      <a:r>
                        <a:rPr lang="en-US" sz="14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Methadone</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marL="685800" marR="0" lvl="0" indent="-171450">
                        <a:spcBef>
                          <a:spcPts val="0"/>
                        </a:spcBef>
                        <a:spcAft>
                          <a:spcPts val="0"/>
                        </a:spcAft>
                        <a:buFont typeface="Courier New" panose="02070309020205020404" pitchFamily="49" charset="0"/>
                        <a:buChar char="o"/>
                      </a:pPr>
                      <a:r>
                        <a:rPr lang="en-US" sz="14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Buprenorphine</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marL="685800" marR="0" lvl="0" indent="-171450">
                        <a:spcBef>
                          <a:spcPts val="0"/>
                        </a:spcBef>
                        <a:spcAft>
                          <a:spcPts val="0"/>
                        </a:spcAft>
                        <a:buFont typeface="Courier New" panose="02070309020205020404" pitchFamily="49" charset="0"/>
                        <a:buChar char="o"/>
                      </a:pPr>
                      <a:r>
                        <a:rPr lang="en-US" sz="14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Disulfiram</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marL="685800" marR="0" lvl="0" indent="-171450">
                        <a:spcBef>
                          <a:spcPts val="0"/>
                        </a:spcBef>
                        <a:spcAft>
                          <a:spcPts val="0"/>
                        </a:spcAft>
                        <a:buFont typeface="Courier New" panose="02070309020205020404" pitchFamily="49" charset="0"/>
                        <a:buChar char="o"/>
                      </a:pPr>
                      <a:r>
                        <a:rPr lang="en-US" sz="14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Naloxone</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Medical Psychotherapy</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Intake and Assessment </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Treatment Planning </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Individual Counseling</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Group Counseling </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Patient Education </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Family Therapy</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Patient Education </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Crisis Intervention</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Medication Services</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Case Management</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Discharge Planning</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50-200 minutes of counseling per calendar month, although additional services may be provided based on medical necessity</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Available only to adults (18 year of age and up). Youth may be provided services based on medical necessity.</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These programs couple the daily or several times weekly use of prescribed opioid agonist medication with counseling to maintain stability for those with severe opioid use disorder</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743517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nvPr>
        </p:nvGraphicFramePr>
        <p:xfrm>
          <a:off x="457200" y="971550"/>
          <a:ext cx="8420100" cy="561975"/>
        </p:xfrm>
        <a:graphic>
          <a:graphicData uri="http://schemas.openxmlformats.org/drawingml/2006/table">
            <a:tbl>
              <a:tblPr firstRow="1" firstCol="1" bandRow="1"/>
              <a:tblGrid>
                <a:gridCol w="1411886">
                  <a:extLst>
                    <a:ext uri="{9D8B030D-6E8A-4147-A177-3AD203B41FA5}">
                      <a16:colId xmlns:a16="http://schemas.microsoft.com/office/drawing/2014/main" xmlns="" val="20000"/>
                    </a:ext>
                  </a:extLst>
                </a:gridCol>
                <a:gridCol w="2331439">
                  <a:extLst>
                    <a:ext uri="{9D8B030D-6E8A-4147-A177-3AD203B41FA5}">
                      <a16:colId xmlns:a16="http://schemas.microsoft.com/office/drawing/2014/main" xmlns="" val="20001"/>
                    </a:ext>
                  </a:extLst>
                </a:gridCol>
                <a:gridCol w="2228850">
                  <a:extLst>
                    <a:ext uri="{9D8B030D-6E8A-4147-A177-3AD203B41FA5}">
                      <a16:colId xmlns:a16="http://schemas.microsoft.com/office/drawing/2014/main" xmlns="" val="20002"/>
                    </a:ext>
                  </a:extLst>
                </a:gridCol>
                <a:gridCol w="2447925">
                  <a:extLst>
                    <a:ext uri="{9D8B030D-6E8A-4147-A177-3AD203B41FA5}">
                      <a16:colId xmlns:a16="http://schemas.microsoft.com/office/drawing/2014/main" xmlns="" val="20003"/>
                    </a:ext>
                  </a:extLst>
                </a:gridCol>
              </a:tblGrid>
              <a:tr h="267046">
                <a:tc gridSpan="4">
                  <a:txBody>
                    <a:bodyPr/>
                    <a:lstStyle/>
                    <a:p>
                      <a:pPr marL="0" marR="0" algn="ctr">
                        <a:spcBef>
                          <a:spcPts val="0"/>
                        </a:spcBef>
                        <a:spcAft>
                          <a:spcPts val="0"/>
                        </a:spcAft>
                      </a:pPr>
                      <a:r>
                        <a:rPr lang="en-US" sz="16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START-ODS Benefit Package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76717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94929">
                <a:tc>
                  <a:txBody>
                    <a:bodyPr/>
                    <a:lstStyle/>
                    <a:p>
                      <a:pPr marL="0" marR="0" algn="ctr">
                        <a:spcBef>
                          <a:spcPts val="0"/>
                        </a:spcBef>
                        <a:spcAft>
                          <a:spcPts val="0"/>
                        </a:spcAft>
                      </a:pPr>
                      <a:r>
                        <a:rPr lang="en-US" sz="16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Service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8080"/>
                    </a:solidFill>
                  </a:tcPr>
                </a:tc>
                <a:tc>
                  <a:txBody>
                    <a:bodyPr/>
                    <a:lstStyle/>
                    <a:p>
                      <a:pPr marL="0" marR="0" algn="ctr">
                        <a:spcBef>
                          <a:spcPts val="0"/>
                        </a:spcBef>
                        <a:spcAft>
                          <a:spcPts val="0"/>
                        </a:spcAft>
                      </a:pPr>
                      <a:r>
                        <a:rPr lang="en-US" sz="16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Services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8080"/>
                    </a:solidFill>
                  </a:tcPr>
                </a:tc>
                <a:tc>
                  <a:txBody>
                    <a:bodyPr/>
                    <a:lstStyle/>
                    <a:p>
                      <a:pPr marL="0" marR="0" algn="ctr">
                        <a:spcBef>
                          <a:spcPts val="0"/>
                        </a:spcBef>
                        <a:spcAft>
                          <a:spcPts val="0"/>
                        </a:spcAft>
                      </a:pPr>
                      <a:r>
                        <a:rPr lang="en-US" sz="16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Time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8080"/>
                    </a:solidFill>
                  </a:tcPr>
                </a:tc>
                <a:tc>
                  <a:txBody>
                    <a:bodyPr/>
                    <a:lstStyle/>
                    <a:p>
                      <a:pPr marL="0" marR="0" algn="ctr">
                        <a:spcBef>
                          <a:spcPts val="0"/>
                        </a:spcBef>
                        <a:spcAft>
                          <a:spcPts val="0"/>
                        </a:spcAft>
                      </a:pPr>
                      <a:r>
                        <a:rPr lang="en-US" sz="16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Duration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xmlns="" val="10001"/>
                  </a:ext>
                </a:extLst>
              </a:tr>
            </a:tbl>
          </a:graphicData>
        </a:graphic>
      </p:graphicFrame>
      <p:graphicFrame>
        <p:nvGraphicFramePr>
          <p:cNvPr id="6" name="Table 5"/>
          <p:cNvGraphicFramePr>
            <a:graphicFrameLocks noGrp="1"/>
          </p:cNvGraphicFramePr>
          <p:nvPr>
            <p:extLst/>
          </p:nvPr>
        </p:nvGraphicFramePr>
        <p:xfrm>
          <a:off x="457200" y="1533525"/>
          <a:ext cx="8420100" cy="3362325"/>
        </p:xfrm>
        <a:graphic>
          <a:graphicData uri="http://schemas.openxmlformats.org/drawingml/2006/table">
            <a:tbl>
              <a:tblPr firstRow="1" firstCol="1" bandRow="1"/>
              <a:tblGrid>
                <a:gridCol w="1411886">
                  <a:extLst>
                    <a:ext uri="{9D8B030D-6E8A-4147-A177-3AD203B41FA5}">
                      <a16:colId xmlns:a16="http://schemas.microsoft.com/office/drawing/2014/main" xmlns="" val="20000"/>
                    </a:ext>
                  </a:extLst>
                </a:gridCol>
                <a:gridCol w="2588614">
                  <a:extLst>
                    <a:ext uri="{9D8B030D-6E8A-4147-A177-3AD203B41FA5}">
                      <a16:colId xmlns:a16="http://schemas.microsoft.com/office/drawing/2014/main" xmlns="" val="20001"/>
                    </a:ext>
                  </a:extLst>
                </a:gridCol>
                <a:gridCol w="2628900">
                  <a:extLst>
                    <a:ext uri="{9D8B030D-6E8A-4147-A177-3AD203B41FA5}">
                      <a16:colId xmlns:a16="http://schemas.microsoft.com/office/drawing/2014/main" xmlns="" val="20002"/>
                    </a:ext>
                  </a:extLst>
                </a:gridCol>
                <a:gridCol w="1790700">
                  <a:extLst>
                    <a:ext uri="{9D8B030D-6E8A-4147-A177-3AD203B41FA5}">
                      <a16:colId xmlns:a16="http://schemas.microsoft.com/office/drawing/2014/main" xmlns="" val="20003"/>
                    </a:ext>
                  </a:extLst>
                </a:gridCol>
              </a:tblGrid>
              <a:tr h="3362325">
                <a:tc>
                  <a:txBody>
                    <a:bodyPr/>
                    <a:lstStyle/>
                    <a:p>
                      <a:pPr marL="0" marR="0">
                        <a:spcBef>
                          <a:spcPts val="0"/>
                        </a:spcBef>
                        <a:spcAft>
                          <a:spcPts val="0"/>
                        </a:spcAft>
                      </a:pPr>
                      <a:r>
                        <a:rPr lang="en-US" sz="3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Arial Narrow" panose="020B0606020202030204" pitchFamily="34" charset="0"/>
                          <a:ea typeface="Calibri" panose="020F0502020204030204" pitchFamily="34" charset="0"/>
                          <a:cs typeface="Times New Roman" panose="02020603050405020304" pitchFamily="18" charset="0"/>
                        </a:rPr>
                        <a:t>Recovery Support Services</a:t>
                      </a:r>
                    </a:p>
                    <a:p>
                      <a:pPr marL="0" marR="0">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832" marR="65832"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lvl="0" indent="0">
                        <a:spcBef>
                          <a:spcPts val="0"/>
                        </a:spcBef>
                        <a:spcAft>
                          <a:spcPts val="0"/>
                        </a:spcAft>
                        <a:buFont typeface="Symbol" panose="05050102010706020507" pitchFamily="18" charset="2"/>
                        <a:buNone/>
                      </a:pPr>
                      <a:endParaRPr lang="en-US" sz="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Individual Counseling</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Group Counseling </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Recovery Monitoring</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836295" algn="l"/>
                        </a:tabLst>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Recovery Coaching</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836295" algn="l"/>
                        </a:tabLst>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Relapse Prevention</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Linkages to Services</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628650" marR="0" lvl="0" indent="-285750">
                        <a:spcBef>
                          <a:spcPts val="0"/>
                        </a:spcBef>
                        <a:spcAft>
                          <a:spcPts val="0"/>
                        </a:spcAft>
                        <a:buFont typeface="Courier New" panose="02070309020205020404" pitchFamily="49" charset="0"/>
                        <a:buChar char="o"/>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Educational</a:t>
                      </a:r>
                    </a:p>
                    <a:p>
                      <a:pPr marL="628650" marR="0" lvl="0" indent="-285750">
                        <a:spcBef>
                          <a:spcPts val="0"/>
                        </a:spcBef>
                        <a:spcAft>
                          <a:spcPts val="0"/>
                        </a:spcAft>
                        <a:buFont typeface="Courier New" panose="02070309020205020404" pitchFamily="49" charset="0"/>
                        <a:buChar char="o"/>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Vocational</a:t>
                      </a:r>
                      <a:endParaRPr lang="en-US" sz="16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marL="628650" marR="0" lvl="0" indent="-285750">
                        <a:spcBef>
                          <a:spcPts val="0"/>
                        </a:spcBef>
                        <a:spcAft>
                          <a:spcPts val="0"/>
                        </a:spcAft>
                        <a:buFont typeface="Courier New" panose="02070309020205020404" pitchFamily="49" charset="0"/>
                        <a:buChar char="o"/>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Family Supports</a:t>
                      </a:r>
                      <a:endParaRPr lang="en-US" sz="16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marL="628650" marR="0" lvl="0" indent="-285750">
                        <a:spcBef>
                          <a:spcPts val="0"/>
                        </a:spcBef>
                        <a:spcAft>
                          <a:spcPts val="0"/>
                        </a:spcAft>
                        <a:buFont typeface="Courier New" panose="02070309020205020404" pitchFamily="49" charset="0"/>
                        <a:buChar char="o"/>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Community Supports</a:t>
                      </a:r>
                      <a:endParaRPr lang="en-US" sz="16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marL="628650" marR="0" lvl="0" indent="-285750">
                        <a:spcBef>
                          <a:spcPts val="0"/>
                        </a:spcBef>
                        <a:spcAft>
                          <a:spcPts val="0"/>
                        </a:spcAft>
                        <a:buFont typeface="Courier New" panose="02070309020205020404" pitchFamily="49" charset="0"/>
                        <a:buChar char="o"/>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Housing</a:t>
                      </a:r>
                      <a:endParaRPr lang="en-US" sz="16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marL="628650" marR="0" lvl="0" indent="-285750">
                        <a:spcBef>
                          <a:spcPts val="0"/>
                        </a:spcBef>
                        <a:spcAft>
                          <a:spcPts val="0"/>
                        </a:spcAft>
                        <a:buFont typeface="Courier New" panose="02070309020205020404" pitchFamily="49" charset="0"/>
                        <a:buChar char="o"/>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Transportation</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Case Management</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5832" marR="65832"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600" dirty="0">
                          <a:effectLst/>
                          <a:latin typeface="Arial Narrow" panose="020B060602020203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pPr>
                      <a:r>
                        <a:rPr lang="en-US" sz="1600" u="sng" dirty="0">
                          <a:effectLst/>
                          <a:latin typeface="Arial Narrow" panose="020B0606020202030204" pitchFamily="34" charset="0"/>
                          <a:ea typeface="Calibri" panose="020F0502020204030204" pitchFamily="34" charset="0"/>
                          <a:cs typeface="Times New Roman" panose="02020603050405020304" pitchFamily="18" charset="0"/>
                        </a:rPr>
                        <a:t>Youth (12-17)</a:t>
                      </a:r>
                      <a:r>
                        <a:rPr lang="en-US" sz="1600" dirty="0">
                          <a:effectLst/>
                          <a:latin typeface="Arial Narrow" panose="020B060602020203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No more than 6 hours per month  </a:t>
                      </a:r>
                    </a:p>
                    <a:p>
                      <a:pPr marL="0" marR="0" algn="ctr">
                        <a:spcBef>
                          <a:spcPts val="0"/>
                        </a:spcBef>
                        <a:spcAft>
                          <a:spcPts val="0"/>
                        </a:spcAft>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pPr>
                      <a:r>
                        <a:rPr lang="en-US" sz="1600" u="sng" dirty="0">
                          <a:effectLst/>
                          <a:latin typeface="Arial Narrow" panose="020B0606020202030204" pitchFamily="34" charset="0"/>
                          <a:ea typeface="Calibri" panose="020F0502020204030204" pitchFamily="34" charset="0"/>
                          <a:cs typeface="Times New Roman" panose="02020603050405020304" pitchFamily="18" charset="0"/>
                        </a:rPr>
                        <a:t>Adults (18+)</a:t>
                      </a:r>
                      <a:r>
                        <a:rPr lang="en-US" sz="1600" dirty="0">
                          <a:effectLst/>
                          <a:latin typeface="Arial Narrow" panose="020B0606020202030204" pitchFamily="34" charset="0"/>
                          <a:ea typeface="Calibri" panose="020F0502020204030204" pitchFamily="34" charset="0"/>
                          <a:cs typeface="Times New Roman" panose="02020603050405020304" pitchFamily="18" charset="0"/>
                        </a:rPr>
                        <a:t>: </a:t>
                      </a:r>
                      <a:br>
                        <a:rPr lang="en-US" sz="1600" dirty="0">
                          <a:effectLst/>
                          <a:latin typeface="Arial Narrow" panose="020B0606020202030204" pitchFamily="34" charset="0"/>
                          <a:ea typeface="Calibri" panose="020F0502020204030204" pitchFamily="34" charset="0"/>
                          <a:cs typeface="Times New Roman" panose="02020603050405020304" pitchFamily="18" charset="0"/>
                        </a:rPr>
                      </a:br>
                      <a:r>
                        <a:rPr lang="en-US" sz="1600" dirty="0">
                          <a:effectLst/>
                          <a:latin typeface="Arial Narrow" panose="020B0606020202030204" pitchFamily="34" charset="0"/>
                          <a:ea typeface="Calibri" panose="020F0502020204030204" pitchFamily="34" charset="0"/>
                          <a:cs typeface="Times New Roman" panose="02020603050405020304" pitchFamily="18" charset="0"/>
                        </a:rPr>
                        <a:t>No more than 7 hours per month  </a:t>
                      </a:r>
                    </a:p>
                    <a:p>
                      <a:pPr marL="0" marR="0" algn="ctr">
                        <a:spcBef>
                          <a:spcPts val="0"/>
                        </a:spcBef>
                        <a:spcAft>
                          <a:spcPts val="0"/>
                        </a:spcAft>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 </a:t>
                      </a:r>
                    </a:p>
                  </a:txBody>
                  <a:tcPr marL="65832" marR="65832"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600" dirty="0">
                          <a:effectLst/>
                          <a:latin typeface="Arial Narrow" panose="020B0606020202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Available to youth and adults who have completed substance use treatment. The benefit is generally available for up to 6 months.</a:t>
                      </a:r>
                    </a:p>
                  </a:txBody>
                  <a:tcPr marL="65832" marR="65832"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43585916"/>
              </p:ext>
            </p:extLst>
          </p:nvPr>
        </p:nvGraphicFramePr>
        <p:xfrm>
          <a:off x="457200" y="4895850"/>
          <a:ext cx="8420100" cy="1666876"/>
        </p:xfrm>
        <a:graphic>
          <a:graphicData uri="http://schemas.openxmlformats.org/drawingml/2006/table">
            <a:tbl>
              <a:tblPr firstRow="1" firstCol="1" bandRow="1"/>
              <a:tblGrid>
                <a:gridCol w="1411885">
                  <a:extLst>
                    <a:ext uri="{9D8B030D-6E8A-4147-A177-3AD203B41FA5}">
                      <a16:colId xmlns:a16="http://schemas.microsoft.com/office/drawing/2014/main" xmlns="" val="20000"/>
                    </a:ext>
                  </a:extLst>
                </a:gridCol>
                <a:gridCol w="2588615">
                  <a:extLst>
                    <a:ext uri="{9D8B030D-6E8A-4147-A177-3AD203B41FA5}">
                      <a16:colId xmlns:a16="http://schemas.microsoft.com/office/drawing/2014/main" xmlns="" val="20001"/>
                    </a:ext>
                  </a:extLst>
                </a:gridCol>
                <a:gridCol w="2628900">
                  <a:extLst>
                    <a:ext uri="{9D8B030D-6E8A-4147-A177-3AD203B41FA5}">
                      <a16:colId xmlns:a16="http://schemas.microsoft.com/office/drawing/2014/main" xmlns="" val="20002"/>
                    </a:ext>
                  </a:extLst>
                </a:gridCol>
                <a:gridCol w="1790700">
                  <a:extLst>
                    <a:ext uri="{9D8B030D-6E8A-4147-A177-3AD203B41FA5}">
                      <a16:colId xmlns:a16="http://schemas.microsoft.com/office/drawing/2014/main" xmlns="" val="20003"/>
                    </a:ext>
                  </a:extLst>
                </a:gridCol>
              </a:tblGrid>
              <a:tr h="1666876">
                <a:tc>
                  <a:txBody>
                    <a:bodyPr/>
                    <a:lstStyle/>
                    <a:p>
                      <a:pPr marL="0" marR="0">
                        <a:spcBef>
                          <a:spcPts val="0"/>
                        </a:spcBef>
                        <a:spcAft>
                          <a:spcPts val="0"/>
                        </a:spcAft>
                      </a:pPr>
                      <a:r>
                        <a:rPr lang="en-US" sz="500" dirty="0">
                          <a:effectLst/>
                          <a:latin typeface="Arial" panose="020B0604020202020204" pitchFamily="34" charset="0"/>
                          <a:ea typeface="Calibri" panose="020F0502020204030204" pitchFamily="34" charset="0"/>
                          <a:cs typeface="Times New Roman" panose="02020603050405020304" pitchFamily="18" charset="0"/>
                        </a:rPr>
                        <a:t> </a:t>
                      </a:r>
                      <a:endParaRPr lang="en-US" sz="20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Arial Narrow" panose="020B0606020202030204" pitchFamily="34" charset="0"/>
                          <a:ea typeface="Calibri" panose="020F0502020204030204" pitchFamily="34" charset="0"/>
                          <a:cs typeface="Times New Roman" panose="02020603050405020304" pitchFamily="18" charset="0"/>
                        </a:rPr>
                        <a:t>Recovery Bridge Housing</a:t>
                      </a:r>
                    </a:p>
                    <a:p>
                      <a:pPr marL="0" marR="0">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dirty="0">
                          <a:effectLst/>
                          <a:latin typeface="Arial Narrow" panose="020B0606020202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Safe living space that is supportive of recovery for adults who are receiving outpatient, intensive outpatient and opioid treatment program services. </a:t>
                      </a:r>
                    </a:p>
                    <a:p>
                      <a:pPr marL="0" marR="0">
                        <a:spcBef>
                          <a:spcPts val="0"/>
                        </a:spcBef>
                        <a:spcAft>
                          <a:spcPts val="0"/>
                        </a:spcAft>
                      </a:pPr>
                      <a:r>
                        <a:rPr lang="en-US" sz="1600" b="1" dirty="0">
                          <a:effectLst/>
                          <a:latin typeface="Arial Narrow" panose="020B0606020202030204" pitchFamily="34" charset="0"/>
                          <a:ea typeface="Calibri" panose="020F0502020204030204" pitchFamily="34" charset="0"/>
                          <a:cs typeface="Times New Roman" panose="02020603050405020304" pitchFamily="18" charset="0"/>
                        </a:rPr>
                        <a:t>Requires</a:t>
                      </a:r>
                      <a:r>
                        <a:rPr lang="en-US" sz="1600" b="1" baseline="0" dirty="0">
                          <a:effectLst/>
                          <a:latin typeface="Arial Narrow" panose="020B0606020202030204" pitchFamily="34" charset="0"/>
                          <a:ea typeface="Calibri" panose="020F0502020204030204" pitchFamily="34" charset="0"/>
                          <a:cs typeface="Times New Roman" panose="02020603050405020304" pitchFamily="18" charset="0"/>
                        </a:rPr>
                        <a:t> an Authorization</a:t>
                      </a:r>
                      <a:endParaRPr lang="en-US" sz="16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dirty="0">
                          <a:effectLst/>
                          <a:latin typeface="Arial Narrow" panose="020B0606020202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 Up to 180 days per calendar year for eligible patients</a:t>
                      </a:r>
                    </a:p>
                    <a:p>
                      <a:pPr marL="0" marR="0">
                        <a:spcBef>
                          <a:spcPts val="0"/>
                        </a:spcBef>
                        <a:spcAft>
                          <a:spcPts val="0"/>
                        </a:spcAft>
                      </a:pPr>
                      <a:r>
                        <a:rPr lang="en-US" sz="500" dirty="0">
                          <a:effectLst/>
                          <a:latin typeface="Arial Narrow" panose="020B0606020202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 Up to the length of pregnancy and postpartum period of 60 days based on medical necessity for females. </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500" dirty="0">
                          <a:effectLst/>
                          <a:latin typeface="Arial Narrow" panose="020B0606020202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Available only for adults.</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877964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2382" t="10939" r="6509" b="3877"/>
          <a:stretch/>
        </p:blipFill>
        <p:spPr>
          <a:xfrm>
            <a:off x="1234260" y="1446994"/>
            <a:ext cx="6378652" cy="5283416"/>
          </a:xfrm>
          <a:prstGeom prst="rect">
            <a:avLst/>
          </a:prstGeom>
        </p:spPr>
      </p:pic>
      <p:sp>
        <p:nvSpPr>
          <p:cNvPr id="2" name="Title 1"/>
          <p:cNvSpPr>
            <a:spLocks noGrp="1"/>
          </p:cNvSpPr>
          <p:nvPr>
            <p:ph type="title"/>
          </p:nvPr>
        </p:nvSpPr>
        <p:spPr/>
        <p:txBody>
          <a:bodyPr/>
          <a:lstStyle/>
          <a:p>
            <a:pPr algn="ctr"/>
            <a:r>
              <a:rPr lang="en-US" dirty="0">
                <a:latin typeface="Arial Narrow" panose="020B0606020202030204" pitchFamily="34" charset="0"/>
              </a:rPr>
              <a:t>Estimated Utilization by Level of Care</a:t>
            </a:r>
          </a:p>
        </p:txBody>
      </p:sp>
    </p:spTree>
    <p:extLst>
      <p:ext uri="{BB962C8B-B14F-4D97-AF65-F5344CB8AC3E}">
        <p14:creationId xmlns:p14="http://schemas.microsoft.com/office/powerpoint/2010/main" val="848003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72140" y="1270591"/>
            <a:ext cx="8382000" cy="4843130"/>
          </a:xfrm>
        </p:spPr>
        <p:txBody>
          <a:bodyPr/>
          <a:lstStyle/>
          <a:p>
            <a:r>
              <a:rPr lang="en-US" sz="2800" dirty="0"/>
              <a:t>Three core case management functions:</a:t>
            </a:r>
          </a:p>
          <a:p>
            <a:pPr lvl="1"/>
            <a:r>
              <a:rPr lang="en-US" b="1" dirty="0">
                <a:solidFill>
                  <a:schemeClr val="accent6">
                    <a:lumMod val="75000"/>
                  </a:schemeClr>
                </a:solidFill>
              </a:rPr>
              <a:t>Connection:</a:t>
            </a:r>
            <a:r>
              <a:rPr lang="en-US" dirty="0"/>
              <a:t> </a:t>
            </a:r>
          </a:p>
          <a:p>
            <a:pPr marL="574675" lvl="1" indent="0">
              <a:buNone/>
            </a:pPr>
            <a:r>
              <a:rPr lang="en-US" sz="2000" dirty="0"/>
              <a:t>Establish connections through referrals that link patients to housing, educational, social, prevocational, vocational, rehabilitative, or other community services.</a:t>
            </a:r>
          </a:p>
          <a:p>
            <a:pPr lvl="1"/>
            <a:r>
              <a:rPr lang="en-US" b="1" dirty="0">
                <a:solidFill>
                  <a:schemeClr val="accent6">
                    <a:lumMod val="75000"/>
                  </a:schemeClr>
                </a:solidFill>
              </a:rPr>
              <a:t>Coordination</a:t>
            </a:r>
            <a:r>
              <a:rPr lang="en-US" dirty="0"/>
              <a:t>: </a:t>
            </a:r>
          </a:p>
          <a:p>
            <a:pPr marL="574675" lvl="1" indent="0">
              <a:buNone/>
            </a:pPr>
            <a:r>
              <a:rPr lang="en-US" sz="2000" dirty="0"/>
              <a:t>Care coordination to address fragmentation of care and help improve navigation and access to treatment across the different systems of care</a:t>
            </a:r>
          </a:p>
          <a:p>
            <a:pPr lvl="1"/>
            <a:r>
              <a:rPr lang="en-US" b="1" dirty="0">
                <a:solidFill>
                  <a:schemeClr val="accent6">
                    <a:lumMod val="75000"/>
                  </a:schemeClr>
                </a:solidFill>
              </a:rPr>
              <a:t>Communication:</a:t>
            </a:r>
          </a:p>
          <a:p>
            <a:pPr marL="574675" lvl="1" indent="0">
              <a:buNone/>
            </a:pPr>
            <a:r>
              <a:rPr lang="en-US" sz="2000" dirty="0"/>
              <a:t>Ensures clear lines of communication between patients and others</a:t>
            </a:r>
          </a:p>
          <a:p>
            <a:pPr marL="574675" lvl="1" indent="0">
              <a:buNone/>
            </a:pPr>
            <a:endParaRPr lang="en-US" sz="2000" dirty="0"/>
          </a:p>
          <a:p>
            <a:r>
              <a:rPr lang="en-US" dirty="0"/>
              <a:t>SUD case managers are at minimum registered SUD counselors</a:t>
            </a:r>
          </a:p>
          <a:p>
            <a:endParaRPr lang="en-US" dirty="0"/>
          </a:p>
        </p:txBody>
      </p:sp>
      <p:sp>
        <p:nvSpPr>
          <p:cNvPr id="5" name="object 2"/>
          <p:cNvSpPr txBox="1">
            <a:spLocks/>
          </p:cNvSpPr>
          <p:nvPr/>
        </p:nvSpPr>
        <p:spPr>
          <a:xfrm>
            <a:off x="609600" y="762391"/>
            <a:ext cx="8229600" cy="634985"/>
          </a:xfrm>
          <a:prstGeom prst="rect">
            <a:avLst/>
          </a:prstGeom>
        </p:spPr>
        <p:txBody>
          <a:bodyPr vert="horz" wrap="square" lIns="0" tIns="0" rIns="0" bIns="0" rtlCol="0" anchor="ctr">
            <a:spAutoFit/>
          </a:bodyPr>
          <a:lstStyle>
            <a:lvl1pPr algn="l" defTabSz="457200" rtl="0" eaLnBrk="1" latinLnBrk="0" hangingPunct="1">
              <a:spcBef>
                <a:spcPct val="0"/>
              </a:spcBef>
              <a:buNone/>
              <a:defRPr sz="2800" b="1" kern="1200">
                <a:solidFill>
                  <a:schemeClr val="tx1"/>
                </a:solidFill>
                <a:latin typeface="+mj-lt"/>
                <a:ea typeface="+mj-ea"/>
                <a:cs typeface="+mj-cs"/>
              </a:defRPr>
            </a:lvl1pPr>
          </a:lstStyle>
          <a:p>
            <a:pPr marL="12700"/>
            <a:r>
              <a:rPr lang="en-US" spc="-20" dirty="0"/>
              <a:t>Cas</a:t>
            </a:r>
            <a:r>
              <a:rPr lang="en-US" spc="-15" dirty="0"/>
              <a:t>e</a:t>
            </a:r>
            <a:r>
              <a:rPr lang="en-US" spc="20" dirty="0"/>
              <a:t> </a:t>
            </a:r>
            <a:r>
              <a:rPr lang="en-US" spc="-20" dirty="0"/>
              <a:t>Mana</a:t>
            </a:r>
            <a:r>
              <a:rPr lang="en-US" spc="-40" dirty="0"/>
              <a:t>g</a:t>
            </a:r>
            <a:r>
              <a:rPr lang="en-US" spc="-25" dirty="0"/>
              <a:t>eme</a:t>
            </a:r>
            <a:r>
              <a:rPr lang="en-US" spc="-40" dirty="0"/>
              <a:t>n</a:t>
            </a:r>
            <a:r>
              <a:rPr lang="en-US" spc="-10" dirty="0"/>
              <a:t>t</a:t>
            </a:r>
          </a:p>
        </p:txBody>
      </p:sp>
    </p:spTree>
    <p:extLst>
      <p:ext uri="{BB962C8B-B14F-4D97-AF65-F5344CB8AC3E}">
        <p14:creationId xmlns:p14="http://schemas.microsoft.com/office/powerpoint/2010/main" val="1320609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xmlns="" id="{6BA8DB47-FB8D-466C-B2CD-7EA66715DF54}"/>
              </a:ext>
            </a:extLst>
          </p:cNvPr>
          <p:cNvSpPr>
            <a:spLocks noGrp="1"/>
          </p:cNvSpPr>
          <p:nvPr>
            <p:ph type="title"/>
          </p:nvPr>
        </p:nvSpPr>
        <p:spPr>
          <a:xfrm>
            <a:off x="329739" y="2581193"/>
            <a:ext cx="5933410" cy="2009552"/>
          </a:xfrm>
        </p:spPr>
        <p:txBody>
          <a:bodyPr/>
          <a:lstStyle/>
          <a:p>
            <a:pPr algn="ctr">
              <a:lnSpc>
                <a:spcPct val="100000"/>
              </a:lnSpc>
            </a:pPr>
            <a:r>
              <a:rPr lang="en-US" sz="4800" cap="all" dirty="0">
                <a:solidFill>
                  <a:schemeClr val="bg1"/>
                </a:solidFill>
                <a:latin typeface="Arial" panose="020B0604020202020204" pitchFamily="34" charset="0"/>
                <a:cs typeface="Arial" panose="020B0604020202020204" pitchFamily="34" charset="0"/>
              </a:rPr>
              <a:t>ELIGIBILITY</a:t>
            </a:r>
            <a:br>
              <a:rPr lang="en-US" sz="4800" cap="all" dirty="0">
                <a:solidFill>
                  <a:schemeClr val="bg1"/>
                </a:solidFill>
                <a:latin typeface="Arial" panose="020B0604020202020204" pitchFamily="34" charset="0"/>
                <a:cs typeface="Arial" panose="020B0604020202020204" pitchFamily="34" charset="0"/>
              </a:rPr>
            </a:br>
            <a:r>
              <a:rPr lang="en-US" sz="4800" cap="all" dirty="0">
                <a:solidFill>
                  <a:schemeClr val="bg1"/>
                </a:solidFill>
                <a:latin typeface="Arial" panose="020B0604020202020204" pitchFamily="34" charset="0"/>
                <a:cs typeface="Arial" panose="020B0604020202020204" pitchFamily="34" charset="0"/>
              </a:rPr>
              <a:t>AND </a:t>
            </a:r>
            <a:br>
              <a:rPr lang="en-US" sz="4800" cap="all" dirty="0">
                <a:solidFill>
                  <a:schemeClr val="bg1"/>
                </a:solidFill>
                <a:latin typeface="Arial" panose="020B0604020202020204" pitchFamily="34" charset="0"/>
                <a:cs typeface="Arial" panose="020B0604020202020204" pitchFamily="34" charset="0"/>
              </a:rPr>
            </a:br>
            <a:r>
              <a:rPr lang="en-US" sz="4800" cap="all" dirty="0">
                <a:solidFill>
                  <a:schemeClr val="bg1"/>
                </a:solidFill>
                <a:latin typeface="Arial" panose="020B0604020202020204" pitchFamily="34" charset="0"/>
                <a:cs typeface="Arial" panose="020B0604020202020204" pitchFamily="34" charset="0"/>
              </a:rPr>
              <a:t>ACCESS</a:t>
            </a:r>
            <a:r>
              <a:rPr lang="en-US" sz="4000" cap="all" dirty="0">
                <a:solidFill>
                  <a:schemeClr val="bg1"/>
                </a:solidFill>
                <a:latin typeface="Arial" panose="020B0604020202020204" pitchFamily="34" charset="0"/>
                <a:cs typeface="Arial" panose="020B0604020202020204" pitchFamily="34" charset="0"/>
              </a:rPr>
              <a:t/>
            </a:r>
            <a:br>
              <a:rPr lang="en-US" sz="4000" cap="all" dirty="0">
                <a:solidFill>
                  <a:schemeClr val="bg1"/>
                </a:solidFill>
                <a:latin typeface="Arial" panose="020B0604020202020204" pitchFamily="34" charset="0"/>
                <a:cs typeface="Arial" panose="020B0604020202020204" pitchFamily="34" charset="0"/>
              </a:rPr>
            </a:br>
            <a:endParaRPr lang="en-US" sz="4000" b="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5229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663605-CB2B-487F-972B-9D24B4EEF59A}"/>
              </a:ext>
            </a:extLst>
          </p:cNvPr>
          <p:cNvSpPr txBox="1">
            <a:spLocks/>
          </p:cNvSpPr>
          <p:nvPr/>
        </p:nvSpPr>
        <p:spPr>
          <a:xfrm>
            <a:off x="457200" y="888208"/>
            <a:ext cx="8229600" cy="634985"/>
          </a:xfrm>
          <a:prstGeom prst="rect">
            <a:avLst/>
          </a:prstGeom>
        </p:spPr>
        <p:txBody>
          <a:bodyPr/>
          <a:lstStyle>
            <a:lvl1pPr algn="l" defTabSz="457200" rtl="0" eaLnBrk="1" latinLnBrk="0" hangingPunct="1">
              <a:spcBef>
                <a:spcPct val="0"/>
              </a:spcBef>
              <a:buNone/>
              <a:defRPr sz="2800" b="1" kern="1200">
                <a:solidFill>
                  <a:schemeClr val="tx1"/>
                </a:solidFill>
                <a:latin typeface="+mj-lt"/>
                <a:ea typeface="+mj-ea"/>
                <a:cs typeface="+mj-cs"/>
              </a:defRPr>
            </a:lvl1pPr>
          </a:lstStyle>
          <a:p>
            <a:r>
              <a:rPr lang="en-US" sz="2600" dirty="0">
                <a:solidFill>
                  <a:schemeClr val="accent6">
                    <a:lumMod val="75000"/>
                  </a:schemeClr>
                </a:solidFill>
                <a:latin typeface="Arial "/>
                <a:cs typeface="Arial" panose="020B0604020202020204" pitchFamily="34" charset="0"/>
              </a:rPr>
              <a:t>Eligibility</a:t>
            </a:r>
          </a:p>
        </p:txBody>
      </p:sp>
      <p:sp>
        <p:nvSpPr>
          <p:cNvPr id="3" name="Content Placeholder 2">
            <a:extLst>
              <a:ext uri="{FF2B5EF4-FFF2-40B4-BE49-F238E27FC236}">
                <a16:creationId xmlns:a16="http://schemas.microsoft.com/office/drawing/2014/main" xmlns="" id="{2AE49E0C-0856-4853-9694-EA0B5EAC63F7}"/>
              </a:ext>
            </a:extLst>
          </p:cNvPr>
          <p:cNvSpPr txBox="1">
            <a:spLocks/>
          </p:cNvSpPr>
          <p:nvPr/>
        </p:nvSpPr>
        <p:spPr>
          <a:xfrm>
            <a:off x="457200" y="1589956"/>
            <a:ext cx="8229600" cy="1196008"/>
          </a:xfrm>
          <a:prstGeom prst="rect">
            <a:avLst/>
          </a:prstGeom>
        </p:spPr>
        <p:txBody>
          <a:bodyPr/>
          <a:lst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200" dirty="0">
                <a:latin typeface="Arial" panose="020B0604020202020204" pitchFamily="34" charset="0"/>
                <a:cs typeface="Arial" panose="020B0604020202020204" pitchFamily="34" charset="0"/>
              </a:rPr>
              <a:t>Youth, young adults and adults can access </a:t>
            </a:r>
            <a:r>
              <a:rPr lang="en-US" sz="2200" b="1" u="sng" dirty="0">
                <a:solidFill>
                  <a:srgbClr val="00B050"/>
                </a:solidFill>
                <a:latin typeface="Arial" panose="020B0604020202020204" pitchFamily="34" charset="0"/>
                <a:cs typeface="Arial" panose="020B0604020202020204" pitchFamily="34" charset="0"/>
              </a:rPr>
              <a:t>no-cost</a:t>
            </a:r>
            <a:r>
              <a:rPr lang="en-US" sz="2200" b="1" dirty="0">
                <a:solidFill>
                  <a:srgbClr val="00B050"/>
                </a:solidFill>
                <a:latin typeface="Arial" panose="020B0604020202020204" pitchFamily="34" charset="0"/>
                <a:cs typeface="Arial" panose="020B0604020202020204" pitchFamily="34" charset="0"/>
              </a:rPr>
              <a:t> (</a:t>
            </a:r>
            <a:r>
              <a:rPr lang="en-US" sz="2200" b="1" u="sng" dirty="0">
                <a:solidFill>
                  <a:srgbClr val="00B050"/>
                </a:solidFill>
                <a:latin typeface="Arial" panose="020B0604020202020204" pitchFamily="34" charset="0"/>
                <a:cs typeface="Arial" panose="020B0604020202020204" pitchFamily="34" charset="0"/>
              </a:rPr>
              <a:t>no fees</a:t>
            </a:r>
            <a:r>
              <a:rPr lang="en-US" sz="2200" b="1" dirty="0">
                <a:solidFill>
                  <a:srgbClr val="00B05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substance use treatment services at any provider in the network if they meet the following criteria and meet medical necessity: </a:t>
            </a:r>
          </a:p>
          <a:p>
            <a:endParaRPr lang="en-US" sz="2200" dirty="0"/>
          </a:p>
        </p:txBody>
      </p:sp>
      <p:grpSp>
        <p:nvGrpSpPr>
          <p:cNvPr id="4" name="Group 3">
            <a:extLst>
              <a:ext uri="{FF2B5EF4-FFF2-40B4-BE49-F238E27FC236}">
                <a16:creationId xmlns:a16="http://schemas.microsoft.com/office/drawing/2014/main" xmlns="" id="{21E2222F-C2F0-4DF2-9137-ABFF15E1EB13}"/>
              </a:ext>
            </a:extLst>
          </p:cNvPr>
          <p:cNvGrpSpPr/>
          <p:nvPr/>
        </p:nvGrpSpPr>
        <p:grpSpPr>
          <a:xfrm>
            <a:off x="588618" y="3125180"/>
            <a:ext cx="8252052" cy="3489188"/>
            <a:chOff x="525118" y="3023580"/>
            <a:chExt cx="8252052" cy="3489188"/>
          </a:xfrm>
        </p:grpSpPr>
        <p:sp>
          <p:nvSpPr>
            <p:cNvPr id="5" name="Content Placeholder 2">
              <a:extLst>
                <a:ext uri="{FF2B5EF4-FFF2-40B4-BE49-F238E27FC236}">
                  <a16:creationId xmlns:a16="http://schemas.microsoft.com/office/drawing/2014/main" xmlns="" id="{391252AF-0C22-437D-84D2-E11CF7D06977}"/>
                </a:ext>
              </a:extLst>
            </p:cNvPr>
            <p:cNvSpPr txBox="1">
              <a:spLocks/>
            </p:cNvSpPr>
            <p:nvPr/>
          </p:nvSpPr>
          <p:spPr>
            <a:xfrm>
              <a:off x="2671645" y="3023580"/>
              <a:ext cx="6105525" cy="3489188"/>
            </a:xfrm>
            <a:prstGeom prst="rect">
              <a:avLst/>
            </a:prstGeom>
            <a:ln w="47625" cmpd="dbl"/>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Tx/>
                <a:buNone/>
              </a:pPr>
              <a:endParaRPr lang="en-US" sz="500" b="1" dirty="0">
                <a:latin typeface="Arial Narrow" panose="020B0606020202030204" pitchFamily="34" charset="0"/>
              </a:endParaRPr>
            </a:p>
            <a:p>
              <a:pPr marL="0" indent="0" algn="ctr">
                <a:buClrTx/>
                <a:buNone/>
              </a:pPr>
              <a:r>
                <a:rPr lang="en-US" sz="2800" b="1" dirty="0">
                  <a:latin typeface="Arial Narrow" panose="020B0606020202030204" pitchFamily="34" charset="0"/>
                </a:rPr>
                <a:t>Medi-Cal Eligible or Enrolled</a:t>
              </a:r>
            </a:p>
            <a:p>
              <a:pPr marL="0" indent="0" algn="ctr">
                <a:buClrTx/>
                <a:buNone/>
              </a:pPr>
              <a:r>
                <a:rPr lang="en-US" sz="1600" b="1" dirty="0">
                  <a:latin typeface="Arial Narrow" panose="020B0606020202030204" pitchFamily="34" charset="0"/>
                </a:rPr>
                <a:t> </a:t>
              </a:r>
              <a:r>
                <a:rPr lang="en-US" sz="1600" dirty="0">
                  <a:latin typeface="Arial Narrow" panose="020B0606020202030204" pitchFamily="34" charset="0"/>
                </a:rPr>
                <a:t>(</a:t>
              </a:r>
              <a:r>
                <a:rPr lang="en-US" sz="1600" i="1" dirty="0">
                  <a:latin typeface="Arial Narrow" panose="020B0606020202030204" pitchFamily="34" charset="0"/>
                </a:rPr>
                <a:t>active benefits are not required at time of screening, referral, or intake</a:t>
              </a:r>
              <a:r>
                <a:rPr lang="en-US" sz="1600" dirty="0">
                  <a:latin typeface="Arial Narrow" panose="020B0606020202030204" pitchFamily="34" charset="0"/>
                </a:rPr>
                <a:t>)</a:t>
              </a:r>
            </a:p>
            <a:p>
              <a:pPr marL="0" indent="0" algn="ctr">
                <a:buClrTx/>
                <a:buNone/>
              </a:pPr>
              <a:endParaRPr lang="en-US" sz="500" dirty="0">
                <a:latin typeface="Arial Narrow" panose="020B0606020202030204" pitchFamily="34" charset="0"/>
              </a:endParaRPr>
            </a:p>
            <a:p>
              <a:pPr marL="0" indent="0" algn="ctr">
                <a:buClrTx/>
                <a:buNone/>
              </a:pPr>
              <a:r>
                <a:rPr lang="en-US" sz="1400" dirty="0">
                  <a:latin typeface="Arial Narrow" panose="020B0606020202030204" pitchFamily="34" charset="0"/>
                </a:rPr>
                <a:t> </a:t>
              </a:r>
              <a:r>
                <a:rPr lang="en-US" sz="1800" b="1" dirty="0">
                  <a:solidFill>
                    <a:schemeClr val="accent6">
                      <a:lumMod val="75000"/>
                    </a:schemeClr>
                  </a:solidFill>
                  <a:latin typeface="Arial Narrow" panose="020B0606020202030204" pitchFamily="34" charset="0"/>
                </a:rPr>
                <a:t>OR</a:t>
              </a:r>
              <a:r>
                <a:rPr lang="en-US" sz="1800" dirty="0">
                  <a:latin typeface="Arial Narrow" panose="020B0606020202030204" pitchFamily="34" charset="0"/>
                </a:rPr>
                <a:t> </a:t>
              </a:r>
            </a:p>
            <a:p>
              <a:pPr marL="0" indent="0" algn="ctr">
                <a:buClrTx/>
                <a:buNone/>
              </a:pPr>
              <a:r>
                <a:rPr lang="en-US" sz="2800" b="1" dirty="0">
                  <a:latin typeface="Arial Narrow" panose="020B0606020202030204" pitchFamily="34" charset="0"/>
                </a:rPr>
                <a:t>My Health LA Eligible or Enrolled</a:t>
              </a:r>
            </a:p>
            <a:p>
              <a:pPr marL="0" indent="0" algn="ctr">
                <a:buClrTx/>
                <a:buNone/>
              </a:pPr>
              <a:r>
                <a:rPr lang="en-US" sz="1600" i="1" dirty="0">
                  <a:latin typeface="Arial Narrow" panose="020B0606020202030204" pitchFamily="34" charset="0"/>
                </a:rPr>
                <a:t>(active participation is not required at time of screening, referral, or intake)</a:t>
              </a:r>
              <a:r>
                <a:rPr lang="en-US" sz="2000" i="1" dirty="0">
                  <a:latin typeface="Arial Narrow" panose="020B0606020202030204" pitchFamily="34" charset="0"/>
                </a:rPr>
                <a:t> </a:t>
              </a:r>
            </a:p>
            <a:p>
              <a:pPr marL="0" indent="0" algn="ctr">
                <a:buClrTx/>
                <a:buNone/>
              </a:pPr>
              <a:r>
                <a:rPr lang="en-US" sz="1800" b="1" dirty="0">
                  <a:solidFill>
                    <a:schemeClr val="accent6">
                      <a:lumMod val="75000"/>
                    </a:schemeClr>
                  </a:solidFill>
                  <a:latin typeface="Arial Narrow" panose="020B0606020202030204" pitchFamily="34" charset="0"/>
                </a:rPr>
                <a:t>OR</a:t>
              </a:r>
              <a:r>
                <a:rPr lang="en-US" sz="1800" dirty="0">
                  <a:latin typeface="Arial Narrow" panose="020B0606020202030204" pitchFamily="34" charset="0"/>
                </a:rPr>
                <a:t> </a:t>
              </a:r>
            </a:p>
            <a:p>
              <a:pPr marL="0" indent="0" algn="ctr">
                <a:buClrTx/>
                <a:buNone/>
              </a:pPr>
              <a:r>
                <a:rPr lang="en-US" sz="2800" b="1" dirty="0">
                  <a:latin typeface="Arial Narrow" panose="020B0606020202030204" pitchFamily="34" charset="0"/>
                </a:rPr>
                <a:t>Other County-Funded Program Participant </a:t>
              </a:r>
            </a:p>
            <a:p>
              <a:pPr marL="0" indent="0" algn="ctr">
                <a:buClrTx/>
                <a:buNone/>
              </a:pPr>
              <a:r>
                <a:rPr lang="en-US" sz="1600" i="1" dirty="0">
                  <a:latin typeface="Arial Narrow" panose="020B0606020202030204" pitchFamily="34" charset="0"/>
                </a:rPr>
                <a:t>(such as AB 109, Drug Court, CalWORKs, General Relief) </a:t>
              </a:r>
              <a:endParaRPr lang="en-US" sz="1600" dirty="0">
                <a:latin typeface="Arial Narrow" panose="020B0606020202030204" pitchFamily="34" charset="0"/>
              </a:endParaRPr>
            </a:p>
            <a:p>
              <a:endParaRPr lang="en-US" sz="1800" dirty="0">
                <a:latin typeface="Arial Narrow" panose="020B0606020202030204" pitchFamily="34" charset="0"/>
              </a:endParaRPr>
            </a:p>
            <a:p>
              <a:endParaRPr lang="en-US" dirty="0">
                <a:latin typeface="Arial Narrow" panose="020B0606020202030204" pitchFamily="34" charset="0"/>
              </a:endParaRPr>
            </a:p>
          </p:txBody>
        </p:sp>
        <p:sp>
          <p:nvSpPr>
            <p:cNvPr id="6" name="Content Placeholder 2">
              <a:extLst>
                <a:ext uri="{FF2B5EF4-FFF2-40B4-BE49-F238E27FC236}">
                  <a16:creationId xmlns:a16="http://schemas.microsoft.com/office/drawing/2014/main" xmlns="" id="{262E6874-E43A-4406-8E62-84EDAC7D7558}"/>
                </a:ext>
              </a:extLst>
            </p:cNvPr>
            <p:cNvSpPr txBox="1">
              <a:spLocks/>
            </p:cNvSpPr>
            <p:nvPr/>
          </p:nvSpPr>
          <p:spPr>
            <a:xfrm>
              <a:off x="525118" y="3577010"/>
              <a:ext cx="1113804" cy="1854889"/>
            </a:xfrm>
            <a:prstGeom prst="rect">
              <a:avLst/>
            </a:prstGeom>
            <a:ln w="47625" cmpd="dbl"/>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b="1" dirty="0">
                  <a:latin typeface="Arial Narrow" panose="020B0606020202030204" pitchFamily="34" charset="0"/>
                </a:rPr>
                <a:t>Los Angeles County Resident</a:t>
              </a:r>
            </a:p>
          </p:txBody>
        </p:sp>
        <p:sp>
          <p:nvSpPr>
            <p:cNvPr id="7" name="Content Placeholder 2">
              <a:extLst>
                <a:ext uri="{FF2B5EF4-FFF2-40B4-BE49-F238E27FC236}">
                  <a16:creationId xmlns:a16="http://schemas.microsoft.com/office/drawing/2014/main" xmlns="" id="{D117DAAA-2586-422A-8C56-7600C7782B41}"/>
                </a:ext>
              </a:extLst>
            </p:cNvPr>
            <p:cNvSpPr txBox="1">
              <a:spLocks/>
            </p:cNvSpPr>
            <p:nvPr/>
          </p:nvSpPr>
          <p:spPr>
            <a:xfrm>
              <a:off x="1671579" y="3947135"/>
              <a:ext cx="967409" cy="710233"/>
            </a:xfrm>
            <a:prstGeom prst="rect">
              <a:avLst/>
            </a:prstGeom>
          </p:spPr>
          <p:txBody>
            <a:bodyPr vert="horz" lIns="91440" tIns="45720" rIns="91440" bIns="45720" rtlCol="0">
              <a:noAutofit/>
            </a:bodyPr>
            <a:lst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7200" b="1" dirty="0">
                  <a:latin typeface="Arial Narrow" panose="020B0606020202030204" pitchFamily="34" charset="0"/>
                </a:rPr>
                <a:t>+</a:t>
              </a:r>
            </a:p>
            <a:p>
              <a:pPr marL="0" indent="0">
                <a:buFont typeface="Arial"/>
                <a:buNone/>
              </a:pPr>
              <a:endParaRPr lang="en-US" sz="1800" b="1" baseline="-25000" dirty="0"/>
            </a:p>
            <a:p>
              <a:endParaRPr lang="en-US" sz="1800" dirty="0"/>
            </a:p>
            <a:p>
              <a:endParaRPr lang="en-US" dirty="0"/>
            </a:p>
          </p:txBody>
        </p:sp>
      </p:grpSp>
    </p:spTree>
    <p:extLst>
      <p:ext uri="{BB962C8B-B14F-4D97-AF65-F5344CB8AC3E}">
        <p14:creationId xmlns:p14="http://schemas.microsoft.com/office/powerpoint/2010/main" val="989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Picture 119"/>
          <p:cNvPicPr>
            <a:picLocks noChangeAspect="1"/>
          </p:cNvPicPr>
          <p:nvPr/>
        </p:nvPicPr>
        <p:blipFill>
          <a:blip r:embed="rId3"/>
          <a:stretch>
            <a:fillRect/>
          </a:stretch>
        </p:blipFill>
        <p:spPr>
          <a:xfrm>
            <a:off x="7622563" y="4569753"/>
            <a:ext cx="697593" cy="589439"/>
          </a:xfrm>
          <a:prstGeom prst="rect">
            <a:avLst/>
          </a:prstGeom>
        </p:spPr>
      </p:pic>
      <p:pic>
        <p:nvPicPr>
          <p:cNvPr id="3" name="Picture 2"/>
          <p:cNvPicPr>
            <a:picLocks noChangeAspect="1"/>
          </p:cNvPicPr>
          <p:nvPr/>
        </p:nvPicPr>
        <p:blipFill>
          <a:blip r:embed="rId4"/>
          <a:stretch>
            <a:fillRect/>
          </a:stretch>
        </p:blipFill>
        <p:spPr>
          <a:xfrm>
            <a:off x="2455224" y="4348282"/>
            <a:ext cx="904626" cy="631730"/>
          </a:xfrm>
          <a:prstGeom prst="rect">
            <a:avLst/>
          </a:prstGeom>
        </p:spPr>
      </p:pic>
      <p:sp>
        <p:nvSpPr>
          <p:cNvPr id="2" name="Title 1"/>
          <p:cNvSpPr>
            <a:spLocks noGrp="1"/>
          </p:cNvSpPr>
          <p:nvPr>
            <p:ph type="title"/>
          </p:nvPr>
        </p:nvSpPr>
        <p:spPr>
          <a:xfrm>
            <a:off x="270567" y="881902"/>
            <a:ext cx="8793046" cy="709847"/>
          </a:xfrm>
          <a:noFill/>
          <a:ln>
            <a:noFill/>
          </a:ln>
        </p:spPr>
        <p:txBody>
          <a:bodyPr/>
          <a:lstStyle/>
          <a:p>
            <a:r>
              <a:rPr lang="en-US" sz="2600" dirty="0">
                <a:solidFill>
                  <a:schemeClr val="accent6">
                    <a:lumMod val="75000"/>
                  </a:schemeClr>
                </a:solidFill>
                <a:latin typeface="Arial "/>
                <a:cs typeface="Arial" panose="020B0604020202020204" pitchFamily="34" charset="0"/>
              </a:rPr>
              <a:t>Main Entryways into the Specialty SUD System</a:t>
            </a:r>
          </a:p>
        </p:txBody>
      </p:sp>
      <p:pic>
        <p:nvPicPr>
          <p:cNvPr id="10" name="Picture 9"/>
          <p:cNvPicPr>
            <a:picLocks noChangeAspect="1"/>
          </p:cNvPicPr>
          <p:nvPr/>
        </p:nvPicPr>
        <p:blipFill>
          <a:blip r:embed="rId5"/>
          <a:stretch>
            <a:fillRect/>
          </a:stretch>
        </p:blipFill>
        <p:spPr>
          <a:xfrm>
            <a:off x="5629582" y="5771308"/>
            <a:ext cx="795398" cy="477238"/>
          </a:xfrm>
          <a:prstGeom prst="rect">
            <a:avLst/>
          </a:prstGeom>
        </p:spPr>
      </p:pic>
      <p:sp>
        <p:nvSpPr>
          <p:cNvPr id="13" name="TextBox 12"/>
          <p:cNvSpPr txBox="1"/>
          <p:nvPr/>
        </p:nvSpPr>
        <p:spPr>
          <a:xfrm>
            <a:off x="106725" y="3740817"/>
            <a:ext cx="4090974" cy="1846659"/>
          </a:xfrm>
          <a:prstGeom prst="rect">
            <a:avLst/>
          </a:prstGeom>
          <a:noFill/>
        </p:spPr>
        <p:txBody>
          <a:bodyPr wrap="square" rtlCol="0">
            <a:spAutoFit/>
          </a:bodyPr>
          <a:lstStyle/>
          <a:p>
            <a:r>
              <a:rPr lang="en-US" b="1" dirty="0">
                <a:solidFill>
                  <a:srgbClr val="0070C0"/>
                </a:solidFill>
                <a:latin typeface="Arial Narrow" panose="020B0606020202030204" pitchFamily="34" charset="0"/>
              </a:rPr>
              <a:t>Substance Abuse Service Helpline (SASH)</a:t>
            </a:r>
          </a:p>
          <a:p>
            <a:pPr marL="89154"/>
            <a:r>
              <a:rPr lang="en-US" sz="1600" dirty="0">
                <a:latin typeface="Arial Narrow" panose="020B0606020202030204" pitchFamily="34" charset="0"/>
              </a:rPr>
              <a:t>      Responsible for initial </a:t>
            </a:r>
          </a:p>
          <a:p>
            <a:pPr marL="89154"/>
            <a:r>
              <a:rPr lang="en-US" sz="1600" dirty="0">
                <a:latin typeface="Arial Narrow" panose="020B0606020202030204" pitchFamily="34" charset="0"/>
              </a:rPr>
              <a:t>      screening and referral to </a:t>
            </a:r>
          </a:p>
          <a:p>
            <a:pPr marL="89154"/>
            <a:r>
              <a:rPr lang="en-US" sz="1600" dirty="0">
                <a:latin typeface="Arial Narrow" panose="020B0606020202030204" pitchFamily="34" charset="0"/>
              </a:rPr>
              <a:t>      SUD provider</a:t>
            </a:r>
          </a:p>
          <a:p>
            <a:pPr marL="89154"/>
            <a:r>
              <a:rPr lang="en-US" sz="1600" b="1" dirty="0">
                <a:solidFill>
                  <a:schemeClr val="accent6">
                    <a:lumMod val="75000"/>
                  </a:schemeClr>
                </a:solidFill>
                <a:latin typeface="Arial Narrow" panose="020B0606020202030204" pitchFamily="34" charset="0"/>
              </a:rPr>
              <a:t>               1-844-804-7500</a:t>
            </a:r>
          </a:p>
          <a:p>
            <a:pPr marL="89154"/>
            <a:r>
              <a:rPr lang="en-US" sz="1600" dirty="0">
                <a:latin typeface="Arial Narrow" panose="020B0606020202030204" pitchFamily="34" charset="0"/>
              </a:rPr>
              <a:t>        Operates 24 hours per day and </a:t>
            </a:r>
          </a:p>
          <a:p>
            <a:pPr marL="89154"/>
            <a:r>
              <a:rPr lang="en-US" sz="1600" dirty="0">
                <a:latin typeface="Arial Narrow" panose="020B0606020202030204" pitchFamily="34" charset="0"/>
              </a:rPr>
              <a:t>              365 days per year</a:t>
            </a:r>
          </a:p>
        </p:txBody>
      </p:sp>
      <p:pic>
        <p:nvPicPr>
          <p:cNvPr id="14" name="Picture 13"/>
          <p:cNvPicPr>
            <a:picLocks noChangeAspect="1"/>
          </p:cNvPicPr>
          <p:nvPr/>
        </p:nvPicPr>
        <p:blipFill>
          <a:blip r:embed="rId5"/>
          <a:stretch>
            <a:fillRect/>
          </a:stretch>
        </p:blipFill>
        <p:spPr>
          <a:xfrm>
            <a:off x="3656180" y="5756857"/>
            <a:ext cx="795398" cy="477238"/>
          </a:xfrm>
          <a:prstGeom prst="rect">
            <a:avLst/>
          </a:prstGeom>
        </p:spPr>
      </p:pic>
      <p:pic>
        <p:nvPicPr>
          <p:cNvPr id="15" name="Picture 14"/>
          <p:cNvPicPr>
            <a:picLocks noChangeAspect="1"/>
          </p:cNvPicPr>
          <p:nvPr/>
        </p:nvPicPr>
        <p:blipFill>
          <a:blip r:embed="rId5"/>
          <a:stretch>
            <a:fillRect/>
          </a:stretch>
        </p:blipFill>
        <p:spPr>
          <a:xfrm>
            <a:off x="4638902" y="5771308"/>
            <a:ext cx="795397" cy="477238"/>
          </a:xfrm>
          <a:prstGeom prst="rect">
            <a:avLst/>
          </a:prstGeom>
        </p:spPr>
      </p:pic>
      <p:sp>
        <p:nvSpPr>
          <p:cNvPr id="17" name="TextBox 16"/>
          <p:cNvSpPr txBox="1"/>
          <p:nvPr/>
        </p:nvSpPr>
        <p:spPr>
          <a:xfrm>
            <a:off x="3807000" y="5177080"/>
            <a:ext cx="3973225" cy="615553"/>
          </a:xfrm>
          <a:prstGeom prst="rect">
            <a:avLst/>
          </a:prstGeom>
          <a:noFill/>
        </p:spPr>
        <p:txBody>
          <a:bodyPr wrap="square" rtlCol="0">
            <a:spAutoFit/>
          </a:bodyPr>
          <a:lstStyle/>
          <a:p>
            <a:r>
              <a:rPr lang="en-US" b="1" dirty="0">
                <a:solidFill>
                  <a:srgbClr val="0070C0"/>
                </a:solidFill>
                <a:latin typeface="Arial Narrow" panose="020B0606020202030204" pitchFamily="34" charset="0"/>
              </a:rPr>
              <a:t>SUD Providers</a:t>
            </a:r>
          </a:p>
          <a:p>
            <a:pPr marL="374904" indent="-285750">
              <a:buFontTx/>
              <a:buChar char="-"/>
            </a:pPr>
            <a:r>
              <a:rPr lang="en-US" sz="1600" dirty="0">
                <a:latin typeface="Arial Narrow" panose="020B0606020202030204" pitchFamily="34" charset="0"/>
              </a:rPr>
              <a:t>Responsible for delivery of SUD services</a:t>
            </a:r>
          </a:p>
        </p:txBody>
      </p:sp>
      <p:sp>
        <p:nvSpPr>
          <p:cNvPr id="43" name="TextBox 42"/>
          <p:cNvSpPr txBox="1"/>
          <p:nvPr/>
        </p:nvSpPr>
        <p:spPr>
          <a:xfrm rot="16200000">
            <a:off x="7460972" y="2906695"/>
            <a:ext cx="270362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Communication</a:t>
            </a:r>
            <a:r>
              <a:rPr lang="en-US" sz="1200" dirty="0"/>
              <a:t> </a:t>
            </a:r>
            <a:r>
              <a:rPr lang="en-US" sz="1200" dirty="0">
                <a:latin typeface="Arial" panose="020B0604020202020204" pitchFamily="34" charset="0"/>
                <a:cs typeface="Arial" panose="020B0604020202020204" pitchFamily="34" charset="0"/>
              </a:rPr>
              <a:t>&amp; care coordination</a:t>
            </a:r>
          </a:p>
        </p:txBody>
      </p:sp>
      <p:pic>
        <p:nvPicPr>
          <p:cNvPr id="44" name="Picture 43"/>
          <p:cNvPicPr>
            <a:picLocks noChangeAspect="1"/>
          </p:cNvPicPr>
          <p:nvPr/>
        </p:nvPicPr>
        <p:blipFill>
          <a:blip r:embed="rId6"/>
          <a:stretch>
            <a:fillRect/>
          </a:stretch>
        </p:blipFill>
        <p:spPr>
          <a:xfrm>
            <a:off x="3707268" y="1648415"/>
            <a:ext cx="1500681" cy="993349"/>
          </a:xfrm>
          <a:prstGeom prst="rect">
            <a:avLst/>
          </a:prstGeom>
        </p:spPr>
      </p:pic>
      <p:sp>
        <p:nvSpPr>
          <p:cNvPr id="53" name="TextBox 52"/>
          <p:cNvSpPr txBox="1"/>
          <p:nvPr/>
        </p:nvSpPr>
        <p:spPr>
          <a:xfrm>
            <a:off x="5266441" y="1606941"/>
            <a:ext cx="2005634" cy="584776"/>
          </a:xfrm>
          <a:prstGeom prst="rect">
            <a:avLst/>
          </a:prstGeom>
          <a:noFill/>
        </p:spPr>
        <p:txBody>
          <a:bodyPr wrap="square" rtlCol="0">
            <a:spAutoFit/>
          </a:bodyPr>
          <a:lstStyle/>
          <a:p>
            <a:r>
              <a:rPr lang="en-US" sz="1600" dirty="0">
                <a:latin typeface="Arial Narrow" panose="020B0606020202030204" pitchFamily="34" charset="0"/>
              </a:rPr>
              <a:t>Self-Referrals &amp; </a:t>
            </a:r>
          </a:p>
          <a:p>
            <a:r>
              <a:rPr lang="en-US" sz="1600" dirty="0">
                <a:latin typeface="Arial Narrow" panose="020B0606020202030204" pitchFamily="34" charset="0"/>
              </a:rPr>
              <a:t>County Stakeholders*</a:t>
            </a:r>
          </a:p>
        </p:txBody>
      </p:sp>
      <p:sp>
        <p:nvSpPr>
          <p:cNvPr id="48" name="TextBox 47"/>
          <p:cNvSpPr txBox="1"/>
          <p:nvPr/>
        </p:nvSpPr>
        <p:spPr>
          <a:xfrm>
            <a:off x="5189623" y="3726365"/>
            <a:ext cx="3425633" cy="1384995"/>
          </a:xfrm>
          <a:prstGeom prst="rect">
            <a:avLst/>
          </a:prstGeom>
          <a:noFill/>
        </p:spPr>
        <p:txBody>
          <a:bodyPr wrap="square" rtlCol="0">
            <a:spAutoFit/>
          </a:bodyPr>
          <a:lstStyle/>
          <a:p>
            <a:r>
              <a:rPr lang="en-US" b="1" dirty="0">
                <a:solidFill>
                  <a:srgbClr val="0070C0"/>
                </a:solidFill>
                <a:latin typeface="Arial Narrow" panose="020B0606020202030204" pitchFamily="34" charset="0"/>
              </a:rPr>
              <a:t>Client Engagement &amp; </a:t>
            </a:r>
          </a:p>
          <a:p>
            <a:r>
              <a:rPr lang="en-US" b="1" dirty="0">
                <a:solidFill>
                  <a:srgbClr val="0070C0"/>
                </a:solidFill>
                <a:latin typeface="Arial Narrow" panose="020B0606020202030204" pitchFamily="34" charset="0"/>
              </a:rPr>
              <a:t>Navigation Services (CENS)</a:t>
            </a:r>
          </a:p>
          <a:p>
            <a:pPr marL="374904" indent="-283464">
              <a:buFontTx/>
              <a:buChar char="-"/>
            </a:pPr>
            <a:r>
              <a:rPr lang="en-US" sz="1600" dirty="0">
                <a:latin typeface="Arial Narrow" panose="020B0606020202030204" pitchFamily="34" charset="0"/>
              </a:rPr>
              <a:t>SUD assessors and navigators at </a:t>
            </a:r>
          </a:p>
          <a:p>
            <a:pPr marL="91440"/>
            <a:r>
              <a:rPr lang="en-US" sz="1600" dirty="0">
                <a:latin typeface="Arial Narrow" panose="020B0606020202030204" pitchFamily="34" charset="0"/>
              </a:rPr>
              <a:t>      co-located State, County </a:t>
            </a:r>
          </a:p>
          <a:p>
            <a:pPr marL="91440"/>
            <a:r>
              <a:rPr lang="en-US" sz="1600" dirty="0">
                <a:latin typeface="Arial Narrow" panose="020B0606020202030204" pitchFamily="34" charset="0"/>
              </a:rPr>
              <a:t>      and city sites</a:t>
            </a:r>
          </a:p>
        </p:txBody>
      </p:sp>
      <p:cxnSp>
        <p:nvCxnSpPr>
          <p:cNvPr id="75" name="Straight Connector 74"/>
          <p:cNvCxnSpPr/>
          <p:nvPr/>
        </p:nvCxnSpPr>
        <p:spPr>
          <a:xfrm flipV="1">
            <a:off x="7077077" y="4865138"/>
            <a:ext cx="0" cy="508449"/>
          </a:xfrm>
          <a:prstGeom prst="line">
            <a:avLst/>
          </a:prstGeom>
          <a:ln w="38100" cmpd="sng">
            <a:solidFill>
              <a:schemeClr val="bg1">
                <a:lumMod val="75000"/>
              </a:schemeClr>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3824116" y="4198246"/>
            <a:ext cx="633493" cy="960946"/>
          </a:xfrm>
          <a:prstGeom prst="line">
            <a:avLst/>
          </a:prstGeom>
          <a:ln w="38100" cmpd="sng">
            <a:solidFill>
              <a:schemeClr val="bg1">
                <a:lumMod val="65000"/>
              </a:schemeClr>
            </a:solidFill>
            <a:prstDash val="sysDash"/>
            <a:tailEnd type="triangle" w="lg" len="med"/>
          </a:ln>
          <a:effectLst/>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404126" y="2455344"/>
            <a:ext cx="8183718" cy="4164864"/>
          </a:xfrm>
          <a:prstGeom prst="ellipse">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84" name="TextBox 83"/>
          <p:cNvSpPr txBox="1"/>
          <p:nvPr/>
        </p:nvSpPr>
        <p:spPr>
          <a:xfrm rot="16200000">
            <a:off x="3566881" y="3409741"/>
            <a:ext cx="1981469" cy="338554"/>
          </a:xfrm>
          <a:prstGeom prst="rect">
            <a:avLst/>
          </a:prstGeom>
          <a:noFill/>
        </p:spPr>
        <p:txBody>
          <a:bodyPr wrap="square" rtlCol="0">
            <a:spAutoFit/>
          </a:bodyPr>
          <a:lstStyle/>
          <a:p>
            <a:r>
              <a:rPr lang="en-US" sz="1600" b="1" dirty="0">
                <a:solidFill>
                  <a:srgbClr val="376092"/>
                </a:solidFill>
                <a:latin typeface="Arial Narrow" panose="020B0606020202030204" pitchFamily="34" charset="0"/>
              </a:rPr>
              <a:t>3. Direct-to-provider</a:t>
            </a:r>
          </a:p>
        </p:txBody>
      </p:sp>
      <p:sp>
        <p:nvSpPr>
          <p:cNvPr id="85" name="TextBox 84"/>
          <p:cNvSpPr txBox="1"/>
          <p:nvPr/>
        </p:nvSpPr>
        <p:spPr>
          <a:xfrm rot="18420336">
            <a:off x="3011187" y="2756907"/>
            <a:ext cx="861526" cy="338554"/>
          </a:xfrm>
          <a:prstGeom prst="rect">
            <a:avLst/>
          </a:prstGeom>
          <a:noFill/>
        </p:spPr>
        <p:txBody>
          <a:bodyPr wrap="square" rtlCol="0">
            <a:spAutoFit/>
          </a:bodyPr>
          <a:lstStyle/>
          <a:p>
            <a:r>
              <a:rPr lang="en-US" sz="1600" b="1" dirty="0">
                <a:solidFill>
                  <a:schemeClr val="accent1">
                    <a:lumMod val="75000"/>
                  </a:schemeClr>
                </a:solidFill>
                <a:latin typeface="Arial Narrow" panose="020B0606020202030204" pitchFamily="34" charset="0"/>
              </a:rPr>
              <a:t>1. SASH</a:t>
            </a:r>
          </a:p>
        </p:txBody>
      </p:sp>
      <p:sp>
        <p:nvSpPr>
          <p:cNvPr id="86" name="TextBox 85"/>
          <p:cNvSpPr txBox="1"/>
          <p:nvPr/>
        </p:nvSpPr>
        <p:spPr>
          <a:xfrm rot="3933001">
            <a:off x="5188916" y="2932897"/>
            <a:ext cx="900339" cy="338554"/>
          </a:xfrm>
          <a:prstGeom prst="rect">
            <a:avLst/>
          </a:prstGeom>
          <a:noFill/>
        </p:spPr>
        <p:txBody>
          <a:bodyPr wrap="square" rtlCol="0">
            <a:spAutoFit/>
          </a:bodyPr>
          <a:lstStyle/>
          <a:p>
            <a:r>
              <a:rPr lang="en-US" sz="1600" b="1" dirty="0">
                <a:solidFill>
                  <a:srgbClr val="376092"/>
                </a:solidFill>
                <a:latin typeface="Arial Narrow" panose="020B0606020202030204" pitchFamily="34" charset="0"/>
              </a:rPr>
              <a:t>2. CENS</a:t>
            </a:r>
          </a:p>
        </p:txBody>
      </p:sp>
      <p:cxnSp>
        <p:nvCxnSpPr>
          <p:cNvPr id="87" name="Straight Connector 86"/>
          <p:cNvCxnSpPr/>
          <p:nvPr/>
        </p:nvCxnSpPr>
        <p:spPr>
          <a:xfrm flipH="1">
            <a:off x="4951389" y="4358016"/>
            <a:ext cx="362991" cy="838282"/>
          </a:xfrm>
          <a:prstGeom prst="line">
            <a:avLst/>
          </a:prstGeom>
          <a:ln w="38100" cmpd="sng">
            <a:solidFill>
              <a:schemeClr val="bg1">
                <a:lumMod val="65000"/>
              </a:schemeClr>
            </a:solidFill>
            <a:prstDash val="sysDash"/>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H="1">
            <a:off x="3016832" y="2520617"/>
            <a:ext cx="923034" cy="1275121"/>
          </a:xfrm>
          <a:prstGeom prst="line">
            <a:avLst/>
          </a:prstGeom>
          <a:ln w="38100">
            <a:solidFill>
              <a:schemeClr val="accent6">
                <a:lumMod val="75000"/>
              </a:schemeClr>
            </a:solidFill>
            <a:prstDash val="solid"/>
            <a:tailEnd type="triangle" w="lg"/>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5156756" y="2504406"/>
            <a:ext cx="620285" cy="1291332"/>
          </a:xfrm>
          <a:prstGeom prst="line">
            <a:avLst/>
          </a:prstGeom>
          <a:ln w="38100">
            <a:solidFill>
              <a:schemeClr val="accent6">
                <a:lumMod val="75000"/>
              </a:schemeClr>
            </a:solidFill>
            <a:prstDash val="solid"/>
            <a:tailEnd type="triangle" w="lg"/>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H="1">
            <a:off x="4711506" y="2588283"/>
            <a:ext cx="23760" cy="2608015"/>
          </a:xfrm>
          <a:prstGeom prst="line">
            <a:avLst/>
          </a:prstGeom>
          <a:ln w="38100">
            <a:solidFill>
              <a:schemeClr val="accent6">
                <a:lumMod val="75000"/>
              </a:schemeClr>
            </a:solidFill>
            <a:prstDash val="solid"/>
            <a:tailEnd type="triangle" w="lg"/>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flipH="1">
            <a:off x="6689205" y="1693385"/>
            <a:ext cx="2262076" cy="0"/>
          </a:xfrm>
          <a:prstGeom prst="line">
            <a:avLst/>
          </a:prstGeom>
          <a:ln w="38100" cmpd="sng">
            <a:solidFill>
              <a:schemeClr val="bg1">
                <a:lumMod val="75000"/>
              </a:schemeClr>
            </a:solidFill>
            <a:prstDash val="sysDot"/>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flipV="1">
            <a:off x="5314380" y="5373587"/>
            <a:ext cx="3636901" cy="35732"/>
          </a:xfrm>
          <a:prstGeom prst="line">
            <a:avLst/>
          </a:prstGeom>
          <a:ln w="3810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p:nvCxnSpPr>
        <p:spPr>
          <a:xfrm>
            <a:off x="8951281" y="1693385"/>
            <a:ext cx="0" cy="3680202"/>
          </a:xfrm>
          <a:prstGeom prst="line">
            <a:avLst/>
          </a:prstGeom>
          <a:ln w="3810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182" name="TextBox 181"/>
          <p:cNvSpPr txBox="1"/>
          <p:nvPr/>
        </p:nvSpPr>
        <p:spPr>
          <a:xfrm>
            <a:off x="270567" y="6374671"/>
            <a:ext cx="2184657" cy="307777"/>
          </a:xfrm>
          <a:prstGeom prst="rect">
            <a:avLst/>
          </a:prstGeom>
          <a:noFill/>
        </p:spPr>
        <p:txBody>
          <a:bodyPr wrap="square" rtlCol="0">
            <a:spAutoFit/>
          </a:bodyPr>
          <a:lstStyle/>
          <a:p>
            <a:r>
              <a:rPr lang="en-US" sz="1400" dirty="0">
                <a:latin typeface="Arial Narrow" panose="020B0606020202030204" pitchFamily="34" charset="0"/>
              </a:rPr>
              <a:t>*No wrong door approach</a:t>
            </a:r>
          </a:p>
        </p:txBody>
      </p:sp>
      <p:sp>
        <p:nvSpPr>
          <p:cNvPr id="6" name="Rounded Rectangle 5"/>
          <p:cNvSpPr/>
          <p:nvPr/>
        </p:nvSpPr>
        <p:spPr>
          <a:xfrm>
            <a:off x="429633" y="2874170"/>
            <a:ext cx="2025591" cy="758921"/>
          </a:xfrm>
          <a:prstGeom prst="round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b="1" dirty="0">
                <a:solidFill>
                  <a:srgbClr val="002060"/>
                </a:solidFill>
                <a:latin typeface="Arial Narrow" panose="020B0606020202030204" pitchFamily="34" charset="0"/>
              </a:rPr>
              <a:t>Whole Person Care</a:t>
            </a:r>
            <a:r>
              <a:rPr lang="en-US" sz="1200" dirty="0">
                <a:latin typeface="Arial Narrow" panose="020B0606020202030204" pitchFamily="34" charset="0"/>
              </a:rPr>
              <a:t>:  Substance Use Disorder Engagement, Navigation and Support (SUD-ENS) Program </a:t>
            </a:r>
          </a:p>
        </p:txBody>
      </p:sp>
      <p:cxnSp>
        <p:nvCxnSpPr>
          <p:cNvPr id="8" name="Straight Arrow Connector 7"/>
          <p:cNvCxnSpPr/>
          <p:nvPr/>
        </p:nvCxnSpPr>
        <p:spPr>
          <a:xfrm>
            <a:off x="2609815" y="3271321"/>
            <a:ext cx="38178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0797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st-Truth Realpolitik"/>
          <p:cNvPicPr>
            <a:picLocks noChangeAspect="1"/>
          </p:cNvPicPr>
          <p:nvPr/>
        </p:nvPicPr>
        <p:blipFill>
          <a:blip r:embed="rId2"/>
          <a:stretch>
            <a:fillRect/>
          </a:stretch>
        </p:blipFill>
        <p:spPr>
          <a:xfrm>
            <a:off x="148855" y="4972049"/>
            <a:ext cx="2515265" cy="1810991"/>
          </a:xfrm>
          <a:prstGeom prst="rect">
            <a:avLst/>
          </a:prstGeom>
        </p:spPr>
      </p:pic>
      <p:sp>
        <p:nvSpPr>
          <p:cNvPr id="2" name="Title 1"/>
          <p:cNvSpPr>
            <a:spLocks noGrp="1"/>
          </p:cNvSpPr>
          <p:nvPr>
            <p:ph type="title"/>
          </p:nvPr>
        </p:nvSpPr>
        <p:spPr>
          <a:xfrm>
            <a:off x="469899" y="973934"/>
            <a:ext cx="8593713" cy="634985"/>
          </a:xfrm>
        </p:spPr>
        <p:txBody>
          <a:bodyPr/>
          <a:lstStyle/>
          <a:p>
            <a:r>
              <a:rPr lang="en-US" sz="2600" dirty="0">
                <a:solidFill>
                  <a:schemeClr val="accent6">
                    <a:lumMod val="75000"/>
                  </a:schemeClr>
                </a:solidFill>
                <a:latin typeface="Arial" panose="020B0604020202020204" pitchFamily="34" charset="0"/>
                <a:cs typeface="Arial" panose="020B0604020202020204" pitchFamily="34" charset="0"/>
              </a:rPr>
              <a:t>#1: Substance Abuse Service Helpline (SASH)</a:t>
            </a:r>
          </a:p>
        </p:txBody>
      </p:sp>
      <p:sp>
        <p:nvSpPr>
          <p:cNvPr id="3" name="Content Placeholder 2"/>
          <p:cNvSpPr>
            <a:spLocks noGrp="1"/>
          </p:cNvSpPr>
          <p:nvPr>
            <p:ph idx="1"/>
          </p:nvPr>
        </p:nvSpPr>
        <p:spPr>
          <a:xfrm>
            <a:off x="323851" y="2332038"/>
            <a:ext cx="7804150" cy="3866744"/>
          </a:xfrm>
        </p:spPr>
        <p:txBody>
          <a:bodyPr/>
          <a:lstStyle/>
          <a:p>
            <a:pPr>
              <a:spcBef>
                <a:spcPts val="1200"/>
              </a:spcBef>
              <a:spcAft>
                <a:spcPts val="1200"/>
              </a:spcAft>
            </a:pPr>
            <a:r>
              <a:rPr lang="en-US" sz="2200" dirty="0">
                <a:latin typeface="Arial "/>
              </a:rPr>
              <a:t>Toll-free number: </a:t>
            </a:r>
            <a:r>
              <a:rPr lang="en-US" sz="2200" b="1" dirty="0">
                <a:solidFill>
                  <a:schemeClr val="accent6">
                    <a:lumMod val="75000"/>
                  </a:schemeClr>
                </a:solidFill>
                <a:latin typeface="Arial "/>
              </a:rPr>
              <a:t>1-844-804-7500</a:t>
            </a:r>
          </a:p>
          <a:p>
            <a:pPr>
              <a:spcBef>
                <a:spcPts val="1200"/>
              </a:spcBef>
              <a:spcAft>
                <a:spcPts val="1200"/>
              </a:spcAft>
            </a:pPr>
            <a:r>
              <a:rPr lang="en-US" sz="2200" dirty="0">
                <a:latin typeface="Arial "/>
              </a:rPr>
              <a:t>Call agents available 24 hours per day 365 days per year </a:t>
            </a:r>
          </a:p>
          <a:p>
            <a:pPr>
              <a:spcBef>
                <a:spcPts val="1200"/>
              </a:spcBef>
              <a:spcAft>
                <a:spcPts val="1200"/>
              </a:spcAft>
            </a:pPr>
            <a:r>
              <a:rPr lang="en-US" sz="2200" dirty="0">
                <a:latin typeface="Arial "/>
              </a:rPr>
              <a:t>Screening and referral services for youth, young adults, and adults</a:t>
            </a:r>
          </a:p>
          <a:p>
            <a:pPr>
              <a:spcBef>
                <a:spcPts val="1200"/>
              </a:spcBef>
              <a:spcAft>
                <a:spcPts val="1200"/>
              </a:spcAft>
            </a:pPr>
            <a:r>
              <a:rPr lang="en-US" sz="2200" dirty="0">
                <a:latin typeface="Arial "/>
              </a:rPr>
              <a:t>Assessment appointment scheduled during business hours</a:t>
            </a:r>
          </a:p>
          <a:p>
            <a:pPr marL="2743200" indent="-457200">
              <a:spcBef>
                <a:spcPts val="1200"/>
              </a:spcBef>
              <a:spcAft>
                <a:spcPts val="1200"/>
              </a:spcAft>
            </a:pPr>
            <a:r>
              <a:rPr lang="en-US" sz="2200" dirty="0">
                <a:latin typeface="Arial "/>
              </a:rPr>
              <a:t>Agents provide a warm hand-off to SUD treatment providers</a:t>
            </a:r>
          </a:p>
        </p:txBody>
      </p:sp>
      <p:pic>
        <p:nvPicPr>
          <p:cNvPr id="5" name="Picture 4"/>
          <p:cNvPicPr>
            <a:picLocks noChangeAspect="1"/>
          </p:cNvPicPr>
          <p:nvPr/>
        </p:nvPicPr>
        <p:blipFill>
          <a:blip r:embed="rId3"/>
          <a:stretch>
            <a:fillRect/>
          </a:stretch>
        </p:blipFill>
        <p:spPr>
          <a:xfrm>
            <a:off x="5948652" y="1468912"/>
            <a:ext cx="2445107" cy="1506581"/>
          </a:xfrm>
          <a:prstGeom prst="rect">
            <a:avLst/>
          </a:prstGeom>
        </p:spPr>
      </p:pic>
    </p:spTree>
    <p:extLst>
      <p:ext uri="{BB962C8B-B14F-4D97-AF65-F5344CB8AC3E}">
        <p14:creationId xmlns:p14="http://schemas.microsoft.com/office/powerpoint/2010/main" val="4155594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2009"/>
            <a:ext cx="8229600" cy="634985"/>
          </a:xfrm>
        </p:spPr>
        <p:txBody>
          <a:bodyPr/>
          <a:lstStyle/>
          <a:p>
            <a:r>
              <a:rPr lang="en-US" sz="2600" dirty="0">
                <a:solidFill>
                  <a:schemeClr val="accent6">
                    <a:lumMod val="75000"/>
                  </a:schemeClr>
                </a:solidFill>
                <a:latin typeface="Arial" panose="020B0604020202020204" pitchFamily="34" charset="0"/>
                <a:cs typeface="Arial" panose="020B0604020202020204" pitchFamily="34" charset="0"/>
              </a:rPr>
              <a:t>#2: Client Engagement Navigation Services (CENS)</a:t>
            </a:r>
          </a:p>
        </p:txBody>
      </p:sp>
      <p:sp>
        <p:nvSpPr>
          <p:cNvPr id="3" name="Content Placeholder 2"/>
          <p:cNvSpPr>
            <a:spLocks noGrp="1"/>
          </p:cNvSpPr>
          <p:nvPr>
            <p:ph idx="1"/>
          </p:nvPr>
        </p:nvSpPr>
        <p:spPr>
          <a:xfrm>
            <a:off x="457200" y="1524597"/>
            <a:ext cx="8229600" cy="5078895"/>
          </a:xfrm>
        </p:spPr>
        <p:txBody>
          <a:bodyPr/>
          <a:lstStyle/>
          <a:p>
            <a:pPr>
              <a:buClrTx/>
            </a:pPr>
            <a:r>
              <a:rPr lang="en-US" sz="2200" dirty="0">
                <a:latin typeface="Arial" panose="020B0604020202020204" pitchFamily="34" charset="0"/>
                <a:cs typeface="Arial" panose="020B0604020202020204" pitchFamily="34" charset="0"/>
              </a:rPr>
              <a:t>Targets those who require face-to-face and higher touch interactions to access SUD treatment (primarily through County including the criminal-justice-involved, uninsured, homeless, and/or with co-occurring disorder)</a:t>
            </a:r>
          </a:p>
          <a:p>
            <a:pPr>
              <a:buClrTx/>
            </a:pPr>
            <a:r>
              <a:rPr lang="en-US" sz="2200" dirty="0">
                <a:latin typeface="Arial" panose="020B0604020202020204" pitchFamily="34" charset="0"/>
                <a:cs typeface="Arial" panose="020B0604020202020204" pitchFamily="34" charset="0"/>
              </a:rPr>
              <a:t>Conduct outreach and engagement, Medi-Cal/MHLA enrollment, screening, referral, client/agency/community education, service navigation, ancillary linkages  </a:t>
            </a:r>
          </a:p>
          <a:p>
            <a:pPr>
              <a:buClrTx/>
            </a:pPr>
            <a:endParaRPr lang="en-US" sz="2200" dirty="0"/>
          </a:p>
        </p:txBody>
      </p:sp>
      <p:graphicFrame>
        <p:nvGraphicFramePr>
          <p:cNvPr id="4" name="Table 3">
            <a:extLst>
              <a:ext uri="{FF2B5EF4-FFF2-40B4-BE49-F238E27FC236}">
                <a16:creationId xmlns:a16="http://schemas.microsoft.com/office/drawing/2014/main" xmlns="" id="{A9106187-F8ED-448E-B7E6-A7501C08CCC1}"/>
              </a:ext>
            </a:extLst>
          </p:cNvPr>
          <p:cNvGraphicFramePr>
            <a:graphicFrameLocks noGrp="1"/>
          </p:cNvGraphicFramePr>
          <p:nvPr>
            <p:extLst>
              <p:ext uri="{D42A27DB-BD31-4B8C-83A1-F6EECF244321}">
                <p14:modId xmlns:p14="http://schemas.microsoft.com/office/powerpoint/2010/main" val="751823788"/>
              </p:ext>
            </p:extLst>
          </p:nvPr>
        </p:nvGraphicFramePr>
        <p:xfrm>
          <a:off x="457200" y="4102178"/>
          <a:ext cx="8521700" cy="2667817"/>
        </p:xfrm>
        <a:graphic>
          <a:graphicData uri="http://schemas.openxmlformats.org/drawingml/2006/table">
            <a:tbl>
              <a:tblPr firstRow="1" bandRow="1">
                <a:tableStyleId>{5C22544A-7EE6-4342-B048-85BDC9FD1C3A}</a:tableStyleId>
              </a:tblPr>
              <a:tblGrid>
                <a:gridCol w="3149600">
                  <a:extLst>
                    <a:ext uri="{9D8B030D-6E8A-4147-A177-3AD203B41FA5}">
                      <a16:colId xmlns:a16="http://schemas.microsoft.com/office/drawing/2014/main" xmlns="" val="607499817"/>
                    </a:ext>
                  </a:extLst>
                </a:gridCol>
                <a:gridCol w="5372100">
                  <a:extLst>
                    <a:ext uri="{9D8B030D-6E8A-4147-A177-3AD203B41FA5}">
                      <a16:colId xmlns:a16="http://schemas.microsoft.com/office/drawing/2014/main" xmlns="" val="2450100458"/>
                    </a:ext>
                  </a:extLst>
                </a:gridCol>
              </a:tblGrid>
              <a:tr h="381295">
                <a:tc>
                  <a:txBody>
                    <a:bodyPr/>
                    <a:lstStyle/>
                    <a:p>
                      <a:pPr algn="ctr"/>
                      <a:r>
                        <a:rPr lang="en-US" sz="1800" b="1" kern="1200" dirty="0">
                          <a:solidFill>
                            <a:schemeClr val="lt1"/>
                          </a:solidFill>
                          <a:latin typeface="Arial "/>
                          <a:ea typeface="+mn-ea"/>
                          <a:cs typeface="Arial" panose="020B0604020202020204" pitchFamily="34" charset="0"/>
                        </a:rPr>
                        <a:t>Area Offices</a:t>
                      </a:r>
                      <a:endParaRPr lang="en-US" dirty="0">
                        <a:latin typeface="Arial "/>
                      </a:endParaRPr>
                    </a:p>
                  </a:txBody>
                  <a:tcPr/>
                </a:tc>
                <a:tc>
                  <a:txBody>
                    <a:bodyPr/>
                    <a:lstStyle/>
                    <a:p>
                      <a:pPr algn="ctr"/>
                      <a:r>
                        <a:rPr lang="en-US" sz="1800" b="1" kern="1200" dirty="0">
                          <a:solidFill>
                            <a:schemeClr val="lt1"/>
                          </a:solidFill>
                          <a:latin typeface="Arial "/>
                          <a:ea typeface="+mn-ea"/>
                          <a:cs typeface="Arial" panose="020B0604020202020204" pitchFamily="34" charset="0"/>
                        </a:rPr>
                        <a:t>Co-Located Sites</a:t>
                      </a:r>
                      <a:endParaRPr lang="en-US" dirty="0">
                        <a:latin typeface="Arial "/>
                      </a:endParaRPr>
                    </a:p>
                  </a:txBody>
                  <a:tcPr/>
                </a:tc>
                <a:extLst>
                  <a:ext uri="{0D108BD9-81ED-4DB2-BD59-A6C34878D82A}">
                    <a16:rowId xmlns:a16="http://schemas.microsoft.com/office/drawing/2014/main" xmlns="" val="104369699"/>
                  </a:ext>
                </a:extLst>
              </a:tr>
              <a:tr h="2286522">
                <a:tc>
                  <a:txBody>
                    <a:bodyPr/>
                    <a:lstStyle/>
                    <a:p>
                      <a:pPr marL="403225" lvl="1" indent="-342900">
                        <a:spcBef>
                          <a:spcPts val="0"/>
                        </a:spcBef>
                        <a:buFont typeface="Calibri" panose="020F0502020204030204" pitchFamily="34" charset="0"/>
                        <a:buChar char="●"/>
                      </a:pPr>
                      <a:r>
                        <a:rPr lang="en-US" sz="2000" kern="1200" dirty="0">
                          <a:solidFill>
                            <a:schemeClr val="dk1"/>
                          </a:solidFill>
                          <a:latin typeface="Arial "/>
                          <a:ea typeface="+mn-ea"/>
                          <a:cs typeface="Arial" panose="020B0604020202020204" pitchFamily="34" charset="0"/>
                        </a:rPr>
                        <a:t>One CENS Area Office in each SPA </a:t>
                      </a:r>
                    </a:p>
                    <a:p>
                      <a:pPr marL="403225" lvl="3" indent="-342900">
                        <a:spcBef>
                          <a:spcPts val="0"/>
                        </a:spcBef>
                        <a:buFont typeface="Calibri" panose="020F0502020204030204" pitchFamily="34" charset="0"/>
                        <a:buChar char="●"/>
                      </a:pPr>
                      <a:r>
                        <a:rPr lang="en-US" sz="2000" kern="1200" dirty="0">
                          <a:solidFill>
                            <a:schemeClr val="dk1"/>
                          </a:solidFill>
                          <a:latin typeface="Arial "/>
                          <a:ea typeface="+mn-ea"/>
                          <a:cs typeface="Arial" panose="020B0604020202020204" pitchFamily="34" charset="0"/>
                        </a:rPr>
                        <a:t>Receives referrals from DPSS CalWORKs and General Relief, DCFS, Superior Court</a:t>
                      </a:r>
                    </a:p>
                  </a:txBody>
                  <a:tcPr/>
                </a:tc>
                <a:tc>
                  <a:txBody>
                    <a:bodyPr/>
                    <a:lstStyle/>
                    <a:p>
                      <a:pPr>
                        <a:spcBef>
                          <a:spcPts val="0"/>
                        </a:spcBef>
                        <a:buClrTx/>
                        <a:buFont typeface="Calibri" panose="020F0502020204030204" pitchFamily="34" charset="0"/>
                        <a:buChar char="●"/>
                      </a:pPr>
                      <a:r>
                        <a:rPr lang="en-US" sz="2000" kern="1200" dirty="0">
                          <a:solidFill>
                            <a:schemeClr val="dk1"/>
                          </a:solidFill>
                          <a:latin typeface="Arial "/>
                          <a:ea typeface="+mn-ea"/>
                          <a:cs typeface="Arial" panose="020B0604020202020204" pitchFamily="34" charset="0"/>
                        </a:rPr>
                        <a:t> Probation Department HUBS, Area Offices</a:t>
                      </a:r>
                    </a:p>
                    <a:p>
                      <a:pPr marL="349250" indent="-349250">
                        <a:spcBef>
                          <a:spcPts val="0"/>
                        </a:spcBef>
                        <a:buClrTx/>
                        <a:buFont typeface="Calibri" panose="020F0502020204030204" pitchFamily="34" charset="0"/>
                        <a:buChar char="●"/>
                      </a:pPr>
                      <a:r>
                        <a:rPr lang="en-US" sz="2000" kern="1200" dirty="0">
                          <a:solidFill>
                            <a:schemeClr val="dk1"/>
                          </a:solidFill>
                          <a:latin typeface="Arial "/>
                          <a:ea typeface="+mn-ea"/>
                          <a:cs typeface="Arial" panose="020B0604020202020204" pitchFamily="34" charset="0"/>
                        </a:rPr>
                        <a:t>Sheriff’s Department Jails</a:t>
                      </a:r>
                    </a:p>
                    <a:p>
                      <a:pPr marL="349250" lvl="1" indent="-349250">
                        <a:spcBef>
                          <a:spcPts val="0"/>
                        </a:spcBef>
                        <a:buFont typeface="Calibri" panose="020F0502020204030204" pitchFamily="34" charset="0"/>
                        <a:buChar char="●"/>
                      </a:pPr>
                      <a:r>
                        <a:rPr lang="en-US" sz="2000" dirty="0">
                          <a:latin typeface="Arial "/>
                          <a:cs typeface="Arial" panose="020B0604020202020204" pitchFamily="34" charset="0"/>
                        </a:rPr>
                        <a:t>Los Angeles Superior Courts</a:t>
                      </a:r>
                    </a:p>
                    <a:p>
                      <a:pPr marL="349250" lvl="1" indent="-349250">
                        <a:spcBef>
                          <a:spcPts val="0"/>
                        </a:spcBef>
                        <a:buFont typeface="Calibri" panose="020F0502020204030204" pitchFamily="34" charset="0"/>
                        <a:buChar char="●"/>
                      </a:pPr>
                      <a:r>
                        <a:rPr lang="en-US" sz="2000" kern="1200" dirty="0">
                          <a:solidFill>
                            <a:schemeClr val="dk1"/>
                          </a:solidFill>
                          <a:latin typeface="Arial "/>
                          <a:ea typeface="+mn-ea"/>
                          <a:cs typeface="Arial" panose="020B0604020202020204" pitchFamily="34" charset="0"/>
                        </a:rPr>
                        <a:t>Urgent Care Centers, Psychiatric ERs</a:t>
                      </a:r>
                    </a:p>
                    <a:p>
                      <a:pPr marL="349250" lvl="1" indent="-349250">
                        <a:spcBef>
                          <a:spcPts val="0"/>
                        </a:spcBef>
                        <a:buFont typeface="Calibri" panose="020F0502020204030204" pitchFamily="34" charset="0"/>
                        <a:buChar char="●"/>
                      </a:pPr>
                      <a:r>
                        <a:rPr lang="en-US" sz="2000" kern="1200" dirty="0">
                          <a:solidFill>
                            <a:schemeClr val="dk1"/>
                          </a:solidFill>
                          <a:latin typeface="Arial "/>
                          <a:ea typeface="+mn-ea"/>
                          <a:cs typeface="Arial" panose="020B0604020202020204" pitchFamily="34" charset="0"/>
                        </a:rPr>
                        <a:t>FQHCs, Hospital ERs</a:t>
                      </a:r>
                    </a:p>
                    <a:p>
                      <a:pPr marL="349250" lvl="1" indent="-349250">
                        <a:spcBef>
                          <a:spcPts val="0"/>
                        </a:spcBef>
                        <a:buFont typeface="Calibri" panose="020F0502020204030204" pitchFamily="34" charset="0"/>
                        <a:buChar char="●"/>
                      </a:pPr>
                      <a:r>
                        <a:rPr lang="en-US" sz="2000" b="1" kern="1200" dirty="0">
                          <a:solidFill>
                            <a:schemeClr val="accent6">
                              <a:lumMod val="75000"/>
                            </a:schemeClr>
                          </a:solidFill>
                          <a:latin typeface="Arial "/>
                          <a:ea typeface="+mn-ea"/>
                          <a:cs typeface="Arial" panose="020B0604020202020204" pitchFamily="34" charset="0"/>
                        </a:rPr>
                        <a:t>Homeless Encampments, </a:t>
                      </a:r>
                    </a:p>
                    <a:p>
                      <a:pPr marL="341313" lvl="1" indent="-341313">
                        <a:spcBef>
                          <a:spcPts val="0"/>
                        </a:spcBef>
                        <a:buFont typeface="Calibri" panose="020F0502020204030204" pitchFamily="34" charset="0"/>
                        <a:buNone/>
                      </a:pPr>
                      <a:r>
                        <a:rPr lang="en-US" sz="2000" b="1" kern="1200" dirty="0">
                          <a:solidFill>
                            <a:schemeClr val="accent6">
                              <a:lumMod val="75000"/>
                            </a:schemeClr>
                          </a:solidFill>
                          <a:latin typeface="Arial "/>
                          <a:ea typeface="+mn-ea"/>
                          <a:cs typeface="Arial" panose="020B0604020202020204" pitchFamily="34" charset="0"/>
                        </a:rPr>
                        <a:t>     Permanent Supportive Housing</a:t>
                      </a:r>
                      <a:endParaRPr lang="en-US" sz="1600" b="1" dirty="0">
                        <a:solidFill>
                          <a:schemeClr val="accent6">
                            <a:lumMod val="75000"/>
                          </a:schemeClr>
                        </a:solidFill>
                        <a:latin typeface="Arial "/>
                      </a:endParaRPr>
                    </a:p>
                  </a:txBody>
                  <a:tcPr/>
                </a:tc>
                <a:extLst>
                  <a:ext uri="{0D108BD9-81ED-4DB2-BD59-A6C34878D82A}">
                    <a16:rowId xmlns:a16="http://schemas.microsoft.com/office/drawing/2014/main" xmlns="" val="4268093561"/>
                  </a:ext>
                </a:extLst>
              </a:tr>
            </a:tbl>
          </a:graphicData>
        </a:graphic>
      </p:graphicFrame>
    </p:spTree>
    <p:extLst>
      <p:ext uri="{BB962C8B-B14F-4D97-AF65-F5344CB8AC3E}">
        <p14:creationId xmlns:p14="http://schemas.microsoft.com/office/powerpoint/2010/main" val="3272586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8344" y="1580633"/>
            <a:ext cx="8527055" cy="4154984"/>
          </a:xfrm>
          <a:prstGeom prst="rect">
            <a:avLst/>
          </a:prstGeom>
        </p:spPr>
        <p:txBody>
          <a:bodyPr wrap="square">
            <a:spAutoFit/>
          </a:bodyPr>
          <a:lstStyle/>
          <a:p>
            <a:pPr marL="342900" indent="-342900">
              <a:buFont typeface="Arial" panose="020B0604020202020204" pitchFamily="34" charset="0"/>
              <a:buChar char="•"/>
            </a:pPr>
            <a:r>
              <a:rPr lang="en-US" sz="2200" dirty="0">
                <a:solidFill>
                  <a:prstClr val="black"/>
                </a:solidFill>
                <a:latin typeface="Arial "/>
                <a:cs typeface="Arial" panose="020B0604020202020204" pitchFamily="34" charset="0"/>
              </a:rPr>
              <a:t>Client</a:t>
            </a:r>
          </a:p>
          <a:p>
            <a:pPr marL="342900" indent="-342900">
              <a:buFont typeface="Arial" panose="020B0604020202020204" pitchFamily="34" charset="0"/>
              <a:buChar char="•"/>
            </a:pPr>
            <a:r>
              <a:rPr lang="en-US" sz="2200" dirty="0">
                <a:solidFill>
                  <a:prstClr val="black"/>
                </a:solidFill>
                <a:latin typeface="Arial "/>
                <a:cs typeface="Arial" panose="020B0604020202020204" pitchFamily="34" charset="0"/>
              </a:rPr>
              <a:t>County Departments/Programs (e.g., DHS-Whole Person Care)</a:t>
            </a:r>
          </a:p>
          <a:p>
            <a:pPr marL="342900" indent="-342900">
              <a:buFont typeface="Arial" panose="020B0604020202020204" pitchFamily="34" charset="0"/>
              <a:buChar char="•"/>
            </a:pPr>
            <a:r>
              <a:rPr lang="en-US" sz="2200" dirty="0">
                <a:solidFill>
                  <a:prstClr val="black"/>
                </a:solidFill>
                <a:latin typeface="Arial "/>
                <a:cs typeface="Arial" panose="020B0604020202020204" pitchFamily="34" charset="0"/>
              </a:rPr>
              <a:t>Service Providers (e.g., homeless service organizations) </a:t>
            </a:r>
          </a:p>
          <a:p>
            <a:pPr marL="342900" indent="-342900">
              <a:buFont typeface="Arial" panose="020B0604020202020204" pitchFamily="34" charset="0"/>
              <a:buChar char="•"/>
            </a:pPr>
            <a:r>
              <a:rPr lang="en-US" sz="2200" dirty="0">
                <a:solidFill>
                  <a:prstClr val="black"/>
                </a:solidFill>
                <a:latin typeface="Arial "/>
                <a:cs typeface="Arial" panose="020B0604020202020204" pitchFamily="34" charset="0"/>
              </a:rPr>
              <a:t>Health Plans</a:t>
            </a:r>
          </a:p>
          <a:p>
            <a:pPr marL="342900" indent="-342900">
              <a:buFont typeface="Arial" panose="020B0604020202020204" pitchFamily="34" charset="0"/>
              <a:buChar char="•"/>
            </a:pPr>
            <a:r>
              <a:rPr lang="en-US" sz="2200" dirty="0">
                <a:solidFill>
                  <a:prstClr val="black"/>
                </a:solidFill>
                <a:latin typeface="Arial "/>
                <a:cs typeface="Arial" panose="020B0604020202020204" pitchFamily="34" charset="0"/>
              </a:rPr>
              <a:t>Courts</a:t>
            </a:r>
          </a:p>
          <a:p>
            <a:pPr marL="342900" indent="-342900">
              <a:buFont typeface="Arial" panose="020B0604020202020204" pitchFamily="34" charset="0"/>
              <a:buChar char="•"/>
            </a:pPr>
            <a:r>
              <a:rPr lang="en-US" sz="2200" dirty="0">
                <a:solidFill>
                  <a:prstClr val="black"/>
                </a:solidFill>
                <a:latin typeface="Arial "/>
                <a:cs typeface="Arial" panose="020B0604020202020204" pitchFamily="34" charset="0"/>
              </a:rPr>
              <a:t>Schools</a:t>
            </a:r>
          </a:p>
          <a:p>
            <a:pPr marL="342900" indent="-342900">
              <a:buFont typeface="Arial" panose="020B0604020202020204" pitchFamily="34" charset="0"/>
              <a:buChar char="•"/>
            </a:pPr>
            <a:r>
              <a:rPr lang="en-US" sz="2200" dirty="0">
                <a:solidFill>
                  <a:prstClr val="black"/>
                </a:solidFill>
                <a:latin typeface="Arial "/>
                <a:cs typeface="Arial" panose="020B0604020202020204" pitchFamily="34" charset="0"/>
              </a:rPr>
              <a:t>Other Government and Non-Government Agencies</a:t>
            </a:r>
          </a:p>
          <a:p>
            <a:pPr marL="342900" indent="-342900">
              <a:buFont typeface="Arial" panose="020B0604020202020204" pitchFamily="34" charset="0"/>
              <a:buChar char="•"/>
            </a:pPr>
            <a:r>
              <a:rPr lang="en-US" sz="2200" dirty="0">
                <a:solidFill>
                  <a:prstClr val="black"/>
                </a:solidFill>
                <a:latin typeface="Arial "/>
                <a:cs typeface="Arial" panose="020B0604020202020204" pitchFamily="34" charset="0"/>
              </a:rPr>
              <a:t>Other Institutions</a:t>
            </a:r>
          </a:p>
          <a:p>
            <a:pPr marL="342900" indent="-342900">
              <a:buFont typeface="Arial" panose="020B0604020202020204" pitchFamily="34" charset="0"/>
              <a:buChar char="•"/>
            </a:pPr>
            <a:endParaRPr lang="en-US" sz="2200" dirty="0">
              <a:solidFill>
                <a:prstClr val="black"/>
              </a:solidFill>
              <a:latin typeface="Arial "/>
              <a:cs typeface="Arial" panose="020B0604020202020204" pitchFamily="34" charset="0"/>
            </a:endParaRPr>
          </a:p>
          <a:p>
            <a:endParaRPr lang="en-US" sz="2200" dirty="0">
              <a:solidFill>
                <a:prstClr val="black"/>
              </a:solidFill>
              <a:latin typeface="Arial "/>
              <a:cs typeface="Arial" panose="020B0604020202020204" pitchFamily="34" charset="0"/>
            </a:endParaRPr>
          </a:p>
          <a:p>
            <a:endParaRPr lang="en-US" sz="2200" dirty="0">
              <a:latin typeface="Arial "/>
            </a:endParaRPr>
          </a:p>
          <a:p>
            <a:pPr marL="342900" indent="-342900">
              <a:buFont typeface="Arial" panose="020B0604020202020204" pitchFamily="34" charset="0"/>
              <a:buChar char="•"/>
            </a:pPr>
            <a:endParaRPr lang="en-US" sz="2200" dirty="0">
              <a:solidFill>
                <a:prstClr val="black"/>
              </a:solidFill>
              <a:latin typeface="Arial "/>
              <a:cs typeface="Arial" panose="020B0604020202020204" pitchFamily="34" charset="0"/>
            </a:endParaRPr>
          </a:p>
        </p:txBody>
      </p:sp>
      <p:grpSp>
        <p:nvGrpSpPr>
          <p:cNvPr id="10" name="Group 9">
            <a:extLst>
              <a:ext uri="{FF2B5EF4-FFF2-40B4-BE49-F238E27FC236}">
                <a16:creationId xmlns:a16="http://schemas.microsoft.com/office/drawing/2014/main" xmlns="" id="{2A45222A-4C07-4611-8B9C-6D2483DECDED}"/>
              </a:ext>
            </a:extLst>
          </p:cNvPr>
          <p:cNvGrpSpPr/>
          <p:nvPr/>
        </p:nvGrpSpPr>
        <p:grpSpPr>
          <a:xfrm>
            <a:off x="2483514" y="4474466"/>
            <a:ext cx="4336713" cy="2269234"/>
            <a:chOff x="2483514" y="4588766"/>
            <a:chExt cx="4336713" cy="2269234"/>
          </a:xfrm>
        </p:grpSpPr>
        <p:pic>
          <p:nvPicPr>
            <p:cNvPr id="7" name="Picture 6">
              <a:extLst>
                <a:ext uri="{FF2B5EF4-FFF2-40B4-BE49-F238E27FC236}">
                  <a16:creationId xmlns:a16="http://schemas.microsoft.com/office/drawing/2014/main" xmlns="" id="{19E93400-36F5-403B-99B3-28AD272D47FB}"/>
                </a:ext>
              </a:extLst>
            </p:cNvPr>
            <p:cNvPicPr>
              <a:picLocks noChangeAspect="1"/>
            </p:cNvPicPr>
            <p:nvPr/>
          </p:nvPicPr>
          <p:blipFill rotWithShape="1">
            <a:blip r:embed="rId3"/>
            <a:srcRect b="7507"/>
            <a:stretch/>
          </p:blipFill>
          <p:spPr>
            <a:xfrm>
              <a:off x="2483515" y="4588766"/>
              <a:ext cx="4336712" cy="2269234"/>
            </a:xfrm>
            <a:prstGeom prst="rect">
              <a:avLst/>
            </a:prstGeom>
          </p:spPr>
        </p:pic>
        <p:sp>
          <p:nvSpPr>
            <p:cNvPr id="3" name="TextBox 2">
              <a:extLst>
                <a:ext uri="{FF2B5EF4-FFF2-40B4-BE49-F238E27FC236}">
                  <a16:creationId xmlns:a16="http://schemas.microsoft.com/office/drawing/2014/main" xmlns="" id="{009DFA9D-1B00-4440-93B5-71283A44BF98}"/>
                </a:ext>
              </a:extLst>
            </p:cNvPr>
            <p:cNvSpPr txBox="1"/>
            <p:nvPr/>
          </p:nvSpPr>
          <p:spPr>
            <a:xfrm>
              <a:off x="2483514" y="5338411"/>
              <a:ext cx="4336713" cy="477054"/>
            </a:xfrm>
            <a:prstGeom prst="rect">
              <a:avLst/>
            </a:prstGeom>
            <a:solidFill>
              <a:schemeClr val="accent6"/>
            </a:solidFill>
          </p:spPr>
          <p:txBody>
            <a:bodyPr wrap="square" rtlCol="0">
              <a:spAutoFit/>
            </a:bodyPr>
            <a:lstStyle/>
            <a:p>
              <a:pPr algn="ctr"/>
              <a:r>
                <a:rPr lang="en-US" sz="2500" b="1" dirty="0">
                  <a:latin typeface="Arial "/>
                </a:rPr>
                <a:t>No Wrong Door Approach</a:t>
              </a:r>
            </a:p>
          </p:txBody>
        </p:sp>
      </p:grpSp>
      <p:sp>
        <p:nvSpPr>
          <p:cNvPr id="9" name="Title 1">
            <a:extLst/>
          </p:cNvPr>
          <p:cNvSpPr>
            <a:spLocks noGrp="1"/>
          </p:cNvSpPr>
          <p:nvPr>
            <p:ph type="title"/>
          </p:nvPr>
        </p:nvSpPr>
        <p:spPr>
          <a:xfrm>
            <a:off x="457200" y="812009"/>
            <a:ext cx="8229600" cy="634985"/>
          </a:xfrm>
        </p:spPr>
        <p:txBody>
          <a:bodyPr/>
          <a:lstStyle/>
          <a:p>
            <a:r>
              <a:rPr lang="en-US" sz="2600" dirty="0">
                <a:solidFill>
                  <a:schemeClr val="accent6">
                    <a:lumMod val="75000"/>
                  </a:schemeClr>
                </a:solidFill>
                <a:latin typeface="Arial "/>
              </a:rPr>
              <a:t>#3: Direct to SUD Providers</a:t>
            </a:r>
          </a:p>
        </p:txBody>
      </p:sp>
    </p:spTree>
    <p:extLst>
      <p:ext uri="{BB962C8B-B14F-4D97-AF65-F5344CB8AC3E}">
        <p14:creationId xmlns:p14="http://schemas.microsoft.com/office/powerpoint/2010/main" val="1160846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87916"/>
            <a:ext cx="8229600" cy="1665377"/>
          </a:xfrm>
        </p:spPr>
        <p:txBody>
          <a:bodyPr/>
          <a:lstStyle/>
          <a:p>
            <a:pPr algn="ctr"/>
            <a:r>
              <a:rPr lang="en-US" dirty="0">
                <a:latin typeface="Arial Black" panose="020B0A04020102020204" pitchFamily="34" charset="0"/>
              </a:rPr>
              <a:t>Are your clients successfully </a:t>
            </a:r>
            <a:br>
              <a:rPr lang="en-US" dirty="0">
                <a:latin typeface="Arial Black" panose="020B0A04020102020204" pitchFamily="34" charset="0"/>
              </a:rPr>
            </a:br>
            <a:r>
              <a:rPr lang="en-US" dirty="0">
                <a:latin typeface="Arial Black" panose="020B0A04020102020204" pitchFamily="34" charset="0"/>
              </a:rPr>
              <a:t>connecting with SUD treatment?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What could be improved to increase</a:t>
            </a:r>
            <a:br>
              <a:rPr lang="en-US" dirty="0">
                <a:latin typeface="Arial Black" panose="020B0A04020102020204" pitchFamily="34" charset="0"/>
              </a:rPr>
            </a:br>
            <a:r>
              <a:rPr lang="en-US" dirty="0">
                <a:latin typeface="Arial Black" panose="020B0A04020102020204" pitchFamily="34" charset="0"/>
              </a:rPr>
              <a:t> SUD referrals and admissions? </a:t>
            </a:r>
            <a:r>
              <a:rPr lang="en-US" sz="3200" dirty="0">
                <a:latin typeface="Arial Black" panose="020B0A04020102020204" pitchFamily="34" charset="0"/>
              </a:rPr>
              <a:t/>
            </a:r>
            <a:br>
              <a:rPr lang="en-US" sz="3200" dirty="0">
                <a:latin typeface="Arial Black" panose="020B0A04020102020204" pitchFamily="34" charset="0"/>
              </a:rPr>
            </a:br>
            <a:r>
              <a:rPr lang="en-US" sz="3200" dirty="0">
                <a:latin typeface="Arial Black" panose="020B0A04020102020204" pitchFamily="34" charset="0"/>
              </a:rPr>
              <a:t/>
            </a:r>
            <a:br>
              <a:rPr lang="en-US" sz="3200" dirty="0">
                <a:latin typeface="Arial Black" panose="020B0A04020102020204" pitchFamily="34" charset="0"/>
              </a:rPr>
            </a:br>
            <a:r>
              <a:rPr lang="en-US" dirty="0">
                <a:latin typeface="Arial Black" panose="020B0A04020102020204" pitchFamily="34" charset="0"/>
              </a:rPr>
              <a:t>How can our network providers better serve individuals who are homeless?</a:t>
            </a:r>
            <a:br>
              <a:rPr lang="en-US" dirty="0">
                <a:latin typeface="Arial Black" panose="020B0A04020102020204" pitchFamily="34" charset="0"/>
              </a:rPr>
            </a:br>
            <a:endParaRPr lang="en-US" dirty="0">
              <a:latin typeface="Arial Black" panose="020B0A04020102020204" pitchFamily="34" charset="0"/>
            </a:endParaRPr>
          </a:p>
        </p:txBody>
      </p:sp>
      <p:pic>
        <p:nvPicPr>
          <p:cNvPr id="5" name="Content Placeholder 4"/>
          <p:cNvPicPr>
            <a:picLocks noGrp="1" noChangeAspect="1"/>
          </p:cNvPicPr>
          <p:nvPr>
            <p:ph idx="1"/>
          </p:nvPr>
        </p:nvPicPr>
        <p:blipFill>
          <a:blip r:embed="rId3"/>
          <a:stretch>
            <a:fillRect/>
          </a:stretch>
        </p:blipFill>
        <p:spPr>
          <a:xfrm>
            <a:off x="457200" y="4790388"/>
            <a:ext cx="1895740" cy="1914792"/>
          </a:xfrm>
        </p:spPr>
      </p:pic>
      <p:sp>
        <p:nvSpPr>
          <p:cNvPr id="4" name="Title 1">
            <a:extLst>
              <a:ext uri="{FF2B5EF4-FFF2-40B4-BE49-F238E27FC236}">
                <a16:creationId xmlns:a16="http://schemas.microsoft.com/office/drawing/2014/main" xmlns="" id="{97C9086C-04F5-4A2E-B7AF-2D5497A0E46B}"/>
              </a:ext>
            </a:extLst>
          </p:cNvPr>
          <p:cNvSpPr txBox="1">
            <a:spLocks/>
          </p:cNvSpPr>
          <p:nvPr/>
        </p:nvSpPr>
        <p:spPr>
          <a:xfrm>
            <a:off x="2384054" y="4345477"/>
            <a:ext cx="6433096" cy="2518454"/>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b="1" kern="1200">
                <a:solidFill>
                  <a:schemeClr val="tx1"/>
                </a:solidFill>
                <a:latin typeface="+mj-lt"/>
                <a:ea typeface="+mj-ea"/>
                <a:cs typeface="+mj-cs"/>
              </a:defRPr>
            </a:lvl1pPr>
          </a:lstStyle>
          <a:p>
            <a:pPr algn="ctr"/>
            <a:r>
              <a:rPr lang="en-US" dirty="0">
                <a:latin typeface="Arial Black" panose="020B0A04020102020204" pitchFamily="34" charset="0"/>
              </a:rPr>
              <a:t>Have you and your clients been satisfied with the services received from SAPC and </a:t>
            </a:r>
          </a:p>
          <a:p>
            <a:pPr algn="ctr"/>
            <a:r>
              <a:rPr lang="en-US" dirty="0">
                <a:latin typeface="Arial Black" panose="020B0A04020102020204" pitchFamily="34" charset="0"/>
              </a:rPr>
              <a:t>our SUD providers?</a:t>
            </a:r>
          </a:p>
        </p:txBody>
      </p:sp>
    </p:spTree>
    <p:extLst>
      <p:ext uri="{BB962C8B-B14F-4D97-AF65-F5344CB8AC3E}">
        <p14:creationId xmlns:p14="http://schemas.microsoft.com/office/powerpoint/2010/main" val="1119651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041" y="1463826"/>
            <a:ext cx="8367310" cy="5262979"/>
          </a:xfrm>
          <a:prstGeom prst="rect">
            <a:avLst/>
          </a:prstGeom>
        </p:spPr>
        <p:txBody>
          <a:bodyPr wrap="square">
            <a:spAutoFit/>
          </a:bodyPr>
          <a:lstStyle/>
          <a:p>
            <a:pPr marL="1423988" indent="-1423988"/>
            <a:r>
              <a:rPr lang="en-US" sz="2400" b="1" dirty="0">
                <a:solidFill>
                  <a:srgbClr val="0070C0"/>
                </a:solidFill>
                <a:latin typeface="+mj-lt"/>
                <a:cs typeface="Arial" panose="020B0604020202020204" pitchFamily="34" charset="0"/>
              </a:rPr>
              <a:t>What?</a:t>
            </a:r>
            <a:r>
              <a:rPr lang="en-US" sz="2400" dirty="0">
                <a:solidFill>
                  <a:prstClr val="black"/>
                </a:solidFill>
                <a:latin typeface="+mj-lt"/>
                <a:cs typeface="Arial" panose="020B0604020202020204" pitchFamily="34" charset="0"/>
              </a:rPr>
              <a:t>	</a:t>
            </a:r>
            <a:r>
              <a:rPr lang="en-US" sz="2400" dirty="0">
                <a:solidFill>
                  <a:prstClr val="black"/>
                </a:solidFill>
                <a:cs typeface="Arial" panose="020B0604020202020204" pitchFamily="34" charset="0"/>
              </a:rPr>
              <a:t>User-friendly SUD treatment services locator and provider directory of bed availability and intake slots.</a:t>
            </a:r>
            <a:endParaRPr lang="en-US" sz="2400" dirty="0">
              <a:solidFill>
                <a:prstClr val="black"/>
              </a:solidFill>
              <a:latin typeface="+mj-lt"/>
              <a:cs typeface="Arial" panose="020B0604020202020204" pitchFamily="34" charset="0"/>
            </a:endParaRPr>
          </a:p>
          <a:p>
            <a:pPr marL="1423988" indent="-1423988"/>
            <a:r>
              <a:rPr lang="en-US" sz="2400" dirty="0">
                <a:solidFill>
                  <a:prstClr val="black"/>
                </a:solidFill>
                <a:latin typeface="+mj-lt"/>
                <a:cs typeface="Arial" panose="020B0604020202020204" pitchFamily="34" charset="0"/>
              </a:rPr>
              <a:t> </a:t>
            </a:r>
          </a:p>
          <a:p>
            <a:pPr marL="1423988" indent="-1423988"/>
            <a:r>
              <a:rPr lang="en-US" sz="2400" b="1" dirty="0">
                <a:solidFill>
                  <a:srgbClr val="0070C0"/>
                </a:solidFill>
                <a:latin typeface="+mj-lt"/>
                <a:cs typeface="Arial" panose="020B0604020202020204" pitchFamily="34" charset="0"/>
              </a:rPr>
              <a:t>How?</a:t>
            </a:r>
            <a:r>
              <a:rPr lang="en-US" sz="2400" dirty="0">
                <a:solidFill>
                  <a:prstClr val="black"/>
                </a:solidFill>
                <a:latin typeface="+mj-lt"/>
                <a:cs typeface="Arial" panose="020B0604020202020204" pitchFamily="34" charset="0"/>
              </a:rPr>
              <a:t>	Publicly accessible, web-based platform</a:t>
            </a:r>
          </a:p>
          <a:p>
            <a:pPr marL="1423988" indent="-1423988"/>
            <a:endParaRPr lang="en-US" sz="2400" b="1" dirty="0">
              <a:solidFill>
                <a:srgbClr val="0070C0"/>
              </a:solidFill>
              <a:latin typeface="+mj-lt"/>
              <a:cs typeface="Arial" panose="020B0604020202020204" pitchFamily="34" charset="0"/>
            </a:endParaRPr>
          </a:p>
          <a:p>
            <a:pPr marL="1423988" indent="-1423988"/>
            <a:endParaRPr lang="en-US" sz="2400" b="1" dirty="0">
              <a:solidFill>
                <a:srgbClr val="0070C0"/>
              </a:solidFill>
              <a:latin typeface="+mj-lt"/>
              <a:cs typeface="Arial" panose="020B0604020202020204" pitchFamily="34" charset="0"/>
            </a:endParaRPr>
          </a:p>
          <a:p>
            <a:pPr marL="1423988" indent="-1423988"/>
            <a:r>
              <a:rPr lang="en-US" sz="2400" b="1" dirty="0">
                <a:solidFill>
                  <a:srgbClr val="0070C0"/>
                </a:solidFill>
                <a:latin typeface="+mj-lt"/>
                <a:cs typeface="Arial" panose="020B0604020202020204" pitchFamily="34" charset="0"/>
              </a:rPr>
              <a:t>Who?	</a:t>
            </a:r>
            <a:r>
              <a:rPr lang="en-US" sz="2400" dirty="0">
                <a:latin typeface="+mj-lt"/>
                <a:cs typeface="Arial" panose="020B0604020202020204" pitchFamily="34" charset="0"/>
              </a:rPr>
              <a:t>SASH, CENS, general public, providers</a:t>
            </a:r>
          </a:p>
          <a:p>
            <a:pPr marL="1423988" indent="-1423988"/>
            <a:endParaRPr lang="en-US" sz="2400" b="1" dirty="0">
              <a:solidFill>
                <a:srgbClr val="0070C0"/>
              </a:solidFill>
              <a:latin typeface="+mj-lt"/>
              <a:cs typeface="Arial" panose="020B0604020202020204" pitchFamily="34" charset="0"/>
            </a:endParaRPr>
          </a:p>
          <a:p>
            <a:pPr marL="1423988" indent="-1423988"/>
            <a:endParaRPr lang="en-US" sz="2400" b="1" dirty="0">
              <a:solidFill>
                <a:srgbClr val="0070C0"/>
              </a:solidFill>
              <a:latin typeface="+mj-lt"/>
              <a:cs typeface="Arial" panose="020B0604020202020204" pitchFamily="34" charset="0"/>
            </a:endParaRPr>
          </a:p>
          <a:p>
            <a:pPr marL="1423988" indent="-1423988"/>
            <a:r>
              <a:rPr lang="en-US" sz="2400" b="1" dirty="0">
                <a:solidFill>
                  <a:srgbClr val="0070C0"/>
                </a:solidFill>
                <a:latin typeface="+mj-lt"/>
                <a:cs typeface="Arial" panose="020B0604020202020204" pitchFamily="34" charset="0"/>
              </a:rPr>
              <a:t>When?</a:t>
            </a:r>
            <a:r>
              <a:rPr lang="en-US" sz="2400" dirty="0">
                <a:solidFill>
                  <a:prstClr val="black"/>
                </a:solidFill>
                <a:latin typeface="+mj-lt"/>
                <a:cs typeface="Arial" panose="020B0604020202020204" pitchFamily="34" charset="0"/>
              </a:rPr>
              <a:t>	Updated regularly (daily)</a:t>
            </a:r>
          </a:p>
          <a:p>
            <a:endParaRPr lang="en-US" sz="2400" dirty="0">
              <a:solidFill>
                <a:prstClr val="black"/>
              </a:solidFill>
              <a:latin typeface="+mj-lt"/>
              <a:cs typeface="Arial" panose="020B0604020202020204" pitchFamily="34" charset="0"/>
            </a:endParaRPr>
          </a:p>
          <a:p>
            <a:endParaRPr lang="en-US" sz="2400" dirty="0">
              <a:solidFill>
                <a:prstClr val="black"/>
              </a:solidFill>
              <a:latin typeface="+mj-lt"/>
              <a:cs typeface="Arial" panose="020B0604020202020204" pitchFamily="34" charset="0"/>
            </a:endParaRPr>
          </a:p>
          <a:p>
            <a:r>
              <a:rPr lang="en-US" sz="2400" b="1" dirty="0">
                <a:solidFill>
                  <a:srgbClr val="0070C0"/>
                </a:solidFill>
                <a:latin typeface="+mj-lt"/>
                <a:cs typeface="Arial" panose="020B0604020202020204" pitchFamily="34" charset="0"/>
              </a:rPr>
              <a:t>Where?</a:t>
            </a:r>
            <a:r>
              <a:rPr lang="en-US" sz="2000" dirty="0">
                <a:solidFill>
                  <a:srgbClr val="002060"/>
                </a:solidFill>
                <a:latin typeface="+mj-lt"/>
                <a:cs typeface="Arial" panose="020B0604020202020204" pitchFamily="34" charset="0"/>
              </a:rPr>
              <a:t> 	</a:t>
            </a:r>
            <a:r>
              <a:rPr lang="en-US" sz="2400" dirty="0">
                <a:latin typeface="+mj-lt"/>
                <a:cs typeface="Arial" panose="020B0604020202020204" pitchFamily="34" charset="0"/>
              </a:rPr>
              <a:t>Available At: http://sapccis.ph.lacounty.gov/sbat/</a:t>
            </a:r>
          </a:p>
          <a:p>
            <a:pPr marL="342900" indent="-342900">
              <a:buFont typeface="Arial" panose="020B0604020202020204" pitchFamily="34" charset="0"/>
              <a:buChar char="•"/>
            </a:pPr>
            <a:endParaRPr lang="en-US" sz="2400" dirty="0">
              <a:solidFill>
                <a:prstClr val="black"/>
              </a:solidFill>
              <a:latin typeface="+mj-lt"/>
              <a:cs typeface="Arial" panose="020B0604020202020204" pitchFamily="34" charset="0"/>
            </a:endParaRPr>
          </a:p>
        </p:txBody>
      </p:sp>
      <p:sp>
        <p:nvSpPr>
          <p:cNvPr id="8" name="Title 1">
            <a:extLst>
              <a:ext uri="{FF2B5EF4-FFF2-40B4-BE49-F238E27FC236}">
                <a16:creationId xmlns:a16="http://schemas.microsoft.com/office/drawing/2014/main" xmlns="" id="{286CC337-89C7-4145-92EF-F91B0B11D0A2}"/>
              </a:ext>
            </a:extLst>
          </p:cNvPr>
          <p:cNvSpPr>
            <a:spLocks noGrp="1"/>
          </p:cNvSpPr>
          <p:nvPr>
            <p:ph type="title"/>
          </p:nvPr>
        </p:nvSpPr>
        <p:spPr>
          <a:xfrm>
            <a:off x="457200" y="812009"/>
            <a:ext cx="8229600" cy="634985"/>
          </a:xfrm>
        </p:spPr>
        <p:txBody>
          <a:bodyPr/>
          <a:lstStyle/>
          <a:p>
            <a:pPr algn="ctr"/>
            <a:r>
              <a:rPr lang="en-US" sz="3200" dirty="0">
                <a:solidFill>
                  <a:schemeClr val="accent6">
                    <a:lumMod val="75000"/>
                  </a:schemeClr>
                </a:solidFill>
                <a:latin typeface="Arial "/>
              </a:rPr>
              <a:t>Service and Bed Availability Tool (SBAT)</a:t>
            </a:r>
          </a:p>
        </p:txBody>
      </p:sp>
      <p:grpSp>
        <p:nvGrpSpPr>
          <p:cNvPr id="6" name="Group 5">
            <a:extLst>
              <a:ext uri="{FF2B5EF4-FFF2-40B4-BE49-F238E27FC236}">
                <a16:creationId xmlns:a16="http://schemas.microsoft.com/office/drawing/2014/main" xmlns="" id="{BD99E237-89B4-44E1-AD6C-ADAB9E16D54B}"/>
              </a:ext>
            </a:extLst>
          </p:cNvPr>
          <p:cNvGrpSpPr/>
          <p:nvPr/>
        </p:nvGrpSpPr>
        <p:grpSpPr>
          <a:xfrm>
            <a:off x="5797278" y="3935733"/>
            <a:ext cx="3429000" cy="2118659"/>
            <a:chOff x="5526593" y="1651631"/>
            <a:chExt cx="3429000" cy="2118659"/>
          </a:xfrm>
        </p:grpSpPr>
        <p:pic>
          <p:nvPicPr>
            <p:cNvPr id="2" name="Picture 1"/>
            <p:cNvPicPr>
              <a:picLocks noChangeAspect="1"/>
            </p:cNvPicPr>
            <p:nvPr/>
          </p:nvPicPr>
          <p:blipFill>
            <a:blip r:embed="rId3"/>
            <a:stretch>
              <a:fillRect/>
            </a:stretch>
          </p:blipFill>
          <p:spPr>
            <a:xfrm>
              <a:off x="5526593" y="1651631"/>
              <a:ext cx="3429000" cy="2118659"/>
            </a:xfrm>
            <a:prstGeom prst="rect">
              <a:avLst/>
            </a:prstGeom>
          </p:spPr>
        </p:pic>
        <p:pic>
          <p:nvPicPr>
            <p:cNvPr id="11" name="Picture 10">
              <a:extLst>
                <a:ext uri="{FF2B5EF4-FFF2-40B4-BE49-F238E27FC236}">
                  <a16:creationId xmlns:a16="http://schemas.microsoft.com/office/drawing/2014/main" xmlns="" id="{2D610985-83F0-404C-BE15-7A02D9B4B953}"/>
                </a:ext>
              </a:extLst>
            </p:cNvPr>
            <p:cNvPicPr>
              <a:picLocks noChangeAspect="1"/>
            </p:cNvPicPr>
            <p:nvPr/>
          </p:nvPicPr>
          <p:blipFill>
            <a:blip r:embed="rId4"/>
            <a:stretch>
              <a:fillRect/>
            </a:stretch>
          </p:blipFill>
          <p:spPr>
            <a:xfrm>
              <a:off x="6088139" y="2420901"/>
              <a:ext cx="393048" cy="2358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4" name="Picture 13">
              <a:extLst>
                <a:ext uri="{FF2B5EF4-FFF2-40B4-BE49-F238E27FC236}">
                  <a16:creationId xmlns:a16="http://schemas.microsoft.com/office/drawing/2014/main" xmlns="" id="{B9D8EB00-50A3-41D4-8286-98D4A9F855A5}"/>
                </a:ext>
              </a:extLst>
            </p:cNvPr>
            <p:cNvPicPr>
              <a:picLocks noChangeAspect="1"/>
            </p:cNvPicPr>
            <p:nvPr/>
          </p:nvPicPr>
          <p:blipFill>
            <a:blip r:embed="rId4"/>
            <a:stretch>
              <a:fillRect/>
            </a:stretch>
          </p:blipFill>
          <p:spPr>
            <a:xfrm>
              <a:off x="7134842" y="2894848"/>
              <a:ext cx="393048" cy="2358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5" name="Picture 14">
              <a:extLst>
                <a:ext uri="{FF2B5EF4-FFF2-40B4-BE49-F238E27FC236}">
                  <a16:creationId xmlns:a16="http://schemas.microsoft.com/office/drawing/2014/main" xmlns="" id="{8CA3FA53-292D-4F5E-AB01-28170CB9EE99}"/>
                </a:ext>
              </a:extLst>
            </p:cNvPr>
            <p:cNvPicPr>
              <a:picLocks noChangeAspect="1"/>
            </p:cNvPicPr>
            <p:nvPr/>
          </p:nvPicPr>
          <p:blipFill>
            <a:blip r:embed="rId4"/>
            <a:stretch>
              <a:fillRect/>
            </a:stretch>
          </p:blipFill>
          <p:spPr>
            <a:xfrm>
              <a:off x="7697550" y="2304533"/>
              <a:ext cx="393048" cy="2358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spTree>
    <p:extLst>
      <p:ext uri="{BB962C8B-B14F-4D97-AF65-F5344CB8AC3E}">
        <p14:creationId xmlns:p14="http://schemas.microsoft.com/office/powerpoint/2010/main" val="3139242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3">
            <a:extLst>
              <a:ext uri="{28A0092B-C50C-407E-A947-70E740481C1C}">
                <a14:useLocalDpi xmlns:a14="http://schemas.microsoft.com/office/drawing/2010/main" val="0"/>
              </a:ext>
            </a:extLst>
          </a:blip>
          <a:srcRect t="9670" r="1505" b="5762"/>
          <a:stretch/>
        </p:blipFill>
        <p:spPr bwMode="auto">
          <a:xfrm>
            <a:off x="0" y="0"/>
            <a:ext cx="9144000" cy="4181475"/>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4">
            <a:extLst>
              <a:ext uri="{28A0092B-C50C-407E-A947-70E740481C1C}">
                <a14:useLocalDpi xmlns:a14="http://schemas.microsoft.com/office/drawing/2010/main" val="0"/>
              </a:ext>
            </a:extLst>
          </a:blip>
          <a:srcRect t="16367" r="2769" b="26747"/>
          <a:stretch/>
        </p:blipFill>
        <p:spPr bwMode="auto">
          <a:xfrm>
            <a:off x="-15678" y="4181475"/>
            <a:ext cx="9032087" cy="2669822"/>
          </a:xfrm>
          <a:prstGeom prst="rect">
            <a:avLst/>
          </a:prstGeom>
          <a:ln>
            <a:noFill/>
          </a:ln>
          <a:extLst>
            <a:ext uri="{53640926-AAD7-44D8-BBD7-CCE9431645EC}">
              <a14:shadowObscured xmlns:a14="http://schemas.microsoft.com/office/drawing/2010/main"/>
            </a:ext>
          </a:extLst>
        </p:spPr>
      </p:pic>
      <p:grpSp>
        <p:nvGrpSpPr>
          <p:cNvPr id="12" name="Group 11">
            <a:extLst>
              <a:ext uri="{FF2B5EF4-FFF2-40B4-BE49-F238E27FC236}">
                <a16:creationId xmlns:a16="http://schemas.microsoft.com/office/drawing/2014/main" xmlns="" id="{601AAD2E-1C42-464C-AB09-B9968B6C7902}"/>
              </a:ext>
            </a:extLst>
          </p:cNvPr>
          <p:cNvGrpSpPr/>
          <p:nvPr/>
        </p:nvGrpSpPr>
        <p:grpSpPr>
          <a:xfrm>
            <a:off x="141374" y="3589152"/>
            <a:ext cx="1990725" cy="3343276"/>
            <a:chOff x="-2813296" y="3280365"/>
            <a:chExt cx="1990725" cy="3343276"/>
          </a:xfrm>
        </p:grpSpPr>
        <p:sp>
          <p:nvSpPr>
            <p:cNvPr id="10" name="Rectangle 9">
              <a:extLst>
                <a:ext uri="{FF2B5EF4-FFF2-40B4-BE49-F238E27FC236}">
                  <a16:creationId xmlns:a16="http://schemas.microsoft.com/office/drawing/2014/main" xmlns="" id="{6555CEB4-4113-4C1C-B90B-3DF201103644}"/>
                </a:ext>
              </a:extLst>
            </p:cNvPr>
            <p:cNvSpPr/>
            <p:nvPr/>
          </p:nvSpPr>
          <p:spPr>
            <a:xfrm>
              <a:off x="-2813296" y="3280365"/>
              <a:ext cx="1990725" cy="3343276"/>
            </a:xfrm>
            <a:prstGeom prst="rect">
              <a:avLst/>
            </a:prstGeom>
            <a:noFill/>
            <a:ln w="5715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xmlns="" id="{AD15ADF9-88F1-4134-BB30-478DFDC3493A}"/>
                </a:ext>
              </a:extLst>
            </p:cNvPr>
            <p:cNvSpPr/>
            <p:nvPr/>
          </p:nvSpPr>
          <p:spPr>
            <a:xfrm rot="9845439">
              <a:off x="-1616420" y="5882939"/>
              <a:ext cx="723901" cy="400050"/>
            </a:xfrm>
            <a:prstGeom prst="rightArrow">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48734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524" y="6173431"/>
            <a:ext cx="8486775" cy="634985"/>
          </a:xfrm>
        </p:spPr>
        <p:txBody>
          <a:bodyPr/>
          <a:lstStyle/>
          <a:p>
            <a:r>
              <a:rPr lang="en-US" sz="1400" dirty="0">
                <a:latin typeface="Arial "/>
              </a:rPr>
              <a:t>Available At: </a:t>
            </a:r>
            <a:r>
              <a:rPr lang="en-US" sz="1400" dirty="0">
                <a:solidFill>
                  <a:schemeClr val="accent6">
                    <a:lumMod val="75000"/>
                  </a:schemeClr>
                </a:solidFill>
                <a:latin typeface="Arial "/>
              </a:rPr>
              <a:t>http://publichealth.lacounty.gov/sapc/NetworkProviders/Privacy/PatientHandbook.pdf</a:t>
            </a:r>
          </a:p>
        </p:txBody>
      </p:sp>
      <p:sp>
        <p:nvSpPr>
          <p:cNvPr id="3" name="Text Placeholder 2"/>
          <p:cNvSpPr>
            <a:spLocks noGrp="1"/>
          </p:cNvSpPr>
          <p:nvPr>
            <p:ph type="body" idx="1"/>
          </p:nvPr>
        </p:nvSpPr>
        <p:spPr>
          <a:xfrm>
            <a:off x="457200" y="1638244"/>
            <a:ext cx="3968496" cy="639762"/>
          </a:xfrm>
        </p:spPr>
        <p:txBody>
          <a:bodyPr anchor="ctr"/>
          <a:lstStyle/>
          <a:p>
            <a:r>
              <a:rPr lang="en-US" sz="2200" dirty="0">
                <a:latin typeface="Arial "/>
              </a:rPr>
              <a:t>KEY COMPONENTS</a:t>
            </a:r>
          </a:p>
        </p:txBody>
      </p:sp>
      <p:sp>
        <p:nvSpPr>
          <p:cNvPr id="4" name="Content Placeholder 3"/>
          <p:cNvSpPr>
            <a:spLocks noGrp="1"/>
          </p:cNvSpPr>
          <p:nvPr>
            <p:ph sz="half" idx="2"/>
          </p:nvPr>
        </p:nvSpPr>
        <p:spPr>
          <a:xfrm>
            <a:off x="457200" y="2539635"/>
            <a:ext cx="3968496" cy="3951288"/>
          </a:xfrm>
        </p:spPr>
        <p:txBody>
          <a:bodyPr/>
          <a:lstStyle/>
          <a:p>
            <a:r>
              <a:rPr lang="en-US" dirty="0">
                <a:latin typeface="Arial "/>
                <a:cs typeface="Arial" panose="020B0604020202020204" pitchFamily="34" charset="0"/>
              </a:rPr>
              <a:t>Eligibility</a:t>
            </a:r>
          </a:p>
          <a:p>
            <a:r>
              <a:rPr lang="en-US" dirty="0">
                <a:latin typeface="Arial "/>
                <a:cs typeface="Arial" panose="020B0604020202020204" pitchFamily="34" charset="0"/>
              </a:rPr>
              <a:t>Member Assistance</a:t>
            </a:r>
          </a:p>
          <a:p>
            <a:r>
              <a:rPr lang="en-US" dirty="0">
                <a:latin typeface="Arial "/>
                <a:cs typeface="Arial" panose="020B0604020202020204" pitchFamily="34" charset="0"/>
              </a:rPr>
              <a:t>Benefit Package</a:t>
            </a:r>
          </a:p>
          <a:p>
            <a:r>
              <a:rPr lang="en-US" dirty="0">
                <a:latin typeface="Arial "/>
                <a:cs typeface="Arial" panose="020B0604020202020204" pitchFamily="34" charset="0"/>
              </a:rPr>
              <a:t>Provider Selection Process</a:t>
            </a:r>
          </a:p>
          <a:p>
            <a:r>
              <a:rPr lang="en-US" dirty="0">
                <a:latin typeface="Arial "/>
                <a:cs typeface="Arial" panose="020B0604020202020204" pitchFamily="34" charset="0"/>
              </a:rPr>
              <a:t>Appeals/Grievance Process</a:t>
            </a:r>
          </a:p>
          <a:p>
            <a:r>
              <a:rPr lang="en-US" dirty="0">
                <a:latin typeface="Arial "/>
                <a:cs typeface="Arial" panose="020B0604020202020204" pitchFamily="34" charset="0"/>
              </a:rPr>
              <a:t>Member Rights</a:t>
            </a:r>
          </a:p>
          <a:p>
            <a:r>
              <a:rPr lang="en-US" dirty="0">
                <a:latin typeface="Arial "/>
                <a:cs typeface="Arial" panose="020B0604020202020204" pitchFamily="34" charset="0"/>
              </a:rPr>
              <a:t>Member Responsibilities</a:t>
            </a:r>
          </a:p>
          <a:p>
            <a:r>
              <a:rPr lang="en-US" dirty="0">
                <a:latin typeface="Arial "/>
                <a:cs typeface="Arial" panose="020B0604020202020204" pitchFamily="34" charset="0"/>
              </a:rPr>
              <a:t>Confidentiality</a:t>
            </a:r>
          </a:p>
        </p:txBody>
      </p:sp>
      <p:sp>
        <p:nvSpPr>
          <p:cNvPr id="9" name="Title 1"/>
          <p:cNvSpPr txBox="1">
            <a:spLocks/>
          </p:cNvSpPr>
          <p:nvPr/>
        </p:nvSpPr>
        <p:spPr>
          <a:xfrm>
            <a:off x="390525" y="963193"/>
            <a:ext cx="8229600" cy="63498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b="1"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600" b="1" i="0" strike="noStrike" kern="1200" cap="none" spc="0" normalizeH="0" baseline="0" noProof="0" dirty="0">
                <a:ln>
                  <a:noFill/>
                </a:ln>
                <a:solidFill>
                  <a:schemeClr val="accent6">
                    <a:lumMod val="75000"/>
                  </a:schemeClr>
                </a:solidFill>
                <a:effectLst/>
                <a:uLnTx/>
                <a:uFillTx/>
                <a:latin typeface="Arial "/>
              </a:rPr>
              <a:t>Patient Handbook</a:t>
            </a:r>
          </a:p>
        </p:txBody>
      </p:sp>
      <p:pic>
        <p:nvPicPr>
          <p:cNvPr id="7" name="Picture 6"/>
          <p:cNvPicPr/>
          <p:nvPr/>
        </p:nvPicPr>
        <p:blipFill rotWithShape="1">
          <a:blip r:embed="rId3"/>
          <a:srcRect l="31950" t="10288" r="32292" b="6378"/>
          <a:stretch/>
        </p:blipFill>
        <p:spPr bwMode="auto">
          <a:xfrm>
            <a:off x="5029199" y="1180214"/>
            <a:ext cx="3657601" cy="51027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950620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5912" y="2587608"/>
            <a:ext cx="7864199" cy="2707406"/>
          </a:xfrm>
        </p:spPr>
        <p:txBody>
          <a:bodyPr/>
          <a:lstStyle/>
          <a:p>
            <a:pPr algn="ctr">
              <a:lnSpc>
                <a:spcPct val="100000"/>
              </a:lnSpc>
            </a:pPr>
            <a:r>
              <a:rPr lang="en-US" sz="4800" cap="all" dirty="0">
                <a:solidFill>
                  <a:schemeClr val="bg1"/>
                </a:solidFill>
                <a:latin typeface="Arial" panose="020B0604020202020204" pitchFamily="34" charset="0"/>
                <a:cs typeface="Arial" panose="020B0604020202020204" pitchFamily="34" charset="0"/>
              </a:rPr>
              <a:t>SUD BENEFIT PACKAGE and services for homeless</a:t>
            </a:r>
            <a:r>
              <a:rPr lang="en-US" sz="4000" cap="all" dirty="0">
                <a:solidFill>
                  <a:schemeClr val="bg1"/>
                </a:solidFill>
                <a:latin typeface="Arial" panose="020B0604020202020204" pitchFamily="34" charset="0"/>
                <a:cs typeface="Arial" panose="020B0604020202020204" pitchFamily="34" charset="0"/>
              </a:rPr>
              <a:t/>
            </a:r>
            <a:br>
              <a:rPr lang="en-US" sz="4000" cap="all" dirty="0">
                <a:solidFill>
                  <a:schemeClr val="bg1"/>
                </a:solidFill>
                <a:latin typeface="Arial" panose="020B0604020202020204" pitchFamily="34" charset="0"/>
                <a:cs typeface="Arial" panose="020B0604020202020204" pitchFamily="34" charset="0"/>
              </a:rPr>
            </a:br>
            <a:endParaRPr lang="en-US" sz="4000" b="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15622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91491" y="1339701"/>
            <a:ext cx="8789035" cy="5430025"/>
          </a:xfrm>
          <a:prstGeom prst="rect">
            <a:avLst/>
          </a:prstGeom>
          <a:solidFill>
            <a:sysClr val="windowText" lastClr="000000">
              <a:lumMod val="50000"/>
              <a:lumOff val="50000"/>
            </a:sysClr>
          </a:solidFill>
          <a:ln w="12700" cap="flat" cmpd="sng" algn="ctr">
            <a:solidFill>
              <a:srgbClr val="5B9BD5">
                <a:shade val="50000"/>
              </a:srgbClr>
            </a:solidFill>
            <a:prstDash val="solid"/>
            <a:miter lim="800000"/>
          </a:ln>
          <a:effectLst/>
          <a:scene3d>
            <a:camera prst="orthographicFront"/>
            <a:lightRig rig="threePt" dir="t"/>
          </a:scene3d>
          <a:sp3d>
            <a:bevelT/>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grpSp>
        <p:nvGrpSpPr>
          <p:cNvPr id="30" name="Group 29"/>
          <p:cNvGrpSpPr/>
          <p:nvPr/>
        </p:nvGrpSpPr>
        <p:grpSpPr>
          <a:xfrm>
            <a:off x="3475664" y="1597337"/>
            <a:ext cx="5407953" cy="5022913"/>
            <a:chOff x="-242849" y="-278551"/>
            <a:chExt cx="5409077" cy="5024238"/>
          </a:xfrm>
        </p:grpSpPr>
        <p:sp>
          <p:nvSpPr>
            <p:cNvPr id="41" name="Oval 40"/>
            <p:cNvSpPr/>
            <p:nvPr/>
          </p:nvSpPr>
          <p:spPr>
            <a:xfrm>
              <a:off x="354563" y="429208"/>
              <a:ext cx="3841853" cy="3826238"/>
            </a:xfrm>
            <a:prstGeom prst="ellipse">
              <a:avLst/>
            </a:prstGeom>
            <a:solidFill>
              <a:srgbClr val="E7E6E6">
                <a:lumMod val="90000"/>
              </a:srgbClr>
            </a:solidFill>
            <a:ln w="12700" cap="flat" cmpd="sng" algn="ctr">
              <a:solidFill>
                <a:srgbClr val="5B9BD5">
                  <a:shade val="50000"/>
                </a:srgbClr>
              </a:solidFill>
              <a:prstDash val="solid"/>
              <a:miter lim="800000"/>
            </a:ln>
            <a:effectLst/>
            <a:scene3d>
              <a:camera prst="orthographicFront"/>
              <a:lightRig rig="threePt" dir="t"/>
            </a:scene3d>
            <a:sp3d>
              <a:bevelT/>
            </a:sp3d>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404040"/>
                  </a:solidFill>
                  <a:effectLst/>
                  <a:uLnTx/>
                  <a:uFillTx/>
                  <a:latin typeface="Arial Narrow" panose="020B0606020202030204" pitchFamily="34" charset="0"/>
                  <a:ea typeface="Calibri" panose="020F0502020204030204" pitchFamily="34" charset="0"/>
                  <a:cs typeface="Times New Roman" panose="02020603050405020304" pitchFamily="18" charset="0"/>
                </a:rPr>
                <a:t> </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404040"/>
                  </a:solidFill>
                  <a:effectLst/>
                  <a:uLnTx/>
                  <a:uFillTx/>
                  <a:latin typeface="Arial Narrow" panose="020B0606020202030204" pitchFamily="34" charset="0"/>
                  <a:ea typeface="Calibri" panose="020F0502020204030204" pitchFamily="34" charset="0"/>
                  <a:cs typeface="Times New Roman" panose="02020603050405020304" pitchFamily="18" charset="0"/>
                </a:rPr>
                <a:t> </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404040"/>
                  </a:solidFill>
                  <a:effectLst/>
                  <a:uLnTx/>
                  <a:uFillTx/>
                  <a:latin typeface="Arial Narrow" panose="020B0606020202030204" pitchFamily="34" charset="0"/>
                  <a:ea typeface="Calibri" panose="020F0502020204030204" pitchFamily="34" charset="0"/>
                  <a:cs typeface="Times New Roman" panose="02020603050405020304" pitchFamily="18" charset="0"/>
                </a:rPr>
                <a:t> </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sng" strike="noStrike" kern="0" cap="none" spc="0" normalizeH="0" baseline="0" noProof="0" dirty="0">
                  <a:ln>
                    <a:noFill/>
                  </a:ln>
                  <a:solidFill>
                    <a:srgbClr val="404040"/>
                  </a:solidFill>
                  <a:effectLst/>
                  <a:uLnTx/>
                  <a:uFillTx/>
                  <a:latin typeface="Arial Narrow" panose="020B0606020202030204" pitchFamily="34" charset="0"/>
                  <a:ea typeface="Calibri" panose="020F0502020204030204" pitchFamily="34" charset="0"/>
                  <a:cs typeface="Times New Roman" panose="02020603050405020304" pitchFamily="18" charset="0"/>
                </a:rPr>
                <a:t>CASE MANAGEMENT</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404040"/>
                  </a:solidFill>
                  <a:effectLst/>
                  <a:uLnTx/>
                  <a:uFillTx/>
                  <a:latin typeface="Arial Narrow" panose="020B0606020202030204" pitchFamily="34" charset="0"/>
                  <a:ea typeface="Calibri" panose="020F0502020204030204" pitchFamily="34" charset="0"/>
                  <a:cs typeface="Times New Roman" panose="02020603050405020304" pitchFamily="18" charset="0"/>
                </a:rPr>
                <a:t>Support Transitions in Care </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404040"/>
                  </a:solidFill>
                  <a:effectLst/>
                  <a:uLnTx/>
                  <a:uFillTx/>
                  <a:latin typeface="Arial Narrow" panose="020B0606020202030204" pitchFamily="34" charset="0"/>
                  <a:ea typeface="Calibri" panose="020F0502020204030204" pitchFamily="34" charset="0"/>
                  <a:cs typeface="Times New Roman" panose="02020603050405020304" pitchFamily="18" charset="0"/>
                </a:rPr>
                <a:t>Integration of Care</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404040"/>
                  </a:solidFill>
                  <a:effectLst/>
                  <a:uLnTx/>
                  <a:uFillTx/>
                  <a:latin typeface="Arial Narrow" panose="020B0606020202030204" pitchFamily="34" charset="0"/>
                  <a:ea typeface="Calibri" panose="020F0502020204030204" pitchFamily="34" charset="0"/>
                  <a:cs typeface="Times New Roman" panose="02020603050405020304" pitchFamily="18" charset="0"/>
                </a:rPr>
                <a:t>Service Linkages</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42" name="Oval 41"/>
            <p:cNvSpPr/>
            <p:nvPr/>
          </p:nvSpPr>
          <p:spPr>
            <a:xfrm>
              <a:off x="-242849" y="1547954"/>
              <a:ext cx="1371600" cy="1371600"/>
            </a:xfrm>
            <a:prstGeom prst="ellipse">
              <a:avLst/>
            </a:prstGeom>
            <a:solidFill>
              <a:srgbClr val="660066"/>
            </a:solidFill>
            <a:ln w="12700" cap="flat" cmpd="sng" algn="ctr">
              <a:solidFill>
                <a:srgbClr val="5B9BD5">
                  <a:shade val="50000"/>
                </a:srgbClr>
              </a:solidFill>
              <a:prstDash val="solid"/>
              <a:miter lim="800000"/>
            </a:ln>
            <a:effectLst/>
            <a:scene3d>
              <a:camera prst="orthographicFront"/>
              <a:lightRig rig="threePt" dir="t"/>
            </a:scene3d>
            <a:sp3d>
              <a:bevelT/>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Calibri" panose="020F0502020204030204" pitchFamily="34" charset="0"/>
                  <a:cs typeface="Times New Roman" panose="02020603050405020304" pitchFamily="18" charset="0"/>
                </a:rPr>
                <a:t>Intensive Outpatient </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3" name="Oval 42"/>
            <p:cNvSpPr/>
            <p:nvPr/>
          </p:nvSpPr>
          <p:spPr>
            <a:xfrm>
              <a:off x="3794628" y="-278551"/>
              <a:ext cx="1371600" cy="1371600"/>
            </a:xfrm>
            <a:prstGeom prst="ellipse">
              <a:avLst/>
            </a:prstGeom>
            <a:solidFill>
              <a:srgbClr val="ED7D31">
                <a:lumMod val="75000"/>
              </a:srgbClr>
            </a:solidFill>
            <a:ln w="12700" cap="flat" cmpd="sng" algn="ctr">
              <a:solidFill>
                <a:srgbClr val="5B9BD5">
                  <a:shade val="50000"/>
                </a:srgbClr>
              </a:solidFill>
              <a:prstDash val="solid"/>
              <a:miter lim="800000"/>
            </a:ln>
            <a:effectLst/>
            <a:scene3d>
              <a:camera prst="orthographicFront"/>
              <a:lightRig rig="threePt" dir="t"/>
            </a:scene3d>
            <a:sp3d>
              <a:bevelT/>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Calibri" panose="020F0502020204030204" pitchFamily="34" charset="0"/>
                  <a:cs typeface="Times New Roman" panose="02020603050405020304" pitchFamily="18" charset="0"/>
                </a:rPr>
                <a:t>Recovery Support Services </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4" name="Oval 43"/>
            <p:cNvSpPr/>
            <p:nvPr/>
          </p:nvSpPr>
          <p:spPr>
            <a:xfrm>
              <a:off x="417115" y="3131259"/>
              <a:ext cx="1371600" cy="1371600"/>
            </a:xfrm>
            <a:prstGeom prst="ellipse">
              <a:avLst/>
            </a:prstGeom>
            <a:solidFill>
              <a:srgbClr val="990000"/>
            </a:solidFill>
            <a:ln w="12700" cap="flat" cmpd="sng" algn="ctr">
              <a:solidFill>
                <a:srgbClr val="5B9BD5">
                  <a:shade val="50000"/>
                </a:srgbClr>
              </a:solidFill>
              <a:prstDash val="solid"/>
              <a:miter lim="800000"/>
            </a:ln>
            <a:effectLst/>
            <a:scene3d>
              <a:camera prst="orthographicFront"/>
              <a:lightRig rig="threePt" dir="t"/>
            </a:scene3d>
            <a:sp3d>
              <a:bevelT/>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Calibri" panose="020F0502020204030204" pitchFamily="34" charset="0"/>
                  <a:cs typeface="Times New Roman" panose="02020603050405020304" pitchFamily="18" charset="0"/>
                </a:rPr>
                <a:t>Residential</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5" name="Oval 44"/>
            <p:cNvSpPr/>
            <p:nvPr/>
          </p:nvSpPr>
          <p:spPr>
            <a:xfrm>
              <a:off x="3585069" y="1547954"/>
              <a:ext cx="1371600" cy="1371600"/>
            </a:xfrm>
            <a:prstGeom prst="ellipse">
              <a:avLst/>
            </a:prstGeom>
            <a:solidFill>
              <a:srgbClr val="FFC000">
                <a:lumMod val="75000"/>
              </a:srgbClr>
            </a:solidFill>
            <a:ln w="12700" cap="flat" cmpd="sng" algn="ctr">
              <a:solidFill>
                <a:srgbClr val="5B9BD5">
                  <a:shade val="50000"/>
                </a:srgbClr>
              </a:solidFill>
              <a:prstDash val="solid"/>
              <a:miter lim="800000"/>
            </a:ln>
            <a:effectLst/>
            <a:scene3d>
              <a:camera prst="orthographicFront"/>
              <a:lightRig rig="threePt" dir="t"/>
            </a:scene3d>
            <a:sp3d>
              <a:bevelT/>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400">
                <a:defRPr/>
              </a:pPr>
              <a:r>
                <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Calibri" panose="020F0502020204030204" pitchFamily="34" charset="0"/>
                  <a:cs typeface="Times New Roman" panose="02020603050405020304" pitchFamily="18" charset="0"/>
                </a:rPr>
                <a:t>Opioid Treatment Programs/ </a:t>
              </a:r>
              <a:r>
                <a:rPr lang="en-US" sz="1200" b="1" kern="0" dirty="0">
                  <a:solidFill>
                    <a:srgbClr val="FFFFFF"/>
                  </a:solidFill>
                  <a:latin typeface="Arial Narrow" panose="020B0606020202030204" pitchFamily="34" charset="0"/>
                  <a:cs typeface="Times New Roman" panose="02020603050405020304" pitchFamily="18" charset="0"/>
                </a:rPr>
                <a:t>Medication- Assisted Treatment </a:t>
              </a:r>
            </a:p>
          </p:txBody>
        </p:sp>
        <p:sp>
          <p:nvSpPr>
            <p:cNvPr id="46" name="Oval 45"/>
            <p:cNvSpPr/>
            <p:nvPr/>
          </p:nvSpPr>
          <p:spPr>
            <a:xfrm>
              <a:off x="417114" y="176354"/>
              <a:ext cx="1371600" cy="1371600"/>
            </a:xfrm>
            <a:prstGeom prst="ellipse">
              <a:avLst/>
            </a:prstGeom>
            <a:solidFill>
              <a:srgbClr val="4472C4">
                <a:lumMod val="75000"/>
              </a:srgbClr>
            </a:solidFill>
            <a:ln w="12700" cap="flat" cmpd="sng" algn="ctr">
              <a:solidFill>
                <a:srgbClr val="5B9BD5">
                  <a:shade val="50000"/>
                </a:srgbClr>
              </a:solidFill>
              <a:prstDash val="solid"/>
              <a:miter lim="800000"/>
            </a:ln>
            <a:effectLst/>
            <a:scene3d>
              <a:camera prst="orthographicFront"/>
              <a:lightRig rig="threePt" dir="t"/>
            </a:scene3d>
            <a:sp3d>
              <a:bevelT/>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Calibri" panose="020F0502020204030204" pitchFamily="34" charset="0"/>
                  <a:cs typeface="Times New Roman" panose="02020603050405020304" pitchFamily="18" charset="0"/>
                </a:rPr>
                <a:t>Outpatient</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7" name="Oval 46"/>
            <p:cNvSpPr/>
            <p:nvPr/>
          </p:nvSpPr>
          <p:spPr>
            <a:xfrm>
              <a:off x="2171041" y="3374087"/>
              <a:ext cx="1371600" cy="1371600"/>
            </a:xfrm>
            <a:prstGeom prst="ellipse">
              <a:avLst/>
            </a:prstGeom>
            <a:solidFill>
              <a:srgbClr val="70AD47">
                <a:lumMod val="75000"/>
              </a:srgbClr>
            </a:solidFill>
            <a:ln w="12700" cap="flat" cmpd="sng" algn="ctr">
              <a:solidFill>
                <a:srgbClr val="5B9BD5">
                  <a:shade val="50000"/>
                </a:srgbClr>
              </a:solidFill>
              <a:prstDash val="solid"/>
              <a:miter lim="800000"/>
            </a:ln>
            <a:effectLst/>
            <a:scene3d>
              <a:camera prst="orthographicFront"/>
              <a:lightRig rig="threePt" dir="t"/>
            </a:scene3d>
            <a:sp3d>
              <a:bevelT/>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Calibri" panose="020F0502020204030204" pitchFamily="34" charset="0"/>
                  <a:cs typeface="Times New Roman" panose="02020603050405020304" pitchFamily="18" charset="0"/>
                </a:rPr>
                <a:t>Withdrawal Management</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 name="Group 1"/>
          <p:cNvGrpSpPr/>
          <p:nvPr/>
        </p:nvGrpSpPr>
        <p:grpSpPr>
          <a:xfrm>
            <a:off x="440866" y="1492687"/>
            <a:ext cx="3124784" cy="1118870"/>
            <a:chOff x="440866" y="1492687"/>
            <a:chExt cx="3124784" cy="1118870"/>
          </a:xfrm>
        </p:grpSpPr>
        <p:sp>
          <p:nvSpPr>
            <p:cNvPr id="32" name="Rounded Rectangle 31"/>
            <p:cNvSpPr/>
            <p:nvPr/>
          </p:nvSpPr>
          <p:spPr>
            <a:xfrm>
              <a:off x="440866" y="1492687"/>
              <a:ext cx="2219960" cy="1118870"/>
            </a:xfrm>
            <a:prstGeom prst="roundRect">
              <a:avLst/>
            </a:prstGeom>
            <a:solidFill>
              <a:srgbClr val="FFC000">
                <a:lumMod val="20000"/>
                <a:lumOff val="80000"/>
              </a:srgbClr>
            </a:solidFill>
            <a:ln w="12700" cap="flat" cmpd="sng" algn="ctr">
              <a:solidFill>
                <a:srgbClr val="5B9BD5">
                  <a:shade val="50000"/>
                </a:srgbClr>
              </a:solidFill>
              <a:prstDash val="solid"/>
              <a:miter lim="800000"/>
            </a:ln>
            <a:effectLst/>
            <a:scene3d>
              <a:camera prst="orthographicFront"/>
              <a:lightRig rig="threePt" dir="t"/>
            </a:scene3d>
            <a:sp3d>
              <a:bevelT/>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MEDI-CAL MANAGED </a:t>
              </a:r>
              <a:r>
                <a:rPr kumimoji="0" lang="en-US" sz="1400" b="1" i="0" u="sng" strike="noStrike" kern="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CARE HEALTH PLANS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sng"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accent6">
                      <a:lumMod val="75000"/>
                    </a:schemeClr>
                  </a:solidFill>
                  <a:effectLst/>
                  <a:uLnTx/>
                  <a:uFillTx/>
                  <a:latin typeface="Arial Narrow" panose="020B0606020202030204" pitchFamily="34" charset="0"/>
                  <a:ea typeface="Calibri" panose="020F0502020204030204" pitchFamily="34" charset="0"/>
                  <a:cs typeface="Times New Roman" panose="02020603050405020304" pitchFamily="18" charset="0"/>
                </a:rPr>
                <a:t>L.A. CARE, HEALTH NET</a:t>
              </a: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37" name="Left-Right Arrow 36"/>
            <p:cNvSpPr/>
            <p:nvPr/>
          </p:nvSpPr>
          <p:spPr>
            <a:xfrm>
              <a:off x="2734526" y="1793712"/>
              <a:ext cx="831124" cy="485192"/>
            </a:xfrm>
            <a:prstGeom prst="leftRightArrow">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grpSp>
      <p:grpSp>
        <p:nvGrpSpPr>
          <p:cNvPr id="3" name="Group 2"/>
          <p:cNvGrpSpPr/>
          <p:nvPr/>
        </p:nvGrpSpPr>
        <p:grpSpPr>
          <a:xfrm>
            <a:off x="420637" y="2785368"/>
            <a:ext cx="3110618" cy="1119505"/>
            <a:chOff x="492542" y="2768154"/>
            <a:chExt cx="3110618" cy="1119505"/>
          </a:xfrm>
        </p:grpSpPr>
        <p:sp>
          <p:nvSpPr>
            <p:cNvPr id="36" name="Rounded Rectangle 35"/>
            <p:cNvSpPr/>
            <p:nvPr/>
          </p:nvSpPr>
          <p:spPr>
            <a:xfrm>
              <a:off x="492542" y="2768154"/>
              <a:ext cx="2219960" cy="1119505"/>
            </a:xfrm>
            <a:prstGeom prst="roundRect">
              <a:avLst/>
            </a:prstGeom>
            <a:solidFill>
              <a:srgbClr val="FFC000">
                <a:lumMod val="20000"/>
                <a:lumOff val="80000"/>
              </a:srgbClr>
            </a:solidFill>
            <a:ln w="12700" cap="flat" cmpd="sng" algn="ctr">
              <a:solidFill>
                <a:srgbClr val="5B9BD5">
                  <a:shade val="50000"/>
                </a:srgbClr>
              </a:solidFill>
              <a:prstDash val="solid"/>
              <a:miter lim="800000"/>
            </a:ln>
            <a:effectLst/>
            <a:scene3d>
              <a:camera prst="orthographicFront"/>
              <a:lightRig rig="threePt" dir="t"/>
            </a:scene3d>
            <a:sp3d>
              <a:bevelT/>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COUNTY HEALTH AGENCY</a:t>
              </a:r>
              <a:endParaRPr kumimoji="0" lang="en-US" sz="1100" b="0" i="0" u="sng"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accent6">
                      <a:lumMod val="75000"/>
                    </a:schemeClr>
                  </a:solidFill>
                  <a:effectLst/>
                  <a:uLnTx/>
                  <a:uFillTx/>
                  <a:latin typeface="Arial Narrow" panose="020B0606020202030204" pitchFamily="34" charset="0"/>
                  <a:ea typeface="Calibri" panose="020F0502020204030204" pitchFamily="34" charset="0"/>
                  <a:cs typeface="Times New Roman" panose="02020603050405020304" pitchFamily="18" charset="0"/>
                </a:rPr>
                <a:t>HEALTH SERVICES MENTAL HEALTH</a:t>
              </a:r>
              <a:endParaRPr kumimoji="0" lang="en-US" sz="1100" b="0" i="0" u="none" strike="noStrike" kern="0" cap="none" spc="0" normalizeH="0" baseline="0" noProof="0" dirty="0">
                <a:ln>
                  <a:noFill/>
                </a:ln>
                <a:solidFill>
                  <a:schemeClr val="accent6">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accent6">
                      <a:lumMod val="75000"/>
                    </a:schemeClr>
                  </a:solidFill>
                  <a:effectLst/>
                  <a:uLnTx/>
                  <a:uFillTx/>
                  <a:latin typeface="Arial Narrow" panose="020B0606020202030204" pitchFamily="34" charset="0"/>
                  <a:ea typeface="Calibri" panose="020F0502020204030204" pitchFamily="34" charset="0"/>
                  <a:cs typeface="Times New Roman" panose="02020603050405020304" pitchFamily="18" charset="0"/>
                </a:rPr>
                <a:t>PUBLIC HEALTH</a:t>
              </a:r>
              <a:endParaRPr kumimoji="0" lang="en-US" sz="1100" b="0" i="0" u="none" strike="noStrike" kern="0" cap="none" spc="0" normalizeH="0" baseline="0" noProof="0" dirty="0">
                <a:ln>
                  <a:noFill/>
                </a:ln>
                <a:solidFill>
                  <a:schemeClr val="accent6">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8" name="Left-Right Arrow 37"/>
            <p:cNvSpPr/>
            <p:nvPr/>
          </p:nvSpPr>
          <p:spPr>
            <a:xfrm>
              <a:off x="2772036" y="3108912"/>
              <a:ext cx="831124" cy="485192"/>
            </a:xfrm>
            <a:prstGeom prst="leftRightArrow">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4" name="Group 3"/>
          <p:cNvGrpSpPr/>
          <p:nvPr/>
        </p:nvGrpSpPr>
        <p:grpSpPr>
          <a:xfrm>
            <a:off x="410239" y="4091248"/>
            <a:ext cx="3078367" cy="1119505"/>
            <a:chOff x="492542" y="4091248"/>
            <a:chExt cx="3078367" cy="1119505"/>
          </a:xfrm>
        </p:grpSpPr>
        <p:sp>
          <p:nvSpPr>
            <p:cNvPr id="33" name="Rounded Rectangle 32"/>
            <p:cNvSpPr/>
            <p:nvPr/>
          </p:nvSpPr>
          <p:spPr>
            <a:xfrm>
              <a:off x="492542" y="4091248"/>
              <a:ext cx="2219960" cy="1119505"/>
            </a:xfrm>
            <a:prstGeom prst="roundRect">
              <a:avLst/>
            </a:prstGeom>
            <a:solidFill>
              <a:srgbClr val="FFC000">
                <a:lumMod val="20000"/>
                <a:lumOff val="80000"/>
              </a:srgbClr>
            </a:solidFill>
            <a:ln w="12700" cap="flat" cmpd="sng" algn="ctr">
              <a:solidFill>
                <a:srgbClr val="5B9BD5">
                  <a:shade val="50000"/>
                </a:srgbClr>
              </a:solidFill>
              <a:prstDash val="solid"/>
              <a:miter lim="800000"/>
            </a:ln>
            <a:effectLst/>
            <a:scene3d>
              <a:camera prst="orthographicFront"/>
              <a:lightRig rig="threePt" dir="t"/>
            </a:scene3d>
            <a:sp3d>
              <a:bevelT/>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COUNTY SERVICES</a:t>
              </a:r>
              <a:endParaRPr kumimoji="0" lang="en-US" sz="1100" b="0" i="0" u="sng"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a:solidFill>
                    <a:schemeClr val="accent6">
                      <a:lumMod val="75000"/>
                    </a:schemeClr>
                  </a:solidFill>
                  <a:latin typeface="Arial Narrow" panose="020B0606020202030204" pitchFamily="34" charset="0"/>
                  <a:ea typeface="Calibri" panose="020F0502020204030204" pitchFamily="34" charset="0"/>
                  <a:cs typeface="Times New Roman" panose="02020603050405020304" pitchFamily="18" charset="0"/>
                </a:rPr>
                <a:t>HOMELESS</a:t>
              </a:r>
              <a:r>
                <a:rPr kumimoji="0" lang="en-US" sz="1400" b="1" i="0" u="none" strike="noStrike" kern="0" cap="none" spc="0" normalizeH="0" baseline="0" noProof="0" dirty="0">
                  <a:ln>
                    <a:noFill/>
                  </a:ln>
                  <a:solidFill>
                    <a:schemeClr val="accent6">
                      <a:lumMod val="75000"/>
                    </a:schemeClr>
                  </a:solidFill>
                  <a:effectLst/>
                  <a:uLnTx/>
                  <a:uFillTx/>
                  <a:latin typeface="Arial Narrow" panose="020B0606020202030204" pitchFamily="34" charset="0"/>
                  <a:ea typeface="Calibri" panose="020F0502020204030204" pitchFamily="34" charset="0"/>
                  <a:cs typeface="Times New Roman" panose="02020603050405020304" pitchFamily="18" charset="0"/>
                </a:rPr>
                <a:t> SERVICES JUSTICE SERVICES</a:t>
              </a:r>
              <a:endParaRPr kumimoji="0" lang="en-US" sz="1100" b="0" i="0" u="none" strike="noStrike" kern="0" cap="none" spc="0" normalizeH="0" baseline="0" noProof="0" dirty="0">
                <a:ln>
                  <a:noFill/>
                </a:ln>
                <a:solidFill>
                  <a:schemeClr val="accent6">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accent6">
                      <a:lumMod val="75000"/>
                    </a:schemeClr>
                  </a:solidFill>
                  <a:effectLst/>
                  <a:uLnTx/>
                  <a:uFillTx/>
                  <a:latin typeface="Arial Narrow" panose="020B0606020202030204" pitchFamily="34" charset="0"/>
                  <a:ea typeface="Calibri" panose="020F0502020204030204" pitchFamily="34" charset="0"/>
                  <a:cs typeface="Times New Roman" panose="02020603050405020304" pitchFamily="18" charset="0"/>
                </a:rPr>
                <a:t>FAMILY SERVICES</a:t>
              </a:r>
              <a:endParaRPr kumimoji="0" lang="en-US" sz="1100" b="0" i="0" u="none" strike="noStrike" kern="0" cap="none" spc="0" normalizeH="0" baseline="0" noProof="0" dirty="0">
                <a:ln>
                  <a:noFill/>
                </a:ln>
                <a:solidFill>
                  <a:schemeClr val="accent6">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9" name="Left-Right Arrow 38"/>
            <p:cNvSpPr/>
            <p:nvPr/>
          </p:nvSpPr>
          <p:spPr>
            <a:xfrm>
              <a:off x="2739785" y="4345888"/>
              <a:ext cx="831124" cy="485192"/>
            </a:xfrm>
            <a:prstGeom prst="leftRightArrow">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5" name="Group 4"/>
          <p:cNvGrpSpPr/>
          <p:nvPr/>
        </p:nvGrpSpPr>
        <p:grpSpPr>
          <a:xfrm>
            <a:off x="373097" y="5337544"/>
            <a:ext cx="3487366" cy="1282706"/>
            <a:chOff x="373097" y="5337544"/>
            <a:chExt cx="3487366" cy="1282706"/>
          </a:xfrm>
        </p:grpSpPr>
        <p:sp>
          <p:nvSpPr>
            <p:cNvPr id="34" name="Rounded Rectangle 33"/>
            <p:cNvSpPr/>
            <p:nvPr/>
          </p:nvSpPr>
          <p:spPr>
            <a:xfrm>
              <a:off x="373097" y="5337544"/>
              <a:ext cx="2593703" cy="1282706"/>
            </a:xfrm>
            <a:prstGeom prst="roundRect">
              <a:avLst/>
            </a:prstGeom>
            <a:solidFill>
              <a:srgbClr val="FFC000">
                <a:lumMod val="20000"/>
                <a:lumOff val="80000"/>
              </a:srgbClr>
            </a:solidFill>
            <a:ln w="12700" cap="flat" cmpd="sng" algn="ctr">
              <a:solidFill>
                <a:srgbClr val="5B9BD5">
                  <a:shade val="50000"/>
                </a:srgbClr>
              </a:solidFill>
              <a:prstDash val="solid"/>
              <a:miter lim="800000"/>
            </a:ln>
            <a:effectLst/>
            <a:scene3d>
              <a:camera prst="orthographicFront"/>
              <a:lightRig rig="threePt" dir="t"/>
            </a:scene3d>
            <a:sp3d>
              <a:bevelT/>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rPr>
                <a:t>COMMUNITY SERVICES</a:t>
              </a:r>
              <a:endParaRPr kumimoji="0" lang="en-US" sz="1100" b="0" i="0" u="sng"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noProof="0" dirty="0">
                  <a:solidFill>
                    <a:schemeClr val="accent6">
                      <a:lumMod val="75000"/>
                    </a:schemeClr>
                  </a:solidFill>
                  <a:latin typeface="Arial Narrow" panose="020B0606020202030204" pitchFamily="34" charset="0"/>
                  <a:ea typeface="Calibri" panose="020F0502020204030204" pitchFamily="34" charset="0"/>
                  <a:cs typeface="Times New Roman" panose="02020603050405020304" pitchFamily="18" charset="0"/>
                </a:rPr>
                <a:t>HOUSING SERVICE PROVIDERS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dirty="0">
                  <a:ln>
                    <a:noFill/>
                  </a:ln>
                  <a:solidFill>
                    <a:schemeClr val="accent6">
                      <a:lumMod val="75000"/>
                    </a:schemeClr>
                  </a:solidFill>
                  <a:effectLst/>
                  <a:uLnTx/>
                  <a:uFillTx/>
                  <a:latin typeface="Arial Narrow" panose="020B0606020202030204" pitchFamily="34" charset="0"/>
                  <a:ea typeface="Calibri" panose="020F0502020204030204" pitchFamily="34" charset="0"/>
                  <a:cs typeface="Times New Roman" panose="02020603050405020304" pitchFamily="18" charset="0"/>
                </a:rPr>
                <a:t>SOCIAL</a:t>
              </a:r>
              <a:r>
                <a:rPr kumimoji="0" lang="en-US" sz="1200" b="1" i="0" u="none" strike="noStrike" kern="0" cap="none" spc="0" normalizeH="0" dirty="0">
                  <a:ln>
                    <a:noFill/>
                  </a:ln>
                  <a:solidFill>
                    <a:schemeClr val="accent6">
                      <a:lumMod val="75000"/>
                    </a:schemeClr>
                  </a:solidFill>
                  <a:effectLst/>
                  <a:uLnTx/>
                  <a:uFillTx/>
                  <a:latin typeface="Arial Narrow" panose="020B0606020202030204" pitchFamily="34" charset="0"/>
                  <a:ea typeface="Calibri" panose="020F0502020204030204" pitchFamily="34" charset="0"/>
                  <a:cs typeface="Times New Roman" panose="02020603050405020304" pitchFamily="18" charset="0"/>
                </a:rPr>
                <a:t> SERVICE </a:t>
              </a:r>
              <a:r>
                <a:rPr kumimoji="0" lang="en-US" sz="1200" b="1" i="0" u="none" strike="noStrike" kern="0" cap="none" spc="0" normalizeH="0" baseline="0" dirty="0">
                  <a:ln>
                    <a:noFill/>
                  </a:ln>
                  <a:solidFill>
                    <a:schemeClr val="accent6">
                      <a:lumMod val="75000"/>
                    </a:schemeClr>
                  </a:solidFill>
                  <a:effectLst/>
                  <a:uLnTx/>
                  <a:uFillTx/>
                  <a:latin typeface="Arial Narrow" panose="020B0606020202030204" pitchFamily="34" charset="0"/>
                  <a:ea typeface="Calibri" panose="020F0502020204030204" pitchFamily="34" charset="0"/>
                  <a:cs typeface="Times New Roman" panose="02020603050405020304" pitchFamily="18" charset="0"/>
                </a:rPr>
                <a:t>PROVIDERS</a:t>
              </a:r>
            </a:p>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noProof="0" dirty="0">
                  <a:solidFill>
                    <a:schemeClr val="accent6">
                      <a:lumMod val="75000"/>
                    </a:schemeClr>
                  </a:solidFill>
                  <a:latin typeface="Arial Narrow" panose="020B0606020202030204" pitchFamily="34" charset="0"/>
                  <a:ea typeface="Calibri" panose="020F0502020204030204" pitchFamily="34" charset="0"/>
                  <a:cs typeface="Times New Roman" panose="02020603050405020304" pitchFamily="18" charset="0"/>
                </a:rPr>
                <a:t>OTHER COMMUNITY BASED PROVIDERS</a:t>
              </a:r>
              <a:endParaRPr kumimoji="0" lang="en-US" sz="1200" b="1" i="0" u="none" strike="noStrike" kern="0" cap="none" spc="0" normalizeH="0" baseline="0" noProof="0" dirty="0">
                <a:ln>
                  <a:noFill/>
                </a:ln>
                <a:solidFill>
                  <a:schemeClr val="accent6">
                    <a:lumMod val="75000"/>
                  </a:schemeClr>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
          <p:nvSpPr>
            <p:cNvPr id="40" name="Left-Right Arrow 39"/>
            <p:cNvSpPr/>
            <p:nvPr/>
          </p:nvSpPr>
          <p:spPr>
            <a:xfrm>
              <a:off x="3029339" y="5692035"/>
              <a:ext cx="831124" cy="485192"/>
            </a:xfrm>
            <a:prstGeom prst="leftRightArrow">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23" name="Oval 22">
            <a:extLst>
              <a:ext uri="{FF2B5EF4-FFF2-40B4-BE49-F238E27FC236}">
                <a16:creationId xmlns:a16="http://schemas.microsoft.com/office/drawing/2014/main" xmlns="" id="{6D1DBCD3-0D97-4E5E-86D7-77FE694093B4}"/>
              </a:ext>
            </a:extLst>
          </p:cNvPr>
          <p:cNvSpPr/>
          <p:nvPr/>
        </p:nvSpPr>
        <p:spPr>
          <a:xfrm>
            <a:off x="7555441" y="5249384"/>
            <a:ext cx="1371315" cy="1371238"/>
          </a:xfrm>
          <a:prstGeom prst="ellipse">
            <a:avLst/>
          </a:prstGeom>
          <a:solidFill>
            <a:srgbClr val="F868E3"/>
          </a:solidFill>
          <a:ln w="12700" cap="flat" cmpd="sng" algn="ctr">
            <a:solidFill>
              <a:srgbClr val="5B9BD5">
                <a:shade val="50000"/>
              </a:srgbClr>
            </a:solidFill>
            <a:prstDash val="solid"/>
            <a:miter lim="800000"/>
          </a:ln>
          <a:effectLst/>
          <a:scene3d>
            <a:camera prst="orthographicFront"/>
            <a:lightRig rig="threePt" dir="t"/>
          </a:scene3d>
          <a:sp3d>
            <a:bevelT/>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Calibri" panose="020F0502020204030204" pitchFamily="34" charset="0"/>
                <a:cs typeface="Times New Roman" panose="02020603050405020304" pitchFamily="18" charset="0"/>
              </a:rPr>
              <a:t>Recovery Bridge Housing</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4" name="Oval 23">
            <a:extLst>
              <a:ext uri="{FF2B5EF4-FFF2-40B4-BE49-F238E27FC236}">
                <a16:creationId xmlns:a16="http://schemas.microsoft.com/office/drawing/2014/main" xmlns="" id="{9C8BCD7F-77DF-4DA6-8F61-38B8935B20F1}"/>
              </a:ext>
            </a:extLst>
          </p:cNvPr>
          <p:cNvSpPr/>
          <p:nvPr/>
        </p:nvSpPr>
        <p:spPr>
          <a:xfrm>
            <a:off x="5813895" y="1731949"/>
            <a:ext cx="1371315" cy="1371238"/>
          </a:xfrm>
          <a:prstGeom prst="ellipse">
            <a:avLst/>
          </a:prstGeom>
          <a:solidFill>
            <a:schemeClr val="accent5"/>
          </a:solidFill>
          <a:ln w="12700" cap="flat" cmpd="sng" algn="ctr">
            <a:solidFill>
              <a:srgbClr val="5B9BD5">
                <a:shade val="50000"/>
              </a:srgbClr>
            </a:solidFill>
            <a:prstDash val="solid"/>
            <a:miter lim="800000"/>
          </a:ln>
          <a:effectLst/>
          <a:scene3d>
            <a:camera prst="orthographicFront"/>
            <a:lightRig rig="threePt" dir="t"/>
          </a:scene3d>
          <a:sp3d>
            <a:bevelT/>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Narrow" panose="020B0606020202030204" pitchFamily="34" charset="0"/>
                <a:ea typeface="Calibri" panose="020F0502020204030204" pitchFamily="34" charset="0"/>
                <a:cs typeface="Times New Roman" panose="02020603050405020304" pitchFamily="18" charset="0"/>
              </a:rPr>
              <a:t>Outpatient for At-Risk Youth and Young Adults</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8" name="Title 1"/>
          <p:cNvSpPr>
            <a:spLocks noGrp="1"/>
          </p:cNvSpPr>
          <p:nvPr>
            <p:ph type="title"/>
          </p:nvPr>
        </p:nvSpPr>
        <p:spPr>
          <a:xfrm>
            <a:off x="701748" y="710150"/>
            <a:ext cx="8563232" cy="634985"/>
          </a:xfrm>
        </p:spPr>
        <p:txBody>
          <a:bodyPr/>
          <a:lstStyle/>
          <a:p>
            <a:r>
              <a:rPr lang="en-US" sz="2600" dirty="0">
                <a:solidFill>
                  <a:schemeClr val="accent6">
                    <a:lumMod val="75000"/>
                  </a:schemeClr>
                </a:solidFill>
                <a:latin typeface="Arial "/>
              </a:rPr>
              <a:t>Los Angeles County’s SUD Benefit Package </a:t>
            </a:r>
          </a:p>
        </p:txBody>
      </p:sp>
    </p:spTree>
    <p:extLst>
      <p:ext uri="{BB962C8B-B14F-4D97-AF65-F5344CB8AC3E}">
        <p14:creationId xmlns:p14="http://schemas.microsoft.com/office/powerpoint/2010/main" val="353920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solidFill>
                  <a:schemeClr val="accent6">
                    <a:lumMod val="75000"/>
                  </a:schemeClr>
                </a:solidFill>
                <a:latin typeface="Arial "/>
              </a:rPr>
              <a:t>Measure H-Funded CENS Activities</a:t>
            </a:r>
            <a:endParaRPr lang="en-US" sz="2600" i="1" dirty="0">
              <a:solidFill>
                <a:schemeClr val="accent6">
                  <a:lumMod val="75000"/>
                </a:schemeClr>
              </a:solidFill>
              <a:latin typeface="Arial "/>
            </a:endParaRPr>
          </a:p>
        </p:txBody>
      </p:sp>
      <p:sp>
        <p:nvSpPr>
          <p:cNvPr id="3" name="Content Placeholder 2"/>
          <p:cNvSpPr>
            <a:spLocks noGrp="1"/>
          </p:cNvSpPr>
          <p:nvPr>
            <p:ph idx="1"/>
          </p:nvPr>
        </p:nvSpPr>
        <p:spPr>
          <a:xfrm>
            <a:off x="457200" y="1574800"/>
            <a:ext cx="8229600" cy="4927092"/>
          </a:xfrm>
        </p:spPr>
        <p:txBody>
          <a:bodyPr/>
          <a:lstStyle/>
          <a:p>
            <a:pPr marL="0" indent="0">
              <a:buClrTx/>
              <a:buNone/>
            </a:pPr>
            <a:r>
              <a:rPr lang="en-US" sz="2200" b="1" dirty="0">
                <a:latin typeface="Arial "/>
                <a:ea typeface="+mj-ea"/>
                <a:cs typeface="Arial" panose="020B0604020202020204" pitchFamily="34" charset="0"/>
              </a:rPr>
              <a:t>CENS at Permanent Supportive Housing (PSH) Sites</a:t>
            </a:r>
          </a:p>
          <a:p>
            <a:pPr marL="0" indent="0">
              <a:buClrTx/>
              <a:buNone/>
            </a:pPr>
            <a:endParaRPr lang="en-US" sz="1000" b="1" dirty="0">
              <a:latin typeface="Arial "/>
              <a:ea typeface="+mj-ea"/>
              <a:cs typeface="Arial" panose="020B0604020202020204" pitchFamily="34" charset="0"/>
            </a:endParaRPr>
          </a:p>
          <a:p>
            <a:pPr>
              <a:buClrTx/>
            </a:pPr>
            <a:r>
              <a:rPr lang="en-US" sz="2200" dirty="0">
                <a:latin typeface="Arial "/>
                <a:cs typeface="Arial" panose="020B0604020202020204" pitchFamily="34" charset="0"/>
              </a:rPr>
              <a:t>Funded under Homeless Strategy D7</a:t>
            </a:r>
          </a:p>
          <a:p>
            <a:pPr marL="0" indent="0">
              <a:buClrTx/>
              <a:buNone/>
            </a:pPr>
            <a:endParaRPr lang="en-US" sz="2200" dirty="0">
              <a:latin typeface="Arial "/>
              <a:cs typeface="Arial" panose="020B0604020202020204" pitchFamily="34" charset="0"/>
            </a:endParaRPr>
          </a:p>
        </p:txBody>
      </p:sp>
      <p:pic>
        <p:nvPicPr>
          <p:cNvPr id="8" name="Picture 7">
            <a:extLst>
              <a:ext uri="{FF2B5EF4-FFF2-40B4-BE49-F238E27FC236}">
                <a16:creationId xmlns:a16="http://schemas.microsoft.com/office/drawing/2014/main" xmlns="" id="{6A9BE324-ADB1-4BB2-96C0-B579A85872AD}"/>
              </a:ext>
            </a:extLst>
          </p:cNvPr>
          <p:cNvPicPr>
            <a:picLocks noChangeAspect="1"/>
          </p:cNvPicPr>
          <p:nvPr/>
        </p:nvPicPr>
        <p:blipFill>
          <a:blip r:embed="rId3"/>
          <a:stretch>
            <a:fillRect/>
          </a:stretch>
        </p:blipFill>
        <p:spPr>
          <a:xfrm>
            <a:off x="1010092" y="2774353"/>
            <a:ext cx="7113181" cy="3855345"/>
          </a:xfrm>
          <a:prstGeom prst="rect">
            <a:avLst/>
          </a:prstGeom>
        </p:spPr>
      </p:pic>
    </p:spTree>
    <p:extLst>
      <p:ext uri="{BB962C8B-B14F-4D97-AF65-F5344CB8AC3E}">
        <p14:creationId xmlns:p14="http://schemas.microsoft.com/office/powerpoint/2010/main" val="1172883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914" y="1545337"/>
            <a:ext cx="8575766" cy="4811013"/>
          </a:xfrm>
        </p:spPr>
        <p:txBody>
          <a:bodyPr/>
          <a:lstStyle/>
          <a:p>
            <a:pPr marL="347663" indent="-347663">
              <a:spcBef>
                <a:spcPts val="600"/>
              </a:spcBef>
              <a:spcAft>
                <a:spcPts val="600"/>
              </a:spcAft>
            </a:pPr>
            <a:r>
              <a:rPr lang="en-US" sz="2800" u="sng" dirty="0">
                <a:solidFill>
                  <a:prstClr val="black"/>
                </a:solidFill>
              </a:rPr>
              <a:t>Goal</a:t>
            </a:r>
            <a:r>
              <a:rPr lang="en-US" sz="2800" dirty="0">
                <a:solidFill>
                  <a:prstClr val="black"/>
                </a:solidFill>
              </a:rPr>
              <a:t>:  to prevent eviction due to relapse by connecting residents to </a:t>
            </a:r>
            <a:r>
              <a:rPr lang="en-US" sz="2800" dirty="0"/>
              <a:t>substance use disorder (</a:t>
            </a:r>
            <a:r>
              <a:rPr lang="en-US" sz="2800" dirty="0">
                <a:solidFill>
                  <a:prstClr val="black"/>
                </a:solidFill>
              </a:rPr>
              <a:t>SUD) treatment.</a:t>
            </a:r>
          </a:p>
          <a:p>
            <a:pPr marL="347663" indent="-347663">
              <a:spcBef>
                <a:spcPts val="600"/>
              </a:spcBef>
              <a:spcAft>
                <a:spcPts val="600"/>
              </a:spcAft>
            </a:pPr>
            <a:r>
              <a:rPr lang="en-US" sz="2800" u="sng" dirty="0"/>
              <a:t>Targets</a:t>
            </a:r>
            <a:r>
              <a:rPr lang="en-US" sz="2800" dirty="0"/>
              <a:t>: </a:t>
            </a:r>
          </a:p>
          <a:p>
            <a:pPr marL="649415" lvl="1" indent="-347663">
              <a:spcBef>
                <a:spcPts val="600"/>
              </a:spcBef>
              <a:spcAft>
                <a:spcPts val="600"/>
              </a:spcAft>
            </a:pPr>
            <a:r>
              <a:rPr lang="en-US" dirty="0">
                <a:cs typeface="Arial" panose="020B0604020202020204" pitchFamily="34" charset="0"/>
              </a:rPr>
              <a:t>Individuals residing at or matched to project-based and scattered PSH sites throughout Los Angeles County.</a:t>
            </a:r>
          </a:p>
          <a:p>
            <a:pPr marL="649415" lvl="1" indent="-347663">
              <a:spcBef>
                <a:spcPts val="600"/>
              </a:spcBef>
              <a:spcAft>
                <a:spcPts val="600"/>
              </a:spcAft>
            </a:pPr>
            <a:r>
              <a:rPr lang="en-US" dirty="0"/>
              <a:t>PSH residents who have relapsed and who are referred to CENS for SUD screening and referral.</a:t>
            </a:r>
          </a:p>
          <a:p>
            <a:pPr marL="347663" indent="-347663">
              <a:spcBef>
                <a:spcPts val="600"/>
              </a:spcBef>
              <a:spcAft>
                <a:spcPts val="600"/>
              </a:spcAft>
            </a:pPr>
            <a:r>
              <a:rPr lang="en-US" sz="2800" u="sng" dirty="0"/>
              <a:t>Number to be served</a:t>
            </a:r>
            <a:r>
              <a:rPr lang="en-US" sz="2800" dirty="0"/>
              <a:t>:  Approximately 1/3 of D7 participants will receive CENS services.</a:t>
            </a:r>
          </a:p>
          <a:p>
            <a:pPr marL="0" indent="0">
              <a:buNone/>
            </a:pPr>
            <a:endParaRPr lang="en-US" sz="1500" dirty="0"/>
          </a:p>
        </p:txBody>
      </p:sp>
      <p:sp>
        <p:nvSpPr>
          <p:cNvPr id="5" name="Slide Number Placeholder 4"/>
          <p:cNvSpPr>
            <a:spLocks noGrp="1"/>
          </p:cNvSpPr>
          <p:nvPr>
            <p:ph type="sldNum" sz="quarter" idx="12"/>
          </p:nvPr>
        </p:nvSpPr>
        <p:spPr/>
        <p:txBody>
          <a:bodyPr/>
          <a:lstStyle/>
          <a:p>
            <a:pPr>
              <a:defRPr/>
            </a:pPr>
            <a:fld id="{1081B6BF-8D73-482C-802E-A8B7468F3D88}" type="slidenum">
              <a:rPr lang="en-US" smtClean="0">
                <a:solidFill>
                  <a:schemeClr val="tx1"/>
                </a:solidFill>
              </a:rPr>
              <a:pPr>
                <a:defRPr/>
              </a:pPr>
              <a:t>35</a:t>
            </a:fld>
            <a:endParaRPr lang="en-US" dirty="0">
              <a:solidFill>
                <a:schemeClr val="tx1"/>
              </a:solidFill>
            </a:endParaRPr>
          </a:p>
        </p:txBody>
      </p:sp>
      <p:sp>
        <p:nvSpPr>
          <p:cNvPr id="6" name="Title 1"/>
          <p:cNvSpPr>
            <a:spLocks noGrp="1"/>
          </p:cNvSpPr>
          <p:nvPr>
            <p:ph type="title"/>
          </p:nvPr>
        </p:nvSpPr>
        <p:spPr>
          <a:xfrm>
            <a:off x="457200" y="812009"/>
            <a:ext cx="8229600" cy="634985"/>
          </a:xfrm>
        </p:spPr>
        <p:txBody>
          <a:bodyPr/>
          <a:lstStyle/>
          <a:p>
            <a:r>
              <a:rPr lang="en-US" sz="2600" dirty="0">
                <a:solidFill>
                  <a:schemeClr val="accent6">
                    <a:lumMod val="75000"/>
                  </a:schemeClr>
                </a:solidFill>
                <a:latin typeface="Arial "/>
              </a:rPr>
              <a:t>Measure H-Funded CENS Activities</a:t>
            </a:r>
            <a:endParaRPr lang="en-US" sz="2600" i="1" dirty="0">
              <a:solidFill>
                <a:schemeClr val="accent6">
                  <a:lumMod val="75000"/>
                </a:schemeClr>
              </a:solidFill>
              <a:latin typeface="Arial "/>
            </a:endParaRPr>
          </a:p>
        </p:txBody>
      </p:sp>
    </p:spTree>
    <p:extLst>
      <p:ext uri="{BB962C8B-B14F-4D97-AF65-F5344CB8AC3E}">
        <p14:creationId xmlns:p14="http://schemas.microsoft.com/office/powerpoint/2010/main" val="3161617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600" dirty="0">
                <a:solidFill>
                  <a:schemeClr val="accent6">
                    <a:lumMod val="75000"/>
                  </a:schemeClr>
                </a:solidFill>
                <a:latin typeface="Arial "/>
              </a:rPr>
              <a:t>Other Co-Located Services</a:t>
            </a:r>
          </a:p>
        </p:txBody>
      </p:sp>
      <p:sp>
        <p:nvSpPr>
          <p:cNvPr id="3" name="Content Placeholder 2"/>
          <p:cNvSpPr>
            <a:spLocks noGrp="1"/>
          </p:cNvSpPr>
          <p:nvPr>
            <p:ph idx="1"/>
          </p:nvPr>
        </p:nvSpPr>
        <p:spPr>
          <a:xfrm>
            <a:off x="457200" y="1612900"/>
            <a:ext cx="8229600" cy="4888992"/>
          </a:xfrm>
        </p:spPr>
        <p:txBody>
          <a:bodyPr/>
          <a:lstStyle/>
          <a:p>
            <a:pPr marL="0" indent="0">
              <a:buClrTx/>
              <a:buNone/>
            </a:pPr>
            <a:r>
              <a:rPr lang="en-US" sz="2200" dirty="0">
                <a:latin typeface="Arial "/>
              </a:rPr>
              <a:t>SAPC providers are co-located at Family Solutions Centers countywide to provide SUD screening, referral, and education services.</a:t>
            </a:r>
          </a:p>
        </p:txBody>
      </p:sp>
      <p:graphicFrame>
        <p:nvGraphicFramePr>
          <p:cNvPr id="4" name="Table 3">
            <a:extLst>
              <a:ext uri="{FF2B5EF4-FFF2-40B4-BE49-F238E27FC236}">
                <a16:creationId xmlns:a16="http://schemas.microsoft.com/office/drawing/2014/main" xmlns="" id="{A9106187-F8ED-448E-B7E6-A7501C08CCC1}"/>
              </a:ext>
            </a:extLst>
          </p:cNvPr>
          <p:cNvGraphicFramePr>
            <a:graphicFrameLocks noGrp="1"/>
          </p:cNvGraphicFramePr>
          <p:nvPr>
            <p:extLst>
              <p:ext uri="{D42A27DB-BD31-4B8C-83A1-F6EECF244321}">
                <p14:modId xmlns:p14="http://schemas.microsoft.com/office/powerpoint/2010/main" val="1906509886"/>
              </p:ext>
            </p:extLst>
          </p:nvPr>
        </p:nvGraphicFramePr>
        <p:xfrm>
          <a:off x="2034579" y="2919850"/>
          <a:ext cx="5074841" cy="3422576"/>
        </p:xfrm>
        <a:graphic>
          <a:graphicData uri="http://schemas.openxmlformats.org/drawingml/2006/table">
            <a:tbl>
              <a:tblPr firstRow="1" bandRow="1">
                <a:tableStyleId>{5C22544A-7EE6-4342-B048-85BDC9FD1C3A}</a:tableStyleId>
              </a:tblPr>
              <a:tblGrid>
                <a:gridCol w="967631">
                  <a:extLst>
                    <a:ext uri="{9D8B030D-6E8A-4147-A177-3AD203B41FA5}">
                      <a16:colId xmlns:a16="http://schemas.microsoft.com/office/drawing/2014/main" xmlns="" val="607499817"/>
                    </a:ext>
                  </a:extLst>
                </a:gridCol>
                <a:gridCol w="4107210">
                  <a:extLst>
                    <a:ext uri="{9D8B030D-6E8A-4147-A177-3AD203B41FA5}">
                      <a16:colId xmlns:a16="http://schemas.microsoft.com/office/drawing/2014/main" xmlns="" val="2450100458"/>
                    </a:ext>
                  </a:extLst>
                </a:gridCol>
              </a:tblGrid>
              <a:tr h="227639">
                <a:tc>
                  <a:txBody>
                    <a:bodyPr/>
                    <a:lstStyle/>
                    <a:p>
                      <a:pPr algn="ctr"/>
                      <a:r>
                        <a:rPr lang="en-US" dirty="0">
                          <a:latin typeface="Arial "/>
                        </a:rPr>
                        <a:t>SPA</a:t>
                      </a:r>
                    </a:p>
                  </a:txBody>
                  <a:tcPr/>
                </a:tc>
                <a:tc>
                  <a:txBody>
                    <a:bodyPr/>
                    <a:lstStyle/>
                    <a:p>
                      <a:pPr algn="ctr"/>
                      <a:r>
                        <a:rPr lang="en-US" dirty="0">
                          <a:latin typeface="Arial "/>
                        </a:rPr>
                        <a:t>FSC Sites</a:t>
                      </a:r>
                    </a:p>
                  </a:txBody>
                  <a:tcPr/>
                </a:tc>
                <a:extLst>
                  <a:ext uri="{0D108BD9-81ED-4DB2-BD59-A6C34878D82A}">
                    <a16:rowId xmlns:a16="http://schemas.microsoft.com/office/drawing/2014/main" xmlns="" val="104369699"/>
                  </a:ext>
                </a:extLst>
              </a:tr>
              <a:tr h="382102">
                <a:tc>
                  <a:txBody>
                    <a:bodyPr/>
                    <a:lstStyle/>
                    <a:p>
                      <a:pPr algn="ctr"/>
                      <a:r>
                        <a:rPr lang="en-US" dirty="0">
                          <a:latin typeface="Arial "/>
                        </a:rPr>
                        <a:t>1</a:t>
                      </a:r>
                    </a:p>
                  </a:txBody>
                  <a:tcPr/>
                </a:tc>
                <a:tc>
                  <a:txBody>
                    <a:bodyPr/>
                    <a:lstStyle/>
                    <a:p>
                      <a:r>
                        <a:rPr lang="en-US" dirty="0">
                          <a:latin typeface="Arial "/>
                        </a:rPr>
                        <a:t>Valley Oasis</a:t>
                      </a:r>
                    </a:p>
                  </a:txBody>
                  <a:tcPr/>
                </a:tc>
                <a:extLst>
                  <a:ext uri="{0D108BD9-81ED-4DB2-BD59-A6C34878D82A}">
                    <a16:rowId xmlns:a16="http://schemas.microsoft.com/office/drawing/2014/main" xmlns="" val="4268093561"/>
                  </a:ext>
                </a:extLst>
              </a:tr>
              <a:tr h="382102">
                <a:tc>
                  <a:txBody>
                    <a:bodyPr/>
                    <a:lstStyle/>
                    <a:p>
                      <a:pPr algn="ctr"/>
                      <a:r>
                        <a:rPr lang="en-US" dirty="0">
                          <a:latin typeface="Arial "/>
                        </a:rPr>
                        <a:t>2</a:t>
                      </a:r>
                    </a:p>
                  </a:txBody>
                  <a:tcPr/>
                </a:tc>
                <a:tc>
                  <a:txBody>
                    <a:bodyPr/>
                    <a:lstStyle/>
                    <a:p>
                      <a:r>
                        <a:rPr lang="en-US" dirty="0">
                          <a:latin typeface="Arial "/>
                        </a:rPr>
                        <a:t>LA Family Housing</a:t>
                      </a:r>
                    </a:p>
                  </a:txBody>
                  <a:tcPr/>
                </a:tc>
                <a:extLst>
                  <a:ext uri="{0D108BD9-81ED-4DB2-BD59-A6C34878D82A}">
                    <a16:rowId xmlns:a16="http://schemas.microsoft.com/office/drawing/2014/main" xmlns="" val="1023704273"/>
                  </a:ext>
                </a:extLst>
              </a:tr>
              <a:tr h="382102">
                <a:tc>
                  <a:txBody>
                    <a:bodyPr/>
                    <a:lstStyle/>
                    <a:p>
                      <a:pPr algn="ctr"/>
                      <a:r>
                        <a:rPr lang="en-US" dirty="0">
                          <a:latin typeface="Arial "/>
                        </a:rPr>
                        <a:t>3</a:t>
                      </a:r>
                    </a:p>
                  </a:txBody>
                  <a:tcPr/>
                </a:tc>
                <a:tc>
                  <a:txBody>
                    <a:bodyPr/>
                    <a:lstStyle/>
                    <a:p>
                      <a:r>
                        <a:rPr lang="en-US" dirty="0">
                          <a:latin typeface="Arial "/>
                        </a:rPr>
                        <a:t>Union Station Homeless Services </a:t>
                      </a:r>
                    </a:p>
                  </a:txBody>
                  <a:tcPr/>
                </a:tc>
                <a:extLst>
                  <a:ext uri="{0D108BD9-81ED-4DB2-BD59-A6C34878D82A}">
                    <a16:rowId xmlns:a16="http://schemas.microsoft.com/office/drawing/2014/main" xmlns="" val="4177595152"/>
                  </a:ext>
                </a:extLst>
              </a:tr>
              <a:tr h="382102">
                <a:tc>
                  <a:txBody>
                    <a:bodyPr/>
                    <a:lstStyle/>
                    <a:p>
                      <a:pPr algn="ctr"/>
                      <a:r>
                        <a:rPr lang="en-US" dirty="0">
                          <a:latin typeface="Arial "/>
                        </a:rPr>
                        <a:t>4</a:t>
                      </a:r>
                    </a:p>
                  </a:txBody>
                  <a:tcPr/>
                </a:tc>
                <a:tc>
                  <a:txBody>
                    <a:bodyPr/>
                    <a:lstStyle/>
                    <a:p>
                      <a:r>
                        <a:rPr lang="en-US" dirty="0">
                          <a:latin typeface="Arial "/>
                        </a:rPr>
                        <a:t>People Assisting the Homeless</a:t>
                      </a:r>
                    </a:p>
                  </a:txBody>
                  <a:tcPr/>
                </a:tc>
                <a:extLst>
                  <a:ext uri="{0D108BD9-81ED-4DB2-BD59-A6C34878D82A}">
                    <a16:rowId xmlns:a16="http://schemas.microsoft.com/office/drawing/2014/main" xmlns="" val="352070061"/>
                  </a:ext>
                </a:extLst>
              </a:tr>
              <a:tr h="382102">
                <a:tc>
                  <a:txBody>
                    <a:bodyPr/>
                    <a:lstStyle/>
                    <a:p>
                      <a:pPr algn="ctr"/>
                      <a:r>
                        <a:rPr lang="en-US" dirty="0">
                          <a:latin typeface="Arial "/>
                        </a:rPr>
                        <a:t>5</a:t>
                      </a:r>
                    </a:p>
                  </a:txBody>
                  <a:tcPr/>
                </a:tc>
                <a:tc>
                  <a:txBody>
                    <a:bodyPr/>
                    <a:lstStyle/>
                    <a:p>
                      <a:r>
                        <a:rPr lang="en-US" dirty="0">
                          <a:latin typeface="Arial "/>
                        </a:rPr>
                        <a:t>St. Joseph Center</a:t>
                      </a:r>
                    </a:p>
                  </a:txBody>
                  <a:tcPr/>
                </a:tc>
                <a:extLst>
                  <a:ext uri="{0D108BD9-81ED-4DB2-BD59-A6C34878D82A}">
                    <a16:rowId xmlns:a16="http://schemas.microsoft.com/office/drawing/2014/main" xmlns="" val="3330637349"/>
                  </a:ext>
                </a:extLst>
              </a:tr>
              <a:tr h="382102">
                <a:tc>
                  <a:txBody>
                    <a:bodyPr/>
                    <a:lstStyle/>
                    <a:p>
                      <a:pPr algn="ctr"/>
                      <a:r>
                        <a:rPr lang="en-US" dirty="0">
                          <a:latin typeface="Arial "/>
                        </a:rPr>
                        <a:t>6</a:t>
                      </a:r>
                    </a:p>
                  </a:txBody>
                  <a:tcPr/>
                </a:tc>
                <a:tc>
                  <a:txBody>
                    <a:bodyPr/>
                    <a:lstStyle/>
                    <a:p>
                      <a:r>
                        <a:rPr lang="en-US" dirty="0">
                          <a:latin typeface="Arial "/>
                        </a:rPr>
                        <a:t>Special Services for Groups - HOPICS</a:t>
                      </a:r>
                    </a:p>
                  </a:txBody>
                  <a:tcPr/>
                </a:tc>
                <a:extLst>
                  <a:ext uri="{0D108BD9-81ED-4DB2-BD59-A6C34878D82A}">
                    <a16:rowId xmlns:a16="http://schemas.microsoft.com/office/drawing/2014/main" xmlns="" val="3139534774"/>
                  </a:ext>
                </a:extLst>
              </a:tr>
              <a:tr h="382102">
                <a:tc>
                  <a:txBody>
                    <a:bodyPr/>
                    <a:lstStyle/>
                    <a:p>
                      <a:pPr algn="ctr"/>
                      <a:r>
                        <a:rPr lang="en-US" dirty="0">
                          <a:latin typeface="Arial "/>
                        </a:rPr>
                        <a:t>7</a:t>
                      </a:r>
                    </a:p>
                  </a:txBody>
                  <a:tcPr/>
                </a:tc>
                <a:tc>
                  <a:txBody>
                    <a:bodyPr/>
                    <a:lstStyle/>
                    <a:p>
                      <a:r>
                        <a:rPr lang="en-US" dirty="0">
                          <a:latin typeface="Arial "/>
                        </a:rPr>
                        <a:t>The Whole Child</a:t>
                      </a:r>
                    </a:p>
                  </a:txBody>
                  <a:tcPr/>
                </a:tc>
                <a:extLst>
                  <a:ext uri="{0D108BD9-81ED-4DB2-BD59-A6C34878D82A}">
                    <a16:rowId xmlns:a16="http://schemas.microsoft.com/office/drawing/2014/main" xmlns="" val="3215254916"/>
                  </a:ext>
                </a:extLst>
              </a:tr>
              <a:tr h="382102">
                <a:tc>
                  <a:txBody>
                    <a:bodyPr/>
                    <a:lstStyle/>
                    <a:p>
                      <a:pPr algn="ctr"/>
                      <a:r>
                        <a:rPr lang="en-US" dirty="0">
                          <a:latin typeface="Arial "/>
                        </a:rPr>
                        <a:t>8</a:t>
                      </a:r>
                    </a:p>
                  </a:txBody>
                  <a:tcPr/>
                </a:tc>
                <a:tc>
                  <a:txBody>
                    <a:bodyPr/>
                    <a:lstStyle/>
                    <a:p>
                      <a:r>
                        <a:rPr lang="en-US" dirty="0">
                          <a:latin typeface="Arial "/>
                        </a:rPr>
                        <a:t>Harbor Interfaith</a:t>
                      </a:r>
                    </a:p>
                  </a:txBody>
                  <a:tcPr/>
                </a:tc>
                <a:extLst>
                  <a:ext uri="{0D108BD9-81ED-4DB2-BD59-A6C34878D82A}">
                    <a16:rowId xmlns:a16="http://schemas.microsoft.com/office/drawing/2014/main" xmlns="" val="3715599519"/>
                  </a:ext>
                </a:extLst>
              </a:tr>
            </a:tbl>
          </a:graphicData>
        </a:graphic>
      </p:graphicFrame>
    </p:spTree>
    <p:extLst>
      <p:ext uri="{BB962C8B-B14F-4D97-AF65-F5344CB8AC3E}">
        <p14:creationId xmlns:p14="http://schemas.microsoft.com/office/powerpoint/2010/main" val="1970475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74428" y="808075"/>
            <a:ext cx="9112435" cy="6073420"/>
          </a:xfrm>
          <a:prstGeom prst="rect">
            <a:avLst/>
          </a:prstGeom>
          <a:blipFill>
            <a:blip r:embed="rId3" cstate="print"/>
            <a:srcRect/>
            <a:stretch>
              <a:fillRect l="-47692" t="-18031" b="-14"/>
            </a:stretch>
          </a:blipFill>
        </p:spPr>
        <p:txBody>
          <a:bodyPr wrap="square" lIns="0" tIns="0" rIns="0" bIns="0" rtlCol="0"/>
          <a:lstStyle/>
          <a:p>
            <a:endParaRPr lang="en-US" dirty="0"/>
          </a:p>
        </p:txBody>
      </p:sp>
      <p:sp>
        <p:nvSpPr>
          <p:cNvPr id="5" name="Rectangle 4"/>
          <p:cNvSpPr/>
          <p:nvPr/>
        </p:nvSpPr>
        <p:spPr>
          <a:xfrm>
            <a:off x="4752753" y="5816008"/>
            <a:ext cx="4434110" cy="104199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642892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891068"/>
            <a:ext cx="8229600" cy="1107996"/>
          </a:xfrm>
          <a:prstGeom prst="rect">
            <a:avLst/>
          </a:prstGeom>
        </p:spPr>
        <p:txBody>
          <a:bodyPr vert="horz" wrap="square" lIns="0" tIns="0" rIns="0" bIns="0" rtlCol="0">
            <a:spAutoFit/>
          </a:bodyPr>
          <a:lstStyle/>
          <a:p>
            <a:pPr marL="12700" algn="ctr">
              <a:lnSpc>
                <a:spcPct val="100000"/>
              </a:lnSpc>
            </a:pPr>
            <a:r>
              <a:rPr lang="en-US" sz="3600" spc="-10" dirty="0">
                <a:solidFill>
                  <a:schemeClr val="accent6">
                    <a:lumMod val="75000"/>
                  </a:schemeClr>
                </a:solidFill>
              </a:rPr>
              <a:t>SUD CASE MANAGERS &amp; HOMELESS SERVICE COORDINATION</a:t>
            </a:r>
            <a:endParaRPr sz="3600" spc="-10" dirty="0">
              <a:solidFill>
                <a:schemeClr val="accent6">
                  <a:lumMod val="75000"/>
                </a:schemeClr>
              </a:solidFill>
            </a:endParaRPr>
          </a:p>
        </p:txBody>
      </p:sp>
      <p:sp>
        <p:nvSpPr>
          <p:cNvPr id="3" name="object 3"/>
          <p:cNvSpPr txBox="1"/>
          <p:nvPr/>
        </p:nvSpPr>
        <p:spPr>
          <a:xfrm>
            <a:off x="535940" y="2126908"/>
            <a:ext cx="7801609" cy="4108817"/>
          </a:xfrm>
          <a:prstGeom prst="rect">
            <a:avLst/>
          </a:prstGeom>
        </p:spPr>
        <p:txBody>
          <a:bodyPr vert="horz" wrap="square" lIns="0" tIns="0" rIns="0" bIns="0" rtlCol="0">
            <a:spAutoFit/>
          </a:bodyPr>
          <a:lstStyle/>
          <a:p>
            <a:pPr marL="12700">
              <a:lnSpc>
                <a:spcPct val="100000"/>
              </a:lnSpc>
            </a:pPr>
            <a:r>
              <a:rPr sz="2800" b="1" spc="-5" dirty="0">
                <a:latin typeface="Calibri"/>
                <a:cs typeface="Calibri"/>
              </a:rPr>
              <a:t>Conne</a:t>
            </a:r>
            <a:r>
              <a:rPr sz="2800" b="1" dirty="0">
                <a:latin typeface="Calibri"/>
                <a:cs typeface="Calibri"/>
              </a:rPr>
              <a:t>c</a:t>
            </a:r>
            <a:r>
              <a:rPr sz="2800" b="1" spc="-10" dirty="0">
                <a:latin typeface="Calibri"/>
                <a:cs typeface="Calibri"/>
              </a:rPr>
              <a:t>t</a:t>
            </a:r>
            <a:r>
              <a:rPr sz="2800" b="1" spc="-20" dirty="0">
                <a:latin typeface="Calibri"/>
                <a:cs typeface="Calibri"/>
              </a:rPr>
              <a:t>i</a:t>
            </a:r>
            <a:r>
              <a:rPr sz="2800" b="1" dirty="0">
                <a:latin typeface="Calibri"/>
                <a:cs typeface="Calibri"/>
              </a:rPr>
              <a:t>on</a:t>
            </a:r>
            <a:r>
              <a:rPr lang="en-US" sz="2800" b="1" dirty="0">
                <a:solidFill>
                  <a:srgbClr val="E36C09"/>
                </a:solidFill>
                <a:latin typeface="Calibri"/>
                <a:cs typeface="Calibri"/>
              </a:rPr>
              <a:t> </a:t>
            </a:r>
            <a:endParaRPr sz="2800" dirty="0">
              <a:latin typeface="Calibri"/>
              <a:cs typeface="Calibri"/>
            </a:endParaRPr>
          </a:p>
          <a:p>
            <a:pPr marL="268605" marR="52705" indent="-255904">
              <a:lnSpc>
                <a:spcPct val="100000"/>
              </a:lnSpc>
              <a:spcBef>
                <a:spcPts val="575"/>
              </a:spcBef>
              <a:buClr>
                <a:srgbClr val="375F92"/>
              </a:buClr>
              <a:buFont typeface="Arial"/>
              <a:buChar char="•"/>
              <a:tabLst>
                <a:tab pos="269240" algn="l"/>
              </a:tabLst>
            </a:pPr>
            <a:r>
              <a:rPr sz="2800" dirty="0">
                <a:latin typeface="Calibri"/>
                <a:cs typeface="Calibri"/>
              </a:rPr>
              <a:t>C</a:t>
            </a:r>
            <a:r>
              <a:rPr sz="2800" spc="-5" dirty="0">
                <a:latin typeface="Calibri"/>
                <a:cs typeface="Calibri"/>
              </a:rPr>
              <a:t>ondu</a:t>
            </a:r>
            <a:r>
              <a:rPr sz="2800" spc="5" dirty="0">
                <a:latin typeface="Calibri"/>
                <a:cs typeface="Calibri"/>
              </a:rPr>
              <a:t>c</a:t>
            </a:r>
            <a:r>
              <a:rPr sz="2800" dirty="0">
                <a:latin typeface="Calibri"/>
                <a:cs typeface="Calibri"/>
              </a:rPr>
              <a:t>t</a:t>
            </a:r>
            <a:r>
              <a:rPr sz="2800" spc="-15" dirty="0">
                <a:latin typeface="Calibri"/>
                <a:cs typeface="Calibri"/>
              </a:rPr>
              <a:t> </a:t>
            </a:r>
            <a:r>
              <a:rPr sz="2800" spc="-5" dirty="0">
                <a:latin typeface="Calibri"/>
                <a:cs typeface="Calibri"/>
              </a:rPr>
              <a:t>housin</a:t>
            </a:r>
            <a:r>
              <a:rPr sz="2800" dirty="0">
                <a:latin typeface="Calibri"/>
                <a:cs typeface="Calibri"/>
              </a:rPr>
              <a:t>g</a:t>
            </a:r>
            <a:r>
              <a:rPr sz="2800" spc="5" dirty="0">
                <a:latin typeface="Calibri"/>
                <a:cs typeface="Calibri"/>
              </a:rPr>
              <a:t> </a:t>
            </a:r>
            <a:r>
              <a:rPr sz="2800" spc="-15" dirty="0">
                <a:latin typeface="Calibri"/>
                <a:cs typeface="Calibri"/>
              </a:rPr>
              <a:t>assessme</a:t>
            </a:r>
            <a:r>
              <a:rPr sz="2800" spc="-35" dirty="0">
                <a:latin typeface="Calibri"/>
                <a:cs typeface="Calibri"/>
              </a:rPr>
              <a:t>n</a:t>
            </a:r>
            <a:r>
              <a:rPr sz="2800" dirty="0">
                <a:latin typeface="Calibri"/>
                <a:cs typeface="Calibri"/>
              </a:rPr>
              <a:t>ts</a:t>
            </a:r>
            <a:r>
              <a:rPr sz="2800" spc="-5" dirty="0">
                <a:latin typeface="Calibri"/>
                <a:cs typeface="Calibri"/>
              </a:rPr>
              <a:t> </a:t>
            </a:r>
            <a:r>
              <a:rPr sz="2800" spc="-15" dirty="0">
                <a:latin typeface="Calibri"/>
                <a:cs typeface="Calibri"/>
              </a:rPr>
              <a:t>(</a:t>
            </a:r>
            <a:r>
              <a:rPr sz="2800" spc="-10" dirty="0">
                <a:latin typeface="Calibri"/>
                <a:cs typeface="Calibri"/>
              </a:rPr>
              <a:t>e</a:t>
            </a:r>
            <a:r>
              <a:rPr sz="2800" spc="15" dirty="0">
                <a:latin typeface="Calibri"/>
                <a:cs typeface="Calibri"/>
              </a:rPr>
              <a:t>.</a:t>
            </a:r>
            <a:r>
              <a:rPr sz="2800" spc="-10" dirty="0">
                <a:latin typeface="Calibri"/>
                <a:cs typeface="Calibri"/>
              </a:rPr>
              <a:t>g.,</a:t>
            </a:r>
            <a:r>
              <a:rPr sz="2800" spc="-25" dirty="0">
                <a:latin typeface="Calibri"/>
                <a:cs typeface="Calibri"/>
              </a:rPr>
              <a:t> </a:t>
            </a:r>
            <a:r>
              <a:rPr sz="2800" dirty="0">
                <a:latin typeface="Calibri"/>
                <a:cs typeface="Calibri"/>
              </a:rPr>
              <a:t>C</a:t>
            </a:r>
            <a:r>
              <a:rPr sz="2800" spc="-20" dirty="0">
                <a:latin typeface="Calibri"/>
                <a:cs typeface="Calibri"/>
              </a:rPr>
              <a:t>E</a:t>
            </a:r>
            <a:r>
              <a:rPr sz="2800" dirty="0">
                <a:latin typeface="Calibri"/>
                <a:cs typeface="Calibri"/>
              </a:rPr>
              <a:t>S</a:t>
            </a:r>
            <a:r>
              <a:rPr sz="2800" spc="-25" dirty="0">
                <a:latin typeface="Calibri"/>
                <a:cs typeface="Calibri"/>
              </a:rPr>
              <a:t> </a:t>
            </a:r>
            <a:r>
              <a:rPr sz="2800" spc="-5" dirty="0">
                <a:latin typeface="Calibri"/>
                <a:cs typeface="Calibri"/>
              </a:rPr>
              <a:t>S</a:t>
            </a:r>
            <a:r>
              <a:rPr sz="2800" dirty="0">
                <a:latin typeface="Calibri"/>
                <a:cs typeface="Calibri"/>
              </a:rPr>
              <a:t>u</a:t>
            </a:r>
            <a:r>
              <a:rPr sz="2800" spc="5" dirty="0">
                <a:latin typeface="Calibri"/>
                <a:cs typeface="Calibri"/>
              </a:rPr>
              <a:t>r</a:t>
            </a:r>
            <a:r>
              <a:rPr sz="2800" spc="-45" dirty="0">
                <a:latin typeface="Calibri"/>
                <a:cs typeface="Calibri"/>
              </a:rPr>
              <a:t>v</a:t>
            </a:r>
            <a:r>
              <a:rPr sz="2800" spc="-15" dirty="0">
                <a:latin typeface="Calibri"/>
                <a:cs typeface="Calibri"/>
              </a:rPr>
              <a:t>ey</a:t>
            </a:r>
            <a:r>
              <a:rPr sz="2800" spc="-5" dirty="0">
                <a:latin typeface="Calibri"/>
                <a:cs typeface="Calibri"/>
              </a:rPr>
              <a:t> </a:t>
            </a:r>
            <a:r>
              <a:rPr sz="2800" spc="-65" dirty="0">
                <a:latin typeface="Calibri"/>
                <a:cs typeface="Calibri"/>
              </a:rPr>
              <a:t>P</a:t>
            </a:r>
            <a:r>
              <a:rPr sz="2800" spc="-15" dirty="0">
                <a:latin typeface="Calibri"/>
                <a:cs typeface="Calibri"/>
              </a:rPr>
              <a:t>a</a:t>
            </a:r>
            <a:r>
              <a:rPr sz="2800" spc="-5" dirty="0">
                <a:latin typeface="Calibri"/>
                <a:cs typeface="Calibri"/>
              </a:rPr>
              <a:t>c</a:t>
            </a:r>
            <a:r>
              <a:rPr sz="2800" spc="-85" dirty="0">
                <a:latin typeface="Calibri"/>
                <a:cs typeface="Calibri"/>
              </a:rPr>
              <a:t>k</a:t>
            </a:r>
            <a:r>
              <a:rPr sz="2800" spc="-10" dirty="0">
                <a:latin typeface="Calibri"/>
                <a:cs typeface="Calibri"/>
              </a:rPr>
              <a:t>et</a:t>
            </a:r>
            <a:r>
              <a:rPr sz="2800" spc="-45" dirty="0">
                <a:latin typeface="Calibri"/>
                <a:cs typeface="Calibri"/>
              </a:rPr>
              <a:t> </a:t>
            </a:r>
            <a:r>
              <a:rPr sz="2800" spc="-50" dirty="0">
                <a:latin typeface="Calibri"/>
                <a:cs typeface="Calibri"/>
              </a:rPr>
              <a:t>f</a:t>
            </a:r>
            <a:r>
              <a:rPr sz="2800" spc="-20" dirty="0">
                <a:latin typeface="Calibri"/>
                <a:cs typeface="Calibri"/>
              </a:rPr>
              <a:t>or</a:t>
            </a:r>
            <a:r>
              <a:rPr sz="2800" spc="-15" dirty="0">
                <a:latin typeface="Calibri"/>
                <a:cs typeface="Calibri"/>
              </a:rPr>
              <a:t> </a:t>
            </a:r>
            <a:r>
              <a:rPr sz="2800" dirty="0">
                <a:latin typeface="Calibri"/>
                <a:cs typeface="Calibri"/>
              </a:rPr>
              <a:t>Ad</a:t>
            </a:r>
            <a:r>
              <a:rPr sz="2800" spc="-5" dirty="0">
                <a:latin typeface="Calibri"/>
                <a:cs typeface="Calibri"/>
              </a:rPr>
              <a:t>ult</a:t>
            </a:r>
            <a:r>
              <a:rPr sz="2800" dirty="0">
                <a:latin typeface="Calibri"/>
                <a:cs typeface="Calibri"/>
              </a:rPr>
              <a:t>s</a:t>
            </a:r>
            <a:r>
              <a:rPr sz="2800" spc="-15" dirty="0">
                <a:latin typeface="Calibri"/>
                <a:cs typeface="Calibri"/>
              </a:rPr>
              <a:t> </a:t>
            </a:r>
            <a:r>
              <a:rPr sz="2800" dirty="0">
                <a:latin typeface="Calibri"/>
                <a:cs typeface="Calibri"/>
              </a:rPr>
              <a:t>including</a:t>
            </a:r>
            <a:r>
              <a:rPr sz="2800" spc="-20" dirty="0">
                <a:latin typeface="Calibri"/>
                <a:cs typeface="Calibri"/>
              </a:rPr>
              <a:t> </a:t>
            </a:r>
            <a:r>
              <a:rPr sz="2800" spc="-10" dirty="0">
                <a:latin typeface="Calibri"/>
                <a:cs typeface="Calibri"/>
              </a:rPr>
              <a:t>V</a:t>
            </a:r>
            <a:r>
              <a:rPr sz="2800" spc="-5" dirty="0">
                <a:latin typeface="Calibri"/>
                <a:cs typeface="Calibri"/>
              </a:rPr>
              <a:t>I-SP</a:t>
            </a:r>
            <a:r>
              <a:rPr sz="2800" spc="-40" dirty="0">
                <a:latin typeface="Calibri"/>
                <a:cs typeface="Calibri"/>
              </a:rPr>
              <a:t>D</a:t>
            </a:r>
            <a:r>
              <a:rPr sz="2800" spc="-204" dirty="0">
                <a:latin typeface="Calibri"/>
                <a:cs typeface="Calibri"/>
              </a:rPr>
              <a:t>A</a:t>
            </a:r>
            <a:r>
              <a:rPr sz="2800" spc="-250" dirty="0">
                <a:latin typeface="Calibri"/>
                <a:cs typeface="Calibri"/>
              </a:rPr>
              <a:t>T</a:t>
            </a:r>
            <a:r>
              <a:rPr sz="2800" spc="-10" dirty="0">
                <a:latin typeface="Calibri"/>
                <a:cs typeface="Calibri"/>
              </a:rPr>
              <a:t>,</a:t>
            </a:r>
            <a:r>
              <a:rPr sz="2800" spc="10" dirty="0">
                <a:latin typeface="Calibri"/>
                <a:cs typeface="Calibri"/>
              </a:rPr>
              <a:t> </a:t>
            </a:r>
            <a:r>
              <a:rPr sz="2800" dirty="0">
                <a:latin typeface="Calibri"/>
                <a:cs typeface="Calibri"/>
              </a:rPr>
              <a:t>and</a:t>
            </a:r>
            <a:r>
              <a:rPr sz="2800" spc="-5" dirty="0">
                <a:latin typeface="Calibri"/>
                <a:cs typeface="Calibri"/>
              </a:rPr>
              <a:t> </a:t>
            </a:r>
            <a:r>
              <a:rPr sz="2800" spc="-20" dirty="0">
                <a:latin typeface="Calibri"/>
                <a:cs typeface="Calibri"/>
              </a:rPr>
              <a:t>N</a:t>
            </a:r>
            <a:r>
              <a:rPr sz="2800" spc="-50" dirty="0">
                <a:latin typeface="Calibri"/>
                <a:cs typeface="Calibri"/>
              </a:rPr>
              <a:t>e</a:t>
            </a:r>
            <a:r>
              <a:rPr sz="2800" spc="10" dirty="0">
                <a:latin typeface="Calibri"/>
                <a:cs typeface="Calibri"/>
              </a:rPr>
              <a:t>x</a:t>
            </a:r>
            <a:r>
              <a:rPr sz="2800" spc="-10" dirty="0">
                <a:latin typeface="Calibri"/>
                <a:cs typeface="Calibri"/>
              </a:rPr>
              <a:t>t</a:t>
            </a:r>
            <a:r>
              <a:rPr sz="2800" spc="-30" dirty="0">
                <a:latin typeface="Calibri"/>
                <a:cs typeface="Calibri"/>
              </a:rPr>
              <a:t> </a:t>
            </a:r>
            <a:r>
              <a:rPr sz="2800" spc="-5" dirty="0">
                <a:latin typeface="Calibri"/>
                <a:cs typeface="Calibri"/>
              </a:rPr>
              <a:t>S</a:t>
            </a:r>
            <a:r>
              <a:rPr sz="2800" spc="-25" dirty="0">
                <a:latin typeface="Calibri"/>
                <a:cs typeface="Calibri"/>
              </a:rPr>
              <a:t>t</a:t>
            </a:r>
            <a:r>
              <a:rPr sz="2800" spc="-15" dirty="0">
                <a:latin typeface="Calibri"/>
                <a:cs typeface="Calibri"/>
              </a:rPr>
              <a:t>ep</a:t>
            </a:r>
            <a:r>
              <a:rPr sz="2800" spc="-5" dirty="0">
                <a:latin typeface="Calibri"/>
                <a:cs typeface="Calibri"/>
              </a:rPr>
              <a:t> </a:t>
            </a:r>
            <a:r>
              <a:rPr sz="2800" spc="-220" dirty="0">
                <a:latin typeface="Calibri"/>
                <a:cs typeface="Calibri"/>
              </a:rPr>
              <a:t>T</a:t>
            </a:r>
            <a:r>
              <a:rPr sz="2800" spc="-5" dirty="0">
                <a:latin typeface="Calibri"/>
                <a:cs typeface="Calibri"/>
              </a:rPr>
              <a:t>o</a:t>
            </a:r>
            <a:r>
              <a:rPr sz="2800" spc="-15" dirty="0">
                <a:latin typeface="Calibri"/>
                <a:cs typeface="Calibri"/>
              </a:rPr>
              <a:t>o</a:t>
            </a:r>
            <a:r>
              <a:rPr sz="2800" dirty="0">
                <a:latin typeface="Calibri"/>
                <a:cs typeface="Calibri"/>
              </a:rPr>
              <a:t>l</a:t>
            </a:r>
            <a:r>
              <a:rPr sz="2800" spc="5" dirty="0">
                <a:latin typeface="Calibri"/>
                <a:cs typeface="Calibri"/>
              </a:rPr>
              <a:t> </a:t>
            </a:r>
            <a:r>
              <a:rPr sz="2800" spc="-50" dirty="0">
                <a:latin typeface="Calibri"/>
                <a:cs typeface="Calibri"/>
              </a:rPr>
              <a:t>f</a:t>
            </a:r>
            <a:r>
              <a:rPr sz="2800" spc="-20" dirty="0">
                <a:latin typeface="Calibri"/>
                <a:cs typeface="Calibri"/>
              </a:rPr>
              <a:t>o</a:t>
            </a:r>
            <a:r>
              <a:rPr sz="2800" spc="-10" dirty="0">
                <a:latin typeface="Calibri"/>
                <a:cs typeface="Calibri"/>
              </a:rPr>
              <a:t>r</a:t>
            </a:r>
            <a:r>
              <a:rPr sz="2800" dirty="0">
                <a:latin typeface="Calibri"/>
                <a:cs typeface="Calibri"/>
              </a:rPr>
              <a:t> </a:t>
            </a:r>
            <a:r>
              <a:rPr sz="2800" spc="-195" dirty="0">
                <a:latin typeface="Calibri"/>
                <a:cs typeface="Calibri"/>
              </a:rPr>
              <a:t>Y</a:t>
            </a:r>
            <a:r>
              <a:rPr sz="2800" spc="-5" dirty="0">
                <a:latin typeface="Calibri"/>
                <a:cs typeface="Calibri"/>
              </a:rPr>
              <a:t>outh)</a:t>
            </a:r>
            <a:endParaRPr sz="2800" dirty="0">
              <a:latin typeface="Calibri"/>
              <a:cs typeface="Calibri"/>
            </a:endParaRPr>
          </a:p>
          <a:p>
            <a:pPr marL="268605" marR="5080" indent="-255904">
              <a:lnSpc>
                <a:spcPct val="100000"/>
              </a:lnSpc>
              <a:spcBef>
                <a:spcPts val="575"/>
              </a:spcBef>
              <a:buClr>
                <a:srgbClr val="375F92"/>
              </a:buClr>
              <a:buFont typeface="Arial"/>
              <a:buChar char="•"/>
              <a:tabLst>
                <a:tab pos="269240" algn="l"/>
              </a:tabLst>
            </a:pPr>
            <a:r>
              <a:rPr sz="2800" spc="-45" dirty="0">
                <a:latin typeface="Calibri"/>
                <a:cs typeface="Calibri"/>
              </a:rPr>
              <a:t>R</a:t>
            </a:r>
            <a:r>
              <a:rPr sz="2800" spc="-35" dirty="0">
                <a:latin typeface="Calibri"/>
                <a:cs typeface="Calibri"/>
              </a:rPr>
              <a:t>e</a:t>
            </a:r>
            <a:r>
              <a:rPr sz="2800" spc="-65" dirty="0">
                <a:latin typeface="Calibri"/>
                <a:cs typeface="Calibri"/>
              </a:rPr>
              <a:t>f</a:t>
            </a:r>
            <a:r>
              <a:rPr sz="2800" spc="-15" dirty="0">
                <a:latin typeface="Calibri"/>
                <a:cs typeface="Calibri"/>
              </a:rPr>
              <a:t>e</a:t>
            </a:r>
            <a:r>
              <a:rPr sz="2800" spc="-5" dirty="0">
                <a:latin typeface="Calibri"/>
                <a:cs typeface="Calibri"/>
              </a:rPr>
              <a:t>r</a:t>
            </a:r>
            <a:r>
              <a:rPr sz="2800" spc="-15" dirty="0">
                <a:latin typeface="Calibri"/>
                <a:cs typeface="Calibri"/>
              </a:rPr>
              <a:t> </a:t>
            </a:r>
            <a:r>
              <a:rPr lang="en-US" sz="2800" spc="-5" dirty="0">
                <a:latin typeface="Calibri"/>
                <a:cs typeface="Calibri"/>
              </a:rPr>
              <a:t>cl</a:t>
            </a:r>
            <a:r>
              <a:rPr sz="2800" dirty="0">
                <a:latin typeface="Calibri"/>
                <a:cs typeface="Calibri"/>
              </a:rPr>
              <a:t>i</a:t>
            </a:r>
            <a:r>
              <a:rPr sz="2800" spc="5" dirty="0">
                <a:latin typeface="Calibri"/>
                <a:cs typeface="Calibri"/>
              </a:rPr>
              <a:t>e</a:t>
            </a:r>
            <a:r>
              <a:rPr sz="2800" spc="-25" dirty="0">
                <a:latin typeface="Calibri"/>
                <a:cs typeface="Calibri"/>
              </a:rPr>
              <a:t>n</a:t>
            </a:r>
            <a:r>
              <a:rPr sz="2800" dirty="0">
                <a:latin typeface="Calibri"/>
                <a:cs typeface="Calibri"/>
              </a:rPr>
              <a:t>ts</a:t>
            </a:r>
            <a:r>
              <a:rPr sz="2800" spc="-20" dirty="0">
                <a:latin typeface="Calibri"/>
                <a:cs typeface="Calibri"/>
              </a:rPr>
              <a:t> </a:t>
            </a:r>
            <a:r>
              <a:rPr sz="2800" spc="-35" dirty="0">
                <a:latin typeface="Calibri"/>
                <a:cs typeface="Calibri"/>
              </a:rPr>
              <a:t>t</a:t>
            </a:r>
            <a:r>
              <a:rPr sz="2800" dirty="0">
                <a:latin typeface="Calibri"/>
                <a:cs typeface="Calibri"/>
              </a:rPr>
              <a:t>o</a:t>
            </a:r>
            <a:r>
              <a:rPr sz="2800" spc="-5" dirty="0">
                <a:latin typeface="Calibri"/>
                <a:cs typeface="Calibri"/>
              </a:rPr>
              <a:t> housin</a:t>
            </a:r>
            <a:r>
              <a:rPr sz="2800" dirty="0">
                <a:latin typeface="Calibri"/>
                <a:cs typeface="Calibri"/>
              </a:rPr>
              <a:t>g</a:t>
            </a:r>
            <a:r>
              <a:rPr sz="2800" spc="5" dirty="0">
                <a:latin typeface="Calibri"/>
                <a:cs typeface="Calibri"/>
              </a:rPr>
              <a:t> </a:t>
            </a:r>
            <a:r>
              <a:rPr sz="2800" dirty="0">
                <a:latin typeface="Calibri"/>
                <a:cs typeface="Calibri"/>
              </a:rPr>
              <a:t>and</a:t>
            </a:r>
            <a:r>
              <a:rPr sz="2800" spc="-5" dirty="0">
                <a:latin typeface="Calibri"/>
                <a:cs typeface="Calibri"/>
              </a:rPr>
              <a:t> hom</a:t>
            </a:r>
            <a:r>
              <a:rPr sz="2800" spc="10" dirty="0">
                <a:latin typeface="Calibri"/>
                <a:cs typeface="Calibri"/>
              </a:rPr>
              <a:t>e</a:t>
            </a:r>
            <a:r>
              <a:rPr sz="2800" dirty="0">
                <a:latin typeface="Calibri"/>
                <a:cs typeface="Calibri"/>
              </a:rPr>
              <a:t>l</a:t>
            </a:r>
            <a:r>
              <a:rPr sz="2800" spc="5" dirty="0">
                <a:latin typeface="Calibri"/>
                <a:cs typeface="Calibri"/>
              </a:rPr>
              <a:t>e</a:t>
            </a:r>
            <a:r>
              <a:rPr sz="2800" spc="-5" dirty="0">
                <a:latin typeface="Calibri"/>
                <a:cs typeface="Calibri"/>
              </a:rPr>
              <a:t>s</a:t>
            </a:r>
            <a:r>
              <a:rPr sz="2800" dirty="0">
                <a:latin typeface="Calibri"/>
                <a:cs typeface="Calibri"/>
              </a:rPr>
              <a:t>s</a:t>
            </a:r>
            <a:r>
              <a:rPr sz="2800" spc="-10" dirty="0">
                <a:latin typeface="Calibri"/>
                <a:cs typeface="Calibri"/>
              </a:rPr>
              <a:t> </a:t>
            </a:r>
            <a:r>
              <a:rPr sz="2800" spc="-20" dirty="0">
                <a:latin typeface="Calibri"/>
                <a:cs typeface="Calibri"/>
              </a:rPr>
              <a:t>se</a:t>
            </a:r>
            <a:r>
              <a:rPr sz="2800" spc="20" dirty="0">
                <a:latin typeface="Calibri"/>
                <a:cs typeface="Calibri"/>
              </a:rPr>
              <a:t>r</a:t>
            </a:r>
            <a:r>
              <a:rPr sz="2800" spc="-10" dirty="0">
                <a:latin typeface="Calibri"/>
                <a:cs typeface="Calibri"/>
              </a:rPr>
              <a:t>vice</a:t>
            </a:r>
            <a:r>
              <a:rPr sz="2800" spc="-5" dirty="0">
                <a:latin typeface="Calibri"/>
                <a:cs typeface="Calibri"/>
              </a:rPr>
              <a:t> </a:t>
            </a:r>
            <a:r>
              <a:rPr sz="2800" spc="-15" dirty="0">
                <a:latin typeface="Calibri"/>
                <a:cs typeface="Calibri"/>
              </a:rPr>
              <a:t>a</a:t>
            </a:r>
            <a:r>
              <a:rPr sz="2800" spc="-35" dirty="0">
                <a:latin typeface="Calibri"/>
                <a:cs typeface="Calibri"/>
              </a:rPr>
              <a:t>g</a:t>
            </a:r>
            <a:r>
              <a:rPr sz="2800" spc="-15" dirty="0">
                <a:latin typeface="Calibri"/>
                <a:cs typeface="Calibri"/>
              </a:rPr>
              <a:t>e</a:t>
            </a:r>
            <a:r>
              <a:rPr sz="2800" spc="-10" dirty="0">
                <a:latin typeface="Calibri"/>
                <a:cs typeface="Calibri"/>
              </a:rPr>
              <a:t>n</a:t>
            </a:r>
            <a:r>
              <a:rPr sz="2800" dirty="0">
                <a:latin typeface="Calibri"/>
                <a:cs typeface="Calibri"/>
              </a:rPr>
              <a:t>c</a:t>
            </a:r>
            <a:r>
              <a:rPr sz="2800" spc="5" dirty="0">
                <a:latin typeface="Calibri"/>
                <a:cs typeface="Calibri"/>
              </a:rPr>
              <a:t>i</a:t>
            </a:r>
            <a:r>
              <a:rPr sz="2800" spc="-10" dirty="0">
                <a:latin typeface="Calibri"/>
                <a:cs typeface="Calibri"/>
              </a:rPr>
              <a:t>es; </a:t>
            </a:r>
            <a:r>
              <a:rPr sz="2800" dirty="0">
                <a:latin typeface="Calibri"/>
                <a:cs typeface="Calibri"/>
              </a:rPr>
              <a:t>in</a:t>
            </a:r>
            <a:r>
              <a:rPr sz="2800" spc="5" dirty="0">
                <a:latin typeface="Calibri"/>
                <a:cs typeface="Calibri"/>
              </a:rPr>
              <a:t>c</a:t>
            </a:r>
            <a:r>
              <a:rPr sz="2800" dirty="0">
                <a:latin typeface="Calibri"/>
                <a:cs typeface="Calibri"/>
              </a:rPr>
              <a:t>ludi</a:t>
            </a:r>
            <a:r>
              <a:rPr sz="2800" spc="-5" dirty="0">
                <a:latin typeface="Calibri"/>
                <a:cs typeface="Calibri"/>
              </a:rPr>
              <a:t>n</a:t>
            </a:r>
            <a:r>
              <a:rPr sz="2800" spc="-15" dirty="0">
                <a:latin typeface="Calibri"/>
                <a:cs typeface="Calibri"/>
              </a:rPr>
              <a:t>g the</a:t>
            </a:r>
            <a:r>
              <a:rPr sz="2800" spc="5" dirty="0">
                <a:latin typeface="Calibri"/>
                <a:cs typeface="Calibri"/>
              </a:rPr>
              <a:t> </a:t>
            </a:r>
            <a:r>
              <a:rPr sz="2800" dirty="0">
                <a:latin typeface="Calibri"/>
                <a:cs typeface="Calibri"/>
              </a:rPr>
              <a:t>le</a:t>
            </a:r>
            <a:r>
              <a:rPr sz="2800" spc="5" dirty="0">
                <a:latin typeface="Calibri"/>
                <a:cs typeface="Calibri"/>
              </a:rPr>
              <a:t>a</a:t>
            </a:r>
            <a:r>
              <a:rPr sz="2800" dirty="0">
                <a:latin typeface="Calibri"/>
                <a:cs typeface="Calibri"/>
              </a:rPr>
              <a:t>d</a:t>
            </a:r>
            <a:r>
              <a:rPr sz="2800" spc="-5" dirty="0">
                <a:latin typeface="Calibri"/>
                <a:cs typeface="Calibri"/>
              </a:rPr>
              <a:t> </a:t>
            </a:r>
            <a:r>
              <a:rPr sz="2800" dirty="0">
                <a:latin typeface="Calibri"/>
                <a:cs typeface="Calibri"/>
              </a:rPr>
              <a:t>C</a:t>
            </a:r>
            <a:r>
              <a:rPr sz="2800" spc="-20" dirty="0">
                <a:latin typeface="Calibri"/>
                <a:cs typeface="Calibri"/>
              </a:rPr>
              <a:t>E</a:t>
            </a:r>
            <a:r>
              <a:rPr sz="2800" dirty="0">
                <a:latin typeface="Calibri"/>
                <a:cs typeface="Calibri"/>
              </a:rPr>
              <a:t>S</a:t>
            </a:r>
            <a:r>
              <a:rPr sz="2800" spc="-25" dirty="0">
                <a:latin typeface="Calibri"/>
                <a:cs typeface="Calibri"/>
              </a:rPr>
              <a:t> </a:t>
            </a:r>
            <a:r>
              <a:rPr sz="2800" spc="-5" dirty="0">
                <a:latin typeface="Calibri"/>
                <a:cs typeface="Calibri"/>
              </a:rPr>
              <a:t>p</a:t>
            </a:r>
            <a:r>
              <a:rPr sz="2800" spc="-35" dirty="0">
                <a:latin typeface="Calibri"/>
                <a:cs typeface="Calibri"/>
              </a:rPr>
              <a:t>r</a:t>
            </a:r>
            <a:r>
              <a:rPr sz="2800" spc="-20" dirty="0">
                <a:latin typeface="Calibri"/>
                <a:cs typeface="Calibri"/>
              </a:rPr>
              <a:t>o</a:t>
            </a:r>
            <a:r>
              <a:rPr sz="2800" spc="-15" dirty="0">
                <a:latin typeface="Calibri"/>
                <a:cs typeface="Calibri"/>
              </a:rPr>
              <a:t>vide</a:t>
            </a:r>
            <a:r>
              <a:rPr sz="2800" spc="-40" dirty="0">
                <a:latin typeface="Calibri"/>
                <a:cs typeface="Calibri"/>
              </a:rPr>
              <a:t>r</a:t>
            </a:r>
            <a:r>
              <a:rPr sz="2800" dirty="0">
                <a:latin typeface="Calibri"/>
                <a:cs typeface="Calibri"/>
              </a:rPr>
              <a:t>s</a:t>
            </a:r>
            <a:r>
              <a:rPr sz="2800" spc="-5" dirty="0">
                <a:latin typeface="Calibri"/>
                <a:cs typeface="Calibri"/>
              </a:rPr>
              <a:t> </a:t>
            </a:r>
            <a:r>
              <a:rPr sz="2800" spc="-55" dirty="0">
                <a:latin typeface="Calibri"/>
                <a:cs typeface="Calibri"/>
              </a:rPr>
              <a:t>f</a:t>
            </a:r>
            <a:r>
              <a:rPr sz="2800" spc="-20" dirty="0">
                <a:latin typeface="Calibri"/>
                <a:cs typeface="Calibri"/>
              </a:rPr>
              <a:t>o</a:t>
            </a:r>
            <a:r>
              <a:rPr sz="2800" spc="-10" dirty="0">
                <a:latin typeface="Calibri"/>
                <a:cs typeface="Calibri"/>
              </a:rPr>
              <a:t>r</a:t>
            </a:r>
            <a:r>
              <a:rPr sz="2800" dirty="0">
                <a:latin typeface="Calibri"/>
                <a:cs typeface="Calibri"/>
              </a:rPr>
              <a:t> </a:t>
            </a:r>
            <a:r>
              <a:rPr sz="2800" spc="-35" dirty="0">
                <a:latin typeface="Calibri"/>
                <a:cs typeface="Calibri"/>
              </a:rPr>
              <a:t>y</a:t>
            </a:r>
            <a:r>
              <a:rPr sz="2800" spc="-5" dirty="0">
                <a:latin typeface="Calibri"/>
                <a:cs typeface="Calibri"/>
              </a:rPr>
              <a:t>outh</a:t>
            </a:r>
            <a:r>
              <a:rPr sz="2800" dirty="0">
                <a:latin typeface="Calibri"/>
                <a:cs typeface="Calibri"/>
              </a:rPr>
              <a:t>,</a:t>
            </a:r>
            <a:r>
              <a:rPr sz="2800" spc="5" dirty="0">
                <a:latin typeface="Calibri"/>
                <a:cs typeface="Calibri"/>
              </a:rPr>
              <a:t> </a:t>
            </a:r>
            <a:r>
              <a:rPr sz="2800" dirty="0">
                <a:latin typeface="Calibri"/>
                <a:cs typeface="Calibri"/>
              </a:rPr>
              <a:t>ad</a:t>
            </a:r>
            <a:r>
              <a:rPr sz="2800" spc="5" dirty="0">
                <a:latin typeface="Calibri"/>
                <a:cs typeface="Calibri"/>
              </a:rPr>
              <a:t>u</a:t>
            </a:r>
            <a:r>
              <a:rPr sz="2800" spc="-10" dirty="0">
                <a:latin typeface="Calibri"/>
                <a:cs typeface="Calibri"/>
              </a:rPr>
              <a:t>lt,</a:t>
            </a:r>
            <a:r>
              <a:rPr sz="2800" spc="-20" dirty="0">
                <a:latin typeface="Calibri"/>
                <a:cs typeface="Calibri"/>
              </a:rPr>
              <a:t> o</a:t>
            </a:r>
            <a:r>
              <a:rPr sz="2800" spc="-10" dirty="0">
                <a:latin typeface="Calibri"/>
                <a:cs typeface="Calibri"/>
              </a:rPr>
              <a:t>r</a:t>
            </a:r>
            <a:r>
              <a:rPr sz="2800" dirty="0">
                <a:latin typeface="Calibri"/>
                <a:cs typeface="Calibri"/>
              </a:rPr>
              <a:t> </a:t>
            </a:r>
            <a:r>
              <a:rPr sz="2800" spc="-55" dirty="0">
                <a:latin typeface="Calibri"/>
                <a:cs typeface="Calibri"/>
              </a:rPr>
              <a:t>f</a:t>
            </a:r>
            <a:r>
              <a:rPr sz="2800" spc="-15" dirty="0">
                <a:latin typeface="Calibri"/>
                <a:cs typeface="Calibri"/>
              </a:rPr>
              <a:t>am</a:t>
            </a:r>
            <a:r>
              <a:rPr sz="2800" dirty="0">
                <a:latin typeface="Calibri"/>
                <a:cs typeface="Calibri"/>
              </a:rPr>
              <a:t>ili</a:t>
            </a:r>
            <a:r>
              <a:rPr sz="2800" spc="5" dirty="0">
                <a:latin typeface="Calibri"/>
                <a:cs typeface="Calibri"/>
              </a:rPr>
              <a:t>e</a:t>
            </a:r>
            <a:r>
              <a:rPr sz="2800" dirty="0">
                <a:latin typeface="Calibri"/>
                <a:cs typeface="Calibri"/>
              </a:rPr>
              <a:t>s </a:t>
            </a:r>
            <a:r>
              <a:rPr sz="2800" spc="-20" dirty="0">
                <a:latin typeface="Calibri"/>
                <a:cs typeface="Calibri"/>
              </a:rPr>
              <a:t>(211)</a:t>
            </a:r>
            <a:endParaRPr sz="2800" dirty="0">
              <a:latin typeface="Calibri"/>
              <a:cs typeface="Calibri"/>
            </a:endParaRPr>
          </a:p>
          <a:p>
            <a:pPr marL="268605" indent="-255904">
              <a:lnSpc>
                <a:spcPct val="100000"/>
              </a:lnSpc>
              <a:spcBef>
                <a:spcPts val="575"/>
              </a:spcBef>
              <a:buClr>
                <a:srgbClr val="375F92"/>
              </a:buClr>
              <a:buFont typeface="Arial"/>
              <a:buChar char="•"/>
              <a:tabLst>
                <a:tab pos="269240" algn="l"/>
              </a:tabLst>
            </a:pPr>
            <a:r>
              <a:rPr sz="2800" dirty="0">
                <a:latin typeface="Calibri"/>
                <a:cs typeface="Calibri"/>
              </a:rPr>
              <a:t>Assi</a:t>
            </a:r>
            <a:r>
              <a:rPr sz="2800" spc="-30" dirty="0">
                <a:latin typeface="Calibri"/>
                <a:cs typeface="Calibri"/>
              </a:rPr>
              <a:t>s</a:t>
            </a:r>
            <a:r>
              <a:rPr sz="2800" dirty="0">
                <a:latin typeface="Calibri"/>
                <a:cs typeface="Calibri"/>
              </a:rPr>
              <a:t>t</a:t>
            </a:r>
            <a:r>
              <a:rPr lang="en-US" sz="2800" dirty="0">
                <a:latin typeface="Calibri"/>
                <a:cs typeface="Calibri"/>
              </a:rPr>
              <a:t> </a:t>
            </a:r>
            <a:r>
              <a:rPr lang="en-US" sz="2800" spc="-5" dirty="0">
                <a:latin typeface="Calibri"/>
                <a:cs typeface="Calibri"/>
              </a:rPr>
              <a:t>cl</a:t>
            </a:r>
            <a:r>
              <a:rPr sz="2800" dirty="0">
                <a:latin typeface="Calibri"/>
                <a:cs typeface="Calibri"/>
              </a:rPr>
              <a:t>i</a:t>
            </a:r>
            <a:r>
              <a:rPr sz="2800" spc="5" dirty="0">
                <a:latin typeface="Calibri"/>
                <a:cs typeface="Calibri"/>
              </a:rPr>
              <a:t>e</a:t>
            </a:r>
            <a:r>
              <a:rPr sz="2800" spc="-25" dirty="0">
                <a:latin typeface="Calibri"/>
                <a:cs typeface="Calibri"/>
              </a:rPr>
              <a:t>n</a:t>
            </a:r>
            <a:r>
              <a:rPr sz="2800" dirty="0">
                <a:latin typeface="Calibri"/>
                <a:cs typeface="Calibri"/>
              </a:rPr>
              <a:t>t</a:t>
            </a:r>
            <a:r>
              <a:rPr lang="en-US" sz="2800" dirty="0">
                <a:latin typeface="Calibri"/>
                <a:cs typeface="Calibri"/>
              </a:rPr>
              <a:t>s</a:t>
            </a:r>
            <a:r>
              <a:rPr sz="2800" spc="-20" dirty="0">
                <a:latin typeface="Calibri"/>
                <a:cs typeface="Calibri"/>
              </a:rPr>
              <a:t> </a:t>
            </a:r>
            <a:r>
              <a:rPr sz="2800" dirty="0">
                <a:latin typeface="Calibri"/>
                <a:cs typeface="Calibri"/>
              </a:rPr>
              <a:t>with</a:t>
            </a:r>
            <a:r>
              <a:rPr sz="2800" spc="-5" dirty="0">
                <a:latin typeface="Calibri"/>
                <a:cs typeface="Calibri"/>
              </a:rPr>
              <a:t> </a:t>
            </a:r>
            <a:r>
              <a:rPr sz="2800" spc="-60" dirty="0">
                <a:latin typeface="Calibri"/>
                <a:cs typeface="Calibri"/>
              </a:rPr>
              <a:t>g</a:t>
            </a:r>
            <a:r>
              <a:rPr sz="2800" spc="-20" dirty="0">
                <a:latin typeface="Calibri"/>
                <a:cs typeface="Calibri"/>
              </a:rPr>
              <a:t>a</a:t>
            </a:r>
            <a:r>
              <a:rPr sz="2800" spc="-15" dirty="0">
                <a:latin typeface="Calibri"/>
                <a:cs typeface="Calibri"/>
              </a:rPr>
              <a:t>th</a:t>
            </a:r>
            <a:r>
              <a:rPr sz="2800" spc="-10" dirty="0">
                <a:latin typeface="Calibri"/>
                <a:cs typeface="Calibri"/>
              </a:rPr>
              <a:t>e</a:t>
            </a:r>
            <a:r>
              <a:rPr sz="2800" dirty="0">
                <a:latin typeface="Calibri"/>
                <a:cs typeface="Calibri"/>
              </a:rPr>
              <a:t>ring</a:t>
            </a:r>
            <a:r>
              <a:rPr sz="2800" spc="-15" dirty="0">
                <a:latin typeface="Calibri"/>
                <a:cs typeface="Calibri"/>
              </a:rPr>
              <a:t> </a:t>
            </a:r>
            <a:r>
              <a:rPr sz="2800" spc="-5" dirty="0">
                <a:latin typeface="Calibri"/>
                <a:cs typeface="Calibri"/>
              </a:rPr>
              <a:t>do</a:t>
            </a:r>
            <a:r>
              <a:rPr sz="2800" spc="5" dirty="0">
                <a:latin typeface="Calibri"/>
                <a:cs typeface="Calibri"/>
              </a:rPr>
              <a:t>c</a:t>
            </a:r>
            <a:r>
              <a:rPr sz="2800" spc="-25" dirty="0">
                <a:latin typeface="Calibri"/>
                <a:cs typeface="Calibri"/>
              </a:rPr>
              <a:t>um</a:t>
            </a:r>
            <a:r>
              <a:rPr sz="2800" spc="-5" dirty="0">
                <a:latin typeface="Calibri"/>
                <a:cs typeface="Calibri"/>
              </a:rPr>
              <a:t>e</a:t>
            </a:r>
            <a:r>
              <a:rPr sz="2800" spc="-25" dirty="0">
                <a:latin typeface="Calibri"/>
                <a:cs typeface="Calibri"/>
              </a:rPr>
              <a:t>n</a:t>
            </a:r>
            <a:r>
              <a:rPr sz="2800" spc="-35" dirty="0">
                <a:latin typeface="Calibri"/>
                <a:cs typeface="Calibri"/>
              </a:rPr>
              <a:t>t</a:t>
            </a:r>
            <a:r>
              <a:rPr sz="2800" spc="-20" dirty="0">
                <a:latin typeface="Calibri"/>
                <a:cs typeface="Calibri"/>
              </a:rPr>
              <a:t>a</a:t>
            </a:r>
            <a:r>
              <a:rPr sz="2800" dirty="0">
                <a:latin typeface="Calibri"/>
                <a:cs typeface="Calibri"/>
              </a:rPr>
              <a:t>tion</a:t>
            </a:r>
          </a:p>
          <a:p>
            <a:pPr marL="268605">
              <a:lnSpc>
                <a:spcPct val="100000"/>
              </a:lnSpc>
            </a:pPr>
            <a:r>
              <a:rPr sz="2800" dirty="0">
                <a:latin typeface="Calibri"/>
                <a:cs typeface="Calibri"/>
              </a:rPr>
              <a:t>and</a:t>
            </a:r>
            <a:r>
              <a:rPr sz="2800" spc="-5" dirty="0">
                <a:latin typeface="Calibri"/>
                <a:cs typeface="Calibri"/>
              </a:rPr>
              <a:t> </a:t>
            </a:r>
            <a:r>
              <a:rPr sz="2800" spc="-15" dirty="0">
                <a:latin typeface="Calibri"/>
                <a:cs typeface="Calibri"/>
              </a:rPr>
              <a:t>c</a:t>
            </a:r>
            <a:r>
              <a:rPr sz="2800" spc="-5" dirty="0">
                <a:latin typeface="Calibri"/>
                <a:cs typeface="Calibri"/>
              </a:rPr>
              <a:t>omplet</a:t>
            </a:r>
            <a:r>
              <a:rPr sz="2800" dirty="0">
                <a:latin typeface="Calibri"/>
                <a:cs typeface="Calibri"/>
              </a:rPr>
              <a:t>i</a:t>
            </a:r>
            <a:r>
              <a:rPr sz="2800" spc="-5" dirty="0">
                <a:latin typeface="Calibri"/>
                <a:cs typeface="Calibri"/>
              </a:rPr>
              <a:t>n</a:t>
            </a:r>
            <a:r>
              <a:rPr sz="2800" dirty="0">
                <a:latin typeface="Calibri"/>
                <a:cs typeface="Calibri"/>
              </a:rPr>
              <a:t>g</a:t>
            </a:r>
            <a:r>
              <a:rPr sz="2800" spc="-15" dirty="0">
                <a:latin typeface="Calibri"/>
                <a:cs typeface="Calibri"/>
              </a:rPr>
              <a:t> </a:t>
            </a:r>
            <a:r>
              <a:rPr sz="2800" spc="-5" dirty="0">
                <a:latin typeface="Calibri"/>
                <a:cs typeface="Calibri"/>
              </a:rPr>
              <a:t>housin</a:t>
            </a:r>
            <a:r>
              <a:rPr sz="2800" dirty="0">
                <a:latin typeface="Calibri"/>
                <a:cs typeface="Calibri"/>
              </a:rPr>
              <a:t>g appli</a:t>
            </a:r>
            <a:r>
              <a:rPr sz="2800" spc="-15" dirty="0">
                <a:latin typeface="Calibri"/>
                <a:cs typeface="Calibri"/>
              </a:rPr>
              <a:t>c</a:t>
            </a:r>
            <a:r>
              <a:rPr sz="2800" spc="-20" dirty="0">
                <a:latin typeface="Calibri"/>
                <a:cs typeface="Calibri"/>
              </a:rPr>
              <a:t>a</a:t>
            </a:r>
            <a:r>
              <a:rPr sz="2800" dirty="0">
                <a:latin typeface="Calibri"/>
                <a:cs typeface="Calibri"/>
              </a:rPr>
              <a:t>tion</a:t>
            </a:r>
            <a:r>
              <a:rPr sz="2800" spc="-20" dirty="0">
                <a:latin typeface="Calibri"/>
                <a:cs typeface="Calibri"/>
              </a:rPr>
              <a:t> </a:t>
            </a:r>
            <a:r>
              <a:rPr sz="2800" spc="-50" dirty="0">
                <a:latin typeface="Calibri"/>
                <a:cs typeface="Calibri"/>
              </a:rPr>
              <a:t>f</a:t>
            </a:r>
            <a:r>
              <a:rPr sz="2800" spc="-5" dirty="0">
                <a:latin typeface="Calibri"/>
                <a:cs typeface="Calibri"/>
              </a:rPr>
              <a:t>orms</a:t>
            </a:r>
            <a:endParaRPr sz="2800" dirty="0">
              <a:latin typeface="Calibri"/>
              <a:cs typeface="Calibri"/>
            </a:endParaRPr>
          </a:p>
        </p:txBody>
      </p:sp>
      <p:sp>
        <p:nvSpPr>
          <p:cNvPr id="4" name="object 4"/>
          <p:cNvSpPr txBox="1"/>
          <p:nvPr/>
        </p:nvSpPr>
        <p:spPr>
          <a:xfrm>
            <a:off x="8426957" y="6465214"/>
            <a:ext cx="180975" cy="177800"/>
          </a:xfrm>
          <a:prstGeom prst="rect">
            <a:avLst/>
          </a:prstGeom>
        </p:spPr>
        <p:txBody>
          <a:bodyPr vert="horz" wrap="square" lIns="0" tIns="0" rIns="0" bIns="0" rtlCol="0">
            <a:spAutoFit/>
          </a:bodyPr>
          <a:lstStyle/>
          <a:p>
            <a:pPr marL="12700">
              <a:lnSpc>
                <a:spcPct val="100000"/>
              </a:lnSpc>
            </a:pPr>
            <a:r>
              <a:rPr sz="1200" spc="-10" dirty="0">
                <a:solidFill>
                  <a:srgbClr val="888888"/>
                </a:solidFill>
                <a:latin typeface="Calibri"/>
                <a:cs typeface="Calibri"/>
              </a:rPr>
              <a:t>12</a:t>
            </a:r>
            <a:endParaRPr sz="1200" dirty="0">
              <a:latin typeface="Calibri"/>
              <a:cs typeface="Calibri"/>
            </a:endParaRPr>
          </a:p>
        </p:txBody>
      </p:sp>
    </p:spTree>
    <p:extLst>
      <p:ext uri="{BB962C8B-B14F-4D97-AF65-F5344CB8AC3E}">
        <p14:creationId xmlns:p14="http://schemas.microsoft.com/office/powerpoint/2010/main" val="1258398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677338"/>
            <a:ext cx="7772400" cy="876300"/>
          </a:xfrm>
        </p:spPr>
        <p:txBody>
          <a:bodyPr/>
          <a:lstStyle/>
          <a:p>
            <a:pPr algn="ctr">
              <a:lnSpc>
                <a:spcPct val="100000"/>
              </a:lnSpc>
            </a:pPr>
            <a:r>
              <a:rPr lang="en-US" sz="4800" cap="all" dirty="0">
                <a:solidFill>
                  <a:schemeClr val="bg1"/>
                </a:solidFill>
                <a:latin typeface="Arial" panose="020B0604020202020204" pitchFamily="34" charset="0"/>
                <a:cs typeface="Arial" panose="020B0604020202020204" pitchFamily="34" charset="0"/>
              </a:rPr>
              <a:t>substance Abuse prevention and control</a:t>
            </a:r>
            <a:r>
              <a:rPr lang="en-US" sz="4000" cap="all" dirty="0">
                <a:solidFill>
                  <a:schemeClr val="bg1"/>
                </a:solidFill>
                <a:latin typeface="Arial" panose="020B0604020202020204" pitchFamily="34" charset="0"/>
                <a:cs typeface="Arial" panose="020B0604020202020204" pitchFamily="34" charset="0"/>
              </a:rPr>
              <a:t> </a:t>
            </a:r>
            <a:r>
              <a:rPr lang="en-US" sz="4800" cap="all" dirty="0">
                <a:solidFill>
                  <a:schemeClr val="bg1"/>
                </a:solidFill>
                <a:latin typeface="Arial" panose="020B0604020202020204" pitchFamily="34" charset="0"/>
                <a:cs typeface="Arial" panose="020B0604020202020204" pitchFamily="34" charset="0"/>
              </a:rPr>
              <a:t>(SAPC) </a:t>
            </a:r>
            <a:r>
              <a:rPr lang="en-US" sz="4000" cap="all" dirty="0">
                <a:solidFill>
                  <a:schemeClr val="bg1"/>
                </a:solidFill>
                <a:latin typeface="Arial" panose="020B0604020202020204" pitchFamily="34" charset="0"/>
                <a:cs typeface="Arial" panose="020B0604020202020204" pitchFamily="34" charset="0"/>
              </a:rPr>
              <a:t/>
            </a:r>
            <a:br>
              <a:rPr lang="en-US" sz="4000" cap="all" dirty="0">
                <a:solidFill>
                  <a:schemeClr val="bg1"/>
                </a:solidFill>
                <a:latin typeface="Arial" panose="020B0604020202020204" pitchFamily="34" charset="0"/>
                <a:cs typeface="Arial" panose="020B0604020202020204" pitchFamily="34" charset="0"/>
              </a:rPr>
            </a:br>
            <a:endParaRPr lang="en-US" sz="4000" b="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40459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57200" y="2069471"/>
            <a:ext cx="8345995" cy="4262705"/>
          </a:xfrm>
          <a:prstGeom prst="rect">
            <a:avLst/>
          </a:prstGeom>
        </p:spPr>
        <p:txBody>
          <a:bodyPr vert="horz" wrap="square" lIns="0" tIns="0" rIns="0" bIns="0" rtlCol="0">
            <a:spAutoFit/>
          </a:bodyPr>
          <a:lstStyle/>
          <a:p>
            <a:pPr marL="12700"/>
            <a:r>
              <a:rPr sz="2800" b="1" spc="-5" dirty="0">
                <a:latin typeface="Calibri"/>
                <a:cs typeface="Calibri"/>
              </a:rPr>
              <a:t>Co</a:t>
            </a:r>
            <a:r>
              <a:rPr sz="2800" b="1" spc="5" dirty="0">
                <a:latin typeface="Calibri"/>
                <a:cs typeface="Calibri"/>
              </a:rPr>
              <a:t>o</a:t>
            </a:r>
            <a:r>
              <a:rPr sz="2800" b="1" spc="-30" dirty="0">
                <a:latin typeface="Calibri"/>
                <a:cs typeface="Calibri"/>
              </a:rPr>
              <a:t>r</a:t>
            </a:r>
            <a:r>
              <a:rPr sz="2800" b="1" dirty="0">
                <a:latin typeface="Calibri"/>
                <a:cs typeface="Calibri"/>
              </a:rPr>
              <a:t>d</a:t>
            </a:r>
            <a:r>
              <a:rPr sz="2800" b="1" spc="-10" dirty="0">
                <a:latin typeface="Calibri"/>
                <a:cs typeface="Calibri"/>
              </a:rPr>
              <a:t>i</a:t>
            </a:r>
            <a:r>
              <a:rPr sz="2800" b="1" dirty="0">
                <a:latin typeface="Calibri"/>
                <a:cs typeface="Calibri"/>
              </a:rPr>
              <a:t>n</a:t>
            </a:r>
            <a:r>
              <a:rPr sz="2800" b="1" spc="-30" dirty="0">
                <a:latin typeface="Calibri"/>
                <a:cs typeface="Calibri"/>
              </a:rPr>
              <a:t>a</a:t>
            </a:r>
            <a:r>
              <a:rPr sz="2800" b="1" spc="-10" dirty="0">
                <a:latin typeface="Calibri"/>
                <a:cs typeface="Calibri"/>
              </a:rPr>
              <a:t>t</a:t>
            </a:r>
            <a:r>
              <a:rPr sz="2800" b="1" spc="-20" dirty="0">
                <a:latin typeface="Calibri"/>
                <a:cs typeface="Calibri"/>
              </a:rPr>
              <a:t>i</a:t>
            </a:r>
            <a:r>
              <a:rPr sz="2800" b="1" dirty="0">
                <a:latin typeface="Calibri"/>
                <a:cs typeface="Calibri"/>
              </a:rPr>
              <a:t>on</a:t>
            </a:r>
            <a:r>
              <a:rPr lang="en-US" sz="2800" b="1" dirty="0">
                <a:cs typeface="Calibri"/>
              </a:rPr>
              <a:t>:</a:t>
            </a:r>
            <a:endParaRPr lang="en-US" sz="2800" dirty="0">
              <a:cs typeface="Calibri"/>
            </a:endParaRPr>
          </a:p>
          <a:p>
            <a:pPr marL="268605" marR="27305" indent="-255904">
              <a:lnSpc>
                <a:spcPct val="100000"/>
              </a:lnSpc>
              <a:spcBef>
                <a:spcPts val="575"/>
              </a:spcBef>
              <a:buClr>
                <a:srgbClr val="375F92"/>
              </a:buClr>
              <a:buFont typeface="Arial"/>
              <a:buChar char="•"/>
              <a:tabLst>
                <a:tab pos="269240" algn="l"/>
              </a:tabLst>
            </a:pPr>
            <a:r>
              <a:rPr sz="2800" dirty="0">
                <a:latin typeface="Calibri"/>
                <a:cs typeface="Calibri"/>
              </a:rPr>
              <a:t>Ide</a:t>
            </a:r>
            <a:r>
              <a:rPr sz="2800" spc="-20" dirty="0">
                <a:latin typeface="Calibri"/>
                <a:cs typeface="Calibri"/>
              </a:rPr>
              <a:t>n</a:t>
            </a:r>
            <a:r>
              <a:rPr sz="2800" dirty="0">
                <a:latin typeface="Calibri"/>
                <a:cs typeface="Calibri"/>
              </a:rPr>
              <a:t>ti</a:t>
            </a:r>
            <a:r>
              <a:rPr sz="2800" spc="10" dirty="0">
                <a:latin typeface="Calibri"/>
                <a:cs typeface="Calibri"/>
              </a:rPr>
              <a:t>f</a:t>
            </a:r>
            <a:r>
              <a:rPr sz="2800" dirty="0">
                <a:latin typeface="Calibri"/>
                <a:cs typeface="Calibri"/>
              </a:rPr>
              <a:t>y </a:t>
            </a:r>
            <a:r>
              <a:rPr sz="2800" spc="-10" dirty="0">
                <a:latin typeface="Calibri"/>
                <a:cs typeface="Calibri"/>
              </a:rPr>
              <a:t>R</a:t>
            </a:r>
            <a:r>
              <a:rPr sz="2800" spc="-15" dirty="0">
                <a:latin typeface="Calibri"/>
                <a:cs typeface="Calibri"/>
              </a:rPr>
              <a:t>BH</a:t>
            </a:r>
            <a:r>
              <a:rPr sz="2800" spc="-20" dirty="0">
                <a:latin typeface="Calibri"/>
                <a:cs typeface="Calibri"/>
              </a:rPr>
              <a:t> </a:t>
            </a:r>
            <a:r>
              <a:rPr sz="2800" spc="-5" dirty="0">
                <a:latin typeface="Calibri"/>
                <a:cs typeface="Calibri"/>
              </a:rPr>
              <a:t>p</a:t>
            </a:r>
            <a:r>
              <a:rPr sz="2800" spc="-35" dirty="0">
                <a:latin typeface="Calibri"/>
                <a:cs typeface="Calibri"/>
              </a:rPr>
              <a:t>r</a:t>
            </a:r>
            <a:r>
              <a:rPr sz="2800" spc="-20" dirty="0">
                <a:latin typeface="Calibri"/>
                <a:cs typeface="Calibri"/>
              </a:rPr>
              <a:t>o</a:t>
            </a:r>
            <a:r>
              <a:rPr sz="2800" spc="-10" dirty="0">
                <a:latin typeface="Calibri"/>
                <a:cs typeface="Calibri"/>
              </a:rPr>
              <a:t>vider</a:t>
            </a:r>
            <a:r>
              <a:rPr sz="2800" spc="5" dirty="0">
                <a:latin typeface="Calibri"/>
                <a:cs typeface="Calibri"/>
              </a:rPr>
              <a:t> </a:t>
            </a:r>
            <a:r>
              <a:rPr lang="en-US" sz="2800" spc="5" dirty="0">
                <a:latin typeface="Calibri"/>
                <a:cs typeface="Calibri"/>
              </a:rPr>
              <a:t>using</a:t>
            </a:r>
            <a:r>
              <a:rPr sz="2800" spc="5" dirty="0">
                <a:latin typeface="Calibri"/>
                <a:cs typeface="Calibri"/>
              </a:rPr>
              <a:t> </a:t>
            </a:r>
            <a:r>
              <a:rPr sz="2800" spc="-5" dirty="0">
                <a:latin typeface="Calibri"/>
                <a:cs typeface="Calibri"/>
              </a:rPr>
              <a:t>S</a:t>
            </a:r>
            <a:r>
              <a:rPr sz="2800" spc="-15" dirty="0">
                <a:latin typeface="Calibri"/>
                <a:cs typeface="Calibri"/>
              </a:rPr>
              <a:t>B</a:t>
            </a:r>
            <a:r>
              <a:rPr sz="2800" spc="-204" dirty="0">
                <a:latin typeface="Calibri"/>
                <a:cs typeface="Calibri"/>
              </a:rPr>
              <a:t>A</a:t>
            </a:r>
            <a:r>
              <a:rPr sz="2800" spc="-5" dirty="0">
                <a:latin typeface="Calibri"/>
                <a:cs typeface="Calibri"/>
              </a:rPr>
              <a:t>T</a:t>
            </a:r>
            <a:r>
              <a:rPr sz="2800" spc="-10" dirty="0">
                <a:latin typeface="Calibri"/>
                <a:cs typeface="Calibri"/>
              </a:rPr>
              <a:t> </a:t>
            </a:r>
            <a:r>
              <a:rPr sz="2800" dirty="0">
                <a:latin typeface="Calibri"/>
                <a:cs typeface="Calibri"/>
              </a:rPr>
              <a:t>and</a:t>
            </a:r>
            <a:r>
              <a:rPr sz="2800" spc="-5" dirty="0">
                <a:latin typeface="Calibri"/>
                <a:cs typeface="Calibri"/>
              </a:rPr>
              <a:t> sc</a:t>
            </a:r>
            <a:r>
              <a:rPr sz="2800" dirty="0">
                <a:latin typeface="Calibri"/>
                <a:cs typeface="Calibri"/>
              </a:rPr>
              <a:t>h</a:t>
            </a:r>
            <a:r>
              <a:rPr sz="2800" spc="-15" dirty="0">
                <a:latin typeface="Calibri"/>
                <a:cs typeface="Calibri"/>
              </a:rPr>
              <a:t>e</a:t>
            </a:r>
            <a:r>
              <a:rPr sz="2800" spc="-10" dirty="0">
                <a:latin typeface="Calibri"/>
                <a:cs typeface="Calibri"/>
              </a:rPr>
              <a:t>d</a:t>
            </a:r>
            <a:r>
              <a:rPr sz="2800" spc="-5" dirty="0">
                <a:latin typeface="Calibri"/>
                <a:cs typeface="Calibri"/>
              </a:rPr>
              <a:t>ul</a:t>
            </a:r>
            <a:r>
              <a:rPr lang="en-US" sz="2800" spc="-5" dirty="0">
                <a:latin typeface="Calibri"/>
                <a:cs typeface="Calibri"/>
              </a:rPr>
              <a:t>e</a:t>
            </a:r>
            <a:r>
              <a:rPr sz="2800" spc="-5" dirty="0">
                <a:latin typeface="Calibri"/>
                <a:cs typeface="Calibri"/>
              </a:rPr>
              <a:t> </a:t>
            </a:r>
            <a:r>
              <a:rPr sz="2800" dirty="0">
                <a:latin typeface="Calibri"/>
                <a:cs typeface="Calibri"/>
              </a:rPr>
              <a:t>an app</a:t>
            </a:r>
            <a:r>
              <a:rPr sz="2800" spc="-5" dirty="0">
                <a:latin typeface="Calibri"/>
                <a:cs typeface="Calibri"/>
              </a:rPr>
              <a:t>oi</a:t>
            </a:r>
            <a:r>
              <a:rPr sz="2800" spc="-25" dirty="0">
                <a:latin typeface="Calibri"/>
                <a:cs typeface="Calibri"/>
              </a:rPr>
              <a:t>n</a:t>
            </a:r>
            <a:r>
              <a:rPr sz="2800" spc="-15" dirty="0">
                <a:latin typeface="Calibri"/>
                <a:cs typeface="Calibri"/>
              </a:rPr>
              <a:t>tm</a:t>
            </a:r>
            <a:r>
              <a:rPr sz="2800" spc="-5" dirty="0">
                <a:latin typeface="Calibri"/>
                <a:cs typeface="Calibri"/>
              </a:rPr>
              <a:t>e</a:t>
            </a:r>
            <a:r>
              <a:rPr sz="2800" spc="-25" dirty="0">
                <a:latin typeface="Calibri"/>
                <a:cs typeface="Calibri"/>
              </a:rPr>
              <a:t>n</a:t>
            </a:r>
            <a:r>
              <a:rPr sz="2800" spc="-10" dirty="0">
                <a:latin typeface="Calibri"/>
                <a:cs typeface="Calibri"/>
              </a:rPr>
              <a:t>t</a:t>
            </a:r>
            <a:r>
              <a:rPr sz="2800" spc="-15" dirty="0">
                <a:latin typeface="Calibri"/>
                <a:cs typeface="Calibri"/>
              </a:rPr>
              <a:t> </a:t>
            </a:r>
            <a:r>
              <a:rPr sz="2800" spc="-50" dirty="0">
                <a:latin typeface="Calibri"/>
                <a:cs typeface="Calibri"/>
              </a:rPr>
              <a:t>f</a:t>
            </a:r>
            <a:r>
              <a:rPr sz="2800" spc="-20" dirty="0">
                <a:latin typeface="Calibri"/>
                <a:cs typeface="Calibri"/>
              </a:rPr>
              <a:t>o</a:t>
            </a:r>
            <a:r>
              <a:rPr sz="2800" spc="-10" dirty="0">
                <a:latin typeface="Calibri"/>
                <a:cs typeface="Calibri"/>
              </a:rPr>
              <a:t>r</a:t>
            </a:r>
            <a:r>
              <a:rPr sz="2800" dirty="0">
                <a:latin typeface="Calibri"/>
                <a:cs typeface="Calibri"/>
              </a:rPr>
              <a:t> </a:t>
            </a:r>
            <a:r>
              <a:rPr sz="2800" spc="-15" dirty="0">
                <a:latin typeface="Calibri"/>
                <a:cs typeface="Calibri"/>
              </a:rPr>
              <a:t>R</a:t>
            </a:r>
            <a:r>
              <a:rPr sz="2800" spc="-10" dirty="0">
                <a:latin typeface="Calibri"/>
                <a:cs typeface="Calibri"/>
              </a:rPr>
              <a:t>B</a:t>
            </a:r>
            <a:r>
              <a:rPr sz="2800" dirty="0">
                <a:latin typeface="Calibri"/>
                <a:cs typeface="Calibri"/>
              </a:rPr>
              <a:t>H </a:t>
            </a:r>
            <a:r>
              <a:rPr sz="2800" spc="-5" dirty="0">
                <a:latin typeface="Calibri"/>
                <a:cs typeface="Calibri"/>
              </a:rPr>
              <a:t>pl</a:t>
            </a:r>
            <a:r>
              <a:rPr sz="2800" spc="5" dirty="0">
                <a:latin typeface="Calibri"/>
                <a:cs typeface="Calibri"/>
              </a:rPr>
              <a:t>a</a:t>
            </a:r>
            <a:r>
              <a:rPr sz="2800" spc="-15" dirty="0">
                <a:latin typeface="Calibri"/>
                <a:cs typeface="Calibri"/>
              </a:rPr>
              <a:t>c</a:t>
            </a:r>
            <a:r>
              <a:rPr sz="2800" spc="-5" dirty="0">
                <a:latin typeface="Calibri"/>
                <a:cs typeface="Calibri"/>
              </a:rPr>
              <a:t>e</a:t>
            </a:r>
            <a:r>
              <a:rPr sz="2800" spc="-20" dirty="0">
                <a:latin typeface="Calibri"/>
                <a:cs typeface="Calibri"/>
              </a:rPr>
              <a:t>m</a:t>
            </a:r>
            <a:r>
              <a:rPr sz="2800" spc="-5" dirty="0">
                <a:latin typeface="Calibri"/>
                <a:cs typeface="Calibri"/>
              </a:rPr>
              <a:t>e</a:t>
            </a:r>
            <a:r>
              <a:rPr sz="2800" spc="-25" dirty="0">
                <a:latin typeface="Calibri"/>
                <a:cs typeface="Calibri"/>
              </a:rPr>
              <a:t>n</a:t>
            </a:r>
            <a:r>
              <a:rPr sz="2800" spc="-10" dirty="0">
                <a:latin typeface="Calibri"/>
                <a:cs typeface="Calibri"/>
              </a:rPr>
              <a:t>t</a:t>
            </a:r>
            <a:endParaRPr sz="2800" dirty="0">
              <a:latin typeface="Calibri"/>
              <a:cs typeface="Calibri"/>
            </a:endParaRPr>
          </a:p>
          <a:p>
            <a:pPr marL="268605" marR="5080" indent="-255904">
              <a:lnSpc>
                <a:spcPct val="100000"/>
              </a:lnSpc>
              <a:spcBef>
                <a:spcPts val="575"/>
              </a:spcBef>
              <a:buClr>
                <a:srgbClr val="375F92"/>
              </a:buClr>
              <a:buFont typeface="Arial"/>
              <a:buChar char="•"/>
              <a:tabLst>
                <a:tab pos="269240" algn="l"/>
              </a:tabLst>
            </a:pPr>
            <a:r>
              <a:rPr lang="en-US" sz="2800" dirty="0">
                <a:latin typeface="Calibri"/>
                <a:cs typeface="Calibri"/>
              </a:rPr>
              <a:t>Verify all forms and documents are uploaded to HMIS</a:t>
            </a:r>
          </a:p>
          <a:p>
            <a:pPr marL="268605" marR="5080" indent="-255904">
              <a:lnSpc>
                <a:spcPct val="100000"/>
              </a:lnSpc>
              <a:spcBef>
                <a:spcPts val="575"/>
              </a:spcBef>
              <a:buClr>
                <a:srgbClr val="375F92"/>
              </a:buClr>
              <a:buFont typeface="Arial"/>
              <a:buChar char="•"/>
              <a:tabLst>
                <a:tab pos="269240" algn="l"/>
              </a:tabLst>
            </a:pPr>
            <a:r>
              <a:rPr lang="en-US" sz="2800" dirty="0">
                <a:latin typeface="Calibri"/>
                <a:cs typeface="Calibri"/>
              </a:rPr>
              <a:t>Inform</a:t>
            </a:r>
            <a:r>
              <a:rPr sz="2800" dirty="0">
                <a:latin typeface="Calibri"/>
                <a:cs typeface="Calibri"/>
              </a:rPr>
              <a:t> </a:t>
            </a:r>
            <a:r>
              <a:rPr sz="2800" spc="5" dirty="0">
                <a:latin typeface="Calibri"/>
                <a:cs typeface="Calibri"/>
              </a:rPr>
              <a:t>C</a:t>
            </a:r>
            <a:r>
              <a:rPr sz="2800" spc="-20" dirty="0">
                <a:latin typeface="Calibri"/>
                <a:cs typeface="Calibri"/>
              </a:rPr>
              <a:t>E</a:t>
            </a:r>
            <a:r>
              <a:rPr sz="2800" dirty="0">
                <a:latin typeface="Calibri"/>
                <a:cs typeface="Calibri"/>
              </a:rPr>
              <a:t>S</a:t>
            </a:r>
            <a:r>
              <a:rPr sz="2800" spc="-25" dirty="0">
                <a:latin typeface="Calibri"/>
                <a:cs typeface="Calibri"/>
              </a:rPr>
              <a:t> </a:t>
            </a:r>
            <a:r>
              <a:rPr sz="2800" dirty="0">
                <a:latin typeface="Calibri"/>
                <a:cs typeface="Calibri"/>
              </a:rPr>
              <a:t>Housing N</a:t>
            </a:r>
            <a:r>
              <a:rPr sz="2800" spc="-30" dirty="0">
                <a:latin typeface="Calibri"/>
                <a:cs typeface="Calibri"/>
              </a:rPr>
              <a:t>a</a:t>
            </a:r>
            <a:r>
              <a:rPr sz="2800" dirty="0">
                <a:latin typeface="Calibri"/>
                <a:cs typeface="Calibri"/>
              </a:rPr>
              <a:t>vi</a:t>
            </a:r>
            <a:r>
              <a:rPr sz="2800" spc="-55" dirty="0">
                <a:latin typeface="Calibri"/>
                <a:cs typeface="Calibri"/>
              </a:rPr>
              <a:t>g</a:t>
            </a:r>
            <a:r>
              <a:rPr sz="2800" spc="-20" dirty="0">
                <a:latin typeface="Calibri"/>
                <a:cs typeface="Calibri"/>
              </a:rPr>
              <a:t>a</a:t>
            </a:r>
            <a:r>
              <a:rPr sz="2800" spc="-25" dirty="0">
                <a:latin typeface="Calibri"/>
                <a:cs typeface="Calibri"/>
              </a:rPr>
              <a:t>t</a:t>
            </a:r>
            <a:r>
              <a:rPr sz="2800" dirty="0">
                <a:latin typeface="Calibri"/>
                <a:cs typeface="Calibri"/>
              </a:rPr>
              <a:t>or </a:t>
            </a:r>
            <a:r>
              <a:rPr lang="en-US" sz="2800" dirty="0">
                <a:latin typeface="Calibri"/>
                <a:cs typeface="Calibri"/>
              </a:rPr>
              <a:t>of cli</a:t>
            </a:r>
            <a:r>
              <a:rPr sz="2800" dirty="0">
                <a:latin typeface="Calibri"/>
                <a:cs typeface="Calibri"/>
              </a:rPr>
              <a:t>e</a:t>
            </a:r>
            <a:r>
              <a:rPr sz="2800" spc="-25" dirty="0">
                <a:latin typeface="Calibri"/>
                <a:cs typeface="Calibri"/>
              </a:rPr>
              <a:t>n</a:t>
            </a:r>
            <a:r>
              <a:rPr sz="2800" spc="80" dirty="0">
                <a:latin typeface="Calibri"/>
                <a:cs typeface="Calibri"/>
              </a:rPr>
              <a:t>t</a:t>
            </a:r>
            <a:r>
              <a:rPr sz="2800" spc="-145" dirty="0">
                <a:latin typeface="Calibri"/>
                <a:cs typeface="Calibri"/>
              </a:rPr>
              <a:t>’</a:t>
            </a:r>
            <a:r>
              <a:rPr sz="2800" dirty="0">
                <a:latin typeface="Calibri"/>
                <a:cs typeface="Calibri"/>
              </a:rPr>
              <a:t>s</a:t>
            </a:r>
            <a:r>
              <a:rPr sz="2800" spc="-20" dirty="0">
                <a:latin typeface="Calibri"/>
                <a:cs typeface="Calibri"/>
              </a:rPr>
              <a:t> </a:t>
            </a:r>
            <a:r>
              <a:rPr sz="2800" dirty="0">
                <a:latin typeface="Calibri"/>
                <a:cs typeface="Calibri"/>
              </a:rPr>
              <a:t>e</a:t>
            </a:r>
            <a:r>
              <a:rPr sz="2800" spc="-25" dirty="0">
                <a:latin typeface="Calibri"/>
                <a:cs typeface="Calibri"/>
              </a:rPr>
              <a:t>nt</a:t>
            </a:r>
            <a:r>
              <a:rPr lang="en-US" sz="2800" dirty="0">
                <a:latin typeface="Calibri"/>
                <a:cs typeface="Calibri"/>
              </a:rPr>
              <a:t>ry</a:t>
            </a:r>
            <a:r>
              <a:rPr sz="2800" spc="-5" dirty="0">
                <a:latin typeface="Calibri"/>
                <a:cs typeface="Calibri"/>
              </a:rPr>
              <a:t> </a:t>
            </a:r>
            <a:r>
              <a:rPr lang="en-US" sz="2800" spc="-5" dirty="0">
                <a:latin typeface="Calibri"/>
                <a:cs typeface="Calibri"/>
              </a:rPr>
              <a:t>t</a:t>
            </a:r>
            <a:r>
              <a:rPr sz="2800" dirty="0">
                <a:latin typeface="Calibri"/>
                <a:cs typeface="Calibri"/>
              </a:rPr>
              <a:t>o</a:t>
            </a:r>
            <a:r>
              <a:rPr sz="2800" spc="-35" dirty="0">
                <a:latin typeface="Calibri"/>
                <a:cs typeface="Calibri"/>
              </a:rPr>
              <a:t> </a:t>
            </a:r>
            <a:r>
              <a:rPr sz="2800" spc="-5" dirty="0">
                <a:latin typeface="Calibri"/>
                <a:cs typeface="Calibri"/>
              </a:rPr>
              <a:t>HMIS</a:t>
            </a:r>
            <a:endParaRPr sz="2800" dirty="0">
              <a:latin typeface="Calibri"/>
              <a:cs typeface="Calibri"/>
            </a:endParaRPr>
          </a:p>
          <a:p>
            <a:pPr marL="268605" marR="48895" indent="-255904">
              <a:lnSpc>
                <a:spcPct val="100000"/>
              </a:lnSpc>
              <a:spcBef>
                <a:spcPts val="575"/>
              </a:spcBef>
              <a:buClr>
                <a:srgbClr val="375F92"/>
              </a:buClr>
              <a:buFont typeface="Arial"/>
              <a:buChar char="•"/>
              <a:tabLst>
                <a:tab pos="269240" algn="l"/>
              </a:tabLst>
            </a:pPr>
            <a:r>
              <a:rPr sz="2800" spc="-5" dirty="0">
                <a:latin typeface="Calibri"/>
                <a:cs typeface="Calibri"/>
              </a:rPr>
              <a:t>S</a:t>
            </a:r>
            <a:r>
              <a:rPr sz="2800" spc="10" dirty="0">
                <a:latin typeface="Calibri"/>
                <a:cs typeface="Calibri"/>
              </a:rPr>
              <a:t>c</a:t>
            </a:r>
            <a:r>
              <a:rPr sz="2800" spc="-20" dirty="0">
                <a:latin typeface="Calibri"/>
                <a:cs typeface="Calibri"/>
              </a:rPr>
              <a:t>h</a:t>
            </a:r>
            <a:r>
              <a:rPr sz="2800" spc="-10" dirty="0">
                <a:latin typeface="Calibri"/>
                <a:cs typeface="Calibri"/>
              </a:rPr>
              <a:t>e</a:t>
            </a:r>
            <a:r>
              <a:rPr sz="2800" spc="-5" dirty="0">
                <a:latin typeface="Calibri"/>
                <a:cs typeface="Calibri"/>
              </a:rPr>
              <a:t>dul</a:t>
            </a:r>
            <a:r>
              <a:rPr lang="en-US" sz="2800" spc="-5" dirty="0">
                <a:latin typeface="Calibri"/>
                <a:cs typeface="Calibri"/>
              </a:rPr>
              <a:t>e</a:t>
            </a:r>
            <a:r>
              <a:rPr sz="2800" spc="-15" dirty="0">
                <a:latin typeface="Calibri"/>
                <a:cs typeface="Calibri"/>
              </a:rPr>
              <a:t> </a:t>
            </a:r>
            <a:r>
              <a:rPr sz="2800" dirty="0">
                <a:latin typeface="Calibri"/>
                <a:cs typeface="Calibri"/>
              </a:rPr>
              <a:t>ap</a:t>
            </a:r>
            <a:r>
              <a:rPr sz="2800" spc="-5" dirty="0">
                <a:latin typeface="Calibri"/>
                <a:cs typeface="Calibri"/>
              </a:rPr>
              <a:t>poi</a:t>
            </a:r>
            <a:r>
              <a:rPr sz="2800" spc="-25" dirty="0">
                <a:latin typeface="Calibri"/>
                <a:cs typeface="Calibri"/>
              </a:rPr>
              <a:t>n</a:t>
            </a:r>
            <a:r>
              <a:rPr sz="2800" spc="-15" dirty="0">
                <a:latin typeface="Calibri"/>
                <a:cs typeface="Calibri"/>
              </a:rPr>
              <a:t>tm</a:t>
            </a:r>
            <a:r>
              <a:rPr sz="2800" spc="-5" dirty="0">
                <a:latin typeface="Calibri"/>
                <a:cs typeface="Calibri"/>
              </a:rPr>
              <a:t>e</a:t>
            </a:r>
            <a:r>
              <a:rPr sz="2800" spc="-25" dirty="0">
                <a:latin typeface="Calibri"/>
                <a:cs typeface="Calibri"/>
              </a:rPr>
              <a:t>n</a:t>
            </a:r>
            <a:r>
              <a:rPr sz="2800" dirty="0">
                <a:latin typeface="Calibri"/>
                <a:cs typeface="Calibri"/>
              </a:rPr>
              <a:t>ts</a:t>
            </a:r>
            <a:r>
              <a:rPr sz="2800" spc="-5" dirty="0">
                <a:latin typeface="Calibri"/>
                <a:cs typeface="Calibri"/>
              </a:rPr>
              <a:t> </a:t>
            </a:r>
            <a:r>
              <a:rPr sz="2800" spc="-20" dirty="0">
                <a:latin typeface="Calibri"/>
                <a:cs typeface="Calibri"/>
              </a:rPr>
              <a:t>b</a:t>
            </a:r>
            <a:r>
              <a:rPr sz="2800" spc="-25" dirty="0">
                <a:latin typeface="Calibri"/>
                <a:cs typeface="Calibri"/>
              </a:rPr>
              <a:t>e</a:t>
            </a:r>
            <a:r>
              <a:rPr sz="2800" spc="-10" dirty="0">
                <a:latin typeface="Calibri"/>
                <a:cs typeface="Calibri"/>
              </a:rPr>
              <a:t>t</a:t>
            </a:r>
            <a:r>
              <a:rPr sz="2800" spc="-45" dirty="0">
                <a:latin typeface="Calibri"/>
                <a:cs typeface="Calibri"/>
              </a:rPr>
              <a:t>w</a:t>
            </a:r>
            <a:r>
              <a:rPr sz="2800" spc="-15" dirty="0">
                <a:latin typeface="Calibri"/>
                <a:cs typeface="Calibri"/>
              </a:rPr>
              <a:t>e</a:t>
            </a:r>
            <a:r>
              <a:rPr sz="2800" spc="-5" dirty="0">
                <a:latin typeface="Calibri"/>
                <a:cs typeface="Calibri"/>
              </a:rPr>
              <a:t>e</a:t>
            </a:r>
            <a:r>
              <a:rPr sz="2800" dirty="0">
                <a:latin typeface="Calibri"/>
                <a:cs typeface="Calibri"/>
              </a:rPr>
              <a:t>n</a:t>
            </a:r>
            <a:r>
              <a:rPr sz="2800" spc="-15" dirty="0">
                <a:latin typeface="Calibri"/>
                <a:cs typeface="Calibri"/>
              </a:rPr>
              <a:t> the</a:t>
            </a:r>
            <a:r>
              <a:rPr sz="2800" spc="5" dirty="0">
                <a:latin typeface="Calibri"/>
                <a:cs typeface="Calibri"/>
              </a:rPr>
              <a:t> </a:t>
            </a:r>
            <a:r>
              <a:rPr lang="en-US" sz="2800" spc="5" dirty="0">
                <a:latin typeface="Calibri"/>
                <a:cs typeface="Calibri"/>
              </a:rPr>
              <a:t>cl</a:t>
            </a:r>
            <a:r>
              <a:rPr sz="2800" dirty="0">
                <a:latin typeface="Calibri"/>
                <a:cs typeface="Calibri"/>
              </a:rPr>
              <a:t>i</a:t>
            </a:r>
            <a:r>
              <a:rPr sz="2800" spc="5" dirty="0">
                <a:latin typeface="Calibri"/>
                <a:cs typeface="Calibri"/>
              </a:rPr>
              <a:t>e</a:t>
            </a:r>
            <a:r>
              <a:rPr sz="2800" spc="-25" dirty="0">
                <a:latin typeface="Calibri"/>
                <a:cs typeface="Calibri"/>
              </a:rPr>
              <a:t>n</a:t>
            </a:r>
            <a:r>
              <a:rPr sz="2800" spc="-10" dirty="0">
                <a:latin typeface="Calibri"/>
                <a:cs typeface="Calibri"/>
              </a:rPr>
              <a:t>t</a:t>
            </a:r>
            <a:r>
              <a:rPr sz="2800" dirty="0">
                <a:latin typeface="Calibri"/>
                <a:cs typeface="Calibri"/>
              </a:rPr>
              <a:t> and </a:t>
            </a:r>
            <a:r>
              <a:rPr sz="2800" spc="-15" dirty="0">
                <a:latin typeface="Calibri"/>
                <a:cs typeface="Calibri"/>
              </a:rPr>
              <a:t>the</a:t>
            </a:r>
            <a:r>
              <a:rPr sz="2800" spc="-10" dirty="0">
                <a:latin typeface="Calibri"/>
                <a:cs typeface="Calibri"/>
              </a:rPr>
              <a:t> </a:t>
            </a:r>
            <a:r>
              <a:rPr sz="2800" spc="-5" dirty="0">
                <a:latin typeface="Calibri"/>
                <a:cs typeface="Calibri"/>
              </a:rPr>
              <a:t>Housing </a:t>
            </a:r>
            <a:r>
              <a:rPr sz="2800" spc="-15" dirty="0">
                <a:latin typeface="Calibri"/>
                <a:cs typeface="Calibri"/>
              </a:rPr>
              <a:t>P</a:t>
            </a:r>
            <a:r>
              <a:rPr sz="2800" spc="-50" dirty="0">
                <a:latin typeface="Calibri"/>
                <a:cs typeface="Calibri"/>
              </a:rPr>
              <a:t>r</a:t>
            </a:r>
            <a:r>
              <a:rPr sz="2800" spc="-20" dirty="0">
                <a:latin typeface="Calibri"/>
                <a:cs typeface="Calibri"/>
              </a:rPr>
              <a:t>o</a:t>
            </a:r>
            <a:r>
              <a:rPr sz="2800" spc="-10" dirty="0">
                <a:latin typeface="Calibri"/>
                <a:cs typeface="Calibri"/>
              </a:rPr>
              <a:t>vider</a:t>
            </a:r>
            <a:endParaRPr sz="2800" dirty="0">
              <a:latin typeface="Calibri"/>
              <a:cs typeface="Calibri"/>
            </a:endParaRPr>
          </a:p>
          <a:p>
            <a:pPr marL="268605" indent="-255904">
              <a:lnSpc>
                <a:spcPct val="100000"/>
              </a:lnSpc>
              <a:spcBef>
                <a:spcPts val="575"/>
              </a:spcBef>
              <a:buClr>
                <a:srgbClr val="375F92"/>
              </a:buClr>
              <a:buFont typeface="Arial"/>
              <a:buChar char="•"/>
              <a:tabLst>
                <a:tab pos="269240" algn="l"/>
              </a:tabLst>
            </a:pPr>
            <a:r>
              <a:rPr sz="2800" spc="-100" dirty="0">
                <a:latin typeface="Calibri"/>
                <a:cs typeface="Calibri"/>
              </a:rPr>
              <a:t>W</a:t>
            </a:r>
            <a:r>
              <a:rPr sz="2800" spc="-5" dirty="0">
                <a:latin typeface="Calibri"/>
                <a:cs typeface="Calibri"/>
              </a:rPr>
              <a:t>ork</a:t>
            </a:r>
            <a:r>
              <a:rPr sz="2800" spc="-10" dirty="0">
                <a:latin typeface="Calibri"/>
                <a:cs typeface="Calibri"/>
              </a:rPr>
              <a:t> </a:t>
            </a:r>
            <a:r>
              <a:rPr sz="2800" dirty="0">
                <a:latin typeface="Calibri"/>
                <a:cs typeface="Calibri"/>
              </a:rPr>
              <a:t>with</a:t>
            </a:r>
            <a:r>
              <a:rPr sz="2800" spc="-20" dirty="0">
                <a:latin typeface="Calibri"/>
                <a:cs typeface="Calibri"/>
              </a:rPr>
              <a:t> </a:t>
            </a:r>
            <a:r>
              <a:rPr sz="2800" dirty="0">
                <a:latin typeface="Calibri"/>
                <a:cs typeface="Calibri"/>
              </a:rPr>
              <a:t>the </a:t>
            </a:r>
            <a:r>
              <a:rPr sz="2800" spc="5" dirty="0">
                <a:latin typeface="Calibri"/>
                <a:cs typeface="Calibri"/>
              </a:rPr>
              <a:t>C</a:t>
            </a:r>
            <a:r>
              <a:rPr sz="2800" spc="-20" dirty="0">
                <a:latin typeface="Calibri"/>
                <a:cs typeface="Calibri"/>
              </a:rPr>
              <a:t>E</a:t>
            </a:r>
            <a:r>
              <a:rPr sz="2800" dirty="0">
                <a:latin typeface="Calibri"/>
                <a:cs typeface="Calibri"/>
              </a:rPr>
              <a:t>S</a:t>
            </a:r>
            <a:r>
              <a:rPr sz="2800" spc="-25" dirty="0">
                <a:latin typeface="Calibri"/>
                <a:cs typeface="Calibri"/>
              </a:rPr>
              <a:t> </a:t>
            </a:r>
            <a:r>
              <a:rPr sz="2800" spc="-5" dirty="0">
                <a:latin typeface="Calibri"/>
                <a:cs typeface="Calibri"/>
              </a:rPr>
              <a:t>Housin</a:t>
            </a:r>
            <a:r>
              <a:rPr sz="2800" dirty="0">
                <a:latin typeface="Calibri"/>
                <a:cs typeface="Calibri"/>
              </a:rPr>
              <a:t>g</a:t>
            </a:r>
            <a:r>
              <a:rPr sz="2800" spc="5" dirty="0">
                <a:latin typeface="Calibri"/>
                <a:cs typeface="Calibri"/>
              </a:rPr>
              <a:t> </a:t>
            </a:r>
            <a:r>
              <a:rPr sz="2800" dirty="0">
                <a:latin typeface="Calibri"/>
                <a:cs typeface="Calibri"/>
              </a:rPr>
              <a:t>N</a:t>
            </a:r>
            <a:r>
              <a:rPr sz="2800" spc="-35" dirty="0">
                <a:latin typeface="Calibri"/>
                <a:cs typeface="Calibri"/>
              </a:rPr>
              <a:t>a</a:t>
            </a:r>
            <a:r>
              <a:rPr sz="2800" dirty="0">
                <a:latin typeface="Calibri"/>
                <a:cs typeface="Calibri"/>
              </a:rPr>
              <a:t>vi</a:t>
            </a:r>
            <a:r>
              <a:rPr sz="2800" spc="-55" dirty="0">
                <a:latin typeface="Calibri"/>
                <a:cs typeface="Calibri"/>
              </a:rPr>
              <a:t>g</a:t>
            </a:r>
            <a:r>
              <a:rPr sz="2800" spc="-20" dirty="0">
                <a:latin typeface="Calibri"/>
                <a:cs typeface="Calibri"/>
              </a:rPr>
              <a:t>a</a:t>
            </a:r>
            <a:r>
              <a:rPr sz="2800" spc="-25" dirty="0">
                <a:latin typeface="Calibri"/>
                <a:cs typeface="Calibri"/>
              </a:rPr>
              <a:t>t</a:t>
            </a:r>
            <a:r>
              <a:rPr sz="2800" spc="-5" dirty="0">
                <a:latin typeface="Calibri"/>
                <a:cs typeface="Calibri"/>
              </a:rPr>
              <a:t>o</a:t>
            </a:r>
            <a:r>
              <a:rPr sz="2800" spc="-40" dirty="0">
                <a:latin typeface="Calibri"/>
                <a:cs typeface="Calibri"/>
              </a:rPr>
              <a:t>r</a:t>
            </a:r>
            <a:r>
              <a:rPr sz="2800" dirty="0">
                <a:latin typeface="Calibri"/>
                <a:cs typeface="Calibri"/>
              </a:rPr>
              <a:t>s</a:t>
            </a:r>
            <a:r>
              <a:rPr sz="2800" spc="-20" dirty="0">
                <a:latin typeface="Calibri"/>
                <a:cs typeface="Calibri"/>
              </a:rPr>
              <a:t> </a:t>
            </a:r>
            <a:r>
              <a:rPr sz="2800" spc="-5" dirty="0">
                <a:latin typeface="Calibri"/>
                <a:cs typeface="Calibri"/>
              </a:rPr>
              <a:t>o</a:t>
            </a:r>
            <a:r>
              <a:rPr sz="2800" dirty="0">
                <a:latin typeface="Calibri"/>
                <a:cs typeface="Calibri"/>
              </a:rPr>
              <a:t>n m</a:t>
            </a:r>
            <a:r>
              <a:rPr sz="2800" spc="-20" dirty="0">
                <a:latin typeface="Calibri"/>
                <a:cs typeface="Calibri"/>
              </a:rPr>
              <a:t>o</a:t>
            </a:r>
            <a:r>
              <a:rPr sz="2800" spc="-30" dirty="0">
                <a:latin typeface="Calibri"/>
                <a:cs typeface="Calibri"/>
              </a:rPr>
              <a:t>v</a:t>
            </a:r>
            <a:r>
              <a:rPr sz="2800" spc="-50" dirty="0">
                <a:latin typeface="Calibri"/>
                <a:cs typeface="Calibri"/>
              </a:rPr>
              <a:t>e</a:t>
            </a:r>
            <a:r>
              <a:rPr sz="2800" spc="-5" dirty="0">
                <a:latin typeface="Calibri"/>
                <a:cs typeface="Calibri"/>
              </a:rPr>
              <a:t>-</a:t>
            </a:r>
            <a:r>
              <a:rPr sz="2800" dirty="0">
                <a:latin typeface="Calibri"/>
                <a:cs typeface="Calibri"/>
              </a:rPr>
              <a:t>in </a:t>
            </a:r>
            <a:r>
              <a:rPr sz="2800" spc="-45" dirty="0">
                <a:latin typeface="Calibri"/>
                <a:cs typeface="Calibri"/>
              </a:rPr>
              <a:t>r</a:t>
            </a:r>
            <a:r>
              <a:rPr sz="2800" dirty="0">
                <a:latin typeface="Calibri"/>
                <a:cs typeface="Calibri"/>
              </a:rPr>
              <a:t>esou</a:t>
            </a:r>
            <a:r>
              <a:rPr sz="2800" spc="-50" dirty="0">
                <a:latin typeface="Calibri"/>
                <a:cs typeface="Calibri"/>
              </a:rPr>
              <a:t>r</a:t>
            </a:r>
            <a:r>
              <a:rPr sz="2800" dirty="0">
                <a:latin typeface="Calibri"/>
                <a:cs typeface="Calibri"/>
              </a:rPr>
              <a:t>c</a:t>
            </a:r>
            <a:r>
              <a:rPr sz="2800" spc="5" dirty="0">
                <a:latin typeface="Calibri"/>
                <a:cs typeface="Calibri"/>
              </a:rPr>
              <a:t>e</a:t>
            </a:r>
            <a:r>
              <a:rPr sz="2800" dirty="0">
                <a:latin typeface="Calibri"/>
                <a:cs typeface="Calibri"/>
              </a:rPr>
              <a:t>s</a:t>
            </a:r>
          </a:p>
        </p:txBody>
      </p:sp>
      <p:sp>
        <p:nvSpPr>
          <p:cNvPr id="4" name="object 4"/>
          <p:cNvSpPr txBox="1"/>
          <p:nvPr/>
        </p:nvSpPr>
        <p:spPr>
          <a:xfrm>
            <a:off x="8836532" y="6487464"/>
            <a:ext cx="180975" cy="177800"/>
          </a:xfrm>
          <a:prstGeom prst="rect">
            <a:avLst/>
          </a:prstGeom>
        </p:spPr>
        <p:txBody>
          <a:bodyPr vert="horz" wrap="square" lIns="0" tIns="0" rIns="0" bIns="0" rtlCol="0">
            <a:spAutoFit/>
          </a:bodyPr>
          <a:lstStyle/>
          <a:p>
            <a:pPr marL="12700">
              <a:lnSpc>
                <a:spcPct val="100000"/>
              </a:lnSpc>
            </a:pPr>
            <a:r>
              <a:rPr sz="1200" spc="-10" dirty="0">
                <a:solidFill>
                  <a:srgbClr val="888888"/>
                </a:solidFill>
                <a:latin typeface="Calibri"/>
                <a:cs typeface="Calibri"/>
              </a:rPr>
              <a:t>13</a:t>
            </a:r>
            <a:endParaRPr sz="1200" dirty="0">
              <a:latin typeface="Calibri"/>
              <a:cs typeface="Calibri"/>
            </a:endParaRPr>
          </a:p>
        </p:txBody>
      </p:sp>
      <p:sp>
        <p:nvSpPr>
          <p:cNvPr id="6" name="object 2"/>
          <p:cNvSpPr txBox="1">
            <a:spLocks noGrp="1"/>
          </p:cNvSpPr>
          <p:nvPr>
            <p:ph type="title"/>
          </p:nvPr>
        </p:nvSpPr>
        <p:spPr>
          <a:xfrm>
            <a:off x="457200" y="784742"/>
            <a:ext cx="8229600" cy="1107996"/>
          </a:xfrm>
          <a:prstGeom prst="rect">
            <a:avLst/>
          </a:prstGeom>
        </p:spPr>
        <p:txBody>
          <a:bodyPr vert="horz" wrap="square" lIns="0" tIns="0" rIns="0" bIns="0" rtlCol="0">
            <a:spAutoFit/>
          </a:bodyPr>
          <a:lstStyle/>
          <a:p>
            <a:pPr marL="12700" algn="ctr">
              <a:lnSpc>
                <a:spcPct val="100000"/>
              </a:lnSpc>
            </a:pPr>
            <a:r>
              <a:rPr lang="en-US" sz="3600" spc="-10" dirty="0">
                <a:solidFill>
                  <a:schemeClr val="accent6">
                    <a:lumMod val="75000"/>
                  </a:schemeClr>
                </a:solidFill>
              </a:rPr>
              <a:t>SUD CASE MANAGERS &amp; HOMELESS SERVICE COORDINATION</a:t>
            </a:r>
            <a:endParaRPr sz="3600" spc="-10" dirty="0">
              <a:solidFill>
                <a:schemeClr val="accent6">
                  <a:lumMod val="75000"/>
                </a:schemeClr>
              </a:solidFill>
            </a:endParaRPr>
          </a:p>
        </p:txBody>
      </p:sp>
    </p:spTree>
    <p:extLst>
      <p:ext uri="{BB962C8B-B14F-4D97-AF65-F5344CB8AC3E}">
        <p14:creationId xmlns:p14="http://schemas.microsoft.com/office/powerpoint/2010/main" val="28819202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39" y="2189363"/>
            <a:ext cx="8395410" cy="3754874"/>
          </a:xfrm>
          <a:prstGeom prst="rect">
            <a:avLst/>
          </a:prstGeom>
        </p:spPr>
        <p:txBody>
          <a:bodyPr vert="horz" wrap="square" lIns="0" tIns="0" rIns="0" bIns="0" rtlCol="0">
            <a:spAutoFit/>
          </a:bodyPr>
          <a:lstStyle/>
          <a:p>
            <a:pPr marL="12700"/>
            <a:r>
              <a:rPr sz="2800" b="1" spc="-5" dirty="0">
                <a:latin typeface="Calibri"/>
                <a:cs typeface="Calibri"/>
              </a:rPr>
              <a:t>Co</a:t>
            </a:r>
            <a:r>
              <a:rPr sz="2800" b="1" spc="5" dirty="0">
                <a:latin typeface="Calibri"/>
                <a:cs typeface="Calibri"/>
              </a:rPr>
              <a:t>m</a:t>
            </a:r>
            <a:r>
              <a:rPr sz="2800" b="1" spc="-5" dirty="0">
                <a:latin typeface="Calibri"/>
                <a:cs typeface="Calibri"/>
              </a:rPr>
              <a:t>mu</a:t>
            </a:r>
            <a:r>
              <a:rPr sz="2800" b="1" spc="-10" dirty="0">
                <a:latin typeface="Calibri"/>
                <a:cs typeface="Calibri"/>
              </a:rPr>
              <a:t>n</a:t>
            </a:r>
            <a:r>
              <a:rPr sz="2800" b="1" dirty="0">
                <a:latin typeface="Calibri"/>
                <a:cs typeface="Calibri"/>
              </a:rPr>
              <a:t>i</a:t>
            </a:r>
            <a:r>
              <a:rPr sz="2800" b="1" spc="-15" dirty="0">
                <a:latin typeface="Calibri"/>
                <a:cs typeface="Calibri"/>
              </a:rPr>
              <a:t>c</a:t>
            </a:r>
            <a:r>
              <a:rPr sz="2800" b="1" spc="-25" dirty="0">
                <a:latin typeface="Calibri"/>
                <a:cs typeface="Calibri"/>
              </a:rPr>
              <a:t>a</a:t>
            </a:r>
            <a:r>
              <a:rPr sz="2800" b="1" spc="-10" dirty="0">
                <a:latin typeface="Calibri"/>
                <a:cs typeface="Calibri"/>
              </a:rPr>
              <a:t>t</a:t>
            </a:r>
            <a:r>
              <a:rPr sz="2800" b="1" spc="-20" dirty="0">
                <a:latin typeface="Calibri"/>
                <a:cs typeface="Calibri"/>
              </a:rPr>
              <a:t>i</a:t>
            </a:r>
            <a:r>
              <a:rPr sz="2800" b="1" dirty="0">
                <a:latin typeface="Calibri"/>
                <a:cs typeface="Calibri"/>
              </a:rPr>
              <a:t>on</a:t>
            </a:r>
            <a:r>
              <a:rPr lang="en-US" sz="2800" b="1" dirty="0">
                <a:cs typeface="Calibri"/>
              </a:rPr>
              <a:t>:</a:t>
            </a:r>
            <a:endParaRPr lang="en-US" sz="2800" dirty="0">
              <a:cs typeface="Calibri"/>
            </a:endParaRPr>
          </a:p>
          <a:p>
            <a:pPr marL="268605" indent="-255904">
              <a:lnSpc>
                <a:spcPct val="100000"/>
              </a:lnSpc>
              <a:spcBef>
                <a:spcPts val="575"/>
              </a:spcBef>
              <a:buClr>
                <a:srgbClr val="375F92"/>
              </a:buClr>
              <a:buFont typeface="Arial"/>
              <a:buChar char="•"/>
              <a:tabLst>
                <a:tab pos="269240" algn="l"/>
              </a:tabLst>
            </a:pPr>
            <a:r>
              <a:rPr sz="2800" dirty="0">
                <a:latin typeface="Calibri"/>
                <a:cs typeface="Calibri"/>
              </a:rPr>
              <a:t>Upd</a:t>
            </a:r>
            <a:r>
              <a:rPr sz="2800" spc="-20" dirty="0">
                <a:latin typeface="Calibri"/>
                <a:cs typeface="Calibri"/>
              </a:rPr>
              <a:t>a</a:t>
            </a:r>
            <a:r>
              <a:rPr sz="2800" dirty="0">
                <a:latin typeface="Calibri"/>
                <a:cs typeface="Calibri"/>
              </a:rPr>
              <a:t>t</a:t>
            </a:r>
            <a:r>
              <a:rPr lang="en-US" sz="2800" dirty="0">
                <a:latin typeface="Calibri"/>
                <a:cs typeface="Calibri"/>
              </a:rPr>
              <a:t>e</a:t>
            </a:r>
            <a:r>
              <a:rPr sz="2800" dirty="0">
                <a:latin typeface="Calibri"/>
                <a:cs typeface="Calibri"/>
              </a:rPr>
              <a:t> RBH</a:t>
            </a:r>
            <a:r>
              <a:rPr sz="2800" spc="-5" dirty="0">
                <a:latin typeface="Calibri"/>
                <a:cs typeface="Calibri"/>
              </a:rPr>
              <a:t> </a:t>
            </a:r>
            <a:r>
              <a:rPr lang="en-US" sz="2800" dirty="0">
                <a:latin typeface="Calibri"/>
                <a:cs typeface="Calibri"/>
              </a:rPr>
              <a:t>or</a:t>
            </a:r>
            <a:r>
              <a:rPr sz="2800" dirty="0">
                <a:latin typeface="Calibri"/>
                <a:cs typeface="Calibri"/>
              </a:rPr>
              <a:t> other Housing P</a:t>
            </a:r>
            <a:r>
              <a:rPr sz="2800" spc="-40" dirty="0">
                <a:latin typeface="Calibri"/>
                <a:cs typeface="Calibri"/>
              </a:rPr>
              <a:t>r</a:t>
            </a:r>
            <a:r>
              <a:rPr sz="2800" spc="-15" dirty="0">
                <a:latin typeface="Calibri"/>
                <a:cs typeface="Calibri"/>
              </a:rPr>
              <a:t>o</a:t>
            </a:r>
            <a:r>
              <a:rPr sz="2800" dirty="0">
                <a:latin typeface="Calibri"/>
                <a:cs typeface="Calibri"/>
              </a:rPr>
              <a:t>vide</a:t>
            </a:r>
            <a:r>
              <a:rPr sz="2800" spc="-30" dirty="0">
                <a:latin typeface="Calibri"/>
                <a:cs typeface="Calibri"/>
              </a:rPr>
              <a:t>r</a:t>
            </a:r>
            <a:r>
              <a:rPr sz="2800" dirty="0">
                <a:latin typeface="Calibri"/>
                <a:cs typeface="Calibri"/>
              </a:rPr>
              <a:t>s </a:t>
            </a:r>
            <a:r>
              <a:rPr sz="2800" spc="-10" dirty="0">
                <a:latin typeface="Calibri"/>
                <a:cs typeface="Calibri"/>
              </a:rPr>
              <a:t>o</a:t>
            </a:r>
            <a:r>
              <a:rPr sz="2800" dirty="0">
                <a:latin typeface="Calibri"/>
                <a:cs typeface="Calibri"/>
              </a:rPr>
              <a:t>f </a:t>
            </a:r>
            <a:r>
              <a:rPr lang="en-US" sz="2800" dirty="0">
                <a:latin typeface="Calibri"/>
                <a:cs typeface="Calibri"/>
              </a:rPr>
              <a:t>client’s </a:t>
            </a:r>
            <a:r>
              <a:rPr sz="2800" spc="-10" dirty="0">
                <a:latin typeface="Calibri"/>
                <a:cs typeface="Calibri"/>
              </a:rPr>
              <a:t>t</a:t>
            </a:r>
            <a:r>
              <a:rPr sz="2800" spc="-45" dirty="0">
                <a:latin typeface="Calibri"/>
                <a:cs typeface="Calibri"/>
              </a:rPr>
              <a:t>r</a:t>
            </a:r>
            <a:r>
              <a:rPr sz="2800" spc="-15" dirty="0">
                <a:latin typeface="Calibri"/>
                <a:cs typeface="Calibri"/>
              </a:rPr>
              <a:t>e</a:t>
            </a:r>
            <a:r>
              <a:rPr sz="2800" spc="-30" dirty="0">
                <a:latin typeface="Calibri"/>
                <a:cs typeface="Calibri"/>
              </a:rPr>
              <a:t>a</a:t>
            </a:r>
            <a:r>
              <a:rPr sz="2800" spc="-15" dirty="0">
                <a:latin typeface="Calibri"/>
                <a:cs typeface="Calibri"/>
              </a:rPr>
              <a:t>tm</a:t>
            </a:r>
            <a:r>
              <a:rPr sz="2800" spc="-5" dirty="0">
                <a:latin typeface="Calibri"/>
                <a:cs typeface="Calibri"/>
              </a:rPr>
              <a:t>e</a:t>
            </a:r>
            <a:r>
              <a:rPr sz="2800" spc="-25" dirty="0">
                <a:latin typeface="Calibri"/>
                <a:cs typeface="Calibri"/>
              </a:rPr>
              <a:t>n</a:t>
            </a:r>
            <a:r>
              <a:rPr sz="2800" spc="-10" dirty="0">
                <a:latin typeface="Calibri"/>
                <a:cs typeface="Calibri"/>
              </a:rPr>
              <a:t>t</a:t>
            </a:r>
            <a:r>
              <a:rPr sz="2800" spc="-15" dirty="0">
                <a:latin typeface="Calibri"/>
                <a:cs typeface="Calibri"/>
              </a:rPr>
              <a:t> </a:t>
            </a:r>
            <a:r>
              <a:rPr sz="2800" spc="-30" dirty="0">
                <a:latin typeface="Calibri"/>
                <a:cs typeface="Calibri"/>
              </a:rPr>
              <a:t>s</a:t>
            </a:r>
            <a:r>
              <a:rPr sz="2800" spc="-35" dirty="0">
                <a:latin typeface="Calibri"/>
                <a:cs typeface="Calibri"/>
              </a:rPr>
              <a:t>t</a:t>
            </a:r>
            <a:r>
              <a:rPr sz="2800" spc="-20" dirty="0">
                <a:latin typeface="Calibri"/>
                <a:cs typeface="Calibri"/>
              </a:rPr>
              <a:t>a</a:t>
            </a:r>
            <a:r>
              <a:rPr sz="2800" dirty="0">
                <a:latin typeface="Calibri"/>
                <a:cs typeface="Calibri"/>
              </a:rPr>
              <a:t>tus</a:t>
            </a:r>
          </a:p>
          <a:p>
            <a:pPr marL="268605" indent="-255904">
              <a:lnSpc>
                <a:spcPct val="100000"/>
              </a:lnSpc>
              <a:spcBef>
                <a:spcPts val="575"/>
              </a:spcBef>
              <a:buClr>
                <a:srgbClr val="375F92"/>
              </a:buClr>
              <a:buFont typeface="Arial"/>
              <a:buChar char="•"/>
              <a:tabLst>
                <a:tab pos="269240" algn="l"/>
              </a:tabLst>
            </a:pPr>
            <a:r>
              <a:rPr sz="2800" dirty="0">
                <a:latin typeface="Calibri"/>
                <a:cs typeface="Calibri"/>
              </a:rPr>
              <a:t>E</a:t>
            </a:r>
            <a:r>
              <a:rPr sz="2800" spc="-25" dirty="0">
                <a:latin typeface="Calibri"/>
                <a:cs typeface="Calibri"/>
              </a:rPr>
              <a:t>n</a:t>
            </a:r>
            <a:r>
              <a:rPr sz="2800" spc="-35" dirty="0">
                <a:latin typeface="Calibri"/>
                <a:cs typeface="Calibri"/>
              </a:rPr>
              <a:t>t</a:t>
            </a:r>
            <a:r>
              <a:rPr sz="2800" spc="-15" dirty="0">
                <a:latin typeface="Calibri"/>
                <a:cs typeface="Calibri"/>
              </a:rPr>
              <a:t>e</a:t>
            </a:r>
            <a:r>
              <a:rPr sz="2800" spc="-5" dirty="0">
                <a:latin typeface="Calibri"/>
                <a:cs typeface="Calibri"/>
              </a:rPr>
              <a:t>r</a:t>
            </a:r>
            <a:r>
              <a:rPr sz="2800" spc="-20" dirty="0">
                <a:latin typeface="Calibri"/>
                <a:cs typeface="Calibri"/>
              </a:rPr>
              <a:t> </a:t>
            </a:r>
            <a:r>
              <a:rPr sz="2800" dirty="0">
                <a:latin typeface="Calibri"/>
                <a:cs typeface="Calibri"/>
              </a:rPr>
              <a:t>and</a:t>
            </a:r>
            <a:r>
              <a:rPr sz="2800" spc="-5" dirty="0">
                <a:latin typeface="Calibri"/>
                <a:cs typeface="Calibri"/>
              </a:rPr>
              <a:t> up</a:t>
            </a:r>
            <a:r>
              <a:rPr sz="2800" dirty="0">
                <a:latin typeface="Calibri"/>
                <a:cs typeface="Calibri"/>
              </a:rPr>
              <a:t>d</a:t>
            </a:r>
            <a:r>
              <a:rPr sz="2800" spc="-20" dirty="0">
                <a:latin typeface="Calibri"/>
                <a:cs typeface="Calibri"/>
              </a:rPr>
              <a:t>a</a:t>
            </a:r>
            <a:r>
              <a:rPr sz="2800" dirty="0">
                <a:latin typeface="Calibri"/>
                <a:cs typeface="Calibri"/>
              </a:rPr>
              <a:t>t</a:t>
            </a:r>
            <a:r>
              <a:rPr lang="en-US" sz="2800" dirty="0">
                <a:latin typeface="Calibri"/>
                <a:cs typeface="Calibri"/>
              </a:rPr>
              <a:t>e</a:t>
            </a:r>
            <a:r>
              <a:rPr sz="2800" dirty="0">
                <a:latin typeface="Calibri"/>
                <a:cs typeface="Calibri"/>
              </a:rPr>
              <a:t> i</a:t>
            </a:r>
            <a:r>
              <a:rPr sz="2800" spc="-15" dirty="0">
                <a:latin typeface="Calibri"/>
                <a:cs typeface="Calibri"/>
              </a:rPr>
              <a:t>n</a:t>
            </a:r>
            <a:r>
              <a:rPr sz="2800" spc="-50" dirty="0">
                <a:latin typeface="Calibri"/>
                <a:cs typeface="Calibri"/>
              </a:rPr>
              <a:t>f</a:t>
            </a:r>
            <a:r>
              <a:rPr sz="2800" spc="-20" dirty="0">
                <a:latin typeface="Calibri"/>
                <a:cs typeface="Calibri"/>
              </a:rPr>
              <a:t>orm</a:t>
            </a:r>
            <a:r>
              <a:rPr sz="2800" spc="-30" dirty="0">
                <a:latin typeface="Calibri"/>
                <a:cs typeface="Calibri"/>
              </a:rPr>
              <a:t>a</a:t>
            </a:r>
            <a:r>
              <a:rPr sz="2800" dirty="0">
                <a:latin typeface="Calibri"/>
                <a:cs typeface="Calibri"/>
              </a:rPr>
              <a:t>tion</a:t>
            </a:r>
            <a:r>
              <a:rPr sz="2800" spc="-20" dirty="0">
                <a:latin typeface="Calibri"/>
                <a:cs typeface="Calibri"/>
              </a:rPr>
              <a:t> </a:t>
            </a:r>
            <a:r>
              <a:rPr sz="2800" dirty="0">
                <a:latin typeface="Calibri"/>
                <a:cs typeface="Calibri"/>
              </a:rPr>
              <a:t>i</a:t>
            </a:r>
            <a:r>
              <a:rPr sz="2800" spc="-25" dirty="0">
                <a:latin typeface="Calibri"/>
                <a:cs typeface="Calibri"/>
              </a:rPr>
              <a:t>n</a:t>
            </a:r>
            <a:r>
              <a:rPr sz="2800" spc="-35" dirty="0">
                <a:latin typeface="Calibri"/>
                <a:cs typeface="Calibri"/>
              </a:rPr>
              <a:t>t</a:t>
            </a:r>
            <a:r>
              <a:rPr sz="2800" dirty="0">
                <a:latin typeface="Calibri"/>
                <a:cs typeface="Calibri"/>
              </a:rPr>
              <a:t>o</a:t>
            </a:r>
            <a:r>
              <a:rPr sz="2800" spc="-45" dirty="0">
                <a:latin typeface="Calibri"/>
                <a:cs typeface="Calibri"/>
              </a:rPr>
              <a:t> </a:t>
            </a:r>
            <a:r>
              <a:rPr sz="2800" spc="-5" dirty="0">
                <a:latin typeface="Calibri"/>
                <a:cs typeface="Calibri"/>
              </a:rPr>
              <a:t>HMIS</a:t>
            </a:r>
            <a:endParaRPr sz="2800" dirty="0">
              <a:latin typeface="Calibri"/>
              <a:cs typeface="Calibri"/>
            </a:endParaRPr>
          </a:p>
          <a:p>
            <a:pPr marL="268605" marR="530860" indent="-255904">
              <a:lnSpc>
                <a:spcPct val="100000"/>
              </a:lnSpc>
              <a:spcBef>
                <a:spcPts val="575"/>
              </a:spcBef>
              <a:buClr>
                <a:srgbClr val="375F92"/>
              </a:buClr>
              <a:buFont typeface="Arial"/>
              <a:buChar char="•"/>
              <a:tabLst>
                <a:tab pos="269240" algn="l"/>
              </a:tabLst>
            </a:pPr>
            <a:r>
              <a:rPr sz="2800" spc="-35" dirty="0">
                <a:latin typeface="Calibri"/>
                <a:cs typeface="Calibri"/>
              </a:rPr>
              <a:t>F</a:t>
            </a:r>
            <a:r>
              <a:rPr sz="2800" spc="-5" dirty="0">
                <a:latin typeface="Calibri"/>
                <a:cs typeface="Calibri"/>
              </a:rPr>
              <a:t>oll</a:t>
            </a:r>
            <a:r>
              <a:rPr sz="2800" spc="-15" dirty="0">
                <a:latin typeface="Calibri"/>
                <a:cs typeface="Calibri"/>
              </a:rPr>
              <a:t>o</a:t>
            </a:r>
            <a:r>
              <a:rPr sz="2800" dirty="0">
                <a:latin typeface="Calibri"/>
                <a:cs typeface="Calibri"/>
              </a:rPr>
              <a:t>w</a:t>
            </a:r>
            <a:r>
              <a:rPr sz="2800" spc="-15" dirty="0">
                <a:latin typeface="Calibri"/>
                <a:cs typeface="Calibri"/>
              </a:rPr>
              <a:t> </a:t>
            </a:r>
            <a:r>
              <a:rPr sz="2800" spc="-5" dirty="0">
                <a:latin typeface="Calibri"/>
                <a:cs typeface="Calibri"/>
              </a:rPr>
              <a:t>u</a:t>
            </a:r>
            <a:r>
              <a:rPr sz="2800" dirty="0">
                <a:latin typeface="Calibri"/>
                <a:cs typeface="Calibri"/>
              </a:rPr>
              <a:t>p</a:t>
            </a:r>
            <a:r>
              <a:rPr sz="2800" spc="10" dirty="0">
                <a:latin typeface="Calibri"/>
                <a:cs typeface="Calibri"/>
              </a:rPr>
              <a:t> </a:t>
            </a:r>
            <a:r>
              <a:rPr sz="2800" dirty="0">
                <a:latin typeface="Calibri"/>
                <a:cs typeface="Calibri"/>
              </a:rPr>
              <a:t>with</a:t>
            </a:r>
            <a:r>
              <a:rPr sz="2800" spc="-15" dirty="0">
                <a:latin typeface="Calibri"/>
                <a:cs typeface="Calibri"/>
              </a:rPr>
              <a:t> the</a:t>
            </a:r>
            <a:r>
              <a:rPr sz="2800" spc="5" dirty="0">
                <a:latin typeface="Calibri"/>
                <a:cs typeface="Calibri"/>
              </a:rPr>
              <a:t> </a:t>
            </a:r>
            <a:r>
              <a:rPr sz="2800" spc="-5" dirty="0">
                <a:latin typeface="Calibri"/>
                <a:cs typeface="Calibri"/>
              </a:rPr>
              <a:t>C</a:t>
            </a:r>
            <a:r>
              <a:rPr sz="2800" spc="-15" dirty="0">
                <a:latin typeface="Calibri"/>
                <a:cs typeface="Calibri"/>
              </a:rPr>
              <a:t>E</a:t>
            </a:r>
            <a:r>
              <a:rPr sz="2800" dirty="0">
                <a:latin typeface="Calibri"/>
                <a:cs typeface="Calibri"/>
              </a:rPr>
              <a:t>S</a:t>
            </a:r>
            <a:r>
              <a:rPr sz="2800" spc="-25" dirty="0">
                <a:latin typeface="Calibri"/>
                <a:cs typeface="Calibri"/>
              </a:rPr>
              <a:t> </a:t>
            </a:r>
            <a:r>
              <a:rPr sz="2800" spc="-15" dirty="0">
                <a:latin typeface="Calibri"/>
                <a:cs typeface="Calibri"/>
              </a:rPr>
              <a:t>a</a:t>
            </a:r>
            <a:r>
              <a:rPr sz="2800" spc="-35" dirty="0">
                <a:latin typeface="Calibri"/>
                <a:cs typeface="Calibri"/>
              </a:rPr>
              <a:t>g</a:t>
            </a:r>
            <a:r>
              <a:rPr sz="2800" spc="-15" dirty="0">
                <a:latin typeface="Calibri"/>
                <a:cs typeface="Calibri"/>
              </a:rPr>
              <a:t>e</a:t>
            </a:r>
            <a:r>
              <a:rPr sz="2800" spc="-10" dirty="0">
                <a:latin typeface="Calibri"/>
                <a:cs typeface="Calibri"/>
              </a:rPr>
              <a:t>n</a:t>
            </a:r>
            <a:r>
              <a:rPr sz="2800" dirty="0">
                <a:latin typeface="Calibri"/>
                <a:cs typeface="Calibri"/>
              </a:rPr>
              <a:t>c</a:t>
            </a:r>
            <a:r>
              <a:rPr sz="2800" spc="5" dirty="0">
                <a:latin typeface="Calibri"/>
                <a:cs typeface="Calibri"/>
              </a:rPr>
              <a:t>i</a:t>
            </a:r>
            <a:r>
              <a:rPr sz="2800" spc="-15" dirty="0">
                <a:latin typeface="Calibri"/>
                <a:cs typeface="Calibri"/>
              </a:rPr>
              <a:t>es</a:t>
            </a:r>
            <a:r>
              <a:rPr sz="2800" spc="-5" dirty="0">
                <a:latin typeface="Calibri"/>
                <a:cs typeface="Calibri"/>
              </a:rPr>
              <a:t> </a:t>
            </a:r>
            <a:r>
              <a:rPr sz="2800" dirty="0">
                <a:latin typeface="Calibri"/>
                <a:cs typeface="Calibri"/>
              </a:rPr>
              <a:t>a</a:t>
            </a:r>
            <a:r>
              <a:rPr sz="2800" spc="-5" dirty="0">
                <a:latin typeface="Calibri"/>
                <a:cs typeface="Calibri"/>
              </a:rPr>
              <a:t>bou</a:t>
            </a:r>
            <a:r>
              <a:rPr sz="2800" dirty="0">
                <a:latin typeface="Calibri"/>
                <a:cs typeface="Calibri"/>
              </a:rPr>
              <a:t>t</a:t>
            </a:r>
            <a:r>
              <a:rPr sz="2800" spc="-10" dirty="0">
                <a:latin typeface="Calibri"/>
                <a:cs typeface="Calibri"/>
              </a:rPr>
              <a:t> </a:t>
            </a:r>
            <a:r>
              <a:rPr sz="2800" spc="-15" dirty="0">
                <a:latin typeface="Calibri"/>
                <a:cs typeface="Calibri"/>
              </a:rPr>
              <a:t>the</a:t>
            </a:r>
            <a:r>
              <a:rPr sz="2800" spc="5" dirty="0">
                <a:latin typeface="Calibri"/>
                <a:cs typeface="Calibri"/>
              </a:rPr>
              <a:t> </a:t>
            </a:r>
            <a:r>
              <a:rPr sz="2800" spc="-30" dirty="0">
                <a:latin typeface="Calibri"/>
                <a:cs typeface="Calibri"/>
              </a:rPr>
              <a:t>s</a:t>
            </a:r>
            <a:r>
              <a:rPr sz="2800" spc="-35" dirty="0">
                <a:latin typeface="Calibri"/>
                <a:cs typeface="Calibri"/>
              </a:rPr>
              <a:t>t</a:t>
            </a:r>
            <a:r>
              <a:rPr sz="2800" spc="-20" dirty="0">
                <a:latin typeface="Calibri"/>
                <a:cs typeface="Calibri"/>
              </a:rPr>
              <a:t>a</a:t>
            </a:r>
            <a:r>
              <a:rPr sz="2800" dirty="0">
                <a:latin typeface="Calibri"/>
                <a:cs typeface="Calibri"/>
              </a:rPr>
              <a:t>tus</a:t>
            </a:r>
            <a:r>
              <a:rPr sz="2800" spc="-20" dirty="0">
                <a:latin typeface="Calibri"/>
                <a:cs typeface="Calibri"/>
              </a:rPr>
              <a:t> </a:t>
            </a:r>
            <a:r>
              <a:rPr sz="2800" spc="-5" dirty="0">
                <a:latin typeface="Calibri"/>
                <a:cs typeface="Calibri"/>
              </a:rPr>
              <a:t>of </a:t>
            </a:r>
            <a:r>
              <a:rPr sz="2800" spc="-20" dirty="0">
                <a:latin typeface="Calibri"/>
                <a:cs typeface="Calibri"/>
              </a:rPr>
              <a:t>m</a:t>
            </a:r>
            <a:r>
              <a:rPr sz="2800" spc="-30" dirty="0">
                <a:latin typeface="Calibri"/>
                <a:cs typeface="Calibri"/>
              </a:rPr>
              <a:t>a</a:t>
            </a:r>
            <a:r>
              <a:rPr sz="2800" spc="-35" dirty="0">
                <a:latin typeface="Calibri"/>
                <a:cs typeface="Calibri"/>
              </a:rPr>
              <a:t>t</a:t>
            </a:r>
            <a:r>
              <a:rPr sz="2800" dirty="0">
                <a:latin typeface="Calibri"/>
                <a:cs typeface="Calibri"/>
              </a:rPr>
              <a:t>c</a:t>
            </a:r>
            <a:r>
              <a:rPr sz="2800" spc="5" dirty="0">
                <a:latin typeface="Calibri"/>
                <a:cs typeface="Calibri"/>
              </a:rPr>
              <a:t>h</a:t>
            </a:r>
            <a:r>
              <a:rPr sz="2800" dirty="0">
                <a:latin typeface="Calibri"/>
                <a:cs typeface="Calibri"/>
              </a:rPr>
              <a:t>ing</a:t>
            </a:r>
            <a:r>
              <a:rPr sz="2800" spc="-10" dirty="0">
                <a:latin typeface="Calibri"/>
                <a:cs typeface="Calibri"/>
              </a:rPr>
              <a:t> </a:t>
            </a:r>
            <a:r>
              <a:rPr sz="2800" spc="-5" dirty="0">
                <a:latin typeface="Calibri"/>
                <a:cs typeface="Calibri"/>
              </a:rPr>
              <a:t>p</a:t>
            </a:r>
            <a:r>
              <a:rPr sz="2800" spc="-20" dirty="0">
                <a:latin typeface="Calibri"/>
                <a:cs typeface="Calibri"/>
              </a:rPr>
              <a:t>a</a:t>
            </a:r>
            <a:r>
              <a:rPr sz="2800" dirty="0">
                <a:latin typeface="Calibri"/>
                <a:cs typeface="Calibri"/>
              </a:rPr>
              <a:t>ti</a:t>
            </a:r>
            <a:r>
              <a:rPr sz="2800" spc="5" dirty="0">
                <a:latin typeface="Calibri"/>
                <a:cs typeface="Calibri"/>
              </a:rPr>
              <a:t>e</a:t>
            </a:r>
            <a:r>
              <a:rPr sz="2800" spc="-25" dirty="0">
                <a:latin typeface="Calibri"/>
                <a:cs typeface="Calibri"/>
              </a:rPr>
              <a:t>n</a:t>
            </a:r>
            <a:r>
              <a:rPr sz="2800" dirty="0">
                <a:latin typeface="Calibri"/>
                <a:cs typeface="Calibri"/>
              </a:rPr>
              <a:t>ts</a:t>
            </a:r>
            <a:r>
              <a:rPr sz="2800" spc="-5" dirty="0">
                <a:latin typeface="Calibri"/>
                <a:cs typeface="Calibri"/>
              </a:rPr>
              <a:t> </a:t>
            </a:r>
            <a:r>
              <a:rPr sz="2800" spc="-40" dirty="0">
                <a:latin typeface="Calibri"/>
                <a:cs typeface="Calibri"/>
              </a:rPr>
              <a:t>t</a:t>
            </a:r>
            <a:r>
              <a:rPr sz="2800" dirty="0">
                <a:latin typeface="Calibri"/>
                <a:cs typeface="Calibri"/>
              </a:rPr>
              <a:t>o</a:t>
            </a:r>
            <a:r>
              <a:rPr sz="2800" spc="-5" dirty="0">
                <a:latin typeface="Calibri"/>
                <a:cs typeface="Calibri"/>
              </a:rPr>
              <a:t> housing</a:t>
            </a:r>
            <a:endParaRPr sz="2800" dirty="0">
              <a:latin typeface="Calibri"/>
              <a:cs typeface="Calibri"/>
            </a:endParaRPr>
          </a:p>
          <a:p>
            <a:pPr marL="268605" indent="-255904">
              <a:lnSpc>
                <a:spcPct val="100000"/>
              </a:lnSpc>
              <a:spcBef>
                <a:spcPts val="575"/>
              </a:spcBef>
              <a:buClr>
                <a:srgbClr val="375F92"/>
              </a:buClr>
              <a:buFont typeface="Arial"/>
              <a:buChar char="•"/>
              <a:tabLst>
                <a:tab pos="269240" algn="l"/>
              </a:tabLst>
            </a:pPr>
            <a:r>
              <a:rPr sz="2800" spc="-30" dirty="0">
                <a:latin typeface="Calibri"/>
                <a:cs typeface="Calibri"/>
              </a:rPr>
              <a:t>E</a:t>
            </a:r>
            <a:r>
              <a:rPr sz="2800" spc="-5" dirty="0">
                <a:latin typeface="Calibri"/>
                <a:cs typeface="Calibri"/>
              </a:rPr>
              <a:t>du</a:t>
            </a:r>
            <a:r>
              <a:rPr sz="2800" spc="-15" dirty="0">
                <a:latin typeface="Calibri"/>
                <a:cs typeface="Calibri"/>
              </a:rPr>
              <a:t>c</a:t>
            </a:r>
            <a:r>
              <a:rPr sz="2800" spc="-20" dirty="0">
                <a:latin typeface="Calibri"/>
                <a:cs typeface="Calibri"/>
              </a:rPr>
              <a:t>a</a:t>
            </a:r>
            <a:r>
              <a:rPr sz="2800" dirty="0">
                <a:latin typeface="Calibri"/>
                <a:cs typeface="Calibri"/>
              </a:rPr>
              <a:t>t</a:t>
            </a:r>
            <a:r>
              <a:rPr lang="en-US" sz="2800" dirty="0">
                <a:latin typeface="Calibri"/>
                <a:cs typeface="Calibri"/>
              </a:rPr>
              <a:t>e</a:t>
            </a:r>
            <a:r>
              <a:rPr sz="2800" spc="-15" dirty="0">
                <a:latin typeface="Calibri"/>
                <a:cs typeface="Calibri"/>
              </a:rPr>
              <a:t> the</a:t>
            </a:r>
            <a:r>
              <a:rPr sz="2800" spc="5" dirty="0">
                <a:latin typeface="Calibri"/>
                <a:cs typeface="Calibri"/>
              </a:rPr>
              <a:t> </a:t>
            </a:r>
            <a:r>
              <a:rPr lang="en-US" sz="2800" spc="-5" dirty="0">
                <a:latin typeface="Calibri"/>
                <a:cs typeface="Calibri"/>
              </a:rPr>
              <a:t>cli</a:t>
            </a:r>
            <a:r>
              <a:rPr sz="2800" spc="5" dirty="0">
                <a:latin typeface="Calibri"/>
                <a:cs typeface="Calibri"/>
              </a:rPr>
              <a:t>e</a:t>
            </a:r>
            <a:r>
              <a:rPr sz="2800" spc="-25" dirty="0">
                <a:latin typeface="Calibri"/>
                <a:cs typeface="Calibri"/>
              </a:rPr>
              <a:t>n</a:t>
            </a:r>
            <a:r>
              <a:rPr sz="2800" spc="-10" dirty="0">
                <a:latin typeface="Calibri"/>
                <a:cs typeface="Calibri"/>
              </a:rPr>
              <a:t>t</a:t>
            </a:r>
            <a:r>
              <a:rPr sz="2800" spc="-15" dirty="0">
                <a:latin typeface="Calibri"/>
                <a:cs typeface="Calibri"/>
              </a:rPr>
              <a:t> </a:t>
            </a:r>
            <a:r>
              <a:rPr sz="2800" spc="-5" dirty="0">
                <a:latin typeface="Calibri"/>
                <a:cs typeface="Calibri"/>
              </a:rPr>
              <a:t>o</a:t>
            </a:r>
            <a:r>
              <a:rPr sz="2800" dirty="0">
                <a:latin typeface="Calibri"/>
                <a:cs typeface="Calibri"/>
              </a:rPr>
              <a:t>n</a:t>
            </a:r>
            <a:r>
              <a:rPr sz="2800" spc="5" dirty="0">
                <a:latin typeface="Calibri"/>
                <a:cs typeface="Calibri"/>
              </a:rPr>
              <a:t> </a:t>
            </a:r>
            <a:r>
              <a:rPr sz="2800" dirty="0">
                <a:latin typeface="Calibri"/>
                <a:cs typeface="Calibri"/>
              </a:rPr>
              <a:t>lan</a:t>
            </a:r>
            <a:r>
              <a:rPr sz="2800" spc="-5" dirty="0">
                <a:latin typeface="Calibri"/>
                <a:cs typeface="Calibri"/>
              </a:rPr>
              <a:t>dlo</a:t>
            </a:r>
            <a:r>
              <a:rPr sz="2800" spc="-35" dirty="0">
                <a:latin typeface="Calibri"/>
                <a:cs typeface="Calibri"/>
              </a:rPr>
              <a:t>r</a:t>
            </a:r>
            <a:r>
              <a:rPr sz="2800" spc="-30" dirty="0">
                <a:latin typeface="Calibri"/>
                <a:cs typeface="Calibri"/>
              </a:rPr>
              <a:t>d</a:t>
            </a:r>
            <a:r>
              <a:rPr sz="2800" spc="-5" dirty="0">
                <a:latin typeface="Calibri"/>
                <a:cs typeface="Calibri"/>
              </a:rPr>
              <a:t>-</a:t>
            </a:r>
            <a:r>
              <a:rPr sz="2800" spc="-35" dirty="0">
                <a:latin typeface="Calibri"/>
                <a:cs typeface="Calibri"/>
              </a:rPr>
              <a:t>t</a:t>
            </a:r>
            <a:r>
              <a:rPr sz="2800" spc="-15" dirty="0">
                <a:latin typeface="Calibri"/>
                <a:cs typeface="Calibri"/>
              </a:rPr>
              <a:t>ena</a:t>
            </a:r>
            <a:r>
              <a:rPr sz="2800" spc="-25" dirty="0">
                <a:latin typeface="Calibri"/>
                <a:cs typeface="Calibri"/>
              </a:rPr>
              <a:t>n</a:t>
            </a:r>
            <a:r>
              <a:rPr sz="2800" spc="-10" dirty="0">
                <a:latin typeface="Calibri"/>
                <a:cs typeface="Calibri"/>
              </a:rPr>
              <a:t>t</a:t>
            </a:r>
            <a:r>
              <a:rPr sz="2800" dirty="0">
                <a:latin typeface="Calibri"/>
                <a:cs typeface="Calibri"/>
              </a:rPr>
              <a:t> </a:t>
            </a:r>
            <a:r>
              <a:rPr sz="2800" spc="-50" dirty="0">
                <a:latin typeface="Calibri"/>
                <a:cs typeface="Calibri"/>
              </a:rPr>
              <a:t>r</a:t>
            </a:r>
            <a:r>
              <a:rPr sz="2800" dirty="0">
                <a:latin typeface="Calibri"/>
                <a:cs typeface="Calibri"/>
              </a:rPr>
              <a:t>esponsibilities,</a:t>
            </a:r>
          </a:p>
          <a:p>
            <a:pPr marL="268605">
              <a:lnSpc>
                <a:spcPct val="100000"/>
              </a:lnSpc>
            </a:pPr>
            <a:r>
              <a:rPr sz="2800" spc="-5" dirty="0">
                <a:latin typeface="Calibri"/>
                <a:cs typeface="Calibri"/>
              </a:rPr>
              <a:t>bud</a:t>
            </a:r>
            <a:r>
              <a:rPr sz="2800" spc="-25" dirty="0">
                <a:latin typeface="Calibri"/>
                <a:cs typeface="Calibri"/>
              </a:rPr>
              <a:t>g</a:t>
            </a:r>
            <a:r>
              <a:rPr sz="2800" dirty="0">
                <a:latin typeface="Calibri"/>
                <a:cs typeface="Calibri"/>
              </a:rPr>
              <a:t>et</a:t>
            </a:r>
            <a:r>
              <a:rPr sz="2800" spc="-10" dirty="0">
                <a:latin typeface="Calibri"/>
                <a:cs typeface="Calibri"/>
              </a:rPr>
              <a:t>i</a:t>
            </a:r>
            <a:r>
              <a:rPr sz="2800" spc="-5" dirty="0">
                <a:latin typeface="Calibri"/>
                <a:cs typeface="Calibri"/>
              </a:rPr>
              <a:t>n</a:t>
            </a:r>
            <a:r>
              <a:rPr sz="2800" spc="20" dirty="0">
                <a:latin typeface="Calibri"/>
                <a:cs typeface="Calibri"/>
              </a:rPr>
              <a:t>g</a:t>
            </a:r>
            <a:r>
              <a:rPr sz="2800" spc="-10" dirty="0">
                <a:latin typeface="Calibri"/>
                <a:cs typeface="Calibri"/>
              </a:rPr>
              <a:t>,</a:t>
            </a:r>
            <a:r>
              <a:rPr sz="2800" dirty="0">
                <a:latin typeface="Calibri"/>
                <a:cs typeface="Calibri"/>
              </a:rPr>
              <a:t> and</a:t>
            </a:r>
            <a:r>
              <a:rPr sz="2800" spc="-5" dirty="0">
                <a:latin typeface="Calibri"/>
                <a:cs typeface="Calibri"/>
              </a:rPr>
              <a:t> </a:t>
            </a:r>
            <a:r>
              <a:rPr sz="2800" dirty="0">
                <a:latin typeface="Calibri"/>
                <a:cs typeface="Calibri"/>
              </a:rPr>
              <a:t>li</a:t>
            </a:r>
            <a:r>
              <a:rPr sz="2800" spc="-65" dirty="0">
                <a:latin typeface="Calibri"/>
                <a:cs typeface="Calibri"/>
              </a:rPr>
              <a:t>f</a:t>
            </a:r>
            <a:r>
              <a:rPr sz="2800" dirty="0">
                <a:latin typeface="Calibri"/>
                <a:cs typeface="Calibri"/>
              </a:rPr>
              <a:t>e </a:t>
            </a:r>
            <a:r>
              <a:rPr sz="2800" spc="-5" dirty="0">
                <a:latin typeface="Calibri"/>
                <a:cs typeface="Calibri"/>
              </a:rPr>
              <a:t>skills</a:t>
            </a:r>
            <a:endParaRPr sz="2800" dirty="0">
              <a:latin typeface="Calibri"/>
              <a:cs typeface="Calibri"/>
            </a:endParaRPr>
          </a:p>
        </p:txBody>
      </p:sp>
      <p:sp>
        <p:nvSpPr>
          <p:cNvPr id="5" name="object 2"/>
          <p:cNvSpPr txBox="1">
            <a:spLocks noGrp="1"/>
          </p:cNvSpPr>
          <p:nvPr>
            <p:ph type="title"/>
          </p:nvPr>
        </p:nvSpPr>
        <p:spPr>
          <a:xfrm>
            <a:off x="457200" y="891068"/>
            <a:ext cx="8229600" cy="1107996"/>
          </a:xfrm>
          <a:prstGeom prst="rect">
            <a:avLst/>
          </a:prstGeom>
        </p:spPr>
        <p:txBody>
          <a:bodyPr vert="horz" wrap="square" lIns="0" tIns="0" rIns="0" bIns="0" rtlCol="0">
            <a:spAutoFit/>
          </a:bodyPr>
          <a:lstStyle/>
          <a:p>
            <a:pPr marL="12700" algn="ctr">
              <a:lnSpc>
                <a:spcPct val="100000"/>
              </a:lnSpc>
            </a:pPr>
            <a:r>
              <a:rPr lang="en-US" sz="3600" spc="-10" dirty="0">
                <a:solidFill>
                  <a:schemeClr val="accent6">
                    <a:lumMod val="75000"/>
                  </a:schemeClr>
                </a:solidFill>
              </a:rPr>
              <a:t>SUD CASE MANAGERS &amp; HOMELESS SERVICE COORDINATION</a:t>
            </a:r>
            <a:endParaRPr sz="3600" spc="-10" dirty="0">
              <a:solidFill>
                <a:schemeClr val="accent6">
                  <a:lumMod val="75000"/>
                </a:schemeClr>
              </a:solidFill>
            </a:endParaRPr>
          </a:p>
        </p:txBody>
      </p:sp>
    </p:spTree>
    <p:extLst>
      <p:ext uri="{BB962C8B-B14F-4D97-AF65-F5344CB8AC3E}">
        <p14:creationId xmlns:p14="http://schemas.microsoft.com/office/powerpoint/2010/main" val="4074431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821725"/>
            <a:ext cx="8229600" cy="615553"/>
          </a:xfrm>
          <a:prstGeom prst="rect">
            <a:avLst/>
          </a:prstGeom>
        </p:spPr>
        <p:txBody>
          <a:bodyPr vert="horz" wrap="square" lIns="0" tIns="0" rIns="0" bIns="0" rtlCol="0">
            <a:spAutoFit/>
          </a:bodyPr>
          <a:lstStyle/>
          <a:p>
            <a:pPr marL="12700" algn="ctr">
              <a:lnSpc>
                <a:spcPct val="100000"/>
              </a:lnSpc>
            </a:pPr>
            <a:r>
              <a:rPr sz="4000" spc="-60" dirty="0">
                <a:solidFill>
                  <a:schemeClr val="accent6">
                    <a:lumMod val="75000"/>
                  </a:schemeClr>
                </a:solidFill>
              </a:rPr>
              <a:t>R</a:t>
            </a:r>
            <a:r>
              <a:rPr sz="4000" spc="-20" dirty="0">
                <a:solidFill>
                  <a:schemeClr val="accent6">
                    <a:lumMod val="75000"/>
                  </a:schemeClr>
                </a:solidFill>
              </a:rPr>
              <a:t>ec</a:t>
            </a:r>
            <a:r>
              <a:rPr sz="4000" spc="-40" dirty="0">
                <a:solidFill>
                  <a:schemeClr val="accent6">
                    <a:lumMod val="75000"/>
                  </a:schemeClr>
                </a:solidFill>
              </a:rPr>
              <a:t>o</a:t>
            </a:r>
            <a:r>
              <a:rPr sz="4000" spc="-45" dirty="0">
                <a:solidFill>
                  <a:schemeClr val="accent6">
                    <a:lumMod val="75000"/>
                  </a:schemeClr>
                </a:solidFill>
              </a:rPr>
              <a:t>v</a:t>
            </a:r>
            <a:r>
              <a:rPr sz="4000" spc="-20" dirty="0">
                <a:solidFill>
                  <a:schemeClr val="accent6">
                    <a:lumMod val="75000"/>
                  </a:schemeClr>
                </a:solidFill>
              </a:rPr>
              <a:t>e</a:t>
            </a:r>
            <a:r>
              <a:rPr sz="4000" spc="-5" dirty="0">
                <a:solidFill>
                  <a:schemeClr val="accent6">
                    <a:lumMod val="75000"/>
                  </a:schemeClr>
                </a:solidFill>
              </a:rPr>
              <a:t>r</a:t>
            </a:r>
            <a:r>
              <a:rPr sz="4000" spc="-15" dirty="0">
                <a:solidFill>
                  <a:schemeClr val="accent6">
                    <a:lumMod val="75000"/>
                  </a:schemeClr>
                </a:solidFill>
              </a:rPr>
              <a:t>y</a:t>
            </a:r>
            <a:r>
              <a:rPr sz="4000" spc="30" dirty="0">
                <a:solidFill>
                  <a:schemeClr val="accent6">
                    <a:lumMod val="75000"/>
                  </a:schemeClr>
                </a:solidFill>
              </a:rPr>
              <a:t> </a:t>
            </a:r>
            <a:r>
              <a:rPr sz="4000" spc="-15" dirty="0">
                <a:solidFill>
                  <a:schemeClr val="accent6">
                    <a:lumMod val="75000"/>
                  </a:schemeClr>
                </a:solidFill>
              </a:rPr>
              <a:t>Brid</a:t>
            </a:r>
            <a:r>
              <a:rPr sz="4000" spc="-50" dirty="0">
                <a:solidFill>
                  <a:schemeClr val="accent6">
                    <a:lumMod val="75000"/>
                  </a:schemeClr>
                </a:solidFill>
              </a:rPr>
              <a:t>g</a:t>
            </a:r>
            <a:r>
              <a:rPr sz="4000" spc="-15" dirty="0">
                <a:solidFill>
                  <a:schemeClr val="accent6">
                    <a:lumMod val="75000"/>
                  </a:schemeClr>
                </a:solidFill>
              </a:rPr>
              <a:t>e</a:t>
            </a:r>
            <a:r>
              <a:rPr sz="4000" spc="5" dirty="0">
                <a:solidFill>
                  <a:schemeClr val="accent6">
                    <a:lumMod val="75000"/>
                  </a:schemeClr>
                </a:solidFill>
              </a:rPr>
              <a:t> </a:t>
            </a:r>
            <a:r>
              <a:rPr sz="4000" spc="-15" dirty="0">
                <a:solidFill>
                  <a:schemeClr val="accent6">
                    <a:lumMod val="75000"/>
                  </a:schemeClr>
                </a:solidFill>
              </a:rPr>
              <a:t>Hous</a:t>
            </a:r>
            <a:r>
              <a:rPr sz="4000" spc="-20" dirty="0">
                <a:solidFill>
                  <a:schemeClr val="accent6">
                    <a:lumMod val="75000"/>
                  </a:schemeClr>
                </a:solidFill>
              </a:rPr>
              <a:t>i</a:t>
            </a:r>
            <a:r>
              <a:rPr sz="4000" spc="-15" dirty="0">
                <a:solidFill>
                  <a:schemeClr val="accent6">
                    <a:lumMod val="75000"/>
                  </a:schemeClr>
                </a:solidFill>
              </a:rPr>
              <a:t>ng</a:t>
            </a:r>
          </a:p>
        </p:txBody>
      </p:sp>
      <p:sp>
        <p:nvSpPr>
          <p:cNvPr id="3" name="object 3"/>
          <p:cNvSpPr txBox="1"/>
          <p:nvPr/>
        </p:nvSpPr>
        <p:spPr>
          <a:xfrm>
            <a:off x="535940" y="1549653"/>
            <a:ext cx="8196580" cy="3365024"/>
          </a:xfrm>
          <a:prstGeom prst="rect">
            <a:avLst/>
          </a:prstGeom>
        </p:spPr>
        <p:txBody>
          <a:bodyPr vert="horz" wrap="square" lIns="0" tIns="0" rIns="0" bIns="0" rtlCol="0">
            <a:spAutoFit/>
          </a:bodyPr>
          <a:lstStyle/>
          <a:p>
            <a:pPr marL="12700" marR="312420">
              <a:lnSpc>
                <a:spcPct val="100000"/>
              </a:lnSpc>
            </a:pPr>
            <a:r>
              <a:rPr sz="2400" spc="-15" dirty="0">
                <a:latin typeface="Calibri"/>
                <a:cs typeface="Calibri"/>
              </a:rPr>
              <a:t>A type</a:t>
            </a:r>
            <a:r>
              <a:rPr sz="2400" spc="5" dirty="0">
                <a:latin typeface="Calibri"/>
                <a:cs typeface="Calibri"/>
              </a:rPr>
              <a:t> </a:t>
            </a:r>
            <a:r>
              <a:rPr sz="2400" spc="-10" dirty="0">
                <a:latin typeface="Calibri"/>
                <a:cs typeface="Calibri"/>
              </a:rPr>
              <a:t>o</a:t>
            </a:r>
            <a:r>
              <a:rPr sz="2400" dirty="0">
                <a:latin typeface="Calibri"/>
                <a:cs typeface="Calibri"/>
              </a:rPr>
              <a:t>f</a:t>
            </a:r>
            <a:r>
              <a:rPr sz="2400" spc="-5" dirty="0">
                <a:latin typeface="Calibri"/>
                <a:cs typeface="Calibri"/>
              </a:rPr>
              <a:t> </a:t>
            </a:r>
            <a:r>
              <a:rPr sz="2400" dirty="0">
                <a:latin typeface="Calibri"/>
                <a:cs typeface="Calibri"/>
              </a:rPr>
              <a:t>a</a:t>
            </a:r>
            <a:r>
              <a:rPr sz="2400" spc="-15" dirty="0">
                <a:latin typeface="Calibri"/>
                <a:cs typeface="Calibri"/>
              </a:rPr>
              <a:t>b</a:t>
            </a:r>
            <a:r>
              <a:rPr sz="2400" spc="-30" dirty="0">
                <a:latin typeface="Calibri"/>
                <a:cs typeface="Calibri"/>
              </a:rPr>
              <a:t>s</a:t>
            </a:r>
            <a:r>
              <a:rPr sz="2400" dirty="0">
                <a:latin typeface="Calibri"/>
                <a:cs typeface="Calibri"/>
              </a:rPr>
              <a:t>tinen</a:t>
            </a:r>
            <a:r>
              <a:rPr sz="2400" spc="5" dirty="0">
                <a:latin typeface="Calibri"/>
                <a:cs typeface="Calibri"/>
              </a:rPr>
              <a:t>c</a:t>
            </a:r>
            <a:r>
              <a:rPr sz="2400" dirty="0">
                <a:latin typeface="Calibri"/>
                <a:cs typeface="Calibri"/>
              </a:rPr>
              <a:t>e</a:t>
            </a:r>
            <a:r>
              <a:rPr sz="2400" spc="-5" dirty="0">
                <a:latin typeface="Calibri"/>
                <a:cs typeface="Calibri"/>
              </a:rPr>
              <a:t>-base</a:t>
            </a:r>
            <a:r>
              <a:rPr sz="2400" dirty="0">
                <a:latin typeface="Calibri"/>
                <a:cs typeface="Calibri"/>
              </a:rPr>
              <a:t>d</a:t>
            </a:r>
            <a:r>
              <a:rPr sz="2400" spc="5" dirty="0">
                <a:latin typeface="Calibri"/>
                <a:cs typeface="Calibri"/>
              </a:rPr>
              <a:t> </a:t>
            </a:r>
            <a:r>
              <a:rPr sz="2400" spc="-5" dirty="0">
                <a:latin typeface="Calibri"/>
                <a:cs typeface="Calibri"/>
              </a:rPr>
              <a:t>housin</a:t>
            </a:r>
            <a:r>
              <a:rPr sz="2400" dirty="0">
                <a:latin typeface="Calibri"/>
                <a:cs typeface="Calibri"/>
              </a:rPr>
              <a:t>g</a:t>
            </a:r>
            <a:r>
              <a:rPr sz="2400" spc="-5" dirty="0">
                <a:latin typeface="Calibri"/>
                <a:cs typeface="Calibri"/>
              </a:rPr>
              <a:t> </a:t>
            </a:r>
            <a:r>
              <a:rPr sz="2400" dirty="0">
                <a:latin typeface="Calibri"/>
                <a:cs typeface="Calibri"/>
              </a:rPr>
              <a:t>th</a:t>
            </a:r>
            <a:r>
              <a:rPr sz="2400" spc="-25" dirty="0">
                <a:latin typeface="Calibri"/>
                <a:cs typeface="Calibri"/>
              </a:rPr>
              <a:t>a</a:t>
            </a:r>
            <a:r>
              <a:rPr sz="2400" spc="-10" dirty="0">
                <a:latin typeface="Calibri"/>
                <a:cs typeface="Calibri"/>
              </a:rPr>
              <a:t>t</a:t>
            </a:r>
            <a:r>
              <a:rPr sz="2400" dirty="0">
                <a:latin typeface="Calibri"/>
                <a:cs typeface="Calibri"/>
              </a:rPr>
              <a:t> </a:t>
            </a:r>
            <a:r>
              <a:rPr sz="2400" spc="-5" dirty="0">
                <a:latin typeface="Calibri"/>
                <a:cs typeface="Calibri"/>
              </a:rPr>
              <a:t>p</a:t>
            </a:r>
            <a:r>
              <a:rPr sz="2400" spc="-40" dirty="0">
                <a:latin typeface="Calibri"/>
                <a:cs typeface="Calibri"/>
              </a:rPr>
              <a:t>r</a:t>
            </a:r>
            <a:r>
              <a:rPr sz="2400" spc="-20" dirty="0">
                <a:latin typeface="Calibri"/>
                <a:cs typeface="Calibri"/>
              </a:rPr>
              <a:t>o</a:t>
            </a:r>
            <a:r>
              <a:rPr sz="2400" dirty="0">
                <a:latin typeface="Calibri"/>
                <a:cs typeface="Calibri"/>
              </a:rPr>
              <a:t>vides</a:t>
            </a:r>
            <a:r>
              <a:rPr sz="2400" spc="-5" dirty="0">
                <a:latin typeface="Calibri"/>
                <a:cs typeface="Calibri"/>
              </a:rPr>
              <a:t> </a:t>
            </a:r>
            <a:r>
              <a:rPr sz="2400" dirty="0">
                <a:latin typeface="Calibri"/>
                <a:cs typeface="Calibri"/>
              </a:rPr>
              <a:t>a </a:t>
            </a:r>
            <a:r>
              <a:rPr sz="2400" spc="-10" dirty="0">
                <a:latin typeface="Calibri"/>
                <a:cs typeface="Calibri"/>
              </a:rPr>
              <a:t>sa</a:t>
            </a:r>
            <a:r>
              <a:rPr sz="2400" spc="-65" dirty="0">
                <a:latin typeface="Calibri"/>
                <a:cs typeface="Calibri"/>
              </a:rPr>
              <a:t>f</a:t>
            </a:r>
            <a:r>
              <a:rPr sz="2400" spc="-15" dirty="0">
                <a:latin typeface="Calibri"/>
                <a:cs typeface="Calibri"/>
              </a:rPr>
              <a:t>e</a:t>
            </a:r>
            <a:r>
              <a:rPr sz="2400" dirty="0">
                <a:latin typeface="Calibri"/>
                <a:cs typeface="Calibri"/>
              </a:rPr>
              <a:t> i</a:t>
            </a:r>
            <a:r>
              <a:rPr sz="2400" spc="-25" dirty="0">
                <a:latin typeface="Calibri"/>
                <a:cs typeface="Calibri"/>
              </a:rPr>
              <a:t>n</a:t>
            </a:r>
            <a:r>
              <a:rPr sz="2400" spc="-35" dirty="0">
                <a:latin typeface="Calibri"/>
                <a:cs typeface="Calibri"/>
              </a:rPr>
              <a:t>t</a:t>
            </a:r>
            <a:r>
              <a:rPr sz="2400" spc="-15" dirty="0">
                <a:latin typeface="Calibri"/>
                <a:cs typeface="Calibri"/>
              </a:rPr>
              <a:t>e</a:t>
            </a:r>
            <a:r>
              <a:rPr sz="2400" spc="-5" dirty="0">
                <a:latin typeface="Calibri"/>
                <a:cs typeface="Calibri"/>
              </a:rPr>
              <a:t>r</a:t>
            </a:r>
            <a:r>
              <a:rPr sz="2400" dirty="0">
                <a:latin typeface="Calibri"/>
                <a:cs typeface="Calibri"/>
              </a:rPr>
              <a:t>im living</a:t>
            </a:r>
            <a:r>
              <a:rPr sz="2400" spc="-10" dirty="0">
                <a:latin typeface="Calibri"/>
                <a:cs typeface="Calibri"/>
              </a:rPr>
              <a:t> </a:t>
            </a:r>
            <a:r>
              <a:rPr sz="2400" spc="-15" dirty="0">
                <a:latin typeface="Calibri"/>
                <a:cs typeface="Calibri"/>
              </a:rPr>
              <a:t>e</a:t>
            </a:r>
            <a:r>
              <a:rPr sz="2400" spc="-50" dirty="0">
                <a:latin typeface="Calibri"/>
                <a:cs typeface="Calibri"/>
              </a:rPr>
              <a:t>n</a:t>
            </a:r>
            <a:r>
              <a:rPr sz="2400" spc="-10" dirty="0">
                <a:latin typeface="Calibri"/>
                <a:cs typeface="Calibri"/>
              </a:rPr>
              <a:t>vi</a:t>
            </a:r>
            <a:r>
              <a:rPr sz="2400" spc="-50" dirty="0">
                <a:latin typeface="Calibri"/>
                <a:cs typeface="Calibri"/>
              </a:rPr>
              <a:t>r</a:t>
            </a:r>
            <a:r>
              <a:rPr sz="2400" spc="-5" dirty="0">
                <a:latin typeface="Calibri"/>
                <a:cs typeface="Calibri"/>
              </a:rPr>
              <a:t>onme</a:t>
            </a:r>
            <a:r>
              <a:rPr sz="2400" spc="-20" dirty="0">
                <a:latin typeface="Calibri"/>
                <a:cs typeface="Calibri"/>
              </a:rPr>
              <a:t>n</a:t>
            </a:r>
            <a:r>
              <a:rPr sz="2400" spc="-10" dirty="0">
                <a:latin typeface="Calibri"/>
                <a:cs typeface="Calibri"/>
              </a:rPr>
              <a:t>t</a:t>
            </a:r>
            <a:r>
              <a:rPr sz="2400" spc="-15" dirty="0">
                <a:latin typeface="Calibri"/>
                <a:cs typeface="Calibri"/>
              </a:rPr>
              <a:t> </a:t>
            </a:r>
            <a:r>
              <a:rPr sz="2400" spc="-50" dirty="0">
                <a:latin typeface="Calibri"/>
                <a:cs typeface="Calibri"/>
              </a:rPr>
              <a:t>f</a:t>
            </a:r>
            <a:r>
              <a:rPr sz="2400" spc="-20" dirty="0">
                <a:latin typeface="Calibri"/>
                <a:cs typeface="Calibri"/>
              </a:rPr>
              <a:t>o</a:t>
            </a:r>
            <a:r>
              <a:rPr sz="2400" spc="-10" dirty="0">
                <a:latin typeface="Calibri"/>
                <a:cs typeface="Calibri"/>
              </a:rPr>
              <a:t>r</a:t>
            </a:r>
            <a:r>
              <a:rPr sz="2400" dirty="0">
                <a:latin typeface="Calibri"/>
                <a:cs typeface="Calibri"/>
              </a:rPr>
              <a:t> </a:t>
            </a:r>
            <a:r>
              <a:rPr sz="2400" spc="-20" dirty="0">
                <a:latin typeface="Calibri"/>
                <a:cs typeface="Calibri"/>
              </a:rPr>
              <a:t>S</a:t>
            </a:r>
            <a:r>
              <a:rPr sz="2400" spc="-15" dirty="0">
                <a:latin typeface="Calibri"/>
                <a:cs typeface="Calibri"/>
              </a:rPr>
              <a:t>APC</a:t>
            </a:r>
            <a:r>
              <a:rPr sz="2400" spc="-30" dirty="0">
                <a:latin typeface="Calibri"/>
                <a:cs typeface="Calibri"/>
              </a:rPr>
              <a:t> </a:t>
            </a:r>
            <a:r>
              <a:rPr lang="en-US" sz="2400" spc="-30" dirty="0">
                <a:latin typeface="Calibri"/>
                <a:cs typeface="Calibri"/>
              </a:rPr>
              <a:t>cl</a:t>
            </a:r>
            <a:r>
              <a:rPr sz="2400" dirty="0">
                <a:latin typeface="Calibri"/>
                <a:cs typeface="Calibri"/>
              </a:rPr>
              <a:t>ie</a:t>
            </a:r>
            <a:r>
              <a:rPr sz="2400" spc="-20" dirty="0">
                <a:latin typeface="Calibri"/>
                <a:cs typeface="Calibri"/>
              </a:rPr>
              <a:t>n</a:t>
            </a:r>
            <a:r>
              <a:rPr sz="2400" spc="-10" dirty="0">
                <a:latin typeface="Calibri"/>
                <a:cs typeface="Calibri"/>
              </a:rPr>
              <a:t>ts,</a:t>
            </a:r>
            <a:r>
              <a:rPr sz="2400" dirty="0">
                <a:latin typeface="Calibri"/>
                <a:cs typeface="Calibri"/>
              </a:rPr>
              <a:t> including</a:t>
            </a:r>
            <a:r>
              <a:rPr sz="2400" spc="-40" dirty="0">
                <a:latin typeface="Calibri"/>
                <a:cs typeface="Calibri"/>
              </a:rPr>
              <a:t> </a:t>
            </a:r>
            <a:r>
              <a:rPr sz="2400" dirty="0">
                <a:latin typeface="Calibri"/>
                <a:cs typeface="Calibri"/>
              </a:rPr>
              <a:t>tho</a:t>
            </a:r>
            <a:r>
              <a:rPr sz="2400" spc="-10" dirty="0">
                <a:latin typeface="Calibri"/>
                <a:cs typeface="Calibri"/>
              </a:rPr>
              <a:t>s</a:t>
            </a:r>
            <a:r>
              <a:rPr sz="2400" spc="-15" dirty="0">
                <a:latin typeface="Calibri"/>
                <a:cs typeface="Calibri"/>
              </a:rPr>
              <a:t>e</a:t>
            </a:r>
            <a:r>
              <a:rPr sz="2400" dirty="0">
                <a:latin typeface="Calibri"/>
                <a:cs typeface="Calibri"/>
              </a:rPr>
              <a:t> in Medi</a:t>
            </a:r>
            <a:r>
              <a:rPr sz="2400" spc="-15" dirty="0">
                <a:latin typeface="Calibri"/>
                <a:cs typeface="Calibri"/>
              </a:rPr>
              <a:t>c</a:t>
            </a:r>
            <a:r>
              <a:rPr sz="2400" spc="-25" dirty="0">
                <a:latin typeface="Calibri"/>
                <a:cs typeface="Calibri"/>
              </a:rPr>
              <a:t>a</a:t>
            </a:r>
            <a:r>
              <a:rPr sz="2400" dirty="0">
                <a:latin typeface="Calibri"/>
                <a:cs typeface="Calibri"/>
              </a:rPr>
              <a:t>tions</a:t>
            </a:r>
            <a:r>
              <a:rPr sz="2400" spc="-25" dirty="0">
                <a:latin typeface="Calibri"/>
                <a:cs typeface="Calibri"/>
              </a:rPr>
              <a:t> </a:t>
            </a:r>
            <a:r>
              <a:rPr sz="2400" spc="-50" dirty="0">
                <a:latin typeface="Calibri"/>
                <a:cs typeface="Calibri"/>
              </a:rPr>
              <a:t>f</a:t>
            </a:r>
            <a:r>
              <a:rPr sz="2400" spc="-20" dirty="0">
                <a:latin typeface="Calibri"/>
                <a:cs typeface="Calibri"/>
              </a:rPr>
              <a:t>o</a:t>
            </a:r>
            <a:r>
              <a:rPr sz="2400" spc="-10" dirty="0">
                <a:latin typeface="Calibri"/>
                <a:cs typeface="Calibri"/>
              </a:rPr>
              <a:t>r</a:t>
            </a:r>
            <a:r>
              <a:rPr sz="2400" dirty="0">
                <a:latin typeface="Calibri"/>
                <a:cs typeface="Calibri"/>
              </a:rPr>
              <a:t> </a:t>
            </a:r>
            <a:r>
              <a:rPr sz="2400" spc="-15" dirty="0">
                <a:latin typeface="Calibri"/>
                <a:cs typeface="Calibri"/>
              </a:rPr>
              <a:t>As</a:t>
            </a:r>
            <a:r>
              <a:rPr sz="2400" spc="-20" dirty="0">
                <a:latin typeface="Calibri"/>
                <a:cs typeface="Calibri"/>
              </a:rPr>
              <a:t>s</a:t>
            </a:r>
            <a:r>
              <a:rPr sz="2400" dirty="0">
                <a:latin typeface="Calibri"/>
                <a:cs typeface="Calibri"/>
              </a:rPr>
              <a:t>i</a:t>
            </a:r>
            <a:r>
              <a:rPr sz="2400" spc="-30" dirty="0">
                <a:latin typeface="Calibri"/>
                <a:cs typeface="Calibri"/>
              </a:rPr>
              <a:t>s</a:t>
            </a:r>
            <a:r>
              <a:rPr sz="2400" spc="-35" dirty="0">
                <a:latin typeface="Calibri"/>
                <a:cs typeface="Calibri"/>
              </a:rPr>
              <a:t>t</a:t>
            </a:r>
            <a:r>
              <a:rPr sz="2400" spc="-15" dirty="0">
                <a:latin typeface="Calibri"/>
                <a:cs typeface="Calibri"/>
              </a:rPr>
              <a:t>ed</a:t>
            </a:r>
            <a:r>
              <a:rPr sz="2400" spc="-5" dirty="0">
                <a:latin typeface="Calibri"/>
                <a:cs typeface="Calibri"/>
              </a:rPr>
              <a:t> </a:t>
            </a:r>
            <a:r>
              <a:rPr sz="2400" spc="-150" dirty="0">
                <a:latin typeface="Calibri"/>
                <a:cs typeface="Calibri"/>
              </a:rPr>
              <a:t>T</a:t>
            </a:r>
            <a:r>
              <a:rPr sz="2400" spc="-45" dirty="0">
                <a:latin typeface="Calibri"/>
                <a:cs typeface="Calibri"/>
              </a:rPr>
              <a:t>r</a:t>
            </a:r>
            <a:r>
              <a:rPr sz="2400" spc="-15" dirty="0">
                <a:latin typeface="Calibri"/>
                <a:cs typeface="Calibri"/>
              </a:rPr>
              <a:t>e</a:t>
            </a:r>
            <a:r>
              <a:rPr sz="2400" spc="-35" dirty="0">
                <a:latin typeface="Calibri"/>
                <a:cs typeface="Calibri"/>
              </a:rPr>
              <a:t>a</a:t>
            </a:r>
            <a:r>
              <a:rPr sz="2400" spc="-15" dirty="0">
                <a:latin typeface="Calibri"/>
                <a:cs typeface="Calibri"/>
              </a:rPr>
              <a:t>tme</a:t>
            </a:r>
            <a:r>
              <a:rPr sz="2400" spc="-35" dirty="0">
                <a:latin typeface="Calibri"/>
                <a:cs typeface="Calibri"/>
              </a:rPr>
              <a:t>n</a:t>
            </a:r>
            <a:r>
              <a:rPr sz="2400" spc="-10" dirty="0">
                <a:latin typeface="Calibri"/>
                <a:cs typeface="Calibri"/>
              </a:rPr>
              <a:t>t</a:t>
            </a:r>
            <a:r>
              <a:rPr sz="2400" spc="-15" dirty="0">
                <a:latin typeface="Calibri"/>
                <a:cs typeface="Calibri"/>
              </a:rPr>
              <a:t> </a:t>
            </a:r>
            <a:r>
              <a:rPr sz="2400" spc="-5" dirty="0">
                <a:latin typeface="Calibri"/>
                <a:cs typeface="Calibri"/>
              </a:rPr>
              <a:t>(M</a:t>
            </a:r>
            <a:r>
              <a:rPr sz="2400" spc="-200" dirty="0">
                <a:latin typeface="Calibri"/>
                <a:cs typeface="Calibri"/>
              </a:rPr>
              <a:t>A</a:t>
            </a:r>
            <a:r>
              <a:rPr sz="2400" spc="-5" dirty="0">
                <a:latin typeface="Calibri"/>
                <a:cs typeface="Calibri"/>
              </a:rPr>
              <a:t>T).</a:t>
            </a:r>
            <a:endParaRPr sz="2400" dirty="0">
              <a:latin typeface="Calibri"/>
              <a:cs typeface="Calibri"/>
            </a:endParaRPr>
          </a:p>
          <a:p>
            <a:pPr marL="12700">
              <a:lnSpc>
                <a:spcPct val="100000"/>
              </a:lnSpc>
              <a:spcBef>
                <a:spcPts val="2039"/>
              </a:spcBef>
            </a:pPr>
            <a:r>
              <a:rPr sz="2400" spc="-5" dirty="0">
                <a:solidFill>
                  <a:schemeClr val="tx2">
                    <a:lumMod val="60000"/>
                    <a:lumOff val="40000"/>
                  </a:schemeClr>
                </a:solidFill>
                <a:latin typeface="Calibri"/>
                <a:cs typeface="Calibri"/>
              </a:rPr>
              <a:t>Eligibilit</a:t>
            </a:r>
            <a:r>
              <a:rPr sz="2400" dirty="0">
                <a:solidFill>
                  <a:schemeClr val="tx2">
                    <a:lumMod val="60000"/>
                    <a:lumOff val="40000"/>
                  </a:schemeClr>
                </a:solidFill>
                <a:latin typeface="Calibri"/>
                <a:cs typeface="Calibri"/>
              </a:rPr>
              <a:t>y </a:t>
            </a:r>
            <a:r>
              <a:rPr sz="2400" spc="-20" dirty="0">
                <a:solidFill>
                  <a:schemeClr val="tx2">
                    <a:lumMod val="60000"/>
                    <a:lumOff val="40000"/>
                  </a:schemeClr>
                </a:solidFill>
                <a:latin typeface="Calibri"/>
                <a:cs typeface="Calibri"/>
              </a:rPr>
              <a:t>C</a:t>
            </a:r>
            <a:r>
              <a:rPr sz="2400" spc="-5" dirty="0">
                <a:solidFill>
                  <a:schemeClr val="tx2">
                    <a:lumMod val="60000"/>
                    <a:lumOff val="40000"/>
                  </a:schemeClr>
                </a:solidFill>
                <a:latin typeface="Calibri"/>
                <a:cs typeface="Calibri"/>
              </a:rPr>
              <a:t>r</a:t>
            </a:r>
            <a:r>
              <a:rPr sz="2400" dirty="0">
                <a:solidFill>
                  <a:schemeClr val="tx2">
                    <a:lumMod val="60000"/>
                    <a:lumOff val="40000"/>
                  </a:schemeClr>
                </a:solidFill>
                <a:latin typeface="Calibri"/>
                <a:cs typeface="Calibri"/>
              </a:rPr>
              <a:t>i</a:t>
            </a:r>
            <a:r>
              <a:rPr sz="2400" spc="-25" dirty="0">
                <a:solidFill>
                  <a:schemeClr val="tx2">
                    <a:lumMod val="60000"/>
                    <a:lumOff val="40000"/>
                  </a:schemeClr>
                </a:solidFill>
                <a:latin typeface="Calibri"/>
                <a:cs typeface="Calibri"/>
              </a:rPr>
              <a:t>t</a:t>
            </a:r>
            <a:r>
              <a:rPr sz="2400" spc="-15" dirty="0">
                <a:solidFill>
                  <a:schemeClr val="tx2">
                    <a:lumMod val="60000"/>
                    <a:lumOff val="40000"/>
                  </a:schemeClr>
                </a:solidFill>
                <a:latin typeface="Calibri"/>
                <a:cs typeface="Calibri"/>
              </a:rPr>
              <a:t>e</a:t>
            </a:r>
            <a:r>
              <a:rPr sz="2400" spc="-5" dirty="0">
                <a:solidFill>
                  <a:schemeClr val="tx2">
                    <a:lumMod val="60000"/>
                    <a:lumOff val="40000"/>
                  </a:schemeClr>
                </a:solidFill>
                <a:latin typeface="Calibri"/>
                <a:cs typeface="Calibri"/>
              </a:rPr>
              <a:t>r</a:t>
            </a:r>
            <a:r>
              <a:rPr sz="2400" dirty="0">
                <a:solidFill>
                  <a:schemeClr val="tx2">
                    <a:lumMod val="60000"/>
                    <a:lumOff val="40000"/>
                  </a:schemeClr>
                </a:solidFill>
                <a:latin typeface="Calibri"/>
                <a:cs typeface="Calibri"/>
              </a:rPr>
              <a:t>ia:</a:t>
            </a:r>
            <a:r>
              <a:rPr sz="2400" dirty="0">
                <a:solidFill>
                  <a:srgbClr val="E36C09"/>
                </a:solidFill>
                <a:latin typeface="Calibri"/>
                <a:cs typeface="Calibri"/>
              </a:rPr>
              <a:t> </a:t>
            </a:r>
            <a:r>
              <a:rPr sz="2400" spc="-210" dirty="0">
                <a:solidFill>
                  <a:srgbClr val="E36C09"/>
                </a:solidFill>
                <a:latin typeface="Calibri"/>
                <a:cs typeface="Calibri"/>
              </a:rPr>
              <a:t> </a:t>
            </a:r>
            <a:r>
              <a:rPr sz="2400" dirty="0">
                <a:latin typeface="Wingdings"/>
                <a:cs typeface="Wingdings"/>
              </a:rPr>
              <a:t></a:t>
            </a:r>
            <a:r>
              <a:rPr sz="2400" spc="-65" dirty="0">
                <a:latin typeface="Times New Roman"/>
                <a:cs typeface="Times New Roman"/>
              </a:rPr>
              <a:t> </a:t>
            </a:r>
            <a:r>
              <a:rPr lang="en-US" sz="2400" spc="-65" dirty="0">
                <a:latin typeface="Times New Roman"/>
                <a:cs typeface="Times New Roman"/>
              </a:rPr>
              <a:t>   </a:t>
            </a:r>
            <a:r>
              <a:rPr sz="2400" spc="-15" dirty="0">
                <a:latin typeface="Calibri"/>
                <a:cs typeface="Calibri"/>
              </a:rPr>
              <a:t>18</a:t>
            </a:r>
            <a:r>
              <a:rPr sz="2400" spc="-10" dirty="0">
                <a:latin typeface="Calibri"/>
                <a:cs typeface="Calibri"/>
              </a:rPr>
              <a:t> </a:t>
            </a:r>
            <a:r>
              <a:rPr sz="2400" spc="-40" dirty="0">
                <a:latin typeface="Calibri"/>
                <a:cs typeface="Calibri"/>
              </a:rPr>
              <a:t>y</a:t>
            </a:r>
            <a:r>
              <a:rPr sz="2400" spc="-15" dirty="0">
                <a:latin typeface="Calibri"/>
                <a:cs typeface="Calibri"/>
              </a:rPr>
              <a:t>ea</a:t>
            </a:r>
            <a:r>
              <a:rPr sz="2400" spc="-45" dirty="0">
                <a:latin typeface="Calibri"/>
                <a:cs typeface="Calibri"/>
              </a:rPr>
              <a:t>r</a:t>
            </a:r>
            <a:r>
              <a:rPr sz="2400" dirty="0">
                <a:latin typeface="Calibri"/>
                <a:cs typeface="Calibri"/>
              </a:rPr>
              <a:t>s</a:t>
            </a:r>
            <a:r>
              <a:rPr sz="2400" spc="-30" dirty="0">
                <a:latin typeface="Calibri"/>
                <a:cs typeface="Calibri"/>
              </a:rPr>
              <a:t> </a:t>
            </a:r>
            <a:r>
              <a:rPr sz="2400" spc="-20" dirty="0">
                <a:latin typeface="Calibri"/>
                <a:cs typeface="Calibri"/>
              </a:rPr>
              <a:t>o</a:t>
            </a:r>
            <a:r>
              <a:rPr sz="2400" spc="-10" dirty="0">
                <a:latin typeface="Calibri"/>
                <a:cs typeface="Calibri"/>
              </a:rPr>
              <a:t>r</a:t>
            </a:r>
            <a:r>
              <a:rPr sz="2400" dirty="0">
                <a:latin typeface="Calibri"/>
                <a:cs typeface="Calibri"/>
              </a:rPr>
              <a:t> </a:t>
            </a:r>
            <a:r>
              <a:rPr sz="2400" spc="-15" dirty="0">
                <a:latin typeface="Calibri"/>
                <a:cs typeface="Calibri"/>
              </a:rPr>
              <a:t>o</a:t>
            </a:r>
            <a:r>
              <a:rPr sz="2400" dirty="0">
                <a:latin typeface="Calibri"/>
                <a:cs typeface="Calibri"/>
              </a:rPr>
              <a:t>lder</a:t>
            </a:r>
          </a:p>
          <a:p>
            <a:pPr marL="2298700">
              <a:lnSpc>
                <a:spcPct val="100000"/>
              </a:lnSpc>
              <a:spcBef>
                <a:spcPts val="575"/>
              </a:spcBef>
              <a:tabLst>
                <a:tab pos="2639695" algn="l"/>
              </a:tabLst>
            </a:pPr>
            <a:r>
              <a:rPr lang="en-US" sz="2400" dirty="0">
                <a:latin typeface="Wingdings"/>
                <a:cs typeface="Wingdings"/>
              </a:rPr>
              <a:t> </a:t>
            </a:r>
            <a:r>
              <a:rPr sz="2400" spc="-25" dirty="0">
                <a:latin typeface="Calibri"/>
                <a:cs typeface="Calibri"/>
              </a:rPr>
              <a:t>Hom</a:t>
            </a:r>
            <a:r>
              <a:rPr sz="2400" spc="-10" dirty="0">
                <a:latin typeface="Calibri"/>
                <a:cs typeface="Calibri"/>
              </a:rPr>
              <a:t>e</a:t>
            </a:r>
            <a:r>
              <a:rPr sz="2400" dirty="0">
                <a:latin typeface="Calibri"/>
                <a:cs typeface="Calibri"/>
              </a:rPr>
              <a:t>less</a:t>
            </a:r>
            <a:r>
              <a:rPr sz="2400" spc="-20" dirty="0">
                <a:latin typeface="Calibri"/>
                <a:cs typeface="Calibri"/>
              </a:rPr>
              <a:t> o</a:t>
            </a:r>
            <a:r>
              <a:rPr sz="2400" spc="-10" dirty="0">
                <a:latin typeface="Calibri"/>
                <a:cs typeface="Calibri"/>
              </a:rPr>
              <a:t>r</a:t>
            </a:r>
            <a:r>
              <a:rPr sz="2400" dirty="0">
                <a:latin typeface="Calibri"/>
                <a:cs typeface="Calibri"/>
              </a:rPr>
              <a:t> </a:t>
            </a:r>
            <a:r>
              <a:rPr sz="2400" spc="-5" dirty="0">
                <a:latin typeface="Calibri"/>
                <a:cs typeface="Calibri"/>
              </a:rPr>
              <a:t>un</a:t>
            </a:r>
            <a:r>
              <a:rPr sz="2400" spc="-35" dirty="0">
                <a:latin typeface="Calibri"/>
                <a:cs typeface="Calibri"/>
              </a:rPr>
              <a:t>st</a:t>
            </a:r>
            <a:r>
              <a:rPr sz="2400" dirty="0">
                <a:latin typeface="Calibri"/>
                <a:cs typeface="Calibri"/>
              </a:rPr>
              <a:t>ably</a:t>
            </a:r>
            <a:r>
              <a:rPr sz="2400" spc="-10" dirty="0">
                <a:latin typeface="Calibri"/>
                <a:cs typeface="Calibri"/>
              </a:rPr>
              <a:t> </a:t>
            </a:r>
            <a:r>
              <a:rPr sz="2400" spc="-5" dirty="0">
                <a:latin typeface="Calibri"/>
                <a:cs typeface="Calibri"/>
              </a:rPr>
              <a:t>hou</a:t>
            </a:r>
            <a:r>
              <a:rPr sz="2400" spc="-10" dirty="0">
                <a:latin typeface="Calibri"/>
                <a:cs typeface="Calibri"/>
              </a:rPr>
              <a:t>s</a:t>
            </a:r>
            <a:r>
              <a:rPr sz="2400" spc="-15" dirty="0">
                <a:latin typeface="Calibri"/>
                <a:cs typeface="Calibri"/>
              </a:rPr>
              <a:t>ed</a:t>
            </a:r>
            <a:endParaRPr sz="2400" dirty="0">
              <a:latin typeface="Calibri"/>
              <a:cs typeface="Calibri"/>
            </a:endParaRPr>
          </a:p>
          <a:p>
            <a:pPr marL="2298700" marR="5080">
              <a:lnSpc>
                <a:spcPct val="99600"/>
              </a:lnSpc>
              <a:spcBef>
                <a:spcPts val="585"/>
              </a:spcBef>
              <a:tabLst>
                <a:tab pos="2639695" algn="l"/>
              </a:tabLst>
            </a:pPr>
            <a:r>
              <a:rPr lang="en-US" sz="2400" dirty="0">
                <a:latin typeface="Wingdings"/>
                <a:cs typeface="Wingdings"/>
              </a:rPr>
              <a:t> </a:t>
            </a:r>
            <a:r>
              <a:rPr sz="2400" spc="-5" dirty="0">
                <a:latin typeface="Calibri"/>
                <a:cs typeface="Calibri"/>
              </a:rPr>
              <a:t>Concur</a:t>
            </a:r>
            <a:r>
              <a:rPr sz="2400" spc="-25" dirty="0">
                <a:latin typeface="Calibri"/>
                <a:cs typeface="Calibri"/>
              </a:rPr>
              <a:t>r</a:t>
            </a:r>
            <a:r>
              <a:rPr sz="2400" spc="-15" dirty="0">
                <a:latin typeface="Calibri"/>
                <a:cs typeface="Calibri"/>
              </a:rPr>
              <a:t>e</a:t>
            </a:r>
            <a:r>
              <a:rPr sz="2400" spc="-40" dirty="0">
                <a:latin typeface="Calibri"/>
                <a:cs typeface="Calibri"/>
              </a:rPr>
              <a:t>n</a:t>
            </a:r>
            <a:r>
              <a:rPr sz="2400" dirty="0">
                <a:latin typeface="Calibri"/>
                <a:cs typeface="Calibri"/>
              </a:rPr>
              <a:t>tly</a:t>
            </a:r>
            <a:r>
              <a:rPr sz="2400" spc="-20" dirty="0">
                <a:latin typeface="Calibri"/>
                <a:cs typeface="Calibri"/>
              </a:rPr>
              <a:t> </a:t>
            </a:r>
            <a:r>
              <a:rPr sz="2400" spc="-15" dirty="0">
                <a:latin typeface="Calibri"/>
                <a:cs typeface="Calibri"/>
              </a:rPr>
              <a:t>en</a:t>
            </a:r>
            <a:r>
              <a:rPr sz="2400" spc="-40" dirty="0">
                <a:latin typeface="Calibri"/>
                <a:cs typeface="Calibri"/>
              </a:rPr>
              <a:t>r</a:t>
            </a:r>
            <a:r>
              <a:rPr sz="2400" spc="-5" dirty="0">
                <a:latin typeface="Calibri"/>
                <a:cs typeface="Calibri"/>
              </a:rPr>
              <a:t>olle</a:t>
            </a:r>
            <a:r>
              <a:rPr sz="2400" dirty="0">
                <a:latin typeface="Calibri"/>
                <a:cs typeface="Calibri"/>
              </a:rPr>
              <a:t>d</a:t>
            </a:r>
            <a:r>
              <a:rPr sz="2400" spc="5" dirty="0">
                <a:latin typeface="Calibri"/>
                <a:cs typeface="Calibri"/>
              </a:rPr>
              <a:t> </a:t>
            </a:r>
            <a:r>
              <a:rPr sz="2400" dirty="0">
                <a:latin typeface="Calibri"/>
                <a:cs typeface="Calibri"/>
              </a:rPr>
              <a:t>in</a:t>
            </a:r>
            <a:r>
              <a:rPr sz="2400" spc="-5" dirty="0">
                <a:latin typeface="Calibri"/>
                <a:cs typeface="Calibri"/>
              </a:rPr>
              <a:t> </a:t>
            </a:r>
            <a:r>
              <a:rPr sz="2400" spc="-10" dirty="0">
                <a:latin typeface="Calibri"/>
                <a:cs typeface="Calibri"/>
              </a:rPr>
              <a:t>O</a:t>
            </a:r>
            <a:r>
              <a:rPr sz="2400" spc="-5" dirty="0">
                <a:latin typeface="Calibri"/>
                <a:cs typeface="Calibri"/>
              </a:rPr>
              <a:t>utp</a:t>
            </a:r>
            <a:r>
              <a:rPr sz="2400" spc="-25" dirty="0">
                <a:latin typeface="Calibri"/>
                <a:cs typeface="Calibri"/>
              </a:rPr>
              <a:t>a</a:t>
            </a:r>
            <a:r>
              <a:rPr sz="2400" dirty="0">
                <a:latin typeface="Calibri"/>
                <a:cs typeface="Calibri"/>
              </a:rPr>
              <a:t>tie</a:t>
            </a:r>
            <a:r>
              <a:rPr sz="2400" spc="-20" dirty="0">
                <a:latin typeface="Calibri"/>
                <a:cs typeface="Calibri"/>
              </a:rPr>
              <a:t>n</a:t>
            </a:r>
            <a:r>
              <a:rPr sz="2400" spc="-10" dirty="0">
                <a:latin typeface="Calibri"/>
                <a:cs typeface="Calibri"/>
              </a:rPr>
              <a:t>t, </a:t>
            </a:r>
            <a:r>
              <a:rPr sz="2400" dirty="0">
                <a:latin typeface="Calibri"/>
                <a:cs typeface="Calibri"/>
              </a:rPr>
              <a:t>I</a:t>
            </a:r>
            <a:r>
              <a:rPr sz="2400" spc="-35" dirty="0">
                <a:latin typeface="Calibri"/>
                <a:cs typeface="Calibri"/>
              </a:rPr>
              <a:t>n</a:t>
            </a:r>
            <a:r>
              <a:rPr sz="2400" spc="-25" dirty="0">
                <a:latin typeface="Calibri"/>
                <a:cs typeface="Calibri"/>
              </a:rPr>
              <a:t>t</a:t>
            </a:r>
            <a:r>
              <a:rPr sz="2400" dirty="0">
                <a:latin typeface="Calibri"/>
                <a:cs typeface="Calibri"/>
              </a:rPr>
              <a:t>ensi</a:t>
            </a:r>
            <a:r>
              <a:rPr sz="2400" spc="-35" dirty="0">
                <a:latin typeface="Calibri"/>
                <a:cs typeface="Calibri"/>
              </a:rPr>
              <a:t>v</a:t>
            </a:r>
            <a:r>
              <a:rPr sz="2400" dirty="0">
                <a:latin typeface="Calibri"/>
                <a:cs typeface="Calibri"/>
              </a:rPr>
              <a:t>e </a:t>
            </a:r>
            <a:r>
              <a:rPr sz="2400" spc="-5" dirty="0">
                <a:latin typeface="Calibri"/>
                <a:cs typeface="Calibri"/>
              </a:rPr>
              <a:t>Ou</a:t>
            </a:r>
            <a:r>
              <a:rPr sz="2400" spc="-10" dirty="0">
                <a:latin typeface="Calibri"/>
                <a:cs typeface="Calibri"/>
              </a:rPr>
              <a:t>t</a:t>
            </a:r>
            <a:r>
              <a:rPr sz="2400" spc="-5" dirty="0">
                <a:latin typeface="Calibri"/>
                <a:cs typeface="Calibri"/>
              </a:rPr>
              <a:t>p</a:t>
            </a:r>
            <a:r>
              <a:rPr sz="2400" spc="-25" dirty="0">
                <a:latin typeface="Calibri"/>
                <a:cs typeface="Calibri"/>
              </a:rPr>
              <a:t>a</a:t>
            </a:r>
            <a:r>
              <a:rPr sz="2400" dirty="0">
                <a:latin typeface="Calibri"/>
                <a:cs typeface="Calibri"/>
              </a:rPr>
              <a:t>tie</a:t>
            </a:r>
            <a:r>
              <a:rPr sz="2400" spc="-25" dirty="0">
                <a:latin typeface="Calibri"/>
                <a:cs typeface="Calibri"/>
              </a:rPr>
              <a:t>n</a:t>
            </a:r>
            <a:r>
              <a:rPr sz="2400" dirty="0">
                <a:latin typeface="Calibri"/>
                <a:cs typeface="Calibri"/>
              </a:rPr>
              <a:t>t, </a:t>
            </a:r>
            <a:r>
              <a:rPr sz="2400" spc="-10" dirty="0">
                <a:latin typeface="Calibri"/>
                <a:cs typeface="Calibri"/>
              </a:rPr>
              <a:t>O</a:t>
            </a:r>
            <a:r>
              <a:rPr sz="2400" spc="-5" dirty="0">
                <a:latin typeface="Calibri"/>
                <a:cs typeface="Calibri"/>
              </a:rPr>
              <a:t>utp</a:t>
            </a:r>
            <a:r>
              <a:rPr sz="2400" spc="-30" dirty="0">
                <a:latin typeface="Calibri"/>
                <a:cs typeface="Calibri"/>
              </a:rPr>
              <a:t>a</a:t>
            </a:r>
            <a:r>
              <a:rPr sz="2400" dirty="0">
                <a:latin typeface="Calibri"/>
                <a:cs typeface="Calibri"/>
              </a:rPr>
              <a:t>tie</a:t>
            </a:r>
            <a:r>
              <a:rPr sz="2400" spc="-25" dirty="0">
                <a:latin typeface="Calibri"/>
                <a:cs typeface="Calibri"/>
              </a:rPr>
              <a:t>n</a:t>
            </a:r>
            <a:r>
              <a:rPr sz="2400" dirty="0">
                <a:latin typeface="Calibri"/>
                <a:cs typeface="Calibri"/>
              </a:rPr>
              <a:t>t Wi</a:t>
            </a:r>
            <a:r>
              <a:rPr sz="2400" spc="-10" dirty="0">
                <a:latin typeface="Calibri"/>
                <a:cs typeface="Calibri"/>
              </a:rPr>
              <a:t>t</a:t>
            </a:r>
            <a:r>
              <a:rPr sz="2400" spc="-5" dirty="0">
                <a:latin typeface="Calibri"/>
                <a:cs typeface="Calibri"/>
              </a:rPr>
              <a:t>hd</a:t>
            </a:r>
            <a:r>
              <a:rPr sz="2400" spc="-50" dirty="0">
                <a:latin typeface="Calibri"/>
                <a:cs typeface="Calibri"/>
              </a:rPr>
              <a:t>r</a:t>
            </a:r>
            <a:r>
              <a:rPr sz="2400" spc="-10" dirty="0">
                <a:latin typeface="Calibri"/>
                <a:cs typeface="Calibri"/>
              </a:rPr>
              <a:t>a</a:t>
            </a:r>
            <a:r>
              <a:rPr sz="2400" spc="-30" dirty="0">
                <a:latin typeface="Calibri"/>
                <a:cs typeface="Calibri"/>
              </a:rPr>
              <a:t>w</a:t>
            </a:r>
            <a:r>
              <a:rPr sz="2400" dirty="0">
                <a:latin typeface="Calibri"/>
                <a:cs typeface="Calibri"/>
              </a:rPr>
              <a:t>al Mana</a:t>
            </a:r>
            <a:r>
              <a:rPr sz="2400" spc="-25" dirty="0">
                <a:latin typeface="Calibri"/>
                <a:cs typeface="Calibri"/>
              </a:rPr>
              <a:t>g</a:t>
            </a:r>
            <a:r>
              <a:rPr sz="2400" spc="-20" dirty="0">
                <a:latin typeface="Calibri"/>
                <a:cs typeface="Calibri"/>
              </a:rPr>
              <a:t>em</a:t>
            </a:r>
            <a:r>
              <a:rPr sz="2400" spc="-5" dirty="0">
                <a:latin typeface="Calibri"/>
                <a:cs typeface="Calibri"/>
              </a:rPr>
              <a:t>e</a:t>
            </a:r>
            <a:r>
              <a:rPr sz="2400" spc="-25" dirty="0">
                <a:latin typeface="Calibri"/>
                <a:cs typeface="Calibri"/>
              </a:rPr>
              <a:t>n</a:t>
            </a:r>
            <a:r>
              <a:rPr sz="2400" spc="-10" dirty="0">
                <a:latin typeface="Calibri"/>
                <a:cs typeface="Calibri"/>
              </a:rPr>
              <a:t>t,</a:t>
            </a:r>
            <a:r>
              <a:rPr sz="2400" spc="-15" dirty="0">
                <a:latin typeface="Calibri"/>
                <a:cs typeface="Calibri"/>
              </a:rPr>
              <a:t> </a:t>
            </a:r>
            <a:r>
              <a:rPr sz="2400" spc="-20" dirty="0">
                <a:latin typeface="Calibri"/>
                <a:cs typeface="Calibri"/>
              </a:rPr>
              <a:t>o</a:t>
            </a:r>
            <a:r>
              <a:rPr sz="2400" spc="-10" dirty="0">
                <a:latin typeface="Calibri"/>
                <a:cs typeface="Calibri"/>
              </a:rPr>
              <a:t>r</a:t>
            </a:r>
            <a:r>
              <a:rPr sz="2400" dirty="0">
                <a:latin typeface="Calibri"/>
                <a:cs typeface="Calibri"/>
              </a:rPr>
              <a:t> </a:t>
            </a:r>
            <a:r>
              <a:rPr sz="2400" spc="-10" dirty="0">
                <a:latin typeface="Calibri"/>
                <a:cs typeface="Calibri"/>
              </a:rPr>
              <a:t>O</a:t>
            </a:r>
            <a:r>
              <a:rPr sz="2400" spc="-5" dirty="0">
                <a:latin typeface="Calibri"/>
                <a:cs typeface="Calibri"/>
              </a:rPr>
              <a:t>pioi</a:t>
            </a:r>
            <a:r>
              <a:rPr sz="2400" dirty="0">
                <a:latin typeface="Calibri"/>
                <a:cs typeface="Calibri"/>
              </a:rPr>
              <a:t>d </a:t>
            </a:r>
            <a:r>
              <a:rPr sz="2400" spc="-150" dirty="0">
                <a:latin typeface="Calibri"/>
                <a:cs typeface="Calibri"/>
              </a:rPr>
              <a:t>T</a:t>
            </a:r>
            <a:r>
              <a:rPr sz="2400" spc="-45" dirty="0">
                <a:latin typeface="Calibri"/>
                <a:cs typeface="Calibri"/>
              </a:rPr>
              <a:t>r</a:t>
            </a:r>
            <a:r>
              <a:rPr sz="2400" spc="-15" dirty="0">
                <a:latin typeface="Calibri"/>
                <a:cs typeface="Calibri"/>
              </a:rPr>
              <a:t>e</a:t>
            </a:r>
            <a:r>
              <a:rPr sz="2400" spc="-35" dirty="0">
                <a:latin typeface="Calibri"/>
                <a:cs typeface="Calibri"/>
              </a:rPr>
              <a:t>a</a:t>
            </a:r>
            <a:r>
              <a:rPr sz="2400" spc="-15" dirty="0">
                <a:latin typeface="Calibri"/>
                <a:cs typeface="Calibri"/>
              </a:rPr>
              <a:t>tme</a:t>
            </a:r>
            <a:r>
              <a:rPr sz="2400" spc="-35" dirty="0">
                <a:latin typeface="Calibri"/>
                <a:cs typeface="Calibri"/>
              </a:rPr>
              <a:t>n</a:t>
            </a:r>
            <a:r>
              <a:rPr sz="2400" spc="-10" dirty="0">
                <a:latin typeface="Calibri"/>
                <a:cs typeface="Calibri"/>
              </a:rPr>
              <a:t>t</a:t>
            </a:r>
            <a:r>
              <a:rPr sz="2400" dirty="0">
                <a:latin typeface="Calibri"/>
                <a:cs typeface="Calibri"/>
              </a:rPr>
              <a:t> </a:t>
            </a:r>
            <a:r>
              <a:rPr sz="2400" spc="-25" dirty="0">
                <a:latin typeface="Calibri"/>
                <a:cs typeface="Calibri"/>
              </a:rPr>
              <a:t>P</a:t>
            </a:r>
            <a:r>
              <a:rPr sz="2400" spc="-45" dirty="0">
                <a:latin typeface="Calibri"/>
                <a:cs typeface="Calibri"/>
              </a:rPr>
              <a:t>r</a:t>
            </a:r>
            <a:r>
              <a:rPr sz="2400" spc="-5" dirty="0">
                <a:latin typeface="Calibri"/>
                <a:cs typeface="Calibri"/>
              </a:rPr>
              <a:t>o</a:t>
            </a:r>
            <a:r>
              <a:rPr sz="2400" spc="-10" dirty="0">
                <a:latin typeface="Calibri"/>
                <a:cs typeface="Calibri"/>
              </a:rPr>
              <a:t>g</a:t>
            </a:r>
            <a:r>
              <a:rPr sz="2400" spc="-55" dirty="0">
                <a:latin typeface="Calibri"/>
                <a:cs typeface="Calibri"/>
              </a:rPr>
              <a:t>r</a:t>
            </a:r>
            <a:r>
              <a:rPr sz="2400" spc="-20" dirty="0">
                <a:latin typeface="Calibri"/>
                <a:cs typeface="Calibri"/>
              </a:rPr>
              <a:t>am</a:t>
            </a:r>
            <a:endParaRPr sz="2400" dirty="0">
              <a:latin typeface="Calibri"/>
              <a:cs typeface="Calibri"/>
            </a:endParaRPr>
          </a:p>
        </p:txBody>
      </p:sp>
      <p:sp>
        <p:nvSpPr>
          <p:cNvPr id="4" name="object 4"/>
          <p:cNvSpPr txBox="1"/>
          <p:nvPr/>
        </p:nvSpPr>
        <p:spPr>
          <a:xfrm>
            <a:off x="535940" y="5121909"/>
            <a:ext cx="1856105" cy="369332"/>
          </a:xfrm>
          <a:prstGeom prst="rect">
            <a:avLst/>
          </a:prstGeom>
        </p:spPr>
        <p:txBody>
          <a:bodyPr vert="horz" wrap="square" lIns="0" tIns="0" rIns="0" bIns="0" rtlCol="0">
            <a:spAutoFit/>
          </a:bodyPr>
          <a:lstStyle/>
          <a:p>
            <a:pPr marL="12700">
              <a:lnSpc>
                <a:spcPct val="100000"/>
              </a:lnSpc>
            </a:pPr>
            <a:r>
              <a:rPr sz="2400" spc="-5" dirty="0">
                <a:solidFill>
                  <a:schemeClr val="tx2">
                    <a:lumMod val="60000"/>
                    <a:lumOff val="40000"/>
                  </a:schemeClr>
                </a:solidFill>
                <a:latin typeface="Calibri"/>
                <a:cs typeface="Calibri"/>
              </a:rPr>
              <a:t>Len</a:t>
            </a:r>
            <a:r>
              <a:rPr sz="2400" spc="-35" dirty="0">
                <a:solidFill>
                  <a:schemeClr val="tx2">
                    <a:lumMod val="60000"/>
                    <a:lumOff val="40000"/>
                  </a:schemeClr>
                </a:solidFill>
                <a:latin typeface="Calibri"/>
                <a:cs typeface="Calibri"/>
              </a:rPr>
              <a:t>g</a:t>
            </a:r>
            <a:r>
              <a:rPr sz="2400" dirty="0">
                <a:solidFill>
                  <a:schemeClr val="tx2">
                    <a:lumMod val="60000"/>
                    <a:lumOff val="40000"/>
                  </a:schemeClr>
                </a:solidFill>
                <a:latin typeface="Calibri"/>
                <a:cs typeface="Calibri"/>
              </a:rPr>
              <a:t>th</a:t>
            </a:r>
            <a:r>
              <a:rPr sz="2400" spc="-5" dirty="0">
                <a:solidFill>
                  <a:schemeClr val="tx2">
                    <a:lumMod val="60000"/>
                    <a:lumOff val="40000"/>
                  </a:schemeClr>
                </a:solidFill>
                <a:latin typeface="Calibri"/>
                <a:cs typeface="Calibri"/>
              </a:rPr>
              <a:t> o</a:t>
            </a:r>
            <a:r>
              <a:rPr sz="2400" dirty="0">
                <a:solidFill>
                  <a:schemeClr val="tx2">
                    <a:lumMod val="60000"/>
                    <a:lumOff val="40000"/>
                  </a:schemeClr>
                </a:solidFill>
                <a:latin typeface="Calibri"/>
                <a:cs typeface="Calibri"/>
              </a:rPr>
              <a:t>f</a:t>
            </a:r>
            <a:r>
              <a:rPr sz="2400" spc="-10" dirty="0">
                <a:solidFill>
                  <a:schemeClr val="tx2">
                    <a:lumMod val="60000"/>
                    <a:lumOff val="40000"/>
                  </a:schemeClr>
                </a:solidFill>
                <a:latin typeface="Calibri"/>
                <a:cs typeface="Calibri"/>
              </a:rPr>
              <a:t> </a:t>
            </a:r>
            <a:r>
              <a:rPr sz="2400" spc="-5" dirty="0">
                <a:solidFill>
                  <a:schemeClr val="tx2">
                    <a:lumMod val="60000"/>
                    <a:lumOff val="40000"/>
                  </a:schemeClr>
                </a:solidFill>
                <a:latin typeface="Calibri"/>
                <a:cs typeface="Calibri"/>
              </a:rPr>
              <a:t>S</a:t>
            </a:r>
            <a:r>
              <a:rPr sz="2400" spc="-25" dirty="0">
                <a:solidFill>
                  <a:schemeClr val="tx2">
                    <a:lumMod val="60000"/>
                    <a:lumOff val="40000"/>
                  </a:schemeClr>
                </a:solidFill>
                <a:latin typeface="Calibri"/>
                <a:cs typeface="Calibri"/>
              </a:rPr>
              <a:t>t</a:t>
            </a:r>
            <a:r>
              <a:rPr sz="2400" spc="-50" dirty="0">
                <a:solidFill>
                  <a:schemeClr val="tx2">
                    <a:lumMod val="60000"/>
                    <a:lumOff val="40000"/>
                  </a:schemeClr>
                </a:solidFill>
                <a:latin typeface="Calibri"/>
                <a:cs typeface="Calibri"/>
              </a:rPr>
              <a:t>a</a:t>
            </a:r>
            <a:r>
              <a:rPr sz="2400" spc="-10" dirty="0">
                <a:solidFill>
                  <a:schemeClr val="tx2">
                    <a:lumMod val="60000"/>
                    <a:lumOff val="40000"/>
                  </a:schemeClr>
                </a:solidFill>
                <a:latin typeface="Calibri"/>
                <a:cs typeface="Calibri"/>
              </a:rPr>
              <a:t>y:</a:t>
            </a:r>
            <a:endParaRPr sz="2400" dirty="0">
              <a:solidFill>
                <a:schemeClr val="tx2">
                  <a:lumMod val="60000"/>
                  <a:lumOff val="40000"/>
                </a:schemeClr>
              </a:solidFill>
              <a:latin typeface="Calibri"/>
              <a:cs typeface="Calibri"/>
            </a:endParaRPr>
          </a:p>
        </p:txBody>
      </p:sp>
      <p:sp>
        <p:nvSpPr>
          <p:cNvPr id="5" name="object 5"/>
          <p:cNvSpPr txBox="1"/>
          <p:nvPr/>
        </p:nvSpPr>
        <p:spPr>
          <a:xfrm>
            <a:off x="2822194" y="5121909"/>
            <a:ext cx="5547995" cy="738664"/>
          </a:xfrm>
          <a:prstGeom prst="rect">
            <a:avLst/>
          </a:prstGeom>
        </p:spPr>
        <p:txBody>
          <a:bodyPr vert="horz" wrap="square" lIns="0" tIns="0" rIns="0" bIns="0" rtlCol="0">
            <a:spAutoFit/>
          </a:bodyPr>
          <a:lstStyle/>
          <a:p>
            <a:pPr marL="12700">
              <a:lnSpc>
                <a:spcPct val="100000"/>
              </a:lnSpc>
            </a:pPr>
            <a:r>
              <a:rPr sz="2400" spc="-15" dirty="0">
                <a:latin typeface="Calibri"/>
                <a:cs typeface="Calibri"/>
              </a:rPr>
              <a:t>Up</a:t>
            </a:r>
            <a:r>
              <a:rPr sz="2400" spc="-5" dirty="0">
                <a:latin typeface="Calibri"/>
                <a:cs typeface="Calibri"/>
              </a:rPr>
              <a:t> </a:t>
            </a:r>
            <a:r>
              <a:rPr sz="2400" spc="-40" dirty="0">
                <a:latin typeface="Calibri"/>
                <a:cs typeface="Calibri"/>
              </a:rPr>
              <a:t>t</a:t>
            </a:r>
            <a:r>
              <a:rPr sz="2400" dirty="0">
                <a:latin typeface="Calibri"/>
                <a:cs typeface="Calibri"/>
              </a:rPr>
              <a:t>o</a:t>
            </a:r>
            <a:r>
              <a:rPr sz="2400" spc="-5" dirty="0">
                <a:latin typeface="Calibri"/>
                <a:cs typeface="Calibri"/>
              </a:rPr>
              <a:t> </a:t>
            </a:r>
            <a:r>
              <a:rPr sz="2400" spc="-25" dirty="0">
                <a:latin typeface="Calibri"/>
                <a:cs typeface="Calibri"/>
              </a:rPr>
              <a:t>1</a:t>
            </a:r>
            <a:r>
              <a:rPr sz="2400" spc="-15" dirty="0">
                <a:latin typeface="Calibri"/>
                <a:cs typeface="Calibri"/>
              </a:rPr>
              <a:t>80</a:t>
            </a:r>
            <a:r>
              <a:rPr sz="2400" spc="-10" dirty="0">
                <a:latin typeface="Calibri"/>
                <a:cs typeface="Calibri"/>
              </a:rPr>
              <a:t> </a:t>
            </a:r>
            <a:r>
              <a:rPr sz="2400" spc="-5" dirty="0">
                <a:latin typeface="Calibri"/>
                <a:cs typeface="Calibri"/>
              </a:rPr>
              <a:t>d</a:t>
            </a:r>
            <a:r>
              <a:rPr sz="2400" spc="-45" dirty="0">
                <a:latin typeface="Calibri"/>
                <a:cs typeface="Calibri"/>
              </a:rPr>
              <a:t>a</a:t>
            </a:r>
            <a:r>
              <a:rPr sz="2400" spc="-35" dirty="0">
                <a:latin typeface="Calibri"/>
                <a:cs typeface="Calibri"/>
              </a:rPr>
              <a:t>y</a:t>
            </a:r>
            <a:r>
              <a:rPr sz="2400" dirty="0">
                <a:latin typeface="Calibri"/>
                <a:cs typeface="Calibri"/>
              </a:rPr>
              <a:t>s</a:t>
            </a:r>
            <a:r>
              <a:rPr sz="2400" spc="-5" dirty="0">
                <a:latin typeface="Calibri"/>
                <a:cs typeface="Calibri"/>
              </a:rPr>
              <a:t> </a:t>
            </a:r>
            <a:r>
              <a:rPr sz="2400" spc="-55" dirty="0">
                <a:latin typeface="Calibri"/>
                <a:cs typeface="Calibri"/>
              </a:rPr>
              <a:t>f</a:t>
            </a:r>
            <a:r>
              <a:rPr sz="2400" spc="-20" dirty="0">
                <a:latin typeface="Calibri"/>
                <a:cs typeface="Calibri"/>
              </a:rPr>
              <a:t>o</a:t>
            </a:r>
            <a:r>
              <a:rPr sz="2400" spc="-10" dirty="0">
                <a:latin typeface="Calibri"/>
                <a:cs typeface="Calibri"/>
              </a:rPr>
              <a:t>r</a:t>
            </a:r>
            <a:r>
              <a:rPr sz="2400" dirty="0">
                <a:latin typeface="Calibri"/>
                <a:cs typeface="Calibri"/>
              </a:rPr>
              <a:t> </a:t>
            </a:r>
            <a:r>
              <a:rPr sz="2400" spc="-45" dirty="0">
                <a:latin typeface="Calibri"/>
                <a:cs typeface="Calibri"/>
              </a:rPr>
              <a:t>g</a:t>
            </a:r>
            <a:r>
              <a:rPr sz="2400" spc="-15" dirty="0">
                <a:latin typeface="Calibri"/>
                <a:cs typeface="Calibri"/>
              </a:rPr>
              <a:t>e</a:t>
            </a:r>
            <a:r>
              <a:rPr sz="2400" spc="-10" dirty="0">
                <a:latin typeface="Calibri"/>
                <a:cs typeface="Calibri"/>
              </a:rPr>
              <a:t>n</a:t>
            </a:r>
            <a:r>
              <a:rPr sz="2400" spc="-15" dirty="0">
                <a:latin typeface="Calibri"/>
                <a:cs typeface="Calibri"/>
              </a:rPr>
              <a:t>e</a:t>
            </a:r>
            <a:r>
              <a:rPr sz="2400" spc="-50" dirty="0">
                <a:latin typeface="Calibri"/>
                <a:cs typeface="Calibri"/>
              </a:rPr>
              <a:t>r</a:t>
            </a:r>
            <a:r>
              <a:rPr sz="2400" dirty="0">
                <a:latin typeface="Calibri"/>
                <a:cs typeface="Calibri"/>
              </a:rPr>
              <a:t>al</a:t>
            </a:r>
            <a:r>
              <a:rPr sz="2400" spc="-10" dirty="0">
                <a:latin typeface="Calibri"/>
                <a:cs typeface="Calibri"/>
              </a:rPr>
              <a:t> </a:t>
            </a:r>
            <a:r>
              <a:rPr lang="en-US" sz="2400" spc="-5" dirty="0">
                <a:latin typeface="Calibri"/>
                <a:cs typeface="Calibri"/>
              </a:rPr>
              <a:t>cli</a:t>
            </a:r>
            <a:r>
              <a:rPr sz="2400" spc="5" dirty="0">
                <a:latin typeface="Calibri"/>
                <a:cs typeface="Calibri"/>
              </a:rPr>
              <a:t>e</a:t>
            </a:r>
            <a:r>
              <a:rPr sz="2400" spc="-25" dirty="0">
                <a:latin typeface="Calibri"/>
                <a:cs typeface="Calibri"/>
              </a:rPr>
              <a:t>n</a:t>
            </a:r>
            <a:r>
              <a:rPr sz="2400" spc="-10" dirty="0">
                <a:latin typeface="Calibri"/>
                <a:cs typeface="Calibri"/>
              </a:rPr>
              <a:t>ts,</a:t>
            </a:r>
            <a:r>
              <a:rPr sz="2400" dirty="0">
                <a:latin typeface="Calibri"/>
                <a:cs typeface="Calibri"/>
              </a:rPr>
              <a:t> and</a:t>
            </a:r>
            <a:r>
              <a:rPr sz="2400" spc="-5" dirty="0">
                <a:latin typeface="Calibri"/>
                <a:cs typeface="Calibri"/>
              </a:rPr>
              <a:t> up</a:t>
            </a:r>
            <a:endParaRPr sz="2400" dirty="0">
              <a:latin typeface="Calibri"/>
              <a:cs typeface="Calibri"/>
            </a:endParaRPr>
          </a:p>
          <a:p>
            <a:pPr marL="81280">
              <a:lnSpc>
                <a:spcPct val="100000"/>
              </a:lnSpc>
            </a:pPr>
            <a:r>
              <a:rPr sz="2400" spc="-25" dirty="0">
                <a:latin typeface="Calibri"/>
                <a:cs typeface="Calibri"/>
              </a:rPr>
              <a:t>t</a:t>
            </a:r>
            <a:r>
              <a:rPr sz="2400" dirty="0">
                <a:latin typeface="Calibri"/>
                <a:cs typeface="Calibri"/>
              </a:rPr>
              <a:t>o</a:t>
            </a:r>
            <a:r>
              <a:rPr sz="2400" spc="-25" dirty="0">
                <a:latin typeface="Calibri"/>
                <a:cs typeface="Calibri"/>
              </a:rPr>
              <a:t> </a:t>
            </a:r>
            <a:r>
              <a:rPr sz="2400" dirty="0">
                <a:latin typeface="Calibri"/>
                <a:cs typeface="Calibri"/>
              </a:rPr>
              <a:t>60</a:t>
            </a:r>
            <a:r>
              <a:rPr sz="2400" spc="-15" dirty="0">
                <a:latin typeface="Calibri"/>
                <a:cs typeface="Calibri"/>
              </a:rPr>
              <a:t> </a:t>
            </a:r>
            <a:r>
              <a:rPr sz="2400" spc="-5" dirty="0">
                <a:latin typeface="Calibri"/>
                <a:cs typeface="Calibri"/>
              </a:rPr>
              <a:t>d</a:t>
            </a:r>
            <a:r>
              <a:rPr sz="2400" spc="-55" dirty="0">
                <a:latin typeface="Calibri"/>
                <a:cs typeface="Calibri"/>
              </a:rPr>
              <a:t>a</a:t>
            </a:r>
            <a:r>
              <a:rPr sz="2400" spc="-20" dirty="0">
                <a:latin typeface="Calibri"/>
                <a:cs typeface="Calibri"/>
              </a:rPr>
              <a:t>y</a:t>
            </a:r>
            <a:r>
              <a:rPr sz="2400" dirty="0">
                <a:latin typeface="Calibri"/>
                <a:cs typeface="Calibri"/>
              </a:rPr>
              <a:t>s </a:t>
            </a:r>
            <a:r>
              <a:rPr sz="2400" spc="-10" dirty="0">
                <a:latin typeface="Calibri"/>
                <a:cs typeface="Calibri"/>
              </a:rPr>
              <a:t>p</a:t>
            </a:r>
            <a:r>
              <a:rPr sz="2400" spc="-5" dirty="0">
                <a:latin typeface="Calibri"/>
                <a:cs typeface="Calibri"/>
              </a:rPr>
              <a:t>o</a:t>
            </a:r>
            <a:r>
              <a:rPr sz="2400" spc="-35" dirty="0">
                <a:latin typeface="Calibri"/>
                <a:cs typeface="Calibri"/>
              </a:rPr>
              <a:t>s</a:t>
            </a:r>
            <a:r>
              <a:rPr sz="2400" dirty="0">
                <a:latin typeface="Calibri"/>
                <a:cs typeface="Calibri"/>
              </a:rPr>
              <a:t>tpartum</a:t>
            </a:r>
            <a:r>
              <a:rPr sz="2400" spc="-20" dirty="0">
                <a:latin typeface="Calibri"/>
                <a:cs typeface="Calibri"/>
              </a:rPr>
              <a:t> </a:t>
            </a:r>
            <a:r>
              <a:rPr sz="2400" spc="-50" dirty="0">
                <a:latin typeface="Calibri"/>
                <a:cs typeface="Calibri"/>
              </a:rPr>
              <a:t>f</a:t>
            </a:r>
            <a:r>
              <a:rPr sz="2400" spc="-5" dirty="0">
                <a:latin typeface="Calibri"/>
                <a:cs typeface="Calibri"/>
              </a:rPr>
              <a:t>o</a:t>
            </a:r>
            <a:r>
              <a:rPr sz="2400" dirty="0">
                <a:latin typeface="Calibri"/>
                <a:cs typeface="Calibri"/>
              </a:rPr>
              <a:t>r</a:t>
            </a:r>
            <a:r>
              <a:rPr sz="2400" spc="-5" dirty="0">
                <a:latin typeface="Calibri"/>
                <a:cs typeface="Calibri"/>
              </a:rPr>
              <a:t> perin</a:t>
            </a:r>
            <a:r>
              <a:rPr sz="2400" spc="-20" dirty="0">
                <a:latin typeface="Calibri"/>
                <a:cs typeface="Calibri"/>
              </a:rPr>
              <a:t>a</a:t>
            </a:r>
            <a:r>
              <a:rPr sz="2400" spc="-25" dirty="0">
                <a:latin typeface="Calibri"/>
                <a:cs typeface="Calibri"/>
              </a:rPr>
              <a:t>t</a:t>
            </a:r>
            <a:r>
              <a:rPr sz="2400" dirty="0">
                <a:latin typeface="Calibri"/>
                <a:cs typeface="Calibri"/>
              </a:rPr>
              <a:t>al</a:t>
            </a:r>
            <a:r>
              <a:rPr sz="2400" spc="-15" dirty="0">
                <a:latin typeface="Calibri"/>
                <a:cs typeface="Calibri"/>
              </a:rPr>
              <a:t> </a:t>
            </a:r>
            <a:r>
              <a:rPr lang="en-US" sz="2400" spc="-15" dirty="0">
                <a:latin typeface="Calibri"/>
                <a:cs typeface="Calibri"/>
              </a:rPr>
              <a:t>cl</a:t>
            </a:r>
            <a:r>
              <a:rPr sz="2400" dirty="0">
                <a:latin typeface="Calibri"/>
                <a:cs typeface="Calibri"/>
              </a:rPr>
              <a:t>ie</a:t>
            </a:r>
            <a:r>
              <a:rPr sz="2400" spc="-25" dirty="0">
                <a:latin typeface="Calibri"/>
                <a:cs typeface="Calibri"/>
              </a:rPr>
              <a:t>n</a:t>
            </a:r>
            <a:r>
              <a:rPr sz="2400" dirty="0">
                <a:latin typeface="Calibri"/>
                <a:cs typeface="Calibri"/>
              </a:rPr>
              <a:t>ts</a:t>
            </a:r>
          </a:p>
        </p:txBody>
      </p:sp>
      <p:sp>
        <p:nvSpPr>
          <p:cNvPr id="6" name="object 6"/>
          <p:cNvSpPr txBox="1"/>
          <p:nvPr/>
        </p:nvSpPr>
        <p:spPr>
          <a:xfrm>
            <a:off x="535940" y="6109817"/>
            <a:ext cx="1162685" cy="369332"/>
          </a:xfrm>
          <a:prstGeom prst="rect">
            <a:avLst/>
          </a:prstGeom>
        </p:spPr>
        <p:txBody>
          <a:bodyPr vert="horz" wrap="square" lIns="0" tIns="0" rIns="0" bIns="0" rtlCol="0">
            <a:spAutoFit/>
          </a:bodyPr>
          <a:lstStyle/>
          <a:p>
            <a:pPr marL="12700">
              <a:lnSpc>
                <a:spcPct val="100000"/>
              </a:lnSpc>
            </a:pPr>
            <a:r>
              <a:rPr sz="2400" spc="-5" dirty="0">
                <a:solidFill>
                  <a:schemeClr val="tx2">
                    <a:lumMod val="60000"/>
                    <a:lumOff val="40000"/>
                  </a:schemeClr>
                </a:solidFill>
                <a:latin typeface="Calibri"/>
                <a:cs typeface="Calibri"/>
              </a:rPr>
              <a:t>C</a:t>
            </a:r>
            <a:r>
              <a:rPr sz="2400" dirty="0">
                <a:solidFill>
                  <a:schemeClr val="tx2">
                    <a:lumMod val="60000"/>
                    <a:lumOff val="40000"/>
                  </a:schemeClr>
                </a:solidFill>
                <a:latin typeface="Calibri"/>
                <a:cs typeface="Calibri"/>
              </a:rPr>
              <a:t>a</a:t>
            </a:r>
            <a:r>
              <a:rPr sz="2400" spc="-5" dirty="0">
                <a:solidFill>
                  <a:schemeClr val="tx2">
                    <a:lumMod val="60000"/>
                    <a:lumOff val="40000"/>
                  </a:schemeClr>
                </a:solidFill>
                <a:latin typeface="Calibri"/>
                <a:cs typeface="Calibri"/>
              </a:rPr>
              <a:t>pa</a:t>
            </a:r>
            <a:r>
              <a:rPr sz="2400" spc="5" dirty="0">
                <a:solidFill>
                  <a:schemeClr val="tx2">
                    <a:lumMod val="60000"/>
                    <a:lumOff val="40000"/>
                  </a:schemeClr>
                </a:solidFill>
                <a:latin typeface="Calibri"/>
                <a:cs typeface="Calibri"/>
              </a:rPr>
              <a:t>c</a:t>
            </a:r>
            <a:r>
              <a:rPr sz="2400" spc="-10" dirty="0">
                <a:solidFill>
                  <a:schemeClr val="tx2">
                    <a:lumMod val="60000"/>
                    <a:lumOff val="40000"/>
                  </a:schemeClr>
                </a:solidFill>
                <a:latin typeface="Calibri"/>
                <a:cs typeface="Calibri"/>
              </a:rPr>
              <a:t>ity:</a:t>
            </a:r>
            <a:endParaRPr sz="2400" dirty="0">
              <a:solidFill>
                <a:schemeClr val="tx2">
                  <a:lumMod val="60000"/>
                  <a:lumOff val="40000"/>
                </a:schemeClr>
              </a:solidFill>
              <a:latin typeface="Calibri"/>
              <a:cs typeface="Calibri"/>
            </a:endParaRPr>
          </a:p>
        </p:txBody>
      </p:sp>
      <p:sp>
        <p:nvSpPr>
          <p:cNvPr id="7" name="object 7"/>
          <p:cNvSpPr txBox="1"/>
          <p:nvPr/>
        </p:nvSpPr>
        <p:spPr>
          <a:xfrm>
            <a:off x="2822194" y="6109817"/>
            <a:ext cx="4909820" cy="330200"/>
          </a:xfrm>
          <a:prstGeom prst="rect">
            <a:avLst/>
          </a:prstGeom>
        </p:spPr>
        <p:txBody>
          <a:bodyPr vert="horz" wrap="square" lIns="0" tIns="0" rIns="0" bIns="0" rtlCol="0">
            <a:spAutoFit/>
          </a:bodyPr>
          <a:lstStyle/>
          <a:p>
            <a:pPr marL="12700">
              <a:lnSpc>
                <a:spcPct val="100000"/>
              </a:lnSpc>
            </a:pPr>
            <a:r>
              <a:rPr sz="2400" spc="-15" dirty="0">
                <a:latin typeface="Calibri"/>
                <a:cs typeface="Calibri"/>
              </a:rPr>
              <a:t>750</a:t>
            </a:r>
            <a:r>
              <a:rPr sz="2400" spc="-10" dirty="0">
                <a:latin typeface="Calibri"/>
                <a:cs typeface="Calibri"/>
              </a:rPr>
              <a:t> </a:t>
            </a:r>
            <a:r>
              <a:rPr sz="2400" spc="-20" dirty="0">
                <a:latin typeface="Calibri"/>
                <a:cs typeface="Calibri"/>
              </a:rPr>
              <a:t>b</a:t>
            </a:r>
            <a:r>
              <a:rPr sz="2400" spc="-10" dirty="0">
                <a:latin typeface="Calibri"/>
                <a:cs typeface="Calibri"/>
              </a:rPr>
              <a:t>e</a:t>
            </a:r>
            <a:r>
              <a:rPr sz="2400" spc="-5" dirty="0">
                <a:latin typeface="Calibri"/>
                <a:cs typeface="Calibri"/>
              </a:rPr>
              <a:t>d</a:t>
            </a:r>
            <a:r>
              <a:rPr sz="2400" dirty="0">
                <a:latin typeface="Calibri"/>
                <a:cs typeface="Calibri"/>
              </a:rPr>
              <a:t>s </a:t>
            </a:r>
            <a:r>
              <a:rPr sz="2400" spc="-55" dirty="0">
                <a:latin typeface="Calibri"/>
                <a:cs typeface="Calibri"/>
              </a:rPr>
              <a:t>f</a:t>
            </a:r>
            <a:r>
              <a:rPr sz="2400" spc="-20" dirty="0">
                <a:latin typeface="Calibri"/>
                <a:cs typeface="Calibri"/>
              </a:rPr>
              <a:t>o</a:t>
            </a:r>
            <a:r>
              <a:rPr sz="2400" spc="-10" dirty="0">
                <a:latin typeface="Calibri"/>
                <a:cs typeface="Calibri"/>
              </a:rPr>
              <a:t>r</a:t>
            </a:r>
            <a:r>
              <a:rPr sz="2400" dirty="0">
                <a:latin typeface="Calibri"/>
                <a:cs typeface="Calibri"/>
              </a:rPr>
              <a:t> </a:t>
            </a:r>
            <a:r>
              <a:rPr sz="2400" spc="-15" dirty="0">
                <a:latin typeface="Calibri"/>
                <a:cs typeface="Calibri"/>
              </a:rPr>
              <a:t>the</a:t>
            </a:r>
            <a:r>
              <a:rPr sz="2400" dirty="0">
                <a:latin typeface="Calibri"/>
                <a:cs typeface="Calibri"/>
              </a:rPr>
              <a:t> initial</a:t>
            </a:r>
            <a:r>
              <a:rPr sz="2400" spc="-25" dirty="0">
                <a:latin typeface="Calibri"/>
                <a:cs typeface="Calibri"/>
              </a:rPr>
              <a:t> </a:t>
            </a:r>
            <a:r>
              <a:rPr sz="2400" spc="-35" dirty="0">
                <a:latin typeface="Calibri"/>
                <a:cs typeface="Calibri"/>
              </a:rPr>
              <a:t>y</a:t>
            </a:r>
            <a:r>
              <a:rPr sz="2400" spc="-15" dirty="0">
                <a:latin typeface="Calibri"/>
                <a:cs typeface="Calibri"/>
              </a:rPr>
              <a:t>e</a:t>
            </a:r>
            <a:r>
              <a:rPr sz="2400" spc="-10" dirty="0">
                <a:latin typeface="Calibri"/>
                <a:cs typeface="Calibri"/>
              </a:rPr>
              <a:t>a</a:t>
            </a:r>
            <a:r>
              <a:rPr sz="2400" spc="-215" dirty="0">
                <a:latin typeface="Calibri"/>
                <a:cs typeface="Calibri"/>
              </a:rPr>
              <a:t>r</a:t>
            </a:r>
            <a:r>
              <a:rPr sz="2400" spc="-10" dirty="0">
                <a:latin typeface="Calibri"/>
                <a:cs typeface="Calibri"/>
              </a:rPr>
              <a:t>,</a:t>
            </a:r>
            <a:r>
              <a:rPr sz="2400" spc="-30" dirty="0">
                <a:latin typeface="Calibri"/>
                <a:cs typeface="Calibri"/>
              </a:rPr>
              <a:t> </a:t>
            </a:r>
            <a:r>
              <a:rPr sz="2400" spc="-5" dirty="0">
                <a:latin typeface="Calibri"/>
                <a:cs typeface="Calibri"/>
              </a:rPr>
              <a:t>F</a:t>
            </a:r>
            <a:r>
              <a:rPr sz="2400" dirty="0">
                <a:latin typeface="Calibri"/>
                <a:cs typeface="Calibri"/>
              </a:rPr>
              <a:t>Y</a:t>
            </a:r>
            <a:r>
              <a:rPr sz="2400" spc="10" dirty="0">
                <a:latin typeface="Calibri"/>
                <a:cs typeface="Calibri"/>
              </a:rPr>
              <a:t> </a:t>
            </a:r>
            <a:r>
              <a:rPr sz="2400" spc="-15" dirty="0">
                <a:latin typeface="Calibri"/>
                <a:cs typeface="Calibri"/>
              </a:rPr>
              <a:t>20</a:t>
            </a:r>
            <a:r>
              <a:rPr sz="2400" spc="-25" dirty="0">
                <a:latin typeface="Calibri"/>
                <a:cs typeface="Calibri"/>
              </a:rPr>
              <a:t>1</a:t>
            </a:r>
            <a:r>
              <a:rPr sz="2400" spc="-50" dirty="0">
                <a:latin typeface="Calibri"/>
                <a:cs typeface="Calibri"/>
              </a:rPr>
              <a:t>7</a:t>
            </a:r>
            <a:r>
              <a:rPr sz="2400" spc="-5" dirty="0">
                <a:latin typeface="Calibri"/>
                <a:cs typeface="Calibri"/>
              </a:rPr>
              <a:t>-</a:t>
            </a:r>
            <a:r>
              <a:rPr sz="2400" spc="-20" dirty="0">
                <a:latin typeface="Calibri"/>
                <a:cs typeface="Calibri"/>
              </a:rPr>
              <a:t>18</a:t>
            </a:r>
            <a:endParaRPr sz="2400" dirty="0">
              <a:latin typeface="Calibri"/>
              <a:cs typeface="Calibri"/>
            </a:endParaRPr>
          </a:p>
        </p:txBody>
      </p:sp>
    </p:spTree>
    <p:extLst>
      <p:ext uri="{BB962C8B-B14F-4D97-AF65-F5344CB8AC3E}">
        <p14:creationId xmlns:p14="http://schemas.microsoft.com/office/powerpoint/2010/main" val="13608407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1549653"/>
            <a:ext cx="7937500" cy="5175776"/>
          </a:xfrm>
          <a:prstGeom prst="rect">
            <a:avLst/>
          </a:prstGeom>
        </p:spPr>
        <p:txBody>
          <a:bodyPr vert="horz" wrap="square" lIns="0" tIns="0" rIns="0" bIns="0" rtlCol="0">
            <a:spAutoFit/>
          </a:bodyPr>
          <a:lstStyle/>
          <a:p>
            <a:pPr marL="12700">
              <a:lnSpc>
                <a:spcPct val="100000"/>
              </a:lnSpc>
              <a:tabLst>
                <a:tab pos="2298700" algn="l"/>
              </a:tabLst>
            </a:pPr>
            <a:r>
              <a:rPr sz="2400" spc="-5" dirty="0">
                <a:solidFill>
                  <a:schemeClr val="tx2">
                    <a:lumMod val="60000"/>
                    <a:lumOff val="40000"/>
                  </a:schemeClr>
                </a:solidFill>
                <a:latin typeface="Calibri"/>
                <a:cs typeface="Calibri"/>
              </a:rPr>
              <a:t>Fundin</a:t>
            </a:r>
            <a:r>
              <a:rPr sz="2400" dirty="0">
                <a:solidFill>
                  <a:schemeClr val="tx2">
                    <a:lumMod val="60000"/>
                    <a:lumOff val="40000"/>
                  </a:schemeClr>
                </a:solidFill>
                <a:latin typeface="Calibri"/>
                <a:cs typeface="Calibri"/>
              </a:rPr>
              <a:t>g</a:t>
            </a:r>
            <a:r>
              <a:rPr sz="2400" spc="10" dirty="0">
                <a:solidFill>
                  <a:schemeClr val="tx2">
                    <a:lumMod val="60000"/>
                    <a:lumOff val="40000"/>
                  </a:schemeClr>
                </a:solidFill>
                <a:latin typeface="Calibri"/>
                <a:cs typeface="Calibri"/>
              </a:rPr>
              <a:t> </a:t>
            </a:r>
            <a:r>
              <a:rPr sz="2400" spc="-5" dirty="0">
                <a:solidFill>
                  <a:schemeClr val="tx2">
                    <a:lumMod val="60000"/>
                    <a:lumOff val="40000"/>
                  </a:schemeClr>
                </a:solidFill>
                <a:latin typeface="Calibri"/>
                <a:cs typeface="Calibri"/>
              </a:rPr>
              <a:t>Support</a:t>
            </a:r>
            <a:r>
              <a:rPr sz="2400" dirty="0">
                <a:solidFill>
                  <a:schemeClr val="tx2">
                    <a:lumMod val="60000"/>
                    <a:lumOff val="40000"/>
                  </a:schemeClr>
                </a:solidFill>
                <a:latin typeface="Calibri"/>
                <a:cs typeface="Calibri"/>
              </a:rPr>
              <a:t>:</a:t>
            </a:r>
            <a:r>
              <a:rPr sz="2400" dirty="0">
                <a:solidFill>
                  <a:srgbClr val="E36C09"/>
                </a:solidFill>
                <a:latin typeface="Calibri"/>
                <a:cs typeface="Calibri"/>
              </a:rPr>
              <a:t>	</a:t>
            </a:r>
            <a:r>
              <a:rPr sz="2400" dirty="0">
                <a:latin typeface="Calibri"/>
                <a:cs typeface="Calibri"/>
              </a:rPr>
              <a:t>•</a:t>
            </a:r>
            <a:r>
              <a:rPr sz="2400" spc="5" dirty="0">
                <a:latin typeface="Calibri"/>
                <a:cs typeface="Calibri"/>
              </a:rPr>
              <a:t> </a:t>
            </a:r>
            <a:r>
              <a:rPr sz="2400" spc="-20" dirty="0">
                <a:latin typeface="Calibri"/>
                <a:cs typeface="Calibri"/>
              </a:rPr>
              <a:t>Me</a:t>
            </a:r>
            <a:r>
              <a:rPr sz="2400" spc="-10" dirty="0">
                <a:latin typeface="Calibri"/>
                <a:cs typeface="Calibri"/>
              </a:rPr>
              <a:t>a</a:t>
            </a:r>
            <a:r>
              <a:rPr sz="2400" spc="-5" dirty="0">
                <a:latin typeface="Calibri"/>
                <a:cs typeface="Calibri"/>
              </a:rPr>
              <a:t>su</a:t>
            </a:r>
            <a:r>
              <a:rPr sz="2400" spc="-40" dirty="0">
                <a:latin typeface="Calibri"/>
                <a:cs typeface="Calibri"/>
              </a:rPr>
              <a:t>r</a:t>
            </a:r>
            <a:r>
              <a:rPr sz="2400" spc="-15" dirty="0">
                <a:latin typeface="Calibri"/>
                <a:cs typeface="Calibri"/>
              </a:rPr>
              <a:t>e</a:t>
            </a:r>
            <a:r>
              <a:rPr sz="2400" dirty="0">
                <a:latin typeface="Calibri"/>
                <a:cs typeface="Calibri"/>
              </a:rPr>
              <a:t> H </a:t>
            </a:r>
            <a:r>
              <a:rPr sz="2400" spc="-55" dirty="0">
                <a:latin typeface="Calibri"/>
                <a:cs typeface="Calibri"/>
              </a:rPr>
              <a:t>f</a:t>
            </a:r>
            <a:r>
              <a:rPr sz="2400" spc="-20" dirty="0">
                <a:latin typeface="Calibri"/>
                <a:cs typeface="Calibri"/>
              </a:rPr>
              <a:t>o</a:t>
            </a:r>
            <a:r>
              <a:rPr sz="2400" spc="-10" dirty="0">
                <a:latin typeface="Calibri"/>
                <a:cs typeface="Calibri"/>
              </a:rPr>
              <a:t>r</a:t>
            </a:r>
            <a:r>
              <a:rPr sz="2400" dirty="0">
                <a:latin typeface="Calibri"/>
                <a:cs typeface="Calibri"/>
              </a:rPr>
              <a:t> th</a:t>
            </a:r>
            <a:r>
              <a:rPr sz="2400" spc="-15" dirty="0">
                <a:latin typeface="Calibri"/>
                <a:cs typeface="Calibri"/>
              </a:rPr>
              <a:t>ose</a:t>
            </a:r>
            <a:r>
              <a:rPr sz="2400" dirty="0">
                <a:latin typeface="Calibri"/>
                <a:cs typeface="Calibri"/>
              </a:rPr>
              <a:t> </a:t>
            </a:r>
            <a:r>
              <a:rPr sz="2400" spc="-50" dirty="0">
                <a:latin typeface="Calibri"/>
                <a:cs typeface="Calibri"/>
              </a:rPr>
              <a:t>e</a:t>
            </a:r>
            <a:r>
              <a:rPr sz="2400" spc="-5" dirty="0">
                <a:latin typeface="Calibri"/>
                <a:cs typeface="Calibri"/>
              </a:rPr>
              <a:t>xitin</a:t>
            </a:r>
            <a:r>
              <a:rPr sz="2400" dirty="0">
                <a:latin typeface="Calibri"/>
                <a:cs typeface="Calibri"/>
              </a:rPr>
              <a:t>g</a:t>
            </a:r>
            <a:r>
              <a:rPr sz="2400" spc="-20" dirty="0">
                <a:latin typeface="Calibri"/>
                <a:cs typeface="Calibri"/>
              </a:rPr>
              <a:t> </a:t>
            </a:r>
            <a:r>
              <a:rPr sz="2400" dirty="0">
                <a:latin typeface="Calibri"/>
                <a:cs typeface="Calibri"/>
              </a:rPr>
              <a:t>in</a:t>
            </a:r>
            <a:r>
              <a:rPr sz="2400" spc="-30" dirty="0">
                <a:latin typeface="Calibri"/>
                <a:cs typeface="Calibri"/>
              </a:rPr>
              <a:t>s</a:t>
            </a:r>
            <a:r>
              <a:rPr sz="2400" dirty="0">
                <a:latin typeface="Calibri"/>
                <a:cs typeface="Calibri"/>
              </a:rPr>
              <a:t>titutions</a:t>
            </a:r>
          </a:p>
          <a:p>
            <a:pPr marL="2520315" indent="-221615">
              <a:lnSpc>
                <a:spcPct val="100000"/>
              </a:lnSpc>
              <a:spcBef>
                <a:spcPts val="575"/>
              </a:spcBef>
              <a:buFont typeface="Calibri"/>
              <a:buChar char="•"/>
              <a:tabLst>
                <a:tab pos="2520315" algn="l"/>
              </a:tabLst>
            </a:pPr>
            <a:r>
              <a:rPr sz="2400" spc="-20" dirty="0">
                <a:latin typeface="Calibri"/>
                <a:cs typeface="Calibri"/>
              </a:rPr>
              <a:t>Othe</a:t>
            </a:r>
            <a:r>
              <a:rPr sz="2400" spc="-10" dirty="0">
                <a:latin typeface="Calibri"/>
                <a:cs typeface="Calibri"/>
              </a:rPr>
              <a:t>r</a:t>
            </a:r>
            <a:r>
              <a:rPr sz="2400" dirty="0">
                <a:latin typeface="Calibri"/>
                <a:cs typeface="Calibri"/>
              </a:rPr>
              <a:t> appli</a:t>
            </a:r>
            <a:r>
              <a:rPr sz="2400" spc="-20" dirty="0">
                <a:latin typeface="Calibri"/>
                <a:cs typeface="Calibri"/>
              </a:rPr>
              <a:t>c</a:t>
            </a:r>
            <a:r>
              <a:rPr sz="2400" dirty="0">
                <a:latin typeface="Calibri"/>
                <a:cs typeface="Calibri"/>
              </a:rPr>
              <a:t>able</a:t>
            </a:r>
            <a:r>
              <a:rPr sz="2400" spc="-10" dirty="0">
                <a:latin typeface="Calibri"/>
                <a:cs typeface="Calibri"/>
              </a:rPr>
              <a:t> </a:t>
            </a:r>
            <a:r>
              <a:rPr sz="2400" spc="-15" dirty="0">
                <a:latin typeface="Calibri"/>
                <a:cs typeface="Calibri"/>
              </a:rPr>
              <a:t>SAPC</a:t>
            </a:r>
            <a:r>
              <a:rPr sz="2400" spc="-30" dirty="0">
                <a:latin typeface="Calibri"/>
                <a:cs typeface="Calibri"/>
              </a:rPr>
              <a:t> </a:t>
            </a:r>
            <a:r>
              <a:rPr sz="2400" spc="-5" dirty="0">
                <a:latin typeface="Calibri"/>
                <a:cs typeface="Calibri"/>
              </a:rPr>
              <a:t>fundin</a:t>
            </a:r>
            <a:r>
              <a:rPr sz="2400" dirty="0">
                <a:latin typeface="Calibri"/>
                <a:cs typeface="Calibri"/>
              </a:rPr>
              <a:t>g</a:t>
            </a:r>
            <a:r>
              <a:rPr sz="2400" spc="5" dirty="0">
                <a:latin typeface="Calibri"/>
                <a:cs typeface="Calibri"/>
              </a:rPr>
              <a:t> </a:t>
            </a:r>
            <a:r>
              <a:rPr sz="2400" spc="-5" dirty="0">
                <a:latin typeface="Calibri"/>
                <a:cs typeface="Calibri"/>
              </a:rPr>
              <a:t>s</a:t>
            </a:r>
            <a:r>
              <a:rPr sz="2400" spc="-10" dirty="0">
                <a:latin typeface="Calibri"/>
                <a:cs typeface="Calibri"/>
              </a:rPr>
              <a:t>o</a:t>
            </a:r>
            <a:r>
              <a:rPr sz="2400" spc="-5" dirty="0">
                <a:latin typeface="Calibri"/>
                <a:cs typeface="Calibri"/>
              </a:rPr>
              <a:t>u</a:t>
            </a:r>
            <a:r>
              <a:rPr sz="2400" spc="-35" dirty="0">
                <a:latin typeface="Calibri"/>
                <a:cs typeface="Calibri"/>
              </a:rPr>
              <a:t>r</a:t>
            </a:r>
            <a:r>
              <a:rPr sz="2400" spc="-15" dirty="0">
                <a:latin typeface="Calibri"/>
                <a:cs typeface="Calibri"/>
              </a:rPr>
              <a:t>c</a:t>
            </a:r>
            <a:r>
              <a:rPr sz="2400" spc="-10" dirty="0">
                <a:latin typeface="Calibri"/>
                <a:cs typeface="Calibri"/>
              </a:rPr>
              <a:t>e</a:t>
            </a:r>
            <a:r>
              <a:rPr sz="2400" dirty="0">
                <a:latin typeface="Calibri"/>
                <a:cs typeface="Calibri"/>
              </a:rPr>
              <a:t>s</a:t>
            </a:r>
          </a:p>
          <a:p>
            <a:pPr marL="12700">
              <a:lnSpc>
                <a:spcPct val="100000"/>
              </a:lnSpc>
              <a:spcBef>
                <a:spcPts val="2039"/>
              </a:spcBef>
              <a:tabLst>
                <a:tab pos="2298700" algn="l"/>
              </a:tabLst>
            </a:pPr>
            <a:r>
              <a:rPr sz="2400" spc="-35" dirty="0">
                <a:solidFill>
                  <a:schemeClr val="tx2">
                    <a:lumMod val="60000"/>
                    <a:lumOff val="40000"/>
                  </a:schemeClr>
                </a:solidFill>
                <a:latin typeface="Calibri"/>
                <a:cs typeface="Calibri"/>
              </a:rPr>
              <a:t>R</a:t>
            </a:r>
            <a:r>
              <a:rPr sz="2400" spc="-20" dirty="0">
                <a:solidFill>
                  <a:schemeClr val="tx2">
                    <a:lumMod val="60000"/>
                    <a:lumOff val="40000"/>
                  </a:schemeClr>
                </a:solidFill>
                <a:latin typeface="Calibri"/>
                <a:cs typeface="Calibri"/>
              </a:rPr>
              <a:t>e</a:t>
            </a:r>
            <a:r>
              <a:rPr sz="2400" spc="-65" dirty="0">
                <a:solidFill>
                  <a:schemeClr val="tx2">
                    <a:lumMod val="60000"/>
                    <a:lumOff val="40000"/>
                  </a:schemeClr>
                </a:solidFill>
                <a:latin typeface="Calibri"/>
                <a:cs typeface="Calibri"/>
              </a:rPr>
              <a:t>f</a:t>
            </a:r>
            <a:r>
              <a:rPr sz="2400" dirty="0">
                <a:solidFill>
                  <a:schemeClr val="tx2">
                    <a:lumMod val="60000"/>
                    <a:lumOff val="40000"/>
                  </a:schemeClr>
                </a:solidFill>
                <a:latin typeface="Calibri"/>
                <a:cs typeface="Calibri"/>
              </a:rPr>
              <a:t>er</a:t>
            </a:r>
            <a:r>
              <a:rPr sz="2400" spc="-45" dirty="0">
                <a:solidFill>
                  <a:schemeClr val="tx2">
                    <a:lumMod val="60000"/>
                    <a:lumOff val="40000"/>
                  </a:schemeClr>
                </a:solidFill>
                <a:latin typeface="Calibri"/>
                <a:cs typeface="Calibri"/>
              </a:rPr>
              <a:t>r</a:t>
            </a:r>
            <a:r>
              <a:rPr sz="2400" dirty="0">
                <a:solidFill>
                  <a:schemeClr val="tx2">
                    <a:lumMod val="60000"/>
                    <a:lumOff val="40000"/>
                  </a:schemeClr>
                </a:solidFill>
                <a:latin typeface="Calibri"/>
                <a:cs typeface="Calibri"/>
              </a:rPr>
              <a:t>al</a:t>
            </a:r>
            <a:r>
              <a:rPr sz="2400" spc="-25" dirty="0">
                <a:solidFill>
                  <a:schemeClr val="tx2">
                    <a:lumMod val="60000"/>
                    <a:lumOff val="40000"/>
                  </a:schemeClr>
                </a:solidFill>
                <a:latin typeface="Calibri"/>
                <a:cs typeface="Calibri"/>
              </a:rPr>
              <a:t> </a:t>
            </a:r>
            <a:r>
              <a:rPr sz="2400" dirty="0">
                <a:solidFill>
                  <a:schemeClr val="tx2">
                    <a:lumMod val="60000"/>
                    <a:lumOff val="40000"/>
                  </a:schemeClr>
                </a:solidFill>
                <a:latin typeface="Calibri"/>
                <a:cs typeface="Calibri"/>
              </a:rPr>
              <a:t>P</a:t>
            </a:r>
            <a:r>
              <a:rPr sz="2400" spc="-40" dirty="0">
                <a:solidFill>
                  <a:schemeClr val="tx2">
                    <a:lumMod val="60000"/>
                    <a:lumOff val="40000"/>
                  </a:schemeClr>
                </a:solidFill>
                <a:latin typeface="Calibri"/>
                <a:cs typeface="Calibri"/>
              </a:rPr>
              <a:t>r</a:t>
            </a:r>
            <a:r>
              <a:rPr sz="2400" spc="-5" dirty="0">
                <a:solidFill>
                  <a:schemeClr val="tx2">
                    <a:lumMod val="60000"/>
                    <a:lumOff val="40000"/>
                  </a:schemeClr>
                </a:solidFill>
                <a:latin typeface="Calibri"/>
                <a:cs typeface="Calibri"/>
              </a:rPr>
              <a:t>ocess</a:t>
            </a:r>
            <a:r>
              <a:rPr sz="2400" dirty="0">
                <a:solidFill>
                  <a:schemeClr val="tx2">
                    <a:lumMod val="60000"/>
                    <a:lumOff val="40000"/>
                  </a:schemeClr>
                </a:solidFill>
                <a:latin typeface="Calibri"/>
                <a:cs typeface="Calibri"/>
              </a:rPr>
              <a:t>:</a:t>
            </a:r>
            <a:r>
              <a:rPr sz="2400" dirty="0">
                <a:solidFill>
                  <a:srgbClr val="E36C09"/>
                </a:solidFill>
                <a:latin typeface="Calibri"/>
                <a:cs typeface="Calibri"/>
              </a:rPr>
              <a:t>	</a:t>
            </a:r>
            <a:r>
              <a:rPr sz="2400" dirty="0">
                <a:latin typeface="Wingdings"/>
                <a:cs typeface="Wingdings"/>
              </a:rPr>
              <a:t></a:t>
            </a:r>
            <a:r>
              <a:rPr sz="2400" spc="-65" dirty="0">
                <a:latin typeface="Times New Roman"/>
                <a:cs typeface="Times New Roman"/>
              </a:rPr>
              <a:t> </a:t>
            </a:r>
            <a:r>
              <a:rPr sz="2400" spc="-5" dirty="0">
                <a:latin typeface="Calibri"/>
                <a:cs typeface="Calibri"/>
              </a:rPr>
              <a:t>Clie</a:t>
            </a:r>
            <a:r>
              <a:rPr sz="2400" spc="-20" dirty="0">
                <a:latin typeface="Calibri"/>
                <a:cs typeface="Calibri"/>
              </a:rPr>
              <a:t>n</a:t>
            </a:r>
            <a:r>
              <a:rPr sz="2400" dirty="0">
                <a:latin typeface="Calibri"/>
                <a:cs typeface="Calibri"/>
              </a:rPr>
              <a:t>ts</a:t>
            </a:r>
            <a:r>
              <a:rPr sz="2400" spc="-20" dirty="0">
                <a:latin typeface="Calibri"/>
                <a:cs typeface="Calibri"/>
              </a:rPr>
              <a:t> </a:t>
            </a:r>
            <a:r>
              <a:rPr sz="2400" dirty="0">
                <a:latin typeface="Calibri"/>
                <a:cs typeface="Calibri"/>
              </a:rPr>
              <a:t>a</a:t>
            </a:r>
            <a:r>
              <a:rPr sz="2400" spc="-35" dirty="0">
                <a:latin typeface="Calibri"/>
                <a:cs typeface="Calibri"/>
              </a:rPr>
              <a:t>r</a:t>
            </a:r>
            <a:r>
              <a:rPr sz="2400" dirty="0">
                <a:latin typeface="Calibri"/>
                <a:cs typeface="Calibri"/>
              </a:rPr>
              <a:t>e </a:t>
            </a:r>
            <a:r>
              <a:rPr sz="2400" spc="-45" dirty="0">
                <a:latin typeface="Calibri"/>
                <a:cs typeface="Calibri"/>
              </a:rPr>
              <a:t>r</a:t>
            </a:r>
            <a:r>
              <a:rPr sz="2400" spc="-20" dirty="0">
                <a:latin typeface="Calibri"/>
                <a:cs typeface="Calibri"/>
              </a:rPr>
              <a:t>e</a:t>
            </a:r>
            <a:r>
              <a:rPr sz="2400" spc="-65" dirty="0">
                <a:latin typeface="Calibri"/>
                <a:cs typeface="Calibri"/>
              </a:rPr>
              <a:t>f</a:t>
            </a:r>
            <a:r>
              <a:rPr sz="2400" dirty="0">
                <a:latin typeface="Calibri"/>
                <a:cs typeface="Calibri"/>
              </a:rPr>
              <a:t>er</a:t>
            </a:r>
            <a:r>
              <a:rPr sz="2400" spc="-30" dirty="0">
                <a:latin typeface="Calibri"/>
                <a:cs typeface="Calibri"/>
              </a:rPr>
              <a:t>r</a:t>
            </a:r>
            <a:r>
              <a:rPr sz="2400" dirty="0">
                <a:latin typeface="Calibri"/>
                <a:cs typeface="Calibri"/>
              </a:rPr>
              <a:t>ed</a:t>
            </a:r>
            <a:r>
              <a:rPr sz="2400" spc="-5" dirty="0">
                <a:latin typeface="Calibri"/>
                <a:cs typeface="Calibri"/>
              </a:rPr>
              <a:t> </a:t>
            </a:r>
            <a:r>
              <a:rPr sz="2400" spc="-55" dirty="0">
                <a:latin typeface="Calibri"/>
                <a:cs typeface="Calibri"/>
              </a:rPr>
              <a:t>f</a:t>
            </a:r>
            <a:r>
              <a:rPr sz="2400" spc="-5" dirty="0">
                <a:latin typeface="Calibri"/>
                <a:cs typeface="Calibri"/>
              </a:rPr>
              <a:t>o</a:t>
            </a:r>
            <a:r>
              <a:rPr sz="2400" dirty="0">
                <a:latin typeface="Calibri"/>
                <a:cs typeface="Calibri"/>
              </a:rPr>
              <a:t>r</a:t>
            </a:r>
            <a:r>
              <a:rPr sz="2400" spc="-5" dirty="0">
                <a:latin typeface="Calibri"/>
                <a:cs typeface="Calibri"/>
              </a:rPr>
              <a:t> SU</a:t>
            </a:r>
            <a:r>
              <a:rPr sz="2400" dirty="0">
                <a:latin typeface="Calibri"/>
                <a:cs typeface="Calibri"/>
              </a:rPr>
              <a:t>D</a:t>
            </a:r>
            <a:r>
              <a:rPr sz="2400" spc="-10" dirty="0">
                <a:latin typeface="Calibri"/>
                <a:cs typeface="Calibri"/>
              </a:rPr>
              <a:t> </a:t>
            </a:r>
            <a:r>
              <a:rPr sz="2400" dirty="0">
                <a:latin typeface="Calibri"/>
                <a:cs typeface="Calibri"/>
              </a:rPr>
              <a:t>asses</a:t>
            </a:r>
            <a:r>
              <a:rPr sz="2400" spc="-10" dirty="0">
                <a:latin typeface="Calibri"/>
                <a:cs typeface="Calibri"/>
              </a:rPr>
              <a:t>s</a:t>
            </a:r>
            <a:r>
              <a:rPr sz="2400" dirty="0">
                <a:latin typeface="Calibri"/>
                <a:cs typeface="Calibri"/>
              </a:rPr>
              <a:t>me</a:t>
            </a:r>
            <a:r>
              <a:rPr sz="2400" spc="-25" dirty="0">
                <a:latin typeface="Calibri"/>
                <a:cs typeface="Calibri"/>
              </a:rPr>
              <a:t>n</a:t>
            </a:r>
            <a:r>
              <a:rPr sz="2400" dirty="0">
                <a:latin typeface="Calibri"/>
                <a:cs typeface="Calibri"/>
              </a:rPr>
              <a:t>t.</a:t>
            </a:r>
          </a:p>
          <a:p>
            <a:pPr marL="2640330" marR="5080" indent="-341630">
              <a:lnSpc>
                <a:spcPct val="99700"/>
              </a:lnSpc>
              <a:spcBef>
                <a:spcPts val="585"/>
              </a:spcBef>
              <a:buFont typeface="Wingdings"/>
              <a:buChar char=""/>
              <a:tabLst>
                <a:tab pos="2639695" algn="l"/>
              </a:tabLst>
            </a:pPr>
            <a:r>
              <a:rPr sz="2400" dirty="0">
                <a:latin typeface="Calibri"/>
                <a:cs typeface="Calibri"/>
              </a:rPr>
              <a:t>If</a:t>
            </a:r>
            <a:r>
              <a:rPr sz="2400" spc="-10" dirty="0">
                <a:latin typeface="Calibri"/>
                <a:cs typeface="Calibri"/>
              </a:rPr>
              <a:t> </a:t>
            </a:r>
            <a:r>
              <a:rPr sz="2400" dirty="0">
                <a:latin typeface="Calibri"/>
                <a:cs typeface="Calibri"/>
              </a:rPr>
              <a:t>cli</a:t>
            </a:r>
            <a:r>
              <a:rPr sz="2400" spc="10" dirty="0">
                <a:latin typeface="Calibri"/>
                <a:cs typeface="Calibri"/>
              </a:rPr>
              <a:t>e</a:t>
            </a:r>
            <a:r>
              <a:rPr sz="2400" spc="-25" dirty="0">
                <a:latin typeface="Calibri"/>
                <a:cs typeface="Calibri"/>
              </a:rPr>
              <a:t>n</a:t>
            </a:r>
            <a:r>
              <a:rPr sz="2400" spc="-10" dirty="0">
                <a:latin typeface="Calibri"/>
                <a:cs typeface="Calibri"/>
              </a:rPr>
              <a:t>t</a:t>
            </a:r>
            <a:r>
              <a:rPr sz="2400" spc="-15" dirty="0">
                <a:latin typeface="Calibri"/>
                <a:cs typeface="Calibri"/>
              </a:rPr>
              <a:t> meets</a:t>
            </a:r>
            <a:r>
              <a:rPr sz="2400" spc="-20" dirty="0">
                <a:latin typeface="Calibri"/>
                <a:cs typeface="Calibri"/>
              </a:rPr>
              <a:t> </a:t>
            </a:r>
            <a:r>
              <a:rPr sz="2400" spc="-10" dirty="0">
                <a:latin typeface="Calibri"/>
                <a:cs typeface="Calibri"/>
              </a:rPr>
              <a:t>cr</a:t>
            </a:r>
            <a:r>
              <a:rPr sz="2400" spc="-5" dirty="0">
                <a:latin typeface="Calibri"/>
                <a:cs typeface="Calibri"/>
              </a:rPr>
              <a:t>i</a:t>
            </a:r>
            <a:r>
              <a:rPr sz="2400" spc="-35" dirty="0">
                <a:latin typeface="Calibri"/>
                <a:cs typeface="Calibri"/>
              </a:rPr>
              <a:t>t</a:t>
            </a:r>
            <a:r>
              <a:rPr sz="2400" spc="-15" dirty="0">
                <a:latin typeface="Calibri"/>
                <a:cs typeface="Calibri"/>
              </a:rPr>
              <a:t>e</a:t>
            </a:r>
            <a:r>
              <a:rPr sz="2400" spc="-5" dirty="0">
                <a:latin typeface="Calibri"/>
                <a:cs typeface="Calibri"/>
              </a:rPr>
              <a:t>r</a:t>
            </a:r>
            <a:r>
              <a:rPr sz="2400" dirty="0">
                <a:latin typeface="Calibri"/>
                <a:cs typeface="Calibri"/>
              </a:rPr>
              <a:t>ia</a:t>
            </a:r>
            <a:r>
              <a:rPr sz="2400" spc="-30" dirty="0">
                <a:latin typeface="Calibri"/>
                <a:cs typeface="Calibri"/>
              </a:rPr>
              <a:t> </a:t>
            </a:r>
            <a:r>
              <a:rPr sz="2400" spc="-50" dirty="0">
                <a:latin typeface="Calibri"/>
                <a:cs typeface="Calibri"/>
              </a:rPr>
              <a:t>f</a:t>
            </a:r>
            <a:r>
              <a:rPr sz="2400" spc="-20" dirty="0">
                <a:latin typeface="Calibri"/>
                <a:cs typeface="Calibri"/>
              </a:rPr>
              <a:t>o</a:t>
            </a:r>
            <a:r>
              <a:rPr sz="2400" spc="-10" dirty="0">
                <a:latin typeface="Calibri"/>
                <a:cs typeface="Calibri"/>
              </a:rPr>
              <a:t>r</a:t>
            </a:r>
            <a:r>
              <a:rPr sz="2400" dirty="0">
                <a:latin typeface="Calibri"/>
                <a:cs typeface="Calibri"/>
              </a:rPr>
              <a:t> </a:t>
            </a:r>
            <a:r>
              <a:rPr sz="2400" spc="-10" dirty="0">
                <a:latin typeface="Calibri"/>
                <a:cs typeface="Calibri"/>
              </a:rPr>
              <a:t>O</a:t>
            </a:r>
            <a:r>
              <a:rPr sz="2400" spc="-155" dirty="0">
                <a:latin typeface="Calibri"/>
                <a:cs typeface="Calibri"/>
              </a:rPr>
              <a:t>P</a:t>
            </a:r>
            <a:r>
              <a:rPr sz="2400" spc="-5" dirty="0">
                <a:latin typeface="Calibri"/>
                <a:cs typeface="Calibri"/>
              </a:rPr>
              <a:t>/</a:t>
            </a:r>
            <a:r>
              <a:rPr sz="2400" spc="-10" dirty="0">
                <a:latin typeface="Calibri"/>
                <a:cs typeface="Calibri"/>
              </a:rPr>
              <a:t>I</a:t>
            </a:r>
            <a:r>
              <a:rPr sz="2400" spc="-5" dirty="0">
                <a:latin typeface="Calibri"/>
                <a:cs typeface="Calibri"/>
              </a:rPr>
              <a:t>O</a:t>
            </a:r>
            <a:r>
              <a:rPr sz="2400" spc="-160" dirty="0">
                <a:latin typeface="Calibri"/>
                <a:cs typeface="Calibri"/>
              </a:rPr>
              <a:t>P</a:t>
            </a:r>
            <a:r>
              <a:rPr sz="2400" spc="-20" dirty="0">
                <a:latin typeface="Calibri"/>
                <a:cs typeface="Calibri"/>
              </a:rPr>
              <a:t>/O</a:t>
            </a:r>
            <a:r>
              <a:rPr sz="2400" spc="-15" dirty="0">
                <a:latin typeface="Calibri"/>
                <a:cs typeface="Calibri"/>
              </a:rPr>
              <a:t>P</a:t>
            </a:r>
            <a:r>
              <a:rPr sz="2400" spc="-5" dirty="0">
                <a:latin typeface="Calibri"/>
                <a:cs typeface="Calibri"/>
              </a:rPr>
              <a:t>-</a:t>
            </a:r>
            <a:r>
              <a:rPr sz="2400" spc="-20" dirty="0">
                <a:latin typeface="Calibri"/>
                <a:cs typeface="Calibri"/>
              </a:rPr>
              <a:t>WM/</a:t>
            </a:r>
            <a:r>
              <a:rPr sz="2400" spc="-10" dirty="0">
                <a:latin typeface="Calibri"/>
                <a:cs typeface="Calibri"/>
              </a:rPr>
              <a:t> </a:t>
            </a:r>
            <a:r>
              <a:rPr sz="2400" spc="-65" dirty="0">
                <a:latin typeface="Calibri"/>
                <a:cs typeface="Calibri"/>
              </a:rPr>
              <a:t>O</a:t>
            </a:r>
            <a:r>
              <a:rPr sz="2400" spc="-20" dirty="0">
                <a:latin typeface="Calibri"/>
                <a:cs typeface="Calibri"/>
              </a:rPr>
              <a:t>T</a:t>
            </a:r>
            <a:r>
              <a:rPr sz="2400" spc="-15" dirty="0">
                <a:latin typeface="Calibri"/>
                <a:cs typeface="Calibri"/>
              </a:rPr>
              <a:t>P</a:t>
            </a:r>
            <a:r>
              <a:rPr sz="2400" spc="-5" dirty="0">
                <a:latin typeface="Calibri"/>
                <a:cs typeface="Calibri"/>
              </a:rPr>
              <a:t> </a:t>
            </a:r>
            <a:r>
              <a:rPr sz="2400" spc="-10" dirty="0">
                <a:latin typeface="Calibri"/>
                <a:cs typeface="Calibri"/>
              </a:rPr>
              <a:t>t</a:t>
            </a:r>
            <a:r>
              <a:rPr sz="2400" spc="-45" dirty="0">
                <a:latin typeface="Calibri"/>
                <a:cs typeface="Calibri"/>
              </a:rPr>
              <a:t>r</a:t>
            </a:r>
            <a:r>
              <a:rPr sz="2400" spc="-15" dirty="0">
                <a:latin typeface="Calibri"/>
                <a:cs typeface="Calibri"/>
              </a:rPr>
              <a:t>e</a:t>
            </a:r>
            <a:r>
              <a:rPr sz="2400" spc="-35" dirty="0">
                <a:latin typeface="Calibri"/>
                <a:cs typeface="Calibri"/>
              </a:rPr>
              <a:t>a</a:t>
            </a:r>
            <a:r>
              <a:rPr sz="2400" spc="-15" dirty="0">
                <a:latin typeface="Calibri"/>
                <a:cs typeface="Calibri"/>
              </a:rPr>
              <a:t>tme</a:t>
            </a:r>
            <a:r>
              <a:rPr sz="2400" spc="-35" dirty="0">
                <a:latin typeface="Calibri"/>
                <a:cs typeface="Calibri"/>
              </a:rPr>
              <a:t>n</a:t>
            </a:r>
            <a:r>
              <a:rPr sz="2400" spc="-10" dirty="0">
                <a:latin typeface="Calibri"/>
                <a:cs typeface="Calibri"/>
              </a:rPr>
              <a:t>t</a:t>
            </a:r>
            <a:r>
              <a:rPr sz="2400" spc="-30" dirty="0">
                <a:latin typeface="Calibri"/>
                <a:cs typeface="Calibri"/>
              </a:rPr>
              <a:t> </a:t>
            </a:r>
            <a:r>
              <a:rPr sz="2400" dirty="0">
                <a:latin typeface="Calibri"/>
                <a:cs typeface="Calibri"/>
              </a:rPr>
              <a:t>and</a:t>
            </a:r>
            <a:r>
              <a:rPr sz="2400" spc="-5" dirty="0">
                <a:latin typeface="Calibri"/>
                <a:cs typeface="Calibri"/>
              </a:rPr>
              <a:t> </a:t>
            </a:r>
            <a:r>
              <a:rPr sz="2400" spc="-50" dirty="0">
                <a:latin typeface="Calibri"/>
                <a:cs typeface="Calibri"/>
              </a:rPr>
              <a:t>f</a:t>
            </a:r>
            <a:r>
              <a:rPr sz="2400" spc="-20" dirty="0">
                <a:latin typeface="Calibri"/>
                <a:cs typeface="Calibri"/>
              </a:rPr>
              <a:t>o</a:t>
            </a:r>
            <a:r>
              <a:rPr sz="2400" spc="-10" dirty="0">
                <a:latin typeface="Calibri"/>
                <a:cs typeface="Calibri"/>
              </a:rPr>
              <a:t>r</a:t>
            </a:r>
            <a:r>
              <a:rPr sz="2400" dirty="0">
                <a:latin typeface="Calibri"/>
                <a:cs typeface="Calibri"/>
              </a:rPr>
              <a:t> </a:t>
            </a:r>
            <a:r>
              <a:rPr sz="2400" spc="-15" dirty="0">
                <a:latin typeface="Calibri"/>
                <a:cs typeface="Calibri"/>
              </a:rPr>
              <a:t>RBH,</a:t>
            </a:r>
            <a:r>
              <a:rPr sz="2400" spc="-10" dirty="0">
                <a:latin typeface="Calibri"/>
                <a:cs typeface="Calibri"/>
              </a:rPr>
              <a:t> </a:t>
            </a:r>
            <a:r>
              <a:rPr sz="2400" spc="-15" dirty="0">
                <a:latin typeface="Calibri"/>
                <a:cs typeface="Calibri"/>
              </a:rPr>
              <a:t>the</a:t>
            </a:r>
            <a:r>
              <a:rPr sz="2400" spc="-5" dirty="0">
                <a:latin typeface="Calibri"/>
                <a:cs typeface="Calibri"/>
              </a:rPr>
              <a:t> SUD </a:t>
            </a:r>
            <a:r>
              <a:rPr lang="en-US" sz="2400" spc="-5" dirty="0">
                <a:latin typeface="Calibri"/>
                <a:cs typeface="Calibri"/>
              </a:rPr>
              <a:t>case manager</a:t>
            </a:r>
            <a:r>
              <a:rPr sz="2400" spc="-5" dirty="0">
                <a:latin typeface="Calibri"/>
                <a:cs typeface="Calibri"/>
              </a:rPr>
              <a:t> </a:t>
            </a:r>
            <a:r>
              <a:rPr sz="2400" dirty="0">
                <a:latin typeface="Calibri"/>
                <a:cs typeface="Calibri"/>
              </a:rPr>
              <a:t>then</a:t>
            </a:r>
            <a:r>
              <a:rPr sz="2400" spc="-5" dirty="0">
                <a:latin typeface="Calibri"/>
                <a:cs typeface="Calibri"/>
              </a:rPr>
              <a:t> </a:t>
            </a:r>
            <a:r>
              <a:rPr sz="2400" dirty="0">
                <a:latin typeface="Calibri"/>
                <a:cs typeface="Calibri"/>
              </a:rPr>
              <a:t>initi</a:t>
            </a:r>
            <a:r>
              <a:rPr sz="2400" spc="-25" dirty="0">
                <a:latin typeface="Calibri"/>
                <a:cs typeface="Calibri"/>
              </a:rPr>
              <a:t>a</a:t>
            </a:r>
            <a:r>
              <a:rPr sz="2400" spc="-35" dirty="0">
                <a:latin typeface="Calibri"/>
                <a:cs typeface="Calibri"/>
              </a:rPr>
              <a:t>t</a:t>
            </a:r>
            <a:r>
              <a:rPr sz="2400" spc="-15" dirty="0">
                <a:latin typeface="Calibri"/>
                <a:cs typeface="Calibri"/>
              </a:rPr>
              <a:t>es the</a:t>
            </a:r>
            <a:r>
              <a:rPr sz="2400" spc="-5" dirty="0">
                <a:latin typeface="Calibri"/>
                <a:cs typeface="Calibri"/>
              </a:rPr>
              <a:t> </a:t>
            </a:r>
            <a:r>
              <a:rPr sz="2400" spc="-45" dirty="0">
                <a:latin typeface="Calibri"/>
                <a:cs typeface="Calibri"/>
              </a:rPr>
              <a:t>r</a:t>
            </a:r>
            <a:r>
              <a:rPr sz="2400" spc="-35" dirty="0">
                <a:latin typeface="Calibri"/>
                <a:cs typeface="Calibri"/>
              </a:rPr>
              <a:t>e</a:t>
            </a:r>
            <a:r>
              <a:rPr sz="2400" spc="-65" dirty="0">
                <a:latin typeface="Calibri"/>
                <a:cs typeface="Calibri"/>
              </a:rPr>
              <a:t>f</a:t>
            </a:r>
            <a:r>
              <a:rPr sz="2400" spc="-15" dirty="0">
                <a:latin typeface="Calibri"/>
                <a:cs typeface="Calibri"/>
              </a:rPr>
              <a:t>e</a:t>
            </a:r>
            <a:r>
              <a:rPr sz="2400" spc="-5" dirty="0">
                <a:latin typeface="Calibri"/>
                <a:cs typeface="Calibri"/>
              </a:rPr>
              <a:t>r</a:t>
            </a:r>
            <a:r>
              <a:rPr sz="2400" spc="-55" dirty="0">
                <a:latin typeface="Calibri"/>
                <a:cs typeface="Calibri"/>
              </a:rPr>
              <a:t>r</a:t>
            </a:r>
            <a:r>
              <a:rPr sz="2400" dirty="0">
                <a:latin typeface="Calibri"/>
                <a:cs typeface="Calibri"/>
              </a:rPr>
              <a:t>al</a:t>
            </a:r>
            <a:r>
              <a:rPr sz="2400" spc="-15" dirty="0">
                <a:latin typeface="Calibri"/>
                <a:cs typeface="Calibri"/>
              </a:rPr>
              <a:t> </a:t>
            </a:r>
            <a:r>
              <a:rPr sz="2400" spc="-35" dirty="0">
                <a:latin typeface="Calibri"/>
                <a:cs typeface="Calibri"/>
              </a:rPr>
              <a:t>t</a:t>
            </a:r>
            <a:r>
              <a:rPr sz="2400" dirty="0">
                <a:latin typeface="Calibri"/>
                <a:cs typeface="Calibri"/>
              </a:rPr>
              <a:t>o</a:t>
            </a:r>
            <a:r>
              <a:rPr sz="2400" spc="-10" dirty="0">
                <a:latin typeface="Calibri"/>
                <a:cs typeface="Calibri"/>
              </a:rPr>
              <a:t> </a:t>
            </a:r>
            <a:r>
              <a:rPr sz="2400" dirty="0">
                <a:latin typeface="Calibri"/>
                <a:cs typeface="Calibri"/>
              </a:rPr>
              <a:t>an RBH</a:t>
            </a:r>
            <a:r>
              <a:rPr sz="2400" spc="-25" dirty="0">
                <a:latin typeface="Calibri"/>
                <a:cs typeface="Calibri"/>
              </a:rPr>
              <a:t> </a:t>
            </a:r>
            <a:r>
              <a:rPr sz="2400" spc="-5" dirty="0">
                <a:latin typeface="Calibri"/>
                <a:cs typeface="Calibri"/>
              </a:rPr>
              <a:t>p</a:t>
            </a:r>
            <a:r>
              <a:rPr sz="2400" spc="-40" dirty="0">
                <a:latin typeface="Calibri"/>
                <a:cs typeface="Calibri"/>
              </a:rPr>
              <a:t>r</a:t>
            </a:r>
            <a:r>
              <a:rPr sz="2400" spc="-20" dirty="0">
                <a:latin typeface="Calibri"/>
                <a:cs typeface="Calibri"/>
              </a:rPr>
              <a:t>o</a:t>
            </a:r>
            <a:r>
              <a:rPr sz="2400" dirty="0">
                <a:latin typeface="Calibri"/>
                <a:cs typeface="Calibri"/>
              </a:rPr>
              <a:t>vi</a:t>
            </a:r>
            <a:r>
              <a:rPr sz="2400" spc="-10" dirty="0">
                <a:latin typeface="Calibri"/>
                <a:cs typeface="Calibri"/>
              </a:rPr>
              <a:t>d</a:t>
            </a:r>
            <a:r>
              <a:rPr sz="2400" dirty="0">
                <a:latin typeface="Calibri"/>
                <a:cs typeface="Calibri"/>
              </a:rPr>
              <a:t>e</a:t>
            </a:r>
            <a:r>
              <a:rPr sz="2400" spc="-250" dirty="0">
                <a:latin typeface="Calibri"/>
                <a:cs typeface="Calibri"/>
              </a:rPr>
              <a:t>r</a:t>
            </a:r>
            <a:r>
              <a:rPr sz="2400" dirty="0">
                <a:latin typeface="Calibri"/>
                <a:cs typeface="Calibri"/>
              </a:rPr>
              <a:t>.</a:t>
            </a:r>
          </a:p>
          <a:p>
            <a:pPr marL="12700">
              <a:lnSpc>
                <a:spcPct val="100000"/>
              </a:lnSpc>
              <a:spcBef>
                <a:spcPts val="2039"/>
              </a:spcBef>
            </a:pPr>
            <a:r>
              <a:rPr lang="en-US" sz="2400" spc="-114" dirty="0">
                <a:solidFill>
                  <a:schemeClr val="tx2">
                    <a:lumMod val="60000"/>
                    <a:lumOff val="40000"/>
                  </a:schemeClr>
                </a:solidFill>
                <a:latin typeface="Calibri"/>
                <a:cs typeface="Calibri"/>
              </a:rPr>
              <a:t>SUD Case Manager</a:t>
            </a:r>
            <a:r>
              <a:rPr sz="2400" dirty="0">
                <a:solidFill>
                  <a:schemeClr val="tx2">
                    <a:lumMod val="60000"/>
                    <a:lumOff val="40000"/>
                  </a:schemeClr>
                </a:solidFill>
                <a:latin typeface="Calibri"/>
                <a:cs typeface="Calibri"/>
              </a:rPr>
              <a:t>:</a:t>
            </a:r>
            <a:r>
              <a:rPr sz="2400" spc="185" dirty="0">
                <a:solidFill>
                  <a:schemeClr val="tx2">
                    <a:lumMod val="60000"/>
                    <a:lumOff val="40000"/>
                  </a:schemeClr>
                </a:solidFill>
                <a:latin typeface="Calibri"/>
                <a:cs typeface="Calibri"/>
              </a:rPr>
              <a:t> </a:t>
            </a:r>
            <a:r>
              <a:rPr sz="2400" dirty="0">
                <a:latin typeface="Wingdings"/>
                <a:cs typeface="Wingdings"/>
              </a:rPr>
              <a:t></a:t>
            </a:r>
            <a:r>
              <a:rPr sz="2400" spc="-65" dirty="0">
                <a:latin typeface="Times New Roman"/>
                <a:cs typeface="Times New Roman"/>
              </a:rPr>
              <a:t> </a:t>
            </a:r>
            <a:r>
              <a:rPr sz="2400" spc="-50" dirty="0">
                <a:latin typeface="Calibri"/>
                <a:cs typeface="Calibri"/>
              </a:rPr>
              <a:t>R</a:t>
            </a:r>
            <a:r>
              <a:rPr sz="2400" spc="-35" dirty="0">
                <a:latin typeface="Calibri"/>
                <a:cs typeface="Calibri"/>
              </a:rPr>
              <a:t>e</a:t>
            </a:r>
            <a:r>
              <a:rPr sz="2400" spc="-65" dirty="0">
                <a:latin typeface="Calibri"/>
                <a:cs typeface="Calibri"/>
              </a:rPr>
              <a:t>f</a:t>
            </a:r>
            <a:r>
              <a:rPr sz="2400" spc="-15" dirty="0">
                <a:latin typeface="Calibri"/>
                <a:cs typeface="Calibri"/>
              </a:rPr>
              <a:t>er</a:t>
            </a:r>
            <a:r>
              <a:rPr sz="2400" spc="-10" dirty="0">
                <a:latin typeface="Calibri"/>
                <a:cs typeface="Calibri"/>
              </a:rPr>
              <a:t> </a:t>
            </a:r>
            <a:r>
              <a:rPr sz="2400" spc="-5" dirty="0">
                <a:latin typeface="Calibri"/>
                <a:cs typeface="Calibri"/>
              </a:rPr>
              <a:t>p</a:t>
            </a:r>
            <a:r>
              <a:rPr sz="2400" spc="-25" dirty="0">
                <a:latin typeface="Calibri"/>
                <a:cs typeface="Calibri"/>
              </a:rPr>
              <a:t>a</a:t>
            </a:r>
            <a:r>
              <a:rPr sz="2400" dirty="0">
                <a:latin typeface="Calibri"/>
                <a:cs typeface="Calibri"/>
              </a:rPr>
              <a:t>tie</a:t>
            </a:r>
            <a:r>
              <a:rPr sz="2400" spc="-20" dirty="0">
                <a:latin typeface="Calibri"/>
                <a:cs typeface="Calibri"/>
              </a:rPr>
              <a:t>n</a:t>
            </a:r>
            <a:r>
              <a:rPr sz="2400" dirty="0">
                <a:latin typeface="Calibri"/>
                <a:cs typeface="Calibri"/>
              </a:rPr>
              <a:t>ts</a:t>
            </a:r>
            <a:r>
              <a:rPr sz="2400" spc="-5" dirty="0">
                <a:latin typeface="Calibri"/>
                <a:cs typeface="Calibri"/>
              </a:rPr>
              <a:t> </a:t>
            </a:r>
            <a:r>
              <a:rPr sz="2400" spc="-40" dirty="0">
                <a:latin typeface="Calibri"/>
                <a:cs typeface="Calibri"/>
              </a:rPr>
              <a:t>t</a:t>
            </a:r>
            <a:r>
              <a:rPr sz="2400" dirty="0">
                <a:latin typeface="Calibri"/>
                <a:cs typeface="Calibri"/>
              </a:rPr>
              <a:t>o</a:t>
            </a:r>
            <a:r>
              <a:rPr sz="2400" spc="-20" dirty="0">
                <a:latin typeface="Calibri"/>
                <a:cs typeface="Calibri"/>
              </a:rPr>
              <a:t> </a:t>
            </a:r>
            <a:r>
              <a:rPr sz="2400" spc="-15" dirty="0">
                <a:latin typeface="Calibri"/>
                <a:cs typeface="Calibri"/>
              </a:rPr>
              <a:t>R</a:t>
            </a:r>
            <a:r>
              <a:rPr sz="2400" spc="-10" dirty="0">
                <a:latin typeface="Calibri"/>
                <a:cs typeface="Calibri"/>
              </a:rPr>
              <a:t>B</a:t>
            </a:r>
            <a:r>
              <a:rPr sz="2400" spc="-5" dirty="0">
                <a:latin typeface="Calibri"/>
                <a:cs typeface="Calibri"/>
              </a:rPr>
              <a:t>H.</a:t>
            </a:r>
            <a:endParaRPr sz="2400" dirty="0">
              <a:latin typeface="Calibri"/>
              <a:cs typeface="Calibri"/>
            </a:endParaRPr>
          </a:p>
          <a:p>
            <a:pPr marL="2640330" marR="726440" indent="-341630">
              <a:lnSpc>
                <a:spcPct val="99600"/>
              </a:lnSpc>
              <a:spcBef>
                <a:spcPts val="585"/>
              </a:spcBef>
              <a:buFont typeface="Wingdings"/>
              <a:buChar char=""/>
              <a:tabLst>
                <a:tab pos="2639695" algn="l"/>
              </a:tabLst>
            </a:pPr>
            <a:r>
              <a:rPr lang="en-US" sz="2400" spc="-5" dirty="0">
                <a:latin typeface="Calibri"/>
                <a:cs typeface="Calibri"/>
              </a:rPr>
              <a:t>Conduct </a:t>
            </a:r>
            <a:r>
              <a:rPr sz="2400" spc="-5" dirty="0">
                <a:latin typeface="Calibri"/>
                <a:cs typeface="Calibri"/>
              </a:rPr>
              <a:t>C</a:t>
            </a:r>
            <a:r>
              <a:rPr sz="2400" spc="-15" dirty="0">
                <a:latin typeface="Calibri"/>
                <a:cs typeface="Calibri"/>
              </a:rPr>
              <a:t>E</a:t>
            </a:r>
            <a:r>
              <a:rPr sz="2400" dirty="0">
                <a:latin typeface="Calibri"/>
                <a:cs typeface="Calibri"/>
              </a:rPr>
              <a:t>S</a:t>
            </a:r>
            <a:r>
              <a:rPr sz="2400" spc="-15" dirty="0">
                <a:latin typeface="Calibri"/>
                <a:cs typeface="Calibri"/>
              </a:rPr>
              <a:t> </a:t>
            </a:r>
            <a:r>
              <a:rPr sz="2400" spc="-5" dirty="0">
                <a:latin typeface="Calibri"/>
                <a:cs typeface="Calibri"/>
              </a:rPr>
              <a:t>hou</a:t>
            </a:r>
            <a:r>
              <a:rPr sz="2400" spc="-10" dirty="0">
                <a:latin typeface="Calibri"/>
                <a:cs typeface="Calibri"/>
              </a:rPr>
              <a:t>s</a:t>
            </a:r>
            <a:r>
              <a:rPr sz="2400" dirty="0">
                <a:latin typeface="Calibri"/>
                <a:cs typeface="Calibri"/>
              </a:rPr>
              <a:t>ing</a:t>
            </a:r>
            <a:r>
              <a:rPr sz="2400" spc="-5" dirty="0">
                <a:latin typeface="Calibri"/>
                <a:cs typeface="Calibri"/>
              </a:rPr>
              <a:t> </a:t>
            </a:r>
            <a:r>
              <a:rPr sz="2400" dirty="0">
                <a:latin typeface="Calibri"/>
                <a:cs typeface="Calibri"/>
              </a:rPr>
              <a:t>asses</a:t>
            </a:r>
            <a:r>
              <a:rPr sz="2400" spc="-10" dirty="0">
                <a:latin typeface="Calibri"/>
                <a:cs typeface="Calibri"/>
              </a:rPr>
              <a:t>s</a:t>
            </a:r>
            <a:r>
              <a:rPr sz="2400" spc="-20" dirty="0">
                <a:latin typeface="Calibri"/>
                <a:cs typeface="Calibri"/>
              </a:rPr>
              <a:t>me</a:t>
            </a:r>
            <a:r>
              <a:rPr sz="2400" spc="-35" dirty="0">
                <a:latin typeface="Calibri"/>
                <a:cs typeface="Calibri"/>
              </a:rPr>
              <a:t>n</a:t>
            </a:r>
            <a:r>
              <a:rPr sz="2400" spc="-10" dirty="0">
                <a:latin typeface="Calibri"/>
                <a:cs typeface="Calibri"/>
              </a:rPr>
              <a:t>t</a:t>
            </a:r>
            <a:r>
              <a:rPr sz="2400" spc="-15" dirty="0">
                <a:latin typeface="Calibri"/>
                <a:cs typeface="Calibri"/>
              </a:rPr>
              <a:t> </a:t>
            </a:r>
            <a:r>
              <a:rPr sz="2400" dirty="0">
                <a:latin typeface="Calibri"/>
                <a:cs typeface="Calibri"/>
              </a:rPr>
              <a:t>and</a:t>
            </a:r>
            <a:r>
              <a:rPr sz="2400" spc="-40" dirty="0">
                <a:latin typeface="Calibri"/>
                <a:cs typeface="Calibri"/>
              </a:rPr>
              <a:t>/</a:t>
            </a:r>
            <a:r>
              <a:rPr sz="2400" spc="-20" dirty="0">
                <a:latin typeface="Calibri"/>
                <a:cs typeface="Calibri"/>
              </a:rPr>
              <a:t>o</a:t>
            </a:r>
            <a:r>
              <a:rPr sz="2400" spc="-10" dirty="0">
                <a:latin typeface="Calibri"/>
                <a:cs typeface="Calibri"/>
              </a:rPr>
              <a:t>r</a:t>
            </a:r>
            <a:r>
              <a:rPr sz="2400" dirty="0">
                <a:latin typeface="Calibri"/>
                <a:cs typeface="Calibri"/>
              </a:rPr>
              <a:t> </a:t>
            </a:r>
            <a:r>
              <a:rPr sz="2400" spc="-50" dirty="0">
                <a:latin typeface="Calibri"/>
                <a:cs typeface="Calibri"/>
              </a:rPr>
              <a:t>r</a:t>
            </a:r>
            <a:r>
              <a:rPr sz="2400" spc="-35" dirty="0">
                <a:latin typeface="Calibri"/>
                <a:cs typeface="Calibri"/>
              </a:rPr>
              <a:t>e</a:t>
            </a:r>
            <a:r>
              <a:rPr sz="2400" spc="-65" dirty="0">
                <a:latin typeface="Calibri"/>
                <a:cs typeface="Calibri"/>
              </a:rPr>
              <a:t>f</a:t>
            </a:r>
            <a:r>
              <a:rPr sz="2400" spc="-15" dirty="0">
                <a:latin typeface="Calibri"/>
                <a:cs typeface="Calibri"/>
              </a:rPr>
              <a:t>er</a:t>
            </a:r>
            <a:r>
              <a:rPr sz="2400" spc="-10" dirty="0">
                <a:latin typeface="Calibri"/>
                <a:cs typeface="Calibri"/>
              </a:rPr>
              <a:t> </a:t>
            </a:r>
            <a:r>
              <a:rPr lang="en-US" sz="2400" spc="-10" dirty="0">
                <a:latin typeface="Calibri"/>
                <a:cs typeface="Calibri"/>
              </a:rPr>
              <a:t>cl</a:t>
            </a:r>
            <a:r>
              <a:rPr sz="2400" dirty="0">
                <a:latin typeface="Calibri"/>
                <a:cs typeface="Calibri"/>
              </a:rPr>
              <a:t>ie</a:t>
            </a:r>
            <a:r>
              <a:rPr sz="2400" spc="-25" dirty="0">
                <a:latin typeface="Calibri"/>
                <a:cs typeface="Calibri"/>
              </a:rPr>
              <a:t>n</a:t>
            </a:r>
            <a:r>
              <a:rPr sz="2400" dirty="0">
                <a:latin typeface="Calibri"/>
                <a:cs typeface="Calibri"/>
              </a:rPr>
              <a:t>ts</a:t>
            </a:r>
            <a:r>
              <a:rPr sz="2400" spc="-10" dirty="0">
                <a:latin typeface="Calibri"/>
                <a:cs typeface="Calibri"/>
              </a:rPr>
              <a:t> </a:t>
            </a:r>
            <a:r>
              <a:rPr sz="2400" spc="-25" dirty="0">
                <a:latin typeface="Calibri"/>
                <a:cs typeface="Calibri"/>
              </a:rPr>
              <a:t>t</a:t>
            </a:r>
            <a:r>
              <a:rPr sz="2400" dirty="0">
                <a:latin typeface="Calibri"/>
                <a:cs typeface="Calibri"/>
              </a:rPr>
              <a:t>o</a:t>
            </a:r>
            <a:r>
              <a:rPr sz="2400" spc="-25" dirty="0">
                <a:latin typeface="Calibri"/>
                <a:cs typeface="Calibri"/>
              </a:rPr>
              <a:t> </a:t>
            </a:r>
            <a:r>
              <a:rPr sz="2400" spc="-5" dirty="0">
                <a:latin typeface="Calibri"/>
                <a:cs typeface="Calibri"/>
              </a:rPr>
              <a:t>h</a:t>
            </a:r>
            <a:r>
              <a:rPr sz="2400" spc="-10" dirty="0">
                <a:latin typeface="Calibri"/>
                <a:cs typeface="Calibri"/>
              </a:rPr>
              <a:t>o</a:t>
            </a:r>
            <a:r>
              <a:rPr sz="2400" spc="-5" dirty="0">
                <a:latin typeface="Calibri"/>
                <a:cs typeface="Calibri"/>
              </a:rPr>
              <a:t>usin</a:t>
            </a:r>
            <a:r>
              <a:rPr sz="2400" dirty="0">
                <a:latin typeface="Calibri"/>
                <a:cs typeface="Calibri"/>
              </a:rPr>
              <a:t>g</a:t>
            </a:r>
            <a:r>
              <a:rPr sz="2400" spc="5" dirty="0">
                <a:latin typeface="Calibri"/>
                <a:cs typeface="Calibri"/>
              </a:rPr>
              <a:t> </a:t>
            </a:r>
            <a:r>
              <a:rPr sz="2400" spc="-45" dirty="0">
                <a:latin typeface="Calibri"/>
                <a:cs typeface="Calibri"/>
              </a:rPr>
              <a:t>r</a:t>
            </a:r>
            <a:r>
              <a:rPr sz="2400" dirty="0">
                <a:latin typeface="Calibri"/>
                <a:cs typeface="Calibri"/>
              </a:rPr>
              <a:t>esou</a:t>
            </a:r>
            <a:r>
              <a:rPr sz="2400" spc="-50" dirty="0">
                <a:latin typeface="Calibri"/>
                <a:cs typeface="Calibri"/>
              </a:rPr>
              <a:t>r</a:t>
            </a:r>
            <a:r>
              <a:rPr sz="2400" dirty="0">
                <a:latin typeface="Calibri"/>
                <a:cs typeface="Calibri"/>
              </a:rPr>
              <a:t>c</a:t>
            </a:r>
            <a:r>
              <a:rPr sz="2400" spc="5" dirty="0">
                <a:latin typeface="Calibri"/>
                <a:cs typeface="Calibri"/>
              </a:rPr>
              <a:t>e</a:t>
            </a:r>
            <a:r>
              <a:rPr sz="2400" dirty="0">
                <a:latin typeface="Calibri"/>
                <a:cs typeface="Calibri"/>
              </a:rPr>
              <a:t>s</a:t>
            </a:r>
            <a:r>
              <a:rPr sz="2400" spc="-20" dirty="0">
                <a:latin typeface="Calibri"/>
                <a:cs typeface="Calibri"/>
              </a:rPr>
              <a:t> </a:t>
            </a:r>
            <a:r>
              <a:rPr sz="2400" spc="-25" dirty="0">
                <a:latin typeface="Calibri"/>
                <a:cs typeface="Calibri"/>
              </a:rPr>
              <a:t>a</a:t>
            </a:r>
            <a:r>
              <a:rPr sz="2400" dirty="0">
                <a:latin typeface="Calibri"/>
                <a:cs typeface="Calibri"/>
              </a:rPr>
              <a:t>t the </a:t>
            </a:r>
            <a:r>
              <a:rPr sz="2400" spc="-5" dirty="0">
                <a:latin typeface="Calibri"/>
                <a:cs typeface="Calibri"/>
              </a:rPr>
              <a:t>beginnin</a:t>
            </a:r>
            <a:r>
              <a:rPr sz="2400" dirty="0">
                <a:latin typeface="Calibri"/>
                <a:cs typeface="Calibri"/>
              </a:rPr>
              <a:t>g</a:t>
            </a:r>
            <a:r>
              <a:rPr sz="2400" spc="10" dirty="0">
                <a:latin typeface="Calibri"/>
                <a:cs typeface="Calibri"/>
              </a:rPr>
              <a:t> </a:t>
            </a:r>
            <a:r>
              <a:rPr sz="2400" spc="-5" dirty="0">
                <a:latin typeface="Calibri"/>
                <a:cs typeface="Calibri"/>
              </a:rPr>
              <a:t>o</a:t>
            </a:r>
            <a:r>
              <a:rPr sz="2400" dirty="0">
                <a:latin typeface="Calibri"/>
                <a:cs typeface="Calibri"/>
              </a:rPr>
              <a:t>f</a:t>
            </a:r>
            <a:r>
              <a:rPr sz="2400" spc="-5" dirty="0">
                <a:latin typeface="Calibri"/>
                <a:cs typeface="Calibri"/>
              </a:rPr>
              <a:t> </a:t>
            </a:r>
            <a:r>
              <a:rPr sz="2400" spc="-10" dirty="0">
                <a:latin typeface="Calibri"/>
                <a:cs typeface="Calibri"/>
              </a:rPr>
              <a:t>t</a:t>
            </a:r>
            <a:r>
              <a:rPr sz="2400" spc="-45" dirty="0">
                <a:latin typeface="Calibri"/>
                <a:cs typeface="Calibri"/>
              </a:rPr>
              <a:t>r</a:t>
            </a:r>
            <a:r>
              <a:rPr sz="2400" spc="-15" dirty="0">
                <a:latin typeface="Calibri"/>
                <a:cs typeface="Calibri"/>
              </a:rPr>
              <a:t>e</a:t>
            </a:r>
            <a:r>
              <a:rPr sz="2400" spc="-35" dirty="0">
                <a:latin typeface="Calibri"/>
                <a:cs typeface="Calibri"/>
              </a:rPr>
              <a:t>a</a:t>
            </a:r>
            <a:r>
              <a:rPr sz="2400" spc="-15" dirty="0">
                <a:latin typeface="Calibri"/>
                <a:cs typeface="Calibri"/>
              </a:rPr>
              <a:t>tme</a:t>
            </a:r>
            <a:r>
              <a:rPr sz="2400" spc="-35" dirty="0">
                <a:latin typeface="Calibri"/>
                <a:cs typeface="Calibri"/>
              </a:rPr>
              <a:t>n</a:t>
            </a:r>
            <a:r>
              <a:rPr sz="2400" spc="-10" dirty="0">
                <a:latin typeface="Calibri"/>
                <a:cs typeface="Calibri"/>
              </a:rPr>
              <a:t>t</a:t>
            </a:r>
            <a:r>
              <a:rPr sz="2400" dirty="0">
                <a:latin typeface="Calibri"/>
                <a:cs typeface="Calibri"/>
              </a:rPr>
              <a:t>.</a:t>
            </a:r>
          </a:p>
        </p:txBody>
      </p:sp>
      <p:sp>
        <p:nvSpPr>
          <p:cNvPr id="6" name="object 2"/>
          <p:cNvSpPr txBox="1">
            <a:spLocks noGrp="1"/>
          </p:cNvSpPr>
          <p:nvPr>
            <p:ph type="title"/>
          </p:nvPr>
        </p:nvSpPr>
        <p:spPr>
          <a:xfrm>
            <a:off x="457200" y="821725"/>
            <a:ext cx="8229600" cy="615553"/>
          </a:xfrm>
          <a:prstGeom prst="rect">
            <a:avLst/>
          </a:prstGeom>
        </p:spPr>
        <p:txBody>
          <a:bodyPr vert="horz" wrap="square" lIns="0" tIns="0" rIns="0" bIns="0" rtlCol="0">
            <a:spAutoFit/>
          </a:bodyPr>
          <a:lstStyle/>
          <a:p>
            <a:pPr marL="12700" algn="ctr">
              <a:lnSpc>
                <a:spcPct val="100000"/>
              </a:lnSpc>
            </a:pPr>
            <a:r>
              <a:rPr sz="4000" spc="-60" dirty="0">
                <a:solidFill>
                  <a:schemeClr val="accent6">
                    <a:lumMod val="75000"/>
                  </a:schemeClr>
                </a:solidFill>
              </a:rPr>
              <a:t>R</a:t>
            </a:r>
            <a:r>
              <a:rPr sz="4000" spc="-20" dirty="0">
                <a:solidFill>
                  <a:schemeClr val="accent6">
                    <a:lumMod val="75000"/>
                  </a:schemeClr>
                </a:solidFill>
              </a:rPr>
              <a:t>ec</a:t>
            </a:r>
            <a:r>
              <a:rPr sz="4000" spc="-40" dirty="0">
                <a:solidFill>
                  <a:schemeClr val="accent6">
                    <a:lumMod val="75000"/>
                  </a:schemeClr>
                </a:solidFill>
              </a:rPr>
              <a:t>o</a:t>
            </a:r>
            <a:r>
              <a:rPr sz="4000" spc="-45" dirty="0">
                <a:solidFill>
                  <a:schemeClr val="accent6">
                    <a:lumMod val="75000"/>
                  </a:schemeClr>
                </a:solidFill>
              </a:rPr>
              <a:t>v</a:t>
            </a:r>
            <a:r>
              <a:rPr sz="4000" spc="-20" dirty="0">
                <a:solidFill>
                  <a:schemeClr val="accent6">
                    <a:lumMod val="75000"/>
                  </a:schemeClr>
                </a:solidFill>
              </a:rPr>
              <a:t>e</a:t>
            </a:r>
            <a:r>
              <a:rPr sz="4000" spc="-5" dirty="0">
                <a:solidFill>
                  <a:schemeClr val="accent6">
                    <a:lumMod val="75000"/>
                  </a:schemeClr>
                </a:solidFill>
              </a:rPr>
              <a:t>r</a:t>
            </a:r>
            <a:r>
              <a:rPr sz="4000" spc="-15" dirty="0">
                <a:solidFill>
                  <a:schemeClr val="accent6">
                    <a:lumMod val="75000"/>
                  </a:schemeClr>
                </a:solidFill>
              </a:rPr>
              <a:t>y</a:t>
            </a:r>
            <a:r>
              <a:rPr sz="4000" spc="30" dirty="0">
                <a:solidFill>
                  <a:schemeClr val="accent6">
                    <a:lumMod val="75000"/>
                  </a:schemeClr>
                </a:solidFill>
              </a:rPr>
              <a:t> </a:t>
            </a:r>
            <a:r>
              <a:rPr sz="4000" spc="-15" dirty="0">
                <a:solidFill>
                  <a:schemeClr val="accent6">
                    <a:lumMod val="75000"/>
                  </a:schemeClr>
                </a:solidFill>
              </a:rPr>
              <a:t>Brid</a:t>
            </a:r>
            <a:r>
              <a:rPr sz="4000" spc="-50" dirty="0">
                <a:solidFill>
                  <a:schemeClr val="accent6">
                    <a:lumMod val="75000"/>
                  </a:schemeClr>
                </a:solidFill>
              </a:rPr>
              <a:t>g</a:t>
            </a:r>
            <a:r>
              <a:rPr sz="4000" spc="-15" dirty="0">
                <a:solidFill>
                  <a:schemeClr val="accent6">
                    <a:lumMod val="75000"/>
                  </a:schemeClr>
                </a:solidFill>
              </a:rPr>
              <a:t>e</a:t>
            </a:r>
            <a:r>
              <a:rPr sz="4000" spc="5" dirty="0">
                <a:solidFill>
                  <a:schemeClr val="accent6">
                    <a:lumMod val="75000"/>
                  </a:schemeClr>
                </a:solidFill>
              </a:rPr>
              <a:t> </a:t>
            </a:r>
            <a:r>
              <a:rPr sz="4000" spc="-15" dirty="0">
                <a:solidFill>
                  <a:schemeClr val="accent6">
                    <a:lumMod val="75000"/>
                  </a:schemeClr>
                </a:solidFill>
              </a:rPr>
              <a:t>Hous</a:t>
            </a:r>
            <a:r>
              <a:rPr sz="4000" spc="-20" dirty="0">
                <a:solidFill>
                  <a:schemeClr val="accent6">
                    <a:lumMod val="75000"/>
                  </a:schemeClr>
                </a:solidFill>
              </a:rPr>
              <a:t>i</a:t>
            </a:r>
            <a:r>
              <a:rPr sz="4000" spc="-15" dirty="0">
                <a:solidFill>
                  <a:schemeClr val="accent6">
                    <a:lumMod val="75000"/>
                  </a:schemeClr>
                </a:solidFill>
              </a:rPr>
              <a:t>ng</a:t>
            </a:r>
          </a:p>
        </p:txBody>
      </p:sp>
    </p:spTree>
    <p:extLst>
      <p:ext uri="{BB962C8B-B14F-4D97-AF65-F5344CB8AC3E}">
        <p14:creationId xmlns:p14="http://schemas.microsoft.com/office/powerpoint/2010/main" val="10962890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5912" y="2587608"/>
            <a:ext cx="7864199" cy="2707406"/>
          </a:xfrm>
        </p:spPr>
        <p:txBody>
          <a:bodyPr/>
          <a:lstStyle/>
          <a:p>
            <a:pPr algn="ctr">
              <a:lnSpc>
                <a:spcPct val="100000"/>
              </a:lnSpc>
            </a:pPr>
            <a:r>
              <a:rPr lang="en-US" sz="4800" cap="all" dirty="0">
                <a:solidFill>
                  <a:schemeClr val="bg1"/>
                </a:solidFill>
                <a:latin typeface="Arial" panose="020B0604020202020204" pitchFamily="34" charset="0"/>
                <a:cs typeface="Arial" panose="020B0604020202020204" pitchFamily="34" charset="0"/>
              </a:rPr>
              <a:t>resources</a:t>
            </a:r>
            <a:endParaRPr lang="en-US" sz="4000" b="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54465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079" y="1600201"/>
            <a:ext cx="8229600" cy="4190999"/>
          </a:xfrm>
        </p:spPr>
        <p:txBody>
          <a:bodyPr/>
          <a:lstStyle/>
          <a:p>
            <a:pPr>
              <a:buClrTx/>
              <a:buFont typeface="Arial" panose="020B0604020202020204" pitchFamily="34" charset="0"/>
              <a:buChar char="•"/>
            </a:pPr>
            <a:r>
              <a:rPr lang="en-US" sz="2200" dirty="0">
                <a:latin typeface="Arial "/>
              </a:rPr>
              <a:t>Substance Abuse Services Hotline (SASH): </a:t>
            </a:r>
          </a:p>
          <a:p>
            <a:pPr marL="0" indent="0">
              <a:buClrTx/>
              <a:buNone/>
            </a:pPr>
            <a:r>
              <a:rPr lang="en-US" sz="2200" b="1" dirty="0">
                <a:solidFill>
                  <a:schemeClr val="accent6"/>
                </a:solidFill>
                <a:latin typeface="Arial "/>
              </a:rPr>
              <a:t>   </a:t>
            </a:r>
            <a:r>
              <a:rPr lang="en-US" sz="4000" b="1" dirty="0">
                <a:solidFill>
                  <a:schemeClr val="accent6"/>
                </a:solidFill>
                <a:latin typeface="Arial "/>
              </a:rPr>
              <a:t>1-844-804-7500</a:t>
            </a:r>
            <a:endParaRPr lang="en-US" sz="4000" dirty="0">
              <a:latin typeface="Arial "/>
            </a:endParaRPr>
          </a:p>
          <a:p>
            <a:pPr>
              <a:buClrTx/>
              <a:buFont typeface="Arial" panose="020B0604020202020204" pitchFamily="34" charset="0"/>
              <a:buChar char="•"/>
            </a:pPr>
            <a:endParaRPr lang="en-US" sz="2200" dirty="0">
              <a:latin typeface="Arial "/>
            </a:endParaRPr>
          </a:p>
          <a:p>
            <a:pPr>
              <a:buClrTx/>
              <a:buFont typeface="Arial" panose="020B0604020202020204" pitchFamily="34" charset="0"/>
              <a:buChar char="•"/>
            </a:pPr>
            <a:r>
              <a:rPr lang="en-US" sz="2200" dirty="0">
                <a:latin typeface="Arial "/>
              </a:rPr>
              <a:t>SAPC Email</a:t>
            </a:r>
          </a:p>
          <a:p>
            <a:pPr marL="272034" lvl="1" indent="0">
              <a:buNone/>
            </a:pPr>
            <a:r>
              <a:rPr lang="en-US" sz="2200" dirty="0">
                <a:latin typeface="Arial "/>
                <a:hlinkClick r:id="rId3"/>
              </a:rPr>
              <a:t>SUDTransformation@ph.lacounty.gov</a:t>
            </a:r>
            <a:endParaRPr lang="en-US" sz="2200" dirty="0">
              <a:latin typeface="Arial "/>
            </a:endParaRPr>
          </a:p>
          <a:p>
            <a:pPr lvl="1">
              <a:buFont typeface="Arial" panose="020B0604020202020204" pitchFamily="34" charset="0"/>
              <a:buChar char="•"/>
            </a:pPr>
            <a:endParaRPr lang="en-US" sz="2200" dirty="0">
              <a:latin typeface="Arial "/>
            </a:endParaRPr>
          </a:p>
          <a:p>
            <a:pPr>
              <a:buClrTx/>
              <a:buFont typeface="Arial" panose="020B0604020202020204" pitchFamily="34" charset="0"/>
              <a:buChar char="•"/>
            </a:pPr>
            <a:r>
              <a:rPr lang="en-US" sz="2200" dirty="0">
                <a:latin typeface="Arial "/>
              </a:rPr>
              <a:t>SAPC Website’s Public and Patient Portal:</a:t>
            </a:r>
          </a:p>
          <a:p>
            <a:pPr marL="301752" lvl="1" indent="0">
              <a:buNone/>
            </a:pPr>
            <a:r>
              <a:rPr lang="en-US" sz="2200" dirty="0">
                <a:latin typeface="Arial "/>
                <a:hlinkClick r:id="rId4"/>
              </a:rPr>
              <a:t>http://publichealth.lacounty.gov/sapc/PatientPublic.htm</a:t>
            </a:r>
            <a:endParaRPr lang="en-US" sz="2200" dirty="0">
              <a:latin typeface="Arial "/>
            </a:endParaRPr>
          </a:p>
          <a:p>
            <a:pPr marL="301752" lvl="1" indent="0">
              <a:buNone/>
            </a:pPr>
            <a:endParaRPr lang="en-US" sz="2200" dirty="0">
              <a:latin typeface="Arial "/>
            </a:endParaRPr>
          </a:p>
          <a:p>
            <a:pPr lvl="0">
              <a:buClrTx/>
              <a:buFont typeface="Arial" panose="020B0604020202020204" pitchFamily="34" charset="0"/>
              <a:buChar char="•"/>
            </a:pPr>
            <a:r>
              <a:rPr lang="en-US" sz="2200" dirty="0">
                <a:solidFill>
                  <a:prstClr val="black"/>
                </a:solidFill>
                <a:latin typeface="Arial "/>
              </a:rPr>
              <a:t>Service and Bed Availability Tool:</a:t>
            </a:r>
          </a:p>
          <a:p>
            <a:pPr marL="233363" lvl="0" indent="0">
              <a:buClrTx/>
              <a:buNone/>
            </a:pPr>
            <a:r>
              <a:rPr lang="en-US" sz="2200" dirty="0">
                <a:solidFill>
                  <a:prstClr val="black"/>
                </a:solidFill>
                <a:latin typeface="Arial "/>
                <a:hlinkClick r:id="rId3"/>
              </a:rPr>
              <a:t>http://sapccis.ph.lacounty.gov/sbat/</a:t>
            </a:r>
          </a:p>
          <a:p>
            <a:pPr marL="301752" lvl="1" indent="0">
              <a:buNone/>
            </a:pPr>
            <a:endParaRPr lang="en-US" sz="2200" dirty="0">
              <a:latin typeface="Arial "/>
            </a:endParaRPr>
          </a:p>
          <a:p>
            <a:pPr marL="301752" lvl="1" indent="0">
              <a:buNone/>
            </a:pPr>
            <a:r>
              <a:rPr lang="en-US" sz="2200" dirty="0">
                <a:latin typeface="Arial "/>
              </a:rPr>
              <a:t> </a:t>
            </a:r>
          </a:p>
          <a:p>
            <a:pPr marL="0" indent="0">
              <a:buClrTx/>
              <a:buNone/>
            </a:pPr>
            <a:endParaRPr lang="en-US" sz="2200" dirty="0">
              <a:latin typeface="Arial "/>
            </a:endParaRPr>
          </a:p>
          <a:p>
            <a:pPr marL="0" indent="0">
              <a:buClrTx/>
              <a:buNone/>
            </a:pPr>
            <a:endParaRPr lang="en-US" sz="2200" dirty="0">
              <a:latin typeface="Arial "/>
            </a:endParaRPr>
          </a:p>
          <a:p>
            <a:pPr>
              <a:buClrTx/>
              <a:buFont typeface="Arial" panose="020B0604020202020204" pitchFamily="34" charset="0"/>
              <a:buChar char="•"/>
            </a:pPr>
            <a:endParaRPr lang="en-US" sz="2200" dirty="0">
              <a:latin typeface="Arial "/>
            </a:endParaRPr>
          </a:p>
        </p:txBody>
      </p:sp>
      <p:pic>
        <p:nvPicPr>
          <p:cNvPr id="4" name="Picture 3"/>
          <p:cNvPicPr>
            <a:picLocks noChangeAspect="1"/>
          </p:cNvPicPr>
          <p:nvPr/>
        </p:nvPicPr>
        <p:blipFill>
          <a:blip r:embed="rId5"/>
          <a:stretch>
            <a:fillRect/>
          </a:stretch>
        </p:blipFill>
        <p:spPr>
          <a:xfrm>
            <a:off x="6185947" y="1446994"/>
            <a:ext cx="2823328" cy="2733369"/>
          </a:xfrm>
          <a:prstGeom prst="rect">
            <a:avLst/>
          </a:prstGeom>
        </p:spPr>
      </p:pic>
    </p:spTree>
    <p:extLst>
      <p:ext uri="{BB962C8B-B14F-4D97-AF65-F5344CB8AC3E}">
        <p14:creationId xmlns:p14="http://schemas.microsoft.com/office/powerpoint/2010/main" val="895202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7935" y="922577"/>
            <a:ext cx="4196249" cy="634985"/>
          </a:xfrm>
        </p:spPr>
        <p:txBody>
          <a:bodyPr/>
          <a:lstStyle/>
          <a:p>
            <a:r>
              <a:rPr lang="en-US" sz="2600" dirty="0">
                <a:solidFill>
                  <a:schemeClr val="accent6">
                    <a:lumMod val="75000"/>
                  </a:schemeClr>
                </a:solidFill>
                <a:latin typeface="Arial "/>
              </a:rPr>
              <a:t>Brochure</a:t>
            </a:r>
          </a:p>
        </p:txBody>
      </p:sp>
      <p:pic>
        <p:nvPicPr>
          <p:cNvPr id="8" name="Picture 7"/>
          <p:cNvPicPr>
            <a:picLocks noChangeAspect="1"/>
          </p:cNvPicPr>
          <p:nvPr/>
        </p:nvPicPr>
        <p:blipFill rotWithShape="1">
          <a:blip r:embed="rId3"/>
          <a:srcRect l="30953" t="25263" r="59001" b="7148"/>
          <a:stretch/>
        </p:blipFill>
        <p:spPr>
          <a:xfrm>
            <a:off x="260555" y="906981"/>
            <a:ext cx="2911853" cy="5788787"/>
          </a:xfrm>
          <a:prstGeom prst="rect">
            <a:avLst/>
          </a:prstGeom>
        </p:spPr>
      </p:pic>
      <p:sp>
        <p:nvSpPr>
          <p:cNvPr id="5" name="Text Placeholder 4"/>
          <p:cNvSpPr>
            <a:spLocks noGrp="1"/>
          </p:cNvSpPr>
          <p:nvPr>
            <p:ph type="body" sz="quarter" idx="3"/>
          </p:nvPr>
        </p:nvSpPr>
        <p:spPr>
          <a:xfrm>
            <a:off x="3637934" y="1747754"/>
            <a:ext cx="4295103" cy="639762"/>
          </a:xfrm>
        </p:spPr>
        <p:txBody>
          <a:bodyPr anchor="ctr"/>
          <a:lstStyle/>
          <a:p>
            <a:r>
              <a:rPr lang="en-US" sz="2200" dirty="0">
                <a:latin typeface="Arial" panose="020B0604020202020204" pitchFamily="34" charset="0"/>
                <a:cs typeface="Arial" panose="020B0604020202020204" pitchFamily="34" charset="0"/>
              </a:rPr>
              <a:t>QUICK REFERENCE GUIDE</a:t>
            </a:r>
          </a:p>
        </p:txBody>
      </p:sp>
      <p:sp>
        <p:nvSpPr>
          <p:cNvPr id="6" name="Content Placeholder 5"/>
          <p:cNvSpPr>
            <a:spLocks noGrp="1"/>
          </p:cNvSpPr>
          <p:nvPr>
            <p:ph sz="quarter" idx="4"/>
          </p:nvPr>
        </p:nvSpPr>
        <p:spPr>
          <a:xfrm>
            <a:off x="3637935" y="2387516"/>
            <a:ext cx="3968496" cy="2055768"/>
          </a:xfrm>
        </p:spPr>
        <p:txBody>
          <a:bodyPr/>
          <a:lstStyle/>
          <a:p>
            <a:r>
              <a:rPr lang="en-US" dirty="0">
                <a:latin typeface="Arial" panose="020B0604020202020204" pitchFamily="34" charset="0"/>
                <a:cs typeface="Arial" panose="020B0604020202020204" pitchFamily="34" charset="0"/>
              </a:rPr>
              <a:t>Eligibility for Services</a:t>
            </a:r>
          </a:p>
          <a:p>
            <a:r>
              <a:rPr lang="en-US" dirty="0">
                <a:latin typeface="Arial" panose="020B0604020202020204" pitchFamily="34" charset="0"/>
                <a:cs typeface="Arial" panose="020B0604020202020204" pitchFamily="34" charset="0"/>
              </a:rPr>
              <a:t>Screening</a:t>
            </a:r>
          </a:p>
          <a:p>
            <a:r>
              <a:rPr lang="en-US" dirty="0">
                <a:latin typeface="Arial" panose="020B0604020202020204" pitchFamily="34" charset="0"/>
                <a:cs typeface="Arial" panose="020B0604020202020204" pitchFamily="34" charset="0"/>
              </a:rPr>
              <a:t>How to Find Services</a:t>
            </a:r>
          </a:p>
          <a:p>
            <a:r>
              <a:rPr lang="en-US" dirty="0">
                <a:latin typeface="Arial" panose="020B0604020202020204" pitchFamily="34" charset="0"/>
                <a:cs typeface="Arial" panose="020B0604020202020204" pitchFamily="34" charset="0"/>
              </a:rPr>
              <a:t>Available Services</a:t>
            </a:r>
          </a:p>
        </p:txBody>
      </p:sp>
      <p:sp>
        <p:nvSpPr>
          <p:cNvPr id="11" name="Title 1"/>
          <p:cNvSpPr txBox="1">
            <a:spLocks/>
          </p:cNvSpPr>
          <p:nvPr/>
        </p:nvSpPr>
        <p:spPr>
          <a:xfrm>
            <a:off x="3365501" y="5356498"/>
            <a:ext cx="5778500" cy="63498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b="1"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Arial "/>
              </a:rPr>
              <a:t>English Version:</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a:ln>
                  <a:noFill/>
                </a:ln>
                <a:solidFill>
                  <a:schemeClr val="accent6">
                    <a:lumMod val="75000"/>
                  </a:schemeClr>
                </a:solidFill>
                <a:effectLst/>
                <a:uLnTx/>
                <a:uFillTx/>
                <a:latin typeface="Arial "/>
                <a:hlinkClick r:id="rId4"/>
              </a:rPr>
              <a:t>http://publichealth.lacounty.gov/sapc/PatientPublic/Brochure.pdf</a:t>
            </a:r>
            <a:endParaRPr kumimoji="0" lang="en-US" sz="1400" b="1" i="0" u="none" strike="noStrike" kern="1200" cap="none" spc="0" normalizeH="0" baseline="0" noProof="0" dirty="0">
              <a:ln>
                <a:noFill/>
              </a:ln>
              <a:solidFill>
                <a:schemeClr val="accent6">
                  <a:lumMod val="75000"/>
                </a:schemeClr>
              </a:solidFill>
              <a:effectLst/>
              <a:uLnTx/>
              <a:uFillTx/>
              <a:latin typeface="Arial "/>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1" i="0" u="none" strike="noStrike" kern="1200" cap="none" spc="0" normalizeH="0" baseline="0" noProof="0" dirty="0">
              <a:ln>
                <a:noFill/>
              </a:ln>
              <a:solidFill>
                <a:schemeClr val="accent6">
                  <a:lumMod val="75000"/>
                </a:schemeClr>
              </a:solidFill>
              <a:effectLst/>
              <a:uLnTx/>
              <a:uFillTx/>
              <a:latin typeface="Arial "/>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Arial "/>
              </a:rPr>
              <a:t>Spanish Version: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a:ln>
                  <a:noFill/>
                </a:ln>
                <a:solidFill>
                  <a:schemeClr val="accent6">
                    <a:lumMod val="75000"/>
                  </a:schemeClr>
                </a:solidFill>
                <a:effectLst/>
                <a:uLnTx/>
                <a:uFillTx/>
                <a:latin typeface="Arial "/>
                <a:hlinkClick r:id="rId5"/>
              </a:rPr>
              <a:t>http://publichealth.lacounty.gov/sapc/PatientPublic/BrochureSpanish.pdf</a:t>
            </a:r>
            <a:r>
              <a:rPr kumimoji="0" lang="en-US" sz="1400" b="1" i="0" u="none" strike="noStrike" kern="1200" cap="none" spc="0" normalizeH="0" baseline="0" noProof="0" dirty="0">
                <a:ln>
                  <a:noFill/>
                </a:ln>
                <a:solidFill>
                  <a:schemeClr val="accent6">
                    <a:lumMod val="75000"/>
                  </a:schemeClr>
                </a:solidFill>
                <a:effectLst/>
                <a:uLnTx/>
                <a:uFillTx/>
                <a:latin typeface="Arial "/>
              </a:rPr>
              <a:t> </a:t>
            </a:r>
          </a:p>
        </p:txBody>
      </p:sp>
    </p:spTree>
    <p:extLst>
      <p:ext uri="{BB962C8B-B14F-4D97-AF65-F5344CB8AC3E}">
        <p14:creationId xmlns:p14="http://schemas.microsoft.com/office/powerpoint/2010/main" val="39851107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6D145CAD-1F23-495F-B710-CA4D4725C6AE}"/>
              </a:ext>
            </a:extLst>
          </p:cNvPr>
          <p:cNvSpPr>
            <a:spLocks noGrp="1"/>
          </p:cNvSpPr>
          <p:nvPr>
            <p:ph type="title"/>
          </p:nvPr>
        </p:nvSpPr>
        <p:spPr/>
        <p:txBody>
          <a:bodyPr/>
          <a:lstStyle/>
          <a:p>
            <a:r>
              <a:rPr lang="en-US" sz="2600" dirty="0">
                <a:solidFill>
                  <a:schemeClr val="accent6">
                    <a:lumMod val="75000"/>
                  </a:schemeClr>
                </a:solidFill>
                <a:latin typeface="Arial "/>
              </a:rPr>
              <a:t>Other DPH Resources </a:t>
            </a:r>
          </a:p>
        </p:txBody>
      </p:sp>
      <p:sp>
        <p:nvSpPr>
          <p:cNvPr id="9" name="Content Placeholder 8">
            <a:extLst>
              <a:ext uri="{FF2B5EF4-FFF2-40B4-BE49-F238E27FC236}">
                <a16:creationId xmlns:a16="http://schemas.microsoft.com/office/drawing/2014/main" xmlns="" id="{0231F46E-7658-4ADE-8787-18676D554E54}"/>
              </a:ext>
            </a:extLst>
          </p:cNvPr>
          <p:cNvSpPr>
            <a:spLocks noGrp="1"/>
          </p:cNvSpPr>
          <p:nvPr>
            <p:ph idx="1"/>
          </p:nvPr>
        </p:nvSpPr>
        <p:spPr>
          <a:xfrm>
            <a:off x="457200" y="1600201"/>
            <a:ext cx="8369300" cy="4876799"/>
          </a:xfrm>
        </p:spPr>
        <p:txBody>
          <a:bodyPr/>
          <a:lstStyle/>
          <a:p>
            <a:pPr marL="0" indent="0">
              <a:spcBef>
                <a:spcPts val="1200"/>
              </a:spcBef>
              <a:spcAft>
                <a:spcPts val="1200"/>
              </a:spcAft>
              <a:buNone/>
            </a:pPr>
            <a:r>
              <a:rPr lang="en-US" sz="2200" b="1" dirty="0">
                <a:latin typeface="Arial" panose="020B0604020202020204" pitchFamily="34" charset="0"/>
                <a:cs typeface="Arial" panose="020B0604020202020204" pitchFamily="34" charset="0"/>
              </a:rPr>
              <a:t>Public Health Clinics</a:t>
            </a:r>
          </a:p>
          <a:p>
            <a:pPr lvl="1">
              <a:spcBef>
                <a:spcPts val="1200"/>
              </a:spcBef>
              <a:spcAft>
                <a:spcPts val="1200"/>
              </a:spcAft>
            </a:pPr>
            <a:r>
              <a:rPr lang="en-US" sz="2200" dirty="0">
                <a:latin typeface="Arial" panose="020B0604020202020204" pitchFamily="34" charset="0"/>
                <a:cs typeface="Arial" panose="020B0604020202020204" pitchFamily="34" charset="0"/>
              </a:rPr>
              <a:t>14 centers countywide plus a satellite site on Skid Row</a:t>
            </a:r>
          </a:p>
          <a:p>
            <a:pPr lvl="1">
              <a:spcBef>
                <a:spcPts val="1200"/>
              </a:spcBef>
              <a:spcAft>
                <a:spcPts val="1200"/>
              </a:spcAft>
            </a:pPr>
            <a:r>
              <a:rPr lang="en-US" sz="2200" dirty="0">
                <a:latin typeface="Arial" panose="020B0604020202020204" pitchFamily="34" charset="0"/>
                <a:cs typeface="Arial" panose="020B0604020202020204" pitchFamily="34" charset="0"/>
              </a:rPr>
              <a:t>Offer screening and treatment of sexually transmitted diseases (STD) and tuberculosis (TB); and immunizations </a:t>
            </a:r>
          </a:p>
          <a:p>
            <a:pPr lvl="1">
              <a:spcBef>
                <a:spcPts val="1200"/>
              </a:spcBef>
              <a:spcAft>
                <a:spcPts val="1200"/>
              </a:spcAft>
            </a:pPr>
            <a:r>
              <a:rPr lang="en-US" sz="2200" dirty="0">
                <a:latin typeface="Arial" panose="020B0604020202020204" pitchFamily="34" charset="0"/>
                <a:cs typeface="Arial" panose="020B0604020202020204" pitchFamily="34" charset="0"/>
              </a:rPr>
              <a:t>Services are free to low cost</a:t>
            </a:r>
          </a:p>
          <a:p>
            <a:pPr lvl="1">
              <a:spcBef>
                <a:spcPts val="1200"/>
              </a:spcBef>
              <a:spcAft>
                <a:spcPts val="1200"/>
              </a:spcAft>
            </a:pPr>
            <a:r>
              <a:rPr lang="en-US" sz="2200" dirty="0">
                <a:latin typeface="Arial" panose="020B0604020202020204" pitchFamily="34" charset="0"/>
                <a:cs typeface="Arial" panose="020B0604020202020204" pitchFamily="34" charset="0"/>
              </a:rPr>
              <a:t>Locations: </a:t>
            </a:r>
            <a:r>
              <a:rPr lang="en-US" sz="2200" dirty="0">
                <a:latin typeface="Arial" panose="020B0604020202020204" pitchFamily="34" charset="0"/>
                <a:cs typeface="Arial" panose="020B0604020202020204" pitchFamily="34" charset="0"/>
                <a:hlinkClick r:id="rId3"/>
              </a:rPr>
              <a:t>http://publichealth.lacounty.gov/chs/phcenters.htm</a:t>
            </a:r>
            <a:endParaRPr lang="en-US" sz="2200" dirty="0">
              <a:latin typeface="Arial" panose="020B0604020202020204" pitchFamily="34" charset="0"/>
              <a:cs typeface="Arial" panose="020B0604020202020204" pitchFamily="34" charset="0"/>
            </a:endParaRPr>
          </a:p>
          <a:p>
            <a:pPr marL="272034" lvl="1" indent="0">
              <a:buNone/>
            </a:pPr>
            <a:endParaRPr lang="en-US" sz="2200" dirty="0">
              <a:latin typeface="Arial" panose="020B0604020202020204" pitchFamily="34" charset="0"/>
              <a:cs typeface="Arial" panose="020B0604020202020204" pitchFamily="34" charset="0"/>
            </a:endParaRPr>
          </a:p>
          <a:p>
            <a:pPr lvl="1"/>
            <a:endParaRPr lang="en-US" sz="2200" dirty="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86504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8A190B37-413F-4196-A4BF-B6DA0C426F46}"/>
              </a:ext>
            </a:extLst>
          </p:cNvPr>
          <p:cNvGrpSpPr/>
          <p:nvPr/>
        </p:nvGrpSpPr>
        <p:grpSpPr>
          <a:xfrm>
            <a:off x="278740" y="1190847"/>
            <a:ext cx="8614923" cy="5439360"/>
            <a:chOff x="457200" y="4087785"/>
            <a:chExt cx="8614923" cy="2542422"/>
          </a:xfrm>
        </p:grpSpPr>
        <p:pic>
          <p:nvPicPr>
            <p:cNvPr id="6" name="Picture 5">
              <a:extLst>
                <a:ext uri="{FF2B5EF4-FFF2-40B4-BE49-F238E27FC236}">
                  <a16:creationId xmlns:a16="http://schemas.microsoft.com/office/drawing/2014/main" xmlns="" id="{CBB982A8-35D2-4360-A992-08DDBB9AFAF8}"/>
                </a:ext>
              </a:extLst>
            </p:cNvPr>
            <p:cNvPicPr>
              <a:picLocks noChangeAspect="1"/>
            </p:cNvPicPr>
            <p:nvPr/>
          </p:nvPicPr>
          <p:blipFill rotWithShape="1">
            <a:blip r:embed="rId3"/>
            <a:srcRect r="21901" b="40176"/>
            <a:stretch/>
          </p:blipFill>
          <p:spPr>
            <a:xfrm>
              <a:off x="457200" y="4094942"/>
              <a:ext cx="2120900" cy="2477308"/>
            </a:xfrm>
            <a:prstGeom prst="rect">
              <a:avLst/>
            </a:prstGeom>
          </p:spPr>
        </p:pic>
        <p:pic>
          <p:nvPicPr>
            <p:cNvPr id="7" name="Picture 6">
              <a:extLst>
                <a:ext uri="{FF2B5EF4-FFF2-40B4-BE49-F238E27FC236}">
                  <a16:creationId xmlns:a16="http://schemas.microsoft.com/office/drawing/2014/main" xmlns="" id="{B322771D-101E-43BB-A110-63B56251B1BA}"/>
                </a:ext>
              </a:extLst>
            </p:cNvPr>
            <p:cNvPicPr>
              <a:picLocks noChangeAspect="1"/>
            </p:cNvPicPr>
            <p:nvPr/>
          </p:nvPicPr>
          <p:blipFill rotWithShape="1">
            <a:blip r:embed="rId4"/>
            <a:srcRect t="14976" r="18964" b="27537"/>
            <a:stretch/>
          </p:blipFill>
          <p:spPr>
            <a:xfrm>
              <a:off x="4766824" y="4094942"/>
              <a:ext cx="2171699" cy="2535265"/>
            </a:xfrm>
            <a:prstGeom prst="rect">
              <a:avLst/>
            </a:prstGeom>
          </p:spPr>
        </p:pic>
        <p:pic>
          <p:nvPicPr>
            <p:cNvPr id="8" name="Picture 7">
              <a:extLst>
                <a:ext uri="{FF2B5EF4-FFF2-40B4-BE49-F238E27FC236}">
                  <a16:creationId xmlns:a16="http://schemas.microsoft.com/office/drawing/2014/main" xmlns="" id="{2D79783D-56D2-4E51-ABEA-4BD5CED027BA}"/>
                </a:ext>
              </a:extLst>
            </p:cNvPr>
            <p:cNvPicPr>
              <a:picLocks noChangeAspect="1"/>
            </p:cNvPicPr>
            <p:nvPr/>
          </p:nvPicPr>
          <p:blipFill rotWithShape="1">
            <a:blip r:embed="rId3"/>
            <a:srcRect l="547" t="60245" r="21433" b="-20069"/>
            <a:stretch/>
          </p:blipFill>
          <p:spPr>
            <a:xfrm>
              <a:off x="2592962" y="4145742"/>
              <a:ext cx="2118738" cy="2477308"/>
            </a:xfrm>
            <a:prstGeom prst="rect">
              <a:avLst/>
            </a:prstGeom>
          </p:spPr>
        </p:pic>
        <p:pic>
          <p:nvPicPr>
            <p:cNvPr id="9" name="Picture 8">
              <a:extLst>
                <a:ext uri="{FF2B5EF4-FFF2-40B4-BE49-F238E27FC236}">
                  <a16:creationId xmlns:a16="http://schemas.microsoft.com/office/drawing/2014/main" xmlns="" id="{78C43204-7318-4572-B162-30B3272319BF}"/>
                </a:ext>
              </a:extLst>
            </p:cNvPr>
            <p:cNvPicPr>
              <a:picLocks noChangeAspect="1"/>
            </p:cNvPicPr>
            <p:nvPr/>
          </p:nvPicPr>
          <p:blipFill rotWithShape="1">
            <a:blip r:embed="rId4"/>
            <a:srcRect t="74278" r="18964" b="-808"/>
            <a:stretch/>
          </p:blipFill>
          <p:spPr>
            <a:xfrm>
              <a:off x="6900424" y="4087785"/>
              <a:ext cx="2171699" cy="1170015"/>
            </a:xfrm>
            <a:prstGeom prst="rect">
              <a:avLst/>
            </a:prstGeom>
          </p:spPr>
        </p:pic>
      </p:grpSp>
      <p:pic>
        <p:nvPicPr>
          <p:cNvPr id="10" name="Picture 9">
            <a:extLst>
              <a:ext uri="{FF2B5EF4-FFF2-40B4-BE49-F238E27FC236}">
                <a16:creationId xmlns:a16="http://schemas.microsoft.com/office/drawing/2014/main" xmlns="" id="{1166B9D1-885A-4524-AF4C-1BB7FFBA3DC1}"/>
              </a:ext>
            </a:extLst>
          </p:cNvPr>
          <p:cNvPicPr>
            <a:picLocks noChangeAspect="1"/>
          </p:cNvPicPr>
          <p:nvPr/>
        </p:nvPicPr>
        <p:blipFill rotWithShape="1">
          <a:blip r:embed="rId4"/>
          <a:srcRect r="19439" b="84719"/>
          <a:stretch/>
        </p:blipFill>
        <p:spPr>
          <a:xfrm>
            <a:off x="2359377" y="4798382"/>
            <a:ext cx="2228987" cy="868640"/>
          </a:xfrm>
          <a:prstGeom prst="rect">
            <a:avLst/>
          </a:prstGeom>
        </p:spPr>
      </p:pic>
    </p:spTree>
    <p:extLst>
      <p:ext uri="{BB962C8B-B14F-4D97-AF65-F5344CB8AC3E}">
        <p14:creationId xmlns:p14="http://schemas.microsoft.com/office/powerpoint/2010/main" val="5714267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314" y="954290"/>
            <a:ext cx="8229600" cy="3780697"/>
          </a:xfrm>
        </p:spPr>
        <p:txBody>
          <a:bodyPr/>
          <a:lstStyle/>
          <a:p>
            <a:pPr algn="ctr"/>
            <a:r>
              <a:rPr lang="en-US" dirty="0">
                <a:latin typeface="Arial Black" panose="020B0A04020102020204" pitchFamily="34" charset="0"/>
              </a:rPr>
              <a:t>Are your clients successfully </a:t>
            </a:r>
            <a:br>
              <a:rPr lang="en-US" dirty="0">
                <a:latin typeface="Arial Black" panose="020B0A04020102020204" pitchFamily="34" charset="0"/>
              </a:rPr>
            </a:br>
            <a:r>
              <a:rPr lang="en-US" dirty="0">
                <a:latin typeface="Arial Black" panose="020B0A04020102020204" pitchFamily="34" charset="0"/>
              </a:rPr>
              <a:t>connecting with SUD treatment?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What could be improved to increase</a:t>
            </a:r>
            <a:br>
              <a:rPr lang="en-US" dirty="0">
                <a:latin typeface="Arial Black" panose="020B0A04020102020204" pitchFamily="34" charset="0"/>
              </a:rPr>
            </a:br>
            <a:r>
              <a:rPr lang="en-US" dirty="0">
                <a:latin typeface="Arial Black" panose="020B0A04020102020204" pitchFamily="34" charset="0"/>
              </a:rPr>
              <a:t> SUD referrals and admissions? </a:t>
            </a:r>
            <a:r>
              <a:rPr lang="en-US" sz="3200" dirty="0">
                <a:latin typeface="Arial Black" panose="020B0A04020102020204" pitchFamily="34" charset="0"/>
              </a:rPr>
              <a:t/>
            </a:r>
            <a:br>
              <a:rPr lang="en-US" sz="3200" dirty="0">
                <a:latin typeface="Arial Black" panose="020B0A04020102020204" pitchFamily="34" charset="0"/>
              </a:rPr>
            </a:br>
            <a:r>
              <a:rPr lang="en-US" sz="3200" dirty="0">
                <a:latin typeface="Arial Black" panose="020B0A04020102020204" pitchFamily="34" charset="0"/>
              </a:rPr>
              <a:t/>
            </a:r>
            <a:br>
              <a:rPr lang="en-US" sz="3200" dirty="0">
                <a:latin typeface="Arial Black" panose="020B0A04020102020204" pitchFamily="34" charset="0"/>
              </a:rPr>
            </a:br>
            <a:r>
              <a:rPr lang="en-US" dirty="0">
                <a:latin typeface="Arial Black" panose="020B0A04020102020204" pitchFamily="34" charset="0"/>
              </a:rPr>
              <a:t>How can our network providers better serve individuals who are homeless?</a:t>
            </a:r>
            <a:br>
              <a:rPr lang="en-US" dirty="0">
                <a:latin typeface="Arial Black" panose="020B0A04020102020204" pitchFamily="34" charset="0"/>
              </a:rPr>
            </a:br>
            <a:endParaRPr lang="en-US" dirty="0">
              <a:latin typeface="Arial Black" panose="020B0A04020102020204" pitchFamily="34" charset="0"/>
            </a:endParaRPr>
          </a:p>
        </p:txBody>
      </p:sp>
      <p:pic>
        <p:nvPicPr>
          <p:cNvPr id="5" name="Content Placeholder 4"/>
          <p:cNvPicPr>
            <a:picLocks noGrp="1" noChangeAspect="1"/>
          </p:cNvPicPr>
          <p:nvPr>
            <p:ph idx="1"/>
          </p:nvPr>
        </p:nvPicPr>
        <p:blipFill>
          <a:blip r:embed="rId3"/>
          <a:stretch>
            <a:fillRect/>
          </a:stretch>
        </p:blipFill>
        <p:spPr>
          <a:xfrm>
            <a:off x="488314" y="4559629"/>
            <a:ext cx="1895740" cy="1914792"/>
          </a:xfrm>
        </p:spPr>
      </p:pic>
      <p:sp>
        <p:nvSpPr>
          <p:cNvPr id="4" name="Title 1">
            <a:extLst>
              <a:ext uri="{FF2B5EF4-FFF2-40B4-BE49-F238E27FC236}">
                <a16:creationId xmlns:a16="http://schemas.microsoft.com/office/drawing/2014/main" xmlns="" id="{97C9086C-04F5-4A2E-B7AF-2D5497A0E46B}"/>
              </a:ext>
            </a:extLst>
          </p:cNvPr>
          <p:cNvSpPr txBox="1">
            <a:spLocks/>
          </p:cNvSpPr>
          <p:nvPr/>
        </p:nvSpPr>
        <p:spPr>
          <a:xfrm>
            <a:off x="2384054" y="4345477"/>
            <a:ext cx="6433096" cy="2518454"/>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b="1" kern="1200">
                <a:solidFill>
                  <a:schemeClr val="tx1"/>
                </a:solidFill>
                <a:latin typeface="+mj-lt"/>
                <a:ea typeface="+mj-ea"/>
                <a:cs typeface="+mj-cs"/>
              </a:defRPr>
            </a:lvl1pPr>
          </a:lstStyle>
          <a:p>
            <a:pPr algn="ctr"/>
            <a:r>
              <a:rPr lang="en-US" dirty="0">
                <a:latin typeface="Arial Black" panose="020B0A04020102020204" pitchFamily="34" charset="0"/>
              </a:rPr>
              <a:t>Have you and your clients been satisfied with the services received from SAPC and </a:t>
            </a:r>
          </a:p>
          <a:p>
            <a:pPr algn="ctr"/>
            <a:r>
              <a:rPr lang="en-US" dirty="0">
                <a:latin typeface="Arial Black" panose="020B0A04020102020204" pitchFamily="34" charset="0"/>
              </a:rPr>
              <a:t>our SUD providers?</a:t>
            </a:r>
          </a:p>
        </p:txBody>
      </p:sp>
    </p:spTree>
    <p:extLst>
      <p:ext uri="{BB962C8B-B14F-4D97-AF65-F5344CB8AC3E}">
        <p14:creationId xmlns:p14="http://schemas.microsoft.com/office/powerpoint/2010/main" val="2218544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219"/>
            <a:ext cx="8563232" cy="634985"/>
          </a:xfrm>
        </p:spPr>
        <p:txBody>
          <a:bodyPr/>
          <a:lstStyle/>
          <a:p>
            <a:r>
              <a:rPr lang="en-US" sz="2600" dirty="0">
                <a:solidFill>
                  <a:schemeClr val="accent6">
                    <a:lumMod val="75000"/>
                  </a:schemeClr>
                </a:solidFill>
                <a:latin typeface="Arial "/>
              </a:rPr>
              <a:t>What is a Substance Use Disorder (SUD)?</a:t>
            </a:r>
          </a:p>
        </p:txBody>
      </p:sp>
      <p:sp>
        <p:nvSpPr>
          <p:cNvPr id="4" name="TextBox 3"/>
          <p:cNvSpPr txBox="1"/>
          <p:nvPr/>
        </p:nvSpPr>
        <p:spPr>
          <a:xfrm>
            <a:off x="457200" y="1748704"/>
            <a:ext cx="4777740" cy="4832092"/>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Chronic illness characterized by clinically significant impairments in health and social functions  </a:t>
            </a:r>
          </a:p>
          <a:p>
            <a:pPr marL="285750" indent="-28575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Includes the misuse, dependence, and addiction to alcohol and/or legal or illegal substances</a:t>
            </a:r>
          </a:p>
          <a:p>
            <a:endParaRPr lang="en-US"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Encompass a range of severity levels, from problem use to dependence and addiction</a:t>
            </a:r>
          </a:p>
          <a:p>
            <a:endParaRPr lang="en-US"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A best course of action determined by the level of severity of the SUD</a:t>
            </a:r>
          </a:p>
        </p:txBody>
      </p:sp>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406390" y="2159590"/>
            <a:ext cx="3162814" cy="27896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297729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9501"/>
            <a:ext cx="8229600" cy="634985"/>
          </a:xfrm>
        </p:spPr>
        <p:txBody>
          <a:bodyPr/>
          <a:lstStyle/>
          <a:p>
            <a:r>
              <a:rPr lang="en-US" dirty="0">
                <a:latin typeface="Arial Black" panose="020B0A04020102020204" pitchFamily="34" charset="0"/>
              </a:rPr>
              <a:t>Thank You!</a:t>
            </a:r>
          </a:p>
        </p:txBody>
      </p:sp>
      <p:sp>
        <p:nvSpPr>
          <p:cNvPr id="3" name="Content Placeholder 2"/>
          <p:cNvSpPr>
            <a:spLocks noGrp="1"/>
          </p:cNvSpPr>
          <p:nvPr>
            <p:ph idx="1"/>
          </p:nvPr>
        </p:nvSpPr>
        <p:spPr>
          <a:xfrm>
            <a:off x="457200" y="1764486"/>
            <a:ext cx="8229600" cy="2288225"/>
          </a:xfrm>
        </p:spPr>
        <p:txBody>
          <a:bodyPr/>
          <a:lstStyle/>
          <a:p>
            <a:pPr marL="0" indent="0">
              <a:buNone/>
            </a:pPr>
            <a:r>
              <a:rPr lang="en-US" sz="2000" dirty="0">
                <a:latin typeface="Arial" panose="020B0604020202020204" pitchFamily="34" charset="0"/>
                <a:cs typeface="Arial" panose="020B0604020202020204" pitchFamily="34" charset="0"/>
              </a:rPr>
              <a:t>Michelle Gibson, MPH</a:t>
            </a:r>
          </a:p>
          <a:p>
            <a:pPr marL="0" indent="0">
              <a:buNone/>
            </a:pPr>
            <a:r>
              <a:rPr lang="en-US" sz="2000" dirty="0">
                <a:latin typeface="Arial" panose="020B0604020202020204" pitchFamily="34" charset="0"/>
                <a:cs typeface="Arial" panose="020B0604020202020204" pitchFamily="34" charset="0"/>
              </a:rPr>
              <a:t>Chief, Strategic and Network Development Branch</a:t>
            </a:r>
          </a:p>
          <a:p>
            <a:pPr marL="0" indent="0">
              <a:buNone/>
            </a:pPr>
            <a:r>
              <a:rPr lang="en-US" sz="2000" dirty="0">
                <a:latin typeface="Arial" panose="020B0604020202020204" pitchFamily="34" charset="0"/>
                <a:cs typeface="Arial" panose="020B0604020202020204" pitchFamily="34" charset="0"/>
              </a:rPr>
              <a:t>Los Angeles County Department of Public Health </a:t>
            </a:r>
          </a:p>
          <a:p>
            <a:pPr marL="0" indent="0">
              <a:buNone/>
            </a:pPr>
            <a:r>
              <a:rPr lang="en-US" sz="2000" dirty="0">
                <a:latin typeface="Arial" panose="020B0604020202020204" pitchFamily="34" charset="0"/>
                <a:cs typeface="Arial" panose="020B0604020202020204" pitchFamily="34" charset="0"/>
              </a:rPr>
              <a:t>Substance Abuse Prevention and Control</a:t>
            </a:r>
          </a:p>
          <a:p>
            <a:pPr marL="0" indent="0">
              <a:buNone/>
            </a:pPr>
            <a:r>
              <a:rPr lang="en-US" sz="2000" dirty="0">
                <a:latin typeface="Arial" panose="020B0604020202020204" pitchFamily="34" charset="0"/>
                <a:cs typeface="Arial" panose="020B0604020202020204" pitchFamily="34" charset="0"/>
              </a:rPr>
              <a:t>626-299-3244</a:t>
            </a:r>
          </a:p>
          <a:p>
            <a:pPr marL="0" indent="0">
              <a:buNone/>
            </a:pPr>
            <a:r>
              <a:rPr lang="en-US" sz="2000" dirty="0">
                <a:latin typeface="Arial" panose="020B0604020202020204" pitchFamily="34" charset="0"/>
                <a:cs typeface="Arial" panose="020B0604020202020204" pitchFamily="34" charset="0"/>
              </a:rPr>
              <a:t>migibson@ph.lacounty.gov</a:t>
            </a:r>
          </a:p>
        </p:txBody>
      </p:sp>
      <p:sp>
        <p:nvSpPr>
          <p:cNvPr id="4" name="Content Placeholder 2">
            <a:extLst>
              <a:ext uri="{FF2B5EF4-FFF2-40B4-BE49-F238E27FC236}">
                <a16:creationId xmlns:a16="http://schemas.microsoft.com/office/drawing/2014/main" xmlns="" id="{5ACDC833-1AD6-4BB3-9ED0-495BF89A68D9}"/>
              </a:ext>
            </a:extLst>
          </p:cNvPr>
          <p:cNvSpPr txBox="1">
            <a:spLocks/>
          </p:cNvSpPr>
          <p:nvPr/>
        </p:nvSpPr>
        <p:spPr>
          <a:xfrm>
            <a:off x="457200" y="4191597"/>
            <a:ext cx="8229600" cy="2288225"/>
          </a:xfrm>
          <a:prstGeom prst="rect">
            <a:avLst/>
          </a:prstGeom>
        </p:spPr>
        <p:txBody>
          <a:bodyPr vert="horz" lIns="91440" tIns="45720" rIns="91440" bIns="45720" rtlCol="0">
            <a:noAutofit/>
          </a:bodyPr>
          <a:lst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dirty="0">
                <a:latin typeface="Arial" panose="020B0604020202020204" pitchFamily="34" charset="0"/>
                <a:cs typeface="Arial" panose="020B0604020202020204" pitchFamily="34" charset="0"/>
              </a:rPr>
              <a:t>Antonne Moore, M.Ed.</a:t>
            </a:r>
          </a:p>
          <a:p>
            <a:pPr marL="0" indent="0">
              <a:buFont typeface="Arial"/>
              <a:buNone/>
            </a:pPr>
            <a:r>
              <a:rPr lang="en-US" sz="2000" dirty="0">
                <a:latin typeface="Arial" panose="020B0604020202020204" pitchFamily="34" charset="0"/>
                <a:cs typeface="Arial" panose="020B0604020202020204" pitchFamily="34" charset="0"/>
              </a:rPr>
              <a:t>Chief, Marketing and Beneficiary Engagement Unit</a:t>
            </a:r>
          </a:p>
          <a:p>
            <a:pPr marL="0" indent="0">
              <a:buFont typeface="Arial"/>
              <a:buNone/>
            </a:pPr>
            <a:r>
              <a:rPr lang="en-US" sz="2000" dirty="0">
                <a:latin typeface="Arial" panose="020B0604020202020204" pitchFamily="34" charset="0"/>
                <a:cs typeface="Arial" panose="020B0604020202020204" pitchFamily="34" charset="0"/>
              </a:rPr>
              <a:t>Los Angeles County Department of Public Health </a:t>
            </a:r>
          </a:p>
          <a:p>
            <a:pPr marL="0" indent="0">
              <a:buFont typeface="Arial"/>
              <a:buNone/>
            </a:pPr>
            <a:r>
              <a:rPr lang="en-US" sz="2000" dirty="0">
                <a:latin typeface="Arial" panose="020B0604020202020204" pitchFamily="34" charset="0"/>
                <a:cs typeface="Arial" panose="020B0604020202020204" pitchFamily="34" charset="0"/>
              </a:rPr>
              <a:t>Substance Abuse Prevention and Control</a:t>
            </a:r>
          </a:p>
          <a:p>
            <a:pPr marL="0" indent="0">
              <a:buFont typeface="Arial"/>
              <a:buNone/>
            </a:pPr>
            <a:r>
              <a:rPr lang="en-US" sz="2000" dirty="0">
                <a:latin typeface="Arial" panose="020B0604020202020204" pitchFamily="34" charset="0"/>
                <a:cs typeface="Arial" panose="020B0604020202020204" pitchFamily="34" charset="0"/>
              </a:rPr>
              <a:t>626-299-4133</a:t>
            </a:r>
          </a:p>
          <a:p>
            <a:pPr marL="0" indent="0">
              <a:buNone/>
            </a:pPr>
            <a:r>
              <a:rPr lang="en-US" sz="2000" dirty="0">
                <a:latin typeface="Arial" panose="020B0604020202020204" pitchFamily="34" charset="0"/>
                <a:cs typeface="Arial" panose="020B0604020202020204" pitchFamily="34" charset="0"/>
              </a:rPr>
              <a:t>anmoore@ph.lacounty.gov</a:t>
            </a:r>
          </a:p>
        </p:txBody>
      </p:sp>
    </p:spTree>
    <p:extLst>
      <p:ext uri="{BB962C8B-B14F-4D97-AF65-F5344CB8AC3E}">
        <p14:creationId xmlns:p14="http://schemas.microsoft.com/office/powerpoint/2010/main" val="2376933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1775240" y="830675"/>
            <a:ext cx="5788880" cy="6027325"/>
          </a:xfrm>
        </p:spPr>
      </p:pic>
    </p:spTree>
    <p:extLst>
      <p:ext uri="{BB962C8B-B14F-4D97-AF65-F5344CB8AC3E}">
        <p14:creationId xmlns:p14="http://schemas.microsoft.com/office/powerpoint/2010/main" val="43953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Drug Medi-Cal Eligible “Hot Spots”</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11045"/>
          <a:stretch/>
        </p:blipFill>
        <p:spPr>
          <a:xfrm>
            <a:off x="85059" y="1446994"/>
            <a:ext cx="5135525" cy="5402634"/>
          </a:xfrm>
          <a:prstGeom prst="rect">
            <a:avLst/>
          </a:prstGeom>
        </p:spPr>
      </p:pic>
      <p:sp>
        <p:nvSpPr>
          <p:cNvPr id="9" name="TextBox 8"/>
          <p:cNvSpPr txBox="1"/>
          <p:nvPr/>
        </p:nvSpPr>
        <p:spPr>
          <a:xfrm>
            <a:off x="5362480" y="3691703"/>
            <a:ext cx="3876417" cy="646331"/>
          </a:xfrm>
          <a:prstGeom prst="rect">
            <a:avLst/>
          </a:prstGeom>
          <a:noFill/>
        </p:spPr>
        <p:txBody>
          <a:bodyPr wrap="square" rtlCol="0">
            <a:spAutoFit/>
          </a:bodyPr>
          <a:lstStyle/>
          <a:p>
            <a:r>
              <a:rPr lang="en-US" sz="1200" b="1" dirty="0">
                <a:solidFill>
                  <a:srgbClr val="FF0000"/>
                </a:solidFill>
                <a:latin typeface="Arial" panose="020B0604020202020204" pitchFamily="34" charset="0"/>
                <a:cs typeface="Arial" panose="020B0604020202020204" pitchFamily="34" charset="0"/>
              </a:rPr>
              <a:t>Red</a:t>
            </a:r>
            <a:r>
              <a:rPr lang="en-US" sz="1200" b="1" dirty="0">
                <a:solidFill>
                  <a:srgbClr val="0070C0"/>
                </a:solidFill>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areas indicate the highest concentration of DMC eligible people; </a:t>
            </a:r>
            <a:r>
              <a:rPr lang="en-US" sz="1200" b="1" dirty="0">
                <a:solidFill>
                  <a:srgbClr val="0070C0"/>
                </a:solidFill>
                <a:latin typeface="Arial" panose="020B0604020202020204" pitchFamily="34" charset="0"/>
                <a:cs typeface="Arial" panose="020B0604020202020204" pitchFamily="34" charset="0"/>
              </a:rPr>
              <a:t>Blue </a:t>
            </a:r>
            <a:r>
              <a:rPr lang="en-US" sz="1200" b="1" dirty="0">
                <a:latin typeface="Arial" panose="020B0604020202020204" pitchFamily="34" charset="0"/>
                <a:cs typeface="Arial" panose="020B0604020202020204" pitchFamily="34" charset="0"/>
              </a:rPr>
              <a:t>areas</a:t>
            </a:r>
            <a:r>
              <a:rPr lang="en-US" sz="1200" b="1" dirty="0">
                <a:solidFill>
                  <a:srgbClr val="0070C0"/>
                </a:solidFill>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indicate the lowest concentration of DMC eligible people.</a:t>
            </a:r>
          </a:p>
        </p:txBody>
      </p:sp>
    </p:spTree>
    <p:extLst>
      <p:ext uri="{BB962C8B-B14F-4D97-AF65-F5344CB8AC3E}">
        <p14:creationId xmlns:p14="http://schemas.microsoft.com/office/powerpoint/2010/main" val="661618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247FE3-277B-4AC0-9BC8-AEFCDD8484F0}"/>
              </a:ext>
            </a:extLst>
          </p:cNvPr>
          <p:cNvSpPr>
            <a:spLocks noGrp="1"/>
          </p:cNvSpPr>
          <p:nvPr>
            <p:ph type="title"/>
          </p:nvPr>
        </p:nvSpPr>
        <p:spPr>
          <a:xfrm>
            <a:off x="223284" y="812009"/>
            <a:ext cx="8463516" cy="634985"/>
          </a:xfrm>
        </p:spPr>
        <p:txBody>
          <a:bodyPr/>
          <a:lstStyle/>
          <a:p>
            <a:r>
              <a:rPr lang="en-US" dirty="0">
                <a:latin typeface="Arial Black" panose="020B0A04020102020204" pitchFamily="34" charset="0"/>
              </a:rPr>
              <a:t>MEDI-CAL POPULATION AND TREATMENT</a:t>
            </a:r>
          </a:p>
        </p:txBody>
      </p:sp>
      <p:sp>
        <p:nvSpPr>
          <p:cNvPr id="3" name="Text Placeholder 2">
            <a:extLst>
              <a:ext uri="{FF2B5EF4-FFF2-40B4-BE49-F238E27FC236}">
                <a16:creationId xmlns:a16="http://schemas.microsoft.com/office/drawing/2014/main" xmlns="" id="{522DB861-83C3-4AA3-832D-780A3F77C818}"/>
              </a:ext>
            </a:extLst>
          </p:cNvPr>
          <p:cNvSpPr>
            <a:spLocks noGrp="1"/>
          </p:cNvSpPr>
          <p:nvPr>
            <p:ph type="body" idx="1"/>
          </p:nvPr>
        </p:nvSpPr>
        <p:spPr/>
        <p:txBody>
          <a:bodyPr/>
          <a:lstStyle/>
          <a:p>
            <a:r>
              <a:rPr lang="en-US" dirty="0">
                <a:latin typeface="Arial Black" panose="020B0A04020102020204" pitchFamily="34" charset="0"/>
              </a:rPr>
              <a:t>YOUTH</a:t>
            </a:r>
          </a:p>
        </p:txBody>
      </p:sp>
      <p:pic>
        <p:nvPicPr>
          <p:cNvPr id="8" name="Content Placeholder 7">
            <a:extLst>
              <a:ext uri="{FF2B5EF4-FFF2-40B4-BE49-F238E27FC236}">
                <a16:creationId xmlns:a16="http://schemas.microsoft.com/office/drawing/2014/main" xmlns="" id="{B96BBDFB-F439-45DF-BF92-274C250BE4D9}"/>
              </a:ext>
            </a:extLst>
          </p:cNvPr>
          <p:cNvPicPr>
            <a:picLocks noGrp="1" noChangeAspect="1"/>
          </p:cNvPicPr>
          <p:nvPr>
            <p:ph sz="half" idx="2"/>
          </p:nvPr>
        </p:nvPicPr>
        <p:blipFill>
          <a:blip r:embed="rId2"/>
          <a:stretch>
            <a:fillRect/>
          </a:stretch>
        </p:blipFill>
        <p:spPr>
          <a:xfrm>
            <a:off x="669328" y="2534587"/>
            <a:ext cx="4202747" cy="3951288"/>
          </a:xfrm>
          <a:prstGeom prst="rect">
            <a:avLst/>
          </a:prstGeom>
        </p:spPr>
      </p:pic>
      <p:sp>
        <p:nvSpPr>
          <p:cNvPr id="5" name="Text Placeholder 4">
            <a:extLst>
              <a:ext uri="{FF2B5EF4-FFF2-40B4-BE49-F238E27FC236}">
                <a16:creationId xmlns:a16="http://schemas.microsoft.com/office/drawing/2014/main" xmlns="" id="{F4C4C220-F81E-4409-A5A7-29778DD39388}"/>
              </a:ext>
            </a:extLst>
          </p:cNvPr>
          <p:cNvSpPr>
            <a:spLocks noGrp="1"/>
          </p:cNvSpPr>
          <p:nvPr>
            <p:ph type="body" sz="quarter" idx="3"/>
          </p:nvPr>
        </p:nvSpPr>
        <p:spPr/>
        <p:txBody>
          <a:bodyPr/>
          <a:lstStyle/>
          <a:p>
            <a:r>
              <a:rPr lang="en-US" dirty="0">
                <a:latin typeface="Arial Black" panose="020B0A04020102020204" pitchFamily="34" charset="0"/>
              </a:rPr>
              <a:t>ADULTS</a:t>
            </a:r>
          </a:p>
        </p:txBody>
      </p:sp>
      <p:pic>
        <p:nvPicPr>
          <p:cNvPr id="27" name="Picture 26">
            <a:extLst>
              <a:ext uri="{FF2B5EF4-FFF2-40B4-BE49-F238E27FC236}">
                <a16:creationId xmlns:a16="http://schemas.microsoft.com/office/drawing/2014/main" xmlns="" id="{8F178563-B0BF-47D9-AD50-2199DED2CAB9}"/>
              </a:ext>
            </a:extLst>
          </p:cNvPr>
          <p:cNvPicPr>
            <a:picLocks noChangeAspect="1"/>
          </p:cNvPicPr>
          <p:nvPr/>
        </p:nvPicPr>
        <p:blipFill rotWithShape="1">
          <a:blip r:embed="rId3"/>
          <a:srcRect r="49106"/>
          <a:stretch/>
        </p:blipFill>
        <p:spPr>
          <a:xfrm>
            <a:off x="5016964" y="2534587"/>
            <a:ext cx="3453218" cy="4108864"/>
          </a:xfrm>
          <a:prstGeom prst="rect">
            <a:avLst/>
          </a:prstGeom>
        </p:spPr>
      </p:pic>
      <p:sp>
        <p:nvSpPr>
          <p:cNvPr id="28" name="TextBox 27">
            <a:extLst>
              <a:ext uri="{FF2B5EF4-FFF2-40B4-BE49-F238E27FC236}">
                <a16:creationId xmlns:a16="http://schemas.microsoft.com/office/drawing/2014/main" xmlns="" id="{B12EC700-7272-434F-B943-63CC71A90D4C}"/>
              </a:ext>
            </a:extLst>
          </p:cNvPr>
          <p:cNvSpPr txBox="1"/>
          <p:nvPr/>
        </p:nvSpPr>
        <p:spPr>
          <a:xfrm>
            <a:off x="1297172" y="5624624"/>
            <a:ext cx="989352" cy="584775"/>
          </a:xfrm>
          <a:prstGeom prst="rect">
            <a:avLst/>
          </a:prstGeom>
          <a:noFill/>
        </p:spPr>
        <p:txBody>
          <a:bodyPr wrap="square" rtlCol="0">
            <a:spAutoFit/>
          </a:bodyPr>
          <a:lstStyle/>
          <a:p>
            <a:r>
              <a:rPr lang="en-US" sz="3200" b="1" dirty="0">
                <a:solidFill>
                  <a:schemeClr val="accent2">
                    <a:lumMod val="75000"/>
                  </a:schemeClr>
                </a:solidFill>
                <a:latin typeface="Arial Black" panose="020B0A04020102020204" pitchFamily="34" charset="0"/>
              </a:rPr>
              <a:t>6%</a:t>
            </a:r>
          </a:p>
        </p:txBody>
      </p:sp>
      <p:sp>
        <p:nvSpPr>
          <p:cNvPr id="29" name="TextBox 28">
            <a:extLst>
              <a:ext uri="{FF2B5EF4-FFF2-40B4-BE49-F238E27FC236}">
                <a16:creationId xmlns:a16="http://schemas.microsoft.com/office/drawing/2014/main" xmlns="" id="{CCB714D7-FCD2-44A8-A832-FF47CA998AF5}"/>
              </a:ext>
            </a:extLst>
          </p:cNvPr>
          <p:cNvSpPr txBox="1"/>
          <p:nvPr/>
        </p:nvSpPr>
        <p:spPr>
          <a:xfrm>
            <a:off x="5499919" y="5521843"/>
            <a:ext cx="989352" cy="584775"/>
          </a:xfrm>
          <a:prstGeom prst="rect">
            <a:avLst/>
          </a:prstGeom>
          <a:noFill/>
        </p:spPr>
        <p:txBody>
          <a:bodyPr wrap="square" rtlCol="0">
            <a:spAutoFit/>
          </a:bodyPr>
          <a:lstStyle/>
          <a:p>
            <a:r>
              <a:rPr lang="en-US" sz="3200" b="1" dirty="0">
                <a:solidFill>
                  <a:schemeClr val="accent2">
                    <a:lumMod val="75000"/>
                  </a:schemeClr>
                </a:solidFill>
                <a:latin typeface="Arial Black" panose="020B0A04020102020204" pitchFamily="34" charset="0"/>
              </a:rPr>
              <a:t>4%</a:t>
            </a:r>
          </a:p>
        </p:txBody>
      </p:sp>
    </p:spTree>
    <p:extLst>
      <p:ext uri="{BB962C8B-B14F-4D97-AF65-F5344CB8AC3E}">
        <p14:creationId xmlns:p14="http://schemas.microsoft.com/office/powerpoint/2010/main" val="3598724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25DE5EC3-2BEE-4A17-83AD-2B409AB8CE6B}"/>
              </a:ext>
            </a:extLst>
          </p:cNvPr>
          <p:cNvSpPr>
            <a:spLocks noGrp="1"/>
          </p:cNvSpPr>
          <p:nvPr>
            <p:ph type="sldNum" sz="quarter" idx="12"/>
          </p:nvPr>
        </p:nvSpPr>
        <p:spPr/>
        <p:txBody>
          <a:bodyPr/>
          <a:lstStyle/>
          <a:p>
            <a:fld id="{C3111FA1-5AF9-0647-B31D-D6250D4530A3}" type="slidenum">
              <a:rPr lang="en-US" smtClean="0"/>
              <a:t>8</a:t>
            </a:fld>
            <a:endParaRPr lang="en-US" dirty="0"/>
          </a:p>
        </p:txBody>
      </p:sp>
      <p:pic>
        <p:nvPicPr>
          <p:cNvPr id="6" name="Picture 5">
            <a:extLst>
              <a:ext uri="{FF2B5EF4-FFF2-40B4-BE49-F238E27FC236}">
                <a16:creationId xmlns:a16="http://schemas.microsoft.com/office/drawing/2014/main" xmlns="" id="{BDB3F0A6-668A-42CD-B541-3D99E593A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397" y="746387"/>
            <a:ext cx="5500803" cy="1427546"/>
          </a:xfrm>
          <a:prstGeom prst="rect">
            <a:avLst/>
          </a:prstGeom>
        </p:spPr>
      </p:pic>
      <p:sp>
        <p:nvSpPr>
          <p:cNvPr id="8" name="Rectangle: Rounded Corners 7">
            <a:extLst>
              <a:ext uri="{FF2B5EF4-FFF2-40B4-BE49-F238E27FC236}">
                <a16:creationId xmlns:a16="http://schemas.microsoft.com/office/drawing/2014/main" xmlns="" id="{D918AA7D-9F9D-4A62-9427-CEBEE6634FCF}"/>
              </a:ext>
            </a:extLst>
          </p:cNvPr>
          <p:cNvSpPr/>
          <p:nvPr/>
        </p:nvSpPr>
        <p:spPr>
          <a:xfrm>
            <a:off x="312977" y="2361849"/>
            <a:ext cx="8585199" cy="1151467"/>
          </a:xfrm>
          <a:prstGeom prst="roundRect">
            <a:avLst/>
          </a:prstGeom>
          <a:solidFill>
            <a:srgbClr val="83C5D9"/>
          </a:solidFill>
        </p:spPr>
        <p:style>
          <a:lnRef idx="1">
            <a:schemeClr val="accent1"/>
          </a:lnRef>
          <a:fillRef idx="3">
            <a:schemeClr val="accent1"/>
          </a:fillRef>
          <a:effectRef idx="2">
            <a:schemeClr val="accent1"/>
          </a:effectRef>
          <a:fontRef idx="minor">
            <a:schemeClr val="lt1"/>
          </a:fontRef>
        </p:style>
        <p:txBody>
          <a:bodyPr rtlCol="0" anchor="ctr"/>
          <a:lstStyle/>
          <a:p>
            <a:r>
              <a:rPr lang="en-US" sz="2400" b="1" u="sng" dirty="0">
                <a:solidFill>
                  <a:schemeClr val="bg1"/>
                </a:solidFill>
              </a:rPr>
              <a:t>SAPC Vision</a:t>
            </a:r>
            <a:r>
              <a:rPr lang="en-US" sz="2400" b="1" dirty="0">
                <a:solidFill>
                  <a:schemeClr val="bg1"/>
                </a:solidFill>
              </a:rPr>
              <a:t>: All people and communities in Los Angeles County have a chance to pursue their dreams and to fulfill their promise without the burden of alcohol or drug abuse and addiction. </a:t>
            </a:r>
          </a:p>
        </p:txBody>
      </p:sp>
      <p:sp>
        <p:nvSpPr>
          <p:cNvPr id="9" name="Rectangle: Rounded Corners 8">
            <a:extLst>
              <a:ext uri="{FF2B5EF4-FFF2-40B4-BE49-F238E27FC236}">
                <a16:creationId xmlns:a16="http://schemas.microsoft.com/office/drawing/2014/main" xmlns="" id="{ED3E503F-DF13-4EA0-B4AB-068A54D91236}"/>
              </a:ext>
            </a:extLst>
          </p:cNvPr>
          <p:cNvSpPr/>
          <p:nvPr/>
        </p:nvSpPr>
        <p:spPr>
          <a:xfrm>
            <a:off x="312976" y="3677584"/>
            <a:ext cx="8585200" cy="1151467"/>
          </a:xfrm>
          <a:prstGeom prst="roundRect">
            <a:avLst/>
          </a:prstGeom>
          <a:solidFill>
            <a:srgbClr val="3590AD"/>
          </a:solidFill>
        </p:spPr>
        <p:style>
          <a:lnRef idx="1">
            <a:schemeClr val="accent1"/>
          </a:lnRef>
          <a:fillRef idx="3">
            <a:schemeClr val="accent1"/>
          </a:fillRef>
          <a:effectRef idx="2">
            <a:schemeClr val="accent1"/>
          </a:effectRef>
          <a:fontRef idx="minor">
            <a:schemeClr val="lt1"/>
          </a:fontRef>
        </p:style>
        <p:txBody>
          <a:bodyPr rtlCol="0" anchor="ctr"/>
          <a:lstStyle/>
          <a:p>
            <a:r>
              <a:rPr lang="en-US" sz="2400" b="1" u="sng" dirty="0">
                <a:solidFill>
                  <a:schemeClr val="bg1"/>
                </a:solidFill>
              </a:rPr>
              <a:t>SAPC Mission</a:t>
            </a:r>
            <a:r>
              <a:rPr lang="en-US" sz="2400" b="1" dirty="0">
                <a:solidFill>
                  <a:schemeClr val="bg1"/>
                </a:solidFill>
              </a:rPr>
              <a:t>: Leads and facilitates the delivery of a full spectrum of prevention, treatment and recovery support services proven to reduce the impact of substance abuse and addiction.</a:t>
            </a:r>
          </a:p>
        </p:txBody>
      </p:sp>
      <p:sp>
        <p:nvSpPr>
          <p:cNvPr id="10" name="Rectangle: Rounded Corners 9">
            <a:extLst>
              <a:ext uri="{FF2B5EF4-FFF2-40B4-BE49-F238E27FC236}">
                <a16:creationId xmlns:a16="http://schemas.microsoft.com/office/drawing/2014/main" xmlns="" id="{BF0289EC-BD29-4A4C-B048-A8B5D32D5122}"/>
              </a:ext>
            </a:extLst>
          </p:cNvPr>
          <p:cNvSpPr/>
          <p:nvPr/>
        </p:nvSpPr>
        <p:spPr>
          <a:xfrm>
            <a:off x="312976" y="5040615"/>
            <a:ext cx="8585200" cy="1151467"/>
          </a:xfrm>
          <a:prstGeom prst="roundRect">
            <a:avLst/>
          </a:prstGeom>
          <a:solidFill>
            <a:srgbClr val="236073"/>
          </a:solidFill>
        </p:spPr>
        <p:style>
          <a:lnRef idx="1">
            <a:schemeClr val="accent1"/>
          </a:lnRef>
          <a:fillRef idx="3">
            <a:schemeClr val="accent1"/>
          </a:fillRef>
          <a:effectRef idx="2">
            <a:schemeClr val="accent1"/>
          </a:effectRef>
          <a:fontRef idx="minor">
            <a:schemeClr val="lt1"/>
          </a:fontRef>
        </p:style>
        <p:txBody>
          <a:bodyPr rtlCol="0" anchor="ctr"/>
          <a:lstStyle/>
          <a:p>
            <a:r>
              <a:rPr lang="en-US" sz="2400" b="1" u="sng" dirty="0">
                <a:solidFill>
                  <a:schemeClr val="bg1"/>
                </a:solidFill>
              </a:rPr>
              <a:t>START-ODS Goal</a:t>
            </a:r>
            <a:r>
              <a:rPr lang="en-US" sz="2400" b="1" dirty="0">
                <a:solidFill>
                  <a:schemeClr val="bg1"/>
                </a:solidFill>
              </a:rPr>
              <a:t>: Provide countywide access to “Precision Addiction Medicine” with the right service, at the right time, for the right duration, in the right setting. </a:t>
            </a:r>
          </a:p>
        </p:txBody>
      </p:sp>
    </p:spTree>
    <p:extLst>
      <p:ext uri="{BB962C8B-B14F-4D97-AF65-F5344CB8AC3E}">
        <p14:creationId xmlns:p14="http://schemas.microsoft.com/office/powerpoint/2010/main" val="38021184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DPH-Presentation-Faces-SealAndLogo [Read-Only]" id="{567B84C5-932E-4BA0-A65C-C790C7DFEDE8}" vid="{C5EE8749-353E-44EC-885E-60E05FB2F241}"/>
    </a:ext>
  </a:extLst>
</a:theme>
</file>

<file path=ppt/theme/theme2.xml><?xml version="1.0" encoding="utf-8"?>
<a:theme xmlns:a="http://schemas.openxmlformats.org/drawingml/2006/main" name="medi-cal care coordin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DPH-Presentation-Faces-SealAndLogo [Read-Only]" id="{567B84C5-932E-4BA0-A65C-C790C7DFEDE8}" vid="{C5EE8749-353E-44EC-885E-60E05FB2F24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DPH-Presentation-Faces-SealAndLogo</Template>
  <TotalTime>30281</TotalTime>
  <Words>3160</Words>
  <Application>Microsoft Office PowerPoint</Application>
  <PresentationFormat>On-screen Show (4:3)</PresentationFormat>
  <Paragraphs>682</Paragraphs>
  <Slides>50</Slides>
  <Notes>38</Notes>
  <HiddenSlides>0</HiddenSlides>
  <MMClips>0</MMClips>
  <ScaleCrop>false</ScaleCrop>
  <HeadingPairs>
    <vt:vector size="4" baseType="variant">
      <vt:variant>
        <vt:lpstr>Theme</vt:lpstr>
      </vt:variant>
      <vt:variant>
        <vt:i4>3</vt:i4>
      </vt:variant>
      <vt:variant>
        <vt:lpstr>Slide Titles</vt:lpstr>
      </vt:variant>
      <vt:variant>
        <vt:i4>50</vt:i4>
      </vt:variant>
    </vt:vector>
  </HeadingPairs>
  <TitlesOfParts>
    <vt:vector size="53" baseType="lpstr">
      <vt:lpstr>Office Theme</vt:lpstr>
      <vt:lpstr>medi-cal care coordination</vt:lpstr>
      <vt:lpstr>2_Office Theme</vt:lpstr>
      <vt:lpstr> Navigating the Substance Use Treatment Network  and Benefit Package  Los Angeles County Health Agency  Department of Public Health  Substance Abuse Prevention and Control </vt:lpstr>
      <vt:lpstr>OBJECTIVES FOR THIS WORKSHOP</vt:lpstr>
      <vt:lpstr>Are your clients successfully  connecting with SUD treatment?   What could be improved to increase  SUD referrals and admissions?   How can our network providers better serve individuals who are homeless? </vt:lpstr>
      <vt:lpstr>substance Abuse prevention and control (SAPC)  </vt:lpstr>
      <vt:lpstr>What is a Substance Use Disorder (SUD)?</vt:lpstr>
      <vt:lpstr>PowerPoint Presentation</vt:lpstr>
      <vt:lpstr>Drug Medi-Cal Eligible “Hot Spots”</vt:lpstr>
      <vt:lpstr>MEDI-CAL POPULATION AND TREATMENT</vt:lpstr>
      <vt:lpstr>PowerPoint Presentation</vt:lpstr>
      <vt:lpstr>PowerPoint Presentation</vt:lpstr>
      <vt:lpstr>Homeless and Unstably Housed Patients</vt:lpstr>
      <vt:lpstr>PowerPoint Presentation</vt:lpstr>
      <vt:lpstr>PowerPoint Presentation</vt:lpstr>
      <vt:lpstr>California’s Medi-cal 2020 waiver</vt:lpstr>
      <vt:lpstr>SUBSTANCE USE DISORDER BENEFIT PACKAGE </vt:lpstr>
      <vt:lpstr>Los Angeles County’s SUD Benefit Package </vt:lpstr>
      <vt:lpstr>PowerPoint Presentation</vt:lpstr>
      <vt:lpstr>PowerPoint Presentation</vt:lpstr>
      <vt:lpstr>PowerPoint Presentation</vt:lpstr>
      <vt:lpstr>PowerPoint Presentation</vt:lpstr>
      <vt:lpstr>PowerPoint Presentation</vt:lpstr>
      <vt:lpstr>Estimated Utilization by Level of Care</vt:lpstr>
      <vt:lpstr>PowerPoint Presentation</vt:lpstr>
      <vt:lpstr>ELIGIBILITY AND  ACCESS </vt:lpstr>
      <vt:lpstr>PowerPoint Presentation</vt:lpstr>
      <vt:lpstr>Main Entryways into the Specialty SUD System</vt:lpstr>
      <vt:lpstr>#1: Substance Abuse Service Helpline (SASH)</vt:lpstr>
      <vt:lpstr>#2: Client Engagement Navigation Services (CENS)</vt:lpstr>
      <vt:lpstr>#3: Direct to SUD Providers</vt:lpstr>
      <vt:lpstr>Service and Bed Availability Tool (SBAT)</vt:lpstr>
      <vt:lpstr>PowerPoint Presentation</vt:lpstr>
      <vt:lpstr>Available At: http://publichealth.lacounty.gov/sapc/NetworkProviders/Privacy/PatientHandbook.pdf</vt:lpstr>
      <vt:lpstr>SUD BENEFIT PACKAGE and services for homeless </vt:lpstr>
      <vt:lpstr>Los Angeles County’s SUD Benefit Package </vt:lpstr>
      <vt:lpstr>Measure H-Funded CENS Activities</vt:lpstr>
      <vt:lpstr>Measure H-Funded CENS Activities</vt:lpstr>
      <vt:lpstr>Other Co-Located Services</vt:lpstr>
      <vt:lpstr>PowerPoint Presentation</vt:lpstr>
      <vt:lpstr>SUD CASE MANAGERS &amp; HOMELESS SERVICE COORDINATION</vt:lpstr>
      <vt:lpstr>SUD CASE MANAGERS &amp; HOMELESS SERVICE COORDINATION</vt:lpstr>
      <vt:lpstr>SUD CASE MANAGERS &amp; HOMELESS SERVICE COORDINATION</vt:lpstr>
      <vt:lpstr>Recovery Bridge Housing</vt:lpstr>
      <vt:lpstr>Recovery Bridge Housing</vt:lpstr>
      <vt:lpstr>resources</vt:lpstr>
      <vt:lpstr>PowerPoint Presentation</vt:lpstr>
      <vt:lpstr>Brochure</vt:lpstr>
      <vt:lpstr>Other DPH Resources </vt:lpstr>
      <vt:lpstr>PowerPoint Presentation</vt:lpstr>
      <vt:lpstr>Are your clients successfully  connecting with SUD treatment?   What could be improved to increase  SUD referrals and admissions?   How can our network providers better serve individuals who are homeless? </vt:lpstr>
      <vt:lpstr>Thank You!</vt:lpstr>
    </vt:vector>
  </TitlesOfParts>
  <Company>County of Los Angeles Public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Substance Abuse Prevention and Control</dc:title>
  <dc:creator>Michelle Gibson</dc:creator>
  <cp:lastModifiedBy>DMH</cp:lastModifiedBy>
  <cp:revision>472</cp:revision>
  <cp:lastPrinted>2018-03-07T22:51:37Z</cp:lastPrinted>
  <dcterms:created xsi:type="dcterms:W3CDTF">2015-07-29T19:22:43Z</dcterms:created>
  <dcterms:modified xsi:type="dcterms:W3CDTF">2018-04-17T16:41:58Z</dcterms:modified>
</cp:coreProperties>
</file>