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55" r:id="rId2"/>
    <p:sldId id="418" r:id="rId3"/>
    <p:sldId id="387" r:id="rId4"/>
    <p:sldId id="414" r:id="rId5"/>
    <p:sldId id="416" r:id="rId6"/>
    <p:sldId id="417" r:id="rId7"/>
    <p:sldId id="392" r:id="rId8"/>
    <p:sldId id="388" r:id="rId9"/>
    <p:sldId id="375" r:id="rId10"/>
  </p:sldIdLst>
  <p:sldSz cx="9144000" cy="6858000" type="screen4x3"/>
  <p:notesSz cx="7023100" cy="93091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Franklin Gothic Medium" panose="020B0603020102020204" pitchFamily="34" charset="0"/>
      <p:regular r:id="rId17"/>
      <p:italic r:id="rId18"/>
    </p:embeddedFont>
    <p:embeddedFont>
      <p:font typeface="Franklin Gothic Heavy" panose="020B0903020102020204" pitchFamily="34" charset="0"/>
      <p:regular r:id="rId19"/>
      <p:italic r:id="rId20"/>
    </p:embeddedFont>
    <p:embeddedFont>
      <p:font typeface="ＭＳ Ｐゴシック" panose="020B0600070205080204" pitchFamily="34" charset="-128"/>
      <p:regular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3" autoAdjust="0"/>
    <p:restoredTop sz="69118" autoAdjust="0"/>
  </p:normalViewPr>
  <p:slideViewPr>
    <p:cSldViewPr>
      <p:cViewPr varScale="1">
        <p:scale>
          <a:sx n="60" d="100"/>
          <a:sy n="60" d="100"/>
        </p:scale>
        <p:origin x="-2246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9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130" y="-8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CA0E2826-EC10-46E6-85B3-219E52CCC55B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4A2D4585-20F2-4D70-AA63-C0643D9A2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41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0C8732BB-2618-4988-B207-249E1E46EBCE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1990B7BE-7C62-436C-B48A-3A62E5B61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8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0501"/>
            <a:endParaRPr lang="en-US" dirty="0">
              <a:latin typeface="Palatino" pitchFamily="30" charset="0"/>
              <a:ea typeface="ＭＳ Ｐゴシック" pitchFamily="3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389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0501"/>
            <a:endParaRPr lang="en-US" dirty="0">
              <a:latin typeface="Palatino" pitchFamily="30" charset="0"/>
              <a:ea typeface="ＭＳ Ｐゴシック" pitchFamily="3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660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0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4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3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94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9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cap="all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79967"/>
            <a:ext cx="9144000" cy="6858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West Bay\Links\docs\Logo\HOR-DHS white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326143"/>
            <a:ext cx="1981200" cy="3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66650"/>
            <a:ext cx="685800" cy="685800"/>
          </a:xfrm>
        </p:spPr>
        <p:txBody>
          <a:bodyPr/>
          <a:lstStyle>
            <a:lvl1pPr algn="ctr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458200" y="6179967"/>
            <a:ext cx="685800" cy="6858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57200" y="1143000"/>
            <a:ext cx="8229600" cy="0"/>
          </a:xfrm>
          <a:prstGeom prst="line">
            <a:avLst/>
          </a:prstGeom>
          <a:ln w="635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488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West Bay\Links\shutterstock_3649093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79967"/>
            <a:ext cx="9144000" cy="6858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West Bay\Links\docs\Logo\HOR-DHS white.em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326143"/>
            <a:ext cx="1981200" cy="3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66650"/>
            <a:ext cx="685800" cy="685800"/>
          </a:xfrm>
        </p:spPr>
        <p:txBody>
          <a:bodyPr/>
          <a:lstStyle>
            <a:lvl1pPr algn="ctr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458200" y="6179967"/>
            <a:ext cx="685800" cy="6858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57200" y="1143000"/>
            <a:ext cx="8229600" cy="0"/>
          </a:xfrm>
          <a:prstGeom prst="line">
            <a:avLst/>
          </a:prstGeom>
          <a:ln w="635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645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71800"/>
            <a:ext cx="7772400" cy="1362075"/>
          </a:xfrm>
        </p:spPr>
        <p:txBody>
          <a:bodyPr anchor="b">
            <a:noAutofit/>
          </a:bodyPr>
          <a:lstStyle>
            <a:lvl1pPr algn="l">
              <a:defRPr sz="5400" b="1" cap="al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43400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2" descr="D:\West Bay\Links\docs\Logo\HOR-DHS white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326143"/>
            <a:ext cx="1981200" cy="3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357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28813"/>
            <a:ext cx="7772400" cy="1362075"/>
          </a:xfrm>
        </p:spPr>
        <p:txBody>
          <a:bodyPr anchor="b">
            <a:noAutofit/>
          </a:bodyPr>
          <a:lstStyle>
            <a:lvl1pPr algn="l">
              <a:defRPr sz="5400" b="1" cap="al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004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917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9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5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7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5EE3A-5214-4F3E-A1FD-8AF24ADEC164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2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66800" y="990600"/>
            <a:ext cx="709295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1000" y="6269742"/>
            <a:ext cx="4572000" cy="307777"/>
          </a:xfrm>
          <a:prstGeom prst="rect">
            <a:avLst/>
          </a:prstGeom>
        </p:spPr>
        <p:txBody>
          <a:bodyPr anchor="b" anchorCtr="0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5526" y="4655100"/>
            <a:ext cx="7127874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Housing and Jobs Collaborative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025525" y="4439198"/>
            <a:ext cx="7092950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D:\West Bay\Links\docs\Logo\VERT-DHS white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950430"/>
            <a:ext cx="1038225" cy="64281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09800" y="5867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ANGELES COUNTY DEPARTMENT OF HEALTH SERVICES</a:t>
            </a:r>
          </a:p>
        </p:txBody>
      </p:sp>
    </p:spTree>
    <p:extLst>
      <p:ext uri="{BB962C8B-B14F-4D97-AF65-F5344CB8AC3E}">
        <p14:creationId xmlns:p14="http://schemas.microsoft.com/office/powerpoint/2010/main" val="25950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Housing and Jobs Collaborative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Launched January 2016.</a:t>
            </a:r>
          </a:p>
          <a:p>
            <a:r>
              <a:rPr lang="en-US" dirty="0"/>
              <a:t>Goal: Place 800 households per fiscal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236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4506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600" dirty="0"/>
              <a:t>Adult single non-chronically homeless individuals not requiring long term or significant service needs.</a:t>
            </a:r>
          </a:p>
          <a:p>
            <a:pPr marL="0" indent="0">
              <a:buClr>
                <a:schemeClr val="tx2"/>
              </a:buClr>
              <a:buNone/>
            </a:pPr>
            <a:endParaRPr lang="en-US" sz="2400" dirty="0"/>
          </a:p>
          <a:p>
            <a:pPr>
              <a:buClr>
                <a:schemeClr val="tx2"/>
              </a:buClr>
            </a:pPr>
            <a:r>
              <a:rPr lang="en-US" sz="2600" dirty="0"/>
              <a:t>Adults who are not disabled those that can return to gainful employment with re-training or with connections back to their former area of employment.</a:t>
            </a:r>
          </a:p>
          <a:p>
            <a:pPr marL="0" indent="0">
              <a:buClr>
                <a:schemeClr val="tx2"/>
              </a:buClr>
              <a:buNone/>
            </a:pPr>
            <a:endParaRPr lang="en-US" sz="2400" dirty="0"/>
          </a:p>
          <a:p>
            <a:pPr>
              <a:buClr>
                <a:schemeClr val="tx2"/>
              </a:buClr>
            </a:pPr>
            <a:r>
              <a:rPr lang="en-US" sz="2600" dirty="0"/>
              <a:t>Individuals identified as needing a short-term rental subsidy.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93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543800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ea typeface="ＭＳ Ｐゴシック" pitchFamily="30" charset="-128"/>
              </a:rPr>
              <a:t>Case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2020" y="1219200"/>
            <a:ext cx="7924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Case management includes a “whatever it takes” approach consistent with the DHS Statement of Work.</a:t>
            </a:r>
          </a:p>
          <a:p>
            <a:pPr lvl="0">
              <a:buClr>
                <a:schemeClr val="tx2"/>
              </a:buClr>
            </a:pPr>
            <a:endParaRPr lang="en-US" sz="2400" dirty="0"/>
          </a:p>
          <a:p>
            <a:pPr marL="342900" lvl="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HJC agencies will conduct a thorough assessment with each participant and keep it in their files. </a:t>
            </a:r>
          </a:p>
          <a:p>
            <a:pPr lvl="0">
              <a:buClr>
                <a:schemeClr val="tx2"/>
              </a:buClr>
            </a:pPr>
            <a:endParaRPr lang="en-US" sz="2400" dirty="0"/>
          </a:p>
          <a:p>
            <a:pPr marL="342900" lvl="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Case managers should set realistic goals for employment and the type of housing resources available and suitable for their income/earning potential.  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0414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800600"/>
          </a:xfrm>
        </p:spPr>
        <p:txBody>
          <a:bodyPr>
            <a:noAutofit/>
          </a:bodyPr>
          <a:lstStyle/>
          <a:p>
            <a:pPr>
              <a:buClr>
                <a:schemeClr val="tx2"/>
              </a:buClr>
            </a:pPr>
            <a:r>
              <a:rPr lang="en-US" sz="2000" dirty="0"/>
              <a:t>Employment Services Plan should ensure that HJC participants will have access to a range of employment-related supports including: </a:t>
            </a:r>
          </a:p>
          <a:p>
            <a:pPr lvl="1">
              <a:buClr>
                <a:schemeClr val="tx2"/>
              </a:buClr>
            </a:pPr>
            <a:r>
              <a:rPr lang="en-US" sz="2000" dirty="0"/>
              <a:t>Employment search and job search seminars</a:t>
            </a:r>
          </a:p>
          <a:p>
            <a:pPr lvl="1">
              <a:buClr>
                <a:schemeClr val="tx2"/>
              </a:buClr>
            </a:pPr>
            <a:r>
              <a:rPr lang="en-US" sz="2000" dirty="0"/>
              <a:t>Resume building</a:t>
            </a:r>
          </a:p>
          <a:p>
            <a:pPr lvl="1">
              <a:buClr>
                <a:schemeClr val="tx2"/>
              </a:buClr>
            </a:pPr>
            <a:r>
              <a:rPr lang="en-US" sz="2000" dirty="0"/>
              <a:t>Practice interviews</a:t>
            </a:r>
          </a:p>
          <a:p>
            <a:pPr lvl="1">
              <a:buClr>
                <a:schemeClr val="tx2"/>
              </a:buClr>
            </a:pPr>
            <a:r>
              <a:rPr lang="en-US" sz="2000" dirty="0"/>
              <a:t>Computer skills training and vocational classes</a:t>
            </a:r>
          </a:p>
          <a:p>
            <a:pPr lvl="1">
              <a:buClr>
                <a:schemeClr val="tx2"/>
              </a:buClr>
            </a:pPr>
            <a:r>
              <a:rPr lang="en-US" sz="2000" dirty="0"/>
              <a:t>Employment readiness counseling and support groups</a:t>
            </a:r>
          </a:p>
          <a:p>
            <a:pPr lvl="1">
              <a:buClr>
                <a:schemeClr val="tx2"/>
              </a:buClr>
            </a:pPr>
            <a:r>
              <a:rPr lang="en-US" sz="2000" dirty="0"/>
              <a:t>Other training, courses, and educational opportunities that lead to gainful employment</a:t>
            </a:r>
          </a:p>
          <a:p>
            <a:pPr marL="457200" lvl="1" indent="0">
              <a:buClr>
                <a:schemeClr val="tx2"/>
              </a:buClr>
              <a:buNone/>
            </a:pPr>
            <a:endParaRPr lang="en-US" sz="2000" dirty="0"/>
          </a:p>
          <a:p>
            <a:pPr>
              <a:buClr>
                <a:schemeClr val="tx2"/>
              </a:buClr>
            </a:pPr>
            <a:r>
              <a:rPr lang="en-US" sz="2000" dirty="0"/>
              <a:t>Participants who require a longer period of support should be directed to supportive employment opportunities as a transition to conventional employment.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69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543800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ea typeface="ＭＳ Ｐゴシック" pitchFamily="30" charset="-128"/>
              </a:rPr>
              <a:t>RENTAL ASSISTANCE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8305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Rental subsidies will be managed by Brilliant Corners under current contract with DHS.</a:t>
            </a:r>
          </a:p>
          <a:p>
            <a:pPr marL="342900" lvl="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lvl="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Brilliant Corners provides assistance in locating housing AND negotiating lease and rental agreements with landlords. </a:t>
            </a:r>
          </a:p>
          <a:p>
            <a:pPr lvl="0">
              <a:buClr>
                <a:schemeClr val="tx2"/>
              </a:buClr>
            </a:pPr>
            <a:endParaRPr lang="en-US" sz="2400" dirty="0"/>
          </a:p>
          <a:p>
            <a:pPr marL="342900" lvl="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Move-in assistance and ongoing rental payments.</a:t>
            </a:r>
          </a:p>
          <a:p>
            <a:pPr lvl="0">
              <a:buClr>
                <a:schemeClr val="tx2"/>
              </a:buClr>
            </a:pPr>
            <a:endParaRPr lang="en-US" sz="2400" dirty="0"/>
          </a:p>
          <a:p>
            <a:pPr marL="342900" lvl="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Landlord relations, mediation, and retention assistance.  </a:t>
            </a:r>
          </a:p>
          <a:p>
            <a:pPr lvl="0">
              <a:buClr>
                <a:schemeClr val="tx2"/>
              </a:buClr>
            </a:pPr>
            <a:endParaRPr lang="en-US" sz="2400" dirty="0"/>
          </a:p>
          <a:p>
            <a:pPr lvl="0">
              <a:buClr>
                <a:schemeClr val="tx2"/>
              </a:buClr>
            </a:pPr>
            <a:endParaRPr lang="en-US" sz="2400" dirty="0"/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9398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ea typeface="ＭＳ Ｐゴシック" pitchFamily="30" charset="-128"/>
              </a:rPr>
              <a:t>HOW TO refer participants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en-US" dirty="0"/>
              <a:t>Coordinated Entry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28187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/>
              <a:t>County wide hjc providers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23688"/>
              </p:ext>
            </p:extLst>
          </p:nvPr>
        </p:nvGraphicFramePr>
        <p:xfrm>
          <a:off x="228599" y="1417638"/>
          <a:ext cx="8229601" cy="3763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968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Mental Health America of Los Angeles, Antelope Valley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LA Family Housing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62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Union Station Homeless Services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2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St. Joseph Center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1851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 SSG/HOPICS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99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PATH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09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Mental Health America of Los Angeles, Long Beach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331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783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Josh Legere, Program Manager</a:t>
            </a:r>
          </a:p>
          <a:p>
            <a:pPr marL="0" indent="0" algn="ctr">
              <a:buNone/>
            </a:pPr>
            <a:r>
              <a:rPr lang="en-US" dirty="0"/>
              <a:t>(213)399-6010</a:t>
            </a:r>
          </a:p>
          <a:p>
            <a:pPr algn="ctr"/>
            <a:r>
              <a:rPr lang="en-US" dirty="0" err="1"/>
              <a:t>jlegere@dhs.lacounty.gov</a:t>
            </a:r>
            <a:endParaRPr lang="en-US"/>
          </a:p>
          <a:p>
            <a:pPr algn="ctr"/>
            <a:endParaRPr lang="en-US" b="1" u="sng"/>
          </a:p>
        </p:txBody>
      </p:sp>
    </p:spTree>
    <p:extLst>
      <p:ext uri="{BB962C8B-B14F-4D97-AF65-F5344CB8AC3E}">
        <p14:creationId xmlns:p14="http://schemas.microsoft.com/office/powerpoint/2010/main" val="36220981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33e8b81d4b61b13496bf47b935086cdd59c16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HS">
      <a:majorFont>
        <a:latin typeface="Franklin Gothic Heavy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33649</TotalTime>
  <Words>316</Words>
  <Application>Microsoft Office PowerPoint</Application>
  <PresentationFormat>On-screen Show (4:3)</PresentationFormat>
  <Paragraphs>52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Franklin Gothic Medium</vt:lpstr>
      <vt:lpstr>Wingdings</vt:lpstr>
      <vt:lpstr>Franklin Gothic Heavy</vt:lpstr>
      <vt:lpstr>Palatino</vt:lpstr>
      <vt:lpstr>ＭＳ Ｐゴシック</vt:lpstr>
      <vt:lpstr>Office Theme</vt:lpstr>
      <vt:lpstr>PowerPoint Presentation</vt:lpstr>
      <vt:lpstr>Housing and Jobs Collaborative</vt:lpstr>
      <vt:lpstr>Target population</vt:lpstr>
      <vt:lpstr>Case Management</vt:lpstr>
      <vt:lpstr>Employment services</vt:lpstr>
      <vt:lpstr>RENTAL ASSISTANCE</vt:lpstr>
      <vt:lpstr>HOW TO refer participants</vt:lpstr>
      <vt:lpstr>County wide hjc providers</vt:lpstr>
      <vt:lpstr>Contact information</vt:lpstr>
    </vt:vector>
  </TitlesOfParts>
  <Company>Los Angeles County Department Health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Chrono Capital, Inc.</dc:creator>
  <cp:lastModifiedBy>DMH</cp:lastModifiedBy>
  <cp:revision>225</cp:revision>
  <cp:lastPrinted>2016-02-23T20:30:06Z</cp:lastPrinted>
  <dcterms:created xsi:type="dcterms:W3CDTF">2015-05-31T21:41:01Z</dcterms:created>
  <dcterms:modified xsi:type="dcterms:W3CDTF">2018-04-23T16:58:03Z</dcterms:modified>
</cp:coreProperties>
</file>