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6" r:id="rId3"/>
    <p:sldId id="259" r:id="rId4"/>
    <p:sldId id="275" r:id="rId5"/>
    <p:sldId id="260" r:id="rId6"/>
    <p:sldId id="267" r:id="rId7"/>
    <p:sldId id="277" r:id="rId8"/>
    <p:sldId id="278" r:id="rId9"/>
    <p:sldId id="280" r:id="rId10"/>
    <p:sldId id="279" r:id="rId11"/>
    <p:sldId id="272" r:id="rId12"/>
    <p:sldId id="273" r:id="rId13"/>
    <p:sldId id="274" r:id="rId14"/>
    <p:sldId id="266" r:id="rId15"/>
    <p:sldId id="26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6587"/>
    <a:srgbClr val="006699"/>
    <a:srgbClr val="336699"/>
    <a:srgbClr val="0066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10" d="100"/>
          <a:sy n="110" d="100"/>
        </p:scale>
        <p:origin x="1382" y="102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721896B-E087-4189-9098-E0CF0115AD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038B49-82D2-432B-AA3B-44D4B17A3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F0AE4A-1D99-4FC9-A8B3-18683034CEF5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0F5FEB-E7AB-46D8-AB5B-FBA53D3949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31F273-E331-4D88-B109-A681B63662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D8008-C3B4-45D0-AFDD-379F530D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4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58887-1DCE-476F-B2FF-E4EFAC2610DA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FB303A-9498-4A23-B3BC-CAD5C63C3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16619" y="4548140"/>
            <a:ext cx="5732949" cy="372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4059181" y="8976842"/>
            <a:ext cx="3105348" cy="47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/>
              <a:t>1</a:t>
            </a:fld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576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040" y="4473580"/>
            <a:ext cx="560832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970938" y="8829680"/>
            <a:ext cx="303784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780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040" y="4473580"/>
            <a:ext cx="560832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970938" y="8829680"/>
            <a:ext cx="303784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57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8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040" y="4473580"/>
            <a:ext cx="560832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first, crisis response, consumer choice, trauma informed care, harm reduction, progressive engagement.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learning more about these best practices in your learning communities.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970938" y="8829680"/>
            <a:ext cx="303784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27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Arial" charset="0"/>
                <a:ea typeface="ＭＳ Ｐゴシック" charset="0"/>
              </a:rPr>
              <a:t> </a:t>
            </a:r>
          </a:p>
          <a:p>
            <a:pPr marL="174708" indent="-174708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3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040" y="4473580"/>
            <a:ext cx="560832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if in HMIS, complete eligibility forms, and intake forms to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30 days to complete the NEXT STEP TOOL. In case you have to develop rapport. NEXT STEP might be retraumatizing.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EMPHASIZE the Housing Stability Plan!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Monthly UPDATES – YELLOW LINE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day counts at each section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 pictures on the right side, and writing on the other. 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970938" y="8829680"/>
            <a:ext cx="303784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89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040" y="4473580"/>
            <a:ext cx="560832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970938" y="8829680"/>
            <a:ext cx="303784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33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040" y="4473580"/>
            <a:ext cx="560832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Monthly UPDATES – YELLOW LINE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day counts at each section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 pictures on the right side, and writing on the other. 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970938" y="8829680"/>
            <a:ext cx="303784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70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040" y="4473580"/>
            <a:ext cx="560832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Monthly UPDATES – YELLOW LINE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day counts at each section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 pictures on the right side, and writing on the other. 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970938" y="8829680"/>
            <a:ext cx="303784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26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040" y="4473580"/>
            <a:ext cx="560832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970938" y="8829680"/>
            <a:ext cx="303784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37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3A90B-6B15-4C24-A278-A69ED081D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7BC686-674F-43F8-9CFF-F4286C391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7BAC5-777C-4462-BC7F-D6A35187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BAB720-10E7-4E91-92B0-3D873461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DC7801-6798-49C1-AD18-E725EDD0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8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49847-2CA1-4528-88A5-7C3D31F7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E42FC6-808D-459D-A62A-3137195FF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629DB0-66D7-4420-AC8C-2F7CF33E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29B66-BFCA-4260-AF36-292ECB58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3ECB9-9381-46D5-BF99-ECD0F33F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5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8930DC-29CB-43A9-8AFB-7D1A7C1A8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465DB5-8686-4921-9A6B-0BC2BDD3C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B38E9E-CB13-417F-83B4-0C98B5A4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789A93-D493-40DD-9F20-DE90EFDB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3A991F-BA95-4F14-886E-EB44465E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2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6587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6587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6587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6587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2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D1D37-F010-4A89-A6F7-BBF2B5EF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7EEEF-E3CA-474B-9A29-F7D3F943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017F2E-7D9B-4628-BDE6-0C091F62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5B8329-2725-48E8-B5B3-E084F181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88F6A-4AE7-4FC4-B853-969E1443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7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EC596-19E9-4290-AC92-EB7810A1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F7EF2E-2BA7-40C3-9AFC-C757F386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A6E35B-B047-4567-91CD-D6446504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6B0B06-AE77-41FF-AAFC-380B55B2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B68430-57CD-44EA-8EAD-11D13259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A0DB7-CA96-430B-8736-A7273B09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6AC3FA-FCCA-4C9F-9105-BD56BD0DA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D59021-015D-4D77-AA10-978831278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C2CA44-9E52-4BE6-9EFD-4E50C348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13B26E-72FF-4EB3-80DD-E702FF4A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CCF58C-24DC-4B04-BD09-2FFF2A63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11C66-A975-4C73-8EC6-60E547EE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30D498-DDCC-4709-AA10-FED1E0687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FD7B33-AC18-4DB9-A5A5-88428F9E4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5B1A66-B896-4756-B4FF-0F52C2547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1DE6A7-1972-4C2D-A758-7EBE7C5B0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F8B1AA-AC74-4B9B-9634-E9C70439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333029-98E4-426E-AE5F-48A3941A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41E717-BA0F-4B0D-919E-821DC39C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4A606-1A5D-410C-B1FF-8E5F4284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D10DED-C3F7-4D0A-B5AD-792671E9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1E1E70-6B1A-4909-B164-8751E99B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B04D05-7BA0-4005-91BC-5C41AAFD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0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55E223B-D6FF-41F5-9ABE-A74A5D69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615670-3915-4DCD-9F73-AE58776C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1F8982-A5F6-4394-A4B6-F45D52B5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2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D02BBA-B9C2-425C-8886-EFC570E4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FC9F8-283B-4315-AEE3-C1E7D339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3A14EE-FD01-4BD7-B436-0E4C18331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7E2E9D-12EF-4824-886E-AF0F3720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E2BA6-3DCE-4F30-8BDE-C562020B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E8DF4F-4EB4-4448-86C7-D5277303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825AE-7A56-429B-A2FF-2FE2DAC3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3FE5405-F510-4B16-8EFF-0A76E427B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49DC2B-368C-4755-8715-B91A6BB05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F61C9E-696D-4B67-8955-C5C7B6A1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C5603A-81B8-4DC2-91B6-61C096BA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68D492-D556-44DE-9DE8-45A245D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514814-3CC5-42BC-A8FC-52CAA2C1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E85357-CD80-4368-9C64-EEDBA820D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17BC94-F639-4F2A-9489-D37E1DC12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F07C4-D2AB-45C2-9CFD-8D6E4DDDA1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6F1AFC-8A51-426C-85A6-0D3709483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2B6EC8-A096-47FD-B5F5-00E657EF2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338C-05E1-496A-9C19-8D933FB5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9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9.png"/><Relationship Id="rId18" Type="http://schemas.microsoft.com/office/2007/relationships/hdphoto" Target="../media/hdphoto20.wdp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microsoft.com/office/2007/relationships/hdphoto" Target="../media/hdphoto17.wdp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6" Type="http://schemas.microsoft.com/office/2007/relationships/hdphoto" Target="../media/hdphoto19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microsoft.com/office/2007/relationships/hdphoto" Target="../media/hdphoto16.wdp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.jpg"/><Relationship Id="rId3" Type="http://schemas.openxmlformats.org/officeDocument/2006/relationships/image" Target="../media/image32.png"/><Relationship Id="rId7" Type="http://schemas.microsoft.com/office/2007/relationships/hdphoto" Target="../media/hdphoto21.wd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microsoft.com/office/2007/relationships/hdphoto" Target="../media/hdphoto23.wdp"/><Relationship Id="rId5" Type="http://schemas.openxmlformats.org/officeDocument/2006/relationships/image" Target="../media/image1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2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1.png"/><Relationship Id="rId10" Type="http://schemas.openxmlformats.org/officeDocument/2006/relationships/image" Target="../media/image3.jp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microsoft.com/office/2007/relationships/hdphoto" Target="../media/hdphoto24.wdp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source=images&amp;cd=&amp;cad=rja&amp;uact=8&amp;ved=0ahUKEwiv47fgi7LXAhVT5mMKHTHvA0EQjRwIBw&amp;url=http://all-free-download.com/free-vector/download/green-house-icon_312519.html&amp;psig=AOvVaw18snMyAAaFdQAtHYuOd50c&amp;ust=15103374505675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21" Type="http://schemas.microsoft.com/office/2007/relationships/hdphoto" Target="../media/hdphoto8.wdp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6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5" Type="http://schemas.microsoft.com/office/2007/relationships/hdphoto" Target="../media/hdphoto5.wdp"/><Relationship Id="rId10" Type="http://schemas.openxmlformats.org/officeDocument/2006/relationships/image" Target="../media/image11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9.png"/><Relationship Id="rId18" Type="http://schemas.microsoft.com/office/2007/relationships/hdphoto" Target="../media/hdphoto13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microsoft.com/office/2007/relationships/hdphoto" Target="../media/hdphoto10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microsoft.com/office/2007/relationships/hdphoto" Target="../media/hdphoto12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microsoft.com/office/2007/relationships/hdphoto" Target="../media/hdphoto9.wdp"/><Relationship Id="rId19" Type="http://schemas.openxmlformats.org/officeDocument/2006/relationships/image" Target="../media/image22.jpe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microsoft.com/office/2007/relationships/hdphoto" Target="../media/hdphoto1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10" Type="http://schemas.microsoft.com/office/2007/relationships/hdphoto" Target="../media/hdphoto14.wdp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6559826" cy="6857999"/>
          </a:xfrm>
        </p:spPr>
        <p:txBody>
          <a:bodyPr>
            <a:normAutofit/>
          </a:bodyPr>
          <a:lstStyle/>
          <a:p>
            <a:r>
              <a:rPr lang="en-US" dirty="0"/>
              <a:t>      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646" y="5487002"/>
            <a:ext cx="3107988" cy="174739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2919490" y="1670168"/>
            <a:ext cx="635302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>
              <a:solidFill>
                <a:srgbClr val="006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8" descr="Image result for cartoon water pipe">
            <a:extLst>
              <a:ext uri="{FF2B5EF4-FFF2-40B4-BE49-F238E27FC236}">
                <a16:creationId xmlns:a16="http://schemas.microsoft.com/office/drawing/2014/main" xmlns="" id="{6AFA807B-78A9-4601-A3D4-72A26BD7C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8200" y="3294643"/>
            <a:ext cx="1779110" cy="17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D32725-2ADE-44C7-B4D9-DEC96A6E9A51}"/>
              </a:ext>
            </a:extLst>
          </p:cNvPr>
          <p:cNvSpPr txBox="1"/>
          <p:nvPr/>
        </p:nvSpPr>
        <p:spPr>
          <a:xfrm>
            <a:off x="284644" y="2856654"/>
            <a:ext cx="5811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Quattrocento Sans"/>
              </a:rPr>
              <a:t>CES Rapid Rehousing</a:t>
            </a:r>
          </a:p>
          <a:p>
            <a:pPr algn="ctr"/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Quattrocento Sans"/>
              </a:rPr>
              <a:t> </a:t>
            </a:r>
          </a:p>
        </p:txBody>
      </p:sp>
      <p:pic>
        <p:nvPicPr>
          <p:cNvPr id="12" name="Picture 9" descr="LAHSAlogo">
            <a:extLst>
              <a:ext uri="{FF2B5EF4-FFF2-40B4-BE49-F238E27FC236}">
                <a16:creationId xmlns:a16="http://schemas.microsoft.com/office/drawing/2014/main" xmlns="" id="{0DD646E0-B4FB-4012-B0C2-0785A6BC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6186" y="450091"/>
            <a:ext cx="2152650" cy="4916487"/>
          </a:xfrm>
          <a:prstGeom prst="rect">
            <a:avLst/>
          </a:prstGeom>
          <a:noFill/>
          <a:ln>
            <a:noFill/>
          </a:ln>
          <a:effectLst>
            <a:outerShdw blurRad="292100" dist="50800" sx="102000" sy="102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Image result for clouds cartoon">
            <a:extLst>
              <a:ext uri="{FF2B5EF4-FFF2-40B4-BE49-F238E27FC236}">
                <a16:creationId xmlns:a16="http://schemas.microsoft.com/office/drawing/2014/main" xmlns="" id="{6042F9F3-E30A-4EE2-81FF-279167F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3" y="732319"/>
            <a:ext cx="12204183" cy="457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/>
          <a:p>
            <a:pPr lvl="0"/>
            <a:r>
              <a:rPr lang="en-US" b="1" dirty="0">
                <a:latin typeface="Arial Narrow" panose="020B0606020202030204" pitchFamily="34" charset="0"/>
                <a:sym typeface="Quattrocento Sans"/>
              </a:rPr>
              <a:t>Supportive Services-Housing Stabilization </a:t>
            </a: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7588" y="5931497"/>
            <a:ext cx="2157412" cy="1106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2919490" y="1670168"/>
            <a:ext cx="635302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>
              <a:solidFill>
                <a:srgbClr val="006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8" descr="Image result for cartoon water pipe">
            <a:extLst>
              <a:ext uri="{FF2B5EF4-FFF2-40B4-BE49-F238E27FC236}">
                <a16:creationId xmlns:a16="http://schemas.microsoft.com/office/drawing/2014/main" xmlns="" id="{6AFA807B-78A9-4601-A3D4-72A26BD7C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8200" y="3294643"/>
            <a:ext cx="1779110" cy="17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61A777-3403-43C4-A4B7-6F1C68E3FC41}"/>
              </a:ext>
            </a:extLst>
          </p:cNvPr>
          <p:cNvSpPr/>
          <p:nvPr/>
        </p:nvSpPr>
        <p:spPr>
          <a:xfrm>
            <a:off x="7005811" y="4087402"/>
            <a:ext cx="814310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8" descr="Related image">
            <a:extLst>
              <a:ext uri="{FF2B5EF4-FFF2-40B4-BE49-F238E27FC236}">
                <a16:creationId xmlns:a16="http://schemas.microsoft.com/office/drawing/2014/main" xmlns="" id="{A31E2541-BDB3-4A39-98EE-AF82F0DF7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2989" y="1671639"/>
            <a:ext cx="24860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lip">
            <a:extLst>
              <a:ext uri="{FF2B5EF4-FFF2-40B4-BE49-F238E27FC236}">
                <a16:creationId xmlns:a16="http://schemas.microsoft.com/office/drawing/2014/main" xmlns="" id="{FEF38FDE-CE24-4E4E-B088-A180A5051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" r="18977" b="41893"/>
          <a:stretch/>
        </p:blipFill>
        <p:spPr bwMode="auto">
          <a:xfrm>
            <a:off x="1649879" y="3005114"/>
            <a:ext cx="10542121" cy="38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lip">
            <a:extLst>
              <a:ext uri="{FF2B5EF4-FFF2-40B4-BE49-F238E27FC236}">
                <a16:creationId xmlns:a16="http://schemas.microsoft.com/office/drawing/2014/main" xmlns="" id="{857B8862-120D-4BFF-ACDC-8ACE7B0AA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78" r="819" b="41893"/>
          <a:stretch/>
        </p:blipFill>
        <p:spPr bwMode="auto">
          <a:xfrm>
            <a:off x="-12183" y="3005114"/>
            <a:ext cx="2198174" cy="38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lated image">
            <a:extLst>
              <a:ext uri="{FF2B5EF4-FFF2-40B4-BE49-F238E27FC236}">
                <a16:creationId xmlns:a16="http://schemas.microsoft.com/office/drawing/2014/main" xmlns="" id="{C9DC5580-84D7-4E7C-A694-240C5D913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2"/>
                    </a14:imgEffect>
                    <a14:imgEffect>
                      <a14:sharpenSoften amount="42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680" r="-46" b="-680"/>
          <a:stretch/>
        </p:blipFill>
        <p:spPr bwMode="auto">
          <a:xfrm>
            <a:off x="-42920" y="568507"/>
            <a:ext cx="9210676" cy="33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High Way Sign Clip Art">
            <a:extLst>
              <a:ext uri="{FF2B5EF4-FFF2-40B4-BE49-F238E27FC236}">
                <a16:creationId xmlns:a16="http://schemas.microsoft.com/office/drawing/2014/main" xmlns="" id="{47292D8D-1807-470A-B83F-1F5A892A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06" y="4134453"/>
            <a:ext cx="5607613" cy="26220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CE021C1-E1A9-4618-B27D-80C028CF44C4}"/>
              </a:ext>
            </a:extLst>
          </p:cNvPr>
          <p:cNvSpPr txBox="1"/>
          <p:nvPr/>
        </p:nvSpPr>
        <p:spPr>
          <a:xfrm>
            <a:off x="1786923" y="4736043"/>
            <a:ext cx="49654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HOUSING STABILIZATION</a:t>
            </a:r>
          </a:p>
        </p:txBody>
      </p:sp>
      <p:pic>
        <p:nvPicPr>
          <p:cNvPr id="23" name="Picture 2" descr="Image result for cartoon red siren transparent">
            <a:extLst>
              <a:ext uri="{FF2B5EF4-FFF2-40B4-BE49-F238E27FC236}">
                <a16:creationId xmlns:a16="http://schemas.microsoft.com/office/drawing/2014/main" xmlns="" id="{28499827-73BB-476C-83E3-B42ACD12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500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1154" y="3801544"/>
            <a:ext cx="514350" cy="5143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cartoon red siren transparent">
            <a:extLst>
              <a:ext uri="{FF2B5EF4-FFF2-40B4-BE49-F238E27FC236}">
                <a16:creationId xmlns:a16="http://schemas.microsoft.com/office/drawing/2014/main" xmlns="" id="{08514006-C121-4AE7-BAFA-ED75BA1D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500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2055" y="3775821"/>
            <a:ext cx="514350" cy="5143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lated image">
            <a:extLst>
              <a:ext uri="{FF2B5EF4-FFF2-40B4-BE49-F238E27FC236}">
                <a16:creationId xmlns:a16="http://schemas.microsoft.com/office/drawing/2014/main" xmlns="" id="{9B3C5B9D-7C09-4B21-A059-53624D3F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9" y="5827665"/>
            <a:ext cx="783734" cy="78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lated image">
            <a:extLst>
              <a:ext uri="{FF2B5EF4-FFF2-40B4-BE49-F238E27FC236}">
                <a16:creationId xmlns:a16="http://schemas.microsoft.com/office/drawing/2014/main" xmlns="" id="{F814C14D-1C2C-4B20-ACBF-AB3921552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19" y="5706828"/>
            <a:ext cx="768902" cy="7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lated image">
            <a:extLst>
              <a:ext uri="{FF2B5EF4-FFF2-40B4-BE49-F238E27FC236}">
                <a16:creationId xmlns:a16="http://schemas.microsoft.com/office/drawing/2014/main" xmlns="" id="{BD3E71D7-EBCE-4AC0-8B64-D7EDA5ED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320" y="3905250"/>
            <a:ext cx="215918" cy="2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B4147C-4003-483F-BFCE-E9EDC2B3F4C0}"/>
              </a:ext>
            </a:extLst>
          </p:cNvPr>
          <p:cNvSpPr txBox="1"/>
          <p:nvPr/>
        </p:nvSpPr>
        <p:spPr>
          <a:xfrm>
            <a:off x="2756137" y="4316557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NOW </a:t>
            </a:r>
            <a:r>
              <a:rPr lang="en-US" b="1" dirty="0">
                <a:ln w="3175">
                  <a:noFill/>
                </a:ln>
                <a:solidFill>
                  <a:srgbClr val="FF0000"/>
                </a:solidFill>
              </a:rPr>
              <a:t>ENTERING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xmlns="" id="{8E565F72-161F-4E8D-B99B-D568EBB3C13C}"/>
              </a:ext>
            </a:extLst>
          </p:cNvPr>
          <p:cNvSpPr/>
          <p:nvPr/>
        </p:nvSpPr>
        <p:spPr>
          <a:xfrm rot="16950872">
            <a:off x="8852452" y="1881526"/>
            <a:ext cx="3761703" cy="2670723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00ED43-A561-4D97-8A25-737FCD841F84}"/>
              </a:ext>
            </a:extLst>
          </p:cNvPr>
          <p:cNvSpPr txBox="1"/>
          <p:nvPr/>
        </p:nvSpPr>
        <p:spPr>
          <a:xfrm>
            <a:off x="9764281" y="1897812"/>
            <a:ext cx="185837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Housing Stabilization is a critical period!</a:t>
            </a:r>
          </a:p>
          <a:p>
            <a:pPr algn="ctr"/>
            <a:endParaRPr lang="en-US" sz="500" b="1" dirty="0"/>
          </a:p>
          <a:p>
            <a:pPr algn="ctr"/>
            <a:r>
              <a:rPr lang="en-US" sz="1200" b="1" dirty="0"/>
              <a:t>Symptoms may resurface. Entering permanent housing can be stressful!</a:t>
            </a:r>
          </a:p>
          <a:p>
            <a:pPr algn="ctr"/>
            <a:endParaRPr lang="en-US" sz="500" b="1" dirty="0"/>
          </a:p>
          <a:p>
            <a:pPr algn="ctr"/>
            <a:r>
              <a:rPr lang="en-US" sz="1200" b="1" i="1" dirty="0"/>
              <a:t>Frequent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00B050"/>
                </a:solidFill>
              </a:rPr>
              <a:t>home visits </a:t>
            </a:r>
            <a:r>
              <a:rPr lang="en-US" sz="1200" b="1" dirty="0"/>
              <a:t>to ensure progress with their Housing Stability Plan!</a:t>
            </a:r>
          </a:p>
          <a:p>
            <a:pPr algn="ctr"/>
            <a:endParaRPr lang="en-US" sz="500" b="1" dirty="0"/>
          </a:p>
          <a:p>
            <a:pPr algn="ctr"/>
            <a:r>
              <a:rPr lang="en-US" sz="1200" b="1" dirty="0"/>
              <a:t>Connect the client to resources in the community. 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  Dispute mediation</a:t>
            </a:r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</p:txBody>
      </p:sp>
      <p:pic>
        <p:nvPicPr>
          <p:cNvPr id="29" name="Picture 2" descr="Image result for cartoon red siren transparent">
            <a:extLst>
              <a:ext uri="{FF2B5EF4-FFF2-40B4-BE49-F238E27FC236}">
                <a16:creationId xmlns:a16="http://schemas.microsoft.com/office/drawing/2014/main" xmlns="" id="{15561087-CBFD-4687-BBDF-16C20002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500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2315" y="3795107"/>
            <a:ext cx="514350" cy="5143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59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466190-196C-46E7-8370-9752310B6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1947">
            <a:off x="3635364" y="1882899"/>
            <a:ext cx="1401931" cy="7284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C676D2-4FDC-4885-81A2-ED8407DF0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60423">
            <a:off x="4288431" y="1246238"/>
            <a:ext cx="1382244" cy="1757138"/>
          </a:xfrm>
          <a:prstGeom prst="rect">
            <a:avLst/>
          </a:prstGeom>
        </p:spPr>
      </p:pic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/>
          <a:p>
            <a:r>
              <a:rPr lang="en-US" b="1" dirty="0">
                <a:latin typeface="Arial Narrow" panose="020B0606020202030204" pitchFamily="34" charset="0"/>
                <a:ea typeface="Quattrocento Sans"/>
                <a:cs typeface="Quattrocento Sans"/>
                <a:sym typeface="Quattrocento Sans"/>
              </a:rPr>
              <a:t>Financial Services: Rental, Move-In, Utility</a:t>
            </a:r>
            <a:endParaRPr b="1" dirty="0">
              <a:latin typeface="Arial Narrow" panose="020B0606020202030204" pitchFamily="34" charset="0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6575" y="5433214"/>
            <a:ext cx="3107988" cy="174739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2919490" y="1670168"/>
            <a:ext cx="635302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>
              <a:solidFill>
                <a:srgbClr val="006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2" name="Picture 4" descr="Image result for cartoon furniture movers">
            <a:extLst>
              <a:ext uri="{FF2B5EF4-FFF2-40B4-BE49-F238E27FC236}">
                <a16:creationId xmlns:a16="http://schemas.microsoft.com/office/drawing/2014/main" xmlns="" id="{6A1660F1-E0D5-4DBF-9EF1-FE3D69F8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7035" y="3122168"/>
            <a:ext cx="2790619" cy="10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xmlns="" id="{67DCC2F2-514F-4BCB-9926-533DD4E6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1" y="1046453"/>
            <a:ext cx="2470396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>
            <a:extLst>
              <a:ext uri="{FF2B5EF4-FFF2-40B4-BE49-F238E27FC236}">
                <a16:creationId xmlns:a16="http://schemas.microsoft.com/office/drawing/2014/main" xmlns="" id="{2B4D8679-2B41-4200-B475-A11D60A43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6" t="4201" r="35435" b="4916"/>
          <a:stretch/>
        </p:blipFill>
        <p:spPr bwMode="auto">
          <a:xfrm>
            <a:off x="8718597" y="1164397"/>
            <a:ext cx="2635879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5F9B47A-0A11-4DE2-8577-90B0E489C0AE}"/>
              </a:ext>
            </a:extLst>
          </p:cNvPr>
          <p:cNvSpPr/>
          <p:nvPr/>
        </p:nvSpPr>
        <p:spPr>
          <a:xfrm>
            <a:off x="757646" y="4267257"/>
            <a:ext cx="3063605" cy="137834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Security Deposit,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Rental Assistance,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Rental Arrears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43B6949-AA84-41E2-9359-F130A2A156AB}"/>
              </a:ext>
            </a:extLst>
          </p:cNvPr>
          <p:cNvSpPr/>
          <p:nvPr/>
        </p:nvSpPr>
        <p:spPr>
          <a:xfrm>
            <a:off x="4476207" y="4267257"/>
            <a:ext cx="3552614" cy="1409878"/>
          </a:xfrm>
          <a:prstGeom prst="roundRect">
            <a:avLst/>
          </a:prstGeom>
          <a:solidFill>
            <a:srgbClr val="EAB2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Application Fees,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Broker Fee, Landlord Incentive,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Essential Furnishings, Storage Fees, Rental Van and Move-In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C38554A-C1DB-4127-A020-F99789F0D4A3}"/>
              </a:ext>
            </a:extLst>
          </p:cNvPr>
          <p:cNvSpPr/>
          <p:nvPr/>
        </p:nvSpPr>
        <p:spPr>
          <a:xfrm>
            <a:off x="8683777" y="4267256"/>
            <a:ext cx="2771460" cy="137834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Utility Deposit,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Utility Assistance,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Utility Arrears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FF772FA-E1CA-4F94-AAF5-DDD564606B0F}"/>
              </a:ext>
            </a:extLst>
          </p:cNvPr>
          <p:cNvSpPr txBox="1">
            <a:spLocks/>
          </p:cNvSpPr>
          <p:nvPr/>
        </p:nvSpPr>
        <p:spPr>
          <a:xfrm>
            <a:off x="0" y="721414"/>
            <a:ext cx="12192001" cy="2340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6587"/>
                </a:solidFill>
              </a:rPr>
              <a:t/>
            </a:r>
            <a:br>
              <a:rPr lang="en-US" sz="3600">
                <a:solidFill>
                  <a:srgbClr val="006587"/>
                </a:solidFill>
              </a:rPr>
            </a:br>
            <a:endParaRPr lang="en-US" sz="3600" b="1" dirty="0">
              <a:solidFill>
                <a:srgbClr val="00658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FB9D83-C859-4642-A25F-DD92BCF7CD4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67" t="6935" r="2555" b="2031"/>
          <a:stretch/>
        </p:blipFill>
        <p:spPr>
          <a:xfrm>
            <a:off x="5891011" y="1390784"/>
            <a:ext cx="2026944" cy="1045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4DE321-9863-48A6-8CF1-1B16AA59E6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2" y="5774896"/>
            <a:ext cx="5604095" cy="10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648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Image result for training program,">
            <a:extLst>
              <a:ext uri="{FF2B5EF4-FFF2-40B4-BE49-F238E27FC236}">
                <a16:creationId xmlns:a16="http://schemas.microsoft.com/office/drawing/2014/main" xmlns="" id="{94ADC6B1-B135-4828-B57C-A10A986C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58" y="1012242"/>
            <a:ext cx="2885799" cy="23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C92EAF-3EA0-4F23-BA50-BC22004F3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9691">
            <a:off x="1194181" y="1754122"/>
            <a:ext cx="2761984" cy="1751215"/>
          </a:xfrm>
          <a:prstGeom prst="rect">
            <a:avLst/>
          </a:prstGeom>
        </p:spPr>
      </p:pic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6696"/>
            <a:ext cx="12192000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/>
          <a:p>
            <a:r>
              <a:rPr lang="en-US" b="1" dirty="0">
                <a:latin typeface="Arial Narrow" panose="020B0606020202030204" pitchFamily="34" charset="0"/>
                <a:ea typeface="Quattrocento Sans"/>
                <a:cs typeface="Quattrocento Sans"/>
                <a:sym typeface="Quattrocento Sans"/>
              </a:rPr>
              <a:t>Financial Services: General Housing Assistance</a:t>
            </a:r>
            <a:endParaRPr b="1" dirty="0">
              <a:latin typeface="Arial Narrow" panose="020B0606020202030204" pitchFamily="34" charset="0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6575" y="5433214"/>
            <a:ext cx="3107988" cy="174739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2919490" y="1670168"/>
            <a:ext cx="635302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>
              <a:solidFill>
                <a:srgbClr val="006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5F9B47A-0A11-4DE2-8577-90B0E489C0AE}"/>
              </a:ext>
            </a:extLst>
          </p:cNvPr>
          <p:cNvSpPr/>
          <p:nvPr/>
        </p:nvSpPr>
        <p:spPr>
          <a:xfrm>
            <a:off x="905691" y="4378983"/>
            <a:ext cx="3144006" cy="12942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Birth Certificate,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California ID,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documents needed for housing and employment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43B6949-AA84-41E2-9359-F130A2A156AB}"/>
              </a:ext>
            </a:extLst>
          </p:cNvPr>
          <p:cNvSpPr/>
          <p:nvPr/>
        </p:nvSpPr>
        <p:spPr>
          <a:xfrm>
            <a:off x="4736989" y="4378983"/>
            <a:ext cx="2870605" cy="1294224"/>
          </a:xfrm>
          <a:prstGeom prst="roundRect">
            <a:avLst/>
          </a:prstGeom>
          <a:solidFill>
            <a:srgbClr val="EAB20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Employment uniforms, tools, driver’s license fees, short training, certification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C38554A-C1DB-4127-A020-F99789F0D4A3}"/>
              </a:ext>
            </a:extLst>
          </p:cNvPr>
          <p:cNvSpPr/>
          <p:nvPr/>
        </p:nvSpPr>
        <p:spPr>
          <a:xfrm>
            <a:off x="8443269" y="4258851"/>
            <a:ext cx="2486025" cy="12942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Bus Pass</a:t>
            </a:r>
          </a:p>
        </p:txBody>
      </p:sp>
      <p:sp>
        <p:nvSpPr>
          <p:cNvPr id="3" name="AutoShape 6" descr="Related image">
            <a:extLst>
              <a:ext uri="{FF2B5EF4-FFF2-40B4-BE49-F238E27FC236}">
                <a16:creationId xmlns:a16="http://schemas.microsoft.com/office/drawing/2014/main" xmlns="" id="{D484A63D-78E9-4493-9EBD-F2E377A8C7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51218" y="971696"/>
            <a:ext cx="1468610" cy="14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31200B40-7258-43FE-8CDD-9F4061548EB0}"/>
              </a:ext>
            </a:extLst>
          </p:cNvPr>
          <p:cNvSpPr txBox="1">
            <a:spLocks/>
          </p:cNvSpPr>
          <p:nvPr/>
        </p:nvSpPr>
        <p:spPr>
          <a:xfrm>
            <a:off x="0" y="721414"/>
            <a:ext cx="12192001" cy="2340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6587"/>
                </a:solidFill>
              </a:rPr>
              <a:t/>
            </a:r>
            <a:br>
              <a:rPr lang="en-US" sz="3600">
                <a:solidFill>
                  <a:srgbClr val="006587"/>
                </a:solidFill>
              </a:rPr>
            </a:br>
            <a:endParaRPr lang="en-US" sz="3600" b="1" dirty="0">
              <a:solidFill>
                <a:srgbClr val="006587"/>
              </a:solidFill>
            </a:endParaRPr>
          </a:p>
        </p:txBody>
      </p:sp>
      <p:pic>
        <p:nvPicPr>
          <p:cNvPr id="3074" name="Picture 2" descr="Image result for documents">
            <a:extLst>
              <a:ext uri="{FF2B5EF4-FFF2-40B4-BE49-F238E27FC236}">
                <a16:creationId xmlns:a16="http://schemas.microsoft.com/office/drawing/2014/main" xmlns="" id="{1918D27B-AEA0-467E-8065-A532BB6E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76" y="2278814"/>
            <a:ext cx="2088979" cy="19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7377BD-8F04-4103-BBF6-81AB8BD4D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97270">
            <a:off x="8974992" y="2482021"/>
            <a:ext cx="1713671" cy="1121147"/>
          </a:xfrm>
          <a:prstGeom prst="rect">
            <a:avLst/>
          </a:prstGeom>
        </p:spPr>
      </p:pic>
      <p:pic>
        <p:nvPicPr>
          <p:cNvPr id="3080" name="Picture 8" descr="Related image">
            <a:extLst>
              <a:ext uri="{FF2B5EF4-FFF2-40B4-BE49-F238E27FC236}">
                <a16:creationId xmlns:a16="http://schemas.microsoft.com/office/drawing/2014/main" xmlns="" id="{2DC1DB3C-E8AB-4664-B1A0-19837FFD2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r="10777"/>
          <a:stretch/>
        </p:blipFill>
        <p:spPr bwMode="auto">
          <a:xfrm rot="842567">
            <a:off x="6336602" y="3063620"/>
            <a:ext cx="1455499" cy="1176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ecurity guard free image">
            <a:extLst>
              <a:ext uri="{FF2B5EF4-FFF2-40B4-BE49-F238E27FC236}">
                <a16:creationId xmlns:a16="http://schemas.microsoft.com/office/drawing/2014/main" xmlns="" id="{191DD5E5-51C9-44D7-9312-D4BB8F94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404">
            <a:off x="4822949" y="3152378"/>
            <a:ext cx="888124" cy="990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0E62F2-3F39-4560-9C3C-855B20B60C2D}"/>
              </a:ext>
            </a:extLst>
          </p:cNvPr>
          <p:cNvSpPr/>
          <p:nvPr/>
        </p:nvSpPr>
        <p:spPr>
          <a:xfrm>
            <a:off x="5756366" y="1441953"/>
            <a:ext cx="738776" cy="49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Training Program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4D6D668-66F8-443A-963D-8B8A9A26A9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" y="5799771"/>
            <a:ext cx="5604095" cy="10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98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/>
          <a:p>
            <a:r>
              <a:rPr lang="en-US" b="1" dirty="0">
                <a:latin typeface="Arial Narrow" panose="020B0606020202030204" pitchFamily="34" charset="0"/>
                <a:ea typeface="Quattrocento Sans"/>
                <a:cs typeface="Quattrocento Sans"/>
                <a:sym typeface="Quattrocento Sans"/>
              </a:rPr>
              <a:t>Financial Services: Reunification Services</a:t>
            </a:r>
            <a:endParaRPr b="1" dirty="0">
              <a:latin typeface="Arial Narrow" panose="020B0606020202030204" pitchFamily="34" charset="0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575" y="5433214"/>
            <a:ext cx="3107988" cy="174739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2919490" y="1670168"/>
            <a:ext cx="635302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>
              <a:solidFill>
                <a:srgbClr val="006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43B6949-AA84-41E2-9359-F130A2A156AB}"/>
              </a:ext>
            </a:extLst>
          </p:cNvPr>
          <p:cNvSpPr/>
          <p:nvPr/>
        </p:nvSpPr>
        <p:spPr>
          <a:xfrm>
            <a:off x="2625634" y="4260888"/>
            <a:ext cx="6975565" cy="795389"/>
          </a:xfrm>
          <a:prstGeom prst="roundRect">
            <a:avLst/>
          </a:prstGeom>
          <a:solidFill>
            <a:srgbClr val="EAB2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Transportation for relocation</a:t>
            </a:r>
          </a:p>
        </p:txBody>
      </p:sp>
      <p:sp>
        <p:nvSpPr>
          <p:cNvPr id="3" name="AutoShape 6" descr="Related image">
            <a:extLst>
              <a:ext uri="{FF2B5EF4-FFF2-40B4-BE49-F238E27FC236}">
                <a16:creationId xmlns:a16="http://schemas.microsoft.com/office/drawing/2014/main" xmlns="" id="{D484A63D-78E9-4493-9EBD-F2E377A8C7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8639" y="1671639"/>
            <a:ext cx="35147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C1C280-7E88-48E1-8143-1DA170C164A9}"/>
              </a:ext>
            </a:extLst>
          </p:cNvPr>
          <p:cNvSpPr/>
          <p:nvPr/>
        </p:nvSpPr>
        <p:spPr>
          <a:xfrm>
            <a:off x="5128417" y="1709444"/>
            <a:ext cx="736065" cy="73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Image result for family hugging 3d cartoon">
            <a:extLst>
              <a:ext uri="{FF2B5EF4-FFF2-40B4-BE49-F238E27FC236}">
                <a16:creationId xmlns:a16="http://schemas.microsoft.com/office/drawing/2014/main" xmlns="" id="{64FF8221-0454-4363-B62E-CE3F262B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43" y="1385491"/>
            <a:ext cx="1676311" cy="287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5203D8F-53EF-4AD9-8DEA-366348839596}"/>
              </a:ext>
            </a:extLst>
          </p:cNvPr>
          <p:cNvSpPr txBox="1">
            <a:spLocks/>
          </p:cNvSpPr>
          <p:nvPr/>
        </p:nvSpPr>
        <p:spPr>
          <a:xfrm>
            <a:off x="0" y="721414"/>
            <a:ext cx="12192001" cy="2340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6587"/>
                </a:solidFill>
              </a:rPr>
              <a:t/>
            </a:r>
            <a:br>
              <a:rPr lang="en-US" sz="3600">
                <a:solidFill>
                  <a:srgbClr val="006587"/>
                </a:solidFill>
              </a:rPr>
            </a:br>
            <a:endParaRPr lang="en-US" sz="3600" b="1" dirty="0">
              <a:solidFill>
                <a:srgbClr val="006587"/>
              </a:solidFill>
            </a:endParaRPr>
          </a:p>
        </p:txBody>
      </p:sp>
      <p:pic>
        <p:nvPicPr>
          <p:cNvPr id="2" name="Picture 2" descr="Image result for airplane">
            <a:extLst>
              <a:ext uri="{FF2B5EF4-FFF2-40B4-BE49-F238E27FC236}">
                <a16:creationId xmlns:a16="http://schemas.microsoft.com/office/drawing/2014/main" xmlns="" id="{7FE883F9-E291-4FD3-9E3C-CB0425EA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426">
            <a:off x="339465" y="1775974"/>
            <a:ext cx="4628907" cy="21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E8C82E-A5A2-41A7-9B25-737A7021DC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7" y="5668224"/>
            <a:ext cx="5604095" cy="1017477"/>
          </a:xfrm>
          <a:prstGeom prst="rect">
            <a:avLst/>
          </a:prstGeom>
        </p:spPr>
      </p:pic>
      <p:pic>
        <p:nvPicPr>
          <p:cNvPr id="6146" name="Picture 2" descr="Image result for cartoon bus">
            <a:extLst>
              <a:ext uri="{FF2B5EF4-FFF2-40B4-BE49-F238E27FC236}">
                <a16:creationId xmlns:a16="http://schemas.microsoft.com/office/drawing/2014/main" xmlns="" id="{ECDC7EB3-DB11-4605-B806-9571F504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17" y="1429502"/>
            <a:ext cx="3687103" cy="25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5978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ABAAF2-9EC0-44FD-8568-6F496A766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1" y="5668224"/>
            <a:ext cx="5604095" cy="1017477"/>
          </a:xfrm>
          <a:prstGeom prst="rect">
            <a:avLst/>
          </a:prstGeom>
        </p:spPr>
      </p:pic>
      <p:sp>
        <p:nvSpPr>
          <p:cNvPr id="5" name="Shape 200">
            <a:extLst>
              <a:ext uri="{FF2B5EF4-FFF2-40B4-BE49-F238E27FC236}">
                <a16:creationId xmlns:a16="http://schemas.microsoft.com/office/drawing/2014/main" xmlns="" id="{55B8EA34-9543-410A-AC8C-458124E4725C}"/>
              </a:ext>
            </a:extLst>
          </p:cNvPr>
          <p:cNvSpPr txBox="1">
            <a:spLocks/>
          </p:cNvSpPr>
          <p:nvPr/>
        </p:nvSpPr>
        <p:spPr>
          <a:xfrm>
            <a:off x="-1" y="-14714"/>
            <a:ext cx="12192001" cy="732318"/>
          </a:xfrm>
          <a:prstGeom prst="rect">
            <a:avLst/>
          </a:prstGeom>
          <a:solidFill>
            <a:srgbClr val="006587"/>
          </a:solidFill>
          <a:ln>
            <a:solidFill>
              <a:srgbClr val="006666"/>
            </a:solidFill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Who is LAHSA funded? 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CB634F5-D3C5-472E-BE4E-5881F1933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64140"/>
              </p:ext>
            </p:extLst>
          </p:nvPr>
        </p:nvGraphicFramePr>
        <p:xfrm>
          <a:off x="300932" y="738522"/>
          <a:ext cx="11229219" cy="4696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402">
                  <a:extLst>
                    <a:ext uri="{9D8B030D-6E8A-4147-A177-3AD203B41FA5}">
                      <a16:colId xmlns:a16="http://schemas.microsoft.com/office/drawing/2014/main" xmlns="" val="1703313802"/>
                    </a:ext>
                  </a:extLst>
                </a:gridCol>
                <a:gridCol w="2988032">
                  <a:extLst>
                    <a:ext uri="{9D8B030D-6E8A-4147-A177-3AD203B41FA5}">
                      <a16:colId xmlns:a16="http://schemas.microsoft.com/office/drawing/2014/main" xmlns="" val="3026118620"/>
                    </a:ext>
                  </a:extLst>
                </a:gridCol>
                <a:gridCol w="2681343">
                  <a:extLst>
                    <a:ext uri="{9D8B030D-6E8A-4147-A177-3AD203B41FA5}">
                      <a16:colId xmlns:a16="http://schemas.microsoft.com/office/drawing/2014/main" xmlns="" val="2020100207"/>
                    </a:ext>
                  </a:extLst>
                </a:gridCol>
                <a:gridCol w="2751442">
                  <a:extLst>
                    <a:ext uri="{9D8B030D-6E8A-4147-A177-3AD203B41FA5}">
                      <a16:colId xmlns:a16="http://schemas.microsoft.com/office/drawing/2014/main" xmlns="" val="1572800644"/>
                    </a:ext>
                  </a:extLst>
                </a:gridCol>
              </a:tblGrid>
              <a:tr h="28163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309236"/>
                  </a:ext>
                </a:extLst>
              </a:tr>
              <a:tr h="43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SERVICE PLANNING AREA (SPA)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YOUTH PROVIDERS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ADULT PROVIDERS 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PROVIDERS 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1953926"/>
                  </a:ext>
                </a:extLst>
              </a:tr>
              <a:tr h="362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SPA 1: Antelope Valley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Valley Oasis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Valley Oasis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Valley Oasis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7107429"/>
                  </a:ext>
                </a:extLst>
              </a:tr>
              <a:tr h="3298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SPA 2: San Fernando Valley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Village Family Services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Family Housing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LA Family Housing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33508"/>
                  </a:ext>
                </a:extLst>
              </a:tr>
              <a:tr h="354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SPA 3: San Gabriel Valley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Hathaway-Sycamores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Volunteers of America Los Angeles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Union Station Homeless Services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8544292"/>
                  </a:ext>
                </a:extLst>
              </a:tr>
              <a:tr h="459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SPA 4: Metro Los Angeles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Covenant House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People Concern,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 Assisting the Homeless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People Assisting the Homeless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845194"/>
                  </a:ext>
                </a:extLst>
              </a:tr>
              <a:tr h="694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SPA 5: West Los Angeles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St. Joseph Center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St. Joseph Center,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People Assisting the Homeless,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The People Concern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St. Joseph Center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7193781"/>
                  </a:ext>
                </a:extLst>
              </a:tr>
              <a:tr h="694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SPA 6: South Los Angeles 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Coalition for Responsible Development, Volunteers of America Los Angeles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Services for Groups,                 St. Joseph’s Center,                    Volunteers of America Los Angeles 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Special Services for Groups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782171"/>
                  </a:ext>
                </a:extLst>
              </a:tr>
              <a:tr h="3840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SPA 7: East Los Angeles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Jovenes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 Assisting the Homeless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The Whole Child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47919"/>
                  </a:ext>
                </a:extLst>
              </a:tr>
              <a:tr h="694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SPA 8: South Bay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Harbor Interfaith Services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Harbor Interfaith Services,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 Assisting the Homeless,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1736 Family Crisis Center 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Harbor Interfaith Services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132839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5C3B5FB-E0F8-44D0-83FA-493A1C2811DA}"/>
              </a:ext>
            </a:extLst>
          </p:cNvPr>
          <p:cNvSpPr txBox="1">
            <a:spLocks/>
          </p:cNvSpPr>
          <p:nvPr/>
        </p:nvSpPr>
        <p:spPr>
          <a:xfrm>
            <a:off x="0" y="721413"/>
            <a:ext cx="12192001" cy="2974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6587"/>
                </a:solidFill>
              </a:rPr>
              <a:t/>
            </a:r>
            <a:br>
              <a:rPr lang="en-US" sz="3600">
                <a:solidFill>
                  <a:srgbClr val="006587"/>
                </a:solidFill>
              </a:rPr>
            </a:br>
            <a:endParaRPr lang="en-US" sz="3600" b="1" dirty="0">
              <a:solidFill>
                <a:srgbClr val="006587"/>
              </a:solidFill>
            </a:endParaRPr>
          </a:p>
        </p:txBody>
      </p:sp>
      <p:pic>
        <p:nvPicPr>
          <p:cNvPr id="6" name="Shape 202">
            <a:extLst>
              <a:ext uri="{FF2B5EF4-FFF2-40B4-BE49-F238E27FC236}">
                <a16:creationId xmlns:a16="http://schemas.microsoft.com/office/drawing/2014/main" xmlns="" id="{845E1E2F-2BF5-4531-8F10-A6ADEC5D9D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2363" y="5384417"/>
            <a:ext cx="3107988" cy="174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66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FB3ECE1-4007-46F4-9C75-86A33059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29EC-97A1-4F83-BBF5-B91F130E35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xmlns="" id="{83E181F3-8309-4670-BAD3-ADA52D61867E}"/>
              </a:ext>
            </a:extLst>
          </p:cNvPr>
          <p:cNvSpPr txBox="1">
            <a:spLocks/>
          </p:cNvSpPr>
          <p:nvPr/>
        </p:nvSpPr>
        <p:spPr>
          <a:xfrm>
            <a:off x="-1" y="955450"/>
            <a:ext cx="12192002" cy="5902550"/>
          </a:xfrm>
          <a:prstGeom prst="rect">
            <a:avLst/>
          </a:prstGeom>
          <a:solidFill>
            <a:srgbClr val="006587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Charisse Mercado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LAHSA Rapid Rehousing Coordinator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Email: Cmercado@lahsa.org</a:t>
            </a:r>
          </a:p>
        </p:txBody>
      </p:sp>
      <p:sp>
        <p:nvSpPr>
          <p:cNvPr id="4" name="Shape 200">
            <a:extLst>
              <a:ext uri="{FF2B5EF4-FFF2-40B4-BE49-F238E27FC236}">
                <a16:creationId xmlns:a16="http://schemas.microsoft.com/office/drawing/2014/main" xmlns="" id="{9230F788-3BE6-40C5-943C-1DE0EA14DD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035246" cy="818925"/>
          </a:xfrm>
          <a:prstGeom prst="rect">
            <a:avLst/>
          </a:prstGeom>
          <a:solidFill>
            <a:srgbClr val="006587"/>
          </a:solidFill>
          <a:ln>
            <a:solidFill>
              <a:srgbClr val="006666"/>
            </a:solidFill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Contact Information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FE93403-82F3-40B2-A4F6-2434413D24F1}"/>
              </a:ext>
            </a:extLst>
          </p:cNvPr>
          <p:cNvSpPr txBox="1">
            <a:spLocks/>
          </p:cNvSpPr>
          <p:nvPr/>
        </p:nvSpPr>
        <p:spPr>
          <a:xfrm>
            <a:off x="0" y="721414"/>
            <a:ext cx="12192001" cy="2340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6587"/>
                </a:solidFill>
              </a:rPr>
              <a:t/>
            </a:r>
            <a:br>
              <a:rPr lang="en-US" sz="3600">
                <a:solidFill>
                  <a:srgbClr val="006587"/>
                </a:solidFill>
              </a:rPr>
            </a:br>
            <a:endParaRPr lang="en-US" sz="3600" b="1" dirty="0">
              <a:solidFill>
                <a:srgbClr val="006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1414"/>
            <a:ext cx="12192001" cy="234036"/>
          </a:xfrm>
          <a:solidFill>
            <a:srgbClr val="FFCC00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6587"/>
                </a:solidFill>
              </a:rPr>
              <a:t/>
            </a:r>
            <a:br>
              <a:rPr lang="en-US" sz="3600" dirty="0">
                <a:solidFill>
                  <a:srgbClr val="006587"/>
                </a:solidFill>
              </a:rPr>
            </a:br>
            <a:endParaRPr lang="en-US" sz="3600" b="1" dirty="0">
              <a:solidFill>
                <a:srgbClr val="0065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36" y="1123807"/>
            <a:ext cx="10308115" cy="2681839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2012- Rapid Re-housing for families pilot program begins  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January 2016- Rapid Re-housing for Adults and Veterans (RRAV) launched 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October 2016- CES for Adults and Youth Rapid Re-housing program launched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July 2017- Rapid Re-housing for Adults and Youth was first funded by Strategy B3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Arial Narrow" panose="020B0606020202030204" pitchFamily="34" charset="0"/>
              </a:rPr>
              <a:t>January 2018- DV/IPV Rapid Re-housing pilot program begins.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29EC-97A1-4F83-BBF5-B91F130E35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BBA02-24A3-49D3-B579-BCF8CD0F3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5" y="5807704"/>
            <a:ext cx="5604095" cy="1017477"/>
          </a:xfrm>
          <a:prstGeom prst="rect">
            <a:avLst/>
          </a:prstGeom>
        </p:spPr>
      </p:pic>
      <p:pic>
        <p:nvPicPr>
          <p:cNvPr id="6" name="Shape 202">
            <a:extLst>
              <a:ext uri="{FF2B5EF4-FFF2-40B4-BE49-F238E27FC236}">
                <a16:creationId xmlns:a16="http://schemas.microsoft.com/office/drawing/2014/main" xmlns="" id="{F390DF3F-CB49-494E-82A9-BDCEDB9876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6575" y="5433214"/>
            <a:ext cx="3107988" cy="17473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00">
            <a:extLst>
              <a:ext uri="{FF2B5EF4-FFF2-40B4-BE49-F238E27FC236}">
                <a16:creationId xmlns:a16="http://schemas.microsoft.com/office/drawing/2014/main" xmlns="" id="{B820D5D9-6FD5-4C56-BDE1-7841CC766CC8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2192001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LAHSA Rapid Re-housing Program </a:t>
            </a:r>
          </a:p>
        </p:txBody>
      </p:sp>
    </p:spTree>
    <p:extLst>
      <p:ext uri="{BB962C8B-B14F-4D97-AF65-F5344CB8AC3E}">
        <p14:creationId xmlns:p14="http://schemas.microsoft.com/office/powerpoint/2010/main" val="17385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64" y="1209972"/>
            <a:ext cx="7762838" cy="440742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Rapid Rehousing is a category within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Permanent Housing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  <a:p>
            <a:endParaRPr lang="en-US" sz="8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Rapid Rehousing connects individuals and households experiencing homelessness to permanent housing through a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tailored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package of assistance that may include the use of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time‐limited </a:t>
            </a:r>
            <a:r>
              <a:rPr lang="en-US" sz="2000" dirty="0">
                <a:latin typeface="Arial Narrow" panose="020B0606020202030204" pitchFamily="34" charset="0"/>
              </a:rPr>
              <a:t>financial assistance and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targeted</a:t>
            </a:r>
            <a:r>
              <a:rPr lang="en-US" sz="2000" dirty="0">
                <a:latin typeface="Arial Narrow" panose="020B0606020202030204" pitchFamily="34" charset="0"/>
              </a:rPr>
              <a:t> supportive services. </a:t>
            </a:r>
          </a:p>
          <a:p>
            <a:endParaRPr lang="en-US" sz="8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Rapid Rehousing programs assist individuals, youth and families living on the streets or in emergency shelters solve the practical and immediate challenges to obtaining permanent housing while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reducing</a:t>
            </a:r>
            <a:r>
              <a:rPr lang="en-US" sz="2000" dirty="0">
                <a:latin typeface="Arial Narrow" panose="020B0606020202030204" pitchFamily="34" charset="0"/>
              </a:rPr>
              <a:t> the amount of </a:t>
            </a:r>
            <a:r>
              <a:rPr lang="en-US" sz="2000" i="1" dirty="0">
                <a:latin typeface="Arial Narrow" panose="020B0606020202030204" pitchFamily="34" charset="0"/>
              </a:rPr>
              <a:t>time</a:t>
            </a:r>
            <a:r>
              <a:rPr lang="en-US" sz="2000" dirty="0">
                <a:latin typeface="Arial Narrow" panose="020B0606020202030204" pitchFamily="34" charset="0"/>
              </a:rPr>
              <a:t> they experience homelessness,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avoiding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a near‐term </a:t>
            </a:r>
            <a:r>
              <a:rPr lang="en-US" sz="2000" i="1" dirty="0">
                <a:latin typeface="Arial Narrow" panose="020B0606020202030204" pitchFamily="34" charset="0"/>
              </a:rPr>
              <a:t>return</a:t>
            </a:r>
            <a:r>
              <a:rPr lang="en-US" sz="2000" dirty="0">
                <a:latin typeface="Arial Narrow" panose="020B0606020202030204" pitchFamily="34" charset="0"/>
              </a:rPr>
              <a:t> to homelessness, and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linking</a:t>
            </a:r>
            <a:r>
              <a:rPr lang="en-US" sz="2000" dirty="0">
                <a:latin typeface="Arial Narrow" panose="020B0606020202030204" pitchFamily="34" charset="0"/>
              </a:rPr>
              <a:t> to </a:t>
            </a:r>
            <a:r>
              <a:rPr lang="en-US" sz="2000" i="1" dirty="0">
                <a:latin typeface="Arial Narrow" panose="020B0606020202030204" pitchFamily="34" charset="0"/>
              </a:rPr>
              <a:t>community resources </a:t>
            </a:r>
            <a:r>
              <a:rPr lang="en-US" sz="2000" dirty="0">
                <a:latin typeface="Arial Narrow" panose="020B0606020202030204" pitchFamily="34" charset="0"/>
              </a:rPr>
              <a:t>that enable them to achieve housing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stability</a:t>
            </a:r>
            <a:r>
              <a:rPr lang="en-US" sz="2000" dirty="0">
                <a:latin typeface="Arial Narrow" panose="020B0606020202030204" pitchFamily="34" charset="0"/>
              </a:rPr>
              <a:t> in the </a:t>
            </a:r>
            <a:r>
              <a:rPr lang="en-US" sz="2000" i="1" dirty="0">
                <a:latin typeface="Arial Narrow" panose="020B0606020202030204" pitchFamily="34" charset="0"/>
              </a:rPr>
              <a:t>long‐term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/>
              <a:t>  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29EC-97A1-4F83-BBF5-B91F130E35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A369E-AC8C-42EB-894A-F1DEEA420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5" y="5840523"/>
            <a:ext cx="5604095" cy="1017477"/>
          </a:xfrm>
          <a:prstGeom prst="rect">
            <a:avLst/>
          </a:prstGeom>
        </p:spPr>
      </p:pic>
      <p:sp>
        <p:nvSpPr>
          <p:cNvPr id="6" name="Shape 200">
            <a:extLst>
              <a:ext uri="{FF2B5EF4-FFF2-40B4-BE49-F238E27FC236}">
                <a16:creationId xmlns:a16="http://schemas.microsoft.com/office/drawing/2014/main" xmlns="" id="{58841880-4A81-4DBA-B4B0-EE81F0E46270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2192001" cy="732318"/>
          </a:xfrm>
          <a:prstGeom prst="rect">
            <a:avLst/>
          </a:prstGeom>
          <a:solidFill>
            <a:srgbClr val="006587"/>
          </a:solidFill>
          <a:ln>
            <a:solidFill>
              <a:srgbClr val="006666"/>
            </a:solidFill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Rapid Rehousing Overview </a:t>
            </a:r>
          </a:p>
        </p:txBody>
      </p:sp>
      <p:pic>
        <p:nvPicPr>
          <p:cNvPr id="7" name="Shape 202">
            <a:extLst>
              <a:ext uri="{FF2B5EF4-FFF2-40B4-BE49-F238E27FC236}">
                <a16:creationId xmlns:a16="http://schemas.microsoft.com/office/drawing/2014/main" xmlns="" id="{78F506D2-AAD4-4640-BA30-5402A1A311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2433" y="5397355"/>
            <a:ext cx="3107988" cy="17473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305A520E-B856-40DE-A95E-0301D5ECBD73}"/>
              </a:ext>
            </a:extLst>
          </p:cNvPr>
          <p:cNvSpPr txBox="1">
            <a:spLocks/>
          </p:cNvSpPr>
          <p:nvPr/>
        </p:nvSpPr>
        <p:spPr>
          <a:xfrm>
            <a:off x="0" y="721414"/>
            <a:ext cx="12192001" cy="234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6587"/>
                </a:solidFill>
              </a:rPr>
              <a:t/>
            </a:r>
            <a:br>
              <a:rPr lang="en-US" sz="3600">
                <a:solidFill>
                  <a:srgbClr val="006587"/>
                </a:solidFill>
              </a:rPr>
            </a:br>
            <a:endParaRPr lang="en-US" sz="3600" b="1" dirty="0">
              <a:solidFill>
                <a:srgbClr val="006587"/>
              </a:solidFill>
            </a:endParaRPr>
          </a:p>
        </p:txBody>
      </p:sp>
      <p:pic>
        <p:nvPicPr>
          <p:cNvPr id="11" name="irc_mi" descr="Related image">
            <a:hlinkClick r:id="rId4"/>
            <a:extLst>
              <a:ext uri="{FF2B5EF4-FFF2-40B4-BE49-F238E27FC236}">
                <a16:creationId xmlns:a16="http://schemas.microsoft.com/office/drawing/2014/main" xmlns="" id="{FE1ADBFA-F254-4BF9-ACE1-578DFC9D4FA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"/>
          <a:stretch/>
        </p:blipFill>
        <p:spPr bwMode="auto">
          <a:xfrm>
            <a:off x="8550957" y="1913531"/>
            <a:ext cx="3075305" cy="3038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30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/>
          <a:p>
            <a:r>
              <a:rPr lang="en-US" b="1" dirty="0">
                <a:latin typeface="Arial Narrow" panose="020B0606020202030204" pitchFamily="34" charset="0"/>
                <a:ea typeface="Quattrocento Sans"/>
                <a:cs typeface="Quattrocento Sans"/>
                <a:sym typeface="Quattrocento Sans"/>
              </a:rPr>
              <a:t>Program Overview: Best Practices</a:t>
            </a:r>
            <a:endParaRPr b="1" dirty="0">
              <a:latin typeface="Arial Narrow" panose="020B0606020202030204" pitchFamily="34" charset="0"/>
            </a:endParaRPr>
          </a:p>
        </p:txBody>
      </p:sp>
      <p:pic>
        <p:nvPicPr>
          <p:cNvPr id="1044" name="Picture 20" descr="Image result for cartoon  kitchen cooking">
            <a:extLst>
              <a:ext uri="{FF2B5EF4-FFF2-40B4-BE49-F238E27FC236}">
                <a16:creationId xmlns:a16="http://schemas.microsoft.com/office/drawing/2014/main" xmlns="" id="{0C476646-1D52-420F-8E81-18A411E2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31" y="1275041"/>
            <a:ext cx="6381750" cy="50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1425" y="5753100"/>
            <a:ext cx="2571750" cy="13417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997E957-C5A0-41D0-AD0C-FDE929AEEFE8}"/>
              </a:ext>
            </a:extLst>
          </p:cNvPr>
          <p:cNvSpPr/>
          <p:nvPr/>
        </p:nvSpPr>
        <p:spPr>
          <a:xfrm>
            <a:off x="284860" y="2208550"/>
            <a:ext cx="1876425" cy="561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Housing First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5CC1F1B3-4B40-42F8-A55F-1B923EF81082}"/>
              </a:ext>
            </a:extLst>
          </p:cNvPr>
          <p:cNvSpPr/>
          <p:nvPr/>
        </p:nvSpPr>
        <p:spPr>
          <a:xfrm>
            <a:off x="8181004" y="2211622"/>
            <a:ext cx="1876425" cy="561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Crisis Response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ADC922F-3D7F-466D-A3A3-7E5F7288BA2C}"/>
              </a:ext>
            </a:extLst>
          </p:cNvPr>
          <p:cNvSpPr/>
          <p:nvPr/>
        </p:nvSpPr>
        <p:spPr>
          <a:xfrm>
            <a:off x="8060327" y="4738526"/>
            <a:ext cx="1876425" cy="561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Consumer Choice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AA3A6732-6469-40C5-8125-95C699F90F0C}"/>
              </a:ext>
            </a:extLst>
          </p:cNvPr>
          <p:cNvSpPr/>
          <p:nvPr/>
        </p:nvSpPr>
        <p:spPr>
          <a:xfrm>
            <a:off x="498615" y="4804024"/>
            <a:ext cx="1876425" cy="561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Trauma Informed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3C28839-40BB-400F-830D-80B8974CCF0E}"/>
              </a:ext>
            </a:extLst>
          </p:cNvPr>
          <p:cNvSpPr/>
          <p:nvPr/>
        </p:nvSpPr>
        <p:spPr>
          <a:xfrm>
            <a:off x="5492117" y="850757"/>
            <a:ext cx="1876425" cy="561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Harm Reduction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1FA9D1D0-1D26-485C-8A45-122A07A8762D}"/>
              </a:ext>
            </a:extLst>
          </p:cNvPr>
          <p:cNvSpPr/>
          <p:nvPr/>
        </p:nvSpPr>
        <p:spPr>
          <a:xfrm>
            <a:off x="8153636" y="3536999"/>
            <a:ext cx="2772318" cy="561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Progressive Engagement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5EA7EB0-69BA-47B5-96AE-BE4F704393DB}"/>
              </a:ext>
            </a:extLst>
          </p:cNvPr>
          <p:cNvSpPr txBox="1">
            <a:spLocks/>
          </p:cNvSpPr>
          <p:nvPr/>
        </p:nvSpPr>
        <p:spPr>
          <a:xfrm>
            <a:off x="0" y="721414"/>
            <a:ext cx="12192001" cy="23403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vert="horz" wrap="square" lIns="91425" tIns="91425" rIns="91425" bIns="91425" rtlCol="0" anchor="ctr" anchorCtr="0">
            <a:normAutofit fontScale="25000" lnSpcReduction="20000"/>
          </a:bodyPr>
          <a:lstStyle>
            <a:lvl1pPr marR="0" lvl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6587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6587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6587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6587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>
                <a:solidFill>
                  <a:srgbClr val="006587"/>
                </a:solidFill>
              </a:rPr>
              <a:t/>
            </a:r>
            <a:br>
              <a:rPr lang="en-US" dirty="0">
                <a:solidFill>
                  <a:srgbClr val="006587"/>
                </a:solidFill>
              </a:rPr>
            </a:br>
            <a:endParaRPr lang="en-US" b="1" dirty="0">
              <a:solidFill>
                <a:srgbClr val="006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91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202">
            <a:extLst>
              <a:ext uri="{FF2B5EF4-FFF2-40B4-BE49-F238E27FC236}">
                <a16:creationId xmlns:a16="http://schemas.microsoft.com/office/drawing/2014/main" xmlns="" id="{AF1F745F-5631-4DB3-A343-37298C9BB9AD}"/>
              </a:ext>
            </a:extLst>
          </p:cNvPr>
          <p:cNvPicPr preferRelativeResize="0"/>
          <p:nvPr/>
        </p:nvPicPr>
        <p:blipFill rotWithShape="1">
          <a:blip r:embed="rId3">
            <a:extLst/>
          </a:blip>
          <a:srcRect/>
          <a:stretch/>
        </p:blipFill>
        <p:spPr>
          <a:xfrm>
            <a:off x="7351271" y="5255682"/>
            <a:ext cx="3755436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8F59F5-7353-4427-A572-37C8FB9A7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4" y="5832236"/>
            <a:ext cx="5116410" cy="959327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2031" y="115450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Must be determined to be Homeless.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HUD Category 1: Literally Homeless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HUD Category 4: Fleeing/Attempting to Flee DV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Must meet Income guidelines below 50% Area Median Income (AMI).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Must be currently residing in Los Angeles County.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29EC-97A1-4F83-BBF5-B91F130E35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6CD1E07-FFD4-4340-B10C-EA9915472E37}"/>
              </a:ext>
            </a:extLst>
          </p:cNvPr>
          <p:cNvSpPr txBox="1">
            <a:spLocks/>
          </p:cNvSpPr>
          <p:nvPr/>
        </p:nvSpPr>
        <p:spPr>
          <a:xfrm>
            <a:off x="0" y="721414"/>
            <a:ext cx="12192001" cy="234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6587"/>
                </a:solidFill>
              </a:rPr>
              <a:t/>
            </a:r>
            <a:br>
              <a:rPr lang="en-US" sz="3600">
                <a:solidFill>
                  <a:srgbClr val="006587"/>
                </a:solidFill>
              </a:rPr>
            </a:br>
            <a:endParaRPr lang="en-US" sz="3600" b="1" dirty="0">
              <a:solidFill>
                <a:srgbClr val="006587"/>
              </a:solidFill>
            </a:endParaRPr>
          </a:p>
        </p:txBody>
      </p:sp>
      <p:sp>
        <p:nvSpPr>
          <p:cNvPr id="11" name="Shape 200">
            <a:extLst>
              <a:ext uri="{FF2B5EF4-FFF2-40B4-BE49-F238E27FC236}">
                <a16:creationId xmlns:a16="http://schemas.microsoft.com/office/drawing/2014/main" xmlns="" id="{89714860-0367-4F80-9574-4819BCDEB99E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2192001" cy="732318"/>
          </a:xfrm>
          <a:prstGeom prst="rect">
            <a:avLst/>
          </a:prstGeom>
          <a:solidFill>
            <a:srgbClr val="006587"/>
          </a:solidFill>
          <a:ln>
            <a:solidFill>
              <a:srgbClr val="006666"/>
            </a:solidFill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Rapid Rehousing: Eligibility Criteria </a:t>
            </a:r>
          </a:p>
        </p:txBody>
      </p:sp>
    </p:spTree>
    <p:extLst>
      <p:ext uri="{BB962C8B-B14F-4D97-AF65-F5344CB8AC3E}">
        <p14:creationId xmlns:p14="http://schemas.microsoft.com/office/powerpoint/2010/main" val="41819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C0EF80-34AB-4272-A20E-F8583864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7" y="5668224"/>
            <a:ext cx="5604095" cy="1017477"/>
          </a:xfrm>
          <a:prstGeom prst="rect">
            <a:avLst/>
          </a:prstGeom>
        </p:spPr>
      </p:pic>
      <p:sp>
        <p:nvSpPr>
          <p:cNvPr id="5" name="Shape 200">
            <a:extLst>
              <a:ext uri="{FF2B5EF4-FFF2-40B4-BE49-F238E27FC236}">
                <a16:creationId xmlns:a16="http://schemas.microsoft.com/office/drawing/2014/main" xmlns="" id="{7E7F8871-5BB0-4B6E-A21D-3A4DE64A77B4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2192001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Supportive Services-Activities </a:t>
            </a:r>
          </a:p>
        </p:txBody>
      </p:sp>
      <p:pic>
        <p:nvPicPr>
          <p:cNvPr id="6" name="Shape 202">
            <a:extLst>
              <a:ext uri="{FF2B5EF4-FFF2-40B4-BE49-F238E27FC236}">
                <a16:creationId xmlns:a16="http://schemas.microsoft.com/office/drawing/2014/main" xmlns="" id="{2842C950-3577-486D-B4DA-CB6640D0EE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812" y="5387168"/>
            <a:ext cx="3107988" cy="17473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34E93E-3B8A-4CC5-B947-98D0AAFBD6BB}"/>
              </a:ext>
            </a:extLst>
          </p:cNvPr>
          <p:cNvSpPr txBox="1">
            <a:spLocks/>
          </p:cNvSpPr>
          <p:nvPr/>
        </p:nvSpPr>
        <p:spPr>
          <a:xfrm>
            <a:off x="0" y="721414"/>
            <a:ext cx="12192001" cy="2340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6587"/>
                </a:solidFill>
              </a:rPr>
              <a:t/>
            </a:r>
            <a:br>
              <a:rPr lang="en-US" sz="3600">
                <a:solidFill>
                  <a:srgbClr val="006587"/>
                </a:solidFill>
              </a:rPr>
            </a:br>
            <a:endParaRPr lang="en-US" sz="3600" b="1" dirty="0">
              <a:solidFill>
                <a:srgbClr val="006587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5D082291-B7D8-49CB-8B20-AB596278C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58833"/>
              </p:ext>
            </p:extLst>
          </p:nvPr>
        </p:nvGraphicFramePr>
        <p:xfrm>
          <a:off x="530680" y="1110197"/>
          <a:ext cx="10540092" cy="45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824">
                  <a:extLst>
                    <a:ext uri="{9D8B030D-6E8A-4147-A177-3AD203B41FA5}">
                      <a16:colId xmlns:a16="http://schemas.microsoft.com/office/drawing/2014/main" xmlns="" val="1651375976"/>
                    </a:ext>
                  </a:extLst>
                </a:gridCol>
                <a:gridCol w="8694268">
                  <a:extLst>
                    <a:ext uri="{9D8B030D-6E8A-4147-A177-3AD203B41FA5}">
                      <a16:colId xmlns:a16="http://schemas.microsoft.com/office/drawing/2014/main" xmlns="" val="433347341"/>
                    </a:ext>
                  </a:extLst>
                </a:gridCol>
              </a:tblGrid>
              <a:tr h="338846">
                <a:tc>
                  <a:txBody>
                    <a:bodyPr/>
                    <a:lstStyle/>
                    <a:p>
                      <a:r>
                        <a:rPr lang="en-US" sz="1600" dirty="0"/>
                        <a:t>Supportive Services 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Activities 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254892"/>
                  </a:ext>
                </a:extLst>
              </a:tr>
              <a:tr h="1441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Case Management</a:t>
                      </a:r>
                    </a:p>
                    <a:p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Connection to crisis &amp; bridge housing, mainstream benefits, employment services, legal services, physical health services, mental health services and other supportive services needed.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Providing education lease agreements and violations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Developing a housing stability plan with clients.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Work with participants to create budgets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Meeting with clients regularly to ensure progress in being  achieved with goals established in the housing stability plan.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0406065"/>
                  </a:ext>
                </a:extLst>
              </a:tr>
              <a:tr h="252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Housing Identification Search and Placement </a:t>
                      </a:r>
                    </a:p>
                    <a:p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Locating appropriate housing that meets the needs and expressed desires of the participant.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Meeting with property owners, property management companies to increase permanent housing opportunities for participants.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Provide transportation assistance for appointments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074213"/>
                  </a:ext>
                </a:extLst>
              </a:tr>
              <a:tr h="25243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Housing Support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Completing housing inspection to ensure the housing meets habitability standards.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Assisting participants with understanding the requirements of the lease, lease violations, the lease up process and expectations for tenancy.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1388609"/>
                  </a:ext>
                </a:extLst>
              </a:tr>
              <a:tr h="252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Reunification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Connecting the individual/household to family or friends that will ultimately lead to a permanent housing placement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8286663"/>
                  </a:ext>
                </a:extLst>
              </a:tr>
              <a:tr h="252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Housing Stabilization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Conducting home visits to follow up with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671918"/>
                  </a:ext>
                </a:extLst>
              </a:tr>
              <a:tr h="25243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Landlord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Working with client and landlords to resolve housing issues and or lease violations.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Provide dispute mediation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Respond to issues in a timely manner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95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53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Image result for clouds cartoon">
            <a:extLst>
              <a:ext uri="{FF2B5EF4-FFF2-40B4-BE49-F238E27FC236}">
                <a16:creationId xmlns:a16="http://schemas.microsoft.com/office/drawing/2014/main" xmlns="" id="{4CF16641-3B79-4545-8379-37A463DDA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" y="732319"/>
            <a:ext cx="12204183" cy="47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7588" y="5931497"/>
            <a:ext cx="2157412" cy="1106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2919490" y="1670168"/>
            <a:ext cx="635302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>
              <a:solidFill>
                <a:srgbClr val="006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8" descr="Image result for cartoon water pipe">
            <a:extLst>
              <a:ext uri="{FF2B5EF4-FFF2-40B4-BE49-F238E27FC236}">
                <a16:creationId xmlns:a16="http://schemas.microsoft.com/office/drawing/2014/main" xmlns="" id="{6AFA807B-78A9-4601-A3D4-72A26BD7C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8200" y="3294643"/>
            <a:ext cx="1779110" cy="17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61A777-3403-43C4-A4B7-6F1C68E3FC41}"/>
              </a:ext>
            </a:extLst>
          </p:cNvPr>
          <p:cNvSpPr/>
          <p:nvPr/>
        </p:nvSpPr>
        <p:spPr>
          <a:xfrm>
            <a:off x="7005811" y="4087402"/>
            <a:ext cx="814310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175C1-4F26-49A6-B18D-388F75E72631}"/>
              </a:ext>
            </a:extLst>
          </p:cNvPr>
          <p:cNvSpPr/>
          <p:nvPr/>
        </p:nvSpPr>
        <p:spPr>
          <a:xfrm rot="20749639">
            <a:off x="5626285" y="1701097"/>
            <a:ext cx="950157" cy="263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8" descr="Related image">
            <a:extLst>
              <a:ext uri="{FF2B5EF4-FFF2-40B4-BE49-F238E27FC236}">
                <a16:creationId xmlns:a16="http://schemas.microsoft.com/office/drawing/2014/main" xmlns="" id="{A31E2541-BDB3-4A39-98EE-AF82F0DF7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2989" y="1671639"/>
            <a:ext cx="24860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lip">
            <a:extLst>
              <a:ext uri="{FF2B5EF4-FFF2-40B4-BE49-F238E27FC236}">
                <a16:creationId xmlns:a16="http://schemas.microsoft.com/office/drawing/2014/main" xmlns="" id="{FEF38FDE-CE24-4E4E-B088-A180A5051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" t="-1" r="817" b="1041"/>
          <a:stretch/>
        </p:blipFill>
        <p:spPr bwMode="auto">
          <a:xfrm>
            <a:off x="1" y="2402098"/>
            <a:ext cx="12191999" cy="44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Image result for cartoon road sign transparent background">
            <a:extLst>
              <a:ext uri="{FF2B5EF4-FFF2-40B4-BE49-F238E27FC236}">
                <a16:creationId xmlns:a16="http://schemas.microsoft.com/office/drawing/2014/main" xmlns="" id="{C9FD276D-9846-4E9F-8430-15D651751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80" y="5584780"/>
            <a:ext cx="1373026" cy="112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3469A09-9618-4720-AE74-A639CF7A2599}"/>
              </a:ext>
            </a:extLst>
          </p:cNvPr>
          <p:cNvSpPr/>
          <p:nvPr/>
        </p:nvSpPr>
        <p:spPr>
          <a:xfrm>
            <a:off x="1358900" y="5690305"/>
            <a:ext cx="989931" cy="2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CES Assessment</a:t>
            </a:r>
          </a:p>
        </p:txBody>
      </p:sp>
      <p:pic>
        <p:nvPicPr>
          <p:cNvPr id="41" name="Picture 18" descr="Image result for cartoon sign transparent">
            <a:extLst>
              <a:ext uri="{FF2B5EF4-FFF2-40B4-BE49-F238E27FC236}">
                <a16:creationId xmlns:a16="http://schemas.microsoft.com/office/drawing/2014/main" xmlns="" id="{567E67CC-FFA3-4263-8CC0-157A9C42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" y="3444439"/>
            <a:ext cx="1393919" cy="15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A655876-32B7-4C43-A8A3-D34003A555CA}"/>
              </a:ext>
            </a:extLst>
          </p:cNvPr>
          <p:cNvSpPr/>
          <p:nvPr/>
        </p:nvSpPr>
        <p:spPr>
          <a:xfrm>
            <a:off x="141387" y="3690971"/>
            <a:ext cx="1202633" cy="2607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Housing Stability Plan</a:t>
            </a:r>
          </a:p>
        </p:txBody>
      </p:sp>
      <p:pic>
        <p:nvPicPr>
          <p:cNvPr id="3076" name="Picture 4" descr="Image result for cartoon building transparent">
            <a:extLst>
              <a:ext uri="{FF2B5EF4-FFF2-40B4-BE49-F238E27FC236}">
                <a16:creationId xmlns:a16="http://schemas.microsoft.com/office/drawing/2014/main" xmlns="" id="{C9C7D166-96A4-4149-85A3-1B8F3B913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9" t="15334" r="13715"/>
          <a:stretch/>
        </p:blipFill>
        <p:spPr bwMode="auto">
          <a:xfrm>
            <a:off x="7600185" y="3410749"/>
            <a:ext cx="4288599" cy="2191482"/>
          </a:xfrm>
          <a:prstGeom prst="rect">
            <a:avLst/>
          </a:prstGeom>
          <a:noFill/>
          <a:effectLst>
            <a:outerShdw blurRad="50800" dist="38100" dir="5400000" sx="102000" sy="102000" algn="t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122354-D990-4DCF-B76E-5B40DDF0D209}"/>
              </a:ext>
            </a:extLst>
          </p:cNvPr>
          <p:cNvSpPr/>
          <p:nvPr/>
        </p:nvSpPr>
        <p:spPr>
          <a:xfrm>
            <a:off x="6384925" y="2556381"/>
            <a:ext cx="222010" cy="285750"/>
          </a:xfrm>
          <a:prstGeom prst="rect">
            <a:avLst/>
          </a:prstGeom>
          <a:solidFill>
            <a:srgbClr val="C0D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FABEE44B-6959-417C-AA3E-2C4A2311E662}"/>
              </a:ext>
            </a:extLst>
          </p:cNvPr>
          <p:cNvSpPr/>
          <p:nvPr/>
        </p:nvSpPr>
        <p:spPr>
          <a:xfrm>
            <a:off x="7899961" y="3410749"/>
            <a:ext cx="657253" cy="265695"/>
          </a:xfrm>
          <a:prstGeom prst="rect">
            <a:avLst/>
          </a:prstGeom>
          <a:solidFill>
            <a:srgbClr val="77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B41CE24-C957-477C-8A67-9C2EAEAB595C}"/>
              </a:ext>
            </a:extLst>
          </p:cNvPr>
          <p:cNvSpPr/>
          <p:nvPr/>
        </p:nvSpPr>
        <p:spPr>
          <a:xfrm>
            <a:off x="7902121" y="3603956"/>
            <a:ext cx="723880" cy="153870"/>
          </a:xfrm>
          <a:prstGeom prst="rect">
            <a:avLst/>
          </a:prstGeom>
          <a:solidFill>
            <a:srgbClr val="77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6D0142C-6525-4C9B-B7B9-C1B55E07E4CD}"/>
              </a:ext>
            </a:extLst>
          </p:cNvPr>
          <p:cNvSpPr/>
          <p:nvPr/>
        </p:nvSpPr>
        <p:spPr>
          <a:xfrm>
            <a:off x="7674258" y="3444439"/>
            <a:ext cx="82349" cy="159517"/>
          </a:xfrm>
          <a:prstGeom prst="rect">
            <a:avLst/>
          </a:prstGeom>
          <a:solidFill>
            <a:srgbClr val="77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xmlns="" id="{159A1A99-E58A-41E0-9798-1C0B597DE906}"/>
              </a:ext>
            </a:extLst>
          </p:cNvPr>
          <p:cNvSpPr/>
          <p:nvPr/>
        </p:nvSpPr>
        <p:spPr>
          <a:xfrm>
            <a:off x="2050097" y="3709573"/>
            <a:ext cx="2076425" cy="646066"/>
          </a:xfrm>
          <a:prstGeom prst="wedgeRoundRectCallout">
            <a:avLst>
              <a:gd name="adj1" fmla="val -64429"/>
              <a:gd name="adj2" fmla="val 55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The Housing Stability Plan is created 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xmlns="" id="{11ADDE09-FA13-4BAC-9421-90562BCC3B05}"/>
              </a:ext>
            </a:extLst>
          </p:cNvPr>
          <p:cNvSpPr/>
          <p:nvPr/>
        </p:nvSpPr>
        <p:spPr>
          <a:xfrm>
            <a:off x="6740031" y="1344939"/>
            <a:ext cx="3408633" cy="1085477"/>
          </a:xfrm>
          <a:prstGeom prst="wedgeRoundRectCallout">
            <a:avLst>
              <a:gd name="adj1" fmla="val 18063"/>
              <a:gd name="adj2" fmla="val 11525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After enrolling a participant into RRH, you can enroll them into Bridge or Crisis until you find a permanent unit. </a:t>
            </a:r>
          </a:p>
          <a:p>
            <a:pPr algn="ctr"/>
            <a:endParaRPr lang="en-US" sz="900" b="1" dirty="0"/>
          </a:p>
          <a:p>
            <a:pPr algn="ctr"/>
            <a:r>
              <a:rPr lang="en-US" sz="800" b="1" dirty="0"/>
              <a:t>* First Bridge, then Crisis </a:t>
            </a:r>
            <a:r>
              <a:rPr lang="en-US" sz="800" b="1" i="1" dirty="0"/>
              <a:t>only</a:t>
            </a:r>
            <a:r>
              <a:rPr lang="en-US" sz="800" b="1" dirty="0"/>
              <a:t> if Bridge is not available.</a:t>
            </a:r>
            <a:endParaRPr lang="en-US" sz="700" b="1" dirty="0"/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/>
          <a:p>
            <a:pPr lvl="0"/>
            <a:r>
              <a:rPr lang="en-US" b="1" dirty="0">
                <a:latin typeface="Arial Narrow" panose="020B0606020202030204" pitchFamily="34" charset="0"/>
                <a:sym typeface="Quattrocento Sans"/>
              </a:rPr>
              <a:t>Supportive Services-Case Management</a:t>
            </a: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63" name="Picture 2" descr="Related image">
            <a:extLst>
              <a:ext uri="{FF2B5EF4-FFF2-40B4-BE49-F238E27FC236}">
                <a16:creationId xmlns:a16="http://schemas.microsoft.com/office/drawing/2014/main" xmlns="" id="{4ED0504E-868C-4470-A3A6-FA3C312B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55" y="2184591"/>
            <a:ext cx="403840" cy="4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Related image">
            <a:extLst>
              <a:ext uri="{FF2B5EF4-FFF2-40B4-BE49-F238E27FC236}">
                <a16:creationId xmlns:a16="http://schemas.microsoft.com/office/drawing/2014/main" xmlns="" id="{3F969E75-6E6A-439D-BF88-34007E55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16" y="4333596"/>
            <a:ext cx="678151" cy="6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Related image">
            <a:extLst>
              <a:ext uri="{FF2B5EF4-FFF2-40B4-BE49-F238E27FC236}">
                <a16:creationId xmlns:a16="http://schemas.microsoft.com/office/drawing/2014/main" xmlns="" id="{DACE63E3-A040-415E-857F-1F6D0FB0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6" y="6007046"/>
            <a:ext cx="699614" cy="6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C36D63A-CD16-412D-AD3C-AB59B2140666}"/>
              </a:ext>
            </a:extLst>
          </p:cNvPr>
          <p:cNvSpPr/>
          <p:nvPr/>
        </p:nvSpPr>
        <p:spPr>
          <a:xfrm>
            <a:off x="8811023" y="4032606"/>
            <a:ext cx="2291154" cy="323033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Crisis/ Bridge Housing 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xmlns="" id="{C498D381-D5E9-4A22-9CEE-3A5035444148}"/>
              </a:ext>
            </a:extLst>
          </p:cNvPr>
          <p:cNvSpPr/>
          <p:nvPr/>
        </p:nvSpPr>
        <p:spPr>
          <a:xfrm rot="16950872">
            <a:off x="4731459" y="2476769"/>
            <a:ext cx="2605319" cy="2401638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2" descr="Related image">
            <a:extLst>
              <a:ext uri="{FF2B5EF4-FFF2-40B4-BE49-F238E27FC236}">
                <a16:creationId xmlns:a16="http://schemas.microsoft.com/office/drawing/2014/main" xmlns="" id="{B977B2B8-4101-42CB-B57C-BD5CB7EB7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2000"/>
                    </a14:imgEffect>
                    <a14:imgEffect>
                      <a14:brightnessContrast bright="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31929" r="13347" b="11323"/>
          <a:stretch/>
        </p:blipFill>
        <p:spPr bwMode="auto">
          <a:xfrm>
            <a:off x="5515740" y="2800202"/>
            <a:ext cx="886275" cy="808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284EB6C-F07A-40B7-B9FA-56944DFCB835}"/>
              </a:ext>
            </a:extLst>
          </p:cNvPr>
          <p:cNvSpPr txBox="1"/>
          <p:nvPr/>
        </p:nvSpPr>
        <p:spPr>
          <a:xfrm>
            <a:off x="5083859" y="2427992"/>
            <a:ext cx="1668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Case Management &amp; Supportive Services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BDED178-9A50-4BD1-B805-303853A4B40D}"/>
              </a:ext>
            </a:extLst>
          </p:cNvPr>
          <p:cNvSpPr txBox="1"/>
          <p:nvPr/>
        </p:nvSpPr>
        <p:spPr>
          <a:xfrm>
            <a:off x="5096451" y="3623404"/>
            <a:ext cx="1856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Build rapport, connect to mainstream benefits, Health Services, Tenant Education, Legal Services,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Education, Vocation, Employment Services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xmlns="" id="{EF2E8CE6-AEA1-473E-A3C2-E00727684207}"/>
              </a:ext>
            </a:extLst>
          </p:cNvPr>
          <p:cNvSpPr/>
          <p:nvPr/>
        </p:nvSpPr>
        <p:spPr>
          <a:xfrm>
            <a:off x="2903418" y="5376330"/>
            <a:ext cx="3109912" cy="733048"/>
          </a:xfrm>
          <a:prstGeom prst="wedgeRoundRectCallout">
            <a:avLst>
              <a:gd name="adj1" fmla="val -57612"/>
              <a:gd name="adj2" fmla="val 662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First, check if the participant is in HMIS and if the CES Assessment is completed. </a:t>
            </a:r>
          </a:p>
        </p:txBody>
      </p:sp>
      <p:pic>
        <p:nvPicPr>
          <p:cNvPr id="44" name="Picture 2" descr="Related image">
            <a:extLst>
              <a:ext uri="{FF2B5EF4-FFF2-40B4-BE49-F238E27FC236}">
                <a16:creationId xmlns:a16="http://schemas.microsoft.com/office/drawing/2014/main" xmlns="" id="{22AF5FA9-F394-47C9-B58A-178317EE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" y="4700830"/>
            <a:ext cx="665525" cy="6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Related image">
            <a:extLst>
              <a:ext uri="{FF2B5EF4-FFF2-40B4-BE49-F238E27FC236}">
                <a16:creationId xmlns:a16="http://schemas.microsoft.com/office/drawing/2014/main" xmlns="" id="{1D1D044D-EEFF-445D-BD39-4FEED6A40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Blur radius="2"/>
                    </a14:imgEffect>
                    <a14:imgEffect>
                      <a14:sharpenSoften amount="3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43367" r="-46" b="-680"/>
          <a:stretch/>
        </p:blipFill>
        <p:spPr bwMode="auto">
          <a:xfrm>
            <a:off x="-9901" y="790946"/>
            <a:ext cx="7236958" cy="27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85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mage result for clouds cartoon">
            <a:extLst>
              <a:ext uri="{FF2B5EF4-FFF2-40B4-BE49-F238E27FC236}">
                <a16:creationId xmlns:a16="http://schemas.microsoft.com/office/drawing/2014/main" xmlns="" id="{42BD11C5-8F4B-4AE1-BC5F-DF294D381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2003"/>
            <a:ext cx="12192001" cy="457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/>
          <a:p>
            <a:pPr lvl="0"/>
            <a:r>
              <a:rPr lang="en-US" b="1" dirty="0">
                <a:latin typeface="Arial Narrow" panose="020B0606020202030204" pitchFamily="34" charset="0"/>
                <a:sym typeface="Quattrocento Sans"/>
              </a:rPr>
              <a:t>Supportive Services-Housing</a:t>
            </a:r>
            <a:r>
              <a:rPr lang="en-US" dirty="0">
                <a:latin typeface="Arial Narrow" panose="020B0606020202030204" pitchFamily="34" charset="0"/>
                <a:sym typeface="Quattrocento Sans"/>
              </a:rPr>
              <a:t> </a:t>
            </a:r>
            <a:r>
              <a:rPr lang="en-US" b="1" dirty="0">
                <a:latin typeface="Arial Narrow" panose="020B0606020202030204" pitchFamily="34" charset="0"/>
                <a:sym typeface="Quattrocento Sans"/>
              </a:rPr>
              <a:t>Supportive Services</a:t>
            </a: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7588" y="5931497"/>
            <a:ext cx="2157412" cy="1106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2919490" y="1670168"/>
            <a:ext cx="635302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>
              <a:solidFill>
                <a:srgbClr val="006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8" descr="Image result for cartoon water pipe">
            <a:extLst>
              <a:ext uri="{FF2B5EF4-FFF2-40B4-BE49-F238E27FC236}">
                <a16:creationId xmlns:a16="http://schemas.microsoft.com/office/drawing/2014/main" xmlns="" id="{6AFA807B-78A9-4601-A3D4-72A26BD7C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8200" y="3294643"/>
            <a:ext cx="1779110" cy="17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61A777-3403-43C4-A4B7-6F1C68E3FC41}"/>
              </a:ext>
            </a:extLst>
          </p:cNvPr>
          <p:cNvSpPr/>
          <p:nvPr/>
        </p:nvSpPr>
        <p:spPr>
          <a:xfrm>
            <a:off x="7005811" y="4087402"/>
            <a:ext cx="814310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8" descr="Related image">
            <a:extLst>
              <a:ext uri="{FF2B5EF4-FFF2-40B4-BE49-F238E27FC236}">
                <a16:creationId xmlns:a16="http://schemas.microsoft.com/office/drawing/2014/main" xmlns="" id="{A31E2541-BDB3-4A39-98EE-AF82F0DF7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2989" y="1671639"/>
            <a:ext cx="24860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lip">
            <a:extLst>
              <a:ext uri="{FF2B5EF4-FFF2-40B4-BE49-F238E27FC236}">
                <a16:creationId xmlns:a16="http://schemas.microsoft.com/office/drawing/2014/main" xmlns="" id="{FEF38FDE-CE24-4E4E-B088-A180A5051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" r="817" b="41893"/>
          <a:stretch/>
        </p:blipFill>
        <p:spPr bwMode="auto">
          <a:xfrm>
            <a:off x="65836" y="2645954"/>
            <a:ext cx="12214609" cy="42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lated image">
            <a:extLst>
              <a:ext uri="{FF2B5EF4-FFF2-40B4-BE49-F238E27FC236}">
                <a16:creationId xmlns:a16="http://schemas.microsoft.com/office/drawing/2014/main" xmlns="" id="{C9DC5580-84D7-4E7C-A694-240C5D913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2"/>
                    </a14:imgEffect>
                    <a14:imgEffect>
                      <a14:sharpenSoften amount="3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680" r="-46" b="-680"/>
          <a:stretch/>
        </p:blipFill>
        <p:spPr bwMode="auto">
          <a:xfrm>
            <a:off x="61999" y="465978"/>
            <a:ext cx="9858697" cy="36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lated image">
            <a:extLst>
              <a:ext uri="{FF2B5EF4-FFF2-40B4-BE49-F238E27FC236}">
                <a16:creationId xmlns:a16="http://schemas.microsoft.com/office/drawing/2014/main" xmlns="" id="{03F6B4EB-222C-4910-9F5C-3EE50923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68" y="4678948"/>
            <a:ext cx="632533" cy="6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lated image">
            <a:extLst>
              <a:ext uri="{FF2B5EF4-FFF2-40B4-BE49-F238E27FC236}">
                <a16:creationId xmlns:a16="http://schemas.microsoft.com/office/drawing/2014/main" xmlns="" id="{B6E47757-B446-4E27-9298-D6D0070E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91" y="5859780"/>
            <a:ext cx="632464" cy="63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lated image">
            <a:extLst>
              <a:ext uri="{FF2B5EF4-FFF2-40B4-BE49-F238E27FC236}">
                <a16:creationId xmlns:a16="http://schemas.microsoft.com/office/drawing/2014/main" xmlns="" id="{141B1CEF-6932-4183-BE2F-0442962D6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55" y="3661486"/>
            <a:ext cx="685786" cy="6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33">
            <a:extLst>
              <a:ext uri="{FF2B5EF4-FFF2-40B4-BE49-F238E27FC236}">
                <a16:creationId xmlns:a16="http://schemas.microsoft.com/office/drawing/2014/main" xmlns="" id="{24B822D7-45BB-4F89-BB1F-E5B45FE699ED}"/>
              </a:ext>
            </a:extLst>
          </p:cNvPr>
          <p:cNvSpPr/>
          <p:nvPr/>
        </p:nvSpPr>
        <p:spPr>
          <a:xfrm rot="16950872">
            <a:off x="6501010" y="4033656"/>
            <a:ext cx="2398580" cy="2019309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20" descr="Image result for 3d cartoon housing inspection">
            <a:extLst>
              <a:ext uri="{FF2B5EF4-FFF2-40B4-BE49-F238E27FC236}">
                <a16:creationId xmlns:a16="http://schemas.microsoft.com/office/drawing/2014/main" xmlns="" id="{4421DC6D-E006-447F-B020-A85F588B3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3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75"/>
          <a:stretch/>
        </p:blipFill>
        <p:spPr bwMode="auto">
          <a:xfrm flipH="1">
            <a:off x="7077554" y="4289049"/>
            <a:ext cx="1143247" cy="1438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2221569-6E76-42EE-94CE-9D597A4DB567}"/>
              </a:ext>
            </a:extLst>
          </p:cNvPr>
          <p:cNvSpPr txBox="1"/>
          <p:nvPr/>
        </p:nvSpPr>
        <p:spPr>
          <a:xfrm>
            <a:off x="6734767" y="4078010"/>
            <a:ext cx="16686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Housing Inspection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FD3A576-776F-475A-BBE2-B8B8C2FC5F25}"/>
              </a:ext>
            </a:extLst>
          </p:cNvPr>
          <p:cNvSpPr txBox="1"/>
          <p:nvPr/>
        </p:nvSpPr>
        <p:spPr>
          <a:xfrm>
            <a:off x="6756357" y="5636790"/>
            <a:ext cx="185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Must meet habitability standards. </a:t>
            </a:r>
            <a:endParaRPr lang="en-US" dirty="0"/>
          </a:p>
          <a:p>
            <a:endParaRPr lang="en-US" dirty="0"/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xmlns="" id="{A90ECD95-035E-4CBF-A8A1-305A4C78D945}"/>
              </a:ext>
            </a:extLst>
          </p:cNvPr>
          <p:cNvSpPr/>
          <p:nvPr/>
        </p:nvSpPr>
        <p:spPr>
          <a:xfrm rot="16950872">
            <a:off x="9028298" y="1734061"/>
            <a:ext cx="3162090" cy="2863564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20702B9-D8C1-4BB6-890E-F2EAE33F227F}"/>
              </a:ext>
            </a:extLst>
          </p:cNvPr>
          <p:cNvSpPr txBox="1"/>
          <p:nvPr/>
        </p:nvSpPr>
        <p:spPr>
          <a:xfrm>
            <a:off x="9609846" y="1852852"/>
            <a:ext cx="16686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Tenant Education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BB827F4-BE0E-491E-B38B-EE63A6C598BF}"/>
              </a:ext>
            </a:extLst>
          </p:cNvPr>
          <p:cNvSpPr txBox="1"/>
          <p:nvPr/>
        </p:nvSpPr>
        <p:spPr>
          <a:xfrm>
            <a:off x="9348111" y="3378534"/>
            <a:ext cx="25525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How to be a good neighbor,</a:t>
            </a:r>
            <a:endParaRPr lang="en-US" sz="1100" i="1" dirty="0"/>
          </a:p>
          <a:p>
            <a:pPr algn="ctr"/>
            <a:r>
              <a:rPr lang="en-US" sz="1100" dirty="0"/>
              <a:t>Lease requirements and violations,</a:t>
            </a:r>
          </a:p>
          <a:p>
            <a:pPr algn="ctr"/>
            <a:r>
              <a:rPr lang="en-US" sz="1100" dirty="0"/>
              <a:t>Paying rent and bills on time,</a:t>
            </a:r>
          </a:p>
          <a:p>
            <a:pPr algn="ctr"/>
            <a:r>
              <a:rPr lang="en-US" sz="1100" dirty="0"/>
              <a:t>Budgeting, </a:t>
            </a:r>
          </a:p>
          <a:p>
            <a:pPr algn="ctr"/>
            <a:r>
              <a:rPr lang="en-US" sz="1100" dirty="0"/>
              <a:t>Where’s the nearest food bank,</a:t>
            </a:r>
          </a:p>
          <a:p>
            <a:pPr algn="ctr"/>
            <a:r>
              <a:rPr lang="en-US" sz="1100" dirty="0"/>
              <a:t>bus stop, etc.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xmlns="" id="{0FD0BEC7-4808-4AEB-B044-712F4C15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8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063" y="2124053"/>
            <a:ext cx="1325351" cy="1325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xmlns="" id="{F70BB4FB-D835-478E-B232-128CBA0C77E9}"/>
              </a:ext>
            </a:extLst>
          </p:cNvPr>
          <p:cNvSpPr/>
          <p:nvPr/>
        </p:nvSpPr>
        <p:spPr>
          <a:xfrm rot="16617433">
            <a:off x="-114140" y="3855628"/>
            <a:ext cx="2125034" cy="1589896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E7EC67B-F86A-49E1-A2C2-02AF78FF296E}"/>
              </a:ext>
            </a:extLst>
          </p:cNvPr>
          <p:cNvSpPr txBox="1"/>
          <p:nvPr/>
        </p:nvSpPr>
        <p:spPr>
          <a:xfrm>
            <a:off x="171934" y="3781749"/>
            <a:ext cx="16686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Housing Location</a:t>
            </a:r>
          </a:p>
        </p:txBody>
      </p:sp>
      <p:pic>
        <p:nvPicPr>
          <p:cNvPr id="28" name="Picture 6" descr="Related image">
            <a:extLst>
              <a:ext uri="{FF2B5EF4-FFF2-40B4-BE49-F238E27FC236}">
                <a16:creationId xmlns:a16="http://schemas.microsoft.com/office/drawing/2014/main" xmlns="" id="{5549CC82-D2C6-438E-85A4-8DDBDCA4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372" flipH="1">
            <a:off x="429162" y="4193208"/>
            <a:ext cx="1049345" cy="106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loud 39">
            <a:extLst>
              <a:ext uri="{FF2B5EF4-FFF2-40B4-BE49-F238E27FC236}">
                <a16:creationId xmlns:a16="http://schemas.microsoft.com/office/drawing/2014/main" xmlns="" id="{FDC502A0-9763-4936-9BB1-FF8F006AF787}"/>
              </a:ext>
            </a:extLst>
          </p:cNvPr>
          <p:cNvSpPr/>
          <p:nvPr/>
        </p:nvSpPr>
        <p:spPr>
          <a:xfrm rot="16950872">
            <a:off x="3895481" y="3909693"/>
            <a:ext cx="2218338" cy="1879310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2" descr="Related image">
            <a:extLst>
              <a:ext uri="{FF2B5EF4-FFF2-40B4-BE49-F238E27FC236}">
                <a16:creationId xmlns:a16="http://schemas.microsoft.com/office/drawing/2014/main" xmlns="" id="{23A2B71D-0575-49A6-A4FA-7066FDA0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6" y="4277450"/>
            <a:ext cx="1279071" cy="12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737A0D7-0101-4654-8A22-B170BF3C50EA}"/>
              </a:ext>
            </a:extLst>
          </p:cNvPr>
          <p:cNvSpPr txBox="1"/>
          <p:nvPr/>
        </p:nvSpPr>
        <p:spPr>
          <a:xfrm>
            <a:off x="4231346" y="4102455"/>
            <a:ext cx="1470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Landlord Negotiation</a:t>
            </a:r>
          </a:p>
        </p:txBody>
      </p:sp>
      <p:pic>
        <p:nvPicPr>
          <p:cNvPr id="42" name="Picture 2" descr="Related image">
            <a:extLst>
              <a:ext uri="{FF2B5EF4-FFF2-40B4-BE49-F238E27FC236}">
                <a16:creationId xmlns:a16="http://schemas.microsoft.com/office/drawing/2014/main" xmlns="" id="{9D06B959-28A0-4C69-B78E-2E9FF748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50" y="4083062"/>
            <a:ext cx="685786" cy="6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55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ouds cartoon">
            <a:extLst>
              <a:ext uri="{FF2B5EF4-FFF2-40B4-BE49-F238E27FC236}">
                <a16:creationId xmlns:a16="http://schemas.microsoft.com/office/drawing/2014/main" xmlns="" id="{3D7A591A-C46A-48BA-A706-96F15C169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3" y="732319"/>
            <a:ext cx="12204183" cy="457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32318"/>
          </a:xfrm>
          <a:prstGeom prst="rect">
            <a:avLst/>
          </a:prstGeom>
          <a:solidFill>
            <a:srgbClr val="006587"/>
          </a:solidFill>
          <a:ln>
            <a:noFill/>
          </a:ln>
        </p:spPr>
        <p:txBody>
          <a:bodyPr spcFirstLastPara="1" vert="horz" wrap="square" lIns="182875" tIns="45700" rIns="91400" bIns="45700" rtlCol="0" anchor="ctr" anchorCtr="0">
            <a:noAutofit/>
          </a:bodyPr>
          <a:lstStyle/>
          <a:p>
            <a:pPr lvl="0"/>
            <a:r>
              <a:rPr lang="en-US" b="1" dirty="0">
                <a:latin typeface="Arial Narrow" panose="020B0606020202030204" pitchFamily="34" charset="0"/>
                <a:sym typeface="Quattrocento Sans"/>
              </a:rPr>
              <a:t>Supportive Services -Reunification </a:t>
            </a: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7588" y="5931497"/>
            <a:ext cx="2157412" cy="1106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2919490" y="1670168"/>
            <a:ext cx="635302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>
              <a:solidFill>
                <a:srgbClr val="006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8" descr="Image result for cartoon water pipe">
            <a:extLst>
              <a:ext uri="{FF2B5EF4-FFF2-40B4-BE49-F238E27FC236}">
                <a16:creationId xmlns:a16="http://schemas.microsoft.com/office/drawing/2014/main" xmlns="" id="{6AFA807B-78A9-4601-A3D4-72A26BD7C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8200" y="3294643"/>
            <a:ext cx="1779110" cy="17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Related image">
            <a:extLst>
              <a:ext uri="{FF2B5EF4-FFF2-40B4-BE49-F238E27FC236}">
                <a16:creationId xmlns:a16="http://schemas.microsoft.com/office/drawing/2014/main" xmlns="" id="{A31E2541-BDB3-4A39-98EE-AF82F0DF7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2989" y="1671639"/>
            <a:ext cx="24860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lip">
            <a:extLst>
              <a:ext uri="{FF2B5EF4-FFF2-40B4-BE49-F238E27FC236}">
                <a16:creationId xmlns:a16="http://schemas.microsoft.com/office/drawing/2014/main" xmlns="" id="{FEF38FDE-CE24-4E4E-B088-A180A5051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" r="817" b="41893"/>
          <a:stretch/>
        </p:blipFill>
        <p:spPr bwMode="auto">
          <a:xfrm>
            <a:off x="0" y="3272383"/>
            <a:ext cx="12192000" cy="350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elated image">
            <a:extLst>
              <a:ext uri="{FF2B5EF4-FFF2-40B4-BE49-F238E27FC236}">
                <a16:creationId xmlns:a16="http://schemas.microsoft.com/office/drawing/2014/main" xmlns="" id="{C9DC5580-84D7-4E7C-A694-240C5D913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2"/>
                    </a14:imgEffect>
                    <a14:imgEffect>
                      <a14:sharpenSoften amount="3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680" r="-46" b="-680"/>
          <a:stretch/>
        </p:blipFill>
        <p:spPr bwMode="auto">
          <a:xfrm>
            <a:off x="-29171" y="833197"/>
            <a:ext cx="9966778" cy="342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lated image">
            <a:extLst>
              <a:ext uri="{FF2B5EF4-FFF2-40B4-BE49-F238E27FC236}">
                <a16:creationId xmlns:a16="http://schemas.microsoft.com/office/drawing/2014/main" xmlns="" id="{B6E47757-B446-4E27-9298-D6D0070E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17" y="5203416"/>
            <a:ext cx="516895" cy="51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E1B3011F-80E5-4E18-9DE4-8C960C7E7FA6}"/>
              </a:ext>
            </a:extLst>
          </p:cNvPr>
          <p:cNvSpPr/>
          <p:nvPr/>
        </p:nvSpPr>
        <p:spPr>
          <a:xfrm rot="16950872">
            <a:off x="9010257" y="3261270"/>
            <a:ext cx="3479061" cy="2498729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2677B3-4637-47C3-AF9D-C8D6C35F25BF}"/>
              </a:ext>
            </a:extLst>
          </p:cNvPr>
          <p:cNvSpPr txBox="1"/>
          <p:nvPr/>
        </p:nvSpPr>
        <p:spPr>
          <a:xfrm>
            <a:off x="9920583" y="3121224"/>
            <a:ext cx="1668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Reunification</a:t>
            </a:r>
          </a:p>
        </p:txBody>
      </p:sp>
      <p:pic>
        <p:nvPicPr>
          <p:cNvPr id="20" name="Picture 4" descr="Image result for family hugging 3d cartoon">
            <a:extLst>
              <a:ext uri="{FF2B5EF4-FFF2-40B4-BE49-F238E27FC236}">
                <a16:creationId xmlns:a16="http://schemas.microsoft.com/office/drawing/2014/main" xmlns="" id="{56372212-5F99-4BC9-B26C-D4DE6277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556" y="3557817"/>
            <a:ext cx="1056657" cy="18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airplane">
            <a:extLst>
              <a:ext uri="{FF2B5EF4-FFF2-40B4-BE49-F238E27FC236}">
                <a16:creationId xmlns:a16="http://schemas.microsoft.com/office/drawing/2014/main" xmlns="" id="{26F5DB6E-D986-4DE7-89CC-CF36B770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068">
            <a:off x="8406485" y="1086540"/>
            <a:ext cx="3453311" cy="16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35">
            <a:extLst>
              <a:ext uri="{FF2B5EF4-FFF2-40B4-BE49-F238E27FC236}">
                <a16:creationId xmlns:a16="http://schemas.microsoft.com/office/drawing/2014/main" xmlns="" id="{E64010A6-A832-43AC-8F2A-53C296EB8DA0}"/>
              </a:ext>
            </a:extLst>
          </p:cNvPr>
          <p:cNvSpPr/>
          <p:nvPr/>
        </p:nvSpPr>
        <p:spPr>
          <a:xfrm rot="16950872">
            <a:off x="4202966" y="4005060"/>
            <a:ext cx="2804104" cy="2401638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2" descr="Related image">
            <a:extLst>
              <a:ext uri="{FF2B5EF4-FFF2-40B4-BE49-F238E27FC236}">
                <a16:creationId xmlns:a16="http://schemas.microsoft.com/office/drawing/2014/main" xmlns="" id="{02B5396B-0645-475C-B7CE-7BEE7220A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2000"/>
                    </a14:imgEffect>
                    <a14:imgEffect>
                      <a14:brightnessContrast bright="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31929" r="13347" b="11323"/>
          <a:stretch/>
        </p:blipFill>
        <p:spPr bwMode="auto">
          <a:xfrm>
            <a:off x="5058977" y="4391683"/>
            <a:ext cx="886275" cy="808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CC50954-A268-4E7C-9C73-6A7BB428AB00}"/>
              </a:ext>
            </a:extLst>
          </p:cNvPr>
          <p:cNvSpPr txBox="1"/>
          <p:nvPr/>
        </p:nvSpPr>
        <p:spPr>
          <a:xfrm>
            <a:off x="4613023" y="5230606"/>
            <a:ext cx="18567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Connect to family or friends.</a:t>
            </a:r>
          </a:p>
          <a:p>
            <a:pPr algn="ctr"/>
            <a:endParaRPr lang="en-US" sz="1100" i="1" dirty="0"/>
          </a:p>
          <a:p>
            <a:pPr algn="ctr"/>
            <a:r>
              <a:rPr lang="en-US" sz="1100" dirty="0"/>
              <a:t>We want to do our best to divert or prevent entering the homeless system.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A43078E-457F-442C-B759-2999E96DF341}"/>
              </a:ext>
            </a:extLst>
          </p:cNvPr>
          <p:cNvSpPr txBox="1"/>
          <p:nvPr/>
        </p:nvSpPr>
        <p:spPr>
          <a:xfrm>
            <a:off x="4634126" y="3948728"/>
            <a:ext cx="1668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Advocacy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F957C57-B51A-467D-AE60-81DB8226014A}"/>
              </a:ext>
            </a:extLst>
          </p:cNvPr>
          <p:cNvSpPr txBox="1"/>
          <p:nvPr/>
        </p:nvSpPr>
        <p:spPr>
          <a:xfrm>
            <a:off x="9750906" y="5328766"/>
            <a:ext cx="1856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Successful Permanent Housing Placement </a:t>
            </a:r>
          </a:p>
        </p:txBody>
      </p:sp>
    </p:spTree>
    <p:extLst>
      <p:ext uri="{BB962C8B-B14F-4D97-AF65-F5344CB8AC3E}">
        <p14:creationId xmlns:p14="http://schemas.microsoft.com/office/powerpoint/2010/main" val="3518443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1110</Words>
  <Application>Microsoft Office PowerPoint</Application>
  <PresentationFormat>Custom</PresentationFormat>
  <Paragraphs>215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</vt:lpstr>
      <vt:lpstr> </vt:lpstr>
      <vt:lpstr>PowerPoint Presentation</vt:lpstr>
      <vt:lpstr>Program Overview: Best Practices</vt:lpstr>
      <vt:lpstr>PowerPoint Presentation</vt:lpstr>
      <vt:lpstr>PowerPoint Presentation</vt:lpstr>
      <vt:lpstr>Supportive Services-Case Management</vt:lpstr>
      <vt:lpstr>Supportive Services-Housing Supportive Services</vt:lpstr>
      <vt:lpstr>Supportive Services -Reunification </vt:lpstr>
      <vt:lpstr>Supportive Services-Housing Stabilization </vt:lpstr>
      <vt:lpstr>Financial Services: Rental, Move-In, Utility</vt:lpstr>
      <vt:lpstr>Financial Services: General Housing Assistance</vt:lpstr>
      <vt:lpstr>Financial Services: Reunification Services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Charisse Mercado</dc:creator>
  <cp:lastModifiedBy>DMH</cp:lastModifiedBy>
  <cp:revision>64</cp:revision>
  <cp:lastPrinted>2018-04-20T21:24:16Z</cp:lastPrinted>
  <dcterms:created xsi:type="dcterms:W3CDTF">2018-04-17T14:51:37Z</dcterms:created>
  <dcterms:modified xsi:type="dcterms:W3CDTF">2018-04-23T22:00:40Z</dcterms:modified>
</cp:coreProperties>
</file>