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30"/>
  </p:notesMasterIdLst>
  <p:handoutMasterIdLst>
    <p:handoutMasterId r:id="rId31"/>
  </p:handoutMasterIdLst>
  <p:sldIdLst>
    <p:sldId id="503" r:id="rId5"/>
    <p:sldId id="518" r:id="rId6"/>
    <p:sldId id="523" r:id="rId7"/>
    <p:sldId id="524" r:id="rId8"/>
    <p:sldId id="525" r:id="rId9"/>
    <p:sldId id="509" r:id="rId10"/>
    <p:sldId id="508" r:id="rId11"/>
    <p:sldId id="511" r:id="rId12"/>
    <p:sldId id="512" r:id="rId13"/>
    <p:sldId id="513" r:id="rId14"/>
    <p:sldId id="527" r:id="rId15"/>
    <p:sldId id="528" r:id="rId16"/>
    <p:sldId id="529" r:id="rId17"/>
    <p:sldId id="530" r:id="rId18"/>
    <p:sldId id="531" r:id="rId19"/>
    <p:sldId id="532" r:id="rId20"/>
    <p:sldId id="533" r:id="rId21"/>
    <p:sldId id="534" r:id="rId22"/>
    <p:sldId id="535" r:id="rId23"/>
    <p:sldId id="536" r:id="rId24"/>
    <p:sldId id="537" r:id="rId25"/>
    <p:sldId id="538" r:id="rId26"/>
    <p:sldId id="539" r:id="rId27"/>
    <p:sldId id="540" r:id="rId28"/>
    <p:sldId id="519" r:id="rId2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Mahin" initials="SM" lastIdx="25" clrIdx="0">
    <p:extLst/>
  </p:cmAuthor>
  <p:cmAuthor id="2" name="William Lehman" initials="WL" lastIdx="5"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1870"/>
    <a:srgbClr val="8602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13D807-0842-48B3-BC93-1A445E76D02F}" v="216" dt="2018-04-19T23:19:18.777"/>
    <p1510:client id="{27B1CA81-131A-45DD-9917-46204D026A71}" v="32" dt="2018-04-19T23:06:21.6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445" autoAdjust="0"/>
  </p:normalViewPr>
  <p:slideViewPr>
    <p:cSldViewPr snapToGrid="0">
      <p:cViewPr>
        <p:scale>
          <a:sx n="68" d="100"/>
          <a:sy n="68" d="100"/>
        </p:scale>
        <p:origin x="-1858" y="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image" Target="../media/image12.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image" Target="../media/image12.jp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B32EB1-275F-42A8-9CAE-127EC820A238}" type="doc">
      <dgm:prSet loTypeId="urn:microsoft.com/office/officeart/2011/layout/RadialPictureList" loCatId="picture" qsTypeId="urn:microsoft.com/office/officeart/2005/8/quickstyle/simple1" qsCatId="simple" csTypeId="urn:microsoft.com/office/officeart/2005/8/colors/colorful2" csCatId="colorful" phldr="1"/>
      <dgm:spPr/>
      <dgm:t>
        <a:bodyPr/>
        <a:lstStyle/>
        <a:p>
          <a:endParaRPr lang="en-US"/>
        </a:p>
      </dgm:t>
    </dgm:pt>
    <dgm:pt modelId="{82BA0931-6250-4B20-A9CF-F7B2F6B2E3FE}">
      <dgm:prSet phldrT="[Text]"/>
      <dgm:spPr/>
      <dgm:t>
        <a:bodyPr/>
        <a:lstStyle/>
        <a:p>
          <a:r>
            <a:rPr lang="en-US" sz="2400" b="0">
              <a:latin typeface="Gill Sans MT" panose="020B0502020104020203" pitchFamily="34" charset="0"/>
              <a:cs typeface="Arial"/>
            </a:rPr>
            <a:t>Coordinated Entry System</a:t>
          </a:r>
        </a:p>
      </dgm:t>
    </dgm:pt>
    <dgm:pt modelId="{944E076C-5DD8-4CA1-A7EC-4CCD57A4B635}" type="parTrans" cxnId="{00B8ECD7-FFC7-48BF-85D3-07FAE9C53EAC}">
      <dgm:prSet/>
      <dgm:spPr/>
      <dgm:t>
        <a:bodyPr/>
        <a:lstStyle/>
        <a:p>
          <a:endParaRPr lang="en-US"/>
        </a:p>
      </dgm:t>
    </dgm:pt>
    <dgm:pt modelId="{B73D3246-5480-471A-82AF-783CA7F794A8}" type="sibTrans" cxnId="{00B8ECD7-FFC7-48BF-85D3-07FAE9C53EAC}">
      <dgm:prSet/>
      <dgm:spPr/>
      <dgm:t>
        <a:bodyPr/>
        <a:lstStyle/>
        <a:p>
          <a:endParaRPr lang="en-US"/>
        </a:p>
      </dgm:t>
    </dgm:pt>
    <dgm:pt modelId="{1819271D-3802-4814-A6F6-474A6EC2F4D0}">
      <dgm:prSet phldrT="[Text]"/>
      <dgm:spPr/>
      <dgm:t>
        <a:bodyPr/>
        <a:lstStyle/>
        <a:p>
          <a:r>
            <a:rPr lang="en-US" sz="2400">
              <a:latin typeface="Gill Sans MT" panose="020B0502020104020203" pitchFamily="34" charset="0"/>
              <a:cs typeface="Arial"/>
            </a:rPr>
            <a:t>Families</a:t>
          </a:r>
        </a:p>
      </dgm:t>
    </dgm:pt>
    <dgm:pt modelId="{F918DBCF-7C73-4688-BE9B-CCD31DC14F12}" type="parTrans" cxnId="{393AC91D-C516-4CDB-99E3-0979FF3BD31B}">
      <dgm:prSet/>
      <dgm:spPr/>
      <dgm:t>
        <a:bodyPr/>
        <a:lstStyle/>
        <a:p>
          <a:endParaRPr lang="en-US"/>
        </a:p>
      </dgm:t>
    </dgm:pt>
    <dgm:pt modelId="{D953DF5A-CBD8-4C24-B2B4-F32EF2E50BB2}" type="sibTrans" cxnId="{393AC91D-C516-4CDB-99E3-0979FF3BD31B}">
      <dgm:prSet/>
      <dgm:spPr/>
      <dgm:t>
        <a:bodyPr/>
        <a:lstStyle/>
        <a:p>
          <a:endParaRPr lang="en-US"/>
        </a:p>
      </dgm:t>
    </dgm:pt>
    <dgm:pt modelId="{3ACA5C46-8595-4A6E-8F01-6543A7EB2DBF}">
      <dgm:prSet phldrT="[Text]"/>
      <dgm:spPr/>
      <dgm:t>
        <a:bodyPr/>
        <a:lstStyle/>
        <a:p>
          <a:r>
            <a:rPr lang="en-US" sz="2400">
              <a:latin typeface="Gill Sans MT" panose="020B0502020104020203" pitchFamily="34" charset="0"/>
              <a:cs typeface="Arial"/>
            </a:rPr>
            <a:t>Adults</a:t>
          </a:r>
        </a:p>
      </dgm:t>
    </dgm:pt>
    <dgm:pt modelId="{7618C5C1-CE45-4B45-B004-964B99B68BB6}" type="parTrans" cxnId="{34D8C674-5C6E-4F9C-AE40-588D631FBD5E}">
      <dgm:prSet/>
      <dgm:spPr/>
      <dgm:t>
        <a:bodyPr/>
        <a:lstStyle/>
        <a:p>
          <a:endParaRPr lang="en-US"/>
        </a:p>
      </dgm:t>
    </dgm:pt>
    <dgm:pt modelId="{44529FD4-9482-4C77-974D-0F3419870068}" type="sibTrans" cxnId="{34D8C674-5C6E-4F9C-AE40-588D631FBD5E}">
      <dgm:prSet/>
      <dgm:spPr/>
      <dgm:t>
        <a:bodyPr/>
        <a:lstStyle/>
        <a:p>
          <a:endParaRPr lang="en-US"/>
        </a:p>
      </dgm:t>
    </dgm:pt>
    <dgm:pt modelId="{E2035D04-9903-41FE-9ED6-CC145B3D8460}">
      <dgm:prSet phldrT="[Text]"/>
      <dgm:spPr/>
      <dgm:t>
        <a:bodyPr/>
        <a:lstStyle/>
        <a:p>
          <a:r>
            <a:rPr lang="en-US" sz="2400">
              <a:latin typeface="Gill Sans MT" panose="020B0502020104020203" pitchFamily="34" charset="0"/>
              <a:cs typeface="Arial"/>
            </a:rPr>
            <a:t>Youth</a:t>
          </a:r>
        </a:p>
      </dgm:t>
    </dgm:pt>
    <dgm:pt modelId="{C3208600-5DE9-405F-B092-6B32248D6EA8}" type="parTrans" cxnId="{37A7519B-3402-47EF-AC12-062353EDACB7}">
      <dgm:prSet/>
      <dgm:spPr/>
      <dgm:t>
        <a:bodyPr/>
        <a:lstStyle/>
        <a:p>
          <a:endParaRPr lang="en-US"/>
        </a:p>
      </dgm:t>
    </dgm:pt>
    <dgm:pt modelId="{1E0D775F-3108-455A-86E9-DB62D8DA88BB}" type="sibTrans" cxnId="{37A7519B-3402-47EF-AC12-062353EDACB7}">
      <dgm:prSet/>
      <dgm:spPr/>
      <dgm:t>
        <a:bodyPr/>
        <a:lstStyle/>
        <a:p>
          <a:endParaRPr lang="en-US"/>
        </a:p>
      </dgm:t>
    </dgm:pt>
    <dgm:pt modelId="{69518D4A-14ED-472D-94D1-5F8BEE622A56}" type="pres">
      <dgm:prSet presAssocID="{64B32EB1-275F-42A8-9CAE-127EC820A238}" presName="Name0" presStyleCnt="0">
        <dgm:presLayoutVars>
          <dgm:chMax val="1"/>
          <dgm:chPref val="1"/>
          <dgm:dir/>
          <dgm:resizeHandles/>
        </dgm:presLayoutVars>
      </dgm:prSet>
      <dgm:spPr/>
      <dgm:t>
        <a:bodyPr/>
        <a:lstStyle/>
        <a:p>
          <a:endParaRPr lang="en-US"/>
        </a:p>
      </dgm:t>
    </dgm:pt>
    <dgm:pt modelId="{5BF9A7E9-9458-4B50-A0F5-11879D6FCBB3}" type="pres">
      <dgm:prSet presAssocID="{82BA0931-6250-4B20-A9CF-F7B2F6B2E3FE}" presName="Parent" presStyleLbl="node1" presStyleIdx="0" presStyleCnt="2" custLinFactNeighborX="-1589" custLinFactNeighborY="-6930">
        <dgm:presLayoutVars>
          <dgm:chMax val="4"/>
          <dgm:chPref val="3"/>
        </dgm:presLayoutVars>
      </dgm:prSet>
      <dgm:spPr/>
      <dgm:t>
        <a:bodyPr/>
        <a:lstStyle/>
        <a:p>
          <a:endParaRPr lang="en-US"/>
        </a:p>
      </dgm:t>
    </dgm:pt>
    <dgm:pt modelId="{FB5E3502-7D9D-42CB-8862-DFAD11726972}" type="pres">
      <dgm:prSet presAssocID="{1819271D-3802-4814-A6F6-474A6EC2F4D0}" presName="Accent" presStyleLbl="node1" presStyleIdx="1" presStyleCnt="2"/>
      <dgm:spPr/>
    </dgm:pt>
    <dgm:pt modelId="{C2FE70D7-85B9-4372-BE52-526A737E86CE}" type="pres">
      <dgm:prSet presAssocID="{1819271D-3802-4814-A6F6-474A6EC2F4D0}" presName="Image1"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8000" r="-28000"/>
          </a:stretch>
        </a:blipFill>
      </dgm:spPr>
    </dgm:pt>
    <dgm:pt modelId="{38B30A8F-A04E-4B00-9B28-010467FD2F87}" type="pres">
      <dgm:prSet presAssocID="{1819271D-3802-4814-A6F6-474A6EC2F4D0}" presName="Child1" presStyleLbl="revTx" presStyleIdx="0" presStyleCnt="3">
        <dgm:presLayoutVars>
          <dgm:chMax val="0"/>
          <dgm:chPref val="0"/>
          <dgm:bulletEnabled val="1"/>
        </dgm:presLayoutVars>
      </dgm:prSet>
      <dgm:spPr/>
      <dgm:t>
        <a:bodyPr/>
        <a:lstStyle/>
        <a:p>
          <a:endParaRPr lang="en-US"/>
        </a:p>
      </dgm:t>
    </dgm:pt>
    <dgm:pt modelId="{1DCBA5F0-1371-414D-BC82-6229BF00002E}" type="pres">
      <dgm:prSet presAssocID="{3ACA5C46-8595-4A6E-8F01-6543A7EB2DBF}" presName="Image2" presStyleCnt="0"/>
      <dgm:spPr/>
    </dgm:pt>
    <dgm:pt modelId="{9F37B06D-6DE3-42B8-88EB-DCF4B26AC0DB}" type="pres">
      <dgm:prSet presAssocID="{3ACA5C46-8595-4A6E-8F01-6543A7EB2DBF}"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3DF14105-B669-488C-B42E-12FB8BF8451A}" type="pres">
      <dgm:prSet presAssocID="{3ACA5C46-8595-4A6E-8F01-6543A7EB2DBF}" presName="Child2" presStyleLbl="revTx" presStyleIdx="1" presStyleCnt="3">
        <dgm:presLayoutVars>
          <dgm:chMax val="0"/>
          <dgm:chPref val="0"/>
          <dgm:bulletEnabled val="1"/>
        </dgm:presLayoutVars>
      </dgm:prSet>
      <dgm:spPr/>
      <dgm:t>
        <a:bodyPr/>
        <a:lstStyle/>
        <a:p>
          <a:endParaRPr lang="en-US"/>
        </a:p>
      </dgm:t>
    </dgm:pt>
    <dgm:pt modelId="{DD5979A3-816F-4CBB-AC70-7E2E773EB031}" type="pres">
      <dgm:prSet presAssocID="{E2035D04-9903-41FE-9ED6-CC145B3D8460}" presName="Image3" presStyleCnt="0"/>
      <dgm:spPr/>
    </dgm:pt>
    <dgm:pt modelId="{DE461D0C-D74E-4F30-8BB8-EF7C6BB653A4}" type="pres">
      <dgm:prSet presAssocID="{E2035D04-9903-41FE-9ED6-CC145B3D8460}"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25000" b="-25000"/>
          </a:stretch>
        </a:blipFill>
      </dgm:spPr>
    </dgm:pt>
    <dgm:pt modelId="{38E925E4-6B17-4571-823C-DF8AC7158F5E}" type="pres">
      <dgm:prSet presAssocID="{E2035D04-9903-41FE-9ED6-CC145B3D8460}" presName="Child3" presStyleLbl="revTx" presStyleIdx="2" presStyleCnt="3">
        <dgm:presLayoutVars>
          <dgm:chMax val="0"/>
          <dgm:chPref val="0"/>
          <dgm:bulletEnabled val="1"/>
        </dgm:presLayoutVars>
      </dgm:prSet>
      <dgm:spPr/>
      <dgm:t>
        <a:bodyPr/>
        <a:lstStyle/>
        <a:p>
          <a:endParaRPr lang="en-US"/>
        </a:p>
      </dgm:t>
    </dgm:pt>
  </dgm:ptLst>
  <dgm:cxnLst>
    <dgm:cxn modelId="{393AC91D-C516-4CDB-99E3-0979FF3BD31B}" srcId="{82BA0931-6250-4B20-A9CF-F7B2F6B2E3FE}" destId="{1819271D-3802-4814-A6F6-474A6EC2F4D0}" srcOrd="0" destOrd="0" parTransId="{F918DBCF-7C73-4688-BE9B-CCD31DC14F12}" sibTransId="{D953DF5A-CBD8-4C24-B2B4-F32EF2E50BB2}"/>
    <dgm:cxn modelId="{37A7519B-3402-47EF-AC12-062353EDACB7}" srcId="{82BA0931-6250-4B20-A9CF-F7B2F6B2E3FE}" destId="{E2035D04-9903-41FE-9ED6-CC145B3D8460}" srcOrd="2" destOrd="0" parTransId="{C3208600-5DE9-405F-B092-6B32248D6EA8}" sibTransId="{1E0D775F-3108-455A-86E9-DB62D8DA88BB}"/>
    <dgm:cxn modelId="{F0F2A702-014E-4BE0-B575-F466296040DD}" type="presOf" srcId="{82BA0931-6250-4B20-A9CF-F7B2F6B2E3FE}" destId="{5BF9A7E9-9458-4B50-A0F5-11879D6FCBB3}" srcOrd="0" destOrd="0" presId="urn:microsoft.com/office/officeart/2011/layout/RadialPictureList"/>
    <dgm:cxn modelId="{00B8ECD7-FFC7-48BF-85D3-07FAE9C53EAC}" srcId="{64B32EB1-275F-42A8-9CAE-127EC820A238}" destId="{82BA0931-6250-4B20-A9CF-F7B2F6B2E3FE}" srcOrd="0" destOrd="0" parTransId="{944E076C-5DD8-4CA1-A7EC-4CCD57A4B635}" sibTransId="{B73D3246-5480-471A-82AF-783CA7F794A8}"/>
    <dgm:cxn modelId="{192B72DD-3BB0-45C8-AA14-54019418C46F}" type="presOf" srcId="{64B32EB1-275F-42A8-9CAE-127EC820A238}" destId="{69518D4A-14ED-472D-94D1-5F8BEE622A56}" srcOrd="0" destOrd="0" presId="urn:microsoft.com/office/officeart/2011/layout/RadialPictureList"/>
    <dgm:cxn modelId="{260049B1-B567-457F-A539-07732156DCC8}" type="presOf" srcId="{E2035D04-9903-41FE-9ED6-CC145B3D8460}" destId="{38E925E4-6B17-4571-823C-DF8AC7158F5E}" srcOrd="0" destOrd="0" presId="urn:microsoft.com/office/officeart/2011/layout/RadialPictureList"/>
    <dgm:cxn modelId="{DDFBDA1C-5D67-40AF-A579-59AE02936F7E}" type="presOf" srcId="{3ACA5C46-8595-4A6E-8F01-6543A7EB2DBF}" destId="{3DF14105-B669-488C-B42E-12FB8BF8451A}" srcOrd="0" destOrd="0" presId="urn:microsoft.com/office/officeart/2011/layout/RadialPictureList"/>
    <dgm:cxn modelId="{34D8C674-5C6E-4F9C-AE40-588D631FBD5E}" srcId="{82BA0931-6250-4B20-A9CF-F7B2F6B2E3FE}" destId="{3ACA5C46-8595-4A6E-8F01-6543A7EB2DBF}" srcOrd="1" destOrd="0" parTransId="{7618C5C1-CE45-4B45-B004-964B99B68BB6}" sibTransId="{44529FD4-9482-4C77-974D-0F3419870068}"/>
    <dgm:cxn modelId="{CFC63EFF-C67C-4BD5-8500-9C9213E012A8}" type="presOf" srcId="{1819271D-3802-4814-A6F6-474A6EC2F4D0}" destId="{38B30A8F-A04E-4B00-9B28-010467FD2F87}" srcOrd="0" destOrd="0" presId="urn:microsoft.com/office/officeart/2011/layout/RadialPictureList"/>
    <dgm:cxn modelId="{80424A87-3E5D-4FBD-9D15-DADA27F8EE40}" type="presParOf" srcId="{69518D4A-14ED-472D-94D1-5F8BEE622A56}" destId="{5BF9A7E9-9458-4B50-A0F5-11879D6FCBB3}" srcOrd="0" destOrd="0" presId="urn:microsoft.com/office/officeart/2011/layout/RadialPictureList"/>
    <dgm:cxn modelId="{D886A65F-45E5-4BBE-B6FF-842C6DB55DA0}" type="presParOf" srcId="{69518D4A-14ED-472D-94D1-5F8BEE622A56}" destId="{FB5E3502-7D9D-42CB-8862-DFAD11726972}" srcOrd="1" destOrd="0" presId="urn:microsoft.com/office/officeart/2011/layout/RadialPictureList"/>
    <dgm:cxn modelId="{3057E0AA-4346-4880-9A5A-7C5F792457F7}" type="presParOf" srcId="{69518D4A-14ED-472D-94D1-5F8BEE622A56}" destId="{C2FE70D7-85B9-4372-BE52-526A737E86CE}" srcOrd="2" destOrd="0" presId="urn:microsoft.com/office/officeart/2011/layout/RadialPictureList"/>
    <dgm:cxn modelId="{101BA7B2-10EE-4582-929D-5FABDEB2F1D3}" type="presParOf" srcId="{69518D4A-14ED-472D-94D1-5F8BEE622A56}" destId="{38B30A8F-A04E-4B00-9B28-010467FD2F87}" srcOrd="3" destOrd="0" presId="urn:microsoft.com/office/officeart/2011/layout/RadialPictureList"/>
    <dgm:cxn modelId="{99EABAF6-E0DC-4FAD-937B-EA0DFF28E39C}" type="presParOf" srcId="{69518D4A-14ED-472D-94D1-5F8BEE622A56}" destId="{1DCBA5F0-1371-414D-BC82-6229BF00002E}" srcOrd="4" destOrd="0" presId="urn:microsoft.com/office/officeart/2011/layout/RadialPictureList"/>
    <dgm:cxn modelId="{A5AABBFC-A92D-4F1A-ABCE-DF806B254198}" type="presParOf" srcId="{1DCBA5F0-1371-414D-BC82-6229BF00002E}" destId="{9F37B06D-6DE3-42B8-88EB-DCF4B26AC0DB}" srcOrd="0" destOrd="0" presId="urn:microsoft.com/office/officeart/2011/layout/RadialPictureList"/>
    <dgm:cxn modelId="{AB1A0B1F-0550-4704-BB99-82762CF989DC}" type="presParOf" srcId="{69518D4A-14ED-472D-94D1-5F8BEE622A56}" destId="{3DF14105-B669-488C-B42E-12FB8BF8451A}" srcOrd="5" destOrd="0" presId="urn:microsoft.com/office/officeart/2011/layout/RadialPictureList"/>
    <dgm:cxn modelId="{C896A68D-BA53-4C22-BBE5-696EE0F58030}" type="presParOf" srcId="{69518D4A-14ED-472D-94D1-5F8BEE622A56}" destId="{DD5979A3-816F-4CBB-AC70-7E2E773EB031}" srcOrd="6" destOrd="0" presId="urn:microsoft.com/office/officeart/2011/layout/RadialPictureList"/>
    <dgm:cxn modelId="{3B16E4B5-E1CE-43D7-B1D0-0FBFD0B60736}" type="presParOf" srcId="{DD5979A3-816F-4CBB-AC70-7E2E773EB031}" destId="{DE461D0C-D74E-4F30-8BB8-EF7C6BB653A4}" srcOrd="0" destOrd="0" presId="urn:microsoft.com/office/officeart/2011/layout/RadialPictureList"/>
    <dgm:cxn modelId="{6126D7D0-2CCF-4013-8DA5-6416B729F828}" type="presParOf" srcId="{69518D4A-14ED-472D-94D1-5F8BEE622A56}" destId="{38E925E4-6B17-4571-823C-DF8AC7158F5E}"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9A7E9-9458-4B50-A0F5-11879D6FCBB3}">
      <dsp:nvSpPr>
        <dsp:cNvPr id="0" name=""/>
        <dsp:cNvSpPr/>
      </dsp:nvSpPr>
      <dsp:spPr>
        <a:xfrm>
          <a:off x="1143005" y="1535267"/>
          <a:ext cx="2286945" cy="228705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0" kern="1200">
              <a:latin typeface="Gill Sans MT" panose="020B0502020104020203" pitchFamily="34" charset="0"/>
              <a:cs typeface="Arial"/>
            </a:rPr>
            <a:t>Coordinated Entry System</a:t>
          </a:r>
        </a:p>
      </dsp:txBody>
      <dsp:txXfrm>
        <a:off x="1477920" y="1870199"/>
        <a:ext cx="1617115" cy="1617194"/>
      </dsp:txXfrm>
    </dsp:sp>
    <dsp:sp modelId="{FB5E3502-7D9D-42CB-8862-DFAD11726972}">
      <dsp:nvSpPr>
        <dsp:cNvPr id="0" name=""/>
        <dsp:cNvSpPr/>
      </dsp:nvSpPr>
      <dsp:spPr>
        <a:xfrm>
          <a:off x="0" y="422158"/>
          <a:ext cx="4610104" cy="4805753"/>
        </a:xfrm>
        <a:prstGeom prst="blockArc">
          <a:avLst>
            <a:gd name="adj1" fmla="val 17527788"/>
            <a:gd name="adj2" fmla="val 4119114"/>
            <a:gd name="adj3" fmla="val 575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FE70D7-85B9-4372-BE52-526A737E86CE}">
      <dsp:nvSpPr>
        <dsp:cNvPr id="0" name=""/>
        <dsp:cNvSpPr/>
      </dsp:nvSpPr>
      <dsp:spPr>
        <a:xfrm>
          <a:off x="3394545" y="827283"/>
          <a:ext cx="1225124" cy="122546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8000" r="-2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B30A8F-A04E-4B00-9B28-010467FD2F87}">
      <dsp:nvSpPr>
        <dsp:cNvPr id="0" name=""/>
        <dsp:cNvSpPr/>
      </dsp:nvSpPr>
      <dsp:spPr>
        <a:xfrm>
          <a:off x="4712596" y="846987"/>
          <a:ext cx="1639877" cy="118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l" defTabSz="1022350">
            <a:lnSpc>
              <a:spcPct val="90000"/>
            </a:lnSpc>
            <a:spcBef>
              <a:spcPct val="0"/>
            </a:spcBef>
            <a:spcAft>
              <a:spcPct val="10000"/>
            </a:spcAft>
          </a:pPr>
          <a:r>
            <a:rPr lang="en-US" sz="2300" kern="1200">
              <a:latin typeface="Gill Sans MT" panose="020B0502020104020203" pitchFamily="34" charset="0"/>
              <a:cs typeface="Arial"/>
            </a:rPr>
            <a:t>Families</a:t>
          </a:r>
        </a:p>
      </dsp:txBody>
      <dsp:txXfrm>
        <a:off x="4712596" y="846987"/>
        <a:ext cx="1639877" cy="1186060"/>
      </dsp:txXfrm>
    </dsp:sp>
    <dsp:sp modelId="{9F37B06D-6DE3-42B8-88EB-DCF4B26AC0DB}">
      <dsp:nvSpPr>
        <dsp:cNvPr id="0" name=""/>
        <dsp:cNvSpPr/>
      </dsp:nvSpPr>
      <dsp:spPr>
        <a:xfrm>
          <a:off x="3868059" y="2221432"/>
          <a:ext cx="1225124" cy="122546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F14105-B669-488C-B42E-12FB8BF8451A}">
      <dsp:nvSpPr>
        <dsp:cNvPr id="0" name=""/>
        <dsp:cNvSpPr/>
      </dsp:nvSpPr>
      <dsp:spPr>
        <a:xfrm>
          <a:off x="5192943" y="2238733"/>
          <a:ext cx="1639877" cy="118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l" defTabSz="1022350">
            <a:lnSpc>
              <a:spcPct val="90000"/>
            </a:lnSpc>
            <a:spcBef>
              <a:spcPct val="0"/>
            </a:spcBef>
            <a:spcAft>
              <a:spcPct val="10000"/>
            </a:spcAft>
          </a:pPr>
          <a:r>
            <a:rPr lang="en-US" sz="2300" kern="1200">
              <a:latin typeface="Gill Sans MT" panose="020B0502020104020203" pitchFamily="34" charset="0"/>
              <a:cs typeface="Arial"/>
            </a:rPr>
            <a:t>Adults</a:t>
          </a:r>
        </a:p>
      </dsp:txBody>
      <dsp:txXfrm>
        <a:off x="5192943" y="2238733"/>
        <a:ext cx="1639877" cy="1186060"/>
      </dsp:txXfrm>
    </dsp:sp>
    <dsp:sp modelId="{DE461D0C-D74E-4F30-8BB8-EF7C6BB653A4}">
      <dsp:nvSpPr>
        <dsp:cNvPr id="0" name=""/>
        <dsp:cNvSpPr/>
      </dsp:nvSpPr>
      <dsp:spPr>
        <a:xfrm>
          <a:off x="3394545" y="3635285"/>
          <a:ext cx="1225124" cy="122546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5000" b="-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E925E4-6B17-4571-823C-DF8AC7158F5E}">
      <dsp:nvSpPr>
        <dsp:cNvPr id="0" name=""/>
        <dsp:cNvSpPr/>
      </dsp:nvSpPr>
      <dsp:spPr>
        <a:xfrm>
          <a:off x="4712596" y="3660275"/>
          <a:ext cx="1639877" cy="118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l" defTabSz="1022350">
            <a:lnSpc>
              <a:spcPct val="90000"/>
            </a:lnSpc>
            <a:spcBef>
              <a:spcPct val="0"/>
            </a:spcBef>
            <a:spcAft>
              <a:spcPct val="10000"/>
            </a:spcAft>
          </a:pPr>
          <a:r>
            <a:rPr lang="en-US" sz="2300" kern="1200">
              <a:latin typeface="Gill Sans MT" panose="020B0502020104020203" pitchFamily="34" charset="0"/>
              <a:cs typeface="Arial"/>
            </a:rPr>
            <a:t>Youth</a:t>
          </a:r>
        </a:p>
      </dsp:txBody>
      <dsp:txXfrm>
        <a:off x="4712596" y="3660275"/>
        <a:ext cx="1639877" cy="1186060"/>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2421"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8" y="0"/>
            <a:ext cx="2972421" cy="465138"/>
          </a:xfrm>
          <a:prstGeom prst="rect">
            <a:avLst/>
          </a:prstGeom>
        </p:spPr>
        <p:txBody>
          <a:bodyPr vert="horz" lIns="91440" tIns="45720" rIns="91440" bIns="45720" rtlCol="0"/>
          <a:lstStyle>
            <a:lvl1pPr algn="r">
              <a:defRPr sz="1200"/>
            </a:lvl1pPr>
          </a:lstStyle>
          <a:p>
            <a:fld id="{112F9898-DB09-48F0-A050-ECC5B4D451C6}" type="datetimeFigureOut">
              <a:rPr lang="en-US" smtClean="0"/>
              <a:t>4/23/2018</a:t>
            </a:fld>
            <a:endParaRPr lang="en-US"/>
          </a:p>
        </p:txBody>
      </p:sp>
      <p:sp>
        <p:nvSpPr>
          <p:cNvPr id="4" name="Footer Placeholder 3"/>
          <p:cNvSpPr>
            <a:spLocks noGrp="1"/>
          </p:cNvSpPr>
          <p:nvPr>
            <p:ph type="ftr" sz="quarter" idx="2"/>
          </p:nvPr>
        </p:nvSpPr>
        <p:spPr>
          <a:xfrm>
            <a:off x="2" y="8829675"/>
            <a:ext cx="2972421"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8" y="8829675"/>
            <a:ext cx="2972421" cy="465138"/>
          </a:xfrm>
          <a:prstGeom prst="rect">
            <a:avLst/>
          </a:prstGeom>
        </p:spPr>
        <p:txBody>
          <a:bodyPr vert="horz" lIns="91440" tIns="45720" rIns="91440" bIns="45720" rtlCol="0" anchor="b"/>
          <a:lstStyle>
            <a:lvl1pPr algn="r">
              <a:defRPr sz="1200"/>
            </a:lvl1pPr>
          </a:lstStyle>
          <a:p>
            <a:fld id="{00A0D8A1-09D6-47C3-8300-D71C55A7A582}" type="slidenum">
              <a:rPr lang="en-US" smtClean="0"/>
              <a:t>‹#›</a:t>
            </a:fld>
            <a:endParaRPr lang="en-US"/>
          </a:p>
        </p:txBody>
      </p:sp>
    </p:spTree>
    <p:extLst>
      <p:ext uri="{BB962C8B-B14F-4D97-AF65-F5344CB8AC3E}">
        <p14:creationId xmlns:p14="http://schemas.microsoft.com/office/powerpoint/2010/main" val="3831196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72421"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028" y="0"/>
            <a:ext cx="2972421" cy="465138"/>
          </a:xfrm>
          <a:prstGeom prst="rect">
            <a:avLst/>
          </a:prstGeom>
        </p:spPr>
        <p:txBody>
          <a:bodyPr vert="horz" lIns="91440" tIns="45720" rIns="91440" bIns="45720" rtlCol="0"/>
          <a:lstStyle>
            <a:lvl1pPr algn="r">
              <a:defRPr sz="1200"/>
            </a:lvl1pPr>
          </a:lstStyle>
          <a:p>
            <a:fld id="{8FA720E5-3570-45D2-9FF2-38A9BEC55C40}" type="datetimeFigureOut">
              <a:rPr lang="en-US" smtClean="0"/>
              <a:t>4/23/2018</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6421" y="4416429"/>
            <a:ext cx="5485158"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829675"/>
            <a:ext cx="2972421"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028" y="8829675"/>
            <a:ext cx="2972421" cy="465138"/>
          </a:xfrm>
          <a:prstGeom prst="rect">
            <a:avLst/>
          </a:prstGeom>
        </p:spPr>
        <p:txBody>
          <a:bodyPr vert="horz" lIns="91440" tIns="45720" rIns="91440" bIns="45720" rtlCol="0" anchor="b"/>
          <a:lstStyle>
            <a:lvl1pPr algn="r">
              <a:defRPr sz="1200"/>
            </a:lvl1pPr>
          </a:lstStyle>
          <a:p>
            <a:fld id="{93EDE171-7669-41C7-87C5-54A4071365DB}" type="slidenum">
              <a:rPr lang="en-US" smtClean="0"/>
              <a:t>‹#›</a:t>
            </a:fld>
            <a:endParaRPr lang="en-US"/>
          </a:p>
        </p:txBody>
      </p:sp>
    </p:spTree>
    <p:extLst>
      <p:ext uri="{BB962C8B-B14F-4D97-AF65-F5344CB8AC3E}">
        <p14:creationId xmlns:p14="http://schemas.microsoft.com/office/powerpoint/2010/main" val="2175433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EDE171-7669-41C7-87C5-54A4071365DB}" type="slidenum">
              <a:rPr kumimoji="0" lang="en-US" sz="1200" b="0" i="0" u="none" strike="noStrike" kern="1200" cap="none" spc="0" normalizeH="0" baseline="0" noProof="0" smtClean="0">
                <a:ln>
                  <a:noFill/>
                </a:ln>
                <a:solidFill>
                  <a:prstClr val="black"/>
                </a:solidFill>
                <a:effectLst/>
                <a:uLnTx/>
                <a:uFillTx/>
                <a:latin typeface="Calibri"/>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val="2541314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kern="1200" dirty="0">
              <a:latin typeface="+mn-lt"/>
              <a:cs typeface="Calibri"/>
            </a:endParaRPr>
          </a:p>
          <a:p>
            <a:endParaRPr lang="en-US" kern="1200" dirty="0">
              <a:latin typeface="+mn-lt"/>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EDE171-7669-41C7-87C5-54A4071365DB}" type="slidenum">
              <a:rPr kumimoji="0" lang="en-US" sz="1200" b="0" i="0" u="none" strike="noStrike" kern="1200" cap="none" spc="0" normalizeH="0" baseline="0" noProof="0" smtClean="0">
                <a:ln>
                  <a:noFill/>
                </a:ln>
                <a:solidFill>
                  <a:prstClr val="black"/>
                </a:solidFill>
                <a:effectLst/>
                <a:uLnTx/>
                <a:uFillTx/>
                <a:latin typeface="Calibri"/>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val="2917599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EDE171-7669-41C7-87C5-54A4071365DB}" type="slidenum">
              <a:rPr kumimoji="0" lang="en-US" sz="1200" b="0" i="0" u="none" strike="noStrike" kern="1200" cap="none" spc="0" normalizeH="0" baseline="0" noProof="0" smtClean="0">
                <a:ln>
                  <a:noFill/>
                </a:ln>
                <a:solidFill>
                  <a:prstClr val="black"/>
                </a:solidFill>
                <a:effectLst/>
                <a:uLnTx/>
                <a:uFillTx/>
                <a:latin typeface="Calibri"/>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val="4271855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DE171-7669-41C7-87C5-54A4071365DB}" type="slidenum">
              <a:rPr lang="en-US" smtClean="0"/>
              <a:t>2</a:t>
            </a:fld>
            <a:endParaRPr lang="en-US"/>
          </a:p>
        </p:txBody>
      </p:sp>
    </p:spTree>
    <p:extLst>
      <p:ext uri="{BB962C8B-B14F-4D97-AF65-F5344CB8AC3E}">
        <p14:creationId xmlns:p14="http://schemas.microsoft.com/office/powerpoint/2010/main" val="3100051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DE171-7669-41C7-87C5-54A4071365DB}" type="slidenum">
              <a:rPr lang="en-US" smtClean="0"/>
              <a:t>3</a:t>
            </a:fld>
            <a:endParaRPr lang="en-US"/>
          </a:p>
        </p:txBody>
      </p:sp>
    </p:spTree>
    <p:extLst>
      <p:ext uri="{BB962C8B-B14F-4D97-AF65-F5344CB8AC3E}">
        <p14:creationId xmlns:p14="http://schemas.microsoft.com/office/powerpoint/2010/main" val="1509239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DE171-7669-41C7-87C5-54A4071365DB}" type="slidenum">
              <a:rPr lang="en-US" smtClean="0"/>
              <a:t>4</a:t>
            </a:fld>
            <a:endParaRPr lang="en-US"/>
          </a:p>
        </p:txBody>
      </p:sp>
    </p:spTree>
    <p:extLst>
      <p:ext uri="{BB962C8B-B14F-4D97-AF65-F5344CB8AC3E}">
        <p14:creationId xmlns:p14="http://schemas.microsoft.com/office/powerpoint/2010/main" val="831757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DE171-7669-41C7-87C5-54A4071365DB}" type="slidenum">
              <a:rPr lang="en-US" smtClean="0"/>
              <a:t>5</a:t>
            </a:fld>
            <a:endParaRPr lang="en-US"/>
          </a:p>
        </p:txBody>
      </p:sp>
    </p:spTree>
    <p:extLst>
      <p:ext uri="{BB962C8B-B14F-4D97-AF65-F5344CB8AC3E}">
        <p14:creationId xmlns:p14="http://schemas.microsoft.com/office/powerpoint/2010/main" val="1846925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solidFill>
                <a:srgbClr val="FF0000"/>
              </a:solidFill>
            </a:endParaRPr>
          </a:p>
        </p:txBody>
      </p:sp>
      <p:sp>
        <p:nvSpPr>
          <p:cNvPr id="4" name="Slide Number Placeholder 3"/>
          <p:cNvSpPr>
            <a:spLocks noGrp="1"/>
          </p:cNvSpPr>
          <p:nvPr>
            <p:ph type="sldNum" sz="quarter" idx="10"/>
          </p:nvPr>
        </p:nvSpPr>
        <p:spPr/>
        <p:txBody>
          <a:bodyPr/>
          <a:lstStyle/>
          <a:p>
            <a:fld id="{93EDE171-7669-41C7-87C5-54A4071365DB}" type="slidenum">
              <a:rPr lang="en-US" smtClean="0"/>
              <a:t>6</a:t>
            </a:fld>
            <a:endParaRPr lang="en-US"/>
          </a:p>
        </p:txBody>
      </p:sp>
    </p:spTree>
    <p:extLst>
      <p:ext uri="{BB962C8B-B14F-4D97-AF65-F5344CB8AC3E}">
        <p14:creationId xmlns:p14="http://schemas.microsoft.com/office/powerpoint/2010/main" val="347282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93EDE171-7669-41C7-87C5-54A4071365DB}" type="slidenum">
              <a:rPr lang="en-US" smtClean="0"/>
              <a:t>7</a:t>
            </a:fld>
            <a:endParaRPr lang="en-US"/>
          </a:p>
        </p:txBody>
      </p:sp>
    </p:spTree>
    <p:extLst>
      <p:ext uri="{BB962C8B-B14F-4D97-AF65-F5344CB8AC3E}">
        <p14:creationId xmlns:p14="http://schemas.microsoft.com/office/powerpoint/2010/main" val="2525381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DE171-7669-41C7-87C5-54A4071365DB}" type="slidenum">
              <a:rPr lang="en-US" smtClean="0"/>
              <a:t>8</a:t>
            </a:fld>
            <a:endParaRPr lang="en-US"/>
          </a:p>
        </p:txBody>
      </p:sp>
    </p:spTree>
    <p:extLst>
      <p:ext uri="{BB962C8B-B14F-4D97-AF65-F5344CB8AC3E}">
        <p14:creationId xmlns:p14="http://schemas.microsoft.com/office/powerpoint/2010/main" val="2616771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EDE171-7669-41C7-87C5-54A4071365DB}" type="slidenum">
              <a:rPr kumimoji="0" lang="en-US" sz="1200" b="0" i="0" u="none" strike="noStrike" kern="1200" cap="none" spc="0" normalizeH="0" baseline="0" noProof="0" smtClean="0">
                <a:ln>
                  <a:noFill/>
                </a:ln>
                <a:solidFill>
                  <a:prstClr val="black"/>
                </a:solidFill>
                <a:effectLst/>
                <a:uLnTx/>
                <a:uFillTx/>
                <a:latin typeface="Calibri"/>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val="4043930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3" y="3810001"/>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4" name="Rectangle 23"/>
          <p:cNvSpPr/>
          <p:nvPr/>
        </p:nvSpPr>
        <p:spPr>
          <a:xfrm flipV="1">
            <a:off x="5410201"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5" name="Rectangle 24"/>
          <p:cNvSpPr/>
          <p:nvPr/>
        </p:nvSpPr>
        <p:spPr>
          <a:xfrm flipV="1">
            <a:off x="5410201"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 y="3675528"/>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flipV="1">
            <a:off x="6414051" y="3643090"/>
            <a:ext cx="2729951"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2401888"/>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794ABBC4-065D-4115-BFAD-D640BE59370E}" type="datetimeFigureOut">
              <a:rPr lang="en-US" smtClean="0">
                <a:solidFill>
                  <a:srgbClr val="B99C00"/>
                </a:solidFill>
              </a:rPr>
              <a:pPr/>
              <a:t>4/23/2018</a:t>
            </a:fld>
            <a:endParaRPr lang="en-US">
              <a:solidFill>
                <a:srgbClr val="B99C00"/>
              </a:solidFill>
            </a:endParaRPr>
          </a:p>
        </p:txBody>
      </p:sp>
      <p:sp>
        <p:nvSpPr>
          <p:cNvPr id="17" name="Footer Placeholder 16"/>
          <p:cNvSpPr>
            <a:spLocks noGrp="1"/>
          </p:cNvSpPr>
          <p:nvPr>
            <p:ph type="ftr" sz="quarter" idx="11"/>
          </p:nvPr>
        </p:nvSpPr>
        <p:spPr>
          <a:xfrm>
            <a:off x="5410200" y="4205288"/>
            <a:ext cx="1295400" cy="457200"/>
          </a:xfrm>
        </p:spPr>
        <p:txBody>
          <a:bodyPr/>
          <a:lstStyle/>
          <a:p>
            <a:endParaRPr lang="en-US">
              <a:solidFill>
                <a:srgbClr val="B99C00"/>
              </a:solidFill>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8E68D8D-DC00-4DE1-B2BC-03AB89D1BDA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83979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94ABBC4-065D-4115-BFAD-D640BE59370E}" type="datetimeFigureOut">
              <a:rPr lang="en-US" smtClean="0">
                <a:solidFill>
                  <a:srgbClr val="B99C00"/>
                </a:solidFill>
              </a:rPr>
              <a:pPr/>
              <a:t>4/23/2018</a:t>
            </a:fld>
            <a:endParaRPr lang="en-US">
              <a:solidFill>
                <a:srgbClr val="B99C00"/>
              </a:solidFill>
            </a:endParaRPr>
          </a:p>
        </p:txBody>
      </p:sp>
      <p:sp>
        <p:nvSpPr>
          <p:cNvPr id="5" name="Footer Placeholder 4"/>
          <p:cNvSpPr>
            <a:spLocks noGrp="1"/>
          </p:cNvSpPr>
          <p:nvPr>
            <p:ph type="ftr" sz="quarter" idx="11"/>
          </p:nvPr>
        </p:nvSpPr>
        <p:spPr/>
        <p:txBody>
          <a:bodyPr/>
          <a:lstStyle/>
          <a:p>
            <a:endParaRPr lang="en-US">
              <a:solidFill>
                <a:srgbClr val="B99C00"/>
              </a:solidFill>
            </a:endParaRPr>
          </a:p>
        </p:txBody>
      </p:sp>
      <p:sp>
        <p:nvSpPr>
          <p:cNvPr id="6" name="Slide Number Placeholder 5"/>
          <p:cNvSpPr>
            <a:spLocks noGrp="1"/>
          </p:cNvSpPr>
          <p:nvPr>
            <p:ph type="sldNum" sz="quarter" idx="12"/>
          </p:nvPr>
        </p:nvSpPr>
        <p:spPr/>
        <p:txBody>
          <a:bodyPr/>
          <a:lstStyle/>
          <a:p>
            <a:fld id="{C8E68D8D-DC00-4DE1-B2BC-03AB89D1BDA0}" type="slidenum">
              <a:rPr lang="en-US" smtClean="0"/>
              <a:pPr/>
              <a:t>‹#›</a:t>
            </a:fld>
            <a:endParaRPr lang="en-US"/>
          </a:p>
        </p:txBody>
      </p:sp>
    </p:spTree>
    <p:extLst>
      <p:ext uri="{BB962C8B-B14F-4D97-AF65-F5344CB8AC3E}">
        <p14:creationId xmlns:p14="http://schemas.microsoft.com/office/powerpoint/2010/main" val="5931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94ABBC4-065D-4115-BFAD-D640BE59370E}" type="datetimeFigureOut">
              <a:rPr lang="en-US" smtClean="0">
                <a:solidFill>
                  <a:srgbClr val="B99C00"/>
                </a:solidFill>
              </a:rPr>
              <a:pPr/>
              <a:t>4/23/2018</a:t>
            </a:fld>
            <a:endParaRPr lang="en-US">
              <a:solidFill>
                <a:srgbClr val="B99C00"/>
              </a:solidFill>
            </a:endParaRPr>
          </a:p>
        </p:txBody>
      </p:sp>
      <p:sp>
        <p:nvSpPr>
          <p:cNvPr id="5" name="Footer Placeholder 4"/>
          <p:cNvSpPr>
            <a:spLocks noGrp="1"/>
          </p:cNvSpPr>
          <p:nvPr>
            <p:ph type="ftr" sz="quarter" idx="11"/>
          </p:nvPr>
        </p:nvSpPr>
        <p:spPr/>
        <p:txBody>
          <a:bodyPr/>
          <a:lstStyle/>
          <a:p>
            <a:endParaRPr lang="en-US">
              <a:solidFill>
                <a:srgbClr val="B99C00"/>
              </a:solidFill>
            </a:endParaRPr>
          </a:p>
        </p:txBody>
      </p:sp>
      <p:sp>
        <p:nvSpPr>
          <p:cNvPr id="6" name="Slide Number Placeholder 5"/>
          <p:cNvSpPr>
            <a:spLocks noGrp="1"/>
          </p:cNvSpPr>
          <p:nvPr>
            <p:ph type="sldNum" sz="quarter" idx="12"/>
          </p:nvPr>
        </p:nvSpPr>
        <p:spPr/>
        <p:txBody>
          <a:bodyPr/>
          <a:lstStyle/>
          <a:p>
            <a:fld id="{C8E68D8D-DC00-4DE1-B2BC-03AB89D1BDA0}" type="slidenum">
              <a:rPr lang="en-US" smtClean="0"/>
              <a:pPr/>
              <a:t>‹#›</a:t>
            </a:fld>
            <a:endParaRPr lang="en-US"/>
          </a:p>
        </p:txBody>
      </p:sp>
    </p:spTree>
    <p:extLst>
      <p:ext uri="{BB962C8B-B14F-4D97-AF65-F5344CB8AC3E}">
        <p14:creationId xmlns:p14="http://schemas.microsoft.com/office/powerpoint/2010/main" val="890619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4" y="3810003"/>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4" name="Rectangle 23"/>
          <p:cNvSpPr/>
          <p:nvPr/>
        </p:nvSpPr>
        <p:spPr>
          <a:xfrm flipV="1">
            <a:off x="5410202"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5" name="Rectangle 24"/>
          <p:cNvSpPr/>
          <p:nvPr/>
        </p:nvSpPr>
        <p:spPr>
          <a:xfrm flipV="1">
            <a:off x="5410202"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0" name="Rectangle 9"/>
          <p:cNvSpPr/>
          <p:nvPr/>
        </p:nvSpPr>
        <p:spPr>
          <a:xfrm>
            <a:off x="2" y="3675530"/>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1" name="Rectangle 10"/>
          <p:cNvSpPr/>
          <p:nvPr/>
        </p:nvSpPr>
        <p:spPr>
          <a:xfrm flipV="1">
            <a:off x="6414052" y="3643090"/>
            <a:ext cx="2729951"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8" name="Title 7"/>
          <p:cNvSpPr>
            <a:spLocks noGrp="1"/>
          </p:cNvSpPr>
          <p:nvPr>
            <p:ph type="ctrTitle"/>
          </p:nvPr>
        </p:nvSpPr>
        <p:spPr>
          <a:xfrm>
            <a:off x="457200" y="2401890"/>
            <a:ext cx="8458200" cy="1470025"/>
          </a:xfrm>
        </p:spPr>
        <p:txBody>
          <a:bodyPr anchor="b"/>
          <a:lstStyle>
            <a:lvl1pPr>
              <a:defRPr sz="33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48006" indent="0" algn="l">
              <a:buNone/>
              <a:defRPr sz="1800">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794ABBC4-065D-4115-BFAD-D640BE59370E}" type="datetimeFigureOut">
              <a:rPr lang="en-US" smtClean="0">
                <a:solidFill>
                  <a:srgbClr val="B99C00"/>
                </a:solidFill>
              </a:rPr>
              <a:pPr/>
              <a:t>4/23/2018</a:t>
            </a:fld>
            <a:endParaRPr lang="en-US">
              <a:solidFill>
                <a:srgbClr val="B99C00"/>
              </a:solidFill>
            </a:endParaRPr>
          </a:p>
        </p:txBody>
      </p:sp>
      <p:sp>
        <p:nvSpPr>
          <p:cNvPr id="17" name="Footer Placeholder 16"/>
          <p:cNvSpPr>
            <a:spLocks noGrp="1"/>
          </p:cNvSpPr>
          <p:nvPr>
            <p:ph type="ftr" sz="quarter" idx="11"/>
          </p:nvPr>
        </p:nvSpPr>
        <p:spPr>
          <a:xfrm>
            <a:off x="5410200" y="4205288"/>
            <a:ext cx="1295400" cy="457200"/>
          </a:xfrm>
        </p:spPr>
        <p:txBody>
          <a:bodyPr/>
          <a:lstStyle/>
          <a:p>
            <a:endParaRPr lang="en-US">
              <a:solidFill>
                <a:srgbClr val="B99C00"/>
              </a:solidFill>
            </a:endParaRPr>
          </a:p>
        </p:txBody>
      </p:sp>
      <p:sp>
        <p:nvSpPr>
          <p:cNvPr id="29" name="Slide Number Placeholder 28"/>
          <p:cNvSpPr>
            <a:spLocks noGrp="1"/>
          </p:cNvSpPr>
          <p:nvPr>
            <p:ph type="sldNum" sz="quarter" idx="12"/>
          </p:nvPr>
        </p:nvSpPr>
        <p:spPr>
          <a:xfrm>
            <a:off x="8320089" y="1136"/>
            <a:ext cx="747712" cy="365760"/>
          </a:xfrm>
        </p:spPr>
        <p:txBody>
          <a:bodyPr/>
          <a:lstStyle>
            <a:lvl1pPr algn="r">
              <a:defRPr sz="1350">
                <a:solidFill>
                  <a:schemeClr val="bg1"/>
                </a:solidFill>
              </a:defRPr>
            </a:lvl1pPr>
          </a:lstStyle>
          <a:p>
            <a:fld id="{C8E68D8D-DC00-4DE1-B2BC-03AB89D1BDA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55899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94ABBC4-065D-4115-BFAD-D640BE59370E}" type="datetimeFigureOut">
              <a:rPr lang="en-US" smtClean="0">
                <a:solidFill>
                  <a:srgbClr val="B99C00"/>
                </a:solidFill>
              </a:rPr>
              <a:pPr/>
              <a:t>4/23/2018</a:t>
            </a:fld>
            <a:endParaRPr lang="en-US">
              <a:solidFill>
                <a:srgbClr val="B99C00"/>
              </a:solidFill>
            </a:endParaRPr>
          </a:p>
        </p:txBody>
      </p:sp>
      <p:sp>
        <p:nvSpPr>
          <p:cNvPr id="5" name="Footer Placeholder 4"/>
          <p:cNvSpPr>
            <a:spLocks noGrp="1"/>
          </p:cNvSpPr>
          <p:nvPr>
            <p:ph type="ftr" sz="quarter" idx="11"/>
          </p:nvPr>
        </p:nvSpPr>
        <p:spPr/>
        <p:txBody>
          <a:bodyPr/>
          <a:lstStyle/>
          <a:p>
            <a:endParaRPr lang="en-US">
              <a:solidFill>
                <a:srgbClr val="B99C00"/>
              </a:solidFill>
            </a:endParaRPr>
          </a:p>
        </p:txBody>
      </p:sp>
      <p:sp>
        <p:nvSpPr>
          <p:cNvPr id="6" name="Slide Number Placeholder 5"/>
          <p:cNvSpPr>
            <a:spLocks noGrp="1"/>
          </p:cNvSpPr>
          <p:nvPr>
            <p:ph type="sldNum" sz="quarter" idx="12"/>
          </p:nvPr>
        </p:nvSpPr>
        <p:spPr/>
        <p:txBody>
          <a:bodyPr/>
          <a:lstStyle/>
          <a:p>
            <a:fld id="{C8E68D8D-DC00-4DE1-B2BC-03AB89D1BDA0}" type="slidenum">
              <a:rPr lang="en-US" smtClean="0"/>
              <a:pPr/>
              <a:t>‹#›</a:t>
            </a:fld>
            <a:endParaRPr lang="en-US"/>
          </a:p>
        </p:txBody>
      </p:sp>
    </p:spTree>
    <p:extLst>
      <p:ext uri="{BB962C8B-B14F-4D97-AF65-F5344CB8AC3E}">
        <p14:creationId xmlns:p14="http://schemas.microsoft.com/office/powerpoint/2010/main" val="2420086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3"/>
            <a:ext cx="7772400" cy="1362075"/>
          </a:xfrm>
        </p:spPr>
        <p:txBody>
          <a:bodyPr anchor="b">
            <a:noAutofit/>
          </a:bodyPr>
          <a:lstStyle>
            <a:lvl1pPr algn="l">
              <a:buNone/>
              <a:defRPr sz="3225"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34290" indent="0">
              <a:buNone/>
              <a:defRPr sz="1575" b="0">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94ABBC4-065D-4115-BFAD-D640BE59370E}" type="datetimeFigureOut">
              <a:rPr lang="en-US" smtClean="0">
                <a:solidFill>
                  <a:srgbClr val="B99C00"/>
                </a:solidFill>
              </a:rPr>
              <a:pPr/>
              <a:t>4/23/2018</a:t>
            </a:fld>
            <a:endParaRPr lang="en-US">
              <a:solidFill>
                <a:srgbClr val="B99C00"/>
              </a:solidFill>
            </a:endParaRPr>
          </a:p>
        </p:txBody>
      </p:sp>
      <p:sp>
        <p:nvSpPr>
          <p:cNvPr id="5" name="Footer Placeholder 4"/>
          <p:cNvSpPr>
            <a:spLocks noGrp="1"/>
          </p:cNvSpPr>
          <p:nvPr>
            <p:ph type="ftr" sz="quarter" idx="11"/>
          </p:nvPr>
        </p:nvSpPr>
        <p:spPr/>
        <p:txBody>
          <a:bodyPr/>
          <a:lstStyle/>
          <a:p>
            <a:endParaRPr lang="en-US">
              <a:solidFill>
                <a:srgbClr val="B99C00"/>
              </a:solidFill>
            </a:endParaRPr>
          </a:p>
        </p:txBody>
      </p:sp>
      <p:sp>
        <p:nvSpPr>
          <p:cNvPr id="6" name="Slide Number Placeholder 5"/>
          <p:cNvSpPr>
            <a:spLocks noGrp="1"/>
          </p:cNvSpPr>
          <p:nvPr>
            <p:ph type="sldNum" sz="quarter" idx="12"/>
          </p:nvPr>
        </p:nvSpPr>
        <p:spPr/>
        <p:txBody>
          <a:bodyPr/>
          <a:lstStyle/>
          <a:p>
            <a:fld id="{C8E68D8D-DC00-4DE1-B2BC-03AB89D1BDA0}" type="slidenum">
              <a:rPr lang="en-US" smtClean="0"/>
              <a:pPr/>
              <a:t>‹#›</a:t>
            </a:fld>
            <a:endParaRPr lang="en-US"/>
          </a:p>
        </p:txBody>
      </p:sp>
    </p:spTree>
    <p:extLst>
      <p:ext uri="{BB962C8B-B14F-4D97-AF65-F5344CB8AC3E}">
        <p14:creationId xmlns:p14="http://schemas.microsoft.com/office/powerpoint/2010/main" val="3588488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7"/>
            <a:ext cx="4038600" cy="4525963"/>
          </a:xfrm>
        </p:spPr>
        <p:txBody>
          <a:bodyPr/>
          <a:lstStyle>
            <a:lvl1pPr>
              <a:defRPr sz="1500"/>
            </a:lvl1pPr>
            <a:lvl2pPr>
              <a:defRPr sz="1425"/>
            </a:lvl2pPr>
            <a:lvl3pPr>
              <a:defRPr sz="1350"/>
            </a:lvl3pPr>
            <a:lvl4pPr>
              <a:defRPr sz="1350"/>
            </a:lvl4pPr>
            <a:lvl5pPr>
              <a:defRPr sz="135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7"/>
            <a:ext cx="4038600" cy="4525963"/>
          </a:xfrm>
        </p:spPr>
        <p:txBody>
          <a:bodyPr/>
          <a:lstStyle>
            <a:lvl1pPr>
              <a:defRPr sz="1500"/>
            </a:lvl1pPr>
            <a:lvl2pPr>
              <a:defRPr sz="1425"/>
            </a:lvl2pPr>
            <a:lvl3pPr>
              <a:defRPr sz="1350"/>
            </a:lvl3pPr>
            <a:lvl4pPr>
              <a:defRPr sz="1350"/>
            </a:lvl4pPr>
            <a:lvl5pPr>
              <a:defRPr sz="135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94ABBC4-065D-4115-BFAD-D640BE59370E}" type="datetimeFigureOut">
              <a:rPr lang="en-US" smtClean="0">
                <a:solidFill>
                  <a:srgbClr val="B99C00"/>
                </a:solidFill>
              </a:rPr>
              <a:pPr/>
              <a:t>4/23/2018</a:t>
            </a:fld>
            <a:endParaRPr lang="en-US">
              <a:solidFill>
                <a:srgbClr val="B99C00"/>
              </a:solidFill>
            </a:endParaRPr>
          </a:p>
        </p:txBody>
      </p:sp>
      <p:sp>
        <p:nvSpPr>
          <p:cNvPr id="6" name="Footer Placeholder 5"/>
          <p:cNvSpPr>
            <a:spLocks noGrp="1"/>
          </p:cNvSpPr>
          <p:nvPr>
            <p:ph type="ftr" sz="quarter" idx="11"/>
          </p:nvPr>
        </p:nvSpPr>
        <p:spPr/>
        <p:txBody>
          <a:bodyPr/>
          <a:lstStyle/>
          <a:p>
            <a:endParaRPr lang="en-US">
              <a:solidFill>
                <a:srgbClr val="B99C00"/>
              </a:solidFill>
            </a:endParaRPr>
          </a:p>
        </p:txBody>
      </p:sp>
      <p:sp>
        <p:nvSpPr>
          <p:cNvPr id="7" name="Slide Number Placeholder 6"/>
          <p:cNvSpPr>
            <a:spLocks noGrp="1"/>
          </p:cNvSpPr>
          <p:nvPr>
            <p:ph type="sldNum" sz="quarter" idx="12"/>
          </p:nvPr>
        </p:nvSpPr>
        <p:spPr/>
        <p:txBody>
          <a:bodyPr/>
          <a:lstStyle/>
          <a:p>
            <a:fld id="{C8E68D8D-DC00-4DE1-B2BC-03AB89D1BDA0}" type="slidenum">
              <a:rPr lang="en-US" smtClean="0"/>
              <a:pPr/>
              <a:t>‹#›</a:t>
            </a:fld>
            <a:endParaRPr lang="en-US"/>
          </a:p>
        </p:txBody>
      </p:sp>
    </p:spTree>
    <p:extLst>
      <p:ext uri="{BB962C8B-B14F-4D97-AF65-F5344CB8AC3E}">
        <p14:creationId xmlns:p14="http://schemas.microsoft.com/office/powerpoint/2010/main" val="3378924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3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34290" indent="0">
              <a:buNone/>
              <a:defRPr sz="1425" b="1">
                <a:solidFill>
                  <a:schemeClr val="tx1">
                    <a:tint val="95000"/>
                  </a:schemeClr>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7" y="2244970"/>
            <a:ext cx="4041775" cy="457200"/>
          </a:xfrm>
          <a:solidFill>
            <a:schemeClr val="accent2">
              <a:satMod val="150000"/>
              <a:alpha val="25000"/>
            </a:schemeClr>
          </a:solidFill>
          <a:ln w="12700">
            <a:solidFill>
              <a:schemeClr val="accent2"/>
            </a:solidFill>
          </a:ln>
        </p:spPr>
        <p:txBody>
          <a:bodyPr anchor="ctr">
            <a:noAutofit/>
          </a:bodyPr>
          <a:lstStyle>
            <a:lvl1pPr marL="34290" indent="0">
              <a:buNone/>
              <a:defRPr sz="1425" b="1">
                <a:solidFill>
                  <a:schemeClr val="tx1">
                    <a:tint val="95000"/>
                  </a:schemeClr>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1500"/>
            </a:lvl1pPr>
            <a:lvl2pPr>
              <a:defRPr sz="1500"/>
            </a:lvl2pPr>
            <a:lvl3pPr>
              <a:defRPr sz="135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7" y="2708519"/>
            <a:ext cx="4041775" cy="3886200"/>
          </a:xfrm>
        </p:spPr>
        <p:txBody>
          <a:bodyPr/>
          <a:lstStyle>
            <a:lvl1pPr>
              <a:defRPr sz="1500"/>
            </a:lvl1pPr>
            <a:lvl2pPr>
              <a:defRPr sz="1500"/>
            </a:lvl2pPr>
            <a:lvl3pPr>
              <a:defRPr sz="135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794ABBC4-065D-4115-BFAD-D640BE59370E}" type="datetimeFigureOut">
              <a:rPr lang="en-US" smtClean="0">
                <a:solidFill>
                  <a:srgbClr val="B99C00"/>
                </a:solidFill>
              </a:rPr>
              <a:pPr/>
              <a:t>4/23/2018</a:t>
            </a:fld>
            <a:endParaRPr lang="en-US">
              <a:solidFill>
                <a:srgbClr val="B99C00"/>
              </a:solidFill>
            </a:endParaRPr>
          </a:p>
        </p:txBody>
      </p:sp>
      <p:sp>
        <p:nvSpPr>
          <p:cNvPr id="27" name="Slide Number Placeholder 26"/>
          <p:cNvSpPr>
            <a:spLocks noGrp="1"/>
          </p:cNvSpPr>
          <p:nvPr>
            <p:ph type="sldNum" sz="quarter" idx="11"/>
          </p:nvPr>
        </p:nvSpPr>
        <p:spPr/>
        <p:txBody>
          <a:bodyPr rtlCol="0"/>
          <a:lstStyle/>
          <a:p>
            <a:fld id="{C8E68D8D-DC00-4DE1-B2BC-03AB89D1BDA0}"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B99C00"/>
              </a:solidFill>
            </a:endParaRPr>
          </a:p>
        </p:txBody>
      </p:sp>
    </p:spTree>
    <p:extLst>
      <p:ext uri="{BB962C8B-B14F-4D97-AF65-F5344CB8AC3E}">
        <p14:creationId xmlns:p14="http://schemas.microsoft.com/office/powerpoint/2010/main" val="4010239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3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794ABBC4-065D-4115-BFAD-D640BE59370E}" type="datetimeFigureOut">
              <a:rPr lang="en-US" smtClean="0">
                <a:solidFill>
                  <a:srgbClr val="B99C00"/>
                </a:solidFill>
              </a:rPr>
              <a:pPr/>
              <a:t>4/23/2018</a:t>
            </a:fld>
            <a:endParaRPr lang="en-US">
              <a:solidFill>
                <a:srgbClr val="B99C00"/>
              </a:solidFill>
            </a:endParaRPr>
          </a:p>
        </p:txBody>
      </p:sp>
      <p:sp>
        <p:nvSpPr>
          <p:cNvPr id="4" name="Footer Placeholder 3"/>
          <p:cNvSpPr>
            <a:spLocks noGrp="1"/>
          </p:cNvSpPr>
          <p:nvPr>
            <p:ph type="ftr" sz="quarter" idx="11"/>
          </p:nvPr>
        </p:nvSpPr>
        <p:spPr>
          <a:xfrm>
            <a:off x="5257800" y="612648"/>
            <a:ext cx="1325880" cy="457200"/>
          </a:xfrm>
        </p:spPr>
        <p:txBody>
          <a:bodyPr/>
          <a:lstStyle/>
          <a:p>
            <a:endParaRPr lang="en-US">
              <a:solidFill>
                <a:srgbClr val="B99C00"/>
              </a:solidFill>
            </a:endParaRPr>
          </a:p>
        </p:txBody>
      </p:sp>
      <p:sp>
        <p:nvSpPr>
          <p:cNvPr id="5" name="Slide Number Placeholder 4"/>
          <p:cNvSpPr>
            <a:spLocks noGrp="1"/>
          </p:cNvSpPr>
          <p:nvPr>
            <p:ph type="sldNum" sz="quarter" idx="12"/>
          </p:nvPr>
        </p:nvSpPr>
        <p:spPr>
          <a:xfrm>
            <a:off x="8174736" y="2272"/>
            <a:ext cx="762000" cy="365760"/>
          </a:xfrm>
        </p:spPr>
        <p:txBody>
          <a:bodyPr/>
          <a:lstStyle/>
          <a:p>
            <a:fld id="{C8E68D8D-DC00-4DE1-B2BC-03AB89D1BDA0}" type="slidenum">
              <a:rPr lang="en-US" smtClean="0"/>
              <a:pPr/>
              <a:t>‹#›</a:t>
            </a:fld>
            <a:endParaRPr lang="en-US"/>
          </a:p>
        </p:txBody>
      </p:sp>
    </p:spTree>
    <p:extLst>
      <p:ext uri="{BB962C8B-B14F-4D97-AF65-F5344CB8AC3E}">
        <p14:creationId xmlns:p14="http://schemas.microsoft.com/office/powerpoint/2010/main" val="2044265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ABBC4-065D-4115-BFAD-D640BE59370E}" type="datetimeFigureOut">
              <a:rPr lang="en-US" smtClean="0">
                <a:solidFill>
                  <a:srgbClr val="B99C00"/>
                </a:solidFill>
              </a:rPr>
              <a:pPr/>
              <a:t>4/23/2018</a:t>
            </a:fld>
            <a:endParaRPr lang="en-US">
              <a:solidFill>
                <a:srgbClr val="B99C00"/>
              </a:solidFill>
            </a:endParaRPr>
          </a:p>
        </p:txBody>
      </p:sp>
      <p:sp>
        <p:nvSpPr>
          <p:cNvPr id="3" name="Footer Placeholder 2"/>
          <p:cNvSpPr>
            <a:spLocks noGrp="1"/>
          </p:cNvSpPr>
          <p:nvPr>
            <p:ph type="ftr" sz="quarter" idx="11"/>
          </p:nvPr>
        </p:nvSpPr>
        <p:spPr/>
        <p:txBody>
          <a:bodyPr/>
          <a:lstStyle/>
          <a:p>
            <a:endParaRPr lang="en-US">
              <a:solidFill>
                <a:srgbClr val="B99C00"/>
              </a:solidFill>
            </a:endParaRPr>
          </a:p>
        </p:txBody>
      </p:sp>
      <p:sp>
        <p:nvSpPr>
          <p:cNvPr id="4" name="Slide Number Placeholder 3"/>
          <p:cNvSpPr>
            <a:spLocks noGrp="1"/>
          </p:cNvSpPr>
          <p:nvPr>
            <p:ph type="sldNum" sz="quarter" idx="12"/>
          </p:nvPr>
        </p:nvSpPr>
        <p:spPr/>
        <p:txBody>
          <a:bodyPr/>
          <a:lstStyle/>
          <a:p>
            <a:fld id="{C8E68D8D-DC00-4DE1-B2BC-03AB89D1BDA0}" type="slidenum">
              <a:rPr lang="en-US" smtClean="0"/>
              <a:pPr/>
              <a:t>‹#›</a:t>
            </a:fld>
            <a:endParaRPr lang="en-US"/>
          </a:p>
        </p:txBody>
      </p:sp>
    </p:spTree>
    <p:extLst>
      <p:ext uri="{BB962C8B-B14F-4D97-AF65-F5344CB8AC3E}">
        <p14:creationId xmlns:p14="http://schemas.microsoft.com/office/powerpoint/2010/main" val="1687118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35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6858" indent="0">
              <a:buNone/>
              <a:defRPr sz="1050"/>
            </a:lvl1pPr>
            <a:lvl2pPr>
              <a:buNone/>
              <a:defRPr sz="900"/>
            </a:lvl2pPr>
            <a:lvl3pPr>
              <a:buNone/>
              <a:defRPr sz="750"/>
            </a:lvl3pPr>
            <a:lvl4pPr>
              <a:buNone/>
              <a:defRPr sz="675"/>
            </a:lvl4pPr>
            <a:lvl5pPr>
              <a:buNone/>
              <a:defRPr sz="675"/>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2400"/>
            </a:lvl1pPr>
            <a:lvl2pPr>
              <a:defRPr sz="2100"/>
            </a:lvl2pPr>
            <a:lvl3pPr>
              <a:defRPr sz="1800"/>
            </a:lvl3pPr>
            <a:lvl4pPr>
              <a:defRPr sz="1500"/>
            </a:lvl4pPr>
            <a:lvl5pPr>
              <a:defRPr sz="15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94ABBC4-065D-4115-BFAD-D640BE59370E}" type="datetimeFigureOut">
              <a:rPr lang="en-US" smtClean="0">
                <a:solidFill>
                  <a:srgbClr val="B99C00"/>
                </a:solidFill>
              </a:rPr>
              <a:pPr/>
              <a:t>4/23/2018</a:t>
            </a:fld>
            <a:endParaRPr lang="en-US">
              <a:solidFill>
                <a:srgbClr val="B99C00"/>
              </a:solidFill>
            </a:endParaRPr>
          </a:p>
        </p:txBody>
      </p:sp>
      <p:sp>
        <p:nvSpPr>
          <p:cNvPr id="6" name="Footer Placeholder 5"/>
          <p:cNvSpPr>
            <a:spLocks noGrp="1"/>
          </p:cNvSpPr>
          <p:nvPr>
            <p:ph type="ftr" sz="quarter" idx="11"/>
          </p:nvPr>
        </p:nvSpPr>
        <p:spPr/>
        <p:txBody>
          <a:bodyPr/>
          <a:lstStyle/>
          <a:p>
            <a:endParaRPr lang="en-US">
              <a:solidFill>
                <a:srgbClr val="B99C00"/>
              </a:solidFill>
            </a:endParaRPr>
          </a:p>
        </p:txBody>
      </p:sp>
      <p:sp>
        <p:nvSpPr>
          <p:cNvPr id="7" name="Slide Number Placeholder 6"/>
          <p:cNvSpPr>
            <a:spLocks noGrp="1"/>
          </p:cNvSpPr>
          <p:nvPr>
            <p:ph type="sldNum" sz="quarter" idx="12"/>
          </p:nvPr>
        </p:nvSpPr>
        <p:spPr/>
        <p:txBody>
          <a:bodyPr/>
          <a:lstStyle/>
          <a:p>
            <a:fld id="{C8E68D8D-DC00-4DE1-B2BC-03AB89D1BDA0}" type="slidenum">
              <a:rPr lang="en-US" smtClean="0"/>
              <a:pPr/>
              <a:t>‹#›</a:t>
            </a:fld>
            <a:endParaRPr lang="en-US"/>
          </a:p>
        </p:txBody>
      </p:sp>
    </p:spTree>
    <p:extLst>
      <p:ext uri="{BB962C8B-B14F-4D97-AF65-F5344CB8AC3E}">
        <p14:creationId xmlns:p14="http://schemas.microsoft.com/office/powerpoint/2010/main" val="436930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94ABBC4-065D-4115-BFAD-D640BE59370E}" type="datetimeFigureOut">
              <a:rPr lang="en-US" smtClean="0">
                <a:solidFill>
                  <a:srgbClr val="B99C00"/>
                </a:solidFill>
              </a:rPr>
              <a:pPr/>
              <a:t>4/23/2018</a:t>
            </a:fld>
            <a:endParaRPr lang="en-US">
              <a:solidFill>
                <a:srgbClr val="B99C00"/>
              </a:solidFill>
            </a:endParaRPr>
          </a:p>
        </p:txBody>
      </p:sp>
      <p:sp>
        <p:nvSpPr>
          <p:cNvPr id="5" name="Footer Placeholder 4"/>
          <p:cNvSpPr>
            <a:spLocks noGrp="1"/>
          </p:cNvSpPr>
          <p:nvPr>
            <p:ph type="ftr" sz="quarter" idx="11"/>
          </p:nvPr>
        </p:nvSpPr>
        <p:spPr/>
        <p:txBody>
          <a:bodyPr/>
          <a:lstStyle/>
          <a:p>
            <a:endParaRPr lang="en-US">
              <a:solidFill>
                <a:srgbClr val="B99C00"/>
              </a:solidFill>
            </a:endParaRPr>
          </a:p>
        </p:txBody>
      </p:sp>
      <p:sp>
        <p:nvSpPr>
          <p:cNvPr id="6" name="Slide Number Placeholder 5"/>
          <p:cNvSpPr>
            <a:spLocks noGrp="1"/>
          </p:cNvSpPr>
          <p:nvPr>
            <p:ph type="sldNum" sz="quarter" idx="12"/>
          </p:nvPr>
        </p:nvSpPr>
        <p:spPr/>
        <p:txBody>
          <a:bodyPr/>
          <a:lstStyle/>
          <a:p>
            <a:fld id="{C8E68D8D-DC00-4DE1-B2BC-03AB89D1BDA0}" type="slidenum">
              <a:rPr lang="en-US" smtClean="0"/>
              <a:pPr/>
              <a:t>‹#›</a:t>
            </a:fld>
            <a:endParaRPr lang="en-US"/>
          </a:p>
        </p:txBody>
      </p:sp>
    </p:spTree>
    <p:extLst>
      <p:ext uri="{BB962C8B-B14F-4D97-AF65-F5344CB8AC3E}">
        <p14:creationId xmlns:p14="http://schemas.microsoft.com/office/powerpoint/2010/main" val="22050156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6" y="1109162"/>
            <a:ext cx="586803" cy="4681637"/>
          </a:xfrm>
        </p:spPr>
        <p:txBody>
          <a:bodyPr vert="vert270" lIns="45720" tIns="0" rIns="45720" anchor="t"/>
          <a:lstStyle>
            <a:lvl1pPr algn="ctr">
              <a:buNone/>
              <a:defRPr sz="15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2400"/>
            </a:lvl1pPr>
          </a:lstStyle>
          <a:p>
            <a:r>
              <a:rPr kumimoji="0" lang="en-US"/>
              <a:t>Click icon to add picture</a:t>
            </a:r>
          </a:p>
        </p:txBody>
      </p:sp>
      <p:sp>
        <p:nvSpPr>
          <p:cNvPr id="4" name="Text Placeholder 3"/>
          <p:cNvSpPr>
            <a:spLocks noGrp="1"/>
          </p:cNvSpPr>
          <p:nvPr>
            <p:ph type="body" sz="half" idx="2"/>
          </p:nvPr>
        </p:nvSpPr>
        <p:spPr>
          <a:xfrm>
            <a:off x="6088443" y="3274311"/>
            <a:ext cx="2590800" cy="2516489"/>
          </a:xfrm>
        </p:spPr>
        <p:txBody>
          <a:bodyPr lIns="0" tIns="0" rIns="45720" anchor="t"/>
          <a:lstStyle>
            <a:lvl1pPr marL="0" indent="0">
              <a:lnSpc>
                <a:spcPct val="100000"/>
              </a:lnSpc>
              <a:spcBef>
                <a:spcPts val="0"/>
              </a:spcBef>
              <a:buFontTx/>
              <a:buNone/>
              <a:defRPr sz="975"/>
            </a:lvl1pPr>
            <a:lvl2pPr>
              <a:buFontTx/>
              <a:buNone/>
              <a:defRPr sz="900"/>
            </a:lvl2pPr>
            <a:lvl3pPr>
              <a:buFontTx/>
              <a:buNone/>
              <a:defRPr sz="750"/>
            </a:lvl3pPr>
            <a:lvl4pPr>
              <a:buFontTx/>
              <a:buNone/>
              <a:defRPr sz="675"/>
            </a:lvl4pPr>
            <a:lvl5pPr>
              <a:buFontTx/>
              <a:buNone/>
              <a:defRPr sz="675"/>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94ABBC4-065D-4115-BFAD-D640BE59370E}" type="datetimeFigureOut">
              <a:rPr lang="en-US" smtClean="0">
                <a:solidFill>
                  <a:srgbClr val="B99C00"/>
                </a:solidFill>
              </a:rPr>
              <a:pPr/>
              <a:t>4/23/2018</a:t>
            </a:fld>
            <a:endParaRPr lang="en-US">
              <a:solidFill>
                <a:srgbClr val="B99C00"/>
              </a:solidFill>
            </a:endParaRPr>
          </a:p>
        </p:txBody>
      </p:sp>
      <p:sp>
        <p:nvSpPr>
          <p:cNvPr id="6" name="Footer Placeholder 5"/>
          <p:cNvSpPr>
            <a:spLocks noGrp="1"/>
          </p:cNvSpPr>
          <p:nvPr>
            <p:ph type="ftr" sz="quarter" idx="11"/>
          </p:nvPr>
        </p:nvSpPr>
        <p:spPr/>
        <p:txBody>
          <a:bodyPr/>
          <a:lstStyle/>
          <a:p>
            <a:endParaRPr lang="en-US">
              <a:solidFill>
                <a:srgbClr val="B99C00"/>
              </a:solidFill>
            </a:endParaRPr>
          </a:p>
        </p:txBody>
      </p:sp>
      <p:sp>
        <p:nvSpPr>
          <p:cNvPr id="7" name="Slide Number Placeholder 6"/>
          <p:cNvSpPr>
            <a:spLocks noGrp="1"/>
          </p:cNvSpPr>
          <p:nvPr>
            <p:ph type="sldNum" sz="quarter" idx="12"/>
          </p:nvPr>
        </p:nvSpPr>
        <p:spPr/>
        <p:txBody>
          <a:bodyPr/>
          <a:lstStyle/>
          <a:p>
            <a:fld id="{C8E68D8D-DC00-4DE1-B2BC-03AB89D1BDA0}" type="slidenum">
              <a:rPr lang="en-US" smtClean="0"/>
              <a:pPr/>
              <a:t>‹#›</a:t>
            </a:fld>
            <a:endParaRPr lang="en-US"/>
          </a:p>
        </p:txBody>
      </p:sp>
    </p:spTree>
    <p:extLst>
      <p:ext uri="{BB962C8B-B14F-4D97-AF65-F5344CB8AC3E}">
        <p14:creationId xmlns:p14="http://schemas.microsoft.com/office/powerpoint/2010/main" val="3277808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94ABBC4-065D-4115-BFAD-D640BE59370E}" type="datetimeFigureOut">
              <a:rPr lang="en-US" smtClean="0">
                <a:solidFill>
                  <a:srgbClr val="B99C00"/>
                </a:solidFill>
              </a:rPr>
              <a:pPr/>
              <a:t>4/23/2018</a:t>
            </a:fld>
            <a:endParaRPr lang="en-US">
              <a:solidFill>
                <a:srgbClr val="B99C00"/>
              </a:solidFill>
            </a:endParaRPr>
          </a:p>
        </p:txBody>
      </p:sp>
      <p:sp>
        <p:nvSpPr>
          <p:cNvPr id="5" name="Footer Placeholder 4"/>
          <p:cNvSpPr>
            <a:spLocks noGrp="1"/>
          </p:cNvSpPr>
          <p:nvPr>
            <p:ph type="ftr" sz="quarter" idx="11"/>
          </p:nvPr>
        </p:nvSpPr>
        <p:spPr/>
        <p:txBody>
          <a:bodyPr/>
          <a:lstStyle/>
          <a:p>
            <a:endParaRPr lang="en-US">
              <a:solidFill>
                <a:srgbClr val="B99C00"/>
              </a:solidFill>
            </a:endParaRPr>
          </a:p>
        </p:txBody>
      </p:sp>
      <p:sp>
        <p:nvSpPr>
          <p:cNvPr id="6" name="Slide Number Placeholder 5"/>
          <p:cNvSpPr>
            <a:spLocks noGrp="1"/>
          </p:cNvSpPr>
          <p:nvPr>
            <p:ph type="sldNum" sz="quarter" idx="12"/>
          </p:nvPr>
        </p:nvSpPr>
        <p:spPr/>
        <p:txBody>
          <a:bodyPr/>
          <a:lstStyle/>
          <a:p>
            <a:fld id="{C8E68D8D-DC00-4DE1-B2BC-03AB89D1BDA0}" type="slidenum">
              <a:rPr lang="en-US" smtClean="0"/>
              <a:pPr/>
              <a:t>‹#›</a:t>
            </a:fld>
            <a:endParaRPr lang="en-US"/>
          </a:p>
        </p:txBody>
      </p:sp>
    </p:spTree>
    <p:extLst>
      <p:ext uri="{BB962C8B-B14F-4D97-AF65-F5344CB8AC3E}">
        <p14:creationId xmlns:p14="http://schemas.microsoft.com/office/powerpoint/2010/main" val="1755614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94ABBC4-065D-4115-BFAD-D640BE59370E}" type="datetimeFigureOut">
              <a:rPr lang="en-US" smtClean="0">
                <a:solidFill>
                  <a:srgbClr val="B99C00"/>
                </a:solidFill>
              </a:rPr>
              <a:pPr/>
              <a:t>4/23/2018</a:t>
            </a:fld>
            <a:endParaRPr lang="en-US">
              <a:solidFill>
                <a:srgbClr val="B99C00"/>
              </a:solidFill>
            </a:endParaRPr>
          </a:p>
        </p:txBody>
      </p:sp>
      <p:sp>
        <p:nvSpPr>
          <p:cNvPr id="5" name="Footer Placeholder 4"/>
          <p:cNvSpPr>
            <a:spLocks noGrp="1"/>
          </p:cNvSpPr>
          <p:nvPr>
            <p:ph type="ftr" sz="quarter" idx="11"/>
          </p:nvPr>
        </p:nvSpPr>
        <p:spPr/>
        <p:txBody>
          <a:bodyPr/>
          <a:lstStyle/>
          <a:p>
            <a:endParaRPr lang="en-US">
              <a:solidFill>
                <a:srgbClr val="B99C00"/>
              </a:solidFill>
            </a:endParaRPr>
          </a:p>
        </p:txBody>
      </p:sp>
      <p:sp>
        <p:nvSpPr>
          <p:cNvPr id="6" name="Slide Number Placeholder 5"/>
          <p:cNvSpPr>
            <a:spLocks noGrp="1"/>
          </p:cNvSpPr>
          <p:nvPr>
            <p:ph type="sldNum" sz="quarter" idx="12"/>
          </p:nvPr>
        </p:nvSpPr>
        <p:spPr/>
        <p:txBody>
          <a:bodyPr/>
          <a:lstStyle/>
          <a:p>
            <a:fld id="{C8E68D8D-DC00-4DE1-B2BC-03AB89D1BDA0}" type="slidenum">
              <a:rPr lang="en-US" smtClean="0"/>
              <a:pPr/>
              <a:t>‹#›</a:t>
            </a:fld>
            <a:endParaRPr lang="en-US"/>
          </a:p>
        </p:txBody>
      </p:sp>
    </p:spTree>
    <p:extLst>
      <p:ext uri="{BB962C8B-B14F-4D97-AF65-F5344CB8AC3E}">
        <p14:creationId xmlns:p14="http://schemas.microsoft.com/office/powerpoint/2010/main" val="422095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1E0706-D758-4BAB-AABC-95493DB6782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FE219A17-7708-4AA8-A380-F8D92FEBC8F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0BA923D2-FF7F-41A4-9E8B-8C031CF158D5}"/>
              </a:ext>
            </a:extLst>
          </p:cNvPr>
          <p:cNvSpPr>
            <a:spLocks noGrp="1"/>
          </p:cNvSpPr>
          <p:nvPr>
            <p:ph type="dt" sz="half" idx="10"/>
          </p:nvPr>
        </p:nvSpPr>
        <p:spPr/>
        <p:txBody>
          <a:bodyPr/>
          <a:lstStyle/>
          <a:p>
            <a:fld id="{794ABBC4-065D-4115-BFAD-D640BE59370E}" type="datetimeFigureOut">
              <a:rPr lang="en-US" smtClean="0">
                <a:solidFill>
                  <a:srgbClr val="B99C00"/>
                </a:solidFill>
              </a:rPr>
              <a:pPr/>
              <a:t>4/23/2018</a:t>
            </a:fld>
            <a:endParaRPr lang="en-US">
              <a:solidFill>
                <a:srgbClr val="B99C00"/>
              </a:solidFill>
            </a:endParaRPr>
          </a:p>
        </p:txBody>
      </p:sp>
      <p:sp>
        <p:nvSpPr>
          <p:cNvPr id="5" name="Footer Placeholder 4">
            <a:extLst>
              <a:ext uri="{FF2B5EF4-FFF2-40B4-BE49-F238E27FC236}">
                <a16:creationId xmlns:a16="http://schemas.microsoft.com/office/drawing/2014/main" xmlns="" id="{1BFDDB6C-1DDD-4F3F-BF47-466D8B27BCCE}"/>
              </a:ext>
            </a:extLst>
          </p:cNvPr>
          <p:cNvSpPr>
            <a:spLocks noGrp="1"/>
          </p:cNvSpPr>
          <p:nvPr>
            <p:ph type="ftr" sz="quarter" idx="11"/>
          </p:nvPr>
        </p:nvSpPr>
        <p:spPr/>
        <p:txBody>
          <a:bodyPr/>
          <a:lstStyle/>
          <a:p>
            <a:endParaRPr lang="en-US">
              <a:solidFill>
                <a:srgbClr val="B99C00"/>
              </a:solidFill>
            </a:endParaRPr>
          </a:p>
        </p:txBody>
      </p:sp>
      <p:sp>
        <p:nvSpPr>
          <p:cNvPr id="6" name="Slide Number Placeholder 5">
            <a:extLst>
              <a:ext uri="{FF2B5EF4-FFF2-40B4-BE49-F238E27FC236}">
                <a16:creationId xmlns:a16="http://schemas.microsoft.com/office/drawing/2014/main" xmlns="" id="{712D6AF3-93BD-49CD-8344-07E72E447EFB}"/>
              </a:ext>
            </a:extLst>
          </p:cNvPr>
          <p:cNvSpPr>
            <a:spLocks noGrp="1"/>
          </p:cNvSpPr>
          <p:nvPr>
            <p:ph type="sldNum" sz="quarter" idx="12"/>
          </p:nvPr>
        </p:nvSpPr>
        <p:spPr/>
        <p:txBody>
          <a:bodyPr/>
          <a:lstStyle/>
          <a:p>
            <a:fld id="{C8E68D8D-DC00-4DE1-B2BC-03AB89D1BDA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00386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C593AB-C84B-485A-8707-9DF3A12D1A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AF206F4-ABB0-4962-B6E5-87F5C62FB9F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32420B1-857D-4B51-A3A6-C4BA9BB403CA}"/>
              </a:ext>
            </a:extLst>
          </p:cNvPr>
          <p:cNvSpPr>
            <a:spLocks noGrp="1"/>
          </p:cNvSpPr>
          <p:nvPr>
            <p:ph type="dt" sz="half" idx="10"/>
          </p:nvPr>
        </p:nvSpPr>
        <p:spPr/>
        <p:txBody>
          <a:bodyPr/>
          <a:lstStyle/>
          <a:p>
            <a:fld id="{794ABBC4-065D-4115-BFAD-D640BE59370E}" type="datetimeFigureOut">
              <a:rPr lang="en-US" smtClean="0">
                <a:solidFill>
                  <a:srgbClr val="B99C00"/>
                </a:solidFill>
              </a:rPr>
              <a:pPr/>
              <a:t>4/23/2018</a:t>
            </a:fld>
            <a:endParaRPr lang="en-US">
              <a:solidFill>
                <a:srgbClr val="B99C00"/>
              </a:solidFill>
            </a:endParaRPr>
          </a:p>
        </p:txBody>
      </p:sp>
      <p:sp>
        <p:nvSpPr>
          <p:cNvPr id="5" name="Footer Placeholder 4">
            <a:extLst>
              <a:ext uri="{FF2B5EF4-FFF2-40B4-BE49-F238E27FC236}">
                <a16:creationId xmlns:a16="http://schemas.microsoft.com/office/drawing/2014/main" xmlns="" id="{232DB181-07E0-4321-A417-D1454D6EF8AE}"/>
              </a:ext>
            </a:extLst>
          </p:cNvPr>
          <p:cNvSpPr>
            <a:spLocks noGrp="1"/>
          </p:cNvSpPr>
          <p:nvPr>
            <p:ph type="ftr" sz="quarter" idx="11"/>
          </p:nvPr>
        </p:nvSpPr>
        <p:spPr/>
        <p:txBody>
          <a:bodyPr/>
          <a:lstStyle/>
          <a:p>
            <a:endParaRPr lang="en-US">
              <a:solidFill>
                <a:srgbClr val="B99C00"/>
              </a:solidFill>
            </a:endParaRPr>
          </a:p>
        </p:txBody>
      </p:sp>
      <p:sp>
        <p:nvSpPr>
          <p:cNvPr id="6" name="Slide Number Placeholder 5">
            <a:extLst>
              <a:ext uri="{FF2B5EF4-FFF2-40B4-BE49-F238E27FC236}">
                <a16:creationId xmlns:a16="http://schemas.microsoft.com/office/drawing/2014/main" xmlns="" id="{23D541AC-B4DC-4503-AA9E-57E941794820}"/>
              </a:ext>
            </a:extLst>
          </p:cNvPr>
          <p:cNvSpPr>
            <a:spLocks noGrp="1"/>
          </p:cNvSpPr>
          <p:nvPr>
            <p:ph type="sldNum" sz="quarter" idx="12"/>
          </p:nvPr>
        </p:nvSpPr>
        <p:spPr/>
        <p:txBody>
          <a:bodyPr/>
          <a:lstStyle/>
          <a:p>
            <a:fld id="{C8E68D8D-DC00-4DE1-B2BC-03AB89D1BDA0}" type="slidenum">
              <a:rPr lang="en-US" smtClean="0"/>
              <a:pPr/>
              <a:t>‹#›</a:t>
            </a:fld>
            <a:endParaRPr lang="en-US"/>
          </a:p>
        </p:txBody>
      </p:sp>
    </p:spTree>
    <p:extLst>
      <p:ext uri="{BB962C8B-B14F-4D97-AF65-F5344CB8AC3E}">
        <p14:creationId xmlns:p14="http://schemas.microsoft.com/office/powerpoint/2010/main" val="3959225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EFD5C0-6BE2-47BE-B9FB-55450D3C6D6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C65BFDF6-9A12-49C4-BD88-86E767A4B5A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D1FEF652-3ACD-4BAB-9AC9-6687B3BAE816}"/>
              </a:ext>
            </a:extLst>
          </p:cNvPr>
          <p:cNvSpPr>
            <a:spLocks noGrp="1"/>
          </p:cNvSpPr>
          <p:nvPr>
            <p:ph type="dt" sz="half" idx="10"/>
          </p:nvPr>
        </p:nvSpPr>
        <p:spPr/>
        <p:txBody>
          <a:bodyPr/>
          <a:lstStyle/>
          <a:p>
            <a:fld id="{794ABBC4-065D-4115-BFAD-D640BE59370E}" type="datetimeFigureOut">
              <a:rPr lang="en-US" smtClean="0">
                <a:solidFill>
                  <a:srgbClr val="B99C00"/>
                </a:solidFill>
              </a:rPr>
              <a:pPr/>
              <a:t>4/23/2018</a:t>
            </a:fld>
            <a:endParaRPr lang="en-US">
              <a:solidFill>
                <a:srgbClr val="B99C00"/>
              </a:solidFill>
            </a:endParaRPr>
          </a:p>
        </p:txBody>
      </p:sp>
      <p:sp>
        <p:nvSpPr>
          <p:cNvPr id="5" name="Footer Placeholder 4">
            <a:extLst>
              <a:ext uri="{FF2B5EF4-FFF2-40B4-BE49-F238E27FC236}">
                <a16:creationId xmlns:a16="http://schemas.microsoft.com/office/drawing/2014/main" xmlns="" id="{52569B86-6AE3-4F24-B7EB-E0133A23FD97}"/>
              </a:ext>
            </a:extLst>
          </p:cNvPr>
          <p:cNvSpPr>
            <a:spLocks noGrp="1"/>
          </p:cNvSpPr>
          <p:nvPr>
            <p:ph type="ftr" sz="quarter" idx="11"/>
          </p:nvPr>
        </p:nvSpPr>
        <p:spPr/>
        <p:txBody>
          <a:bodyPr/>
          <a:lstStyle/>
          <a:p>
            <a:endParaRPr lang="en-US">
              <a:solidFill>
                <a:srgbClr val="B99C00"/>
              </a:solidFill>
            </a:endParaRPr>
          </a:p>
        </p:txBody>
      </p:sp>
      <p:sp>
        <p:nvSpPr>
          <p:cNvPr id="6" name="Slide Number Placeholder 5">
            <a:extLst>
              <a:ext uri="{FF2B5EF4-FFF2-40B4-BE49-F238E27FC236}">
                <a16:creationId xmlns:a16="http://schemas.microsoft.com/office/drawing/2014/main" xmlns="" id="{446448CE-FDAE-4D14-85CF-D8C8DB751EF1}"/>
              </a:ext>
            </a:extLst>
          </p:cNvPr>
          <p:cNvSpPr>
            <a:spLocks noGrp="1"/>
          </p:cNvSpPr>
          <p:nvPr>
            <p:ph type="sldNum" sz="quarter" idx="12"/>
          </p:nvPr>
        </p:nvSpPr>
        <p:spPr/>
        <p:txBody>
          <a:bodyPr/>
          <a:lstStyle/>
          <a:p>
            <a:fld id="{C8E68D8D-DC00-4DE1-B2BC-03AB89D1BDA0}" type="slidenum">
              <a:rPr lang="en-US" smtClean="0"/>
              <a:pPr/>
              <a:t>‹#›</a:t>
            </a:fld>
            <a:endParaRPr lang="en-US"/>
          </a:p>
        </p:txBody>
      </p:sp>
    </p:spTree>
    <p:extLst>
      <p:ext uri="{BB962C8B-B14F-4D97-AF65-F5344CB8AC3E}">
        <p14:creationId xmlns:p14="http://schemas.microsoft.com/office/powerpoint/2010/main" val="32028073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CE1C32-DE9C-4324-B664-63AA7A4C98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A828982-2DDA-4811-A0C0-E1FBE81334E7}"/>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525F6AE-9D88-407F-A3EB-7CC27948AC1A}"/>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2D3CDFF-DB0D-4724-BB41-F31A566A075C}"/>
              </a:ext>
            </a:extLst>
          </p:cNvPr>
          <p:cNvSpPr>
            <a:spLocks noGrp="1"/>
          </p:cNvSpPr>
          <p:nvPr>
            <p:ph type="dt" sz="half" idx="10"/>
          </p:nvPr>
        </p:nvSpPr>
        <p:spPr/>
        <p:txBody>
          <a:bodyPr/>
          <a:lstStyle/>
          <a:p>
            <a:fld id="{794ABBC4-065D-4115-BFAD-D640BE59370E}" type="datetimeFigureOut">
              <a:rPr lang="en-US" smtClean="0">
                <a:solidFill>
                  <a:srgbClr val="B99C00"/>
                </a:solidFill>
              </a:rPr>
              <a:pPr/>
              <a:t>4/23/2018</a:t>
            </a:fld>
            <a:endParaRPr lang="en-US">
              <a:solidFill>
                <a:srgbClr val="B99C00"/>
              </a:solidFill>
            </a:endParaRPr>
          </a:p>
        </p:txBody>
      </p:sp>
      <p:sp>
        <p:nvSpPr>
          <p:cNvPr id="6" name="Footer Placeholder 5">
            <a:extLst>
              <a:ext uri="{FF2B5EF4-FFF2-40B4-BE49-F238E27FC236}">
                <a16:creationId xmlns:a16="http://schemas.microsoft.com/office/drawing/2014/main" xmlns="" id="{C03C25D1-92D3-42A2-89C3-B5A365B649D2}"/>
              </a:ext>
            </a:extLst>
          </p:cNvPr>
          <p:cNvSpPr>
            <a:spLocks noGrp="1"/>
          </p:cNvSpPr>
          <p:nvPr>
            <p:ph type="ftr" sz="quarter" idx="11"/>
          </p:nvPr>
        </p:nvSpPr>
        <p:spPr/>
        <p:txBody>
          <a:bodyPr/>
          <a:lstStyle/>
          <a:p>
            <a:endParaRPr lang="en-US">
              <a:solidFill>
                <a:srgbClr val="B99C00"/>
              </a:solidFill>
            </a:endParaRPr>
          </a:p>
        </p:txBody>
      </p:sp>
      <p:sp>
        <p:nvSpPr>
          <p:cNvPr id="7" name="Slide Number Placeholder 6">
            <a:extLst>
              <a:ext uri="{FF2B5EF4-FFF2-40B4-BE49-F238E27FC236}">
                <a16:creationId xmlns:a16="http://schemas.microsoft.com/office/drawing/2014/main" xmlns="" id="{19EB7B70-8577-4BC4-A228-2CE4C52C9419}"/>
              </a:ext>
            </a:extLst>
          </p:cNvPr>
          <p:cNvSpPr>
            <a:spLocks noGrp="1"/>
          </p:cNvSpPr>
          <p:nvPr>
            <p:ph type="sldNum" sz="quarter" idx="12"/>
          </p:nvPr>
        </p:nvSpPr>
        <p:spPr/>
        <p:txBody>
          <a:bodyPr/>
          <a:lstStyle/>
          <a:p>
            <a:fld id="{C8E68D8D-DC00-4DE1-B2BC-03AB89D1BDA0}" type="slidenum">
              <a:rPr lang="en-US" smtClean="0"/>
              <a:pPr/>
              <a:t>‹#›</a:t>
            </a:fld>
            <a:endParaRPr lang="en-US"/>
          </a:p>
        </p:txBody>
      </p:sp>
    </p:spTree>
    <p:extLst>
      <p:ext uri="{BB962C8B-B14F-4D97-AF65-F5344CB8AC3E}">
        <p14:creationId xmlns:p14="http://schemas.microsoft.com/office/powerpoint/2010/main" val="32534986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D09F39-8C29-4CD9-878B-E96BF471388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178ACF9-A5AC-49A6-BB46-6C79B922AAC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CC7E8D37-7D17-429F-9F8A-0560DEC0DE24}"/>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AD4BEFA-718E-441D-8C27-6237411C2A2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98EE91DF-005D-47C9-A0C1-30499DF10062}"/>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32D5225-9343-4E93-BA18-DAEAC35F939E}"/>
              </a:ext>
            </a:extLst>
          </p:cNvPr>
          <p:cNvSpPr>
            <a:spLocks noGrp="1"/>
          </p:cNvSpPr>
          <p:nvPr>
            <p:ph type="dt" sz="half" idx="10"/>
          </p:nvPr>
        </p:nvSpPr>
        <p:spPr/>
        <p:txBody>
          <a:bodyPr/>
          <a:lstStyle/>
          <a:p>
            <a:fld id="{794ABBC4-065D-4115-BFAD-D640BE59370E}" type="datetimeFigureOut">
              <a:rPr lang="en-US" smtClean="0">
                <a:solidFill>
                  <a:srgbClr val="B99C00"/>
                </a:solidFill>
              </a:rPr>
              <a:pPr/>
              <a:t>4/23/2018</a:t>
            </a:fld>
            <a:endParaRPr lang="en-US">
              <a:solidFill>
                <a:srgbClr val="B99C00"/>
              </a:solidFill>
            </a:endParaRPr>
          </a:p>
        </p:txBody>
      </p:sp>
      <p:sp>
        <p:nvSpPr>
          <p:cNvPr id="8" name="Footer Placeholder 7">
            <a:extLst>
              <a:ext uri="{FF2B5EF4-FFF2-40B4-BE49-F238E27FC236}">
                <a16:creationId xmlns:a16="http://schemas.microsoft.com/office/drawing/2014/main" xmlns="" id="{28A5BAC4-F9EB-4DEC-8F18-5027C625B35F}"/>
              </a:ext>
            </a:extLst>
          </p:cNvPr>
          <p:cNvSpPr>
            <a:spLocks noGrp="1"/>
          </p:cNvSpPr>
          <p:nvPr>
            <p:ph type="ftr" sz="quarter" idx="11"/>
          </p:nvPr>
        </p:nvSpPr>
        <p:spPr/>
        <p:txBody>
          <a:bodyPr/>
          <a:lstStyle/>
          <a:p>
            <a:endParaRPr lang="en-US">
              <a:solidFill>
                <a:srgbClr val="B99C00"/>
              </a:solidFill>
            </a:endParaRPr>
          </a:p>
        </p:txBody>
      </p:sp>
      <p:sp>
        <p:nvSpPr>
          <p:cNvPr id="9" name="Slide Number Placeholder 8">
            <a:extLst>
              <a:ext uri="{FF2B5EF4-FFF2-40B4-BE49-F238E27FC236}">
                <a16:creationId xmlns:a16="http://schemas.microsoft.com/office/drawing/2014/main" xmlns="" id="{2FF187BE-0A25-45DE-AED9-8310159BDD33}"/>
              </a:ext>
            </a:extLst>
          </p:cNvPr>
          <p:cNvSpPr>
            <a:spLocks noGrp="1"/>
          </p:cNvSpPr>
          <p:nvPr>
            <p:ph type="sldNum" sz="quarter" idx="12"/>
          </p:nvPr>
        </p:nvSpPr>
        <p:spPr/>
        <p:txBody>
          <a:bodyPr/>
          <a:lstStyle/>
          <a:p>
            <a:fld id="{C8E68D8D-DC00-4DE1-B2BC-03AB89D1BDA0}" type="slidenum">
              <a:rPr lang="en-US" smtClean="0"/>
              <a:pPr/>
              <a:t>‹#›</a:t>
            </a:fld>
            <a:endParaRPr lang="en-US"/>
          </a:p>
        </p:txBody>
      </p:sp>
    </p:spTree>
    <p:extLst>
      <p:ext uri="{BB962C8B-B14F-4D97-AF65-F5344CB8AC3E}">
        <p14:creationId xmlns:p14="http://schemas.microsoft.com/office/powerpoint/2010/main" val="30808972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7DDECD-5D5B-40DF-8B8C-2520F74962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F418BE0-CB6F-47DA-BFA5-C8844665CEA7}"/>
              </a:ext>
            </a:extLst>
          </p:cNvPr>
          <p:cNvSpPr>
            <a:spLocks noGrp="1"/>
          </p:cNvSpPr>
          <p:nvPr>
            <p:ph type="dt" sz="half" idx="10"/>
          </p:nvPr>
        </p:nvSpPr>
        <p:spPr/>
        <p:txBody>
          <a:bodyPr/>
          <a:lstStyle/>
          <a:p>
            <a:fld id="{794ABBC4-065D-4115-BFAD-D640BE59370E}" type="datetimeFigureOut">
              <a:rPr lang="en-US" smtClean="0">
                <a:solidFill>
                  <a:srgbClr val="B99C00"/>
                </a:solidFill>
              </a:rPr>
              <a:pPr/>
              <a:t>4/23/2018</a:t>
            </a:fld>
            <a:endParaRPr lang="en-US">
              <a:solidFill>
                <a:srgbClr val="B99C00"/>
              </a:solidFill>
            </a:endParaRPr>
          </a:p>
        </p:txBody>
      </p:sp>
      <p:sp>
        <p:nvSpPr>
          <p:cNvPr id="4" name="Footer Placeholder 3">
            <a:extLst>
              <a:ext uri="{FF2B5EF4-FFF2-40B4-BE49-F238E27FC236}">
                <a16:creationId xmlns:a16="http://schemas.microsoft.com/office/drawing/2014/main" xmlns="" id="{BFC05C8C-3D5F-4021-88AC-AFE2C56BACA1}"/>
              </a:ext>
            </a:extLst>
          </p:cNvPr>
          <p:cNvSpPr>
            <a:spLocks noGrp="1"/>
          </p:cNvSpPr>
          <p:nvPr>
            <p:ph type="ftr" sz="quarter" idx="11"/>
          </p:nvPr>
        </p:nvSpPr>
        <p:spPr/>
        <p:txBody>
          <a:bodyPr/>
          <a:lstStyle/>
          <a:p>
            <a:endParaRPr lang="en-US">
              <a:solidFill>
                <a:srgbClr val="B99C00"/>
              </a:solidFill>
            </a:endParaRPr>
          </a:p>
        </p:txBody>
      </p:sp>
      <p:sp>
        <p:nvSpPr>
          <p:cNvPr id="5" name="Slide Number Placeholder 4">
            <a:extLst>
              <a:ext uri="{FF2B5EF4-FFF2-40B4-BE49-F238E27FC236}">
                <a16:creationId xmlns:a16="http://schemas.microsoft.com/office/drawing/2014/main" xmlns="" id="{97D5865E-8F9A-4BAB-9361-4E1D94128639}"/>
              </a:ext>
            </a:extLst>
          </p:cNvPr>
          <p:cNvSpPr>
            <a:spLocks noGrp="1"/>
          </p:cNvSpPr>
          <p:nvPr>
            <p:ph type="sldNum" sz="quarter" idx="12"/>
          </p:nvPr>
        </p:nvSpPr>
        <p:spPr/>
        <p:txBody>
          <a:bodyPr/>
          <a:lstStyle/>
          <a:p>
            <a:fld id="{C8E68D8D-DC00-4DE1-B2BC-03AB89D1BDA0}" type="slidenum">
              <a:rPr lang="en-US" smtClean="0"/>
              <a:pPr/>
              <a:t>‹#›</a:t>
            </a:fld>
            <a:endParaRPr lang="en-US"/>
          </a:p>
        </p:txBody>
      </p:sp>
    </p:spTree>
    <p:extLst>
      <p:ext uri="{BB962C8B-B14F-4D97-AF65-F5344CB8AC3E}">
        <p14:creationId xmlns:p14="http://schemas.microsoft.com/office/powerpoint/2010/main" val="674001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7F0F326-533A-412A-A9DA-C94E504CD2FD}"/>
              </a:ext>
            </a:extLst>
          </p:cNvPr>
          <p:cNvSpPr>
            <a:spLocks noGrp="1"/>
          </p:cNvSpPr>
          <p:nvPr>
            <p:ph type="dt" sz="half" idx="10"/>
          </p:nvPr>
        </p:nvSpPr>
        <p:spPr/>
        <p:txBody>
          <a:bodyPr/>
          <a:lstStyle/>
          <a:p>
            <a:fld id="{794ABBC4-065D-4115-BFAD-D640BE59370E}" type="datetimeFigureOut">
              <a:rPr lang="en-US" smtClean="0">
                <a:solidFill>
                  <a:srgbClr val="B99C00"/>
                </a:solidFill>
              </a:rPr>
              <a:pPr/>
              <a:t>4/23/2018</a:t>
            </a:fld>
            <a:endParaRPr lang="en-US">
              <a:solidFill>
                <a:srgbClr val="B99C00"/>
              </a:solidFill>
            </a:endParaRPr>
          </a:p>
        </p:txBody>
      </p:sp>
      <p:sp>
        <p:nvSpPr>
          <p:cNvPr id="3" name="Footer Placeholder 2">
            <a:extLst>
              <a:ext uri="{FF2B5EF4-FFF2-40B4-BE49-F238E27FC236}">
                <a16:creationId xmlns:a16="http://schemas.microsoft.com/office/drawing/2014/main" xmlns="" id="{03FAEEF4-F34E-4A1E-984B-02126C79ACF1}"/>
              </a:ext>
            </a:extLst>
          </p:cNvPr>
          <p:cNvSpPr>
            <a:spLocks noGrp="1"/>
          </p:cNvSpPr>
          <p:nvPr>
            <p:ph type="ftr" sz="quarter" idx="11"/>
          </p:nvPr>
        </p:nvSpPr>
        <p:spPr/>
        <p:txBody>
          <a:bodyPr/>
          <a:lstStyle/>
          <a:p>
            <a:endParaRPr lang="en-US">
              <a:solidFill>
                <a:srgbClr val="B99C00"/>
              </a:solidFill>
            </a:endParaRPr>
          </a:p>
        </p:txBody>
      </p:sp>
      <p:sp>
        <p:nvSpPr>
          <p:cNvPr id="4" name="Slide Number Placeholder 3">
            <a:extLst>
              <a:ext uri="{FF2B5EF4-FFF2-40B4-BE49-F238E27FC236}">
                <a16:creationId xmlns:a16="http://schemas.microsoft.com/office/drawing/2014/main" xmlns="" id="{A325FDD0-F37A-43E5-AC45-185B80A62DA7}"/>
              </a:ext>
            </a:extLst>
          </p:cNvPr>
          <p:cNvSpPr>
            <a:spLocks noGrp="1"/>
          </p:cNvSpPr>
          <p:nvPr>
            <p:ph type="sldNum" sz="quarter" idx="12"/>
          </p:nvPr>
        </p:nvSpPr>
        <p:spPr/>
        <p:txBody>
          <a:bodyPr/>
          <a:lstStyle/>
          <a:p>
            <a:fld id="{C8E68D8D-DC00-4DE1-B2BC-03AB89D1BDA0}" type="slidenum">
              <a:rPr lang="en-US" smtClean="0"/>
              <a:pPr/>
              <a:t>‹#›</a:t>
            </a:fld>
            <a:endParaRPr lang="en-US"/>
          </a:p>
        </p:txBody>
      </p:sp>
    </p:spTree>
    <p:extLst>
      <p:ext uri="{BB962C8B-B14F-4D97-AF65-F5344CB8AC3E}">
        <p14:creationId xmlns:p14="http://schemas.microsoft.com/office/powerpoint/2010/main" val="550028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1"/>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94ABBC4-065D-4115-BFAD-D640BE59370E}" type="datetimeFigureOut">
              <a:rPr lang="en-US" smtClean="0">
                <a:solidFill>
                  <a:srgbClr val="B99C00"/>
                </a:solidFill>
              </a:rPr>
              <a:pPr/>
              <a:t>4/23/2018</a:t>
            </a:fld>
            <a:endParaRPr lang="en-US">
              <a:solidFill>
                <a:srgbClr val="B99C00"/>
              </a:solidFill>
            </a:endParaRPr>
          </a:p>
        </p:txBody>
      </p:sp>
      <p:sp>
        <p:nvSpPr>
          <p:cNvPr id="5" name="Footer Placeholder 4"/>
          <p:cNvSpPr>
            <a:spLocks noGrp="1"/>
          </p:cNvSpPr>
          <p:nvPr>
            <p:ph type="ftr" sz="quarter" idx="11"/>
          </p:nvPr>
        </p:nvSpPr>
        <p:spPr/>
        <p:txBody>
          <a:bodyPr/>
          <a:lstStyle/>
          <a:p>
            <a:endParaRPr lang="en-US">
              <a:solidFill>
                <a:srgbClr val="B99C00"/>
              </a:solidFill>
            </a:endParaRPr>
          </a:p>
        </p:txBody>
      </p:sp>
      <p:sp>
        <p:nvSpPr>
          <p:cNvPr id="6" name="Slide Number Placeholder 5"/>
          <p:cNvSpPr>
            <a:spLocks noGrp="1"/>
          </p:cNvSpPr>
          <p:nvPr>
            <p:ph type="sldNum" sz="quarter" idx="12"/>
          </p:nvPr>
        </p:nvSpPr>
        <p:spPr/>
        <p:txBody>
          <a:bodyPr/>
          <a:lstStyle/>
          <a:p>
            <a:fld id="{C8E68D8D-DC00-4DE1-B2BC-03AB89D1BDA0}" type="slidenum">
              <a:rPr lang="en-US" smtClean="0"/>
              <a:pPr/>
              <a:t>‹#›</a:t>
            </a:fld>
            <a:endParaRPr lang="en-US"/>
          </a:p>
        </p:txBody>
      </p:sp>
    </p:spTree>
    <p:extLst>
      <p:ext uri="{BB962C8B-B14F-4D97-AF65-F5344CB8AC3E}">
        <p14:creationId xmlns:p14="http://schemas.microsoft.com/office/powerpoint/2010/main" val="25059886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A1ACAD-F61D-41FB-AFD2-5D84B5494A9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93297376-5354-455E-9153-8749870B40F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D075BE3-17B4-4B48-8AE2-3B82CE645E2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FD293067-2E41-40C7-90D3-FAD71BA183A0}"/>
              </a:ext>
            </a:extLst>
          </p:cNvPr>
          <p:cNvSpPr>
            <a:spLocks noGrp="1"/>
          </p:cNvSpPr>
          <p:nvPr>
            <p:ph type="dt" sz="half" idx="10"/>
          </p:nvPr>
        </p:nvSpPr>
        <p:spPr/>
        <p:txBody>
          <a:bodyPr/>
          <a:lstStyle/>
          <a:p>
            <a:fld id="{794ABBC4-065D-4115-BFAD-D640BE59370E}" type="datetimeFigureOut">
              <a:rPr lang="en-US" smtClean="0">
                <a:solidFill>
                  <a:srgbClr val="B99C00"/>
                </a:solidFill>
              </a:rPr>
              <a:pPr/>
              <a:t>4/23/2018</a:t>
            </a:fld>
            <a:endParaRPr lang="en-US">
              <a:solidFill>
                <a:srgbClr val="B99C00"/>
              </a:solidFill>
            </a:endParaRPr>
          </a:p>
        </p:txBody>
      </p:sp>
      <p:sp>
        <p:nvSpPr>
          <p:cNvPr id="6" name="Footer Placeholder 5">
            <a:extLst>
              <a:ext uri="{FF2B5EF4-FFF2-40B4-BE49-F238E27FC236}">
                <a16:creationId xmlns:a16="http://schemas.microsoft.com/office/drawing/2014/main" xmlns="" id="{104506FC-7AE6-452A-9CA9-E115B9BCCF37}"/>
              </a:ext>
            </a:extLst>
          </p:cNvPr>
          <p:cNvSpPr>
            <a:spLocks noGrp="1"/>
          </p:cNvSpPr>
          <p:nvPr>
            <p:ph type="ftr" sz="quarter" idx="11"/>
          </p:nvPr>
        </p:nvSpPr>
        <p:spPr/>
        <p:txBody>
          <a:bodyPr/>
          <a:lstStyle/>
          <a:p>
            <a:endParaRPr lang="en-US">
              <a:solidFill>
                <a:srgbClr val="B99C00"/>
              </a:solidFill>
            </a:endParaRPr>
          </a:p>
        </p:txBody>
      </p:sp>
      <p:sp>
        <p:nvSpPr>
          <p:cNvPr id="7" name="Slide Number Placeholder 6">
            <a:extLst>
              <a:ext uri="{FF2B5EF4-FFF2-40B4-BE49-F238E27FC236}">
                <a16:creationId xmlns:a16="http://schemas.microsoft.com/office/drawing/2014/main" xmlns="" id="{54090A24-6D13-4F70-9B51-9B463D5AA75D}"/>
              </a:ext>
            </a:extLst>
          </p:cNvPr>
          <p:cNvSpPr>
            <a:spLocks noGrp="1"/>
          </p:cNvSpPr>
          <p:nvPr>
            <p:ph type="sldNum" sz="quarter" idx="12"/>
          </p:nvPr>
        </p:nvSpPr>
        <p:spPr/>
        <p:txBody>
          <a:bodyPr/>
          <a:lstStyle/>
          <a:p>
            <a:fld id="{C8E68D8D-DC00-4DE1-B2BC-03AB89D1BDA0}" type="slidenum">
              <a:rPr lang="en-US" smtClean="0"/>
              <a:pPr/>
              <a:t>‹#›</a:t>
            </a:fld>
            <a:endParaRPr lang="en-US"/>
          </a:p>
        </p:txBody>
      </p:sp>
    </p:spTree>
    <p:extLst>
      <p:ext uri="{BB962C8B-B14F-4D97-AF65-F5344CB8AC3E}">
        <p14:creationId xmlns:p14="http://schemas.microsoft.com/office/powerpoint/2010/main" val="36996842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30F200-AA21-4CC8-8C77-59247DEF7F8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BC5BD941-6EB5-4169-9914-7E1DAEC2921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DE9F1F1C-2B3D-4441-93D6-D02503926F4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912333D5-8CFC-4263-9D98-2EB7FF0969EE}"/>
              </a:ext>
            </a:extLst>
          </p:cNvPr>
          <p:cNvSpPr>
            <a:spLocks noGrp="1"/>
          </p:cNvSpPr>
          <p:nvPr>
            <p:ph type="dt" sz="half" idx="10"/>
          </p:nvPr>
        </p:nvSpPr>
        <p:spPr/>
        <p:txBody>
          <a:bodyPr/>
          <a:lstStyle/>
          <a:p>
            <a:fld id="{794ABBC4-065D-4115-BFAD-D640BE59370E}" type="datetimeFigureOut">
              <a:rPr lang="en-US" smtClean="0">
                <a:solidFill>
                  <a:srgbClr val="B99C00"/>
                </a:solidFill>
              </a:rPr>
              <a:pPr/>
              <a:t>4/23/2018</a:t>
            </a:fld>
            <a:endParaRPr lang="en-US">
              <a:solidFill>
                <a:srgbClr val="B99C00"/>
              </a:solidFill>
            </a:endParaRPr>
          </a:p>
        </p:txBody>
      </p:sp>
      <p:sp>
        <p:nvSpPr>
          <p:cNvPr id="6" name="Footer Placeholder 5">
            <a:extLst>
              <a:ext uri="{FF2B5EF4-FFF2-40B4-BE49-F238E27FC236}">
                <a16:creationId xmlns:a16="http://schemas.microsoft.com/office/drawing/2014/main" xmlns="" id="{C0D42A31-D5AB-4132-9D1E-872950C3547C}"/>
              </a:ext>
            </a:extLst>
          </p:cNvPr>
          <p:cNvSpPr>
            <a:spLocks noGrp="1"/>
          </p:cNvSpPr>
          <p:nvPr>
            <p:ph type="ftr" sz="quarter" idx="11"/>
          </p:nvPr>
        </p:nvSpPr>
        <p:spPr/>
        <p:txBody>
          <a:bodyPr/>
          <a:lstStyle/>
          <a:p>
            <a:endParaRPr lang="en-US">
              <a:solidFill>
                <a:srgbClr val="B99C00"/>
              </a:solidFill>
            </a:endParaRPr>
          </a:p>
        </p:txBody>
      </p:sp>
      <p:sp>
        <p:nvSpPr>
          <p:cNvPr id="7" name="Slide Number Placeholder 6">
            <a:extLst>
              <a:ext uri="{FF2B5EF4-FFF2-40B4-BE49-F238E27FC236}">
                <a16:creationId xmlns:a16="http://schemas.microsoft.com/office/drawing/2014/main" xmlns="" id="{9F5E4340-679C-4498-8A10-85F452A803D0}"/>
              </a:ext>
            </a:extLst>
          </p:cNvPr>
          <p:cNvSpPr>
            <a:spLocks noGrp="1"/>
          </p:cNvSpPr>
          <p:nvPr>
            <p:ph type="sldNum" sz="quarter" idx="12"/>
          </p:nvPr>
        </p:nvSpPr>
        <p:spPr/>
        <p:txBody>
          <a:bodyPr/>
          <a:lstStyle/>
          <a:p>
            <a:fld id="{C8E68D8D-DC00-4DE1-B2BC-03AB89D1BDA0}" type="slidenum">
              <a:rPr lang="en-US" smtClean="0"/>
              <a:pPr/>
              <a:t>‹#›</a:t>
            </a:fld>
            <a:endParaRPr lang="en-US"/>
          </a:p>
        </p:txBody>
      </p:sp>
    </p:spTree>
    <p:extLst>
      <p:ext uri="{BB962C8B-B14F-4D97-AF65-F5344CB8AC3E}">
        <p14:creationId xmlns:p14="http://schemas.microsoft.com/office/powerpoint/2010/main" val="15517427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4E1187-C661-47AA-AD0A-039FE4FECF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1873FB6-B4D4-41A9-A243-640149F006B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60A094E-C79E-48AE-8093-CDD093EFC94F}"/>
              </a:ext>
            </a:extLst>
          </p:cNvPr>
          <p:cNvSpPr>
            <a:spLocks noGrp="1"/>
          </p:cNvSpPr>
          <p:nvPr>
            <p:ph type="dt" sz="half" idx="10"/>
          </p:nvPr>
        </p:nvSpPr>
        <p:spPr/>
        <p:txBody>
          <a:bodyPr/>
          <a:lstStyle/>
          <a:p>
            <a:fld id="{794ABBC4-065D-4115-BFAD-D640BE59370E}" type="datetimeFigureOut">
              <a:rPr lang="en-US" smtClean="0">
                <a:solidFill>
                  <a:srgbClr val="B99C00"/>
                </a:solidFill>
              </a:rPr>
              <a:pPr/>
              <a:t>4/23/2018</a:t>
            </a:fld>
            <a:endParaRPr lang="en-US">
              <a:solidFill>
                <a:srgbClr val="B99C00"/>
              </a:solidFill>
            </a:endParaRPr>
          </a:p>
        </p:txBody>
      </p:sp>
      <p:sp>
        <p:nvSpPr>
          <p:cNvPr id="5" name="Footer Placeholder 4">
            <a:extLst>
              <a:ext uri="{FF2B5EF4-FFF2-40B4-BE49-F238E27FC236}">
                <a16:creationId xmlns:a16="http://schemas.microsoft.com/office/drawing/2014/main" xmlns="" id="{E2406A30-3D6B-4E15-985B-7789AF975A92}"/>
              </a:ext>
            </a:extLst>
          </p:cNvPr>
          <p:cNvSpPr>
            <a:spLocks noGrp="1"/>
          </p:cNvSpPr>
          <p:nvPr>
            <p:ph type="ftr" sz="quarter" idx="11"/>
          </p:nvPr>
        </p:nvSpPr>
        <p:spPr/>
        <p:txBody>
          <a:bodyPr/>
          <a:lstStyle/>
          <a:p>
            <a:endParaRPr lang="en-US">
              <a:solidFill>
                <a:srgbClr val="B99C00"/>
              </a:solidFill>
            </a:endParaRPr>
          </a:p>
        </p:txBody>
      </p:sp>
      <p:sp>
        <p:nvSpPr>
          <p:cNvPr id="6" name="Slide Number Placeholder 5">
            <a:extLst>
              <a:ext uri="{FF2B5EF4-FFF2-40B4-BE49-F238E27FC236}">
                <a16:creationId xmlns:a16="http://schemas.microsoft.com/office/drawing/2014/main" xmlns="" id="{79EE9AAF-135B-40C5-B411-24B2487EC0D2}"/>
              </a:ext>
            </a:extLst>
          </p:cNvPr>
          <p:cNvSpPr>
            <a:spLocks noGrp="1"/>
          </p:cNvSpPr>
          <p:nvPr>
            <p:ph type="sldNum" sz="quarter" idx="12"/>
          </p:nvPr>
        </p:nvSpPr>
        <p:spPr/>
        <p:txBody>
          <a:bodyPr/>
          <a:lstStyle/>
          <a:p>
            <a:fld id="{C8E68D8D-DC00-4DE1-B2BC-03AB89D1BDA0}" type="slidenum">
              <a:rPr lang="en-US" smtClean="0"/>
              <a:pPr/>
              <a:t>‹#›</a:t>
            </a:fld>
            <a:endParaRPr lang="en-US"/>
          </a:p>
        </p:txBody>
      </p:sp>
    </p:spTree>
    <p:extLst>
      <p:ext uri="{BB962C8B-B14F-4D97-AF65-F5344CB8AC3E}">
        <p14:creationId xmlns:p14="http://schemas.microsoft.com/office/powerpoint/2010/main" val="6231283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31F57D5-6490-49C4-8F49-EFB7B15BFA5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FA0E46A-D40A-4972-B81F-C33E43F53D10}"/>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4749007-48FD-412A-80B5-E5937A0E2894}"/>
              </a:ext>
            </a:extLst>
          </p:cNvPr>
          <p:cNvSpPr>
            <a:spLocks noGrp="1"/>
          </p:cNvSpPr>
          <p:nvPr>
            <p:ph type="dt" sz="half" idx="10"/>
          </p:nvPr>
        </p:nvSpPr>
        <p:spPr/>
        <p:txBody>
          <a:bodyPr/>
          <a:lstStyle/>
          <a:p>
            <a:fld id="{794ABBC4-065D-4115-BFAD-D640BE59370E}" type="datetimeFigureOut">
              <a:rPr lang="en-US" smtClean="0">
                <a:solidFill>
                  <a:srgbClr val="B99C00"/>
                </a:solidFill>
              </a:rPr>
              <a:pPr/>
              <a:t>4/23/2018</a:t>
            </a:fld>
            <a:endParaRPr lang="en-US">
              <a:solidFill>
                <a:srgbClr val="B99C00"/>
              </a:solidFill>
            </a:endParaRPr>
          </a:p>
        </p:txBody>
      </p:sp>
      <p:sp>
        <p:nvSpPr>
          <p:cNvPr id="5" name="Footer Placeholder 4">
            <a:extLst>
              <a:ext uri="{FF2B5EF4-FFF2-40B4-BE49-F238E27FC236}">
                <a16:creationId xmlns:a16="http://schemas.microsoft.com/office/drawing/2014/main" xmlns="" id="{419197AE-D63D-409F-A006-603882CEDD5A}"/>
              </a:ext>
            </a:extLst>
          </p:cNvPr>
          <p:cNvSpPr>
            <a:spLocks noGrp="1"/>
          </p:cNvSpPr>
          <p:nvPr>
            <p:ph type="ftr" sz="quarter" idx="11"/>
          </p:nvPr>
        </p:nvSpPr>
        <p:spPr/>
        <p:txBody>
          <a:bodyPr/>
          <a:lstStyle/>
          <a:p>
            <a:endParaRPr lang="en-US">
              <a:solidFill>
                <a:srgbClr val="B99C00"/>
              </a:solidFill>
            </a:endParaRPr>
          </a:p>
        </p:txBody>
      </p:sp>
      <p:sp>
        <p:nvSpPr>
          <p:cNvPr id="6" name="Slide Number Placeholder 5">
            <a:extLst>
              <a:ext uri="{FF2B5EF4-FFF2-40B4-BE49-F238E27FC236}">
                <a16:creationId xmlns:a16="http://schemas.microsoft.com/office/drawing/2014/main" xmlns="" id="{69480C7B-A727-42BE-8E20-CC0C915EE864}"/>
              </a:ext>
            </a:extLst>
          </p:cNvPr>
          <p:cNvSpPr>
            <a:spLocks noGrp="1"/>
          </p:cNvSpPr>
          <p:nvPr>
            <p:ph type="sldNum" sz="quarter" idx="12"/>
          </p:nvPr>
        </p:nvSpPr>
        <p:spPr/>
        <p:txBody>
          <a:bodyPr/>
          <a:lstStyle/>
          <a:p>
            <a:fld id="{C8E68D8D-DC00-4DE1-B2BC-03AB89D1BDA0}" type="slidenum">
              <a:rPr lang="en-US" smtClean="0"/>
              <a:pPr/>
              <a:t>‹#›</a:t>
            </a:fld>
            <a:endParaRPr lang="en-US"/>
          </a:p>
        </p:txBody>
      </p:sp>
    </p:spTree>
    <p:extLst>
      <p:ext uri="{BB962C8B-B14F-4D97-AF65-F5344CB8AC3E}">
        <p14:creationId xmlns:p14="http://schemas.microsoft.com/office/powerpoint/2010/main" val="12281658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783660-BEB1-4951-A08B-1AC31F88175E}"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14547C-FE40-4AAD-9A1F-B1CE0E93319D}" type="slidenum">
              <a:rPr lang="en-US" smtClean="0"/>
              <a:t>‹#›</a:t>
            </a:fld>
            <a:endParaRPr lang="en-US"/>
          </a:p>
        </p:txBody>
      </p:sp>
    </p:spTree>
    <p:extLst>
      <p:ext uri="{BB962C8B-B14F-4D97-AF65-F5344CB8AC3E}">
        <p14:creationId xmlns:p14="http://schemas.microsoft.com/office/powerpoint/2010/main" val="8765479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783660-BEB1-4951-A08B-1AC31F88175E}"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14547C-FE40-4AAD-9A1F-B1CE0E93319D}" type="slidenum">
              <a:rPr lang="en-US" smtClean="0"/>
              <a:t>‹#›</a:t>
            </a:fld>
            <a:endParaRPr lang="en-US"/>
          </a:p>
        </p:txBody>
      </p:sp>
    </p:spTree>
    <p:extLst>
      <p:ext uri="{BB962C8B-B14F-4D97-AF65-F5344CB8AC3E}">
        <p14:creationId xmlns:p14="http://schemas.microsoft.com/office/powerpoint/2010/main" val="115923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783660-BEB1-4951-A08B-1AC31F88175E}"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14547C-FE40-4AAD-9A1F-B1CE0E93319D}" type="slidenum">
              <a:rPr lang="en-US" smtClean="0"/>
              <a:t>‹#›</a:t>
            </a:fld>
            <a:endParaRPr lang="en-US"/>
          </a:p>
        </p:txBody>
      </p:sp>
    </p:spTree>
    <p:extLst>
      <p:ext uri="{BB962C8B-B14F-4D97-AF65-F5344CB8AC3E}">
        <p14:creationId xmlns:p14="http://schemas.microsoft.com/office/powerpoint/2010/main" val="21809592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783660-BEB1-4951-A08B-1AC31F88175E}"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14547C-FE40-4AAD-9A1F-B1CE0E93319D}" type="slidenum">
              <a:rPr lang="en-US" smtClean="0"/>
              <a:t>‹#›</a:t>
            </a:fld>
            <a:endParaRPr lang="en-US"/>
          </a:p>
        </p:txBody>
      </p:sp>
    </p:spTree>
    <p:extLst>
      <p:ext uri="{BB962C8B-B14F-4D97-AF65-F5344CB8AC3E}">
        <p14:creationId xmlns:p14="http://schemas.microsoft.com/office/powerpoint/2010/main" val="42267331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783660-BEB1-4951-A08B-1AC31F88175E}" type="datetimeFigureOut">
              <a:rPr lang="en-US" smtClean="0"/>
              <a:t>4/23/2018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14547C-FE40-4AAD-9A1F-B1CE0E93319D}" type="slidenum">
              <a:rPr lang="en-US" smtClean="0"/>
              <a:t>‹#›</a:t>
            </a:fld>
            <a:endParaRPr lang="en-US"/>
          </a:p>
        </p:txBody>
      </p:sp>
    </p:spTree>
    <p:extLst>
      <p:ext uri="{BB962C8B-B14F-4D97-AF65-F5344CB8AC3E}">
        <p14:creationId xmlns:p14="http://schemas.microsoft.com/office/powerpoint/2010/main" val="1592919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783660-BEB1-4951-A08B-1AC31F88175E}" type="datetimeFigureOut">
              <a:rPr lang="en-US" smtClean="0"/>
              <a:t>4/23/2018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14547C-FE40-4AAD-9A1F-B1CE0E93319D}" type="slidenum">
              <a:rPr lang="en-US" smtClean="0"/>
              <a:t>‹#›</a:t>
            </a:fld>
            <a:endParaRPr lang="en-US"/>
          </a:p>
        </p:txBody>
      </p:sp>
    </p:spTree>
    <p:extLst>
      <p:ext uri="{BB962C8B-B14F-4D97-AF65-F5344CB8AC3E}">
        <p14:creationId xmlns:p14="http://schemas.microsoft.com/office/powerpoint/2010/main" val="2535175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5"/>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5"/>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94ABBC4-065D-4115-BFAD-D640BE59370E}" type="datetimeFigureOut">
              <a:rPr lang="en-US" smtClean="0">
                <a:solidFill>
                  <a:srgbClr val="B99C00"/>
                </a:solidFill>
              </a:rPr>
              <a:pPr/>
              <a:t>4/23/2018</a:t>
            </a:fld>
            <a:endParaRPr lang="en-US">
              <a:solidFill>
                <a:srgbClr val="B99C00"/>
              </a:solidFill>
            </a:endParaRPr>
          </a:p>
        </p:txBody>
      </p:sp>
      <p:sp>
        <p:nvSpPr>
          <p:cNvPr id="6" name="Footer Placeholder 5"/>
          <p:cNvSpPr>
            <a:spLocks noGrp="1"/>
          </p:cNvSpPr>
          <p:nvPr>
            <p:ph type="ftr" sz="quarter" idx="11"/>
          </p:nvPr>
        </p:nvSpPr>
        <p:spPr/>
        <p:txBody>
          <a:bodyPr/>
          <a:lstStyle/>
          <a:p>
            <a:endParaRPr lang="en-US">
              <a:solidFill>
                <a:srgbClr val="B99C00"/>
              </a:solidFill>
            </a:endParaRPr>
          </a:p>
        </p:txBody>
      </p:sp>
      <p:sp>
        <p:nvSpPr>
          <p:cNvPr id="7" name="Slide Number Placeholder 6"/>
          <p:cNvSpPr>
            <a:spLocks noGrp="1"/>
          </p:cNvSpPr>
          <p:nvPr>
            <p:ph type="sldNum" sz="quarter" idx="12"/>
          </p:nvPr>
        </p:nvSpPr>
        <p:spPr/>
        <p:txBody>
          <a:bodyPr/>
          <a:lstStyle/>
          <a:p>
            <a:fld id="{C8E68D8D-DC00-4DE1-B2BC-03AB89D1BDA0}" type="slidenum">
              <a:rPr lang="en-US" smtClean="0"/>
              <a:pPr/>
              <a:t>‹#›</a:t>
            </a:fld>
            <a:endParaRPr lang="en-US"/>
          </a:p>
        </p:txBody>
      </p:sp>
    </p:spTree>
    <p:extLst>
      <p:ext uri="{BB962C8B-B14F-4D97-AF65-F5344CB8AC3E}">
        <p14:creationId xmlns:p14="http://schemas.microsoft.com/office/powerpoint/2010/main" val="13762967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783660-BEB1-4951-A08B-1AC31F88175E}" type="datetimeFigureOut">
              <a:rPr lang="en-US" smtClean="0"/>
              <a:t>4/23/2018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14547C-FE40-4AAD-9A1F-B1CE0E93319D}" type="slidenum">
              <a:rPr lang="en-US" smtClean="0"/>
              <a:t>‹#›</a:t>
            </a:fld>
            <a:endParaRPr lang="en-US"/>
          </a:p>
        </p:txBody>
      </p:sp>
    </p:spTree>
    <p:extLst>
      <p:ext uri="{BB962C8B-B14F-4D97-AF65-F5344CB8AC3E}">
        <p14:creationId xmlns:p14="http://schemas.microsoft.com/office/powerpoint/2010/main" val="34003844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783660-BEB1-4951-A08B-1AC31F88175E}"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14547C-FE40-4AAD-9A1F-B1CE0E93319D}" type="slidenum">
              <a:rPr lang="en-US" smtClean="0"/>
              <a:t>‹#›</a:t>
            </a:fld>
            <a:endParaRPr lang="en-US"/>
          </a:p>
        </p:txBody>
      </p:sp>
    </p:spTree>
    <p:extLst>
      <p:ext uri="{BB962C8B-B14F-4D97-AF65-F5344CB8AC3E}">
        <p14:creationId xmlns:p14="http://schemas.microsoft.com/office/powerpoint/2010/main" val="34644587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783660-BEB1-4951-A08B-1AC31F88175E}"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14547C-FE40-4AAD-9A1F-B1CE0E93319D}" type="slidenum">
              <a:rPr lang="en-US" smtClean="0"/>
              <a:t>‹#›</a:t>
            </a:fld>
            <a:endParaRPr lang="en-US"/>
          </a:p>
        </p:txBody>
      </p:sp>
    </p:spTree>
    <p:extLst>
      <p:ext uri="{BB962C8B-B14F-4D97-AF65-F5344CB8AC3E}">
        <p14:creationId xmlns:p14="http://schemas.microsoft.com/office/powerpoint/2010/main" val="35208883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783660-BEB1-4951-A08B-1AC31F88175E}"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14547C-FE40-4AAD-9A1F-B1CE0E93319D}" type="slidenum">
              <a:rPr lang="en-US" smtClean="0"/>
              <a:t>‹#›</a:t>
            </a:fld>
            <a:endParaRPr lang="en-US"/>
          </a:p>
        </p:txBody>
      </p:sp>
    </p:spTree>
    <p:extLst>
      <p:ext uri="{BB962C8B-B14F-4D97-AF65-F5344CB8AC3E}">
        <p14:creationId xmlns:p14="http://schemas.microsoft.com/office/powerpoint/2010/main" val="15056961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783660-BEB1-4951-A08B-1AC31F88175E}"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14547C-FE40-4AAD-9A1F-B1CE0E93319D}" type="slidenum">
              <a:rPr lang="en-US" smtClean="0"/>
              <a:t>‹#›</a:t>
            </a:fld>
            <a:endParaRPr lang="en-US"/>
          </a:p>
        </p:txBody>
      </p:sp>
    </p:spTree>
    <p:extLst>
      <p:ext uri="{BB962C8B-B14F-4D97-AF65-F5344CB8AC3E}">
        <p14:creationId xmlns:p14="http://schemas.microsoft.com/office/powerpoint/2010/main" val="4046088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6"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6"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794ABBC4-065D-4115-BFAD-D640BE59370E}" type="datetimeFigureOut">
              <a:rPr lang="en-US" smtClean="0">
                <a:solidFill>
                  <a:srgbClr val="B99C00"/>
                </a:solidFill>
              </a:rPr>
              <a:pPr/>
              <a:t>4/23/2018</a:t>
            </a:fld>
            <a:endParaRPr lang="en-US">
              <a:solidFill>
                <a:srgbClr val="B99C00"/>
              </a:solidFill>
            </a:endParaRPr>
          </a:p>
        </p:txBody>
      </p:sp>
      <p:sp>
        <p:nvSpPr>
          <p:cNvPr id="27" name="Slide Number Placeholder 26"/>
          <p:cNvSpPr>
            <a:spLocks noGrp="1"/>
          </p:cNvSpPr>
          <p:nvPr>
            <p:ph type="sldNum" sz="quarter" idx="11"/>
          </p:nvPr>
        </p:nvSpPr>
        <p:spPr/>
        <p:txBody>
          <a:bodyPr rtlCol="0"/>
          <a:lstStyle/>
          <a:p>
            <a:fld id="{C8E68D8D-DC00-4DE1-B2BC-03AB89D1BDA0}"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B99C00"/>
              </a:solidFill>
            </a:endParaRPr>
          </a:p>
        </p:txBody>
      </p:sp>
    </p:spTree>
    <p:extLst>
      <p:ext uri="{BB962C8B-B14F-4D97-AF65-F5344CB8AC3E}">
        <p14:creationId xmlns:p14="http://schemas.microsoft.com/office/powerpoint/2010/main" val="2182225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794ABBC4-065D-4115-BFAD-D640BE59370E}" type="datetimeFigureOut">
              <a:rPr lang="en-US" smtClean="0">
                <a:solidFill>
                  <a:srgbClr val="B99C00"/>
                </a:solidFill>
              </a:rPr>
              <a:pPr/>
              <a:t>4/23/2018</a:t>
            </a:fld>
            <a:endParaRPr lang="en-US">
              <a:solidFill>
                <a:srgbClr val="B99C00"/>
              </a:solidFill>
            </a:endParaRPr>
          </a:p>
        </p:txBody>
      </p:sp>
      <p:sp>
        <p:nvSpPr>
          <p:cNvPr id="4" name="Footer Placeholder 3"/>
          <p:cNvSpPr>
            <a:spLocks noGrp="1"/>
          </p:cNvSpPr>
          <p:nvPr>
            <p:ph type="ftr" sz="quarter" idx="11"/>
          </p:nvPr>
        </p:nvSpPr>
        <p:spPr>
          <a:xfrm>
            <a:off x="5257800" y="612648"/>
            <a:ext cx="1325880" cy="457200"/>
          </a:xfrm>
        </p:spPr>
        <p:txBody>
          <a:bodyPr/>
          <a:lstStyle/>
          <a:p>
            <a:endParaRPr lang="en-US">
              <a:solidFill>
                <a:srgbClr val="B99C00"/>
              </a:solidFill>
            </a:endParaRPr>
          </a:p>
        </p:txBody>
      </p:sp>
      <p:sp>
        <p:nvSpPr>
          <p:cNvPr id="5" name="Slide Number Placeholder 4"/>
          <p:cNvSpPr>
            <a:spLocks noGrp="1"/>
          </p:cNvSpPr>
          <p:nvPr>
            <p:ph type="sldNum" sz="quarter" idx="12"/>
          </p:nvPr>
        </p:nvSpPr>
        <p:spPr>
          <a:xfrm>
            <a:off x="8174736" y="2272"/>
            <a:ext cx="762000" cy="365760"/>
          </a:xfrm>
        </p:spPr>
        <p:txBody>
          <a:bodyPr/>
          <a:lstStyle/>
          <a:p>
            <a:fld id="{C8E68D8D-DC00-4DE1-B2BC-03AB89D1BDA0}" type="slidenum">
              <a:rPr lang="en-US" smtClean="0"/>
              <a:pPr/>
              <a:t>‹#›</a:t>
            </a:fld>
            <a:endParaRPr lang="en-US"/>
          </a:p>
        </p:txBody>
      </p:sp>
    </p:spTree>
    <p:extLst>
      <p:ext uri="{BB962C8B-B14F-4D97-AF65-F5344CB8AC3E}">
        <p14:creationId xmlns:p14="http://schemas.microsoft.com/office/powerpoint/2010/main" val="3281853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ABBC4-065D-4115-BFAD-D640BE59370E}" type="datetimeFigureOut">
              <a:rPr lang="en-US" smtClean="0">
                <a:solidFill>
                  <a:srgbClr val="B99C00"/>
                </a:solidFill>
              </a:rPr>
              <a:pPr/>
              <a:t>4/23/2018</a:t>
            </a:fld>
            <a:endParaRPr lang="en-US">
              <a:solidFill>
                <a:srgbClr val="B99C00"/>
              </a:solidFill>
            </a:endParaRPr>
          </a:p>
        </p:txBody>
      </p:sp>
      <p:sp>
        <p:nvSpPr>
          <p:cNvPr id="3" name="Footer Placeholder 2"/>
          <p:cNvSpPr>
            <a:spLocks noGrp="1"/>
          </p:cNvSpPr>
          <p:nvPr>
            <p:ph type="ftr" sz="quarter" idx="11"/>
          </p:nvPr>
        </p:nvSpPr>
        <p:spPr/>
        <p:txBody>
          <a:bodyPr/>
          <a:lstStyle/>
          <a:p>
            <a:endParaRPr lang="en-US">
              <a:solidFill>
                <a:srgbClr val="B99C00"/>
              </a:solidFill>
            </a:endParaRPr>
          </a:p>
        </p:txBody>
      </p:sp>
      <p:sp>
        <p:nvSpPr>
          <p:cNvPr id="4" name="Slide Number Placeholder 3"/>
          <p:cNvSpPr>
            <a:spLocks noGrp="1"/>
          </p:cNvSpPr>
          <p:nvPr>
            <p:ph type="sldNum" sz="quarter" idx="12"/>
          </p:nvPr>
        </p:nvSpPr>
        <p:spPr/>
        <p:txBody>
          <a:bodyPr/>
          <a:lstStyle/>
          <a:p>
            <a:fld id="{C8E68D8D-DC00-4DE1-B2BC-03AB89D1BDA0}" type="slidenum">
              <a:rPr lang="en-US" smtClean="0"/>
              <a:pPr/>
              <a:t>‹#›</a:t>
            </a:fld>
            <a:endParaRPr lang="en-US"/>
          </a:p>
        </p:txBody>
      </p:sp>
    </p:spTree>
    <p:extLst>
      <p:ext uri="{BB962C8B-B14F-4D97-AF65-F5344CB8AC3E}">
        <p14:creationId xmlns:p14="http://schemas.microsoft.com/office/powerpoint/2010/main" val="3931982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94ABBC4-065D-4115-BFAD-D640BE59370E}" type="datetimeFigureOut">
              <a:rPr lang="en-US" smtClean="0">
                <a:solidFill>
                  <a:srgbClr val="B99C00"/>
                </a:solidFill>
              </a:rPr>
              <a:pPr/>
              <a:t>4/23/2018</a:t>
            </a:fld>
            <a:endParaRPr lang="en-US">
              <a:solidFill>
                <a:srgbClr val="B99C00"/>
              </a:solidFill>
            </a:endParaRPr>
          </a:p>
        </p:txBody>
      </p:sp>
      <p:sp>
        <p:nvSpPr>
          <p:cNvPr id="6" name="Footer Placeholder 5"/>
          <p:cNvSpPr>
            <a:spLocks noGrp="1"/>
          </p:cNvSpPr>
          <p:nvPr>
            <p:ph type="ftr" sz="quarter" idx="11"/>
          </p:nvPr>
        </p:nvSpPr>
        <p:spPr/>
        <p:txBody>
          <a:bodyPr/>
          <a:lstStyle/>
          <a:p>
            <a:endParaRPr lang="en-US">
              <a:solidFill>
                <a:srgbClr val="B99C00"/>
              </a:solidFill>
            </a:endParaRPr>
          </a:p>
        </p:txBody>
      </p:sp>
      <p:sp>
        <p:nvSpPr>
          <p:cNvPr id="7" name="Slide Number Placeholder 6"/>
          <p:cNvSpPr>
            <a:spLocks noGrp="1"/>
          </p:cNvSpPr>
          <p:nvPr>
            <p:ph type="sldNum" sz="quarter" idx="12"/>
          </p:nvPr>
        </p:nvSpPr>
        <p:spPr/>
        <p:txBody>
          <a:bodyPr/>
          <a:lstStyle/>
          <a:p>
            <a:fld id="{C8E68D8D-DC00-4DE1-B2BC-03AB89D1BDA0}" type="slidenum">
              <a:rPr lang="en-US" smtClean="0"/>
              <a:pPr/>
              <a:t>‹#›</a:t>
            </a:fld>
            <a:endParaRPr lang="en-US"/>
          </a:p>
        </p:txBody>
      </p:sp>
    </p:spTree>
    <p:extLst>
      <p:ext uri="{BB962C8B-B14F-4D97-AF65-F5344CB8AC3E}">
        <p14:creationId xmlns:p14="http://schemas.microsoft.com/office/powerpoint/2010/main" val="2592897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5" y="1109161"/>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p>
        </p:txBody>
      </p:sp>
      <p:sp>
        <p:nvSpPr>
          <p:cNvPr id="4" name="Text Placeholder 3"/>
          <p:cNvSpPr>
            <a:spLocks noGrp="1"/>
          </p:cNvSpPr>
          <p:nvPr>
            <p:ph type="body" sz="half" idx="2"/>
          </p:nvPr>
        </p:nvSpPr>
        <p:spPr>
          <a:xfrm>
            <a:off x="6088443" y="3274309"/>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94ABBC4-065D-4115-BFAD-D640BE59370E}" type="datetimeFigureOut">
              <a:rPr lang="en-US" smtClean="0">
                <a:solidFill>
                  <a:srgbClr val="B99C00"/>
                </a:solidFill>
              </a:rPr>
              <a:pPr/>
              <a:t>4/23/2018</a:t>
            </a:fld>
            <a:endParaRPr lang="en-US">
              <a:solidFill>
                <a:srgbClr val="B99C00"/>
              </a:solidFill>
            </a:endParaRPr>
          </a:p>
        </p:txBody>
      </p:sp>
      <p:sp>
        <p:nvSpPr>
          <p:cNvPr id="6" name="Footer Placeholder 5"/>
          <p:cNvSpPr>
            <a:spLocks noGrp="1"/>
          </p:cNvSpPr>
          <p:nvPr>
            <p:ph type="ftr" sz="quarter" idx="11"/>
          </p:nvPr>
        </p:nvSpPr>
        <p:spPr/>
        <p:txBody>
          <a:bodyPr/>
          <a:lstStyle/>
          <a:p>
            <a:endParaRPr lang="en-US">
              <a:solidFill>
                <a:srgbClr val="B99C00"/>
              </a:solidFill>
            </a:endParaRPr>
          </a:p>
        </p:txBody>
      </p:sp>
      <p:sp>
        <p:nvSpPr>
          <p:cNvPr id="7" name="Slide Number Placeholder 6"/>
          <p:cNvSpPr>
            <a:spLocks noGrp="1"/>
          </p:cNvSpPr>
          <p:nvPr>
            <p:ph type="sldNum" sz="quarter" idx="12"/>
          </p:nvPr>
        </p:nvSpPr>
        <p:spPr/>
        <p:txBody>
          <a:bodyPr/>
          <a:lstStyle/>
          <a:p>
            <a:fld id="{C8E68D8D-DC00-4DE1-B2BC-03AB89D1BDA0}" type="slidenum">
              <a:rPr lang="en-US" smtClean="0"/>
              <a:pPr/>
              <a:t>‹#›</a:t>
            </a:fld>
            <a:endParaRPr lang="en-US"/>
          </a:p>
        </p:txBody>
      </p:sp>
    </p:spTree>
    <p:extLst>
      <p:ext uri="{BB962C8B-B14F-4D97-AF65-F5344CB8AC3E}">
        <p14:creationId xmlns:p14="http://schemas.microsoft.com/office/powerpoint/2010/main" val="2728025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0" name="Rectangle 29"/>
          <p:cNvSpPr/>
          <p:nvPr/>
        </p:nvSpPr>
        <p:spPr>
          <a:xfrm>
            <a:off x="1" y="308277"/>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1" name="Rectangle 30"/>
          <p:cNvSpPr/>
          <p:nvPr/>
        </p:nvSpPr>
        <p:spPr>
          <a:xfrm flipV="1">
            <a:off x="5410183" y="360247"/>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flipV="1">
            <a:off x="5410201" y="440113"/>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4" name="Rounded Rectangle 33"/>
          <p:cNvSpPr/>
          <p:nvPr/>
        </p:nvSpPr>
        <p:spPr bwMode="white">
          <a:xfrm>
            <a:off x="7373647"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5" name="Rectangle 34"/>
          <p:cNvSpPr/>
          <p:nvPr/>
        </p:nvSpPr>
        <p:spPr bwMode="invGray">
          <a:xfrm>
            <a:off x="9084965" y="-2001"/>
            <a:ext cx="57627"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94ABBC4-065D-4115-BFAD-D640BE59370E}" type="datetimeFigureOut">
              <a:rPr lang="en-US" smtClean="0">
                <a:solidFill>
                  <a:srgbClr val="B99C00"/>
                </a:solidFill>
              </a:rPr>
              <a:pPr/>
              <a:t>4/23/2018</a:t>
            </a:fld>
            <a:endParaRPr lang="en-US">
              <a:solidFill>
                <a:srgbClr val="B99C00"/>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B99C00"/>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8E68D8D-DC00-4DE1-B2BC-03AB89D1BDA0}" type="slidenum">
              <a:rPr lang="en-US" smtClean="0"/>
              <a:pPr/>
              <a:t>‹#›</a:t>
            </a:fld>
            <a:endParaRPr lang="en-US"/>
          </a:p>
        </p:txBody>
      </p:sp>
    </p:spTree>
    <p:extLst>
      <p:ext uri="{BB962C8B-B14F-4D97-AF65-F5344CB8AC3E}">
        <p14:creationId xmlns:p14="http://schemas.microsoft.com/office/powerpoint/2010/main" val="4284099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21"/>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30" name="Rectangle 29"/>
          <p:cNvSpPr/>
          <p:nvPr/>
        </p:nvSpPr>
        <p:spPr>
          <a:xfrm>
            <a:off x="2" y="308279"/>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31" name="Rectangle 30"/>
          <p:cNvSpPr/>
          <p:nvPr/>
        </p:nvSpPr>
        <p:spPr>
          <a:xfrm flipV="1">
            <a:off x="5410184" y="360249"/>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32" name="Rectangle 31"/>
          <p:cNvSpPr/>
          <p:nvPr/>
        </p:nvSpPr>
        <p:spPr>
          <a:xfrm flipV="1">
            <a:off x="5410202" y="440115"/>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useBgFill="1">
        <p:nvSpPr>
          <p:cNvPr id="34" name="Rounded Rectangle 33"/>
          <p:cNvSpPr/>
          <p:nvPr/>
        </p:nvSpPr>
        <p:spPr bwMode="white">
          <a:xfrm>
            <a:off x="7373647"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35" name="Rectangle 34"/>
          <p:cNvSpPr/>
          <p:nvPr/>
        </p:nvSpPr>
        <p:spPr bwMode="invGray">
          <a:xfrm>
            <a:off x="9084965" y="-2001"/>
            <a:ext cx="57627"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600">
                <a:solidFill>
                  <a:schemeClr val="accent2"/>
                </a:solidFill>
              </a:defRPr>
            </a:lvl1pPr>
          </a:lstStyle>
          <a:p>
            <a:fld id="{794ABBC4-065D-4115-BFAD-D640BE59370E}" type="datetimeFigureOut">
              <a:rPr lang="en-US" smtClean="0">
                <a:solidFill>
                  <a:srgbClr val="B99C00"/>
                </a:solidFill>
              </a:rPr>
              <a:pPr/>
              <a:t>4/23/2018</a:t>
            </a:fld>
            <a:endParaRPr lang="en-US">
              <a:solidFill>
                <a:srgbClr val="B99C00"/>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600">
                <a:solidFill>
                  <a:schemeClr val="accent2"/>
                </a:solidFill>
              </a:defRPr>
            </a:lvl1pPr>
          </a:lstStyle>
          <a:p>
            <a:endParaRPr lang="en-US">
              <a:solidFill>
                <a:srgbClr val="B99C00"/>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350">
                <a:solidFill>
                  <a:srgbClr val="FFFFFF"/>
                </a:solidFill>
              </a:defRPr>
            </a:lvl1pPr>
          </a:lstStyle>
          <a:p>
            <a:fld id="{C8E68D8D-DC00-4DE1-B2BC-03AB89D1BDA0}" type="slidenum">
              <a:rPr lang="en-US" smtClean="0"/>
              <a:pPr/>
              <a:t>‹#›</a:t>
            </a:fld>
            <a:endParaRPr lang="en-US"/>
          </a:p>
        </p:txBody>
      </p:sp>
    </p:spTree>
    <p:extLst>
      <p:ext uri="{BB962C8B-B14F-4D97-AF65-F5344CB8AC3E}">
        <p14:creationId xmlns:p14="http://schemas.microsoft.com/office/powerpoint/2010/main" val="14300427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kern="1200">
          <a:solidFill>
            <a:schemeClr val="tx2"/>
          </a:solidFill>
          <a:latin typeface="+mj-lt"/>
          <a:ea typeface="+mj-ea"/>
          <a:cs typeface="+mj-cs"/>
        </a:defRPr>
      </a:lvl1pPr>
    </p:titleStyle>
    <p:bodyStyle>
      <a:lvl1pPr marL="274320" indent="-192024" algn="l" rtl="0" eaLnBrk="1" latinLnBrk="0" hangingPunct="1">
        <a:spcBef>
          <a:spcPts val="225"/>
        </a:spcBef>
        <a:buClr>
          <a:schemeClr val="accent3"/>
        </a:buClr>
        <a:buFont typeface="Georgia"/>
        <a:buChar char="•"/>
        <a:defRPr kumimoji="0" sz="2100" kern="1200">
          <a:solidFill>
            <a:schemeClr val="tx1"/>
          </a:solidFill>
          <a:latin typeface="+mn-lt"/>
          <a:ea typeface="+mn-ea"/>
          <a:cs typeface="+mn-cs"/>
        </a:defRPr>
      </a:lvl1pPr>
      <a:lvl2pPr marL="493776" indent="-185166" algn="l" rtl="0" eaLnBrk="1" latinLnBrk="0" hangingPunct="1">
        <a:spcBef>
          <a:spcPts val="225"/>
        </a:spcBef>
        <a:buClr>
          <a:schemeClr val="accent2"/>
        </a:buClr>
        <a:buFont typeface="Georgia"/>
        <a:buChar char="▫"/>
        <a:defRPr kumimoji="0" sz="1950" kern="1200">
          <a:solidFill>
            <a:schemeClr val="accent2"/>
          </a:solidFill>
          <a:latin typeface="+mn-lt"/>
          <a:ea typeface="+mn-ea"/>
          <a:cs typeface="+mn-cs"/>
        </a:defRPr>
      </a:lvl2pPr>
      <a:lvl3pPr marL="692658" indent="-164592" algn="l" rtl="0" eaLnBrk="1" latinLnBrk="0" hangingPunct="1">
        <a:spcBef>
          <a:spcPts val="225"/>
        </a:spcBef>
        <a:buClr>
          <a:schemeClr val="accent1"/>
        </a:buClr>
        <a:buFont typeface="Wingdings 2"/>
        <a:buChar char=""/>
        <a:defRPr kumimoji="0" sz="1800" kern="1200">
          <a:solidFill>
            <a:schemeClr val="accent1"/>
          </a:solidFill>
          <a:latin typeface="+mn-lt"/>
          <a:ea typeface="+mn-ea"/>
          <a:cs typeface="+mn-cs"/>
        </a:defRPr>
      </a:lvl3pPr>
      <a:lvl4pPr marL="884682" indent="-150876" algn="l" rtl="0" eaLnBrk="1" latinLnBrk="0" hangingPunct="1">
        <a:spcBef>
          <a:spcPts val="225"/>
        </a:spcBef>
        <a:buClr>
          <a:schemeClr val="accent1"/>
        </a:buClr>
        <a:buFont typeface="Wingdings 2"/>
        <a:buChar char=""/>
        <a:defRPr kumimoji="0" sz="1650" kern="1200">
          <a:solidFill>
            <a:schemeClr val="accent1"/>
          </a:solidFill>
          <a:latin typeface="+mn-lt"/>
          <a:ea typeface="+mn-ea"/>
          <a:cs typeface="+mn-cs"/>
        </a:defRPr>
      </a:lvl4pPr>
      <a:lvl5pPr marL="1042416" indent="-137160" algn="l" rtl="0" eaLnBrk="1" latinLnBrk="0" hangingPunct="1">
        <a:spcBef>
          <a:spcPts val="225"/>
        </a:spcBef>
        <a:buClr>
          <a:schemeClr val="accent3"/>
        </a:buClr>
        <a:buFont typeface="Georgia"/>
        <a:buChar char="▫"/>
        <a:defRPr kumimoji="0" sz="1500" kern="1200">
          <a:solidFill>
            <a:schemeClr val="accent3"/>
          </a:solidFill>
          <a:latin typeface="+mn-lt"/>
          <a:ea typeface="+mn-ea"/>
          <a:cs typeface="+mn-cs"/>
        </a:defRPr>
      </a:lvl5pPr>
      <a:lvl6pPr marL="1207008" indent="-137160" algn="l" rtl="0" eaLnBrk="1" latinLnBrk="0" hangingPunct="1">
        <a:spcBef>
          <a:spcPts val="225"/>
        </a:spcBef>
        <a:buClr>
          <a:schemeClr val="accent3"/>
        </a:buClr>
        <a:buFont typeface="Georgia"/>
        <a:buChar char="▫"/>
        <a:defRPr kumimoji="0" sz="1350" kern="1200">
          <a:solidFill>
            <a:schemeClr val="accent3"/>
          </a:solidFill>
          <a:latin typeface="+mn-lt"/>
          <a:ea typeface="+mn-ea"/>
          <a:cs typeface="+mn-cs"/>
        </a:defRPr>
      </a:lvl6pPr>
      <a:lvl7pPr marL="1371600" indent="-137160" algn="l" rtl="0" eaLnBrk="1" latinLnBrk="0" hangingPunct="1">
        <a:spcBef>
          <a:spcPts val="225"/>
        </a:spcBef>
        <a:buClr>
          <a:schemeClr val="accent3"/>
        </a:buClr>
        <a:buFont typeface="Georgia"/>
        <a:buChar char="▫"/>
        <a:defRPr kumimoji="0" sz="1200" kern="1200">
          <a:solidFill>
            <a:schemeClr val="accent3"/>
          </a:solidFill>
          <a:latin typeface="+mn-lt"/>
          <a:ea typeface="+mn-ea"/>
          <a:cs typeface="+mn-cs"/>
        </a:defRPr>
      </a:lvl7pPr>
      <a:lvl8pPr marL="1522476" indent="-137160" algn="l" rtl="0" eaLnBrk="1" latinLnBrk="0" hangingPunct="1">
        <a:spcBef>
          <a:spcPts val="225"/>
        </a:spcBef>
        <a:buClr>
          <a:schemeClr val="accent3"/>
        </a:buClr>
        <a:buFont typeface="Georgia"/>
        <a:buChar char="◦"/>
        <a:defRPr kumimoji="0" sz="1125" kern="1200">
          <a:solidFill>
            <a:schemeClr val="accent3"/>
          </a:solidFill>
          <a:latin typeface="+mn-lt"/>
          <a:ea typeface="+mn-ea"/>
          <a:cs typeface="+mn-cs"/>
        </a:defRPr>
      </a:lvl8pPr>
      <a:lvl9pPr marL="1680210" indent="-137160" algn="l" rtl="0" eaLnBrk="1" latinLnBrk="0" hangingPunct="1">
        <a:spcBef>
          <a:spcPts val="225"/>
        </a:spcBef>
        <a:buClr>
          <a:schemeClr val="accent3"/>
        </a:buClr>
        <a:buFont typeface="Georgia"/>
        <a:buChar char="◦"/>
        <a:defRPr kumimoji="0" sz="105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FA9B9A0-8D27-46C7-898D-4BA0072DDA0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14F56A9-32F7-4B1B-BF0E-0F73F4ED107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F2D39B5-90FD-4890-82D2-202EEF446CD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94ABBC4-065D-4115-BFAD-D640BE59370E}" type="datetimeFigureOut">
              <a:rPr lang="en-US" smtClean="0">
                <a:solidFill>
                  <a:srgbClr val="B99C00"/>
                </a:solidFill>
              </a:rPr>
              <a:pPr/>
              <a:t>4/23/2018</a:t>
            </a:fld>
            <a:endParaRPr lang="en-US">
              <a:solidFill>
                <a:srgbClr val="B99C00"/>
              </a:solidFill>
            </a:endParaRPr>
          </a:p>
        </p:txBody>
      </p:sp>
      <p:sp>
        <p:nvSpPr>
          <p:cNvPr id="5" name="Footer Placeholder 4">
            <a:extLst>
              <a:ext uri="{FF2B5EF4-FFF2-40B4-BE49-F238E27FC236}">
                <a16:creationId xmlns:a16="http://schemas.microsoft.com/office/drawing/2014/main" xmlns="" id="{079FC6EE-394C-424F-89B5-8C58BB7FD22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srgbClr val="B99C00"/>
              </a:solidFill>
            </a:endParaRPr>
          </a:p>
        </p:txBody>
      </p:sp>
      <p:sp>
        <p:nvSpPr>
          <p:cNvPr id="6" name="Slide Number Placeholder 5">
            <a:extLst>
              <a:ext uri="{FF2B5EF4-FFF2-40B4-BE49-F238E27FC236}">
                <a16:creationId xmlns:a16="http://schemas.microsoft.com/office/drawing/2014/main" xmlns="" id="{4472A7DE-2044-46BB-B1D3-6FC86C488A1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8E68D8D-DC00-4DE1-B2BC-03AB89D1BDA0}" type="slidenum">
              <a:rPr lang="en-US" smtClean="0"/>
              <a:pPr/>
              <a:t>‹#›</a:t>
            </a:fld>
            <a:endParaRPr lang="en-US"/>
          </a:p>
        </p:txBody>
      </p:sp>
    </p:spTree>
    <p:extLst>
      <p:ext uri="{BB962C8B-B14F-4D97-AF65-F5344CB8AC3E}">
        <p14:creationId xmlns:p14="http://schemas.microsoft.com/office/powerpoint/2010/main" val="17913473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783660-BEB1-4951-A08B-1AC31F88175E}" type="datetimeFigureOut">
              <a:rPr lang="en-US" smtClean="0"/>
              <a:t>4/23/2018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14547C-FE40-4AAD-9A1F-B1CE0E93319D}" type="slidenum">
              <a:rPr lang="en-US" smtClean="0"/>
              <a:t>‹#›</a:t>
            </a:fld>
            <a:endParaRPr lang="en-US"/>
          </a:p>
        </p:txBody>
      </p:sp>
    </p:spTree>
    <p:extLst>
      <p:ext uri="{BB962C8B-B14F-4D97-AF65-F5344CB8AC3E}">
        <p14:creationId xmlns:p14="http://schemas.microsoft.com/office/powerpoint/2010/main" val="3144343936"/>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a:xfrm>
            <a:off x="570256" y="865403"/>
            <a:ext cx="8232087" cy="2438400"/>
          </a:xfrm>
        </p:spPr>
        <p:txBody>
          <a:bodyPr>
            <a:noAutofit/>
          </a:bodyPr>
          <a:lstStyle/>
          <a:p>
            <a:pPr algn="ctr"/>
            <a:r>
              <a:rPr lang="en-US" sz="4000" b="1" dirty="0">
                <a:latin typeface="Arial" panose="020B0604020202020204" pitchFamily="34" charset="0"/>
                <a:cs typeface="Arial" panose="020B0604020202020204" pitchFamily="34" charset="0"/>
              </a:rPr>
              <a:t>Housing Resources &amp; Services for Youth in LA:</a:t>
            </a:r>
            <a:r>
              <a:rPr lang="en-US" sz="2000" b="1" dirty="0">
                <a:latin typeface="Arial" panose="020B0604020202020204" pitchFamily="34" charset="0"/>
                <a:cs typeface="Arial" panose="020B0604020202020204" pitchFamily="34" charset="0"/>
              </a:rPr>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a:r>
            <a:br>
              <a:rPr lang="en-US" sz="2000" b="1"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Today &amp; Tomorrow</a:t>
            </a:r>
          </a:p>
        </p:txBody>
      </p:sp>
      <p:sp>
        <p:nvSpPr>
          <p:cNvPr id="5" name="Subtitle 2">
            <a:extLst>
              <a:ext uri="{FF2B5EF4-FFF2-40B4-BE49-F238E27FC236}">
                <a16:creationId xmlns:a16="http://schemas.microsoft.com/office/drawing/2014/main" xmlns="" id="{98925868-DAC8-4DE3-B5C1-5FD488A6F511}"/>
              </a:ext>
            </a:extLst>
          </p:cNvPr>
          <p:cNvSpPr>
            <a:spLocks noGrp="1"/>
          </p:cNvSpPr>
          <p:nvPr>
            <p:ph type="subTitle" idx="1"/>
          </p:nvPr>
        </p:nvSpPr>
        <p:spPr>
          <a:xfrm>
            <a:off x="169755" y="4316045"/>
            <a:ext cx="8632588" cy="2438400"/>
          </a:xfrm>
          <a:solidFill>
            <a:schemeClr val="bg1"/>
          </a:solidFill>
          <a:ln>
            <a:noFill/>
          </a:ln>
        </p:spPr>
        <p:txBody>
          <a:bodyPr>
            <a:noAutofit/>
          </a:bodyPr>
          <a:lstStyle/>
          <a:p>
            <a:pPr algn="r"/>
            <a:endParaRPr lang="en-US" sz="2200" b="1" dirty="0">
              <a:latin typeface="Arial" panose="020B0604020202020204" pitchFamily="34" charset="0"/>
              <a:cs typeface="Arial" panose="020B0604020202020204" pitchFamily="34" charset="0"/>
            </a:endParaRPr>
          </a:p>
          <a:p>
            <a:pPr algn="r"/>
            <a:r>
              <a:rPr lang="en-US" sz="2200" b="1" dirty="0">
                <a:latin typeface="Arial" panose="020B0604020202020204" pitchFamily="34" charset="0"/>
                <a:cs typeface="Arial" panose="020B0604020202020204" pitchFamily="34" charset="0"/>
              </a:rPr>
              <a:t>Leticia Colchado, LA County CEO</a:t>
            </a:r>
          </a:p>
          <a:p>
            <a:pPr algn="r"/>
            <a:r>
              <a:rPr lang="en-US" sz="2200" b="1" dirty="0">
                <a:latin typeface="Arial" panose="020B0604020202020204" pitchFamily="34" charset="0"/>
                <a:cs typeface="Arial" panose="020B0604020202020204" pitchFamily="34" charset="0"/>
              </a:rPr>
              <a:t>Jaclyn Grant, LAHSA</a:t>
            </a:r>
          </a:p>
          <a:p>
            <a:pPr algn="r"/>
            <a:r>
              <a:rPr lang="en-US" sz="2200" b="1" dirty="0">
                <a:latin typeface="Arial" panose="020B0604020202020204" pitchFamily="34" charset="0"/>
                <a:cs typeface="Arial" panose="020B0604020202020204" pitchFamily="34" charset="0"/>
              </a:rPr>
              <a:t>Gregory Breuer, DCFS</a:t>
            </a:r>
          </a:p>
          <a:p>
            <a:pPr algn="r"/>
            <a:r>
              <a:rPr lang="en-US" sz="2200" b="1" dirty="0">
                <a:latin typeface="Arial" panose="020B0604020202020204" pitchFamily="34" charset="0"/>
                <a:cs typeface="Arial" panose="020B0604020202020204" pitchFamily="34" charset="0"/>
              </a:rPr>
              <a:t>Mary Romero, DMH </a:t>
            </a:r>
          </a:p>
          <a:p>
            <a:pPr>
              <a:spcAft>
                <a:spcPts val="600"/>
              </a:spcAft>
            </a:pPr>
            <a:endParaRPr lang="en-US" sz="2200" b="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xmlns="" id="{4F1D729E-9780-48DC-AB5B-0A1E3867747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9755" y="4387761"/>
            <a:ext cx="1068495" cy="1060995"/>
          </a:xfrm>
          <a:prstGeom prst="rect">
            <a:avLst/>
          </a:prstGeom>
          <a:noFill/>
        </p:spPr>
      </p:pic>
      <p:pic>
        <p:nvPicPr>
          <p:cNvPr id="7" name="Picture 9" descr="LAHSAlogo">
            <a:extLst>
              <a:ext uri="{FF2B5EF4-FFF2-40B4-BE49-F238E27FC236}">
                <a16:creationId xmlns:a16="http://schemas.microsoft.com/office/drawing/2014/main" xmlns="" id="{7DA2CD17-16EC-46AB-AF81-B679F7770E0F}"/>
              </a:ext>
            </a:extLst>
          </p:cNvPr>
          <p:cNvPicPr>
            <a:picLocks noChangeAspect="1" noChangeArrowheads="1"/>
          </p:cNvPicPr>
          <p:nvPr/>
        </p:nvPicPr>
        <p:blipFill>
          <a:blip r:embed="rId4"/>
          <a:srcRect/>
          <a:stretch>
            <a:fillRect/>
          </a:stretch>
        </p:blipFill>
        <p:spPr bwMode="auto">
          <a:xfrm>
            <a:off x="354704" y="5642460"/>
            <a:ext cx="622395" cy="10619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xmlns="" id="{433040C4-1FB5-43EC-B55E-C67F95E949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3686" y="5417641"/>
            <a:ext cx="2397640" cy="1640465"/>
          </a:xfrm>
          <a:prstGeom prst="rect">
            <a:avLst/>
          </a:prstGeom>
        </p:spPr>
      </p:pic>
      <p:pic>
        <p:nvPicPr>
          <p:cNvPr id="10" name="Picture 2" descr="http://dmhhqportal1/sites/PIO/PIO%20picture%20library/dmh_web_med.png">
            <a:extLst>
              <a:ext uri="{FF2B5EF4-FFF2-40B4-BE49-F238E27FC236}">
                <a16:creationId xmlns:a16="http://schemas.microsoft.com/office/drawing/2014/main" xmlns="" id="{EA29AC8D-4137-416C-8E15-A94DD696AC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7473" y="4536071"/>
            <a:ext cx="1447798" cy="80497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 id="{F5DC2C34-A8A5-44CA-A2F1-6A572781A135}"/>
              </a:ext>
            </a:extLst>
          </p:cNvPr>
          <p:cNvSpPr/>
          <p:nvPr/>
        </p:nvSpPr>
        <p:spPr>
          <a:xfrm>
            <a:off x="0" y="3462008"/>
            <a:ext cx="9144000" cy="7956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892212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BA31BD2D-368E-473D-A1B6-D44D5F3616F1}"/>
              </a:ext>
            </a:extLst>
          </p:cNvPr>
          <p:cNvSpPr txBox="1">
            <a:spLocks/>
          </p:cNvSpPr>
          <p:nvPr/>
        </p:nvSpPr>
        <p:spPr>
          <a:xfrm>
            <a:off x="0" y="0"/>
            <a:ext cx="9144000" cy="838200"/>
          </a:xfrm>
          <a:prstGeom prst="rect">
            <a:avLst/>
          </a:prstGeom>
          <a:solidFill>
            <a:srgbClr val="006587"/>
          </a:solidFill>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defRPr/>
            </a:pPr>
            <a:r>
              <a:rPr lang="en-US" sz="3700" dirty="0">
                <a:solidFill>
                  <a:sysClr val="window" lastClr="FFFFFF"/>
                </a:solidFill>
                <a:latin typeface="Arial" panose="020B0604020202020204" pitchFamily="34" charset="0"/>
                <a:cs typeface="Arial" panose="020B0604020202020204" pitchFamily="34" charset="0"/>
              </a:rPr>
              <a:t>DCFS Housing Resources</a:t>
            </a:r>
            <a:r>
              <a:rPr lang="en-US" dirty="0">
                <a:solidFill>
                  <a:sysClr val="window" lastClr="FFFFFF"/>
                </a:solidFill>
                <a:latin typeface="Gill Sans MT" panose="020B0502020104020203" pitchFamily="34" charset="0"/>
              </a:rPr>
              <a:t> </a:t>
            </a:r>
            <a:endParaRPr lang="en-US" dirty="0"/>
          </a:p>
        </p:txBody>
      </p:sp>
      <p:pic>
        <p:nvPicPr>
          <p:cNvPr id="6" name="Picture 5">
            <a:extLst>
              <a:ext uri="{FF2B5EF4-FFF2-40B4-BE49-F238E27FC236}">
                <a16:creationId xmlns:a16="http://schemas.microsoft.com/office/drawing/2014/main" xmlns="" id="{5CA33B68-C999-4A08-AA6A-97F2B27FE8F6}"/>
              </a:ext>
            </a:extLst>
          </p:cNvPr>
          <p:cNvPicPr>
            <a:picLocks noChangeAspect="1"/>
          </p:cNvPicPr>
          <p:nvPr/>
        </p:nvPicPr>
        <p:blipFill>
          <a:blip r:embed="rId3"/>
          <a:stretch>
            <a:fillRect/>
          </a:stretch>
        </p:blipFill>
        <p:spPr>
          <a:xfrm>
            <a:off x="4443" y="838200"/>
            <a:ext cx="9139557" cy="6019800"/>
          </a:xfrm>
          <a:prstGeom prst="rect">
            <a:avLst/>
          </a:prstGeom>
        </p:spPr>
      </p:pic>
    </p:spTree>
    <p:extLst>
      <p:ext uri="{BB962C8B-B14F-4D97-AF65-F5344CB8AC3E}">
        <p14:creationId xmlns:p14="http://schemas.microsoft.com/office/powerpoint/2010/main" val="260299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3600" dirty="0">
                <a:cs typeface="Arial" panose="020B0604020202020204" pitchFamily="34" charset="0"/>
              </a:rPr>
              <a:t>I. Definition of TAY in Los Angeles County</a:t>
            </a:r>
          </a:p>
        </p:txBody>
      </p:sp>
      <p:pic>
        <p:nvPicPr>
          <p:cNvPr id="5" name="Picture 2" descr="http://dmhhqportal1/sites/PIO/PIO%20picture%20library/dmh_web_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3198" y="5943601"/>
            <a:ext cx="1644602" cy="91439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57200" y="1295399"/>
            <a:ext cx="8153400" cy="4876801"/>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Calibri"/>
                <a:ea typeface="+mj-ea"/>
                <a:cs typeface="Arial" pitchFamily="34" charset="0"/>
              </a:rPr>
              <a:t>Transition Age Youth (TAY) refers to individuals who are between the ages of 16-25 years old. </a:t>
            </a:r>
          </a:p>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en-US" sz="3000" b="0" i="0" u="none" strike="noStrike" kern="1200" cap="none" spc="0" normalizeH="0" baseline="0" noProof="0" dirty="0">
              <a:ln>
                <a:noFill/>
              </a:ln>
              <a:solidFill>
                <a:prstClr val="white"/>
              </a:solidFill>
              <a:effectLst/>
              <a:uLnTx/>
              <a:uFillTx/>
              <a:latin typeface="Calibri"/>
              <a:ea typeface="+mj-ea"/>
              <a:cs typeface="Arial" pitchFamily="34" charset="0"/>
            </a:endParaRP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Calibri"/>
                <a:ea typeface="+mj-ea"/>
                <a:cs typeface="Arial" pitchFamily="34" charset="0"/>
              </a:rPr>
              <a:t>The TAY System of Care (TAY-SOC) Bureau of the Los Angeles County Department of Mental Health (DMH) provides an array of mental health and supportive services for Seriously Emotionally Disturbed (SED) and Severe and Persistently Mentally Ill (SPMI) TAY. Some of the priority populations include the following:</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Calibri"/>
                <a:ea typeface="+mj-ea"/>
                <a:cs typeface="Arial" pitchFamily="34" charset="0"/>
              </a:rPr>
              <a:t>	- TAY struggling with substance abuse issues</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Calibri"/>
                <a:ea typeface="+mj-ea"/>
                <a:cs typeface="Arial" pitchFamily="34" charset="0"/>
              </a:rPr>
              <a:t>	- TAY who are homeless or at-risk of homelessness</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Calibri"/>
                <a:ea typeface="+mj-ea"/>
                <a:cs typeface="Arial" pitchFamily="34" charset="0"/>
              </a:rPr>
              <a:t>	- TAY aging out of the children’s mental health, child welfare, or 	  	  juvenile justice systems</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Calibri"/>
                <a:ea typeface="+mj-ea"/>
                <a:cs typeface="Arial" pitchFamily="34" charset="0"/>
              </a:rPr>
              <a:t>	- TAY leaving long-term institutional care</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Calibri"/>
                <a:ea typeface="+mj-ea"/>
                <a:cs typeface="Arial" pitchFamily="34" charset="0"/>
              </a:rPr>
              <a:t>	- TAY experiencing their first episode of major mental illness</a:t>
            </a:r>
          </a:p>
          <a:p>
            <a:pPr marL="285750" marR="0" lvl="0" indent="-285750" algn="l" defTabSz="914400" rtl="0" eaLnBrk="1" fontAlgn="auto" latinLnBrk="0" hangingPunct="1">
              <a:lnSpc>
                <a:spcPct val="100000"/>
              </a:lnSpc>
              <a:spcBef>
                <a:spcPct val="0"/>
              </a:spcBef>
              <a:spcAft>
                <a:spcPts val="0"/>
              </a:spcAft>
              <a:buClrTx/>
              <a:buSzTx/>
              <a:buFont typeface="Arial" pitchFamily="34" charset="0"/>
              <a:buChar char="•"/>
              <a:tabLst/>
              <a:defRPr/>
            </a:pPr>
            <a:endParaRPr kumimoji="0" lang="en-US" sz="1400" b="0" i="0" u="none" strike="noStrike" kern="1200" cap="none" spc="0" normalizeH="0" baseline="0" noProof="0" dirty="0">
              <a:ln>
                <a:noFill/>
              </a:ln>
              <a:solidFill>
                <a:prstClr val="white"/>
              </a:solidFill>
              <a:effectLst/>
              <a:uLnTx/>
              <a:uFillTx/>
              <a:latin typeface="Arial" pitchFamily="34" charset="0"/>
              <a:ea typeface="+mj-ea"/>
              <a:cs typeface="Arial"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itchFamily="34" charset="0"/>
              <a:buChar char="•"/>
              <a:tabLst/>
              <a:defRPr/>
            </a:pPr>
            <a:endParaRPr kumimoji="0" lang="en-US" sz="1400" b="0" i="0" u="none" strike="noStrike" kern="1200" cap="none" spc="0" normalizeH="0" baseline="0" noProof="0" dirty="0">
              <a:ln>
                <a:noFill/>
              </a:ln>
              <a:solidFill>
                <a:prstClr val="white"/>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286190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dmhhqportal1/sites/PIO/PIO%20picture%20library/dmh_web_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5943601"/>
            <a:ext cx="1644602" cy="91439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57200" y="78620"/>
            <a:ext cx="8229600" cy="1143000"/>
          </a:xfrm>
        </p:spPr>
        <p:txBody>
          <a:bodyPr>
            <a:normAutofit/>
          </a:bodyPr>
          <a:lstStyle/>
          <a:p>
            <a:r>
              <a:rPr lang="en-US" sz="2800" dirty="0"/>
              <a:t>TAY ROADMAP TO RESILIENCY &amp; SELF SUFFICIENCY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66799"/>
            <a:ext cx="8839200" cy="4876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8382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59802" cy="990600"/>
          </a:xfrm>
        </p:spPr>
        <p:txBody>
          <a:bodyPr>
            <a:normAutofit/>
          </a:bodyPr>
          <a:lstStyle/>
          <a:p>
            <a:r>
              <a:rPr lang="en-US" sz="3600" dirty="0">
                <a:cs typeface="Arial" panose="020B0604020202020204" pitchFamily="34" charset="0"/>
              </a:rPr>
              <a:t>TAY Navigation and Housing Specialist Teams </a:t>
            </a:r>
          </a:p>
        </p:txBody>
      </p:sp>
      <p:pic>
        <p:nvPicPr>
          <p:cNvPr id="5" name="Picture 2" descr="http://dmhhqportal1/sites/PIO/PIO%20picture%20library/dmh_web_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5562600"/>
            <a:ext cx="1644602" cy="914399"/>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457200" y="1143000"/>
            <a:ext cx="8229600" cy="48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TAY Navigator</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Master’s level clinician.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Conduct brief screenings to assess mental health and housing needs, and provide linkages and referrals to appropriate services and supports.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Participate in MHSA outreach presentations in collaboration with Service Area staff, Outreach Specialists, and FSP providers to promote knowledge about MHSA and increase utilization of the FSP program services.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Develop and maintain relationships with various community-based organizations.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66743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59802" cy="990600"/>
          </a:xfrm>
        </p:spPr>
        <p:txBody>
          <a:bodyPr>
            <a:normAutofit/>
          </a:bodyPr>
          <a:lstStyle/>
          <a:p>
            <a:r>
              <a:rPr lang="en-US" sz="3000" b="1" dirty="0">
                <a:latin typeface="Arial" panose="020B0604020202020204" pitchFamily="34" charset="0"/>
                <a:cs typeface="Arial" panose="020B0604020202020204" pitchFamily="34" charset="0"/>
              </a:rPr>
              <a:t>TAY Navigation Team </a:t>
            </a:r>
          </a:p>
        </p:txBody>
      </p:sp>
      <p:pic>
        <p:nvPicPr>
          <p:cNvPr id="5" name="Picture 2" descr="http://dmhhqportal1/sites/PIO/PIO%20picture%20library/dmh_web_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5943601"/>
            <a:ext cx="1644602" cy="9143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nvPr>
        </p:nvGraphicFramePr>
        <p:xfrm>
          <a:off x="1752600" y="2667000"/>
          <a:ext cx="5867400" cy="2377440"/>
        </p:xfrm>
        <a:graphic>
          <a:graphicData uri="http://schemas.openxmlformats.org/drawingml/2006/table">
            <a:tbl>
              <a:tblPr firstRow="1" firstCol="1" bandRow="1">
                <a:tableStyleId>{5C22544A-7EE6-4342-B048-85BDC9FD1C3A}</a:tableStyleId>
              </a:tblPr>
              <a:tblGrid>
                <a:gridCol w="2933700">
                  <a:extLst>
                    <a:ext uri="{9D8B030D-6E8A-4147-A177-3AD203B41FA5}">
                      <a16:colId xmlns:a16="http://schemas.microsoft.com/office/drawing/2014/main" xmlns="" val="20000"/>
                    </a:ext>
                  </a:extLst>
                </a:gridCol>
                <a:gridCol w="2933700">
                  <a:extLst>
                    <a:ext uri="{9D8B030D-6E8A-4147-A177-3AD203B41FA5}">
                      <a16:colId xmlns:a16="http://schemas.microsoft.com/office/drawing/2014/main" xmlns="" val="20001"/>
                    </a:ext>
                  </a:extLst>
                </a:gridCol>
              </a:tblGrid>
              <a:tr h="594360">
                <a:tc>
                  <a:txBody>
                    <a:bodyPr/>
                    <a:lstStyle/>
                    <a:p>
                      <a:pPr marL="0" marR="0" algn="ctr">
                        <a:lnSpc>
                          <a:spcPct val="115000"/>
                        </a:lnSpc>
                        <a:spcBef>
                          <a:spcPts val="0"/>
                        </a:spcBef>
                        <a:spcAft>
                          <a:spcPts val="0"/>
                        </a:spcAft>
                      </a:pPr>
                      <a:r>
                        <a:rPr lang="en-US" sz="2000" dirty="0">
                          <a:effectLst/>
                        </a:rPr>
                        <a:t>Fiscal</a:t>
                      </a:r>
                      <a:r>
                        <a:rPr lang="en-US" sz="2000" baseline="0" dirty="0">
                          <a:effectLst/>
                        </a:rPr>
                        <a:t> </a:t>
                      </a:r>
                      <a:r>
                        <a:rPr lang="en-US" sz="2000" dirty="0">
                          <a:effectLst/>
                        </a:rPr>
                        <a:t>Year</a:t>
                      </a:r>
                      <a:endParaRPr lang="en-US"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Number</a:t>
                      </a:r>
                      <a:r>
                        <a:rPr lang="en-US" sz="2000" baseline="0" dirty="0">
                          <a:effectLst/>
                        </a:rPr>
                        <a:t> of TAY Referrals</a:t>
                      </a:r>
                      <a:endParaRPr lang="en-US" sz="20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0"/>
                  </a:ext>
                </a:extLst>
              </a:tr>
              <a:tr h="594360">
                <a:tc>
                  <a:txBody>
                    <a:bodyPr/>
                    <a:lstStyle/>
                    <a:p>
                      <a:pPr marL="0" marR="0" algn="ctr">
                        <a:lnSpc>
                          <a:spcPct val="115000"/>
                        </a:lnSpc>
                        <a:spcBef>
                          <a:spcPts val="0"/>
                        </a:spcBef>
                        <a:spcAft>
                          <a:spcPts val="0"/>
                        </a:spcAft>
                      </a:pPr>
                      <a:r>
                        <a:rPr lang="en-US" sz="2000" dirty="0">
                          <a:effectLst/>
                        </a:rPr>
                        <a:t>2014-2015</a:t>
                      </a:r>
                      <a:endParaRPr lang="en-US"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latin typeface="+mn-lt"/>
                          <a:ea typeface="Calibri"/>
                          <a:cs typeface="Times New Roman"/>
                        </a:rPr>
                        <a:t>2,533</a:t>
                      </a:r>
                    </a:p>
                  </a:txBody>
                  <a:tcPr marL="68580" marR="68580" marT="0" marB="0" anchor="ctr"/>
                </a:tc>
                <a:extLst>
                  <a:ext uri="{0D108BD9-81ED-4DB2-BD59-A6C34878D82A}">
                    <a16:rowId xmlns:a16="http://schemas.microsoft.com/office/drawing/2014/main" xmlns="" val="10001"/>
                  </a:ext>
                </a:extLst>
              </a:tr>
              <a:tr h="594360">
                <a:tc>
                  <a:txBody>
                    <a:bodyPr/>
                    <a:lstStyle/>
                    <a:p>
                      <a:pPr marL="0" marR="0" algn="ctr">
                        <a:lnSpc>
                          <a:spcPct val="115000"/>
                        </a:lnSpc>
                        <a:spcBef>
                          <a:spcPts val="0"/>
                        </a:spcBef>
                        <a:spcAft>
                          <a:spcPts val="0"/>
                        </a:spcAft>
                      </a:pPr>
                      <a:r>
                        <a:rPr lang="en-US" sz="2000" dirty="0">
                          <a:effectLst/>
                        </a:rPr>
                        <a:t>2015-2016</a:t>
                      </a:r>
                      <a:endParaRPr lang="en-US"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latin typeface="Calibri"/>
                          <a:ea typeface="Calibri"/>
                          <a:cs typeface="Times New Roman"/>
                        </a:rPr>
                        <a:t>1,945</a:t>
                      </a:r>
                    </a:p>
                  </a:txBody>
                  <a:tcPr marL="68580" marR="68580" marT="0" marB="0" anchor="ctr"/>
                </a:tc>
                <a:extLst>
                  <a:ext uri="{0D108BD9-81ED-4DB2-BD59-A6C34878D82A}">
                    <a16:rowId xmlns:a16="http://schemas.microsoft.com/office/drawing/2014/main" xmlns="" val="10002"/>
                  </a:ext>
                </a:extLst>
              </a:tr>
              <a:tr h="594360">
                <a:tc>
                  <a:txBody>
                    <a:bodyPr/>
                    <a:lstStyle/>
                    <a:p>
                      <a:pPr marL="0" marR="0" algn="ctr">
                        <a:lnSpc>
                          <a:spcPct val="115000"/>
                        </a:lnSpc>
                        <a:spcBef>
                          <a:spcPts val="0"/>
                        </a:spcBef>
                        <a:spcAft>
                          <a:spcPts val="0"/>
                        </a:spcAft>
                      </a:pPr>
                      <a:r>
                        <a:rPr lang="en-US" sz="2000" dirty="0">
                          <a:effectLst/>
                        </a:rPr>
                        <a:t>Total</a:t>
                      </a:r>
                      <a:endParaRPr lang="en-US"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latin typeface="Calibri"/>
                          <a:ea typeface="Calibri"/>
                          <a:cs typeface="Times New Roman"/>
                        </a:rPr>
                        <a:t>4,478</a:t>
                      </a:r>
                    </a:p>
                  </a:txBody>
                  <a:tcPr marL="68580" marR="68580" marT="0" marB="0" anchor="ctr"/>
                </a:tc>
                <a:extLst>
                  <a:ext uri="{0D108BD9-81ED-4DB2-BD59-A6C34878D82A}">
                    <a16:rowId xmlns:a16="http://schemas.microsoft.com/office/drawing/2014/main" xmlns="" val="10003"/>
                  </a:ext>
                </a:extLst>
              </a:tr>
            </a:tbl>
          </a:graphicData>
        </a:graphic>
      </p:graphicFrame>
      <p:sp>
        <p:nvSpPr>
          <p:cNvPr id="7" name="Content Placeholder 2"/>
          <p:cNvSpPr txBox="1">
            <a:spLocks/>
          </p:cNvSpPr>
          <p:nvPr/>
        </p:nvSpPr>
        <p:spPr>
          <a:xfrm>
            <a:off x="380999" y="1219200"/>
            <a:ext cx="7876309" cy="7620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Assist SED/SPMI youth with navigating through the various human services systems to achieve effective linkages to needed mental health, housing, and other essential services. </a:t>
            </a:r>
          </a:p>
          <a:p>
            <a:pPr marL="45720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95922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dmhhqportal1/sites/PIO/PIO%20picture%20library/dmh_web_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3198" y="5672395"/>
            <a:ext cx="1644602" cy="91439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228600" y="1066800"/>
            <a:ext cx="8686800" cy="3276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85750" marR="0" lvl="0" indent="-285750" algn="just"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j-ea"/>
                <a:cs typeface="Arial" pitchFamily="34" charset="0"/>
              </a:rPr>
              <a:t>Provide temporary safety and basic supports for Seriously Emotionally Disturbed (SED) and Severe and Persistently Mentally Ill (SPMI) TAY who are living on the streets in unstable living situations. </a:t>
            </a: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j-ea"/>
              <a:cs typeface="Arial" pitchFamily="34" charset="0"/>
            </a:endParaRPr>
          </a:p>
          <a:p>
            <a:pPr marL="285750" marR="0" lvl="0" indent="-285750" algn="just"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j-ea"/>
                <a:cs typeface="Arial" pitchFamily="34" charset="0"/>
              </a:rPr>
              <a:t>Provide “low-demand, high tolerance” environments in which TAY can make new friends, participate in social activities, access computers, books, music, and games. </a:t>
            </a: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j-ea"/>
              <a:cs typeface="Arial" pitchFamily="34" charset="0"/>
            </a:endParaRPr>
          </a:p>
          <a:p>
            <a:pPr marL="285750" marR="0" lvl="0" indent="-285750" algn="just"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j-ea"/>
                <a:cs typeface="Arial" pitchFamily="34" charset="0"/>
              </a:rPr>
              <a:t>As the youth is ready, staff persons can connect them to the services and supports they need in order to work toward stability and recovery. </a:t>
            </a: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j-ea"/>
              <a:cs typeface="Arial" pitchFamily="34" charset="0"/>
            </a:endParaRPr>
          </a:p>
          <a:p>
            <a:pPr marL="285750" marR="0" lvl="0" indent="-285750" algn="just"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j-ea"/>
                <a:cs typeface="Arial" pitchFamily="34" charset="0"/>
              </a:rPr>
              <a:t>Drop-In Center services include, but not limited to the following:</a:t>
            </a:r>
          </a:p>
          <a:p>
            <a:pPr marL="285750" marR="0" lvl="0" indent="-285750" algn="l" defTabSz="914400" rtl="0" eaLnBrk="1" fontAlgn="auto" latinLnBrk="0" hangingPunct="1">
              <a:lnSpc>
                <a:spcPct val="100000"/>
              </a:lnSpc>
              <a:spcBef>
                <a:spcPct val="0"/>
              </a:spcBef>
              <a:spcAft>
                <a:spcPts val="0"/>
              </a:spcAft>
              <a:buClrTx/>
              <a:buSzTx/>
              <a:buFont typeface="Arial" pitchFamily="34" charset="0"/>
              <a:buChar char="•"/>
              <a:tabLst/>
              <a:defRPr/>
            </a:pPr>
            <a:endParaRPr kumimoji="0" lang="en-US" sz="1400" b="0" i="0" u="none" strike="noStrike" kern="1200" cap="none" spc="0" normalizeH="0" baseline="0" noProof="0" dirty="0">
              <a:ln>
                <a:noFill/>
              </a:ln>
              <a:solidFill>
                <a:prstClr val="white"/>
              </a:solidFill>
              <a:effectLst/>
              <a:uLnTx/>
              <a:uFillTx/>
              <a:latin typeface="Arial" pitchFamily="34" charset="0"/>
              <a:ea typeface="+mj-ea"/>
              <a:cs typeface="Arial" pitchFamily="34" charset="0"/>
            </a:endParaRPr>
          </a:p>
        </p:txBody>
      </p:sp>
      <p:sp>
        <p:nvSpPr>
          <p:cNvPr id="7" name="Title 1"/>
          <p:cNvSpPr txBox="1">
            <a:spLocks/>
          </p:cNvSpPr>
          <p:nvPr/>
        </p:nvSpPr>
        <p:spPr>
          <a:xfrm>
            <a:off x="838200" y="4114800"/>
            <a:ext cx="3695700" cy="2438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85750" marR="0" lvl="0" indent="-285750" algn="just"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j-ea"/>
                <a:cs typeface="Arial" pitchFamily="34" charset="0"/>
              </a:rPr>
              <a:t>Showers		</a:t>
            </a:r>
          </a:p>
          <a:p>
            <a:pPr marL="285750" marR="0" lvl="0" indent="-285750" algn="just"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j-ea"/>
                <a:cs typeface="Arial" pitchFamily="34" charset="0"/>
              </a:rPr>
              <a:t>Meals</a:t>
            </a:r>
          </a:p>
          <a:p>
            <a:pPr marL="285750" marR="0" lvl="0" indent="-285750" algn="just"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j-ea"/>
                <a:cs typeface="Arial" pitchFamily="34" charset="0"/>
              </a:rPr>
              <a:t>Clothing</a:t>
            </a:r>
          </a:p>
          <a:p>
            <a:pPr marL="285750" marR="0" lvl="0" indent="-285750" algn="just"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j-ea"/>
                <a:cs typeface="Arial" pitchFamily="34" charset="0"/>
              </a:rPr>
              <a:t>Computer/Internet Access</a:t>
            </a:r>
          </a:p>
          <a:p>
            <a:pPr marL="285750" marR="0" lvl="0" indent="-285750" algn="just"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j-ea"/>
                <a:cs typeface="Arial" pitchFamily="34" charset="0"/>
              </a:rPr>
              <a:t>DVD and Games</a:t>
            </a:r>
          </a:p>
          <a:p>
            <a:pPr marL="285750" marR="0" lvl="0" indent="-285750" algn="just"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j-ea"/>
                <a:cs typeface="Arial" pitchFamily="34" charset="0"/>
              </a:rPr>
              <a:t>Social Activities</a:t>
            </a:r>
          </a:p>
          <a:p>
            <a:pPr marL="285750" marR="0" lvl="0" indent="-285750" algn="just"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j-ea"/>
                <a:cs typeface="Arial" pitchFamily="34" charset="0"/>
              </a:rPr>
              <a:t>Peer Support Groups</a:t>
            </a:r>
          </a:p>
          <a:p>
            <a:pPr marL="285750" marR="0" lvl="0" indent="-285750" algn="l" defTabSz="914400" rtl="0" eaLnBrk="1" fontAlgn="auto" latinLnBrk="0" hangingPunct="1">
              <a:lnSpc>
                <a:spcPct val="100000"/>
              </a:lnSpc>
              <a:spcBef>
                <a:spcPct val="0"/>
              </a:spcBef>
              <a:spcAft>
                <a:spcPts val="0"/>
              </a:spcAft>
              <a:buClrTx/>
              <a:buSzTx/>
              <a:buFont typeface="Arial" pitchFamily="34" charset="0"/>
              <a:buChar char="•"/>
              <a:tabLst/>
              <a:defRPr/>
            </a:pPr>
            <a:endParaRPr kumimoji="0" lang="en-US" sz="1400" b="0" i="0" u="none" strike="noStrike" kern="1200" cap="none" spc="0" normalizeH="0" baseline="0" noProof="0" dirty="0">
              <a:ln>
                <a:noFill/>
              </a:ln>
              <a:solidFill>
                <a:prstClr val="white"/>
              </a:solidFill>
              <a:effectLst/>
              <a:uLnTx/>
              <a:uFillTx/>
              <a:latin typeface="Arial" pitchFamily="34" charset="0"/>
              <a:ea typeface="+mj-ea"/>
              <a:cs typeface="Arial" pitchFamily="34" charset="0"/>
            </a:endParaRPr>
          </a:p>
        </p:txBody>
      </p:sp>
      <p:sp>
        <p:nvSpPr>
          <p:cNvPr id="8" name="Title 1"/>
          <p:cNvSpPr txBox="1">
            <a:spLocks/>
          </p:cNvSpPr>
          <p:nvPr/>
        </p:nvSpPr>
        <p:spPr>
          <a:xfrm>
            <a:off x="4419600" y="4135582"/>
            <a:ext cx="4076700" cy="2438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85750" marR="0" lvl="0" indent="-285750" algn="just"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j-ea"/>
                <a:cs typeface="Arial" pitchFamily="34" charset="0"/>
              </a:rPr>
              <a:t>Linkage to Mental Health &amp; Case Management Services</a:t>
            </a:r>
          </a:p>
          <a:p>
            <a:pPr marL="285750" marR="0" lvl="0" indent="-285750" algn="just"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j-ea"/>
                <a:cs typeface="Arial" pitchFamily="34" charset="0"/>
              </a:rPr>
              <a:t>Linkage to Substance Abuse Treatment Services</a:t>
            </a:r>
          </a:p>
          <a:p>
            <a:pPr marL="285750" marR="0" lvl="0" indent="-285750" algn="just"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j-ea"/>
                <a:cs typeface="Arial" pitchFamily="34" charset="0"/>
              </a:rPr>
              <a:t>Educational Services</a:t>
            </a:r>
          </a:p>
          <a:p>
            <a:pPr marL="285750" marR="0" lvl="0" indent="-285750" algn="just"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j-ea"/>
                <a:cs typeface="Arial" pitchFamily="34" charset="0"/>
              </a:rPr>
              <a:t>Employment Assistance</a:t>
            </a:r>
          </a:p>
          <a:p>
            <a:pPr marL="285750" marR="0" lvl="0" indent="-285750" algn="just"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j-ea"/>
                <a:cs typeface="Arial" pitchFamily="34" charset="0"/>
              </a:rPr>
              <a:t>Housing Assistance</a:t>
            </a:r>
          </a:p>
          <a:p>
            <a:pPr marL="285750" marR="0" lvl="0" indent="-285750" algn="just"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j-ea"/>
                <a:cs typeface="Arial" pitchFamily="34" charset="0"/>
              </a:rPr>
              <a:t>And more</a:t>
            </a:r>
          </a:p>
          <a:p>
            <a:pPr marL="285750" marR="0" lvl="0" indent="-285750" algn="l" defTabSz="914400" rtl="0" eaLnBrk="1" fontAlgn="auto" latinLnBrk="0" hangingPunct="1">
              <a:lnSpc>
                <a:spcPct val="100000"/>
              </a:lnSpc>
              <a:spcBef>
                <a:spcPct val="0"/>
              </a:spcBef>
              <a:spcAft>
                <a:spcPts val="0"/>
              </a:spcAft>
              <a:buClrTx/>
              <a:buSzTx/>
              <a:buFont typeface="Arial" pitchFamily="34" charset="0"/>
              <a:buChar char="•"/>
              <a:tabLst/>
              <a:defRPr/>
            </a:pPr>
            <a:endParaRPr kumimoji="0" lang="en-US" sz="1400" b="0" i="0" u="none" strike="noStrike" kern="1200" cap="none" spc="0" normalizeH="0" baseline="0" noProof="0" dirty="0">
              <a:ln>
                <a:noFill/>
              </a:ln>
              <a:solidFill>
                <a:prstClr val="white"/>
              </a:solidFill>
              <a:effectLst/>
              <a:uLnTx/>
              <a:uFillTx/>
              <a:latin typeface="Arial" pitchFamily="34" charset="0"/>
              <a:ea typeface="+mj-ea"/>
              <a:cs typeface="Arial" pitchFamily="34" charset="0"/>
            </a:endParaRPr>
          </a:p>
        </p:txBody>
      </p:sp>
      <p:sp>
        <p:nvSpPr>
          <p:cNvPr id="9" name="Title 1"/>
          <p:cNvSpPr>
            <a:spLocks noGrp="1"/>
          </p:cNvSpPr>
          <p:nvPr>
            <p:ph type="title"/>
          </p:nvPr>
        </p:nvSpPr>
        <p:spPr>
          <a:xfrm>
            <a:off x="76200" y="0"/>
            <a:ext cx="8959802" cy="990600"/>
          </a:xfrm>
        </p:spPr>
        <p:txBody>
          <a:bodyPr>
            <a:normAutofit/>
          </a:bodyPr>
          <a:lstStyle/>
          <a:p>
            <a:r>
              <a:rPr lang="en-US" sz="3600" dirty="0">
                <a:cs typeface="Arial" panose="020B0604020202020204" pitchFamily="34" charset="0"/>
              </a:rPr>
              <a:t>TAY Drop-In Centers</a:t>
            </a:r>
          </a:p>
        </p:txBody>
      </p:sp>
    </p:spTree>
    <p:extLst>
      <p:ext uri="{BB962C8B-B14F-4D97-AF65-F5344CB8AC3E}">
        <p14:creationId xmlns:p14="http://schemas.microsoft.com/office/powerpoint/2010/main" val="758122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dmhhqportal1/sites/PIO/PIO%20picture%20library/dmh_web_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5867401"/>
            <a:ext cx="1644602" cy="91439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57200" y="1066800"/>
            <a:ext cx="8153400" cy="5257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900" b="0" i="0" u="none" strike="noStrike" kern="1200" cap="none" spc="0" normalizeH="0" baseline="0" noProof="0" dirty="0">
                <a:ln>
                  <a:noFill/>
                </a:ln>
                <a:solidFill>
                  <a:prstClr val="white"/>
                </a:solidFill>
                <a:effectLst/>
                <a:uLnTx/>
                <a:uFillTx/>
                <a:latin typeface="Calibri"/>
                <a:ea typeface="+mj-ea"/>
                <a:cs typeface="Arial" pitchFamily="34" charset="0"/>
              </a:rPr>
              <a:t>MHSA Funded TAY Drop-In Center Locations:</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900" b="0" i="0" u="none" strike="noStrike" kern="1200" cap="none" spc="0" normalizeH="0" baseline="0" noProof="0" dirty="0">
              <a:ln>
                <a:noFill/>
              </a:ln>
              <a:solidFill>
                <a:prstClr val="white"/>
              </a:solidFill>
              <a:effectLst/>
              <a:uLnTx/>
              <a:uFillTx/>
              <a:latin typeface="Calibri"/>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900" b="0" i="0" u="none" strike="noStrike" kern="1200" cap="none" spc="0" normalizeH="0" baseline="0" noProof="0" dirty="0">
              <a:ln>
                <a:noFill/>
              </a:ln>
              <a:solidFill>
                <a:prstClr val="white"/>
              </a:solidFill>
              <a:effectLst/>
              <a:uLnTx/>
              <a:uFillTx/>
              <a:latin typeface="Calibri"/>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900" b="0" i="0" u="none" strike="noStrike" kern="1200" cap="none" spc="0" normalizeH="0" baseline="0" noProof="0" dirty="0">
              <a:ln>
                <a:noFill/>
              </a:ln>
              <a:solidFill>
                <a:prstClr val="white"/>
              </a:solidFill>
              <a:effectLst/>
              <a:uLnTx/>
              <a:uFillTx/>
              <a:latin typeface="Calibri"/>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900" b="0" i="0" u="none" strike="noStrike" kern="1200" cap="none" spc="0" normalizeH="0" baseline="0" noProof="0" dirty="0">
              <a:ln>
                <a:noFill/>
              </a:ln>
              <a:solidFill>
                <a:prstClr val="white"/>
              </a:solidFill>
              <a:effectLst/>
              <a:uLnTx/>
              <a:uFillTx/>
              <a:latin typeface="Calibri"/>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000" b="0" i="0" u="sng" strike="noStrike" kern="1200" cap="none" spc="0" normalizeH="0" baseline="0" noProof="0" dirty="0">
              <a:ln>
                <a:noFill/>
              </a:ln>
              <a:solidFill>
                <a:prstClr val="white"/>
              </a:solidFill>
              <a:effectLst/>
              <a:uLnTx/>
              <a:uFillTx/>
              <a:latin typeface="Calibri"/>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a:ea typeface="+mj-ea"/>
              <a:cs typeface="Arial"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itchFamily="34" charset="0"/>
              <a:buChar char="•"/>
              <a:tabLst/>
              <a:defRPr/>
            </a:pPr>
            <a:endParaRPr kumimoji="0" lang="en-US" sz="1400" b="0" i="0" u="none" strike="noStrike" kern="1200" cap="none" spc="0" normalizeH="0" baseline="0" noProof="0" dirty="0">
              <a:ln>
                <a:noFill/>
              </a:ln>
              <a:solidFill>
                <a:prstClr val="white"/>
              </a:solidFill>
              <a:effectLst/>
              <a:uLnTx/>
              <a:uFillTx/>
              <a:latin typeface="Arial" pitchFamily="34" charset="0"/>
              <a:ea typeface="+mj-ea"/>
              <a:cs typeface="Arial" pitchFamily="34" charset="0"/>
            </a:endParaRPr>
          </a:p>
        </p:txBody>
      </p:sp>
      <p:sp>
        <p:nvSpPr>
          <p:cNvPr id="7" name="Title 1"/>
          <p:cNvSpPr>
            <a:spLocks noGrp="1"/>
          </p:cNvSpPr>
          <p:nvPr>
            <p:ph type="title"/>
          </p:nvPr>
        </p:nvSpPr>
        <p:spPr>
          <a:xfrm>
            <a:off x="76200" y="0"/>
            <a:ext cx="8959802" cy="990600"/>
          </a:xfrm>
        </p:spPr>
        <p:txBody>
          <a:bodyPr>
            <a:normAutofit/>
          </a:bodyPr>
          <a:lstStyle/>
          <a:p>
            <a:r>
              <a:rPr lang="en-US" sz="3600" dirty="0">
                <a:cs typeface="Arial" panose="020B0604020202020204" pitchFamily="34" charset="0"/>
              </a:rPr>
              <a:t>TAY Drop-In Centers</a:t>
            </a:r>
          </a:p>
        </p:txBody>
      </p:sp>
      <p:graphicFrame>
        <p:nvGraphicFramePr>
          <p:cNvPr id="2" name="Table 1"/>
          <p:cNvGraphicFramePr>
            <a:graphicFrameLocks noGrp="1"/>
          </p:cNvGraphicFramePr>
          <p:nvPr>
            <p:extLst/>
          </p:nvPr>
        </p:nvGraphicFramePr>
        <p:xfrm>
          <a:off x="1219200" y="2971800"/>
          <a:ext cx="6629400" cy="2743200"/>
        </p:xfrm>
        <a:graphic>
          <a:graphicData uri="http://schemas.openxmlformats.org/drawingml/2006/table">
            <a:tbl>
              <a:tblPr>
                <a:tableStyleId>{5C22544A-7EE6-4342-B048-85BDC9FD1C3A}</a:tableStyleId>
              </a:tblPr>
              <a:tblGrid>
                <a:gridCol w="6629400">
                  <a:extLst>
                    <a:ext uri="{9D8B030D-6E8A-4147-A177-3AD203B41FA5}">
                      <a16:colId xmlns:a16="http://schemas.microsoft.com/office/drawing/2014/main" xmlns="" val="20000"/>
                    </a:ext>
                  </a:extLst>
                </a:gridCol>
              </a:tblGrid>
              <a:tr h="222625">
                <a:tc>
                  <a:txBody>
                    <a:bodyPr/>
                    <a:lstStyle/>
                    <a:p>
                      <a:pPr algn="l" fontAlgn="b"/>
                      <a:r>
                        <a:rPr lang="en-US" sz="1200" u="none" strike="noStrike" dirty="0">
                          <a:effectLst/>
                        </a:rPr>
                        <a:t>Los Angeles LGBT Center  (Youth Center on Highland)  1220 N Highland, Los</a:t>
                      </a:r>
                      <a:r>
                        <a:rPr lang="en-US" sz="1200" u="none" strike="noStrike" baseline="0" dirty="0">
                          <a:effectLst/>
                        </a:rPr>
                        <a:t> Angeles  </a:t>
                      </a:r>
                      <a:r>
                        <a:rPr lang="en-US" sz="1200" u="none" strike="noStrike" dirty="0">
                          <a:effectLst/>
                        </a:rPr>
                        <a:t> (661) 266- 4783</a:t>
                      </a:r>
                      <a:endParaRPr lang="en-US" sz="12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xmlns="" val="10000"/>
                  </a:ext>
                </a:extLst>
              </a:tr>
              <a:tr h="351747">
                <a:tc>
                  <a:txBody>
                    <a:bodyPr/>
                    <a:lstStyle/>
                    <a:p>
                      <a:pPr algn="l" fontAlgn="b"/>
                      <a:r>
                        <a:rPr lang="en-US" sz="1200" u="none" strike="noStrike" dirty="0">
                          <a:effectLst/>
                        </a:rPr>
                        <a:t>Pacific Clinics  (Hope Center) 13001 Ramona Blvd, Irwindale</a:t>
                      </a:r>
                      <a:r>
                        <a:rPr lang="en-US" sz="1200" u="none" strike="noStrike" baseline="0" dirty="0">
                          <a:effectLst/>
                        </a:rPr>
                        <a:t>  (626) 337- 3828</a:t>
                      </a:r>
                      <a:endParaRPr lang="en-US" sz="12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xmlns="" val="10001"/>
                  </a:ext>
                </a:extLst>
              </a:tr>
              <a:tr h="351747">
                <a:tc>
                  <a:txBody>
                    <a:bodyPr/>
                    <a:lstStyle/>
                    <a:p>
                      <a:pPr algn="l" fontAlgn="b"/>
                      <a:r>
                        <a:rPr lang="en-US" sz="1200" u="none" strike="noStrike" dirty="0">
                          <a:effectLst/>
                        </a:rPr>
                        <a:t>Daniel's Place(Step-Up on Second Street, Inc.)   1619 Santa Monica Blvd, Santa Monica (310) 392-5885</a:t>
                      </a:r>
                      <a:endParaRPr lang="en-US" sz="12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xmlns="" val="10002"/>
                  </a:ext>
                </a:extLst>
              </a:tr>
              <a:tr h="436345">
                <a:tc>
                  <a:txBody>
                    <a:bodyPr/>
                    <a:lstStyle/>
                    <a:p>
                      <a:pPr algn="l" fontAlgn="b"/>
                      <a:r>
                        <a:rPr lang="en-US" sz="1200" u="none" strike="noStrike" dirty="0">
                          <a:effectLst/>
                        </a:rPr>
                        <a:t>The Village Family Services</a:t>
                      </a:r>
                      <a:r>
                        <a:rPr lang="en-US" sz="1200" u="none" strike="noStrike" baseline="0" dirty="0">
                          <a:effectLst/>
                        </a:rPr>
                        <a:t> </a:t>
                      </a:r>
                      <a:r>
                        <a:rPr lang="en-US" sz="1200" u="none" strike="noStrike" dirty="0">
                          <a:effectLst/>
                        </a:rPr>
                        <a:t> Drop-In Center</a:t>
                      </a:r>
                      <a:r>
                        <a:rPr lang="en-US" sz="1200" u="none" strike="noStrike" baseline="0" dirty="0">
                          <a:effectLst/>
                        </a:rPr>
                        <a:t> </a:t>
                      </a:r>
                      <a:r>
                        <a:rPr lang="en-US" sz="1200" u="none" strike="noStrike" dirty="0">
                          <a:effectLst/>
                        </a:rPr>
                        <a:t>  6801</a:t>
                      </a:r>
                      <a:r>
                        <a:rPr lang="en-US" sz="1200" u="none" strike="noStrike" baseline="0" dirty="0">
                          <a:effectLst/>
                        </a:rPr>
                        <a:t> Coldwater Canyon Ave, North Hollywood (818) 738-7327</a:t>
                      </a:r>
                      <a:endParaRPr lang="en-US" sz="12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xmlns="" val="10003"/>
                  </a:ext>
                </a:extLst>
              </a:tr>
              <a:tr h="351747">
                <a:tc>
                  <a:txBody>
                    <a:bodyPr/>
                    <a:lstStyle/>
                    <a:p>
                      <a:pPr algn="l" fontAlgn="b"/>
                      <a:r>
                        <a:rPr lang="en-US" sz="1200" u="none" strike="noStrike" dirty="0">
                          <a:effectLst/>
                        </a:rPr>
                        <a:t>Penny Lane(Yellow Submarine)  43520 Division Street, Lancaster (661) 266-4783</a:t>
                      </a:r>
                      <a:endParaRPr lang="en-US" sz="12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xmlns="" val="10004"/>
                  </a:ext>
                </a:extLst>
              </a:tr>
              <a:tr h="351747">
                <a:tc>
                  <a:txBody>
                    <a:bodyPr/>
                    <a:lstStyle/>
                    <a:p>
                      <a:pPr algn="l" fontAlgn="b"/>
                      <a:r>
                        <a:rPr lang="en-US" sz="1200" u="none" strike="noStrike" dirty="0">
                          <a:effectLst/>
                        </a:rPr>
                        <a:t>Penny Lane(With A Little Help From My Friends) 5628 E </a:t>
                      </a:r>
                      <a:r>
                        <a:rPr lang="en-US" sz="1200" u="none" strike="noStrike" dirty="0" err="1">
                          <a:effectLst/>
                        </a:rPr>
                        <a:t>Slauson</a:t>
                      </a:r>
                      <a:r>
                        <a:rPr lang="en-US" sz="1200" u="none" strike="noStrike" baseline="0" dirty="0">
                          <a:effectLst/>
                        </a:rPr>
                        <a:t> Ave, Commerce (323) 480-9276</a:t>
                      </a:r>
                      <a:endParaRPr lang="en-US" sz="12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xmlns="" val="10005"/>
                  </a:ext>
                </a:extLst>
              </a:tr>
              <a:tr h="351747">
                <a:tc>
                  <a:txBody>
                    <a:bodyPr/>
                    <a:lstStyle/>
                    <a:p>
                      <a:pPr algn="l" fontAlgn="b"/>
                      <a:r>
                        <a:rPr lang="en-US" sz="1200" u="none" strike="noStrike" dirty="0">
                          <a:effectLst/>
                        </a:rPr>
                        <a:t>Good Seed(Good Seed Drop-In Center)  2814 W Martin Luther King Blvd, Los Angeles</a:t>
                      </a:r>
                      <a:r>
                        <a:rPr lang="en-US" sz="1200" u="none" strike="noStrike" baseline="0" dirty="0">
                          <a:effectLst/>
                        </a:rPr>
                        <a:t>  (323) 992-0042</a:t>
                      </a:r>
                      <a:endParaRPr lang="en-US" sz="12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xmlns="" val="10006"/>
                  </a:ext>
                </a:extLst>
              </a:tr>
              <a:tr h="325495">
                <a:tc>
                  <a:txBody>
                    <a:bodyPr/>
                    <a:lstStyle/>
                    <a:p>
                      <a:pPr algn="l" fontAlgn="b"/>
                      <a:r>
                        <a:rPr lang="en-US" sz="1200" u="none" strike="noStrike" dirty="0">
                          <a:effectLst/>
                        </a:rPr>
                        <a:t>Good Seed(On Pine Youth Drop-In Center)  1204 Pine Avenue, Long Beach  (562) 276-0779</a:t>
                      </a:r>
                      <a:endParaRPr lang="en-US" sz="12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xmlns="" val="10007"/>
                  </a:ext>
                </a:extLst>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838200"/>
            <a:ext cx="3657600" cy="139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9942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763"/>
            <a:ext cx="8229600" cy="1143000"/>
          </a:xfrm>
        </p:spPr>
        <p:txBody>
          <a:bodyPr>
            <a:normAutofit/>
          </a:bodyPr>
          <a:lstStyle/>
          <a:p>
            <a:r>
              <a:rPr lang="en-US" sz="3600" dirty="0"/>
              <a:t>EESP OVERVIEW</a:t>
            </a:r>
          </a:p>
        </p:txBody>
      </p:sp>
      <p:sp>
        <p:nvSpPr>
          <p:cNvPr id="3" name="Content Placeholder 2"/>
          <p:cNvSpPr>
            <a:spLocks noGrp="1"/>
          </p:cNvSpPr>
          <p:nvPr>
            <p:ph idx="1"/>
          </p:nvPr>
        </p:nvSpPr>
        <p:spPr>
          <a:xfrm>
            <a:off x="457200" y="838200"/>
            <a:ext cx="8229600" cy="4525963"/>
          </a:xfrm>
        </p:spPr>
        <p:txBody>
          <a:bodyPr>
            <a:noAutofit/>
          </a:bodyPr>
          <a:lstStyle/>
          <a:p>
            <a:r>
              <a:rPr lang="en-US" sz="1800" dirty="0"/>
              <a:t>The Enhanced Emergency Shelter Program (EESP) contained in the Mental Health Services Act (MHSA) Plan serves the immediate and urgent housing needs of the Seriously Emotionally Disturbed (SED)/Severely Persistently Mentally Ill (SPMI) TAY population. </a:t>
            </a:r>
          </a:p>
          <a:p>
            <a:endParaRPr lang="en-US" sz="1800" dirty="0"/>
          </a:p>
          <a:p>
            <a:r>
              <a:rPr lang="en-US" sz="1800" dirty="0"/>
              <a:t>The goal of this program is to ensure availability in all eight (8) Service Areas and to ensure countywide coverage and geographic accessibility. </a:t>
            </a:r>
          </a:p>
          <a:p>
            <a:endParaRPr lang="en-US" sz="1800" dirty="0"/>
          </a:p>
          <a:p>
            <a:r>
              <a:rPr lang="en-US" sz="1800" dirty="0"/>
              <a:t>The primary objective of this program is to provide temporary shelter for TAY clients in a supportive housing environment for up to 36 nights  while pursuing the long-term goals of secure, permanent housing. </a:t>
            </a:r>
          </a:p>
          <a:p>
            <a:pPr marL="0" indent="0">
              <a:buNone/>
            </a:pPr>
            <a:endParaRPr lang="en-US" sz="1800" dirty="0"/>
          </a:p>
          <a:p>
            <a:r>
              <a:rPr lang="en-US" sz="1800" dirty="0"/>
              <a:t>The Enhanced Emergency Shelter Program offers a warm, clean and safe place to sleep, hygiene facilities (showers and laundry); hot meals (breakfast, lunch, and dinner); and case management services. </a:t>
            </a:r>
          </a:p>
          <a:p>
            <a:endParaRPr lang="en-US" sz="1800" dirty="0"/>
          </a:p>
          <a:p>
            <a:r>
              <a:rPr lang="en-US" sz="1800" dirty="0"/>
              <a:t>Placement is very short-term, a plan for transitioning the TAY client into stable housing should be made at the time of placement into the program. </a:t>
            </a:r>
            <a:br>
              <a:rPr lang="en-US" sz="1800" dirty="0"/>
            </a:br>
            <a:endParaRPr lang="en-US" sz="1800" dirty="0"/>
          </a:p>
          <a:p>
            <a:endParaRPr lang="en-US" sz="2000" dirty="0"/>
          </a:p>
          <a:p>
            <a:endParaRPr lang="en-US" sz="2000" dirty="0"/>
          </a:p>
        </p:txBody>
      </p:sp>
      <p:pic>
        <p:nvPicPr>
          <p:cNvPr id="4" name="Picture 2" descr="http://dmhhqportal1/sites/PIO/PIO%20picture%20library/dmh_web_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3198" y="5943601"/>
            <a:ext cx="1644602" cy="914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990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ELIGIBILITY CRITERIA</a:t>
            </a:r>
          </a:p>
        </p:txBody>
      </p:sp>
      <p:sp>
        <p:nvSpPr>
          <p:cNvPr id="3" name="Content Placeholder 2"/>
          <p:cNvSpPr>
            <a:spLocks noGrp="1"/>
          </p:cNvSpPr>
          <p:nvPr>
            <p:ph idx="1"/>
          </p:nvPr>
        </p:nvSpPr>
        <p:spPr>
          <a:xfrm>
            <a:off x="457200" y="1143000"/>
            <a:ext cx="8229600" cy="4525963"/>
          </a:xfrm>
        </p:spPr>
        <p:txBody>
          <a:bodyPr>
            <a:noAutofit/>
          </a:bodyPr>
          <a:lstStyle/>
          <a:p>
            <a:pPr marL="0" indent="0">
              <a:buNone/>
            </a:pPr>
            <a:endParaRPr lang="en-US" sz="2000" dirty="0"/>
          </a:p>
          <a:p>
            <a:r>
              <a:rPr lang="en-US" sz="2000" dirty="0"/>
              <a:t> </a:t>
            </a:r>
            <a:r>
              <a:rPr lang="en-US" sz="1800" dirty="0"/>
              <a:t>TAY 18-25 years old</a:t>
            </a:r>
          </a:p>
          <a:p>
            <a:r>
              <a:rPr lang="en-US" sz="1800" dirty="0"/>
              <a:t> SED/SPMI </a:t>
            </a:r>
          </a:p>
          <a:p>
            <a:r>
              <a:rPr lang="en-US" sz="1800" dirty="0"/>
              <a:t> Indigent </a:t>
            </a:r>
          </a:p>
          <a:p>
            <a:r>
              <a:rPr lang="en-US" sz="1800" dirty="0"/>
              <a:t> Homeless or at imminent risk of homelessness. </a:t>
            </a:r>
          </a:p>
          <a:p>
            <a:r>
              <a:rPr lang="en-US" sz="1800" dirty="0"/>
              <a:t> Does not have any income, benefits, or any other resources to pay for    </a:t>
            </a:r>
          </a:p>
          <a:p>
            <a:pPr marL="0" indent="0">
              <a:buNone/>
            </a:pPr>
            <a:r>
              <a:rPr lang="en-US" sz="1800" dirty="0"/>
              <a:t>       shelter. </a:t>
            </a:r>
          </a:p>
          <a:p>
            <a:r>
              <a:rPr lang="en-US" sz="1800" dirty="0"/>
              <a:t> Not a danger to self, others, or gravely disabled.</a:t>
            </a:r>
          </a:p>
          <a:p>
            <a:r>
              <a:rPr lang="en-US" sz="1800" dirty="0"/>
              <a:t> </a:t>
            </a:r>
            <a:r>
              <a:rPr lang="en-US" sz="1800" i="1" dirty="0"/>
              <a:t>The Enhanced Emergency Shelter Program (EESP) for TAY targets those youth who  </a:t>
            </a:r>
          </a:p>
          <a:p>
            <a:pPr marL="0" indent="0">
              <a:buNone/>
            </a:pPr>
            <a:r>
              <a:rPr lang="en-US" sz="1800" i="1" dirty="0"/>
              <a:t>       can otherwise live independently in the community and have minimal supervision  </a:t>
            </a:r>
          </a:p>
          <a:p>
            <a:pPr marL="0" indent="0">
              <a:buNone/>
            </a:pPr>
            <a:r>
              <a:rPr lang="en-US" sz="1800" i="1" dirty="0"/>
              <a:t>       needs. </a:t>
            </a:r>
            <a:r>
              <a:rPr lang="en-US" sz="1800" b="1" i="1" dirty="0">
                <a:solidFill>
                  <a:srgbClr val="FF0000"/>
                </a:solidFill>
              </a:rPr>
              <a:t>Youth who are under LPS conservatorship are not eligible for this </a:t>
            </a:r>
          </a:p>
          <a:p>
            <a:pPr marL="0" indent="0">
              <a:buNone/>
            </a:pPr>
            <a:r>
              <a:rPr lang="en-US" sz="1800" b="1" i="1" dirty="0">
                <a:solidFill>
                  <a:srgbClr val="FF0000"/>
                </a:solidFill>
              </a:rPr>
              <a:t>       program. </a:t>
            </a:r>
            <a:endParaRPr lang="en-US" sz="1800" b="1" dirty="0">
              <a:solidFill>
                <a:srgbClr val="FF0000"/>
              </a:solidFill>
            </a:endParaRPr>
          </a:p>
          <a:p>
            <a:pPr marL="0" indent="0">
              <a:buNone/>
            </a:pPr>
            <a:r>
              <a:rPr lang="en-US" sz="2000" b="1" i="1" dirty="0"/>
              <a:t> </a:t>
            </a:r>
            <a:endParaRPr lang="en-US" sz="2000" dirty="0"/>
          </a:p>
        </p:txBody>
      </p:sp>
      <p:pic>
        <p:nvPicPr>
          <p:cNvPr id="4" name="Picture 2" descr="http://dmhhqportal1/sites/PIO/PIO%20picture%20library/dmh_web_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3198" y="5943601"/>
            <a:ext cx="1644602" cy="914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128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 EESP LOCATIONS</a:t>
            </a:r>
            <a:br>
              <a:rPr lang="en-US" sz="3600" dirty="0"/>
            </a:br>
            <a:endParaRPr lang="en-US" sz="3600" dirty="0"/>
          </a:p>
        </p:txBody>
      </p:sp>
      <p:sp>
        <p:nvSpPr>
          <p:cNvPr id="3" name="Content Placeholder 2"/>
          <p:cNvSpPr>
            <a:spLocks noGrp="1"/>
          </p:cNvSpPr>
          <p:nvPr>
            <p:ph idx="1"/>
          </p:nvPr>
        </p:nvSpPr>
        <p:spPr>
          <a:xfrm>
            <a:off x="381000" y="1219200"/>
            <a:ext cx="8229600" cy="4525963"/>
          </a:xfrm>
        </p:spPr>
        <p:txBody>
          <a:bodyPr>
            <a:normAutofit/>
          </a:bodyPr>
          <a:lstStyle/>
          <a:p>
            <a:r>
              <a:rPr lang="en-US" sz="2400" dirty="0"/>
              <a:t>Los Angeles </a:t>
            </a:r>
          </a:p>
          <a:p>
            <a:r>
              <a:rPr lang="en-US" sz="2400" dirty="0"/>
              <a:t>South Bay </a:t>
            </a:r>
          </a:p>
          <a:p>
            <a:r>
              <a:rPr lang="en-US" sz="2400" dirty="0"/>
              <a:t>Hollywood </a:t>
            </a:r>
          </a:p>
          <a:p>
            <a:r>
              <a:rPr lang="en-US" sz="2400" i="1" dirty="0"/>
              <a:t>There are 4 additional </a:t>
            </a:r>
            <a:r>
              <a:rPr lang="en-US" sz="2400" b="1" i="1" dirty="0"/>
              <a:t>confidential</a:t>
            </a:r>
            <a:r>
              <a:rPr lang="en-US" sz="2400" i="1" dirty="0"/>
              <a:t> shelter locations for female victims of domestic violence. </a:t>
            </a:r>
            <a:endParaRPr lang="en-US" sz="2400" dirty="0"/>
          </a:p>
          <a:p>
            <a:r>
              <a:rPr lang="en-US" sz="2400" dirty="0"/>
              <a:t>To make a referral, please contact the EESP Coordinator/Gatekeeper: </a:t>
            </a:r>
            <a:r>
              <a:rPr lang="en-US" sz="2400" b="1" dirty="0"/>
              <a:t>(213) 738-6194.</a:t>
            </a:r>
          </a:p>
        </p:txBody>
      </p:sp>
      <p:pic>
        <p:nvPicPr>
          <p:cNvPr id="4" name="Picture 2" descr="http://dmhhqportal1/sites/PIO/PIO%20picture%20library/dmh_web_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3198" y="5943601"/>
            <a:ext cx="1644602" cy="914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974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9308652-2DF1-46CE-AAEC-0F98F22E6976}"/>
              </a:ext>
            </a:extLst>
          </p:cNvPr>
          <p:cNvSpPr>
            <a:spLocks noGrp="1"/>
          </p:cNvSpPr>
          <p:nvPr>
            <p:ph idx="1"/>
          </p:nvPr>
        </p:nvSpPr>
        <p:spPr>
          <a:xfrm>
            <a:off x="457200" y="1371600"/>
            <a:ext cx="8229600" cy="4401312"/>
          </a:xfrm>
        </p:spPr>
        <p:style>
          <a:lnRef idx="1">
            <a:schemeClr val="accent1"/>
          </a:lnRef>
          <a:fillRef idx="2">
            <a:schemeClr val="accent1"/>
          </a:fillRef>
          <a:effectRef idx="1">
            <a:schemeClr val="accent1"/>
          </a:effectRef>
          <a:fontRef idx="minor">
            <a:schemeClr val="dk1"/>
          </a:fontRef>
        </p:style>
        <p:txBody>
          <a:bodyPr vert="horz" anchor="t">
            <a:normAutofit/>
          </a:bodyPr>
          <a:lstStyle/>
          <a:p>
            <a:pPr marL="457200" lvl="0" indent="-457200" fontAlgn="base">
              <a:spcBef>
                <a:spcPct val="0"/>
              </a:spcBef>
              <a:spcAft>
                <a:spcPct val="0"/>
              </a:spcAft>
              <a:buClrTx/>
              <a:buFont typeface="Wingdings" panose="05000000000000000000" pitchFamily="2" charset="2"/>
              <a:buChar char="q"/>
              <a:defRPr/>
            </a:pPr>
            <a:endParaRPr lang="en-US" sz="1100" b="1" dirty="0">
              <a:solidFill>
                <a:srgbClr val="006587"/>
              </a:solidFill>
              <a:latin typeface="Arial" charset="0"/>
              <a:ea typeface="ＭＳ Ｐゴシック" pitchFamily="34" charset="-128"/>
            </a:endParaRPr>
          </a:p>
          <a:p>
            <a:pPr marL="457200" lvl="0" indent="-457200" fontAlgn="base">
              <a:spcBef>
                <a:spcPct val="0"/>
              </a:spcBef>
              <a:spcAft>
                <a:spcPct val="0"/>
              </a:spcAft>
              <a:buClrTx/>
              <a:buFont typeface="Wingdings" panose="05000000000000000000" pitchFamily="2" charset="2"/>
              <a:buChar char="q"/>
              <a:defRPr/>
            </a:pPr>
            <a:r>
              <a:rPr lang="en-US" b="1" dirty="0">
                <a:solidFill>
                  <a:srgbClr val="006587"/>
                </a:solidFill>
                <a:latin typeface="Arial" charset="0"/>
                <a:ea typeface="ＭＳ Ｐゴシック" pitchFamily="34" charset="-128"/>
              </a:rPr>
              <a:t>Homeless Initiative &amp; Measure H</a:t>
            </a:r>
          </a:p>
          <a:p>
            <a:pPr marL="0" lvl="0" indent="0" fontAlgn="base">
              <a:spcBef>
                <a:spcPct val="0"/>
              </a:spcBef>
              <a:spcAft>
                <a:spcPct val="0"/>
              </a:spcAft>
              <a:buClrTx/>
              <a:buNone/>
              <a:defRPr/>
            </a:pPr>
            <a:endParaRPr lang="en-US" b="1" dirty="0">
              <a:solidFill>
                <a:srgbClr val="006587"/>
              </a:solidFill>
              <a:latin typeface="Arial" charset="0"/>
              <a:ea typeface="ＭＳ Ｐゴシック" pitchFamily="34" charset="-128"/>
            </a:endParaRPr>
          </a:p>
          <a:p>
            <a:pPr marL="457200" lvl="0" indent="-457200" fontAlgn="base">
              <a:spcBef>
                <a:spcPct val="0"/>
              </a:spcBef>
              <a:spcAft>
                <a:spcPct val="0"/>
              </a:spcAft>
              <a:buClrTx/>
              <a:buFont typeface="Wingdings" panose="05000000000000000000" pitchFamily="2" charset="2"/>
              <a:buChar char="q"/>
              <a:defRPr/>
            </a:pPr>
            <a:r>
              <a:rPr lang="en-US" b="1" dirty="0">
                <a:solidFill>
                  <a:srgbClr val="006587"/>
                </a:solidFill>
                <a:latin typeface="Arial" charset="0"/>
                <a:ea typeface="ＭＳ Ｐゴシック" pitchFamily="34" charset="-128"/>
              </a:rPr>
              <a:t>Youth Coordinated Entry System (YCES)</a:t>
            </a:r>
          </a:p>
          <a:p>
            <a:pPr marL="0" lvl="0" indent="0" fontAlgn="base">
              <a:spcBef>
                <a:spcPct val="0"/>
              </a:spcBef>
              <a:spcAft>
                <a:spcPct val="0"/>
              </a:spcAft>
              <a:buClrTx/>
              <a:buNone/>
              <a:defRPr/>
            </a:pPr>
            <a:endParaRPr lang="en-US" b="1" dirty="0">
              <a:solidFill>
                <a:srgbClr val="006587"/>
              </a:solidFill>
              <a:latin typeface="Arial" charset="0"/>
              <a:ea typeface="ＭＳ Ｐゴシック" pitchFamily="34" charset="-128"/>
            </a:endParaRPr>
          </a:p>
          <a:p>
            <a:pPr marL="457200" indent="-457200" fontAlgn="base">
              <a:spcBef>
                <a:spcPct val="0"/>
              </a:spcBef>
              <a:spcAft>
                <a:spcPct val="0"/>
              </a:spcAft>
              <a:buClrTx/>
              <a:buFont typeface="Wingdings" panose="05000000000000000000" pitchFamily="2" charset="2"/>
              <a:buChar char="q"/>
              <a:defRPr/>
            </a:pPr>
            <a:r>
              <a:rPr lang="en-US" b="1" dirty="0">
                <a:solidFill>
                  <a:srgbClr val="006587"/>
                </a:solidFill>
                <a:latin typeface="Arial" charset="0"/>
                <a:ea typeface="ＭＳ Ｐゴシック" pitchFamily="34" charset="-128"/>
              </a:rPr>
              <a:t>DCFS Youth Housing Resources </a:t>
            </a:r>
            <a:endParaRPr lang="en-US" b="1" dirty="0">
              <a:solidFill>
                <a:srgbClr val="006587"/>
              </a:solidFill>
              <a:latin typeface="Arial" charset="0"/>
              <a:ea typeface="ＭＳ Ｐゴシック" pitchFamily="34" charset="-128"/>
              <a:cs typeface="Arial"/>
            </a:endParaRPr>
          </a:p>
          <a:p>
            <a:pPr marL="457200" lvl="0" indent="-457200" fontAlgn="base">
              <a:spcBef>
                <a:spcPct val="0"/>
              </a:spcBef>
              <a:spcAft>
                <a:spcPct val="0"/>
              </a:spcAft>
              <a:buClrTx/>
              <a:buFont typeface="Wingdings" panose="05000000000000000000" pitchFamily="2" charset="2"/>
              <a:buChar char="q"/>
              <a:defRPr/>
            </a:pPr>
            <a:endParaRPr lang="en-US" b="1" dirty="0">
              <a:solidFill>
                <a:srgbClr val="006587"/>
              </a:solidFill>
              <a:latin typeface="Arial" charset="0"/>
              <a:ea typeface="ＭＳ Ｐゴシック" pitchFamily="34" charset="-128"/>
            </a:endParaRPr>
          </a:p>
          <a:p>
            <a:pPr marL="457200" indent="-457200" fontAlgn="base">
              <a:spcBef>
                <a:spcPct val="0"/>
              </a:spcBef>
              <a:spcAft>
                <a:spcPct val="0"/>
              </a:spcAft>
              <a:buClrTx/>
              <a:buFont typeface="Wingdings" panose="05000000000000000000" pitchFamily="2" charset="2"/>
              <a:buChar char="q"/>
              <a:defRPr/>
            </a:pPr>
            <a:r>
              <a:rPr lang="en-US" b="1" dirty="0">
                <a:solidFill>
                  <a:srgbClr val="006587"/>
                </a:solidFill>
                <a:latin typeface="Arial" charset="0"/>
                <a:ea typeface="ＭＳ Ｐゴシック" pitchFamily="34" charset="-128"/>
              </a:rPr>
              <a:t>DMH Youth Housing Resources </a:t>
            </a:r>
            <a:endParaRPr lang="en-US" b="1" dirty="0">
              <a:solidFill>
                <a:srgbClr val="006587"/>
              </a:solidFill>
              <a:latin typeface="Arial" charset="0"/>
              <a:ea typeface="ＭＳ Ｐゴシック" pitchFamily="34" charset="-128"/>
              <a:cs typeface="Arial"/>
            </a:endParaRPr>
          </a:p>
          <a:p>
            <a:pPr marL="457200" lvl="0" indent="-457200" fontAlgn="base">
              <a:spcBef>
                <a:spcPct val="0"/>
              </a:spcBef>
              <a:spcAft>
                <a:spcPct val="0"/>
              </a:spcAft>
              <a:buClrTx/>
              <a:buFont typeface="Wingdings" panose="05000000000000000000" pitchFamily="2" charset="2"/>
              <a:buChar char="q"/>
              <a:defRPr/>
            </a:pPr>
            <a:endParaRPr lang="en-US" b="1" dirty="0">
              <a:solidFill>
                <a:srgbClr val="006587"/>
              </a:solidFill>
              <a:latin typeface="Arial" charset="0"/>
              <a:ea typeface="ＭＳ Ｐゴシック" pitchFamily="34" charset="-128"/>
            </a:endParaRPr>
          </a:p>
          <a:p>
            <a:pPr marL="457200" lvl="0" indent="-457200" fontAlgn="base">
              <a:spcBef>
                <a:spcPct val="0"/>
              </a:spcBef>
              <a:spcAft>
                <a:spcPct val="0"/>
              </a:spcAft>
              <a:buClrTx/>
              <a:buFont typeface="Wingdings" panose="05000000000000000000" pitchFamily="2" charset="2"/>
              <a:buChar char="q"/>
              <a:defRPr/>
            </a:pPr>
            <a:r>
              <a:rPr lang="en-US" b="1" dirty="0">
                <a:solidFill>
                  <a:srgbClr val="006587"/>
                </a:solidFill>
                <a:latin typeface="Arial" charset="0"/>
                <a:ea typeface="ＭＳ Ｐゴシック" pitchFamily="34" charset="-128"/>
              </a:rPr>
              <a:t>Q&amp;A</a:t>
            </a:r>
          </a:p>
          <a:p>
            <a:pPr indent="-255905"/>
            <a:endParaRPr lang="en-US" dirty="0"/>
          </a:p>
        </p:txBody>
      </p:sp>
      <p:sp>
        <p:nvSpPr>
          <p:cNvPr id="4" name="Title 1">
            <a:extLst>
              <a:ext uri="{FF2B5EF4-FFF2-40B4-BE49-F238E27FC236}">
                <a16:creationId xmlns:a16="http://schemas.microsoft.com/office/drawing/2014/main" xmlns="" id="{DB9BA0B2-9157-49A7-981C-34A6521368E8}"/>
              </a:ext>
            </a:extLst>
          </p:cNvPr>
          <p:cNvSpPr txBox="1">
            <a:spLocks noGrp="1"/>
          </p:cNvSpPr>
          <p:nvPr>
            <p:ph type="title"/>
          </p:nvPr>
        </p:nvSpPr>
        <p:spPr bwMode="auto">
          <a:xfrm>
            <a:off x="0" y="0"/>
            <a:ext cx="9144000" cy="838200"/>
          </a:xfrm>
          <a:prstGeom prst="rect">
            <a:avLst/>
          </a:prstGeom>
          <a:solidFill>
            <a:srgbClr val="0065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2880" tIns="45709" rIns="91418" bIns="45709" numCol="1" anchor="ctr" anchorCtr="0" compatLnSpc="1">
            <a:prstTxWarp prst="textNoShape">
              <a:avLst/>
            </a:prstTxWarp>
          </a:bodyPr>
          <a:lstStyle>
            <a:lvl1pPr algn="l" rtl="0" eaLnBrk="0" fontAlgn="base" hangingPunct="0">
              <a:lnSpc>
                <a:spcPct val="80000"/>
              </a:lnSpc>
              <a:spcBef>
                <a:spcPct val="0"/>
              </a:spcBef>
              <a:spcAft>
                <a:spcPct val="0"/>
              </a:spcAft>
              <a:defRPr sz="3600">
                <a:solidFill>
                  <a:schemeClr val="bg1"/>
                </a:solidFill>
                <a:latin typeface="Arial" panose="020B0604020202020204" pitchFamily="34" charset="0"/>
                <a:ea typeface="ＭＳ Ｐゴシック" charset="0"/>
                <a:cs typeface="Arial" panose="020B0604020202020204" pitchFamily="34" charset="0"/>
              </a:defRPr>
            </a:lvl1pPr>
            <a:lvl2pPr algn="l" rtl="0" eaLnBrk="0" fontAlgn="base" hangingPunct="0">
              <a:lnSpc>
                <a:spcPct val="80000"/>
              </a:lnSpc>
              <a:spcBef>
                <a:spcPct val="0"/>
              </a:spcBef>
              <a:spcAft>
                <a:spcPct val="0"/>
              </a:spcAft>
              <a:defRPr sz="4000">
                <a:solidFill>
                  <a:schemeClr val="bg1"/>
                </a:solidFill>
                <a:latin typeface="Arial Narrow" pitchFamily="34" charset="0"/>
                <a:ea typeface="ＭＳ Ｐゴシック" charset="0"/>
              </a:defRPr>
            </a:lvl2pPr>
            <a:lvl3pPr algn="l" rtl="0" eaLnBrk="0" fontAlgn="base" hangingPunct="0">
              <a:lnSpc>
                <a:spcPct val="80000"/>
              </a:lnSpc>
              <a:spcBef>
                <a:spcPct val="0"/>
              </a:spcBef>
              <a:spcAft>
                <a:spcPct val="0"/>
              </a:spcAft>
              <a:defRPr sz="4000">
                <a:solidFill>
                  <a:schemeClr val="bg1"/>
                </a:solidFill>
                <a:latin typeface="Arial Narrow" pitchFamily="34" charset="0"/>
                <a:ea typeface="ＭＳ Ｐゴシック" charset="0"/>
              </a:defRPr>
            </a:lvl3pPr>
            <a:lvl4pPr algn="l" rtl="0" eaLnBrk="0" fontAlgn="base" hangingPunct="0">
              <a:lnSpc>
                <a:spcPct val="80000"/>
              </a:lnSpc>
              <a:spcBef>
                <a:spcPct val="0"/>
              </a:spcBef>
              <a:spcAft>
                <a:spcPct val="0"/>
              </a:spcAft>
              <a:defRPr sz="4000">
                <a:solidFill>
                  <a:schemeClr val="bg1"/>
                </a:solidFill>
                <a:latin typeface="Arial Narrow" pitchFamily="34" charset="0"/>
                <a:ea typeface="ＭＳ Ｐゴシック" charset="0"/>
              </a:defRPr>
            </a:lvl4pPr>
            <a:lvl5pPr algn="l" rtl="0" eaLnBrk="0" fontAlgn="base" hangingPunct="0">
              <a:lnSpc>
                <a:spcPct val="80000"/>
              </a:lnSpc>
              <a:spcBef>
                <a:spcPct val="0"/>
              </a:spcBef>
              <a:spcAft>
                <a:spcPct val="0"/>
              </a:spcAft>
              <a:defRPr sz="4000">
                <a:solidFill>
                  <a:schemeClr val="bg1"/>
                </a:solidFill>
                <a:latin typeface="Arial Narrow" pitchFamily="34" charset="0"/>
                <a:ea typeface="ＭＳ Ｐゴシック" charset="0"/>
              </a:defRPr>
            </a:lvl5pPr>
            <a:lvl6pPr marL="457200" algn="l" rtl="0" fontAlgn="base">
              <a:lnSpc>
                <a:spcPct val="80000"/>
              </a:lnSpc>
              <a:spcBef>
                <a:spcPct val="0"/>
              </a:spcBef>
              <a:spcAft>
                <a:spcPct val="0"/>
              </a:spcAft>
              <a:defRPr sz="4000">
                <a:solidFill>
                  <a:srgbClr val="006587"/>
                </a:solidFill>
                <a:latin typeface="Garamond" pitchFamily="18" charset="0"/>
              </a:defRPr>
            </a:lvl6pPr>
            <a:lvl7pPr marL="914400" algn="l" rtl="0" fontAlgn="base">
              <a:lnSpc>
                <a:spcPct val="80000"/>
              </a:lnSpc>
              <a:spcBef>
                <a:spcPct val="0"/>
              </a:spcBef>
              <a:spcAft>
                <a:spcPct val="0"/>
              </a:spcAft>
              <a:defRPr sz="4000">
                <a:solidFill>
                  <a:srgbClr val="006587"/>
                </a:solidFill>
                <a:latin typeface="Garamond" pitchFamily="18" charset="0"/>
              </a:defRPr>
            </a:lvl7pPr>
            <a:lvl8pPr marL="1371600" algn="l" rtl="0" fontAlgn="base">
              <a:lnSpc>
                <a:spcPct val="80000"/>
              </a:lnSpc>
              <a:spcBef>
                <a:spcPct val="0"/>
              </a:spcBef>
              <a:spcAft>
                <a:spcPct val="0"/>
              </a:spcAft>
              <a:defRPr sz="4000">
                <a:solidFill>
                  <a:srgbClr val="006587"/>
                </a:solidFill>
                <a:latin typeface="Garamond" pitchFamily="18" charset="0"/>
              </a:defRPr>
            </a:lvl8pPr>
            <a:lvl9pPr marL="1828800" algn="l" rtl="0" fontAlgn="base">
              <a:lnSpc>
                <a:spcPct val="80000"/>
              </a:lnSpc>
              <a:spcBef>
                <a:spcPct val="0"/>
              </a:spcBef>
              <a:spcAft>
                <a:spcPct val="0"/>
              </a:spcAft>
              <a:defRPr sz="4000">
                <a:solidFill>
                  <a:srgbClr val="006587"/>
                </a:solidFill>
                <a:latin typeface="Garamond" pitchFamily="18" charset="0"/>
              </a:defRPr>
            </a:lvl9pPr>
          </a:lstStyle>
          <a:p>
            <a:pPr algn="ctr">
              <a:defRPr/>
            </a:pPr>
            <a:r>
              <a:rPr lang="en-US" sz="4000" kern="0" dirty="0">
                <a:solidFill>
                  <a:srgbClr val="FFFFFF"/>
                </a:solidFill>
              </a:rPr>
              <a:t> </a:t>
            </a:r>
            <a:r>
              <a:rPr kumimoji="0" lang="en-US" sz="37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Today’s Adventure</a:t>
            </a:r>
            <a:r>
              <a:rPr lang="en-US" sz="4000" kern="0" dirty="0">
                <a:solidFill>
                  <a:srgbClr val="FFFFFF"/>
                </a:solidFill>
              </a:rPr>
              <a:t> </a:t>
            </a:r>
            <a:endParaRPr kumimoji="0" lang="en-US" sz="40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51111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dmhhqportal1/sites/PIO/PIO%20picture%20library/dmh_web_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3198" y="5943601"/>
            <a:ext cx="1644602" cy="91439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57200" y="1066800"/>
            <a:ext cx="8153400" cy="2209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85750" marR="0" lvl="0" indent="-285750" algn="just"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j-ea"/>
                <a:cs typeface="Arial" pitchFamily="34" charset="0"/>
              </a:rPr>
              <a:t>Intensive services with 24/7 staff availability to help individuals address emotional, housing, physical health, transportation, and other needs to function independently in the community. </a:t>
            </a:r>
          </a:p>
          <a:p>
            <a:pPr marL="285750" marR="0" lvl="0" indent="-285750" algn="just"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j-ea"/>
                <a:cs typeface="Arial" pitchFamily="34" charset="0"/>
              </a:rPr>
              <a:t>Provide a wide array of services and supports, guided by a commitment by providers to do “whatever it takes,” to help individuals within defined focal populations make progress on their particular paths to recovery and wellness. Services include, but are not limited to:</a:t>
            </a:r>
          </a:p>
        </p:txBody>
      </p:sp>
      <p:sp>
        <p:nvSpPr>
          <p:cNvPr id="9" name="Title 1"/>
          <p:cNvSpPr txBox="1">
            <a:spLocks/>
          </p:cNvSpPr>
          <p:nvPr/>
        </p:nvSpPr>
        <p:spPr>
          <a:xfrm>
            <a:off x="609600" y="3657600"/>
            <a:ext cx="3695700" cy="24384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85750" marR="0" lvl="0" indent="-285750" algn="just"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j-ea"/>
                <a:cs typeface="Arial" pitchFamily="34" charset="0"/>
              </a:rPr>
              <a:t>Outreach &amp; Engagement	</a:t>
            </a:r>
          </a:p>
          <a:p>
            <a:pPr marL="285750" marR="0" lvl="0" indent="-285750" algn="just"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j-ea"/>
                <a:cs typeface="Arial" pitchFamily="34" charset="0"/>
              </a:rPr>
              <a:t>Bio-psychosocial assessment</a:t>
            </a:r>
          </a:p>
          <a:p>
            <a:pPr marL="285750" marR="0" lvl="0" indent="-285750" algn="just"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j-ea"/>
                <a:cs typeface="Arial" pitchFamily="34" charset="0"/>
              </a:rPr>
              <a:t>Individual &amp; family treatment</a:t>
            </a:r>
          </a:p>
          <a:p>
            <a:pPr marL="285750" marR="0" lvl="0" indent="-285750" algn="just"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j-ea"/>
                <a:cs typeface="Arial" pitchFamily="34" charset="0"/>
              </a:rPr>
              <a:t>Medication support</a:t>
            </a:r>
          </a:p>
          <a:p>
            <a:pPr marL="285750" marR="0" lvl="0" indent="-285750" algn="just"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j-ea"/>
                <a:cs typeface="Arial" pitchFamily="34" charset="0"/>
              </a:rPr>
              <a:t>Case Management Support</a:t>
            </a:r>
          </a:p>
          <a:p>
            <a:pPr marL="285750" marR="0" lvl="0" indent="-285750" algn="just"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j-ea"/>
                <a:cs typeface="Arial" pitchFamily="34" charset="0"/>
              </a:rPr>
              <a:t>Specialized assessment &amp; treatment interventions for co-occurring disorders, i.e. mental illness &amp; substance abuse</a:t>
            </a:r>
          </a:p>
          <a:p>
            <a:pPr marL="285750" marR="0" lvl="0" indent="-285750" algn="l" defTabSz="914400" rtl="0" eaLnBrk="1" fontAlgn="auto" latinLnBrk="0" hangingPunct="1">
              <a:lnSpc>
                <a:spcPct val="100000"/>
              </a:lnSpc>
              <a:spcBef>
                <a:spcPct val="0"/>
              </a:spcBef>
              <a:spcAft>
                <a:spcPts val="0"/>
              </a:spcAft>
              <a:buClrTx/>
              <a:buSzTx/>
              <a:buFont typeface="Arial" pitchFamily="34" charset="0"/>
              <a:buChar char="•"/>
              <a:tabLst/>
              <a:defRPr/>
            </a:pPr>
            <a:endParaRPr kumimoji="0" lang="en-US" sz="1400" b="0" i="0" u="none" strike="noStrike" kern="1200" cap="none" spc="0" normalizeH="0" baseline="0" noProof="0" dirty="0">
              <a:ln>
                <a:noFill/>
              </a:ln>
              <a:solidFill>
                <a:prstClr val="white"/>
              </a:solidFill>
              <a:effectLst/>
              <a:uLnTx/>
              <a:uFillTx/>
              <a:latin typeface="Arial" pitchFamily="34" charset="0"/>
              <a:ea typeface="+mj-ea"/>
              <a:cs typeface="Arial" pitchFamily="34" charset="0"/>
            </a:endParaRPr>
          </a:p>
        </p:txBody>
      </p:sp>
      <p:sp>
        <p:nvSpPr>
          <p:cNvPr id="10" name="Title 1"/>
          <p:cNvSpPr txBox="1">
            <a:spLocks/>
          </p:cNvSpPr>
          <p:nvPr/>
        </p:nvSpPr>
        <p:spPr>
          <a:xfrm>
            <a:off x="4533900" y="3657600"/>
            <a:ext cx="3695700" cy="24384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85750" marR="0" lvl="0" indent="-285750" algn="just"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a:ea typeface="+mj-ea"/>
                <a:cs typeface="Arial" pitchFamily="34" charset="0"/>
              </a:rPr>
              <a:t>Linkage to self-help &amp; family support groups, health services, benefits establishment, temporary and/or permanent housing</a:t>
            </a:r>
          </a:p>
          <a:p>
            <a:pPr marL="285750" marR="0" lvl="0" indent="-285750" algn="just"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a:ea typeface="+mj-ea"/>
                <a:cs typeface="Arial" pitchFamily="34" charset="0"/>
              </a:rPr>
              <a:t>Family education &amp; support</a:t>
            </a:r>
          </a:p>
          <a:p>
            <a:pPr marL="285750" marR="0" lvl="0" indent="-285750" algn="just"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a:ea typeface="+mj-ea"/>
                <a:cs typeface="Arial" pitchFamily="34" charset="0"/>
              </a:rPr>
              <a:t>Support for employment, education, &amp; social support development</a:t>
            </a:r>
          </a:p>
          <a:p>
            <a:pPr marL="285750" marR="0" lvl="0" indent="-285750" algn="just"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a:ea typeface="+mj-ea"/>
                <a:cs typeface="Arial" pitchFamily="34" charset="0"/>
              </a:rPr>
              <a:t>24/7 Response</a:t>
            </a:r>
          </a:p>
          <a:p>
            <a:pPr marL="285750" marR="0" lvl="0" indent="-285750" algn="just"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a:ea typeface="+mj-ea"/>
                <a:cs typeface="Arial" pitchFamily="34" charset="0"/>
              </a:rPr>
              <a:t>Services are 100% field-based</a:t>
            </a:r>
          </a:p>
          <a:p>
            <a:pPr marL="285750" marR="0" lvl="0" indent="-285750" algn="l" defTabSz="914400" rtl="0" eaLnBrk="1" fontAlgn="auto" latinLnBrk="0" hangingPunct="1">
              <a:lnSpc>
                <a:spcPct val="100000"/>
              </a:lnSpc>
              <a:spcBef>
                <a:spcPct val="0"/>
              </a:spcBef>
              <a:spcAft>
                <a:spcPts val="0"/>
              </a:spcAft>
              <a:buClrTx/>
              <a:buSzTx/>
              <a:buFont typeface="Arial" pitchFamily="34" charset="0"/>
              <a:buChar char="•"/>
              <a:tabLst/>
              <a:defRPr/>
            </a:pPr>
            <a:endParaRPr kumimoji="0" lang="en-US" sz="1400" b="0" i="0" u="none" strike="noStrike" kern="1200" cap="none" spc="0" normalizeH="0" baseline="0" noProof="0" dirty="0">
              <a:ln>
                <a:noFill/>
              </a:ln>
              <a:solidFill>
                <a:prstClr val="white"/>
              </a:solidFill>
              <a:effectLst/>
              <a:uLnTx/>
              <a:uFillTx/>
              <a:latin typeface="Arial" pitchFamily="34" charset="0"/>
              <a:ea typeface="+mj-ea"/>
              <a:cs typeface="Arial" pitchFamily="34" charset="0"/>
            </a:endParaRPr>
          </a:p>
        </p:txBody>
      </p:sp>
      <p:sp>
        <p:nvSpPr>
          <p:cNvPr id="8" name="Title 1"/>
          <p:cNvSpPr>
            <a:spLocks noGrp="1"/>
          </p:cNvSpPr>
          <p:nvPr>
            <p:ph type="title"/>
          </p:nvPr>
        </p:nvSpPr>
        <p:spPr>
          <a:xfrm>
            <a:off x="76200" y="0"/>
            <a:ext cx="8959802" cy="990600"/>
          </a:xfrm>
        </p:spPr>
        <p:txBody>
          <a:bodyPr>
            <a:normAutofit/>
          </a:bodyPr>
          <a:lstStyle/>
          <a:p>
            <a:r>
              <a:rPr lang="en-US" sz="3600" dirty="0">
                <a:cs typeface="Arial" panose="020B0604020202020204" pitchFamily="34" charset="0"/>
              </a:rPr>
              <a:t>TAY Full Service Partnership</a:t>
            </a:r>
          </a:p>
        </p:txBody>
      </p:sp>
    </p:spTree>
    <p:extLst>
      <p:ext uri="{BB962C8B-B14F-4D97-AF65-F5344CB8AC3E}">
        <p14:creationId xmlns:p14="http://schemas.microsoft.com/office/powerpoint/2010/main" val="2541430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dmhhqportal1/sites/PIO/PIO%20picture%20library/dmh_web_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5943601"/>
            <a:ext cx="1644602" cy="91439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76200" y="0"/>
            <a:ext cx="8959802"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Housing Services for SED/SPMI TAY</a:t>
            </a:r>
          </a:p>
        </p:txBody>
      </p:sp>
      <p:sp>
        <p:nvSpPr>
          <p:cNvPr id="10" name="Title 1"/>
          <p:cNvSpPr txBox="1">
            <a:spLocks/>
          </p:cNvSpPr>
          <p:nvPr/>
        </p:nvSpPr>
        <p:spPr>
          <a:xfrm>
            <a:off x="381000" y="990600"/>
            <a:ext cx="8305800" cy="4572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1800" b="1" i="0" u="sng" strike="noStrike" kern="1200" cap="none" spc="0" normalizeH="0" baseline="0" noProof="0" dirty="0">
                <a:ln>
                  <a:noFill/>
                </a:ln>
                <a:solidFill>
                  <a:prstClr val="white"/>
                </a:solidFill>
                <a:effectLst/>
                <a:uLnTx/>
                <a:uFillTx/>
                <a:latin typeface="Arial" pitchFamily="34" charset="0"/>
                <a:ea typeface="+mj-ea"/>
                <a:cs typeface="Arial" pitchFamily="34" charset="0"/>
              </a:rPr>
              <a:t>Permanent Supportive Housing:</a:t>
            </a: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en-US" sz="1800" b="1" i="0" u="sng" strike="noStrike" kern="1200" cap="none" spc="0" normalizeH="0" baseline="0" noProof="0" dirty="0">
              <a:ln>
                <a:noFill/>
              </a:ln>
              <a:solidFill>
                <a:prstClr val="white"/>
              </a:solidFill>
              <a:effectLst/>
              <a:uLnTx/>
              <a:uFillTx/>
              <a:latin typeface="Arial" pitchFamily="34" charset="0"/>
              <a:ea typeface="+mj-ea"/>
              <a:cs typeface="Arial" pitchFamily="34" charset="0"/>
            </a:endParaRPr>
          </a:p>
        </p:txBody>
      </p:sp>
      <p:graphicFrame>
        <p:nvGraphicFramePr>
          <p:cNvPr id="2" name="Table 1"/>
          <p:cNvGraphicFramePr>
            <a:graphicFrameLocks noGrp="1"/>
          </p:cNvGraphicFramePr>
          <p:nvPr>
            <p:extLst/>
          </p:nvPr>
        </p:nvGraphicFramePr>
        <p:xfrm>
          <a:off x="360218" y="1447795"/>
          <a:ext cx="8326582" cy="4267200"/>
        </p:xfrm>
        <a:graphic>
          <a:graphicData uri="http://schemas.openxmlformats.org/drawingml/2006/table">
            <a:tbl>
              <a:tblPr firstRow="1" firstCol="1" bandRow="1">
                <a:tableStyleId>{5C22544A-7EE6-4342-B048-85BDC9FD1C3A}</a:tableStyleId>
              </a:tblPr>
              <a:tblGrid>
                <a:gridCol w="2242696">
                  <a:extLst>
                    <a:ext uri="{9D8B030D-6E8A-4147-A177-3AD203B41FA5}">
                      <a16:colId xmlns:a16="http://schemas.microsoft.com/office/drawing/2014/main" xmlns="" val="20000"/>
                    </a:ext>
                  </a:extLst>
                </a:gridCol>
                <a:gridCol w="2242696">
                  <a:extLst>
                    <a:ext uri="{9D8B030D-6E8A-4147-A177-3AD203B41FA5}">
                      <a16:colId xmlns:a16="http://schemas.microsoft.com/office/drawing/2014/main" xmlns="" val="20001"/>
                    </a:ext>
                  </a:extLst>
                </a:gridCol>
                <a:gridCol w="1048193">
                  <a:extLst>
                    <a:ext uri="{9D8B030D-6E8A-4147-A177-3AD203B41FA5}">
                      <a16:colId xmlns:a16="http://schemas.microsoft.com/office/drawing/2014/main" xmlns="" val="20002"/>
                    </a:ext>
                  </a:extLst>
                </a:gridCol>
                <a:gridCol w="1048193">
                  <a:extLst>
                    <a:ext uri="{9D8B030D-6E8A-4147-A177-3AD203B41FA5}">
                      <a16:colId xmlns:a16="http://schemas.microsoft.com/office/drawing/2014/main" xmlns="" val="20003"/>
                    </a:ext>
                  </a:extLst>
                </a:gridCol>
                <a:gridCol w="1744804">
                  <a:extLst>
                    <a:ext uri="{9D8B030D-6E8A-4147-A177-3AD203B41FA5}">
                      <a16:colId xmlns:a16="http://schemas.microsoft.com/office/drawing/2014/main" xmlns="" val="20004"/>
                    </a:ext>
                  </a:extLst>
                </a:gridCol>
              </a:tblGrid>
              <a:tr h="609600">
                <a:tc>
                  <a:txBody>
                    <a:bodyPr/>
                    <a:lstStyle/>
                    <a:p>
                      <a:pPr marL="0" marR="0" algn="ctr">
                        <a:lnSpc>
                          <a:spcPct val="115000"/>
                        </a:lnSpc>
                        <a:spcBef>
                          <a:spcPts val="0"/>
                        </a:spcBef>
                        <a:spcAft>
                          <a:spcPts val="0"/>
                        </a:spcAft>
                      </a:pPr>
                      <a:r>
                        <a:rPr lang="en-US" sz="1200" dirty="0">
                          <a:effectLst/>
                        </a:rPr>
                        <a:t>Age Group</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Name of PSH</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Service Area</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Number of Units</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Sub-Total of Units by </a:t>
                      </a:r>
                      <a:endParaRPr lang="en-US" sz="1100">
                        <a:effectLst/>
                      </a:endParaRPr>
                    </a:p>
                    <a:p>
                      <a:pPr marL="0" marR="0" algn="ctr">
                        <a:lnSpc>
                          <a:spcPct val="115000"/>
                        </a:lnSpc>
                        <a:spcBef>
                          <a:spcPts val="0"/>
                        </a:spcBef>
                        <a:spcAft>
                          <a:spcPts val="0"/>
                        </a:spcAft>
                      </a:pPr>
                      <a:r>
                        <a:rPr lang="en-US" sz="1200">
                          <a:effectLst/>
                        </a:rPr>
                        <a:t>Age Group</a:t>
                      </a:r>
                      <a:endParaRPr lang="en-US" sz="11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0"/>
                  </a:ext>
                </a:extLst>
              </a:tr>
              <a:tr h="304800">
                <a:tc rowSpan="4">
                  <a:txBody>
                    <a:bodyPr/>
                    <a:lstStyle/>
                    <a:p>
                      <a:pPr marL="0" marR="0" algn="ctr">
                        <a:lnSpc>
                          <a:spcPct val="115000"/>
                        </a:lnSpc>
                        <a:spcBef>
                          <a:spcPts val="0"/>
                        </a:spcBef>
                        <a:spcAft>
                          <a:spcPts val="0"/>
                        </a:spcAft>
                      </a:pPr>
                      <a:r>
                        <a:rPr lang="en-US" sz="1200" dirty="0">
                          <a:effectLst/>
                        </a:rPr>
                        <a:t>Family</a:t>
                      </a:r>
                      <a:endParaRPr lang="en-US" sz="11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Avalon</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37</a:t>
                      </a:r>
                      <a:endParaRPr lang="en-US" sz="1100">
                        <a:effectLst/>
                        <a:latin typeface="Calibri"/>
                        <a:ea typeface="Calibri"/>
                        <a:cs typeface="Times New Roman"/>
                      </a:endParaRPr>
                    </a:p>
                  </a:txBody>
                  <a:tcPr marL="68580" marR="68580" marT="0" marB="0" anchor="ctr"/>
                </a:tc>
                <a:tc rowSpan="4">
                  <a:txBody>
                    <a:bodyPr/>
                    <a:lstStyle/>
                    <a:p>
                      <a:pPr marL="0" marR="0" algn="ctr">
                        <a:lnSpc>
                          <a:spcPct val="115000"/>
                        </a:lnSpc>
                        <a:spcBef>
                          <a:spcPts val="0"/>
                        </a:spcBef>
                        <a:spcAft>
                          <a:spcPts val="0"/>
                        </a:spcAft>
                      </a:pPr>
                      <a:r>
                        <a:rPr lang="en-US" sz="1200">
                          <a:effectLst/>
                        </a:rPr>
                        <a:t>= 131</a:t>
                      </a:r>
                      <a:endParaRPr lang="en-US" sz="1100">
                        <a:effectLst/>
                      </a:endParaRPr>
                    </a:p>
                    <a:p>
                      <a:pPr marL="0" marR="0" algn="ctr">
                        <a:lnSpc>
                          <a:spcPct val="115000"/>
                        </a:lnSpc>
                        <a:spcBef>
                          <a:spcPts val="0"/>
                        </a:spcBef>
                        <a:spcAft>
                          <a:spcPts val="0"/>
                        </a:spcAft>
                      </a:pPr>
                      <a:r>
                        <a:rPr lang="en-US" sz="1200">
                          <a:effectLst/>
                        </a:rPr>
                        <a:t>Family</a:t>
                      </a:r>
                      <a:endParaRPr lang="en-US" sz="1100">
                        <a:effectLst/>
                      </a:endParaRPr>
                    </a:p>
                    <a:p>
                      <a:pPr marL="0" marR="0" algn="ctr">
                        <a:lnSpc>
                          <a:spcPct val="115000"/>
                        </a:lnSpc>
                        <a:spcBef>
                          <a:spcPts val="0"/>
                        </a:spcBef>
                        <a:spcAft>
                          <a:spcPts val="0"/>
                        </a:spcAft>
                      </a:pPr>
                      <a:r>
                        <a:rPr lang="en-US" sz="1200">
                          <a:effectLst/>
                        </a:rPr>
                        <a:t>PSH Units</a:t>
                      </a:r>
                      <a:endParaRPr lang="en-US" sz="1100">
                        <a:effectLst/>
                      </a:endParaRPr>
                    </a:p>
                    <a:p>
                      <a:pPr marL="0" marR="0" algn="ctr">
                        <a:lnSpc>
                          <a:spcPct val="115000"/>
                        </a:lnSpc>
                        <a:spcBef>
                          <a:spcPts val="0"/>
                        </a:spcBef>
                        <a:spcAft>
                          <a:spcPts val="0"/>
                        </a:spcAft>
                      </a:pPr>
                      <a:r>
                        <a:rPr lang="en-US" sz="1000">
                          <a:effectLst/>
                        </a:rPr>
                        <a:t>(TAY are eligible for 94 of these PSH Units)</a:t>
                      </a:r>
                      <a:endParaRPr lang="en-US" sz="11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1"/>
                  </a:ext>
                </a:extLst>
              </a:tr>
              <a:tr h="304800">
                <a:tc vMerge="1">
                  <a:txBody>
                    <a:bodyPr/>
                    <a:lstStyle/>
                    <a:p>
                      <a:endParaRPr lang="en-US"/>
                    </a:p>
                  </a:txBody>
                  <a:tcPr/>
                </a:tc>
                <a:tc>
                  <a:txBody>
                    <a:bodyPr/>
                    <a:lstStyle/>
                    <a:p>
                      <a:pPr marL="0" marR="0">
                        <a:lnSpc>
                          <a:spcPct val="115000"/>
                        </a:lnSpc>
                        <a:spcBef>
                          <a:spcPts val="0"/>
                        </a:spcBef>
                        <a:spcAft>
                          <a:spcPts val="0"/>
                        </a:spcAft>
                      </a:pPr>
                      <a:r>
                        <a:rPr lang="en-US" sz="1200" dirty="0">
                          <a:effectLst/>
                        </a:rPr>
                        <a:t>Menlo*</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4</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20</a:t>
                      </a:r>
                      <a:endParaRPr lang="en-US" sz="1100">
                        <a:effectLst/>
                        <a:latin typeface="Calibri"/>
                        <a:ea typeface="Calibri"/>
                        <a:cs typeface="Times New Roman"/>
                      </a:endParaRPr>
                    </a:p>
                  </a:txBody>
                  <a:tcPr marL="68580" marR="68580" marT="0" marB="0" anchor="ctr"/>
                </a:tc>
                <a:tc vMerge="1">
                  <a:txBody>
                    <a:bodyPr/>
                    <a:lstStyle/>
                    <a:p>
                      <a:endParaRPr lang="en-US"/>
                    </a:p>
                  </a:txBody>
                  <a:tcPr/>
                </a:tc>
                <a:extLst>
                  <a:ext uri="{0D108BD9-81ED-4DB2-BD59-A6C34878D82A}">
                    <a16:rowId xmlns:a16="http://schemas.microsoft.com/office/drawing/2014/main" xmlns="" val="10002"/>
                  </a:ext>
                </a:extLst>
              </a:tr>
              <a:tr h="304800">
                <a:tc vMerge="1">
                  <a:txBody>
                    <a:bodyPr/>
                    <a:lstStyle/>
                    <a:p>
                      <a:endParaRPr lang="en-US"/>
                    </a:p>
                  </a:txBody>
                  <a:tcPr/>
                </a:tc>
                <a:tc>
                  <a:txBody>
                    <a:bodyPr/>
                    <a:lstStyle/>
                    <a:p>
                      <a:pPr marL="0" marR="0">
                        <a:lnSpc>
                          <a:spcPct val="115000"/>
                        </a:lnSpc>
                        <a:spcBef>
                          <a:spcPts val="0"/>
                        </a:spcBef>
                        <a:spcAft>
                          <a:spcPts val="0"/>
                        </a:spcAft>
                      </a:pPr>
                      <a:r>
                        <a:rPr lang="en-US" sz="1200">
                          <a:effectLst/>
                        </a:rPr>
                        <a:t>Osborne*</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39</a:t>
                      </a:r>
                      <a:endParaRPr lang="en-US" sz="1100">
                        <a:effectLst/>
                        <a:latin typeface="Calibri"/>
                        <a:ea typeface="Calibri"/>
                        <a:cs typeface="Times New Roman"/>
                      </a:endParaRPr>
                    </a:p>
                  </a:txBody>
                  <a:tcPr marL="68580" marR="68580" marT="0" marB="0" anchor="ctr"/>
                </a:tc>
                <a:tc vMerge="1">
                  <a:txBody>
                    <a:bodyPr/>
                    <a:lstStyle/>
                    <a:p>
                      <a:endParaRPr lang="en-US"/>
                    </a:p>
                  </a:txBody>
                  <a:tcPr/>
                </a:tc>
                <a:extLst>
                  <a:ext uri="{0D108BD9-81ED-4DB2-BD59-A6C34878D82A}">
                    <a16:rowId xmlns:a16="http://schemas.microsoft.com/office/drawing/2014/main" xmlns="" val="10003"/>
                  </a:ext>
                </a:extLst>
              </a:tr>
              <a:tr h="304800">
                <a:tc vMerge="1">
                  <a:txBody>
                    <a:bodyPr/>
                    <a:lstStyle/>
                    <a:p>
                      <a:endParaRPr lang="en-US"/>
                    </a:p>
                  </a:txBody>
                  <a:tcPr/>
                </a:tc>
                <a:tc>
                  <a:txBody>
                    <a:bodyPr/>
                    <a:lstStyle/>
                    <a:p>
                      <a:pPr marL="0" marR="0">
                        <a:lnSpc>
                          <a:spcPct val="115000"/>
                        </a:lnSpc>
                        <a:spcBef>
                          <a:spcPts val="0"/>
                        </a:spcBef>
                        <a:spcAft>
                          <a:spcPts val="0"/>
                        </a:spcAft>
                      </a:pPr>
                      <a:r>
                        <a:rPr lang="en-US" sz="1200">
                          <a:effectLst/>
                        </a:rPr>
                        <a:t>Villas at Gower*</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4</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35</a:t>
                      </a:r>
                      <a:endParaRPr lang="en-US" sz="1100">
                        <a:effectLst/>
                        <a:latin typeface="Calibri"/>
                        <a:ea typeface="Calibri"/>
                        <a:cs typeface="Times New Roman"/>
                      </a:endParaRPr>
                    </a:p>
                  </a:txBody>
                  <a:tcPr marL="68580" marR="68580" marT="0" marB="0" anchor="ctr"/>
                </a:tc>
                <a:tc vMerge="1">
                  <a:txBody>
                    <a:bodyPr/>
                    <a:lstStyle/>
                    <a:p>
                      <a:endParaRPr lang="en-US"/>
                    </a:p>
                  </a:txBody>
                  <a:tcPr/>
                </a:tc>
                <a:extLst>
                  <a:ext uri="{0D108BD9-81ED-4DB2-BD59-A6C34878D82A}">
                    <a16:rowId xmlns:a16="http://schemas.microsoft.com/office/drawing/2014/main" xmlns="" val="10004"/>
                  </a:ext>
                </a:extLst>
              </a:tr>
              <a:tr h="304800">
                <a:tc rowSpan="7">
                  <a:txBody>
                    <a:bodyPr/>
                    <a:lstStyle/>
                    <a:p>
                      <a:pPr marL="0" marR="0" algn="ctr">
                        <a:lnSpc>
                          <a:spcPct val="115000"/>
                        </a:lnSpc>
                        <a:spcBef>
                          <a:spcPts val="0"/>
                        </a:spcBef>
                        <a:spcAft>
                          <a:spcPts val="0"/>
                        </a:spcAft>
                      </a:pPr>
                      <a:r>
                        <a:rPr lang="en-US" sz="1200" dirty="0">
                          <a:effectLst/>
                        </a:rPr>
                        <a:t>TAY</a:t>
                      </a:r>
                      <a:endParaRPr lang="en-US" sz="11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200">
                          <a:effectLst/>
                        </a:rPr>
                        <a:t>Daniel’s Village</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5</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7</a:t>
                      </a:r>
                      <a:endParaRPr lang="en-US" sz="1100">
                        <a:effectLst/>
                        <a:latin typeface="Calibri"/>
                        <a:ea typeface="Calibri"/>
                        <a:cs typeface="Times New Roman"/>
                      </a:endParaRPr>
                    </a:p>
                  </a:txBody>
                  <a:tcPr marL="68580" marR="68580" marT="0" marB="0" anchor="ctr"/>
                </a:tc>
                <a:tc rowSpan="7">
                  <a:txBody>
                    <a:bodyPr/>
                    <a:lstStyle/>
                    <a:p>
                      <a:pPr marL="0" marR="0" algn="ctr">
                        <a:lnSpc>
                          <a:spcPct val="115000"/>
                        </a:lnSpc>
                        <a:spcBef>
                          <a:spcPts val="0"/>
                        </a:spcBef>
                        <a:spcAft>
                          <a:spcPts val="0"/>
                        </a:spcAft>
                      </a:pPr>
                      <a:r>
                        <a:rPr lang="en-US" sz="1200">
                          <a:effectLst/>
                        </a:rPr>
                        <a:t>= 81</a:t>
                      </a:r>
                      <a:endParaRPr lang="en-US" sz="1100">
                        <a:effectLst/>
                      </a:endParaRPr>
                    </a:p>
                    <a:p>
                      <a:pPr marL="0" marR="0" algn="ctr">
                        <a:lnSpc>
                          <a:spcPct val="115000"/>
                        </a:lnSpc>
                        <a:spcBef>
                          <a:spcPts val="0"/>
                        </a:spcBef>
                        <a:spcAft>
                          <a:spcPts val="0"/>
                        </a:spcAft>
                      </a:pPr>
                      <a:r>
                        <a:rPr lang="en-US" sz="1200">
                          <a:effectLst/>
                        </a:rPr>
                        <a:t>TAY</a:t>
                      </a:r>
                      <a:endParaRPr lang="en-US" sz="1100">
                        <a:effectLst/>
                      </a:endParaRPr>
                    </a:p>
                    <a:p>
                      <a:pPr marL="0" marR="0" algn="ctr">
                        <a:lnSpc>
                          <a:spcPct val="115000"/>
                        </a:lnSpc>
                        <a:spcBef>
                          <a:spcPts val="0"/>
                        </a:spcBef>
                        <a:spcAft>
                          <a:spcPts val="0"/>
                        </a:spcAft>
                      </a:pPr>
                      <a:r>
                        <a:rPr lang="en-US" sz="1200">
                          <a:effectLst/>
                        </a:rPr>
                        <a:t>PSH Units</a:t>
                      </a:r>
                      <a:endParaRPr lang="en-US" sz="11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5"/>
                  </a:ext>
                </a:extLst>
              </a:tr>
              <a:tr h="304800">
                <a:tc vMerge="1">
                  <a:txBody>
                    <a:bodyPr/>
                    <a:lstStyle/>
                    <a:p>
                      <a:endParaRPr lang="en-US"/>
                    </a:p>
                  </a:txBody>
                  <a:tcPr/>
                </a:tc>
                <a:tc>
                  <a:txBody>
                    <a:bodyPr/>
                    <a:lstStyle/>
                    <a:p>
                      <a:pPr marL="0" marR="0">
                        <a:lnSpc>
                          <a:spcPct val="115000"/>
                        </a:lnSpc>
                        <a:spcBef>
                          <a:spcPts val="0"/>
                        </a:spcBef>
                        <a:spcAft>
                          <a:spcPts val="0"/>
                        </a:spcAft>
                      </a:pPr>
                      <a:r>
                        <a:rPr lang="en-US" sz="1200">
                          <a:effectLst/>
                        </a:rPr>
                        <a:t>Epworth</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19</a:t>
                      </a:r>
                      <a:endParaRPr lang="en-US" sz="1100">
                        <a:effectLst/>
                        <a:latin typeface="Calibri"/>
                        <a:ea typeface="Calibri"/>
                        <a:cs typeface="Times New Roman"/>
                      </a:endParaRPr>
                    </a:p>
                  </a:txBody>
                  <a:tcPr marL="68580" marR="68580" marT="0" marB="0" anchor="ctr"/>
                </a:tc>
                <a:tc vMerge="1">
                  <a:txBody>
                    <a:bodyPr/>
                    <a:lstStyle/>
                    <a:p>
                      <a:endParaRPr lang="en-US"/>
                    </a:p>
                  </a:txBody>
                  <a:tcPr/>
                </a:tc>
                <a:extLst>
                  <a:ext uri="{0D108BD9-81ED-4DB2-BD59-A6C34878D82A}">
                    <a16:rowId xmlns:a16="http://schemas.microsoft.com/office/drawing/2014/main" xmlns="" val="10006"/>
                  </a:ext>
                </a:extLst>
              </a:tr>
              <a:tr h="304800">
                <a:tc vMerge="1">
                  <a:txBody>
                    <a:bodyPr/>
                    <a:lstStyle/>
                    <a:p>
                      <a:endParaRPr lang="en-US"/>
                    </a:p>
                  </a:txBody>
                  <a:tcPr/>
                </a:tc>
                <a:tc>
                  <a:txBody>
                    <a:bodyPr/>
                    <a:lstStyle/>
                    <a:p>
                      <a:pPr marL="0" marR="0">
                        <a:lnSpc>
                          <a:spcPct val="115000"/>
                        </a:lnSpc>
                        <a:spcBef>
                          <a:spcPts val="0"/>
                        </a:spcBef>
                        <a:spcAft>
                          <a:spcPts val="0"/>
                        </a:spcAft>
                      </a:pPr>
                      <a:r>
                        <a:rPr lang="en-US" sz="1200">
                          <a:effectLst/>
                        </a:rPr>
                        <a:t>Mid-Celis</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7</a:t>
                      </a:r>
                      <a:endParaRPr lang="en-US" sz="1100">
                        <a:effectLst/>
                        <a:latin typeface="Calibri"/>
                        <a:ea typeface="Calibri"/>
                        <a:cs typeface="Times New Roman"/>
                      </a:endParaRPr>
                    </a:p>
                  </a:txBody>
                  <a:tcPr marL="68580" marR="68580" marT="0" marB="0" anchor="ctr"/>
                </a:tc>
                <a:tc vMerge="1">
                  <a:txBody>
                    <a:bodyPr/>
                    <a:lstStyle/>
                    <a:p>
                      <a:endParaRPr lang="en-US"/>
                    </a:p>
                  </a:txBody>
                  <a:tcPr/>
                </a:tc>
                <a:extLst>
                  <a:ext uri="{0D108BD9-81ED-4DB2-BD59-A6C34878D82A}">
                    <a16:rowId xmlns:a16="http://schemas.microsoft.com/office/drawing/2014/main" xmlns="" val="10007"/>
                  </a:ext>
                </a:extLst>
              </a:tr>
              <a:tr h="304800">
                <a:tc vMerge="1">
                  <a:txBody>
                    <a:bodyPr/>
                    <a:lstStyle/>
                    <a:p>
                      <a:endParaRPr lang="en-US"/>
                    </a:p>
                  </a:txBody>
                  <a:tcPr/>
                </a:tc>
                <a:tc>
                  <a:txBody>
                    <a:bodyPr/>
                    <a:lstStyle/>
                    <a:p>
                      <a:pPr marL="0" marR="0">
                        <a:lnSpc>
                          <a:spcPct val="115000"/>
                        </a:lnSpc>
                        <a:spcBef>
                          <a:spcPts val="0"/>
                        </a:spcBef>
                        <a:spcAft>
                          <a:spcPts val="0"/>
                        </a:spcAft>
                      </a:pPr>
                      <a:r>
                        <a:rPr lang="en-US" sz="1200">
                          <a:effectLst/>
                        </a:rPr>
                        <a:t>Mosaic Gardens</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7</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15</a:t>
                      </a:r>
                      <a:endParaRPr lang="en-US" sz="1100">
                        <a:effectLst/>
                        <a:latin typeface="Calibri"/>
                        <a:ea typeface="Calibri"/>
                        <a:cs typeface="Times New Roman"/>
                      </a:endParaRPr>
                    </a:p>
                  </a:txBody>
                  <a:tcPr marL="68580" marR="68580" marT="0" marB="0" anchor="ctr"/>
                </a:tc>
                <a:tc vMerge="1">
                  <a:txBody>
                    <a:bodyPr/>
                    <a:lstStyle/>
                    <a:p>
                      <a:endParaRPr lang="en-US"/>
                    </a:p>
                  </a:txBody>
                  <a:tcPr/>
                </a:tc>
                <a:extLst>
                  <a:ext uri="{0D108BD9-81ED-4DB2-BD59-A6C34878D82A}">
                    <a16:rowId xmlns:a16="http://schemas.microsoft.com/office/drawing/2014/main" xmlns="" val="10008"/>
                  </a:ext>
                </a:extLst>
              </a:tr>
              <a:tr h="304800">
                <a:tc vMerge="1">
                  <a:txBody>
                    <a:bodyPr/>
                    <a:lstStyle/>
                    <a:p>
                      <a:endParaRPr lang="en-US"/>
                    </a:p>
                  </a:txBody>
                  <a:tcPr/>
                </a:tc>
                <a:tc>
                  <a:txBody>
                    <a:bodyPr/>
                    <a:lstStyle/>
                    <a:p>
                      <a:pPr marL="0" marR="0">
                        <a:lnSpc>
                          <a:spcPct val="115000"/>
                        </a:lnSpc>
                        <a:spcBef>
                          <a:spcPts val="0"/>
                        </a:spcBef>
                        <a:spcAft>
                          <a:spcPts val="0"/>
                        </a:spcAft>
                      </a:pPr>
                      <a:r>
                        <a:rPr lang="en-US" sz="1200">
                          <a:effectLst/>
                        </a:rPr>
                        <a:t>Progress Place</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4</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14</a:t>
                      </a:r>
                      <a:endParaRPr lang="en-US" sz="1100">
                        <a:effectLst/>
                        <a:latin typeface="Calibri"/>
                        <a:ea typeface="Calibri"/>
                        <a:cs typeface="Times New Roman"/>
                      </a:endParaRPr>
                    </a:p>
                  </a:txBody>
                  <a:tcPr marL="68580" marR="68580" marT="0" marB="0" anchor="ctr"/>
                </a:tc>
                <a:tc vMerge="1">
                  <a:txBody>
                    <a:bodyPr/>
                    <a:lstStyle/>
                    <a:p>
                      <a:endParaRPr lang="en-US"/>
                    </a:p>
                  </a:txBody>
                  <a:tcPr/>
                </a:tc>
                <a:extLst>
                  <a:ext uri="{0D108BD9-81ED-4DB2-BD59-A6C34878D82A}">
                    <a16:rowId xmlns:a16="http://schemas.microsoft.com/office/drawing/2014/main" xmlns="" val="10009"/>
                  </a:ext>
                </a:extLst>
              </a:tr>
              <a:tr h="304800">
                <a:tc vMerge="1">
                  <a:txBody>
                    <a:bodyPr/>
                    <a:lstStyle/>
                    <a:p>
                      <a:endParaRPr lang="en-US"/>
                    </a:p>
                  </a:txBody>
                  <a:tcPr/>
                </a:tc>
                <a:tc>
                  <a:txBody>
                    <a:bodyPr/>
                    <a:lstStyle/>
                    <a:p>
                      <a:pPr marL="0" marR="0">
                        <a:lnSpc>
                          <a:spcPct val="115000"/>
                        </a:lnSpc>
                        <a:spcBef>
                          <a:spcPts val="0"/>
                        </a:spcBef>
                        <a:spcAft>
                          <a:spcPts val="0"/>
                        </a:spcAft>
                      </a:pPr>
                      <a:r>
                        <a:rPr lang="en-US" sz="1200">
                          <a:effectLst/>
                        </a:rPr>
                        <a:t>PWC</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4</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5</a:t>
                      </a:r>
                      <a:endParaRPr lang="en-US" sz="1100">
                        <a:effectLst/>
                        <a:latin typeface="Calibri"/>
                        <a:ea typeface="Calibri"/>
                        <a:cs typeface="Times New Roman"/>
                      </a:endParaRPr>
                    </a:p>
                  </a:txBody>
                  <a:tcPr marL="68580" marR="68580" marT="0" marB="0" anchor="ctr"/>
                </a:tc>
                <a:tc vMerge="1">
                  <a:txBody>
                    <a:bodyPr/>
                    <a:lstStyle/>
                    <a:p>
                      <a:endParaRPr lang="en-US"/>
                    </a:p>
                  </a:txBody>
                  <a:tcPr/>
                </a:tc>
                <a:extLst>
                  <a:ext uri="{0D108BD9-81ED-4DB2-BD59-A6C34878D82A}">
                    <a16:rowId xmlns:a16="http://schemas.microsoft.com/office/drawing/2014/main" xmlns="" val="10010"/>
                  </a:ext>
                </a:extLst>
              </a:tr>
              <a:tr h="304800">
                <a:tc vMerge="1">
                  <a:txBody>
                    <a:bodyPr/>
                    <a:lstStyle/>
                    <a:p>
                      <a:endParaRPr lang="en-US"/>
                    </a:p>
                  </a:txBody>
                  <a:tcPr/>
                </a:tc>
                <a:tc>
                  <a:txBody>
                    <a:bodyPr/>
                    <a:lstStyle/>
                    <a:p>
                      <a:pPr marL="0" marR="0">
                        <a:lnSpc>
                          <a:spcPct val="115000"/>
                        </a:lnSpc>
                        <a:spcBef>
                          <a:spcPts val="0"/>
                        </a:spcBef>
                        <a:spcAft>
                          <a:spcPts val="0"/>
                        </a:spcAft>
                      </a:pPr>
                      <a:r>
                        <a:rPr lang="en-US" sz="1200">
                          <a:effectLst/>
                        </a:rPr>
                        <a:t>Young Burlington</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4</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14</a:t>
                      </a:r>
                      <a:endParaRPr lang="en-US" sz="1100">
                        <a:effectLst/>
                        <a:latin typeface="Calibri"/>
                        <a:ea typeface="Calibri"/>
                        <a:cs typeface="Times New Roman"/>
                      </a:endParaRPr>
                    </a:p>
                  </a:txBody>
                  <a:tcPr marL="68580" marR="68580" marT="0" marB="0" anchor="ctr"/>
                </a:tc>
                <a:tc vMerge="1">
                  <a:txBody>
                    <a:bodyPr/>
                    <a:lstStyle/>
                    <a:p>
                      <a:endParaRPr lang="en-US"/>
                    </a:p>
                  </a:txBody>
                  <a:tcPr/>
                </a:tc>
                <a:extLst>
                  <a:ext uri="{0D108BD9-81ED-4DB2-BD59-A6C34878D82A}">
                    <a16:rowId xmlns:a16="http://schemas.microsoft.com/office/drawing/2014/main" xmlns="" val="10011"/>
                  </a:ext>
                </a:extLst>
              </a:tr>
              <a:tr h="304800">
                <a:tc gridSpan="3">
                  <a:txBody>
                    <a:bodyPr/>
                    <a:lstStyle/>
                    <a:p>
                      <a:pPr marL="0" marR="0" algn="ctr">
                        <a:lnSpc>
                          <a:spcPct val="115000"/>
                        </a:lnSpc>
                        <a:spcBef>
                          <a:spcPts val="0"/>
                        </a:spcBef>
                        <a:spcAft>
                          <a:spcPts val="0"/>
                        </a:spcAft>
                      </a:pPr>
                      <a:r>
                        <a:rPr lang="en-US" sz="1200" dirty="0">
                          <a:effectLst/>
                        </a:rPr>
                        <a:t>Current Total Number of TAY eligible  Units</a:t>
                      </a:r>
                      <a:endParaRPr lang="en-US" sz="1100" dirty="0">
                        <a:effectLst/>
                        <a:latin typeface="Calibri"/>
                        <a:ea typeface="Calibri"/>
                        <a:cs typeface="Times New Roman"/>
                      </a:endParaRPr>
                    </a:p>
                  </a:txBody>
                  <a:tcPr marL="68580" marR="68580" marT="0" marB="0" anchor="ct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1200" dirty="0">
                          <a:effectLst/>
                        </a:rPr>
                        <a:t>212</a:t>
                      </a:r>
                      <a:endParaRPr lang="en-US" sz="1100" dirty="0">
                        <a:effectLst/>
                        <a:latin typeface="Calibri"/>
                        <a:ea typeface="Calibri"/>
                        <a:cs typeface="Times New Roman"/>
                      </a:endParaRPr>
                    </a:p>
                  </a:txBody>
                  <a:tcPr marL="68580" marR="68580" marT="0" marB="0" anchor="ctr"/>
                </a:tc>
                <a:tc hMerge="1">
                  <a:txBody>
                    <a:bodyPr/>
                    <a:lstStyle/>
                    <a:p>
                      <a:endParaRPr lang="en-US"/>
                    </a:p>
                  </a:txBody>
                  <a:tcPr/>
                </a:tc>
                <a:extLst>
                  <a:ext uri="{0D108BD9-81ED-4DB2-BD59-A6C34878D82A}">
                    <a16:rowId xmlns:a16="http://schemas.microsoft.com/office/drawing/2014/main" xmlns="" val="10012"/>
                  </a:ext>
                </a:extLst>
              </a:tr>
            </a:tbl>
          </a:graphicData>
        </a:graphic>
      </p:graphicFrame>
      <p:sp>
        <p:nvSpPr>
          <p:cNvPr id="8" name="Title 1"/>
          <p:cNvSpPr txBox="1">
            <a:spLocks/>
          </p:cNvSpPr>
          <p:nvPr/>
        </p:nvSpPr>
        <p:spPr>
          <a:xfrm>
            <a:off x="381000" y="5715001"/>
            <a:ext cx="8305800" cy="4572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Arial" pitchFamily="34" charset="0"/>
                <a:ea typeface="+mj-ea"/>
                <a:cs typeface="Arial" pitchFamily="34" charset="0"/>
              </a:rPr>
              <a:t>*TAY clients are eligible for these Family units.</a:t>
            </a:r>
          </a:p>
        </p:txBody>
      </p:sp>
    </p:spTree>
    <p:extLst>
      <p:ext uri="{BB962C8B-B14F-4D97-AF65-F5344CB8AC3E}">
        <p14:creationId xmlns:p14="http://schemas.microsoft.com/office/powerpoint/2010/main" val="2687848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dmhhqportal1/sites/PIO/PIO%20picture%20library/dmh_web_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5943601"/>
            <a:ext cx="1644602" cy="91439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57200" y="517889"/>
            <a:ext cx="8153400" cy="5105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2500" b="0" i="0" u="none" strike="noStrike" kern="1200" cap="none" spc="0" normalizeH="0" baseline="0" noProof="0" dirty="0">
                <a:ln>
                  <a:noFill/>
                </a:ln>
                <a:solidFill>
                  <a:prstClr val="white"/>
                </a:solidFill>
                <a:effectLst/>
                <a:uLnTx/>
                <a:uFillTx/>
                <a:latin typeface="Calibri"/>
                <a:ea typeface="+mj-ea"/>
                <a:cs typeface="Arial" pitchFamily="34" charset="0"/>
              </a:rPr>
              <a:t>FSP is an enrollment based program and clients must be referred. There are two (2) ways a client may be referred to FSP:</a:t>
            </a: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en-US" sz="2500" b="0" i="0" u="none" strike="noStrike" kern="1200" cap="none" spc="0" normalizeH="0" baseline="0" noProof="0" dirty="0">
              <a:ln>
                <a:noFill/>
              </a:ln>
              <a:solidFill>
                <a:prstClr val="white"/>
              </a:solidFill>
              <a:effectLst/>
              <a:uLnTx/>
              <a:uFillTx/>
              <a:latin typeface="Calibri"/>
              <a:ea typeface="+mj-ea"/>
              <a:cs typeface="Arial" pitchFamily="34"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2500" b="0" i="0" u="none" strike="noStrike" kern="1200" cap="none" spc="0" normalizeH="0" baseline="0" noProof="0" dirty="0">
                <a:ln>
                  <a:noFill/>
                </a:ln>
                <a:solidFill>
                  <a:prstClr val="white"/>
                </a:solidFill>
                <a:effectLst/>
                <a:uLnTx/>
                <a:uFillTx/>
                <a:latin typeface="Calibri"/>
                <a:ea typeface="+mj-ea"/>
                <a:cs typeface="Arial" pitchFamily="34" charset="0"/>
              </a:rPr>
              <a:t>1. FSP agencies identify through outreach, individuals who may be eligible and submit FSP Referral and Authorization Form to the Impact Unit.</a:t>
            </a: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en-US" sz="2500" b="0" i="0" u="none" strike="noStrike" kern="1200" cap="none" spc="0" normalizeH="0" baseline="0" noProof="0" dirty="0">
              <a:ln>
                <a:noFill/>
              </a:ln>
              <a:solidFill>
                <a:prstClr val="white"/>
              </a:solidFill>
              <a:effectLst/>
              <a:uLnTx/>
              <a:uFillTx/>
              <a:latin typeface="Calibri"/>
              <a:ea typeface="+mj-ea"/>
              <a:cs typeface="Arial" pitchFamily="34"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2500" b="0" i="0" u="none" strike="noStrike" kern="1200" cap="none" spc="0" normalizeH="0" baseline="0" noProof="0" dirty="0">
                <a:ln>
                  <a:noFill/>
                </a:ln>
                <a:solidFill>
                  <a:prstClr val="white"/>
                </a:solidFill>
                <a:effectLst/>
                <a:uLnTx/>
                <a:uFillTx/>
                <a:latin typeface="Calibri"/>
                <a:ea typeface="+mj-ea"/>
                <a:cs typeface="Arial" pitchFamily="34" charset="0"/>
              </a:rPr>
              <a:t>2. Individuals may be referred to the Impact Unit by a non-FSP entity (i.e. mental health service providers, social service agencies, and the community).</a:t>
            </a: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itchFamily="34" charset="0"/>
              <a:ea typeface="+mj-ea"/>
              <a:cs typeface="Arial" pitchFamily="34" charset="0"/>
            </a:endParaRPr>
          </a:p>
        </p:txBody>
      </p:sp>
      <p:sp>
        <p:nvSpPr>
          <p:cNvPr id="7" name="Title 1"/>
          <p:cNvSpPr>
            <a:spLocks noGrp="1"/>
          </p:cNvSpPr>
          <p:nvPr>
            <p:ph type="title"/>
          </p:nvPr>
        </p:nvSpPr>
        <p:spPr>
          <a:xfrm>
            <a:off x="76200" y="0"/>
            <a:ext cx="8959802" cy="990600"/>
          </a:xfrm>
        </p:spPr>
        <p:txBody>
          <a:bodyPr>
            <a:normAutofit/>
          </a:bodyPr>
          <a:lstStyle/>
          <a:p>
            <a:r>
              <a:rPr lang="en-US" sz="3600" dirty="0">
                <a:cs typeface="Arial" panose="020B0604020202020204" pitchFamily="34" charset="0"/>
              </a:rPr>
              <a:t>TAY Full Service Partnership</a:t>
            </a:r>
          </a:p>
        </p:txBody>
      </p:sp>
    </p:spTree>
    <p:extLst>
      <p:ext uri="{BB962C8B-B14F-4D97-AF65-F5344CB8AC3E}">
        <p14:creationId xmlns:p14="http://schemas.microsoft.com/office/powerpoint/2010/main" val="2898649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dmhhqportal1/sites/PIO/PIO%20picture%20library/dmh_web_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5943601"/>
            <a:ext cx="1644602" cy="91439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57200" y="1066800"/>
            <a:ext cx="8153400" cy="5334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1800" b="0" i="0" u="sng" strike="noStrike" kern="1200" cap="none" spc="0" normalizeH="0" baseline="0" noProof="0" dirty="0">
                <a:ln>
                  <a:noFill/>
                </a:ln>
                <a:solidFill>
                  <a:prstClr val="white"/>
                </a:solidFill>
                <a:effectLst/>
                <a:uLnTx/>
                <a:uFillTx/>
                <a:latin typeface="Calibri"/>
                <a:ea typeface="+mj-ea"/>
                <a:cs typeface="Arial" pitchFamily="34" charset="0"/>
              </a:rPr>
              <a:t>Focal Population:</a:t>
            </a: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en-US" sz="1800" b="0" i="0" u="sng" strike="noStrike" kern="1200" cap="none" spc="0" normalizeH="0" baseline="0" noProof="0" dirty="0">
              <a:ln>
                <a:noFill/>
              </a:ln>
              <a:solidFill>
                <a:prstClr val="white"/>
              </a:solidFill>
              <a:effectLst/>
              <a:uLnTx/>
              <a:uFillTx/>
              <a:latin typeface="Calibri"/>
              <a:ea typeface="+mj-ea"/>
              <a:cs typeface="Arial" pitchFamily="34"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j-ea"/>
                <a:cs typeface="Arial" pitchFamily="34" charset="0"/>
              </a:rPr>
              <a:t>The TAY must have a SED or SPMI and meet one or more of the following criteria:</a:t>
            </a: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j-ea"/>
              <a:cs typeface="Arial" pitchFamily="34" charset="0"/>
            </a:endParaRPr>
          </a:p>
          <a:p>
            <a:pPr marL="342900" marR="0" lvl="0" indent="-342900" algn="just" defTabSz="914400" rtl="0" eaLnBrk="1" fontAlgn="auto" latinLnBrk="0" hangingPunct="1">
              <a:lnSpc>
                <a:spcPct val="100000"/>
              </a:lnSpc>
              <a:spcBef>
                <a:spcPct val="0"/>
              </a:spcBef>
              <a:spcAft>
                <a:spcPts val="0"/>
              </a:spcAft>
              <a:buClrTx/>
              <a:buSzTx/>
              <a:buFont typeface="+mj-lt"/>
              <a:buAutoNum type="arabicParenR"/>
              <a:tabLst/>
              <a:defRPr/>
            </a:pPr>
            <a:r>
              <a:rPr kumimoji="0" lang="en-US" sz="1800" b="0" i="0" u="none" strike="noStrike" kern="1200" cap="none" spc="0" normalizeH="0" baseline="0" noProof="0" dirty="0">
                <a:ln>
                  <a:noFill/>
                </a:ln>
                <a:solidFill>
                  <a:prstClr val="white"/>
                </a:solidFill>
                <a:effectLst/>
                <a:uLnTx/>
                <a:uFillTx/>
                <a:latin typeface="Calibri"/>
                <a:ea typeface="+mj-ea"/>
                <a:cs typeface="Arial" pitchFamily="34" charset="0"/>
              </a:rPr>
              <a:t>Homeless or currently at risk of homelessness</a:t>
            </a:r>
          </a:p>
          <a:p>
            <a:pPr marL="342900" marR="0" lvl="0" indent="-342900" algn="just" defTabSz="914400" rtl="0" eaLnBrk="1" fontAlgn="auto" latinLnBrk="0" hangingPunct="1">
              <a:lnSpc>
                <a:spcPct val="100000"/>
              </a:lnSpc>
              <a:spcBef>
                <a:spcPct val="0"/>
              </a:spcBef>
              <a:spcAft>
                <a:spcPts val="0"/>
              </a:spcAft>
              <a:buClrTx/>
              <a:buSzTx/>
              <a:buFont typeface="+mj-lt"/>
              <a:buAutoNum type="arabicParenR"/>
              <a:tabLst/>
              <a:defRPr/>
            </a:pPr>
            <a:r>
              <a:rPr kumimoji="0" lang="en-US" sz="1800" b="0" i="0" u="none" strike="noStrike" kern="1200" cap="none" spc="0" normalizeH="0" baseline="0" noProof="0" dirty="0">
                <a:ln>
                  <a:noFill/>
                </a:ln>
                <a:solidFill>
                  <a:prstClr val="white"/>
                </a:solidFill>
                <a:effectLst/>
                <a:uLnTx/>
                <a:uFillTx/>
                <a:latin typeface="Calibri"/>
                <a:ea typeface="+mj-ea"/>
                <a:cs typeface="Arial" pitchFamily="34" charset="0"/>
              </a:rPr>
              <a:t>Youth aging out of:</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j-ea"/>
                <a:cs typeface="Arial" pitchFamily="34" charset="0"/>
              </a:rPr>
              <a:t>	- Child mental health system</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j-ea"/>
                <a:cs typeface="Arial" pitchFamily="34" charset="0"/>
              </a:rPr>
              <a:t>	- Child welfare system</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j-ea"/>
                <a:cs typeface="Arial" pitchFamily="34" charset="0"/>
              </a:rPr>
              <a:t>	- Juvenile justice system</a:t>
            </a:r>
          </a:p>
          <a:p>
            <a:pPr marL="342900" marR="0" lvl="0" indent="-342900" algn="just" defTabSz="914400" rtl="0" eaLnBrk="1" fontAlgn="auto" latinLnBrk="0" hangingPunct="1">
              <a:lnSpc>
                <a:spcPct val="100000"/>
              </a:lnSpc>
              <a:spcBef>
                <a:spcPct val="0"/>
              </a:spcBef>
              <a:spcAft>
                <a:spcPts val="0"/>
              </a:spcAft>
              <a:buClrTx/>
              <a:buSzTx/>
              <a:buFont typeface="+mj-lt"/>
              <a:buAutoNum type="arabicParenR" startAt="3"/>
              <a:tabLst/>
              <a:defRPr/>
            </a:pPr>
            <a:r>
              <a:rPr kumimoji="0" lang="en-US" sz="1800" b="0" i="0" u="none" strike="noStrike" kern="1200" cap="none" spc="0" normalizeH="0" baseline="0" noProof="0" dirty="0">
                <a:ln>
                  <a:noFill/>
                </a:ln>
                <a:solidFill>
                  <a:prstClr val="white"/>
                </a:solidFill>
                <a:effectLst/>
                <a:uLnTx/>
                <a:uFillTx/>
                <a:latin typeface="Calibri"/>
                <a:ea typeface="+mj-ea"/>
                <a:cs typeface="Arial" pitchFamily="34" charset="0"/>
              </a:rPr>
              <a:t>Youth leaving long-term institutional care:</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j-ea"/>
                <a:cs typeface="Arial" pitchFamily="34" charset="0"/>
              </a:rPr>
              <a:t>	- Level 12-14 group homes</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j-ea"/>
                <a:cs typeface="Arial" pitchFamily="34" charset="0"/>
              </a:rPr>
              <a:t>	- Community Treatment Facilities</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j-ea"/>
                <a:cs typeface="Arial" pitchFamily="34" charset="0"/>
              </a:rPr>
              <a:t>	- Institutions for Mental Disease</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j-ea"/>
                <a:cs typeface="Arial" pitchFamily="34" charset="0"/>
              </a:rPr>
              <a:t>	- State Hospitals</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j-ea"/>
                <a:cs typeface="Arial" pitchFamily="34" charset="0"/>
              </a:rPr>
              <a:t>	- Probation Camps</a:t>
            </a:r>
          </a:p>
          <a:p>
            <a:pPr marL="342900" marR="0" lvl="0" indent="-342900" algn="just" defTabSz="914400" rtl="0" eaLnBrk="1" fontAlgn="auto" latinLnBrk="0" hangingPunct="1">
              <a:lnSpc>
                <a:spcPct val="100000"/>
              </a:lnSpc>
              <a:spcBef>
                <a:spcPct val="0"/>
              </a:spcBef>
              <a:spcAft>
                <a:spcPts val="0"/>
              </a:spcAft>
              <a:buClrTx/>
              <a:buSzTx/>
              <a:buFont typeface="+mj-lt"/>
              <a:buAutoNum type="arabicParenR" startAt="4"/>
              <a:tabLst/>
              <a:defRPr/>
            </a:pPr>
            <a:r>
              <a:rPr kumimoji="0" lang="en-US" sz="1800" b="0" i="0" u="none" strike="noStrike" kern="1200" cap="none" spc="0" normalizeH="0" baseline="0" noProof="0" dirty="0">
                <a:ln>
                  <a:noFill/>
                </a:ln>
                <a:solidFill>
                  <a:prstClr val="white"/>
                </a:solidFill>
                <a:effectLst/>
                <a:uLnTx/>
                <a:uFillTx/>
                <a:latin typeface="Calibri"/>
                <a:ea typeface="+mj-ea"/>
                <a:cs typeface="Arial" pitchFamily="34" charset="0"/>
              </a:rPr>
              <a:t>Youth experiencing first psychotic break</a:t>
            </a:r>
          </a:p>
          <a:p>
            <a:pPr marL="342900" marR="0" lvl="0" indent="-342900" algn="just" defTabSz="914400" rtl="0" eaLnBrk="1" fontAlgn="auto" latinLnBrk="0" hangingPunct="1">
              <a:lnSpc>
                <a:spcPct val="100000"/>
              </a:lnSpc>
              <a:spcBef>
                <a:spcPct val="0"/>
              </a:spcBef>
              <a:spcAft>
                <a:spcPts val="0"/>
              </a:spcAft>
              <a:buClrTx/>
              <a:buSzTx/>
              <a:buFont typeface="+mj-lt"/>
              <a:buAutoNum type="arabicParenR" startAt="4"/>
              <a:tabLst/>
              <a:defRPr/>
            </a:pPr>
            <a:r>
              <a:rPr kumimoji="0" lang="en-US" sz="1800" b="0" i="0" u="none" strike="noStrike" kern="1200" cap="none" spc="0" normalizeH="0" baseline="0" noProof="0" dirty="0">
                <a:ln>
                  <a:noFill/>
                </a:ln>
                <a:solidFill>
                  <a:prstClr val="white"/>
                </a:solidFill>
                <a:effectLst/>
                <a:uLnTx/>
                <a:uFillTx/>
                <a:latin typeface="Calibri"/>
                <a:ea typeface="+mj-ea"/>
                <a:cs typeface="Arial" pitchFamily="34" charset="0"/>
              </a:rPr>
              <a:t>Co-occurring substance abuse issues are assumed to cross-cut along the entire TAY focal population described above</a:t>
            </a:r>
          </a:p>
        </p:txBody>
      </p:sp>
      <p:sp>
        <p:nvSpPr>
          <p:cNvPr id="7" name="Title 1"/>
          <p:cNvSpPr>
            <a:spLocks noGrp="1"/>
          </p:cNvSpPr>
          <p:nvPr>
            <p:ph type="title"/>
          </p:nvPr>
        </p:nvSpPr>
        <p:spPr>
          <a:xfrm>
            <a:off x="76200" y="0"/>
            <a:ext cx="8959802" cy="990600"/>
          </a:xfrm>
        </p:spPr>
        <p:txBody>
          <a:bodyPr>
            <a:normAutofit/>
          </a:bodyPr>
          <a:lstStyle/>
          <a:p>
            <a:r>
              <a:rPr lang="en-US" sz="3600" dirty="0">
                <a:latin typeface="+mn-lt"/>
                <a:cs typeface="Arial" panose="020B0604020202020204" pitchFamily="34" charset="0"/>
              </a:rPr>
              <a:t>TAY Full Service Partnership</a:t>
            </a:r>
          </a:p>
        </p:txBody>
      </p:sp>
    </p:spTree>
    <p:extLst>
      <p:ext uri="{BB962C8B-B14F-4D97-AF65-F5344CB8AC3E}">
        <p14:creationId xmlns:p14="http://schemas.microsoft.com/office/powerpoint/2010/main" val="1625183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dmhhqportal1/sites/PIO/PIO%20picture%20library/dmh_web_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5867401"/>
            <a:ext cx="1644602" cy="91439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76200" y="914400"/>
            <a:ext cx="8153400" cy="27432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85750" marR="0" lvl="0" indent="-285750" algn="just"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Calibri"/>
                <a:ea typeface="+mj-ea"/>
                <a:cs typeface="Arial" pitchFamily="34" charset="0"/>
              </a:rPr>
              <a:t>Recovery, Resilience and Reintegration (RRR) Services, delivered under MHSA, are intended to address the needs of individuals who are SED/SPMI but do not have the intensive service needs of individuals who qualify for Full Service Partnerships (FSP). </a:t>
            </a:r>
          </a:p>
          <a:p>
            <a:pPr marL="285750" marR="0" lvl="0" indent="-285750" algn="just"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Calibri"/>
                <a:ea typeface="+mj-ea"/>
                <a:cs typeface="Arial" pitchFamily="34" charset="0"/>
              </a:rPr>
              <a:t>RRR is </a:t>
            </a:r>
            <a:r>
              <a:rPr kumimoji="0" lang="en-US" sz="1800" b="1" i="0" u="none" strike="noStrike" kern="1200" cap="none" spc="0" normalizeH="0" baseline="0" noProof="0" dirty="0">
                <a:ln>
                  <a:noFill/>
                </a:ln>
                <a:effectLst/>
                <a:uLnTx/>
                <a:uFillTx/>
                <a:latin typeface="Calibri"/>
                <a:ea typeface="+mj-ea"/>
                <a:cs typeface="Arial" pitchFamily="34" charset="0"/>
              </a:rPr>
              <a:t>not </a:t>
            </a:r>
            <a:r>
              <a:rPr kumimoji="0" lang="en-US" sz="1800" b="0" i="0" u="none" strike="noStrike" kern="1200" cap="none" spc="0" normalizeH="0" baseline="0" noProof="0" dirty="0">
                <a:ln>
                  <a:noFill/>
                </a:ln>
                <a:effectLst/>
                <a:uLnTx/>
                <a:uFillTx/>
                <a:latin typeface="Calibri"/>
                <a:ea typeface="+mj-ea"/>
                <a:cs typeface="Arial" pitchFamily="34" charset="0"/>
              </a:rPr>
              <a:t>enrollment based and does not require authorization.</a:t>
            </a:r>
          </a:p>
          <a:p>
            <a:pPr marL="285750" marR="0" lvl="0" indent="-285750" algn="just"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Calibri"/>
                <a:ea typeface="+mj-ea"/>
                <a:cs typeface="Arial" pitchFamily="34" charset="0"/>
              </a:rPr>
              <a:t>RRR utilizes evidence-based strategies whenever they can be identified and provides a way of transitioning former FSP clients to less intensive programs as they meet their recovery goals. </a:t>
            </a:r>
          </a:p>
          <a:p>
            <a:pPr marL="285750" marR="0" lvl="0" indent="-285750" algn="just"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Calibri"/>
                <a:ea typeface="+mj-ea"/>
                <a:cs typeface="Arial" pitchFamily="34" charset="0"/>
              </a:rPr>
              <a:t>Services include, but are not limited to:</a:t>
            </a:r>
          </a:p>
        </p:txBody>
      </p:sp>
      <p:sp>
        <p:nvSpPr>
          <p:cNvPr id="9" name="Title 1"/>
          <p:cNvSpPr txBox="1">
            <a:spLocks/>
          </p:cNvSpPr>
          <p:nvPr/>
        </p:nvSpPr>
        <p:spPr>
          <a:xfrm>
            <a:off x="228600" y="3810000"/>
            <a:ext cx="3695700" cy="24384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85750" marR="0" lvl="0" indent="-285750" algn="just"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1800" b="0" i="0" u="none" strike="noStrike" kern="1200" cap="none" spc="0" normalizeH="0" baseline="0" noProof="0" dirty="0">
                <a:ln>
                  <a:noFill/>
                </a:ln>
                <a:effectLst/>
                <a:uLnTx/>
                <a:uFillTx/>
                <a:latin typeface="Calibri"/>
                <a:ea typeface="+mj-ea"/>
                <a:cs typeface="Arial" pitchFamily="34" charset="0"/>
              </a:rPr>
              <a:t>Outreach &amp; Engagement	</a:t>
            </a:r>
          </a:p>
          <a:p>
            <a:pPr marL="285750" marR="0" lvl="0" indent="-285750" algn="just"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1800" b="0" i="0" u="none" strike="noStrike" kern="1200" cap="none" spc="0" normalizeH="0" baseline="0" noProof="0" dirty="0">
                <a:ln>
                  <a:noFill/>
                </a:ln>
                <a:effectLst/>
                <a:uLnTx/>
                <a:uFillTx/>
                <a:latin typeface="Calibri"/>
                <a:ea typeface="+mj-ea"/>
                <a:cs typeface="Arial" pitchFamily="34" charset="0"/>
              </a:rPr>
              <a:t>Bio-psychosocial assessment</a:t>
            </a:r>
          </a:p>
          <a:p>
            <a:pPr marL="285750" marR="0" lvl="0" indent="-285750" algn="just"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1800" b="0" i="0" u="none" strike="noStrike" kern="1200" cap="none" spc="0" normalizeH="0" baseline="0" noProof="0" dirty="0">
                <a:ln>
                  <a:noFill/>
                </a:ln>
                <a:effectLst/>
                <a:uLnTx/>
                <a:uFillTx/>
                <a:latin typeface="Calibri"/>
                <a:ea typeface="+mj-ea"/>
                <a:cs typeface="Arial" pitchFamily="34" charset="0"/>
              </a:rPr>
              <a:t>Outpatient Individual &amp; family treatment</a:t>
            </a:r>
          </a:p>
          <a:p>
            <a:pPr marL="285750" marR="0" lvl="0" indent="-285750" algn="just"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1800" b="0" i="0" u="none" strike="noStrike" kern="1200" cap="none" spc="0" normalizeH="0" baseline="0" noProof="0" dirty="0">
                <a:ln>
                  <a:noFill/>
                </a:ln>
                <a:effectLst/>
                <a:uLnTx/>
                <a:uFillTx/>
                <a:latin typeface="Calibri"/>
                <a:ea typeface="+mj-ea"/>
                <a:cs typeface="Arial" pitchFamily="34" charset="0"/>
              </a:rPr>
              <a:t>Medication support</a:t>
            </a:r>
          </a:p>
          <a:p>
            <a:pPr marL="285750" marR="0" lvl="0" indent="-285750" algn="just"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1800" b="0" i="0" u="none" strike="noStrike" kern="1200" cap="none" spc="0" normalizeH="0" baseline="0" noProof="0" dirty="0">
                <a:ln>
                  <a:noFill/>
                </a:ln>
                <a:effectLst/>
                <a:uLnTx/>
                <a:uFillTx/>
                <a:latin typeface="Calibri"/>
                <a:ea typeface="+mj-ea"/>
                <a:cs typeface="Arial" pitchFamily="34" charset="0"/>
              </a:rPr>
              <a:t>Case Management Support</a:t>
            </a:r>
          </a:p>
          <a:p>
            <a:pPr marL="285750" marR="0" lvl="0" indent="-285750" algn="just"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1800" b="0" i="0" u="none" strike="noStrike" kern="1200" cap="none" spc="0" normalizeH="0" baseline="0" noProof="0" dirty="0">
                <a:ln>
                  <a:noFill/>
                </a:ln>
                <a:effectLst/>
                <a:uLnTx/>
                <a:uFillTx/>
                <a:latin typeface="Calibri"/>
                <a:ea typeface="+mj-ea"/>
                <a:cs typeface="Arial" pitchFamily="34" charset="0"/>
              </a:rPr>
              <a:t>Specialized assessment &amp; treatment interventions for co-occurring disorders, i.e. mental illness &amp; substance abuse</a:t>
            </a:r>
          </a:p>
          <a:p>
            <a:pPr marL="285750" marR="0" lvl="0" indent="-285750" algn="l" defTabSz="914400" rtl="0" eaLnBrk="1" fontAlgn="auto" latinLnBrk="0" hangingPunct="1">
              <a:lnSpc>
                <a:spcPct val="100000"/>
              </a:lnSpc>
              <a:spcBef>
                <a:spcPct val="0"/>
              </a:spcBef>
              <a:spcAft>
                <a:spcPts val="0"/>
              </a:spcAft>
              <a:buClrTx/>
              <a:buSzTx/>
              <a:buFont typeface="Arial"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itchFamily="34" charset="0"/>
              <a:ea typeface="+mj-ea"/>
              <a:cs typeface="Arial" pitchFamily="34" charset="0"/>
            </a:endParaRPr>
          </a:p>
        </p:txBody>
      </p:sp>
      <p:sp>
        <p:nvSpPr>
          <p:cNvPr id="10" name="Title 1"/>
          <p:cNvSpPr txBox="1">
            <a:spLocks/>
          </p:cNvSpPr>
          <p:nvPr/>
        </p:nvSpPr>
        <p:spPr>
          <a:xfrm>
            <a:off x="4152900" y="3810000"/>
            <a:ext cx="3695700" cy="24384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85750" marR="0" lvl="0" indent="-285750" algn="just"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1800" b="0" i="0" u="none" strike="noStrike" kern="1200" cap="none" spc="0" normalizeH="0" baseline="0" noProof="0" dirty="0">
                <a:ln>
                  <a:noFill/>
                </a:ln>
                <a:effectLst/>
                <a:uLnTx/>
                <a:uFillTx/>
                <a:latin typeface="Calibri"/>
                <a:ea typeface="+mj-ea"/>
                <a:cs typeface="Arial" pitchFamily="34" charset="0"/>
              </a:rPr>
              <a:t>Linkage to self-help &amp; family support groups, health services, benefits establishment, temporary and/or permanent housing</a:t>
            </a:r>
          </a:p>
          <a:p>
            <a:pPr marL="285750" marR="0" lvl="0" indent="-285750" algn="just"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1800" b="0" i="0" u="none" strike="noStrike" kern="1200" cap="none" spc="0" normalizeH="0" baseline="0" noProof="0" dirty="0">
                <a:ln>
                  <a:noFill/>
                </a:ln>
                <a:effectLst/>
                <a:uLnTx/>
                <a:uFillTx/>
                <a:latin typeface="Calibri"/>
                <a:ea typeface="+mj-ea"/>
                <a:cs typeface="Arial" pitchFamily="34" charset="0"/>
              </a:rPr>
              <a:t>Family education &amp; support</a:t>
            </a:r>
          </a:p>
          <a:p>
            <a:pPr marL="285750" marR="0" lvl="0" indent="-285750" algn="just"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1800" b="0" i="0" u="none" strike="noStrike" kern="1200" cap="none" spc="0" normalizeH="0" baseline="0" noProof="0" dirty="0">
                <a:ln>
                  <a:noFill/>
                </a:ln>
                <a:effectLst/>
                <a:uLnTx/>
                <a:uFillTx/>
                <a:latin typeface="Calibri"/>
                <a:ea typeface="+mj-ea"/>
                <a:cs typeface="Arial" pitchFamily="34" charset="0"/>
              </a:rPr>
              <a:t>Support for employment, education, &amp; social support development</a:t>
            </a:r>
          </a:p>
          <a:p>
            <a:pPr marL="285750" marR="0" lvl="0" indent="-285750" algn="just"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1800" b="0" i="0" u="none" strike="noStrike" kern="1200" cap="none" spc="0" normalizeH="0" baseline="0" noProof="0" dirty="0">
                <a:ln>
                  <a:noFill/>
                </a:ln>
                <a:effectLst/>
                <a:uLnTx/>
                <a:uFillTx/>
                <a:latin typeface="Calibri"/>
                <a:ea typeface="+mj-ea"/>
                <a:cs typeface="Arial" pitchFamily="34" charset="0"/>
              </a:rPr>
              <a:t>Wellness Center Services</a:t>
            </a:r>
          </a:p>
          <a:p>
            <a:pPr marL="285750" marR="0" lvl="0" indent="-285750" algn="just"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1800" b="0" i="0" u="none" strike="noStrike" kern="1200" cap="none" spc="0" normalizeH="0" baseline="0" noProof="0" dirty="0">
                <a:ln>
                  <a:noFill/>
                </a:ln>
                <a:effectLst/>
                <a:uLnTx/>
                <a:uFillTx/>
                <a:latin typeface="Calibri"/>
                <a:ea typeface="+mj-ea"/>
                <a:cs typeface="Arial" pitchFamily="34" charset="0"/>
              </a:rPr>
              <a:t>Peer Led Support Groups</a:t>
            </a:r>
          </a:p>
          <a:p>
            <a:pPr marL="285750" marR="0" lvl="0" indent="-285750" algn="just"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1800" b="0" i="0" u="none" strike="noStrike" kern="1200" cap="none" spc="0" normalizeH="0" baseline="0" noProof="0" dirty="0">
                <a:ln>
                  <a:noFill/>
                </a:ln>
                <a:effectLst/>
                <a:uLnTx/>
                <a:uFillTx/>
                <a:latin typeface="Calibri"/>
                <a:ea typeface="+mj-ea"/>
                <a:cs typeface="Arial" pitchFamily="34" charset="0"/>
              </a:rPr>
              <a:t>Drop In Center-Like Services</a:t>
            </a:r>
          </a:p>
          <a:p>
            <a:pPr marL="285750" marR="0" lvl="0" indent="-285750" algn="l" defTabSz="914400" rtl="0" eaLnBrk="1" fontAlgn="auto" latinLnBrk="0" hangingPunct="1">
              <a:lnSpc>
                <a:spcPct val="100000"/>
              </a:lnSpc>
              <a:spcBef>
                <a:spcPct val="0"/>
              </a:spcBef>
              <a:spcAft>
                <a:spcPts val="0"/>
              </a:spcAft>
              <a:buClrTx/>
              <a:buSzTx/>
              <a:buFont typeface="Arial"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itchFamily="34" charset="0"/>
              <a:ea typeface="+mj-ea"/>
              <a:cs typeface="Arial" pitchFamily="34" charset="0"/>
            </a:endParaRPr>
          </a:p>
        </p:txBody>
      </p:sp>
      <p:sp>
        <p:nvSpPr>
          <p:cNvPr id="8" name="Title 1"/>
          <p:cNvSpPr txBox="1">
            <a:spLocks/>
          </p:cNvSpPr>
          <p:nvPr/>
        </p:nvSpPr>
        <p:spPr>
          <a:xfrm>
            <a:off x="76200" y="0"/>
            <a:ext cx="8959802"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effectLst/>
                <a:uLnTx/>
                <a:uFillTx/>
                <a:latin typeface="Calibri"/>
                <a:ea typeface="+mj-ea"/>
                <a:cs typeface="Arial" panose="020B0604020202020204" pitchFamily="34" charset="0"/>
              </a:rPr>
              <a:t>Recovery, Resilience and Reintegration Services</a:t>
            </a:r>
          </a:p>
        </p:txBody>
      </p:sp>
    </p:spTree>
    <p:extLst>
      <p:ext uri="{BB962C8B-B14F-4D97-AF65-F5344CB8AC3E}">
        <p14:creationId xmlns:p14="http://schemas.microsoft.com/office/powerpoint/2010/main" val="2879935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a:xfrm>
            <a:off x="570256" y="733167"/>
            <a:ext cx="8232087" cy="3023287"/>
          </a:xfrm>
        </p:spPr>
        <p:txBody>
          <a:bodyPr>
            <a:noAutofit/>
          </a:bodyPr>
          <a:lstStyle/>
          <a:p>
            <a:pPr algn="ctr"/>
            <a:r>
              <a:rPr lang="en-US" sz="5000" b="1" dirty="0">
                <a:latin typeface="Arial" panose="020B0604020202020204" pitchFamily="34" charset="0"/>
                <a:cs typeface="Arial" panose="020B0604020202020204" pitchFamily="34" charset="0"/>
              </a:rPr>
              <a:t>Questions?</a:t>
            </a:r>
            <a:r>
              <a:rPr lang="en-US" sz="4000" b="1" dirty="0">
                <a:latin typeface="Arial" panose="020B0604020202020204" pitchFamily="34" charset="0"/>
                <a:cs typeface="Arial" panose="020B0604020202020204" pitchFamily="34" charset="0"/>
              </a:rPr>
              <a:t/>
            </a:r>
            <a:br>
              <a:rPr lang="en-US" sz="4000" b="1"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
            </a:r>
            <a:br>
              <a:rPr lang="en-US" sz="4000" b="1"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Thank you!</a:t>
            </a:r>
            <a:br>
              <a:rPr lang="en-US" sz="4000" b="1" dirty="0">
                <a:latin typeface="Arial" panose="020B0604020202020204" pitchFamily="34" charset="0"/>
                <a:cs typeface="Arial" panose="020B0604020202020204" pitchFamily="34" charset="0"/>
              </a:rPr>
            </a:br>
            <a:endParaRPr lang="en-US" sz="4000" b="1" dirty="0">
              <a:latin typeface="Arial" panose="020B0604020202020204" pitchFamily="34" charset="0"/>
              <a:cs typeface="Arial" panose="020B0604020202020204" pitchFamily="34" charset="0"/>
            </a:endParaRPr>
          </a:p>
        </p:txBody>
      </p:sp>
      <p:sp>
        <p:nvSpPr>
          <p:cNvPr id="5" name="Subtitle 2">
            <a:extLst>
              <a:ext uri="{FF2B5EF4-FFF2-40B4-BE49-F238E27FC236}">
                <a16:creationId xmlns:a16="http://schemas.microsoft.com/office/drawing/2014/main" xmlns="" id="{98925868-DAC8-4DE3-B5C1-5FD488A6F511}"/>
              </a:ext>
            </a:extLst>
          </p:cNvPr>
          <p:cNvSpPr>
            <a:spLocks noGrp="1"/>
          </p:cNvSpPr>
          <p:nvPr>
            <p:ph type="subTitle" idx="1"/>
          </p:nvPr>
        </p:nvSpPr>
        <p:spPr>
          <a:xfrm>
            <a:off x="310246" y="4657197"/>
            <a:ext cx="8492097" cy="1774311"/>
          </a:xfrm>
          <a:solidFill>
            <a:schemeClr val="bg1"/>
          </a:solidFill>
          <a:ln>
            <a:noFill/>
          </a:ln>
        </p:spPr>
        <p:txBody>
          <a:bodyPr vert="horz" anchor="t">
            <a:noAutofit/>
          </a:bodyPr>
          <a:lstStyle/>
          <a:p>
            <a:pPr marL="47625">
              <a:spcAft>
                <a:spcPts val="600"/>
              </a:spcAft>
            </a:pPr>
            <a:r>
              <a:rPr lang="en-US" sz="2200" b="1" dirty="0">
                <a:latin typeface="Arial" panose="020B0604020202020204" pitchFamily="34" charset="0"/>
                <a:cs typeface="Arial" panose="020B0604020202020204" pitchFamily="34" charset="0"/>
              </a:rPr>
              <a:t>Leticia Colchado, </a:t>
            </a:r>
            <a:r>
              <a:rPr lang="en-US" sz="2200" dirty="0">
                <a:latin typeface="Arial" panose="020B0604020202020204" pitchFamily="34" charset="0"/>
                <a:cs typeface="Arial" panose="020B0604020202020204" pitchFamily="34" charset="0"/>
              </a:rPr>
              <a:t>lcolchado@ceo.lacounty.gov</a:t>
            </a:r>
            <a:r>
              <a:rPr lang="en-US" sz="2200" b="1" dirty="0">
                <a:latin typeface="Arial" panose="020B0604020202020204" pitchFamily="34" charset="0"/>
                <a:cs typeface="Arial" panose="020B0604020202020204" pitchFamily="34" charset="0"/>
              </a:rPr>
              <a:t> </a:t>
            </a:r>
          </a:p>
          <a:p>
            <a:pPr marL="47625">
              <a:spcAft>
                <a:spcPts val="600"/>
              </a:spcAft>
            </a:pPr>
            <a:r>
              <a:rPr lang="en-US" sz="2200" b="1" dirty="0">
                <a:latin typeface="Arial" panose="020B0604020202020204" pitchFamily="34" charset="0"/>
                <a:cs typeface="Arial" panose="020B0604020202020204" pitchFamily="34" charset="0"/>
              </a:rPr>
              <a:t>Jaclyn Grant, </a:t>
            </a:r>
            <a:r>
              <a:rPr lang="en-US" sz="2200" dirty="0">
                <a:latin typeface="Arial" panose="020B0604020202020204" pitchFamily="34" charset="0"/>
                <a:cs typeface="Arial" panose="020B0604020202020204" pitchFamily="34" charset="0"/>
              </a:rPr>
              <a:t>jgrant@lahsa.org</a:t>
            </a:r>
          </a:p>
          <a:p>
            <a:pPr marL="47625">
              <a:spcAft>
                <a:spcPts val="600"/>
              </a:spcAft>
            </a:pPr>
            <a:r>
              <a:rPr lang="en-US" sz="2200" b="1" dirty="0">
                <a:latin typeface="Arial" panose="020B0604020202020204" pitchFamily="34" charset="0"/>
                <a:cs typeface="Arial" panose="020B0604020202020204" pitchFamily="34" charset="0"/>
              </a:rPr>
              <a:t>Gregory Breuer, </a:t>
            </a:r>
            <a:r>
              <a:rPr lang="en-US" sz="2200" dirty="0">
                <a:latin typeface="Arial" panose="020B0604020202020204" pitchFamily="34" charset="0"/>
                <a:cs typeface="Arial" panose="020B0604020202020204" pitchFamily="34" charset="0"/>
              </a:rPr>
              <a:t>gbreur@dcfs.lacounty.gov</a:t>
            </a:r>
          </a:p>
          <a:p>
            <a:pPr marL="47625">
              <a:spcAft>
                <a:spcPts val="600"/>
              </a:spcAft>
            </a:pPr>
            <a:r>
              <a:rPr lang="en-US" sz="2200" b="1" dirty="0">
                <a:latin typeface="Arial" panose="020B0604020202020204" pitchFamily="34" charset="0"/>
                <a:cs typeface="Arial" panose="020B0604020202020204" pitchFamily="34" charset="0"/>
              </a:rPr>
              <a:t>Mary Romero, </a:t>
            </a:r>
            <a:r>
              <a:rPr lang="en-US" sz="2200" dirty="0">
                <a:latin typeface="Arial" panose="020B0604020202020204" pitchFamily="34" charset="0"/>
                <a:cs typeface="Arial" panose="020B0604020202020204" pitchFamily="34" charset="0"/>
              </a:rPr>
              <a:t>mromero@dmh.lacounty.gov</a:t>
            </a:r>
          </a:p>
          <a:p>
            <a:pPr marL="47625"/>
            <a:r>
              <a:rPr lang="en-US" sz="2200" b="1" dirty="0">
                <a:latin typeface="Arial" panose="020B0604020202020204" pitchFamily="34" charset="0"/>
                <a:cs typeface="Arial" panose="020B0604020202020204" pitchFamily="34" charset="0"/>
              </a:rPr>
              <a:t>					    </a:t>
            </a:r>
          </a:p>
          <a:p>
            <a:pPr marL="47625"/>
            <a:r>
              <a:rPr lang="en-US" sz="2200" b="1" dirty="0">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xmlns="" id="{1064CD47-FA8E-4ACF-A7EE-A50F85142542}"/>
              </a:ext>
            </a:extLst>
          </p:cNvPr>
          <p:cNvSpPr/>
          <p:nvPr/>
        </p:nvSpPr>
        <p:spPr>
          <a:xfrm>
            <a:off x="0" y="3462008"/>
            <a:ext cx="9144000" cy="7956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749687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DB9BA0B2-9157-49A7-981C-34A6521368E8}"/>
              </a:ext>
            </a:extLst>
          </p:cNvPr>
          <p:cNvSpPr txBox="1">
            <a:spLocks noGrp="1"/>
          </p:cNvSpPr>
          <p:nvPr>
            <p:ph type="title"/>
          </p:nvPr>
        </p:nvSpPr>
        <p:spPr bwMode="auto">
          <a:xfrm>
            <a:off x="0" y="0"/>
            <a:ext cx="9144000" cy="838200"/>
          </a:xfrm>
          <a:prstGeom prst="rect">
            <a:avLst/>
          </a:prstGeom>
          <a:solidFill>
            <a:srgbClr val="6E1870"/>
          </a:solidFill>
          <a:ln>
            <a:noFill/>
          </a:ln>
          <a:extLst/>
        </p:spPr>
        <p:txBody>
          <a:bodyPr vert="horz" wrap="square" lIns="182880" tIns="45709" rIns="91418" bIns="45709" numCol="1" anchor="ctr" anchorCtr="0" compatLnSpc="1">
            <a:prstTxWarp prst="textNoShape">
              <a:avLst/>
            </a:prstTxWarp>
            <a:normAutofit/>
          </a:bodyPr>
          <a:lstStyle>
            <a:lvl1pPr algn="l" rtl="0" eaLnBrk="0" fontAlgn="base" hangingPunct="0">
              <a:lnSpc>
                <a:spcPct val="80000"/>
              </a:lnSpc>
              <a:spcBef>
                <a:spcPct val="0"/>
              </a:spcBef>
              <a:spcAft>
                <a:spcPct val="0"/>
              </a:spcAft>
              <a:defRPr sz="3600">
                <a:solidFill>
                  <a:schemeClr val="bg1"/>
                </a:solidFill>
                <a:latin typeface="Arial" panose="020B0604020202020204" pitchFamily="34" charset="0"/>
                <a:ea typeface="ＭＳ Ｐゴシック" charset="0"/>
                <a:cs typeface="Arial" panose="020B0604020202020204" pitchFamily="34" charset="0"/>
              </a:defRPr>
            </a:lvl1pPr>
            <a:lvl2pPr algn="l" rtl="0" eaLnBrk="0" fontAlgn="base" hangingPunct="0">
              <a:lnSpc>
                <a:spcPct val="80000"/>
              </a:lnSpc>
              <a:spcBef>
                <a:spcPct val="0"/>
              </a:spcBef>
              <a:spcAft>
                <a:spcPct val="0"/>
              </a:spcAft>
              <a:defRPr sz="4000">
                <a:solidFill>
                  <a:schemeClr val="bg1"/>
                </a:solidFill>
                <a:latin typeface="Arial Narrow" pitchFamily="34" charset="0"/>
                <a:ea typeface="ＭＳ Ｐゴシック" charset="0"/>
              </a:defRPr>
            </a:lvl2pPr>
            <a:lvl3pPr algn="l" rtl="0" eaLnBrk="0" fontAlgn="base" hangingPunct="0">
              <a:lnSpc>
                <a:spcPct val="80000"/>
              </a:lnSpc>
              <a:spcBef>
                <a:spcPct val="0"/>
              </a:spcBef>
              <a:spcAft>
                <a:spcPct val="0"/>
              </a:spcAft>
              <a:defRPr sz="4000">
                <a:solidFill>
                  <a:schemeClr val="bg1"/>
                </a:solidFill>
                <a:latin typeface="Arial Narrow" pitchFamily="34" charset="0"/>
                <a:ea typeface="ＭＳ Ｐゴシック" charset="0"/>
              </a:defRPr>
            </a:lvl3pPr>
            <a:lvl4pPr algn="l" rtl="0" eaLnBrk="0" fontAlgn="base" hangingPunct="0">
              <a:lnSpc>
                <a:spcPct val="80000"/>
              </a:lnSpc>
              <a:spcBef>
                <a:spcPct val="0"/>
              </a:spcBef>
              <a:spcAft>
                <a:spcPct val="0"/>
              </a:spcAft>
              <a:defRPr sz="4000">
                <a:solidFill>
                  <a:schemeClr val="bg1"/>
                </a:solidFill>
                <a:latin typeface="Arial Narrow" pitchFamily="34" charset="0"/>
                <a:ea typeface="ＭＳ Ｐゴシック" charset="0"/>
              </a:defRPr>
            </a:lvl4pPr>
            <a:lvl5pPr algn="l" rtl="0" eaLnBrk="0" fontAlgn="base" hangingPunct="0">
              <a:lnSpc>
                <a:spcPct val="80000"/>
              </a:lnSpc>
              <a:spcBef>
                <a:spcPct val="0"/>
              </a:spcBef>
              <a:spcAft>
                <a:spcPct val="0"/>
              </a:spcAft>
              <a:defRPr sz="4000">
                <a:solidFill>
                  <a:schemeClr val="bg1"/>
                </a:solidFill>
                <a:latin typeface="Arial Narrow" pitchFamily="34" charset="0"/>
                <a:ea typeface="ＭＳ Ｐゴシック" charset="0"/>
              </a:defRPr>
            </a:lvl5pPr>
            <a:lvl6pPr marL="457200" algn="l" rtl="0" fontAlgn="base">
              <a:lnSpc>
                <a:spcPct val="80000"/>
              </a:lnSpc>
              <a:spcBef>
                <a:spcPct val="0"/>
              </a:spcBef>
              <a:spcAft>
                <a:spcPct val="0"/>
              </a:spcAft>
              <a:defRPr sz="4000">
                <a:solidFill>
                  <a:srgbClr val="006587"/>
                </a:solidFill>
                <a:latin typeface="Garamond" pitchFamily="18" charset="0"/>
              </a:defRPr>
            </a:lvl6pPr>
            <a:lvl7pPr marL="914400" algn="l" rtl="0" fontAlgn="base">
              <a:lnSpc>
                <a:spcPct val="80000"/>
              </a:lnSpc>
              <a:spcBef>
                <a:spcPct val="0"/>
              </a:spcBef>
              <a:spcAft>
                <a:spcPct val="0"/>
              </a:spcAft>
              <a:defRPr sz="4000">
                <a:solidFill>
                  <a:srgbClr val="006587"/>
                </a:solidFill>
                <a:latin typeface="Garamond" pitchFamily="18" charset="0"/>
              </a:defRPr>
            </a:lvl7pPr>
            <a:lvl8pPr marL="1371600" algn="l" rtl="0" fontAlgn="base">
              <a:lnSpc>
                <a:spcPct val="80000"/>
              </a:lnSpc>
              <a:spcBef>
                <a:spcPct val="0"/>
              </a:spcBef>
              <a:spcAft>
                <a:spcPct val="0"/>
              </a:spcAft>
              <a:defRPr sz="4000">
                <a:solidFill>
                  <a:srgbClr val="006587"/>
                </a:solidFill>
                <a:latin typeface="Garamond" pitchFamily="18" charset="0"/>
              </a:defRPr>
            </a:lvl8pPr>
            <a:lvl9pPr marL="1828800" algn="l" rtl="0" fontAlgn="base">
              <a:lnSpc>
                <a:spcPct val="80000"/>
              </a:lnSpc>
              <a:spcBef>
                <a:spcPct val="0"/>
              </a:spcBef>
              <a:spcAft>
                <a:spcPct val="0"/>
              </a:spcAft>
              <a:defRPr sz="4000">
                <a:solidFill>
                  <a:srgbClr val="006587"/>
                </a:solidFill>
                <a:latin typeface="Garamond" pitchFamily="18" charset="0"/>
              </a:defRPr>
            </a:lvl9pPr>
          </a:lstStyle>
          <a:p>
            <a:pPr algn="ctr">
              <a:defRPr/>
            </a:pPr>
            <a:r>
              <a:rPr lang="en-US" sz="3700" kern="0" dirty="0">
                <a:solidFill>
                  <a:srgbClr val="FFFFFF"/>
                </a:solidFill>
              </a:rPr>
              <a:t>Homeless Initiative &amp; Measure H</a:t>
            </a:r>
            <a:r>
              <a:rPr lang="en-US" sz="4000" kern="0" dirty="0">
                <a:solidFill>
                  <a:srgbClr val="FFFFFF"/>
                </a:solidFill>
              </a:rPr>
              <a:t> </a:t>
            </a:r>
            <a:endParaRPr kumimoji="0" lang="en-US" sz="40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 name="TextBox 5">
            <a:extLst>
              <a:ext uri="{FF2B5EF4-FFF2-40B4-BE49-F238E27FC236}">
                <a16:creationId xmlns:a16="http://schemas.microsoft.com/office/drawing/2014/main" xmlns="" id="{15B89426-128B-41A6-BEB6-8107DE1D87E4}"/>
              </a:ext>
            </a:extLst>
          </p:cNvPr>
          <p:cNvSpPr txBox="1"/>
          <p:nvPr/>
        </p:nvSpPr>
        <p:spPr>
          <a:xfrm>
            <a:off x="0" y="1371122"/>
            <a:ext cx="9144000" cy="4893647"/>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Launched in August 2015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Initial Charge of developing a comprehensive set of recommended County Strategies to combat homelessness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HI lead an Inclusive and Collaborative process involving over 1,100 experts and community members focused on what works</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18 Policy Summits and 4 Focus Groups identified the key issues impacting homelessness and resulting strategies.</a:t>
            </a: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Initial plan did not include “carve-outs” for special populations</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12/15/15 - Board adopted motion identifying Transition Age Youth as a priority population and directed CEO to allocate $5 Million of initial HI funding to Enhance Services for Transition Age Youth</a:t>
            </a:r>
          </a:p>
        </p:txBody>
      </p:sp>
      <p:sp>
        <p:nvSpPr>
          <p:cNvPr id="8" name="TextBox 7">
            <a:extLst>
              <a:ext uri="{FF2B5EF4-FFF2-40B4-BE49-F238E27FC236}">
                <a16:creationId xmlns:a16="http://schemas.microsoft.com/office/drawing/2014/main" xmlns="" id="{9AB2AEC8-A8A6-4417-A5F8-9496C80ECB6A}"/>
              </a:ext>
            </a:extLst>
          </p:cNvPr>
          <p:cNvSpPr txBox="1"/>
          <p:nvPr/>
        </p:nvSpPr>
        <p:spPr>
          <a:xfrm>
            <a:off x="285094" y="838200"/>
            <a:ext cx="8674443" cy="769441"/>
          </a:xfrm>
          <a:prstGeom prst="rect">
            <a:avLst/>
          </a:prstGeom>
          <a:noFill/>
        </p:spPr>
        <p:txBody>
          <a:bodyPr wrap="square" rtlCol="0">
            <a:spAutoFit/>
          </a:bodyPr>
          <a:lstStyle/>
          <a:p>
            <a:pPr lvl="0" algn="ctr" defTabSz="457200">
              <a:defRPr/>
            </a:pPr>
            <a:r>
              <a:rPr lang="en-US" sz="2200" b="1" dirty="0">
                <a:solidFill>
                  <a:prstClr val="black"/>
                </a:solidFill>
                <a:latin typeface="Arial" panose="020B0604020202020204" pitchFamily="34" charset="0"/>
                <a:cs typeface="Arial" panose="020B0604020202020204" pitchFamily="34" charset="0"/>
              </a:rPr>
              <a:t>Seizing the Moment:  Historic opportunity to combat homelessness throughout LA County</a:t>
            </a:r>
          </a:p>
        </p:txBody>
      </p:sp>
      <p:pic>
        <p:nvPicPr>
          <p:cNvPr id="7" name="Picture 6">
            <a:extLst>
              <a:ext uri="{FF2B5EF4-FFF2-40B4-BE49-F238E27FC236}">
                <a16:creationId xmlns:a16="http://schemas.microsoft.com/office/drawing/2014/main" xmlns="" id="{D764971E-5DB6-4BA9-A66B-4AEC250848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8217" y="5638298"/>
            <a:ext cx="2397640" cy="1640465"/>
          </a:xfrm>
          <a:prstGeom prst="rect">
            <a:avLst/>
          </a:prstGeom>
        </p:spPr>
      </p:pic>
    </p:spTree>
    <p:extLst>
      <p:ext uri="{BB962C8B-B14F-4D97-AF65-F5344CB8AC3E}">
        <p14:creationId xmlns:p14="http://schemas.microsoft.com/office/powerpoint/2010/main" val="1581486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DB9BA0B2-9157-49A7-981C-34A6521368E8}"/>
              </a:ext>
            </a:extLst>
          </p:cNvPr>
          <p:cNvSpPr txBox="1">
            <a:spLocks noGrp="1"/>
          </p:cNvSpPr>
          <p:nvPr>
            <p:ph type="title"/>
          </p:nvPr>
        </p:nvSpPr>
        <p:spPr bwMode="auto">
          <a:xfrm>
            <a:off x="0" y="0"/>
            <a:ext cx="9144000" cy="838200"/>
          </a:xfrm>
          <a:prstGeom prst="rect">
            <a:avLst/>
          </a:prstGeom>
          <a:solidFill>
            <a:srgbClr val="6E1870"/>
          </a:solidFill>
          <a:ln>
            <a:noFill/>
          </a:ln>
          <a:extLst/>
        </p:spPr>
        <p:txBody>
          <a:bodyPr vert="horz" wrap="square" lIns="182880" tIns="45709" rIns="91418" bIns="45709" numCol="1" anchor="ctr" anchorCtr="0" compatLnSpc="1">
            <a:prstTxWarp prst="textNoShape">
              <a:avLst/>
            </a:prstTxWarp>
            <a:normAutofit/>
          </a:bodyPr>
          <a:lstStyle>
            <a:lvl1pPr algn="l" rtl="0" eaLnBrk="0" fontAlgn="base" hangingPunct="0">
              <a:lnSpc>
                <a:spcPct val="80000"/>
              </a:lnSpc>
              <a:spcBef>
                <a:spcPct val="0"/>
              </a:spcBef>
              <a:spcAft>
                <a:spcPct val="0"/>
              </a:spcAft>
              <a:defRPr sz="3600">
                <a:solidFill>
                  <a:schemeClr val="bg1"/>
                </a:solidFill>
                <a:latin typeface="Arial" panose="020B0604020202020204" pitchFamily="34" charset="0"/>
                <a:ea typeface="ＭＳ Ｐゴシック" charset="0"/>
                <a:cs typeface="Arial" panose="020B0604020202020204" pitchFamily="34" charset="0"/>
              </a:defRPr>
            </a:lvl1pPr>
            <a:lvl2pPr algn="l" rtl="0" eaLnBrk="0" fontAlgn="base" hangingPunct="0">
              <a:lnSpc>
                <a:spcPct val="80000"/>
              </a:lnSpc>
              <a:spcBef>
                <a:spcPct val="0"/>
              </a:spcBef>
              <a:spcAft>
                <a:spcPct val="0"/>
              </a:spcAft>
              <a:defRPr sz="4000">
                <a:solidFill>
                  <a:schemeClr val="bg1"/>
                </a:solidFill>
                <a:latin typeface="Arial Narrow" pitchFamily="34" charset="0"/>
                <a:ea typeface="ＭＳ Ｐゴシック" charset="0"/>
              </a:defRPr>
            </a:lvl2pPr>
            <a:lvl3pPr algn="l" rtl="0" eaLnBrk="0" fontAlgn="base" hangingPunct="0">
              <a:lnSpc>
                <a:spcPct val="80000"/>
              </a:lnSpc>
              <a:spcBef>
                <a:spcPct val="0"/>
              </a:spcBef>
              <a:spcAft>
                <a:spcPct val="0"/>
              </a:spcAft>
              <a:defRPr sz="4000">
                <a:solidFill>
                  <a:schemeClr val="bg1"/>
                </a:solidFill>
                <a:latin typeface="Arial Narrow" pitchFamily="34" charset="0"/>
                <a:ea typeface="ＭＳ Ｐゴシック" charset="0"/>
              </a:defRPr>
            </a:lvl3pPr>
            <a:lvl4pPr algn="l" rtl="0" eaLnBrk="0" fontAlgn="base" hangingPunct="0">
              <a:lnSpc>
                <a:spcPct val="80000"/>
              </a:lnSpc>
              <a:spcBef>
                <a:spcPct val="0"/>
              </a:spcBef>
              <a:spcAft>
                <a:spcPct val="0"/>
              </a:spcAft>
              <a:defRPr sz="4000">
                <a:solidFill>
                  <a:schemeClr val="bg1"/>
                </a:solidFill>
                <a:latin typeface="Arial Narrow" pitchFamily="34" charset="0"/>
                <a:ea typeface="ＭＳ Ｐゴシック" charset="0"/>
              </a:defRPr>
            </a:lvl4pPr>
            <a:lvl5pPr algn="l" rtl="0" eaLnBrk="0" fontAlgn="base" hangingPunct="0">
              <a:lnSpc>
                <a:spcPct val="80000"/>
              </a:lnSpc>
              <a:spcBef>
                <a:spcPct val="0"/>
              </a:spcBef>
              <a:spcAft>
                <a:spcPct val="0"/>
              </a:spcAft>
              <a:defRPr sz="4000">
                <a:solidFill>
                  <a:schemeClr val="bg1"/>
                </a:solidFill>
                <a:latin typeface="Arial Narrow" pitchFamily="34" charset="0"/>
                <a:ea typeface="ＭＳ Ｐゴシック" charset="0"/>
              </a:defRPr>
            </a:lvl5pPr>
            <a:lvl6pPr marL="457200" algn="l" rtl="0" fontAlgn="base">
              <a:lnSpc>
                <a:spcPct val="80000"/>
              </a:lnSpc>
              <a:spcBef>
                <a:spcPct val="0"/>
              </a:spcBef>
              <a:spcAft>
                <a:spcPct val="0"/>
              </a:spcAft>
              <a:defRPr sz="4000">
                <a:solidFill>
                  <a:srgbClr val="006587"/>
                </a:solidFill>
                <a:latin typeface="Garamond" pitchFamily="18" charset="0"/>
              </a:defRPr>
            </a:lvl6pPr>
            <a:lvl7pPr marL="914400" algn="l" rtl="0" fontAlgn="base">
              <a:lnSpc>
                <a:spcPct val="80000"/>
              </a:lnSpc>
              <a:spcBef>
                <a:spcPct val="0"/>
              </a:spcBef>
              <a:spcAft>
                <a:spcPct val="0"/>
              </a:spcAft>
              <a:defRPr sz="4000">
                <a:solidFill>
                  <a:srgbClr val="006587"/>
                </a:solidFill>
                <a:latin typeface="Garamond" pitchFamily="18" charset="0"/>
              </a:defRPr>
            </a:lvl7pPr>
            <a:lvl8pPr marL="1371600" algn="l" rtl="0" fontAlgn="base">
              <a:lnSpc>
                <a:spcPct val="80000"/>
              </a:lnSpc>
              <a:spcBef>
                <a:spcPct val="0"/>
              </a:spcBef>
              <a:spcAft>
                <a:spcPct val="0"/>
              </a:spcAft>
              <a:defRPr sz="4000">
                <a:solidFill>
                  <a:srgbClr val="006587"/>
                </a:solidFill>
                <a:latin typeface="Garamond" pitchFamily="18" charset="0"/>
              </a:defRPr>
            </a:lvl8pPr>
            <a:lvl9pPr marL="1828800" algn="l" rtl="0" fontAlgn="base">
              <a:lnSpc>
                <a:spcPct val="80000"/>
              </a:lnSpc>
              <a:spcBef>
                <a:spcPct val="0"/>
              </a:spcBef>
              <a:spcAft>
                <a:spcPct val="0"/>
              </a:spcAft>
              <a:defRPr sz="4000">
                <a:solidFill>
                  <a:srgbClr val="006587"/>
                </a:solidFill>
                <a:latin typeface="Garamond" pitchFamily="18" charset="0"/>
              </a:defRPr>
            </a:lvl9pPr>
          </a:lstStyle>
          <a:p>
            <a:pPr algn="ctr">
              <a:defRPr/>
            </a:pPr>
            <a:r>
              <a:rPr lang="en-US" sz="3700" kern="0" dirty="0">
                <a:solidFill>
                  <a:srgbClr val="FFFFFF"/>
                </a:solidFill>
              </a:rPr>
              <a:t>Homeless Initiative &amp; Measure H</a:t>
            </a:r>
            <a:r>
              <a:rPr lang="en-US" sz="4000" kern="0" dirty="0">
                <a:solidFill>
                  <a:srgbClr val="FFFFFF"/>
                </a:solidFill>
              </a:rPr>
              <a:t> </a:t>
            </a:r>
            <a:endParaRPr kumimoji="0" lang="en-US" sz="40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 name="TextBox 5">
            <a:extLst>
              <a:ext uri="{FF2B5EF4-FFF2-40B4-BE49-F238E27FC236}">
                <a16:creationId xmlns:a16="http://schemas.microsoft.com/office/drawing/2014/main" xmlns="" id="{15B89426-128B-41A6-BEB6-8107DE1D87E4}"/>
              </a:ext>
            </a:extLst>
          </p:cNvPr>
          <p:cNvSpPr txBox="1"/>
          <p:nvPr/>
        </p:nvSpPr>
        <p:spPr>
          <a:xfrm>
            <a:off x="474845" y="933016"/>
            <a:ext cx="8194307" cy="5324535"/>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342900" lvl="0" indent="-342900" defTabSz="457200">
              <a:buClr>
                <a:schemeClr val="tx1"/>
              </a:buClr>
              <a:buFont typeface="Wingdings" panose="05000000000000000000" pitchFamily="2" charset="2"/>
              <a:buChar char="§"/>
              <a:defRPr/>
            </a:pPr>
            <a:r>
              <a:rPr lang="en-US" sz="2000" dirty="0">
                <a:solidFill>
                  <a:prstClr val="black"/>
                </a:solidFill>
                <a:latin typeface="Arial" panose="020B0604020202020204" pitchFamily="34" charset="0"/>
                <a:cs typeface="Arial" panose="020B0604020202020204" pitchFamily="34" charset="0"/>
              </a:rPr>
              <a:t>On February 9, 2016, the Board of Supervisors adopted a coordinated set of 47 strategies to combat homelessness, including strategies in which cities, businesses and faith leaders can participate</a:t>
            </a:r>
          </a:p>
          <a:p>
            <a:pPr marL="342900" lvl="0" indent="-342900" defTabSz="457200">
              <a:buClr>
                <a:schemeClr val="tx1"/>
              </a:buClr>
              <a:buFont typeface="Wingdings" panose="05000000000000000000" pitchFamily="2" charset="2"/>
              <a:buChar char="§"/>
              <a:defRPr/>
            </a:pPr>
            <a:endParaRPr lang="en-US" sz="2000" dirty="0">
              <a:solidFill>
                <a:prstClr val="black"/>
              </a:solidFill>
              <a:latin typeface="Arial" panose="020B0604020202020204" pitchFamily="34" charset="0"/>
              <a:cs typeface="Arial" panose="020B0604020202020204" pitchFamily="34" charset="0"/>
            </a:endParaRPr>
          </a:p>
          <a:p>
            <a:pPr marL="342900" lvl="0" indent="-342900" defTabSz="457200">
              <a:buClr>
                <a:schemeClr val="tx1"/>
              </a:buClr>
              <a:buFont typeface="Wingdings" panose="05000000000000000000" pitchFamily="2" charset="2"/>
              <a:buChar char="§"/>
              <a:defRPr/>
            </a:pPr>
            <a:r>
              <a:rPr lang="en-US" sz="2000" dirty="0">
                <a:solidFill>
                  <a:prstClr val="black"/>
                </a:solidFill>
                <a:latin typeface="Arial" panose="020B0604020202020204" pitchFamily="34" charset="0"/>
                <a:cs typeface="Arial" panose="020B0604020202020204" pitchFamily="34" charset="0"/>
              </a:rPr>
              <a:t>New one-time funding approved:  $99.7 million</a:t>
            </a:r>
          </a:p>
          <a:p>
            <a:pPr marL="342900" lvl="0" indent="-342900" defTabSz="457200">
              <a:buClr>
                <a:schemeClr val="tx1"/>
              </a:buClr>
              <a:buFont typeface="Wingdings" panose="05000000000000000000" pitchFamily="2" charset="2"/>
              <a:buChar char="§"/>
              <a:defRPr/>
            </a:pPr>
            <a:endParaRPr lang="en-US" sz="2000" dirty="0">
              <a:solidFill>
                <a:prstClr val="black"/>
              </a:solidFill>
              <a:latin typeface="Arial" panose="020B0604020202020204" pitchFamily="34" charset="0"/>
              <a:cs typeface="Arial" panose="020B0604020202020204" pitchFamily="34" charset="0"/>
            </a:endParaRPr>
          </a:p>
          <a:p>
            <a:pPr marL="342900" lvl="0" indent="-342900" defTabSz="457200">
              <a:buClr>
                <a:schemeClr val="tx1"/>
              </a:buClr>
              <a:buFont typeface="Wingdings" panose="05000000000000000000" pitchFamily="2" charset="2"/>
              <a:buChar char="§"/>
              <a:defRPr/>
            </a:pPr>
            <a:r>
              <a:rPr lang="en-US" sz="2000" dirty="0">
                <a:solidFill>
                  <a:prstClr val="black"/>
                </a:solidFill>
                <a:latin typeface="Arial" panose="020B0604020202020204" pitchFamily="34" charset="0"/>
                <a:cs typeface="Arial" panose="020B0604020202020204" pitchFamily="34" charset="0"/>
              </a:rPr>
              <a:t>Key Principles Guiding Strategies</a:t>
            </a:r>
          </a:p>
          <a:p>
            <a:pPr marL="800100" lvl="1" indent="-342900" defTabSz="457200">
              <a:buClr>
                <a:schemeClr val="tx1"/>
              </a:buClr>
              <a:buFont typeface="Wingdings" panose="05000000000000000000" pitchFamily="2" charset="2"/>
              <a:buChar char="Ø"/>
              <a:defRPr/>
            </a:pPr>
            <a:r>
              <a:rPr lang="en-US" sz="2000" dirty="0">
                <a:solidFill>
                  <a:prstClr val="black"/>
                </a:solidFill>
                <a:latin typeface="Arial" panose="020B0604020202020204" pitchFamily="34" charset="0"/>
                <a:cs typeface="Arial" panose="020B0604020202020204" pitchFamily="34" charset="0"/>
              </a:rPr>
              <a:t>Collaboration among County, Cities, and Community Partners</a:t>
            </a:r>
          </a:p>
          <a:p>
            <a:pPr marL="800100" lvl="1" indent="-342900" defTabSz="457200">
              <a:buClr>
                <a:schemeClr val="tx1"/>
              </a:buClr>
              <a:buFont typeface="Wingdings" panose="05000000000000000000" pitchFamily="2" charset="2"/>
              <a:buChar char="Ø"/>
              <a:defRPr/>
            </a:pPr>
            <a:r>
              <a:rPr lang="en-US" sz="2000" dirty="0">
                <a:solidFill>
                  <a:prstClr val="black"/>
                </a:solidFill>
                <a:latin typeface="Arial" panose="020B0604020202020204" pitchFamily="34" charset="0"/>
                <a:cs typeface="Arial" panose="020B0604020202020204" pitchFamily="34" charset="0"/>
              </a:rPr>
              <a:t>Investing in Proven Strategies</a:t>
            </a:r>
          </a:p>
          <a:p>
            <a:pPr marL="800100" lvl="1" indent="-342900" defTabSz="457200">
              <a:buClr>
                <a:schemeClr val="tx1"/>
              </a:buClr>
              <a:buFont typeface="Wingdings" panose="05000000000000000000" pitchFamily="2" charset="2"/>
              <a:buChar char="Ø"/>
              <a:defRPr/>
            </a:pPr>
            <a:r>
              <a:rPr lang="en-US" sz="2000" dirty="0">
                <a:solidFill>
                  <a:prstClr val="black"/>
                </a:solidFill>
                <a:latin typeface="Arial" panose="020B0604020202020204" pitchFamily="34" charset="0"/>
                <a:cs typeface="Arial" panose="020B0604020202020204" pitchFamily="34" charset="0"/>
              </a:rPr>
              <a:t>Leveraging mainstream health, social services and criminal just systems</a:t>
            </a:r>
          </a:p>
          <a:p>
            <a:pPr marL="800100" lvl="1" indent="-342900" defTabSz="457200">
              <a:buClr>
                <a:schemeClr val="tx1"/>
              </a:buClr>
              <a:buFont typeface="Wingdings" panose="05000000000000000000" pitchFamily="2" charset="2"/>
              <a:buChar char="Ø"/>
              <a:defRPr/>
            </a:pPr>
            <a:r>
              <a:rPr lang="en-US" sz="2000" dirty="0">
                <a:solidFill>
                  <a:prstClr val="black"/>
                </a:solidFill>
                <a:latin typeface="Arial" panose="020B0604020202020204" pitchFamily="34" charset="0"/>
                <a:cs typeface="Arial" panose="020B0604020202020204" pitchFamily="34" charset="0"/>
              </a:rPr>
              <a:t>Seamless, client-centered services</a:t>
            </a:r>
          </a:p>
          <a:p>
            <a:pPr lvl="1" defTabSz="457200">
              <a:defRPr/>
            </a:pPr>
            <a:endParaRPr lang="en-US" sz="2000" dirty="0">
              <a:solidFill>
                <a:prstClr val="black"/>
              </a:solidFill>
              <a:latin typeface="Arial" panose="020B0604020202020204" pitchFamily="34" charset="0"/>
              <a:cs typeface="Arial" panose="020B0604020202020204" pitchFamily="34" charset="0"/>
            </a:endParaRPr>
          </a:p>
          <a:p>
            <a:pPr marL="285750" lvl="1" indent="-285750" defTabSz="457200">
              <a:buFont typeface="Arial" panose="020B0604020202020204" pitchFamily="34" charset="0"/>
              <a:buChar char="•"/>
              <a:defRPr/>
            </a:pPr>
            <a:r>
              <a:rPr lang="en-US" sz="2000" dirty="0">
                <a:solidFill>
                  <a:prstClr val="black"/>
                </a:solidFill>
                <a:latin typeface="Arial" panose="020B0604020202020204" pitchFamily="34" charset="0"/>
                <a:cs typeface="Arial" panose="020B0604020202020204" pitchFamily="34" charset="0"/>
              </a:rPr>
              <a:t>Ongoing Funding Secured through Measure H</a:t>
            </a:r>
          </a:p>
          <a:p>
            <a:pPr marL="800100" lvl="2" indent="-342900" defTabSz="457200">
              <a:buFont typeface="Wingdings" panose="05000000000000000000" pitchFamily="2" charset="2"/>
              <a:buChar char="Ø"/>
              <a:defRPr/>
            </a:pPr>
            <a:r>
              <a:rPr lang="en-US" sz="2000" dirty="0">
                <a:solidFill>
                  <a:prstClr val="black"/>
                </a:solidFill>
                <a:latin typeface="Arial" panose="020B0604020202020204" pitchFamily="34" charset="0"/>
                <a:cs typeface="Arial" panose="020B0604020202020204" pitchFamily="34" charset="0"/>
              </a:rPr>
              <a:t>$355 Million per year for 10 years</a:t>
            </a:r>
          </a:p>
          <a:p>
            <a:pPr marL="800100" lvl="2" indent="-342900" defTabSz="457200">
              <a:buFont typeface="Wingdings" panose="05000000000000000000" pitchFamily="2" charset="2"/>
              <a:buChar char="Ø"/>
              <a:defRPr/>
            </a:pPr>
            <a:r>
              <a:rPr lang="en-US" sz="2000" dirty="0">
                <a:solidFill>
                  <a:prstClr val="black"/>
                </a:solidFill>
                <a:latin typeface="Arial" panose="020B0604020202020204" pitchFamily="34" charset="0"/>
                <a:cs typeface="Arial" panose="020B0604020202020204" pitchFamily="34" charset="0"/>
              </a:rPr>
              <a:t>4 New Strategies Added</a:t>
            </a:r>
          </a:p>
        </p:txBody>
      </p:sp>
      <p:sp>
        <p:nvSpPr>
          <p:cNvPr id="9" name="Rectangle 8">
            <a:extLst>
              <a:ext uri="{FF2B5EF4-FFF2-40B4-BE49-F238E27FC236}">
                <a16:creationId xmlns:a16="http://schemas.microsoft.com/office/drawing/2014/main" xmlns="" id="{A8B2F10F-9DCF-49D5-8FE5-946CADCE9BE3}"/>
              </a:ext>
            </a:extLst>
          </p:cNvPr>
          <p:cNvSpPr/>
          <p:nvPr/>
        </p:nvSpPr>
        <p:spPr>
          <a:xfrm>
            <a:off x="322165" y="1087396"/>
            <a:ext cx="8499669" cy="5288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BABEF190-D442-4D79-9FB5-D02CEB8C92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8217" y="5638298"/>
            <a:ext cx="2397640" cy="1640465"/>
          </a:xfrm>
          <a:prstGeom prst="rect">
            <a:avLst/>
          </a:prstGeom>
        </p:spPr>
      </p:pic>
    </p:spTree>
    <p:extLst>
      <p:ext uri="{BB962C8B-B14F-4D97-AF65-F5344CB8AC3E}">
        <p14:creationId xmlns:p14="http://schemas.microsoft.com/office/powerpoint/2010/main" val="2445010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DB9BA0B2-9157-49A7-981C-34A6521368E8}"/>
              </a:ext>
            </a:extLst>
          </p:cNvPr>
          <p:cNvSpPr txBox="1">
            <a:spLocks noGrp="1"/>
          </p:cNvSpPr>
          <p:nvPr>
            <p:ph type="title"/>
          </p:nvPr>
        </p:nvSpPr>
        <p:spPr bwMode="auto">
          <a:xfrm>
            <a:off x="0" y="0"/>
            <a:ext cx="9144000" cy="838200"/>
          </a:xfrm>
          <a:prstGeom prst="rect">
            <a:avLst/>
          </a:prstGeom>
          <a:solidFill>
            <a:srgbClr val="6E1870"/>
          </a:solidFill>
          <a:ln>
            <a:noFill/>
          </a:ln>
          <a:extLst/>
        </p:spPr>
        <p:txBody>
          <a:bodyPr vert="horz" wrap="square" lIns="182880" tIns="45709" rIns="91418" bIns="45709" numCol="1" anchor="ctr" anchorCtr="0" compatLnSpc="1">
            <a:prstTxWarp prst="textNoShape">
              <a:avLst/>
            </a:prstTxWarp>
            <a:normAutofit/>
          </a:bodyPr>
          <a:lstStyle>
            <a:lvl1pPr algn="l" rtl="0" eaLnBrk="0" fontAlgn="base" hangingPunct="0">
              <a:lnSpc>
                <a:spcPct val="80000"/>
              </a:lnSpc>
              <a:spcBef>
                <a:spcPct val="0"/>
              </a:spcBef>
              <a:spcAft>
                <a:spcPct val="0"/>
              </a:spcAft>
              <a:defRPr sz="3600">
                <a:solidFill>
                  <a:schemeClr val="bg1"/>
                </a:solidFill>
                <a:latin typeface="Arial" panose="020B0604020202020204" pitchFamily="34" charset="0"/>
                <a:ea typeface="ＭＳ Ｐゴシック" charset="0"/>
                <a:cs typeface="Arial" panose="020B0604020202020204" pitchFamily="34" charset="0"/>
              </a:defRPr>
            </a:lvl1pPr>
            <a:lvl2pPr algn="l" rtl="0" eaLnBrk="0" fontAlgn="base" hangingPunct="0">
              <a:lnSpc>
                <a:spcPct val="80000"/>
              </a:lnSpc>
              <a:spcBef>
                <a:spcPct val="0"/>
              </a:spcBef>
              <a:spcAft>
                <a:spcPct val="0"/>
              </a:spcAft>
              <a:defRPr sz="4000">
                <a:solidFill>
                  <a:schemeClr val="bg1"/>
                </a:solidFill>
                <a:latin typeface="Arial Narrow" pitchFamily="34" charset="0"/>
                <a:ea typeface="ＭＳ Ｐゴシック" charset="0"/>
              </a:defRPr>
            </a:lvl2pPr>
            <a:lvl3pPr algn="l" rtl="0" eaLnBrk="0" fontAlgn="base" hangingPunct="0">
              <a:lnSpc>
                <a:spcPct val="80000"/>
              </a:lnSpc>
              <a:spcBef>
                <a:spcPct val="0"/>
              </a:spcBef>
              <a:spcAft>
                <a:spcPct val="0"/>
              </a:spcAft>
              <a:defRPr sz="4000">
                <a:solidFill>
                  <a:schemeClr val="bg1"/>
                </a:solidFill>
                <a:latin typeface="Arial Narrow" pitchFamily="34" charset="0"/>
                <a:ea typeface="ＭＳ Ｐゴシック" charset="0"/>
              </a:defRPr>
            </a:lvl3pPr>
            <a:lvl4pPr algn="l" rtl="0" eaLnBrk="0" fontAlgn="base" hangingPunct="0">
              <a:lnSpc>
                <a:spcPct val="80000"/>
              </a:lnSpc>
              <a:spcBef>
                <a:spcPct val="0"/>
              </a:spcBef>
              <a:spcAft>
                <a:spcPct val="0"/>
              </a:spcAft>
              <a:defRPr sz="4000">
                <a:solidFill>
                  <a:schemeClr val="bg1"/>
                </a:solidFill>
                <a:latin typeface="Arial Narrow" pitchFamily="34" charset="0"/>
                <a:ea typeface="ＭＳ Ｐゴシック" charset="0"/>
              </a:defRPr>
            </a:lvl4pPr>
            <a:lvl5pPr algn="l" rtl="0" eaLnBrk="0" fontAlgn="base" hangingPunct="0">
              <a:lnSpc>
                <a:spcPct val="80000"/>
              </a:lnSpc>
              <a:spcBef>
                <a:spcPct val="0"/>
              </a:spcBef>
              <a:spcAft>
                <a:spcPct val="0"/>
              </a:spcAft>
              <a:defRPr sz="4000">
                <a:solidFill>
                  <a:schemeClr val="bg1"/>
                </a:solidFill>
                <a:latin typeface="Arial Narrow" pitchFamily="34" charset="0"/>
                <a:ea typeface="ＭＳ Ｐゴシック" charset="0"/>
              </a:defRPr>
            </a:lvl5pPr>
            <a:lvl6pPr marL="457200" algn="l" rtl="0" fontAlgn="base">
              <a:lnSpc>
                <a:spcPct val="80000"/>
              </a:lnSpc>
              <a:spcBef>
                <a:spcPct val="0"/>
              </a:spcBef>
              <a:spcAft>
                <a:spcPct val="0"/>
              </a:spcAft>
              <a:defRPr sz="4000">
                <a:solidFill>
                  <a:srgbClr val="006587"/>
                </a:solidFill>
                <a:latin typeface="Garamond" pitchFamily="18" charset="0"/>
              </a:defRPr>
            </a:lvl6pPr>
            <a:lvl7pPr marL="914400" algn="l" rtl="0" fontAlgn="base">
              <a:lnSpc>
                <a:spcPct val="80000"/>
              </a:lnSpc>
              <a:spcBef>
                <a:spcPct val="0"/>
              </a:spcBef>
              <a:spcAft>
                <a:spcPct val="0"/>
              </a:spcAft>
              <a:defRPr sz="4000">
                <a:solidFill>
                  <a:srgbClr val="006587"/>
                </a:solidFill>
                <a:latin typeface="Garamond" pitchFamily="18" charset="0"/>
              </a:defRPr>
            </a:lvl7pPr>
            <a:lvl8pPr marL="1371600" algn="l" rtl="0" fontAlgn="base">
              <a:lnSpc>
                <a:spcPct val="80000"/>
              </a:lnSpc>
              <a:spcBef>
                <a:spcPct val="0"/>
              </a:spcBef>
              <a:spcAft>
                <a:spcPct val="0"/>
              </a:spcAft>
              <a:defRPr sz="4000">
                <a:solidFill>
                  <a:srgbClr val="006587"/>
                </a:solidFill>
                <a:latin typeface="Garamond" pitchFamily="18" charset="0"/>
              </a:defRPr>
            </a:lvl8pPr>
            <a:lvl9pPr marL="1828800" algn="l" rtl="0" fontAlgn="base">
              <a:lnSpc>
                <a:spcPct val="80000"/>
              </a:lnSpc>
              <a:spcBef>
                <a:spcPct val="0"/>
              </a:spcBef>
              <a:spcAft>
                <a:spcPct val="0"/>
              </a:spcAft>
              <a:defRPr sz="4000">
                <a:solidFill>
                  <a:srgbClr val="006587"/>
                </a:solidFill>
                <a:latin typeface="Garamond" pitchFamily="18" charset="0"/>
              </a:defRPr>
            </a:lvl9pPr>
          </a:lstStyle>
          <a:p>
            <a:pPr algn="ctr">
              <a:defRPr/>
            </a:pPr>
            <a:r>
              <a:rPr lang="en-US" sz="3700" kern="0" dirty="0">
                <a:solidFill>
                  <a:srgbClr val="FFFFFF"/>
                </a:solidFill>
              </a:rPr>
              <a:t>Homeless Initiative &amp; Measure H</a:t>
            </a:r>
            <a:r>
              <a:rPr lang="en-US" sz="4000" kern="0" dirty="0">
                <a:solidFill>
                  <a:srgbClr val="FFFFFF"/>
                </a:solidFill>
              </a:rPr>
              <a:t> </a:t>
            </a:r>
            <a:endParaRPr kumimoji="0" lang="en-US" sz="40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 name="TextBox 5">
            <a:extLst>
              <a:ext uri="{FF2B5EF4-FFF2-40B4-BE49-F238E27FC236}">
                <a16:creationId xmlns:a16="http://schemas.microsoft.com/office/drawing/2014/main" xmlns="" id="{15B89426-128B-41A6-BEB6-8107DE1D87E4}"/>
              </a:ext>
            </a:extLst>
          </p:cNvPr>
          <p:cNvSpPr txBox="1"/>
          <p:nvPr/>
        </p:nvSpPr>
        <p:spPr>
          <a:xfrm>
            <a:off x="237419" y="1056618"/>
            <a:ext cx="8669155" cy="430887"/>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lvl="0" algn="ctr">
              <a:spcBef>
                <a:spcPts val="1200"/>
              </a:spcBef>
              <a:spcAft>
                <a:spcPts val="1200"/>
              </a:spcAft>
              <a:buClr>
                <a:srgbClr val="833F76"/>
              </a:buClr>
              <a:buSzPct val="150000"/>
              <a:defRPr/>
            </a:pPr>
            <a:r>
              <a:rPr lang="en-US" sz="2200" b="1" dirty="0">
                <a:solidFill>
                  <a:prstClr val="black"/>
                </a:solidFill>
                <a:latin typeface="Arial" panose="020B0604020202020204" pitchFamily="34" charset="0"/>
                <a:cs typeface="Arial" panose="020B0604020202020204" pitchFamily="34" charset="0"/>
              </a:rPr>
              <a:t>51 strategies covering 6 areas, 3 of which include youth focus:</a:t>
            </a:r>
          </a:p>
        </p:txBody>
      </p:sp>
      <p:sp>
        <p:nvSpPr>
          <p:cNvPr id="9" name="Rectangle 8">
            <a:extLst>
              <a:ext uri="{FF2B5EF4-FFF2-40B4-BE49-F238E27FC236}">
                <a16:creationId xmlns:a16="http://schemas.microsoft.com/office/drawing/2014/main" xmlns="" id="{A8B2F10F-9DCF-49D5-8FE5-946CADCE9BE3}"/>
              </a:ext>
            </a:extLst>
          </p:cNvPr>
          <p:cNvSpPr/>
          <p:nvPr/>
        </p:nvSpPr>
        <p:spPr>
          <a:xfrm>
            <a:off x="322163" y="969350"/>
            <a:ext cx="8499669" cy="5288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ED5CD577-A7B5-4AE2-B82F-7E061A45DB97}"/>
              </a:ext>
            </a:extLst>
          </p:cNvPr>
          <p:cNvSpPr txBox="1"/>
          <p:nvPr/>
        </p:nvSpPr>
        <p:spPr>
          <a:xfrm>
            <a:off x="0" y="1574773"/>
            <a:ext cx="8945399" cy="4401205"/>
          </a:xfrm>
          <a:prstGeom prst="rect">
            <a:avLst/>
          </a:prstGeom>
          <a:noFill/>
        </p:spPr>
        <p:txBody>
          <a:bodyPr wrap="square" rtlCol="0">
            <a:spAutoFit/>
          </a:bodyPr>
          <a:lstStyle/>
          <a:p>
            <a:pPr marL="914354" lvl="0" indent="-342900">
              <a:spcAft>
                <a:spcPts val="1200"/>
              </a:spcAft>
              <a:buSzPct val="110000"/>
              <a:buFont typeface="Wingdings" panose="05000000000000000000" pitchFamily="2" charset="2"/>
              <a:buChar char="§"/>
              <a:defRPr/>
            </a:pPr>
            <a:r>
              <a:rPr lang="en-US" sz="2000" b="1" dirty="0">
                <a:latin typeface="Arial" panose="020B0604020202020204" pitchFamily="34" charset="0"/>
                <a:cs typeface="Arial" panose="020B0604020202020204" pitchFamily="34" charset="0"/>
              </a:rPr>
              <a:t>Prevent Homelessness</a:t>
            </a:r>
          </a:p>
          <a:p>
            <a:pPr marL="1371554" lvl="1" indent="-342900">
              <a:spcAft>
                <a:spcPts val="1200"/>
              </a:spcAft>
              <a:buSzPct val="110000"/>
              <a:buFont typeface="Wingdings" panose="05000000000000000000" pitchFamily="2" charset="2"/>
              <a:buChar char="§"/>
              <a:defRPr/>
            </a:pPr>
            <a:r>
              <a:rPr lang="en-US" sz="2000" dirty="0">
                <a:latin typeface="Arial" panose="020B0604020202020204" pitchFamily="34" charset="0"/>
                <a:cs typeface="Arial" panose="020B0604020202020204" pitchFamily="34" charset="0"/>
              </a:rPr>
              <a:t>Strategy A4- Prevent discharges from Foster Care and Probation</a:t>
            </a:r>
          </a:p>
          <a:p>
            <a:pPr marL="914354" lvl="0" indent="-342900">
              <a:spcAft>
                <a:spcPts val="1200"/>
              </a:spcAft>
              <a:buSzPct val="110000"/>
              <a:buFont typeface="Wingdings" panose="05000000000000000000" pitchFamily="2" charset="2"/>
              <a:buChar char="§"/>
              <a:defRPr/>
            </a:pPr>
            <a:r>
              <a:rPr lang="en-US" sz="2000" b="1" dirty="0">
                <a:latin typeface="Arial" panose="020B0604020202020204" pitchFamily="34" charset="0"/>
                <a:cs typeface="Arial" panose="020B0604020202020204" pitchFamily="34" charset="0"/>
              </a:rPr>
              <a:t>Subsidize Housing</a:t>
            </a:r>
          </a:p>
          <a:p>
            <a:pPr marL="1371554" lvl="1" indent="-342900">
              <a:spcAft>
                <a:spcPts val="1200"/>
              </a:spcAft>
              <a:buSzPct val="110000"/>
              <a:buFont typeface="Wingdings" panose="05000000000000000000" pitchFamily="2" charset="2"/>
              <a:buChar char="§"/>
              <a:defRPr/>
            </a:pPr>
            <a:r>
              <a:rPr lang="en-US" sz="2000" dirty="0">
                <a:latin typeface="Arial" panose="020B0604020202020204" pitchFamily="34" charset="0"/>
                <a:cs typeface="Arial" panose="020B0604020202020204" pitchFamily="34" charset="0"/>
              </a:rPr>
              <a:t>Strategy B3 – Rapid Rehousing for Youth</a:t>
            </a:r>
          </a:p>
          <a:p>
            <a:pPr marL="1371554" lvl="1" indent="-342900">
              <a:spcAft>
                <a:spcPts val="1200"/>
              </a:spcAft>
              <a:buSzPct val="110000"/>
              <a:buFont typeface="Wingdings" panose="05000000000000000000" pitchFamily="2" charset="2"/>
              <a:buChar char="§"/>
              <a:defRPr/>
            </a:pPr>
            <a:r>
              <a:rPr lang="en-US" sz="2000" dirty="0">
                <a:latin typeface="Arial" panose="020B0604020202020204" pitchFamily="34" charset="0"/>
                <a:cs typeface="Arial" panose="020B0604020202020204" pitchFamily="34" charset="0"/>
              </a:rPr>
              <a:t>Strategy B7 – Interim and Bridge Housing for those Exiting Institutions</a:t>
            </a:r>
          </a:p>
          <a:p>
            <a:pPr marL="914354" lvl="0" indent="-342900">
              <a:spcAft>
                <a:spcPts val="1200"/>
              </a:spcAft>
              <a:buSzPct val="110000"/>
              <a:buFont typeface="Wingdings" panose="05000000000000000000" pitchFamily="2" charset="2"/>
              <a:buChar char="§"/>
              <a:defRPr/>
            </a:pPr>
            <a:r>
              <a:rPr lang="en-US" sz="2000" b="1" dirty="0">
                <a:latin typeface="Arial" panose="020B0604020202020204" pitchFamily="34" charset="0"/>
                <a:cs typeface="Arial" panose="020B0604020202020204" pitchFamily="34" charset="0"/>
              </a:rPr>
              <a:t>Create a Coordinated System</a:t>
            </a:r>
          </a:p>
          <a:p>
            <a:pPr marL="1371554" lvl="1" indent="-342900">
              <a:spcAft>
                <a:spcPts val="1200"/>
              </a:spcAft>
              <a:buSzPct val="110000"/>
              <a:buFont typeface="Wingdings" panose="05000000000000000000" pitchFamily="2" charset="2"/>
              <a:buChar char="§"/>
              <a:defRPr/>
            </a:pPr>
            <a:r>
              <a:rPr lang="en-US" sz="2000" dirty="0">
                <a:latin typeface="Arial" panose="020B0604020202020204" pitchFamily="34" charset="0"/>
                <a:cs typeface="Arial" panose="020B0604020202020204" pitchFamily="34" charset="0"/>
              </a:rPr>
              <a:t>Strategy E7 – Strengthen the Coordinated Entry System</a:t>
            </a:r>
          </a:p>
          <a:p>
            <a:pPr marL="1371554" lvl="1" indent="-342900">
              <a:spcAft>
                <a:spcPts val="1200"/>
              </a:spcAft>
              <a:buSzPct val="110000"/>
              <a:buFont typeface="Wingdings" panose="05000000000000000000" pitchFamily="2" charset="2"/>
              <a:buChar char="§"/>
              <a:defRPr/>
            </a:pPr>
            <a:r>
              <a:rPr lang="en-US" sz="2000" dirty="0">
                <a:latin typeface="Arial" panose="020B0604020202020204" pitchFamily="34" charset="0"/>
                <a:cs typeface="Arial" panose="020B0604020202020204" pitchFamily="34" charset="0"/>
              </a:rPr>
              <a:t>Strategy E8 – Enhance the Emergency Shelter System</a:t>
            </a:r>
          </a:p>
          <a:p>
            <a:pPr marL="1371554" lvl="1" indent="-342900">
              <a:spcAft>
                <a:spcPts val="1200"/>
              </a:spcAft>
              <a:buSzPct val="110000"/>
              <a:buFont typeface="Wingdings" panose="05000000000000000000" pitchFamily="2" charset="2"/>
              <a:buChar char="§"/>
              <a:defRPr/>
            </a:pPr>
            <a:r>
              <a:rPr lang="en-US" sz="2000" dirty="0">
                <a:latin typeface="Arial" panose="020B0604020202020204" pitchFamily="34" charset="0"/>
                <a:cs typeface="Arial" panose="020B0604020202020204" pitchFamily="34" charset="0"/>
              </a:rPr>
              <a:t>Strategy E14 – Enhanced Services for Transition Age Youth</a:t>
            </a:r>
          </a:p>
        </p:txBody>
      </p:sp>
      <p:pic>
        <p:nvPicPr>
          <p:cNvPr id="7" name="Picture 6">
            <a:extLst>
              <a:ext uri="{FF2B5EF4-FFF2-40B4-BE49-F238E27FC236}">
                <a16:creationId xmlns:a16="http://schemas.microsoft.com/office/drawing/2014/main" xmlns="" id="{5DAAACC7-D4A1-410B-9636-80BB76F7B9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8217" y="5638298"/>
            <a:ext cx="2397640" cy="1640465"/>
          </a:xfrm>
          <a:prstGeom prst="rect">
            <a:avLst/>
          </a:prstGeom>
        </p:spPr>
      </p:pic>
    </p:spTree>
    <p:extLst>
      <p:ext uri="{BB962C8B-B14F-4D97-AF65-F5344CB8AC3E}">
        <p14:creationId xmlns:p14="http://schemas.microsoft.com/office/powerpoint/2010/main" val="2371964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BA31BD2D-368E-473D-A1B6-D44D5F3616F1}"/>
              </a:ext>
            </a:extLst>
          </p:cNvPr>
          <p:cNvSpPr txBox="1">
            <a:spLocks/>
          </p:cNvSpPr>
          <p:nvPr/>
        </p:nvSpPr>
        <p:spPr>
          <a:xfrm>
            <a:off x="0" y="-29183"/>
            <a:ext cx="9144000" cy="826929"/>
          </a:xfrm>
          <a:prstGeom prst="rect">
            <a:avLst/>
          </a:prstGeom>
          <a:solidFill>
            <a:srgbClr val="006587"/>
          </a:solidFill>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defRPr/>
            </a:pPr>
            <a:r>
              <a:rPr lang="en-US" dirty="0">
                <a:solidFill>
                  <a:sysClr val="window" lastClr="FFFFFF"/>
                </a:solidFill>
                <a:latin typeface="Arial" panose="020B0604020202020204" pitchFamily="34" charset="0"/>
                <a:cs typeface="Arial" panose="020B0604020202020204" pitchFamily="34" charset="0"/>
              </a:rPr>
              <a:t>Coordinated Entry System (CES)</a:t>
            </a:r>
            <a:endParaRPr lang="en-US" dirty="0"/>
          </a:p>
        </p:txBody>
      </p:sp>
      <p:pic>
        <p:nvPicPr>
          <p:cNvPr id="9" name="Picture 8">
            <a:extLst>
              <a:ext uri="{FF2B5EF4-FFF2-40B4-BE49-F238E27FC236}">
                <a16:creationId xmlns:a16="http://schemas.microsoft.com/office/drawing/2014/main" xmlns="" id="{1681A4DE-9EB0-4E0A-93B1-1A98FD89D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5918" y="3040016"/>
            <a:ext cx="1908010" cy="2108171"/>
          </a:xfrm>
          <a:prstGeom prst="rect">
            <a:avLst/>
          </a:prstGeom>
        </p:spPr>
      </p:pic>
      <p:pic>
        <p:nvPicPr>
          <p:cNvPr id="10" name="Picture 3">
            <a:extLst>
              <a:ext uri="{FF2B5EF4-FFF2-40B4-BE49-F238E27FC236}">
                <a16:creationId xmlns:a16="http://schemas.microsoft.com/office/drawing/2014/main" xmlns="" id="{60F5D1AF-D4BE-4BBE-A237-2EAB1D00F4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1990" y="2575475"/>
            <a:ext cx="1838080" cy="466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a:extLst>
              <a:ext uri="{FF2B5EF4-FFF2-40B4-BE49-F238E27FC236}">
                <a16:creationId xmlns:a16="http://schemas.microsoft.com/office/drawing/2014/main" xmlns="" id="{08BCC2EC-2D9C-4E16-8E3E-A809D98D1A8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0503" y="5031418"/>
            <a:ext cx="2074992" cy="1535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a:extLst>
              <a:ext uri="{FF2B5EF4-FFF2-40B4-BE49-F238E27FC236}">
                <a16:creationId xmlns:a16="http://schemas.microsoft.com/office/drawing/2014/main" xmlns="" id="{BA29F799-924F-4DA3-8195-8CF6E7E81E5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4180"/>
          <a:stretch/>
        </p:blipFill>
        <p:spPr bwMode="auto">
          <a:xfrm>
            <a:off x="1870486" y="2983277"/>
            <a:ext cx="2076369" cy="1945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a:extLst>
              <a:ext uri="{FF2B5EF4-FFF2-40B4-BE49-F238E27FC236}">
                <a16:creationId xmlns:a16="http://schemas.microsoft.com/office/drawing/2014/main" xmlns="" id="{D46E831A-E801-4557-8336-4C971BFAEB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8613" y="2575758"/>
            <a:ext cx="2344480" cy="465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a:extLst>
              <a:ext uri="{FF2B5EF4-FFF2-40B4-BE49-F238E27FC236}">
                <a16:creationId xmlns:a16="http://schemas.microsoft.com/office/drawing/2014/main" xmlns="" id="{7D1EC726-3C23-43C5-BD2E-2838F3CE7D3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89306" y="4923084"/>
            <a:ext cx="2638728" cy="174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Content Placeholder 2">
            <a:extLst>
              <a:ext uri="{FF2B5EF4-FFF2-40B4-BE49-F238E27FC236}">
                <a16:creationId xmlns:a16="http://schemas.microsoft.com/office/drawing/2014/main" xmlns="" id="{EF3E7370-4555-47B4-AA47-FAED3034AAC1}"/>
              </a:ext>
            </a:extLst>
          </p:cNvPr>
          <p:cNvSpPr txBox="1">
            <a:spLocks/>
          </p:cNvSpPr>
          <p:nvPr/>
        </p:nvSpPr>
        <p:spPr>
          <a:xfrm>
            <a:off x="266487" y="1012540"/>
            <a:ext cx="8610600" cy="1359110"/>
          </a:xfrm>
          <a:prstGeom prst="rect">
            <a:avLst/>
          </a:prstGeom>
          <a:gradFill rotWithShape="1">
            <a:gsLst>
              <a:gs pos="0">
                <a:srgbClr val="006587">
                  <a:tint val="1000"/>
                  <a:satMod val="255000"/>
                </a:srgbClr>
              </a:gs>
              <a:gs pos="55000">
                <a:srgbClr val="006587">
                  <a:tint val="12000"/>
                  <a:satMod val="255000"/>
                </a:srgbClr>
              </a:gs>
              <a:gs pos="100000">
                <a:srgbClr val="006587">
                  <a:tint val="45000"/>
                  <a:satMod val="250000"/>
                </a:srgbClr>
              </a:gs>
            </a:gsLst>
            <a:path path="circle">
              <a:fillToRect l="-40000" t="-90000" r="140000" b="190000"/>
            </a:path>
          </a:gradFill>
          <a:ln w="9525" cap="flat" cmpd="sng" algn="ctr">
            <a:solidFill>
              <a:srgbClr val="006587"/>
            </a:solidFill>
            <a:prstDash val="solid"/>
          </a:ln>
          <a:effectLst>
            <a:outerShdw blurRad="51500" dist="25400" dir="5400000" rotWithShape="0">
              <a:srgbClr val="000000">
                <a:alpha val="40000"/>
              </a:srgbClr>
            </a:outerShdw>
          </a:effectLst>
        </p:spPr>
        <p:txBody>
          <a:bodyPr vert="horz" anchor="t">
            <a:normAutofit/>
          </a:bodyPr>
          <a:lstStyle>
            <a:lvl1pPr marL="365760" indent="-256032" algn="l" rtl="0" eaLnBrk="1" latinLnBrk="0" hangingPunct="1">
              <a:spcBef>
                <a:spcPts val="300"/>
              </a:spcBef>
              <a:buClr>
                <a:schemeClr val="accent3"/>
              </a:buClr>
              <a:buFont typeface="Georgia"/>
              <a:buChar char="•"/>
              <a:defRPr kumimoji="0" sz="2800" kern="1200">
                <a:solidFill>
                  <a:schemeClr val="dk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dk1"/>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dk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dk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0" lvl="0" indent="0" algn="ctr" fontAlgn="base">
              <a:spcBef>
                <a:spcPct val="0"/>
              </a:spcBef>
              <a:spcAft>
                <a:spcPct val="0"/>
              </a:spcAft>
              <a:buClrTx/>
              <a:buNone/>
              <a:defRPr/>
            </a:pPr>
            <a:endParaRPr lang="en-US" sz="700">
              <a:solidFill>
                <a:srgbClr val="006587"/>
              </a:solidFill>
              <a:latin typeface="Arial" charset="0"/>
              <a:ea typeface="ＭＳ Ｐゴシック" pitchFamily="34" charset="-128"/>
            </a:endParaRPr>
          </a:p>
          <a:p>
            <a:pPr marL="0" indent="0" algn="ctr" fontAlgn="base">
              <a:spcBef>
                <a:spcPct val="0"/>
              </a:spcBef>
              <a:spcAft>
                <a:spcPct val="0"/>
              </a:spcAft>
              <a:buClrTx/>
              <a:buNone/>
              <a:defRPr/>
            </a:pPr>
            <a:r>
              <a:rPr lang="en-US" sz="2200">
                <a:solidFill>
                  <a:srgbClr val="006587"/>
                </a:solidFill>
                <a:latin typeface="Arial" charset="0"/>
                <a:ea typeface="ＭＳ Ｐゴシック" pitchFamily="34" charset="-128"/>
              </a:rPr>
              <a:t>A countywide system that brings together new and existing resources to connect people experiencing homelessness with housing and services in alignment with individual needs</a:t>
            </a:r>
            <a:endParaRPr kumimoji="0" lang="en-US" sz="2800" b="0" i="0" u="none" strike="noStrike" kern="1200" cap="none" spc="0" normalizeH="0" baseline="0" noProof="0">
              <a:ln>
                <a:noFill/>
              </a:ln>
              <a:solidFill>
                <a:sysClr val="windowText" lastClr="000000"/>
              </a:solidFill>
              <a:effectLst/>
              <a:uLnTx/>
              <a:uFillTx/>
              <a:latin typeface="Georgia"/>
              <a:ea typeface="+mn-ea"/>
              <a:cs typeface="+mn-cs"/>
            </a:endParaRPr>
          </a:p>
        </p:txBody>
      </p:sp>
    </p:spTree>
    <p:extLst>
      <p:ext uri="{BB962C8B-B14F-4D97-AF65-F5344CB8AC3E}">
        <p14:creationId xmlns:p14="http://schemas.microsoft.com/office/powerpoint/2010/main" val="2407433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BA31BD2D-368E-473D-A1B6-D44D5F3616F1}"/>
              </a:ext>
            </a:extLst>
          </p:cNvPr>
          <p:cNvSpPr txBox="1">
            <a:spLocks/>
          </p:cNvSpPr>
          <p:nvPr/>
        </p:nvSpPr>
        <p:spPr>
          <a:xfrm>
            <a:off x="0" y="0"/>
            <a:ext cx="9144000" cy="826929"/>
          </a:xfrm>
          <a:prstGeom prst="rect">
            <a:avLst/>
          </a:prstGeom>
          <a:solidFill>
            <a:srgbClr val="006587"/>
          </a:solidFill>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defRPr/>
            </a:pPr>
            <a:r>
              <a:rPr lang="en-US" dirty="0">
                <a:solidFill>
                  <a:sysClr val="window" lastClr="FFFFFF"/>
                </a:solidFill>
                <a:latin typeface="Arial" panose="020B0604020202020204" pitchFamily="34" charset="0"/>
                <a:cs typeface="Arial" panose="020B0604020202020204" pitchFamily="34" charset="0"/>
              </a:rPr>
              <a:t> Coordinated Entry System (CES)</a:t>
            </a:r>
            <a:endParaRPr lang="en-US" dirty="0"/>
          </a:p>
        </p:txBody>
      </p:sp>
      <p:sp>
        <p:nvSpPr>
          <p:cNvPr id="8" name="Content Placeholder 2">
            <a:extLst>
              <a:ext uri="{FF2B5EF4-FFF2-40B4-BE49-F238E27FC236}">
                <a16:creationId xmlns:a16="http://schemas.microsoft.com/office/drawing/2014/main" xmlns="" id="{0104ED9A-A3F5-4B6D-97CE-57E175243108}"/>
              </a:ext>
            </a:extLst>
          </p:cNvPr>
          <p:cNvSpPr>
            <a:spLocks noGrp="1"/>
          </p:cNvSpPr>
          <p:nvPr>
            <p:ph idx="1"/>
          </p:nvPr>
        </p:nvSpPr>
        <p:spPr>
          <a:xfrm>
            <a:off x="487878" y="1295400"/>
            <a:ext cx="3581400" cy="5181600"/>
          </a:xfrm>
        </p:spPr>
        <p:txBody>
          <a:bodyPr>
            <a:normAutofit/>
          </a:bodyPr>
          <a:lstStyle/>
          <a:p>
            <a:pPr marL="0" indent="0">
              <a:buNone/>
            </a:pPr>
            <a:endParaRPr lang="en-US" sz="2200" dirty="0">
              <a:latin typeface="Arial" panose="020B0604020202020204" pitchFamily="34" charset="0"/>
              <a:cs typeface="Arial" panose="020B0604020202020204" pitchFamily="34" charset="0"/>
            </a:endParaRPr>
          </a:p>
          <a:p>
            <a:pPr marL="0" indent="0">
              <a:lnSpc>
                <a:spcPts val="3000"/>
              </a:lnSpc>
              <a:spcBef>
                <a:spcPts val="0"/>
              </a:spcBef>
              <a:buNone/>
            </a:pPr>
            <a:r>
              <a:rPr lang="en-US" sz="2800" dirty="0">
                <a:latin typeface="Arial" charset="0"/>
                <a:ea typeface="ＭＳ Ｐゴシック" pitchFamily="34" charset="-128"/>
              </a:rPr>
              <a:t>To create a system that is more:</a:t>
            </a:r>
            <a:endParaRPr lang="en-US" sz="1200" dirty="0">
              <a:latin typeface="Arial" charset="0"/>
              <a:ea typeface="ＭＳ Ｐゴシック" pitchFamily="34" charset="-128"/>
            </a:endParaRPr>
          </a:p>
          <a:p>
            <a:pPr marL="0" indent="0">
              <a:lnSpc>
                <a:spcPts val="3000"/>
              </a:lnSpc>
              <a:spcBef>
                <a:spcPts val="0"/>
              </a:spcBef>
              <a:buNone/>
            </a:pPr>
            <a:endParaRPr lang="en-US" sz="2400" b="1" dirty="0">
              <a:solidFill>
                <a:srgbClr val="006587"/>
              </a:solidFill>
              <a:latin typeface="Arial" charset="0"/>
              <a:ea typeface="ＭＳ Ｐゴシック" pitchFamily="34" charset="-128"/>
            </a:endParaRPr>
          </a:p>
          <a:p>
            <a:pPr marL="0" indent="0">
              <a:lnSpc>
                <a:spcPts val="3000"/>
              </a:lnSpc>
              <a:spcBef>
                <a:spcPts val="0"/>
              </a:spcBef>
              <a:buNone/>
            </a:pPr>
            <a:r>
              <a:rPr lang="en-US" sz="3000" b="1" dirty="0">
                <a:solidFill>
                  <a:schemeClr val="accent2"/>
                </a:solidFill>
                <a:latin typeface="Arial" charset="0"/>
                <a:ea typeface="ＭＳ Ｐゴシック" pitchFamily="34" charset="-128"/>
              </a:rPr>
              <a:t>Effective </a:t>
            </a:r>
          </a:p>
          <a:p>
            <a:pPr marL="0" indent="0">
              <a:lnSpc>
                <a:spcPts val="3000"/>
              </a:lnSpc>
              <a:spcBef>
                <a:spcPts val="0"/>
              </a:spcBef>
              <a:buNone/>
            </a:pPr>
            <a:r>
              <a:rPr lang="en-US" sz="3000" b="1" dirty="0">
                <a:solidFill>
                  <a:schemeClr val="accent2"/>
                </a:solidFill>
                <a:latin typeface="Arial" charset="0"/>
                <a:ea typeface="ＭＳ Ｐゴシック" pitchFamily="34" charset="-128"/>
              </a:rPr>
              <a:t>Efficient</a:t>
            </a:r>
            <a:r>
              <a:rPr lang="en-US" sz="2800" b="1" dirty="0">
                <a:solidFill>
                  <a:srgbClr val="006587"/>
                </a:solidFill>
                <a:latin typeface="Arial" charset="0"/>
                <a:ea typeface="ＭＳ Ｐゴシック" pitchFamily="34" charset="-128"/>
              </a:rPr>
              <a:t> </a:t>
            </a:r>
          </a:p>
          <a:p>
            <a:pPr marL="0" indent="0">
              <a:lnSpc>
                <a:spcPts val="3000"/>
              </a:lnSpc>
              <a:spcBef>
                <a:spcPts val="0"/>
              </a:spcBef>
              <a:buNone/>
            </a:pPr>
            <a:r>
              <a:rPr lang="en-US" sz="3000" b="1" dirty="0">
                <a:solidFill>
                  <a:schemeClr val="accent2"/>
                </a:solidFill>
                <a:latin typeface="Arial" charset="0"/>
                <a:ea typeface="ＭＳ Ｐゴシック" pitchFamily="34" charset="-128"/>
              </a:rPr>
              <a:t>Fair</a:t>
            </a:r>
            <a:r>
              <a:rPr lang="en-US" sz="2800" b="1" dirty="0">
                <a:solidFill>
                  <a:schemeClr val="accent2"/>
                </a:solidFill>
                <a:latin typeface="Arial" charset="0"/>
                <a:ea typeface="ＭＳ Ｐゴシック" pitchFamily="34" charset="-128"/>
              </a:rPr>
              <a:t> </a:t>
            </a:r>
          </a:p>
          <a:p>
            <a:pPr marL="0" indent="0">
              <a:lnSpc>
                <a:spcPts val="3000"/>
              </a:lnSpc>
              <a:spcBef>
                <a:spcPts val="0"/>
              </a:spcBef>
              <a:buNone/>
            </a:pPr>
            <a:endParaRPr lang="en-US" sz="2800" b="1" dirty="0">
              <a:solidFill>
                <a:schemeClr val="accent2"/>
              </a:solidFill>
              <a:latin typeface="Arial" charset="0"/>
              <a:ea typeface="ＭＳ Ｐゴシック" pitchFamily="34" charset="-128"/>
            </a:endParaRPr>
          </a:p>
          <a:p>
            <a:pPr marL="0" indent="0">
              <a:lnSpc>
                <a:spcPts val="3000"/>
              </a:lnSpc>
              <a:spcBef>
                <a:spcPts val="0"/>
              </a:spcBef>
              <a:buNone/>
            </a:pPr>
            <a:r>
              <a:rPr lang="en-US" sz="2800" dirty="0">
                <a:latin typeface="Arial" charset="0"/>
                <a:ea typeface="ＭＳ Ｐゴシック" pitchFamily="34" charset="-128"/>
              </a:rPr>
              <a:t>for everyone experiencing homelessness</a:t>
            </a:r>
          </a:p>
        </p:txBody>
      </p:sp>
      <p:graphicFrame>
        <p:nvGraphicFramePr>
          <p:cNvPr id="4" name="Diagram 3">
            <a:extLst>
              <a:ext uri="{FF2B5EF4-FFF2-40B4-BE49-F238E27FC236}">
                <a16:creationId xmlns:a16="http://schemas.microsoft.com/office/drawing/2014/main" xmlns="" id="{B90AFA69-8F0C-4930-9AAA-4B7266F95D7B}"/>
              </a:ext>
            </a:extLst>
          </p:cNvPr>
          <p:cNvGraphicFramePr/>
          <p:nvPr>
            <p:extLst>
              <p:ext uri="{D42A27DB-BD31-4B8C-83A1-F6EECF244321}">
                <p14:modId xmlns:p14="http://schemas.microsoft.com/office/powerpoint/2010/main" val="2910812938"/>
              </p:ext>
            </p:extLst>
          </p:nvPr>
        </p:nvGraphicFramePr>
        <p:xfrm>
          <a:off x="2590800" y="826929"/>
          <a:ext cx="6832821" cy="56500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8188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BA31BD2D-368E-473D-A1B6-D44D5F3616F1}"/>
              </a:ext>
            </a:extLst>
          </p:cNvPr>
          <p:cNvSpPr txBox="1">
            <a:spLocks/>
          </p:cNvSpPr>
          <p:nvPr/>
        </p:nvSpPr>
        <p:spPr>
          <a:xfrm>
            <a:off x="0" y="0"/>
            <a:ext cx="9144000" cy="826929"/>
          </a:xfrm>
          <a:prstGeom prst="rect">
            <a:avLst/>
          </a:prstGeom>
          <a:solidFill>
            <a:srgbClr val="006587"/>
          </a:solidFill>
        </p:spPr>
        <p:txBody>
          <a:bodyPr vert="horz" anchor="ctr">
            <a:normAutofit fontScale="92500"/>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defRPr/>
            </a:pPr>
            <a:r>
              <a:rPr lang="en-US" dirty="0">
                <a:solidFill>
                  <a:sysClr val="window" lastClr="FFFFFF"/>
                </a:solidFill>
                <a:latin typeface="Gill Sans MT" panose="020B0502020104020203" pitchFamily="34" charset="0"/>
              </a:rPr>
              <a:t> </a:t>
            </a:r>
            <a:r>
              <a:rPr lang="en-US" dirty="0">
                <a:solidFill>
                  <a:sysClr val="window" lastClr="FFFFFF"/>
                </a:solidFill>
                <a:latin typeface="Arial" panose="020B0604020202020204" pitchFamily="34" charset="0"/>
                <a:cs typeface="Arial" panose="020B0604020202020204" pitchFamily="34" charset="0"/>
              </a:rPr>
              <a:t>Youth Coordinated Entry System (YCES)</a:t>
            </a:r>
            <a:endParaRPr lang="en-US"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DEA8B9D3-9AB3-4E3F-B476-6E59BB541F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0200"/>
            <a:ext cx="9144000" cy="4897064"/>
          </a:xfrm>
          <a:prstGeom prst="rect">
            <a:avLst/>
          </a:prstGeom>
        </p:spPr>
      </p:pic>
    </p:spTree>
    <p:extLst>
      <p:ext uri="{BB962C8B-B14F-4D97-AF65-F5344CB8AC3E}">
        <p14:creationId xmlns:p14="http://schemas.microsoft.com/office/powerpoint/2010/main" val="3843373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BA31BD2D-368E-473D-A1B6-D44D5F3616F1}"/>
              </a:ext>
            </a:extLst>
          </p:cNvPr>
          <p:cNvSpPr txBox="1">
            <a:spLocks/>
          </p:cNvSpPr>
          <p:nvPr/>
        </p:nvSpPr>
        <p:spPr>
          <a:xfrm>
            <a:off x="0" y="0"/>
            <a:ext cx="9144000" cy="826929"/>
          </a:xfrm>
          <a:prstGeom prst="rect">
            <a:avLst/>
          </a:prstGeom>
          <a:solidFill>
            <a:srgbClr val="006587"/>
          </a:solidFill>
        </p:spPr>
        <p:txBody>
          <a:bodyPr vert="horz" anchor="ctr">
            <a:normAutofit fontScale="92500"/>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defRPr/>
            </a:pPr>
            <a:r>
              <a:rPr lang="en-US" dirty="0">
                <a:solidFill>
                  <a:sysClr val="window" lastClr="FFFFFF"/>
                </a:solidFill>
                <a:latin typeface="Gill Sans MT" panose="020B0502020104020203" pitchFamily="34" charset="0"/>
              </a:rPr>
              <a:t> </a:t>
            </a:r>
            <a:r>
              <a:rPr lang="en-US" dirty="0">
                <a:solidFill>
                  <a:sysClr val="window" lastClr="FFFFFF"/>
                </a:solidFill>
                <a:latin typeface="Arial" panose="020B0604020202020204" pitchFamily="34" charset="0"/>
                <a:cs typeface="Arial" panose="020B0604020202020204" pitchFamily="34" charset="0"/>
              </a:rPr>
              <a:t>Youth Coordinated Entry System (YCES)</a:t>
            </a:r>
            <a:endParaRPr lang="en-US"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xmlns="" id="{8A8453F2-A4F6-4604-B369-34356DC05E69}"/>
              </a:ext>
            </a:extLst>
          </p:cNvPr>
          <p:cNvPicPr>
            <a:picLocks noChangeAspect="1"/>
          </p:cNvPicPr>
          <p:nvPr/>
        </p:nvPicPr>
        <p:blipFill>
          <a:blip r:embed="rId3"/>
          <a:stretch>
            <a:fillRect/>
          </a:stretch>
        </p:blipFill>
        <p:spPr>
          <a:xfrm>
            <a:off x="0" y="1153644"/>
            <a:ext cx="9144000" cy="5341545"/>
          </a:xfrm>
          <a:prstGeom prst="rect">
            <a:avLst/>
          </a:prstGeom>
        </p:spPr>
      </p:pic>
    </p:spTree>
    <p:extLst>
      <p:ext uri="{BB962C8B-B14F-4D97-AF65-F5344CB8AC3E}">
        <p14:creationId xmlns:p14="http://schemas.microsoft.com/office/powerpoint/2010/main" val="27918870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ustom 4">
      <a:dk1>
        <a:sysClr val="windowText" lastClr="000000"/>
      </a:dk1>
      <a:lt1>
        <a:sysClr val="window" lastClr="FFFFFF"/>
      </a:lt1>
      <a:dk2>
        <a:srgbClr val="006587"/>
      </a:dk2>
      <a:lt2>
        <a:srgbClr val="E4E9EF"/>
      </a:lt2>
      <a:accent1>
        <a:srgbClr val="006587"/>
      </a:accent1>
      <a:accent2>
        <a:srgbClr val="B99C00"/>
      </a:accent2>
      <a:accent3>
        <a:srgbClr val="E68422"/>
      </a:accent3>
      <a:accent4>
        <a:srgbClr val="846648"/>
      </a:accent4>
      <a:accent5>
        <a:srgbClr val="63891F"/>
      </a:accent5>
      <a:accent6>
        <a:srgbClr val="758085"/>
      </a:accent6>
      <a:hlink>
        <a:srgbClr val="3399FF"/>
      </a:hlink>
      <a:folHlink>
        <a:srgbClr val="B2B2B2"/>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1_Urban">
  <a:themeElements>
    <a:clrScheme name="Custom 4">
      <a:dk1>
        <a:sysClr val="windowText" lastClr="000000"/>
      </a:dk1>
      <a:lt1>
        <a:sysClr val="window" lastClr="FFFFFF"/>
      </a:lt1>
      <a:dk2>
        <a:srgbClr val="006587"/>
      </a:dk2>
      <a:lt2>
        <a:srgbClr val="E4E9EF"/>
      </a:lt2>
      <a:accent1>
        <a:srgbClr val="006587"/>
      </a:accent1>
      <a:accent2>
        <a:srgbClr val="B99C00"/>
      </a:accent2>
      <a:accent3>
        <a:srgbClr val="E68422"/>
      </a:accent3>
      <a:accent4>
        <a:srgbClr val="846648"/>
      </a:accent4>
      <a:accent5>
        <a:srgbClr val="63891F"/>
      </a:accent5>
      <a:accent6>
        <a:srgbClr val="758085"/>
      </a:accent6>
      <a:hlink>
        <a:srgbClr val="3399FF"/>
      </a:hlink>
      <a:folHlink>
        <a:srgbClr val="B2B2B2"/>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603</TotalTime>
  <Words>1714</Words>
  <Application>Microsoft Office PowerPoint</Application>
  <PresentationFormat>On-screen Show (4:3)</PresentationFormat>
  <Paragraphs>294</Paragraphs>
  <Slides>25</Slides>
  <Notes>11</Notes>
  <HiddenSlides>0</HiddenSlides>
  <MMClips>0</MMClips>
  <ScaleCrop>false</ScaleCrop>
  <HeadingPairs>
    <vt:vector size="4" baseType="variant">
      <vt:variant>
        <vt:lpstr>Theme</vt:lpstr>
      </vt:variant>
      <vt:variant>
        <vt:i4>4</vt:i4>
      </vt:variant>
      <vt:variant>
        <vt:lpstr>Slide Titles</vt:lpstr>
      </vt:variant>
      <vt:variant>
        <vt:i4>25</vt:i4>
      </vt:variant>
    </vt:vector>
  </HeadingPairs>
  <TitlesOfParts>
    <vt:vector size="29" baseType="lpstr">
      <vt:lpstr>Urban</vt:lpstr>
      <vt:lpstr>1_Urban</vt:lpstr>
      <vt:lpstr>Office Theme</vt:lpstr>
      <vt:lpstr>1_Office Theme</vt:lpstr>
      <vt:lpstr>Housing Resources &amp; Services for Youth in LA:  Today &amp; Tomorrow</vt:lpstr>
      <vt:lpstr> Today’s Adventure </vt:lpstr>
      <vt:lpstr>Homeless Initiative &amp; Measure H </vt:lpstr>
      <vt:lpstr>Homeless Initiative &amp; Measure H </vt:lpstr>
      <vt:lpstr>Homeless Initiative &amp; Measure H </vt:lpstr>
      <vt:lpstr>PowerPoint Presentation</vt:lpstr>
      <vt:lpstr>PowerPoint Presentation</vt:lpstr>
      <vt:lpstr>PowerPoint Presentation</vt:lpstr>
      <vt:lpstr>PowerPoint Presentation</vt:lpstr>
      <vt:lpstr>PowerPoint Presentation</vt:lpstr>
      <vt:lpstr>I. Definition of TAY in Los Angeles County</vt:lpstr>
      <vt:lpstr>TAY ROADMAP TO RESILIENCY &amp; SELF SUFFICIENCY</vt:lpstr>
      <vt:lpstr>TAY Navigation and Housing Specialist Teams </vt:lpstr>
      <vt:lpstr>TAY Navigation Team </vt:lpstr>
      <vt:lpstr>TAY Drop-In Centers</vt:lpstr>
      <vt:lpstr>TAY Drop-In Centers</vt:lpstr>
      <vt:lpstr>EESP OVERVIEW</vt:lpstr>
      <vt:lpstr>ELIGIBILITY CRITERIA</vt:lpstr>
      <vt:lpstr> EESP LOCATIONS </vt:lpstr>
      <vt:lpstr>TAY Full Service Partnership</vt:lpstr>
      <vt:lpstr>PowerPoint Presentation</vt:lpstr>
      <vt:lpstr>TAY Full Service Partnership</vt:lpstr>
      <vt:lpstr>TAY Full Service Partnership</vt:lpstr>
      <vt:lpstr>PowerPoint Presentation</vt:lpstr>
      <vt:lpstr>Questions?  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 Resources &amp; Services for Youth in LA:  Today &amp; Tomorrow</dc:title>
  <dc:creator>William Lehman</dc:creator>
  <cp:lastModifiedBy>DMH</cp:lastModifiedBy>
  <cp:revision>13</cp:revision>
  <dcterms:modified xsi:type="dcterms:W3CDTF">2018-04-23T16:47:47Z</dcterms:modified>
</cp:coreProperties>
</file>