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3" r:id="rId1"/>
  </p:sldMasterIdLst>
  <p:notesMasterIdLst>
    <p:notesMasterId r:id="rId21"/>
  </p:notesMasterIdLst>
  <p:sldIdLst>
    <p:sldId id="274" r:id="rId2"/>
    <p:sldId id="258" r:id="rId3"/>
    <p:sldId id="259" r:id="rId4"/>
    <p:sldId id="261" r:id="rId5"/>
    <p:sldId id="262" r:id="rId6"/>
    <p:sldId id="281" r:id="rId7"/>
    <p:sldId id="263" r:id="rId8"/>
    <p:sldId id="264" r:id="rId9"/>
    <p:sldId id="265" r:id="rId10"/>
    <p:sldId id="271" r:id="rId11"/>
    <p:sldId id="267" r:id="rId12"/>
    <p:sldId id="269" r:id="rId13"/>
    <p:sldId id="276" r:id="rId14"/>
    <p:sldId id="277" r:id="rId15"/>
    <p:sldId id="278" r:id="rId16"/>
    <p:sldId id="279" r:id="rId17"/>
    <p:sldId id="272" r:id="rId18"/>
    <p:sldId id="273" r:id="rId19"/>
    <p:sldId id="28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9" d="100"/>
          <a:sy n="89" d="100"/>
        </p:scale>
        <p:origin x="-43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8CE0F-48A6-4E8D-BE9B-471F6C153E13}" type="datetimeFigureOut">
              <a:rPr lang="en-US" smtClean="0"/>
              <a:t>4/16/2018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DD732-9C3B-4AF8-AB8B-29AABD1C75A0}" type="slidenum">
              <a:rPr lang="en-US" smtClean="0"/>
              <a:t>‹#›</a:t>
            </a:fld>
            <a:endParaRPr lang="en-US" dirty="0"/>
          </a:p>
        </p:txBody>
      </p:sp>
    </p:spTree>
    <p:extLst>
      <p:ext uri="{BB962C8B-B14F-4D97-AF65-F5344CB8AC3E}">
        <p14:creationId xmlns:p14="http://schemas.microsoft.com/office/powerpoint/2010/main" val="6153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DD732-9C3B-4AF8-AB8B-29AABD1C75A0}" type="slidenum">
              <a:rPr lang="en-US" smtClean="0"/>
              <a:t>1</a:t>
            </a:fld>
            <a:endParaRPr lang="en-US" dirty="0"/>
          </a:p>
        </p:txBody>
      </p:sp>
    </p:spTree>
    <p:extLst>
      <p:ext uri="{BB962C8B-B14F-4D97-AF65-F5344CB8AC3E}">
        <p14:creationId xmlns:p14="http://schemas.microsoft.com/office/powerpoint/2010/main" val="429068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157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4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597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8184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978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4944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810235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977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053"/>
            <a:ext cx="12192000" cy="751438"/>
          </a:xfrm>
        </p:spPr>
        <p:txBody>
          <a:bodyPr/>
          <a:lstStyle/>
          <a:p>
            <a:r>
              <a:rPr lang="en-US" dirty="0"/>
              <a:t>Click to edit Master title style</a:t>
            </a:r>
          </a:p>
        </p:txBody>
      </p:sp>
      <p:sp>
        <p:nvSpPr>
          <p:cNvPr id="3" name="Text Placeholder 2"/>
          <p:cNvSpPr>
            <a:spLocks noGrp="1"/>
          </p:cNvSpPr>
          <p:nvPr>
            <p:ph type="body" sz="half" idx="1"/>
          </p:nvPr>
        </p:nvSpPr>
        <p:spPr>
          <a:xfrm>
            <a:off x="389972" y="1415226"/>
            <a:ext cx="5403851" cy="4330700"/>
          </a:xfrm>
        </p:spPr>
        <p:txBody>
          <a:bodyPr/>
          <a:lstStyle>
            <a:lvl1pPr>
              <a:defRPr sz="28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36051" y="1406175"/>
            <a:ext cx="5405967" cy="4330700"/>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xmlns="" id="{BFBD346C-DB61-4C8F-9B31-D7B741D64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3433" y="5433214"/>
            <a:ext cx="4143984" cy="1747390"/>
          </a:xfrm>
          <a:prstGeom prst="rect">
            <a:avLst/>
          </a:prstGeom>
        </p:spPr>
      </p:pic>
    </p:spTree>
    <p:extLst>
      <p:ext uri="{BB962C8B-B14F-4D97-AF65-F5344CB8AC3E}">
        <p14:creationId xmlns:p14="http://schemas.microsoft.com/office/powerpoint/2010/main" val="2240928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xmlns="" id="{8234756E-03EA-4E12-9D6B-7E436E0DFD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3433" y="5433214"/>
            <a:ext cx="4143984" cy="1747390"/>
          </a:xfrm>
          <a:prstGeom prst="rect">
            <a:avLst/>
          </a:prstGeom>
        </p:spPr>
      </p:pic>
    </p:spTree>
    <p:extLst>
      <p:ext uri="{BB962C8B-B14F-4D97-AF65-F5344CB8AC3E}">
        <p14:creationId xmlns:p14="http://schemas.microsoft.com/office/powerpoint/2010/main" val="7013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63978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38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307257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177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16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099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87667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4/16/2018</a:t>
            </a:fld>
            <a:endParaRPr lang="en-US" dirty="0"/>
          </a:p>
        </p:txBody>
      </p:sp>
    </p:spTree>
    <p:extLst>
      <p:ext uri="{BB962C8B-B14F-4D97-AF65-F5344CB8AC3E}">
        <p14:creationId xmlns:p14="http://schemas.microsoft.com/office/powerpoint/2010/main" val="3222801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4/16/2018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136041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cmurphy@lahsa.org" TargetMode="External"/><Relationship Id="rId7" Type="http://schemas.openxmlformats.org/officeDocument/2006/relationships/image" Target="../media/image3.png"/><Relationship Id="rId2" Type="http://schemas.openxmlformats.org/officeDocument/2006/relationships/hyperlink" Target="mailto:mfunk@dmh.lacounty.gov" TargetMode="Externa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hyperlink" Target="mailto:sspinelli@dhs.lacounty.gov" TargetMode="External"/><Relationship Id="rId4" Type="http://schemas.openxmlformats.org/officeDocument/2006/relationships/hyperlink" Target="mailto:eboyce@dhs.lacounty.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lahsa.org/documents?id=1433-community-input-session-summary-county-strategy-e6.pdf" TargetMode="External"/><Relationship Id="rId2" Type="http://schemas.openxmlformats.org/officeDocument/2006/relationships/hyperlink" Target="http://homeless.lacounty.gov/wp-content/uploads/2017/01/Strategy-E-1.pdf" TargetMode="Externa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cid:3856714A-4FE9-4C3A-810B-C908DD1F9042"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cid:A762C3D0-322D-42C3-A608-765A2AEB0CFA" TargetMode="External"/><Relationship Id="rId4" Type="http://schemas.openxmlformats.org/officeDocument/2006/relationships/image" Target="../media/image12.jpeg"/><Relationship Id="rId9" Type="http://schemas.openxmlformats.org/officeDocument/2006/relationships/image" Target="cid:FF84633A-1AAF-48E1-8453-695908E726A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4400" b="1" dirty="0">
                <a:solidFill>
                  <a:schemeClr val="tx1"/>
                </a:solidFill>
              </a:rPr>
              <a:t/>
            </a:r>
            <a:br>
              <a:rPr lang="en-US" sz="4400" b="1" dirty="0">
                <a:solidFill>
                  <a:schemeClr val="tx1"/>
                </a:solidFill>
              </a:rPr>
            </a:br>
            <a:r>
              <a:rPr lang="en-US" sz="4400" b="1" dirty="0">
                <a:solidFill>
                  <a:schemeClr val="tx1"/>
                </a:solidFill>
              </a:rPr>
              <a:t/>
            </a:r>
            <a:br>
              <a:rPr lang="en-US" sz="4400" b="1" dirty="0">
                <a:solidFill>
                  <a:schemeClr val="tx1"/>
                </a:solidFill>
              </a:rPr>
            </a:br>
            <a:r>
              <a:rPr lang="en-US" sz="3500" b="1" dirty="0" smtClean="0">
                <a:solidFill>
                  <a:schemeClr val="tx1"/>
                </a:solidFill>
              </a:rPr>
              <a:t>E6:</a:t>
            </a:r>
            <a:r>
              <a:rPr lang="en-US" sz="3500" b="1" dirty="0">
                <a:solidFill>
                  <a:schemeClr val="tx1"/>
                </a:solidFill>
              </a:rPr>
              <a:t> </a:t>
            </a:r>
            <a:r>
              <a:rPr lang="en-US" sz="3500" b="1" dirty="0" smtClean="0">
                <a:solidFill>
                  <a:schemeClr val="tx1"/>
                </a:solidFill>
              </a:rPr>
              <a:t>Strengthening the Countywide Outreach System</a:t>
            </a:r>
            <a:r>
              <a:rPr lang="en-US" sz="4400" b="1" dirty="0" smtClean="0">
                <a:solidFill>
                  <a:schemeClr val="tx1"/>
                </a:solidFill>
              </a:rPr>
              <a:t/>
            </a:r>
            <a:br>
              <a:rPr lang="en-US" sz="4400" b="1" dirty="0" smtClean="0">
                <a:solidFill>
                  <a:schemeClr val="tx1"/>
                </a:solidFill>
              </a:rPr>
            </a:br>
            <a:r>
              <a:rPr lang="en-US" sz="1800" b="1" dirty="0">
                <a:solidFill>
                  <a:schemeClr val="tx1"/>
                </a:solidFill>
              </a:rPr>
              <a:t/>
            </a:r>
            <a:br>
              <a:rPr lang="en-US" sz="1800" b="1" dirty="0">
                <a:solidFill>
                  <a:schemeClr val="tx1"/>
                </a:solidFill>
              </a:rPr>
            </a:br>
            <a:r>
              <a:rPr lang="en-US" sz="2000" b="1" dirty="0">
                <a:solidFill>
                  <a:schemeClr val="tx1"/>
                </a:solidFill>
              </a:rPr>
              <a:t>DMH Housing </a:t>
            </a:r>
            <a:r>
              <a:rPr lang="en-US" sz="2000" b="1" dirty="0" smtClean="0">
                <a:solidFill>
                  <a:schemeClr val="tx1"/>
                </a:solidFill>
              </a:rPr>
              <a:t>Summit 2018</a:t>
            </a:r>
            <a:r>
              <a:rPr lang="en-US" sz="1800" b="1" dirty="0" smtClean="0">
                <a:solidFill>
                  <a:schemeClr val="tx1"/>
                </a:solidFill>
              </a:rPr>
              <a:t/>
            </a:r>
            <a:br>
              <a:rPr lang="en-US" sz="1800" b="1" dirty="0" smtClean="0">
                <a:solidFill>
                  <a:schemeClr val="tx1"/>
                </a:solidFill>
              </a:rPr>
            </a:br>
            <a:r>
              <a:rPr lang="en-US" sz="1600" b="1" dirty="0" smtClean="0">
                <a:solidFill>
                  <a:schemeClr val="tx1"/>
                </a:solidFill>
              </a:rPr>
              <a:t>Center at Cathedral Plaza</a:t>
            </a:r>
            <a:r>
              <a:rPr lang="en-US" sz="1600" b="1" dirty="0">
                <a:solidFill>
                  <a:schemeClr val="tx1"/>
                </a:solidFill>
              </a:rPr>
              <a:t/>
            </a:r>
            <a:br>
              <a:rPr lang="en-US" sz="1600" b="1" dirty="0">
                <a:solidFill>
                  <a:schemeClr val="tx1"/>
                </a:solidFill>
              </a:rPr>
            </a:br>
            <a:r>
              <a:rPr lang="en-US" sz="1400" i="1" dirty="0">
                <a:solidFill>
                  <a:schemeClr val="tx1"/>
                </a:solidFill>
              </a:rPr>
              <a:t>April </a:t>
            </a:r>
            <a:r>
              <a:rPr lang="en-US" sz="1400" i="1" dirty="0" smtClean="0">
                <a:solidFill>
                  <a:schemeClr val="tx1"/>
                </a:solidFill>
              </a:rPr>
              <a:t>25, 2018</a:t>
            </a:r>
            <a:r>
              <a:rPr lang="en-US" sz="2400" b="1" dirty="0" smtClean="0">
                <a:solidFill>
                  <a:schemeClr val="tx1"/>
                </a:solidFill>
              </a:rPr>
              <a:t/>
            </a:r>
            <a:br>
              <a:rPr lang="en-US" sz="2400" b="1" dirty="0" smtClean="0">
                <a:solidFill>
                  <a:schemeClr val="tx1"/>
                </a:solidFill>
              </a:rPr>
            </a:br>
            <a:r>
              <a:rPr lang="en-US" sz="1000" b="1" dirty="0">
                <a:solidFill>
                  <a:schemeClr val="tx1"/>
                </a:solidFill>
              </a:rPr>
              <a:t/>
            </a:r>
            <a:br>
              <a:rPr lang="en-US" sz="1000" b="1" dirty="0">
                <a:solidFill>
                  <a:schemeClr val="tx1"/>
                </a:solidFill>
              </a:rPr>
            </a:br>
            <a:r>
              <a:rPr lang="en-US" sz="1000" b="1" dirty="0">
                <a:solidFill>
                  <a:schemeClr val="tx1"/>
                </a:solidFill>
              </a:rPr>
              <a:t>Maria Funk, Ph.D.</a:t>
            </a:r>
            <a:br>
              <a:rPr lang="en-US" sz="1000" b="1" dirty="0">
                <a:solidFill>
                  <a:schemeClr val="tx1"/>
                </a:solidFill>
              </a:rPr>
            </a:br>
            <a:r>
              <a:rPr lang="en-US" sz="1000" b="1" dirty="0" smtClean="0">
                <a:solidFill>
                  <a:schemeClr val="tx1"/>
                </a:solidFill>
              </a:rPr>
              <a:t>DMH, Mental </a:t>
            </a:r>
            <a:r>
              <a:rPr lang="en-US" sz="1000" b="1" dirty="0">
                <a:solidFill>
                  <a:schemeClr val="tx1"/>
                </a:solidFill>
              </a:rPr>
              <a:t>Health Clinical Program Manager III</a:t>
            </a:r>
            <a:br>
              <a:rPr lang="en-US" sz="1000" b="1" dirty="0">
                <a:solidFill>
                  <a:schemeClr val="tx1"/>
                </a:solidFill>
              </a:rPr>
            </a:br>
            <a:r>
              <a:rPr lang="en-US" sz="1000" b="1" dirty="0">
                <a:solidFill>
                  <a:schemeClr val="tx1"/>
                </a:solidFill>
              </a:rPr>
              <a:t>Countywide Housing, Employment and Education Resource Development</a:t>
            </a:r>
            <a:r>
              <a:rPr lang="en-US" sz="1000" b="1" dirty="0"/>
              <a:t/>
            </a:r>
            <a:br>
              <a:rPr lang="en-US" sz="1000" b="1" dirty="0"/>
            </a:br>
            <a:r>
              <a:rPr lang="en-US" sz="1000" b="1" dirty="0" smtClean="0">
                <a:solidFill>
                  <a:schemeClr val="tx1"/>
                </a:solidFill>
              </a:rPr>
              <a:t/>
            </a:r>
            <a:br>
              <a:rPr lang="en-US" sz="1000" b="1" dirty="0" smtClean="0">
                <a:solidFill>
                  <a:schemeClr val="tx1"/>
                </a:solidFill>
              </a:rPr>
            </a:br>
            <a:r>
              <a:rPr lang="en-US" sz="1000" b="1" dirty="0" smtClean="0">
                <a:solidFill>
                  <a:schemeClr val="tx1"/>
                </a:solidFill>
              </a:rPr>
              <a:t>Colleen Murphy, PGDip</a:t>
            </a:r>
            <a:br>
              <a:rPr lang="en-US" sz="1000" b="1" dirty="0" smtClean="0">
                <a:solidFill>
                  <a:schemeClr val="tx1"/>
                </a:solidFill>
              </a:rPr>
            </a:br>
            <a:r>
              <a:rPr lang="en-US" sz="1000" b="1" dirty="0" smtClean="0">
                <a:solidFill>
                  <a:schemeClr val="tx1"/>
                </a:solidFill>
              </a:rPr>
              <a:t>LAHSA, CES Outreach Supervisor</a:t>
            </a:r>
            <a:br>
              <a:rPr lang="en-US" sz="1000" b="1" dirty="0" smtClean="0">
                <a:solidFill>
                  <a:schemeClr val="tx1"/>
                </a:solidFill>
              </a:rPr>
            </a:br>
            <a:r>
              <a:rPr lang="en-US" sz="1000" b="1" dirty="0" smtClean="0">
                <a:solidFill>
                  <a:schemeClr val="tx1"/>
                </a:solidFill>
              </a:rPr>
              <a:t/>
            </a:r>
            <a:br>
              <a:rPr lang="en-US" sz="1000" b="1" dirty="0" smtClean="0">
                <a:solidFill>
                  <a:schemeClr val="tx1"/>
                </a:solidFill>
              </a:rPr>
            </a:br>
            <a:r>
              <a:rPr lang="en-US" sz="1000" b="1" dirty="0" smtClean="0">
                <a:solidFill>
                  <a:schemeClr val="tx1"/>
                </a:solidFill>
              </a:rPr>
              <a:t>Libby Boyce, LCSW</a:t>
            </a:r>
            <a:br>
              <a:rPr lang="en-US" sz="1000" b="1" dirty="0" smtClean="0">
                <a:solidFill>
                  <a:schemeClr val="tx1"/>
                </a:solidFill>
              </a:rPr>
            </a:br>
            <a:r>
              <a:rPr lang="en-US" sz="1000" b="1" dirty="0" smtClean="0">
                <a:solidFill>
                  <a:schemeClr val="tx1"/>
                </a:solidFill>
              </a:rPr>
              <a:t>DHS~ Housing for Health, Director of Access, Referral &amp; Engagement</a:t>
            </a:r>
            <a:br>
              <a:rPr lang="en-US" sz="1000" b="1" dirty="0" smtClean="0">
                <a:solidFill>
                  <a:schemeClr val="tx1"/>
                </a:solidFill>
              </a:rPr>
            </a:br>
            <a:r>
              <a:rPr lang="en-US" sz="1000" b="1" dirty="0" smtClean="0">
                <a:solidFill>
                  <a:schemeClr val="tx1"/>
                </a:solidFill>
              </a:rPr>
              <a:t/>
            </a:r>
            <a:br>
              <a:rPr lang="en-US" sz="1000" b="1" dirty="0" smtClean="0">
                <a:solidFill>
                  <a:schemeClr val="tx1"/>
                </a:solidFill>
              </a:rPr>
            </a:br>
            <a:r>
              <a:rPr lang="en-US" sz="1000" b="1" dirty="0" smtClean="0">
                <a:solidFill>
                  <a:schemeClr val="tx1"/>
                </a:solidFill>
              </a:rPr>
              <a:t>Susan Spinelli, LCSW</a:t>
            </a:r>
            <a:br>
              <a:rPr lang="en-US" sz="1000" b="1" dirty="0" smtClean="0">
                <a:solidFill>
                  <a:schemeClr val="tx1"/>
                </a:solidFill>
              </a:rPr>
            </a:br>
            <a:r>
              <a:rPr lang="en-US" sz="1000" b="1" dirty="0">
                <a:solidFill>
                  <a:schemeClr val="tx1"/>
                </a:solidFill>
              </a:rPr>
              <a:t>DHS~ Housing for Health, Director </a:t>
            </a:r>
            <a:r>
              <a:rPr lang="en-US" sz="1000" b="1" dirty="0" smtClean="0">
                <a:solidFill>
                  <a:schemeClr val="tx1"/>
                </a:solidFill>
              </a:rPr>
              <a:t>of Street-based Engagement</a:t>
            </a:r>
            <a:r>
              <a:rPr lang="en-US" sz="1100" b="1" dirty="0" smtClean="0">
                <a:solidFill>
                  <a:schemeClr val="tx1"/>
                </a:solidFill>
              </a:rPr>
              <a:t/>
            </a:r>
            <a:br>
              <a:rPr lang="en-US" sz="1100" b="1" dirty="0" smtClean="0">
                <a:solidFill>
                  <a:schemeClr val="tx1"/>
                </a:solidFill>
              </a:rPr>
            </a:br>
            <a:endParaRPr lang="en-US" sz="1100" b="1"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2749">
            <a:off x="1316422" y="150056"/>
            <a:ext cx="77184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12" y="6139284"/>
            <a:ext cx="1024792" cy="7027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128" y="6257492"/>
            <a:ext cx="1373080" cy="34670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3907" y="6139284"/>
            <a:ext cx="662056" cy="58311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6" y="6139284"/>
            <a:ext cx="1005840" cy="586740"/>
          </a:xfrm>
          <a:prstGeom prst="rect">
            <a:avLst/>
          </a:prstGeom>
        </p:spPr>
      </p:pic>
    </p:spTree>
    <p:extLst>
      <p:ext uri="{BB962C8B-B14F-4D97-AF65-F5344CB8AC3E}">
        <p14:creationId xmlns:p14="http://schemas.microsoft.com/office/powerpoint/2010/main" val="1293513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4326927"/>
              </p:ext>
            </p:extLst>
          </p:nvPr>
        </p:nvGraphicFramePr>
        <p:xfrm>
          <a:off x="2332361" y="1046520"/>
          <a:ext cx="6132145" cy="4655491"/>
        </p:xfrm>
        <a:graphic>
          <a:graphicData uri="http://schemas.openxmlformats.org/drawingml/2006/table">
            <a:tbl>
              <a:tblPr firstRow="1" firstCol="1" bandRow="1">
                <a:tableStyleId>{5C22544A-7EE6-4342-B048-85BDC9FD1C3A}</a:tableStyleId>
              </a:tblPr>
              <a:tblGrid>
                <a:gridCol w="1786496"/>
                <a:gridCol w="1367543"/>
                <a:gridCol w="1475179"/>
                <a:gridCol w="1502927"/>
              </a:tblGrid>
              <a:tr h="1058108">
                <a:tc>
                  <a:txBody>
                    <a:bodyPr/>
                    <a:lstStyle/>
                    <a:p>
                      <a:pPr marL="0" marR="0" algn="ctr">
                        <a:lnSpc>
                          <a:spcPct val="107000"/>
                        </a:lnSpc>
                        <a:spcBef>
                          <a:spcPts val="0"/>
                        </a:spcBef>
                        <a:spcAft>
                          <a:spcPts val="0"/>
                        </a:spcAft>
                      </a:pPr>
                      <a:r>
                        <a:rPr lang="en-US" sz="1400" dirty="0">
                          <a:effectLst/>
                        </a:rPr>
                        <a:t>SPA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200" dirty="0" smtClean="0">
                          <a:effectLst/>
                        </a:rPr>
                        <a:t>Number </a:t>
                      </a:r>
                      <a:r>
                        <a:rPr lang="en-US" sz="1200" dirty="0">
                          <a:effectLst/>
                        </a:rPr>
                        <a:t>of </a:t>
                      </a:r>
                      <a:endParaRPr lang="en-US" sz="1200" dirty="0" smtClean="0">
                        <a:effectLst/>
                      </a:endParaRPr>
                    </a:p>
                    <a:p>
                      <a:pPr marL="0" marR="0" algn="ctr">
                        <a:lnSpc>
                          <a:spcPct val="107000"/>
                        </a:lnSpc>
                        <a:spcBef>
                          <a:spcPts val="0"/>
                        </a:spcBef>
                        <a:spcAft>
                          <a:spcPts val="0"/>
                        </a:spcAft>
                      </a:pPr>
                      <a:r>
                        <a:rPr lang="en-US" sz="1200" dirty="0" smtClean="0">
                          <a:effectLst/>
                        </a:rPr>
                        <a:t>Homeless Engagement Teams (HET) </a:t>
                      </a:r>
                    </a:p>
                    <a:p>
                      <a:pPr marL="0" marR="0" algn="ctr">
                        <a:lnSpc>
                          <a:spcPct val="107000"/>
                        </a:lnSpc>
                        <a:spcBef>
                          <a:spcPts val="0"/>
                        </a:spcBef>
                        <a:spcAft>
                          <a:spcPts val="0"/>
                        </a:spcAft>
                      </a:pPr>
                      <a:r>
                        <a:rPr lang="en-US" sz="1000" b="0" i="1" dirty="0" smtClean="0">
                          <a:effectLst/>
                        </a:rPr>
                        <a:t>Teams of Two</a:t>
                      </a:r>
                    </a:p>
                    <a:p>
                      <a:pPr marL="0" marR="0" algn="ctr">
                        <a:lnSpc>
                          <a:spcPct val="107000"/>
                        </a:lnSpc>
                        <a:spcBef>
                          <a:spcPts val="0"/>
                        </a:spcBef>
                        <a:spcAft>
                          <a:spcPts val="0"/>
                        </a:spcAft>
                      </a:pPr>
                      <a:r>
                        <a:rPr lang="en-US" sz="1200" dirty="0" smtClean="0">
                          <a:effectLst/>
                        </a:rPr>
                        <a:t>(LAHSA)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dirty="0" smtClean="0">
                          <a:effectLst/>
                          <a:latin typeface="+mj-lt"/>
                        </a:rPr>
                        <a:t>Number </a:t>
                      </a:r>
                      <a:r>
                        <a:rPr lang="en-US" sz="1200" dirty="0">
                          <a:effectLst/>
                          <a:latin typeface="+mj-lt"/>
                        </a:rPr>
                        <a:t>of </a:t>
                      </a:r>
                      <a:endParaRPr lang="en-US" sz="1200" dirty="0" smtClean="0">
                        <a:effectLst/>
                        <a:latin typeface="+mj-lt"/>
                      </a:endParaRPr>
                    </a:p>
                    <a:p>
                      <a:pPr marL="0" marR="0" algn="ctr">
                        <a:lnSpc>
                          <a:spcPct val="107000"/>
                        </a:lnSpc>
                        <a:spcBef>
                          <a:spcPts val="0"/>
                        </a:spcBef>
                        <a:spcAft>
                          <a:spcPts val="0"/>
                        </a:spcAft>
                      </a:pPr>
                      <a:r>
                        <a:rPr lang="en-US" sz="1200" dirty="0" smtClean="0">
                          <a:effectLst/>
                          <a:latin typeface="+mj-lt"/>
                        </a:rPr>
                        <a:t>Multi-disciplinary Teams</a:t>
                      </a:r>
                    </a:p>
                    <a:p>
                      <a:pPr marL="0" marR="0" algn="ctr">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(MDTs)</a:t>
                      </a:r>
                    </a:p>
                    <a:p>
                      <a:pPr marL="0" marR="0" algn="ctr">
                        <a:lnSpc>
                          <a:spcPct val="107000"/>
                        </a:lnSpc>
                        <a:spcBef>
                          <a:spcPts val="0"/>
                        </a:spcBef>
                        <a:spcAft>
                          <a:spcPts val="0"/>
                        </a:spcAft>
                      </a:pPr>
                      <a:r>
                        <a:rPr lang="en-US" sz="1000" b="0" i="1" dirty="0" smtClean="0">
                          <a:effectLst/>
                          <a:latin typeface="+mj-lt"/>
                          <a:ea typeface="Calibri" panose="020F0502020204030204" pitchFamily="34" charset="0"/>
                          <a:cs typeface="Times New Roman" panose="02020603050405020304" pitchFamily="18" charset="0"/>
                        </a:rPr>
                        <a:t>Teams of Five</a:t>
                      </a:r>
                    </a:p>
                    <a:p>
                      <a:pPr marL="0" marR="0" algn="ctr">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(Health Agency)</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dirty="0" smtClean="0">
                          <a:effectLst/>
                          <a:latin typeface="+mj-lt"/>
                        </a:rPr>
                        <a:t>Number of  Public Space</a:t>
                      </a:r>
                    </a:p>
                    <a:p>
                      <a:pPr marL="0" marR="0" algn="ctr">
                        <a:lnSpc>
                          <a:spcPct val="107000"/>
                        </a:lnSpc>
                        <a:spcBef>
                          <a:spcPts val="0"/>
                        </a:spcBef>
                        <a:spcAft>
                          <a:spcPts val="0"/>
                        </a:spcAft>
                      </a:pPr>
                      <a:r>
                        <a:rPr lang="en-US" sz="1200" dirty="0" smtClean="0">
                          <a:effectLst/>
                          <a:latin typeface="+mj-lt"/>
                        </a:rPr>
                        <a:t>Generalists</a:t>
                      </a:r>
                    </a:p>
                    <a:p>
                      <a:pPr marL="0" marR="0" algn="ctr">
                        <a:lnSpc>
                          <a:spcPct val="107000"/>
                        </a:lnSpc>
                        <a:spcBef>
                          <a:spcPts val="0"/>
                        </a:spcBef>
                        <a:spcAft>
                          <a:spcPts val="0"/>
                        </a:spcAft>
                      </a:pPr>
                      <a:r>
                        <a:rPr lang="en-US" sz="1000" b="0" i="1" dirty="0" smtClean="0">
                          <a:effectLst/>
                          <a:latin typeface="+mj-lt"/>
                        </a:rPr>
                        <a:t>Teams of Two</a:t>
                      </a:r>
                    </a:p>
                    <a:p>
                      <a:pPr marL="0" marR="0" algn="ctr">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(Health Agency)</a:t>
                      </a: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2060"/>
                    </a:solidFill>
                  </a:tcPr>
                </a:tc>
              </a:tr>
              <a:tr h="264487">
                <a:tc>
                  <a:txBody>
                    <a:bodyPr/>
                    <a:lstStyle/>
                    <a:p>
                      <a:pPr marL="0" marR="0" algn="l">
                        <a:lnSpc>
                          <a:spcPct val="107000"/>
                        </a:lnSpc>
                        <a:spcBef>
                          <a:spcPts val="0"/>
                        </a:spcBef>
                        <a:spcAft>
                          <a:spcPts val="0"/>
                        </a:spcAft>
                      </a:pPr>
                      <a:r>
                        <a:rPr lang="en-US" sz="1400" dirty="0">
                          <a:effectLst/>
                        </a:rPr>
                        <a:t>SPA 1-MHA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1-LAFH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2-LAFH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2-SFVMHC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a:t>
                      </a:r>
                      <a:r>
                        <a:rPr lang="en-US" sz="1400" dirty="0" smtClean="0">
                          <a:effectLst/>
                        </a:rPr>
                        <a:t>3-USHS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4-TPC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4-Exodus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a:t>
                      </a:r>
                      <a:r>
                        <a:rPr lang="en-US" sz="1400" dirty="0" smtClean="0">
                          <a:effectLst/>
                        </a:rPr>
                        <a:t>5-St. Joe’s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a:t>
                      </a:r>
                      <a:r>
                        <a:rPr lang="en-US" sz="1400" dirty="0" smtClean="0">
                          <a:effectLst/>
                        </a:rPr>
                        <a:t>6-SSG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a:t>
                      </a:r>
                      <a:r>
                        <a:rPr lang="en-US" sz="1400" dirty="0" smtClean="0">
                          <a:effectLst/>
                        </a:rPr>
                        <a:t>7-PATH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8- MHA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4487">
                <a:tc>
                  <a:txBody>
                    <a:bodyPr/>
                    <a:lstStyle/>
                    <a:p>
                      <a:pPr marL="0" marR="0" algn="l">
                        <a:lnSpc>
                          <a:spcPct val="107000"/>
                        </a:lnSpc>
                        <a:spcBef>
                          <a:spcPts val="0"/>
                        </a:spcBef>
                        <a:spcAft>
                          <a:spcPts val="0"/>
                        </a:spcAft>
                      </a:pPr>
                      <a:r>
                        <a:rPr lang="en-US" sz="1400" dirty="0">
                          <a:effectLst/>
                        </a:rPr>
                        <a:t>SPA 8- City LB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40044">
                <a:tc>
                  <a:txBody>
                    <a:bodyPr/>
                    <a:lstStyle/>
                    <a:p>
                      <a:pPr marL="0" marR="0" algn="l">
                        <a:lnSpc>
                          <a:spcPct val="107000"/>
                        </a:lnSpc>
                        <a:spcBef>
                          <a:spcPts val="0"/>
                        </a:spcBef>
                        <a:spcAft>
                          <a:spcPts val="0"/>
                        </a:spcAft>
                      </a:pPr>
                      <a:r>
                        <a:rPr lang="en-US" sz="1800" i="1" dirty="0">
                          <a:effectLst/>
                        </a:rPr>
                        <a:t>Total</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2060"/>
                    </a:solidFill>
                  </a:tcPr>
                </a:tc>
                <a:tc>
                  <a:txBody>
                    <a:bodyPr/>
                    <a:lstStyle/>
                    <a:p>
                      <a:pPr marL="0" marR="0" algn="ctr">
                        <a:lnSpc>
                          <a:spcPct val="107000"/>
                        </a:lnSpc>
                        <a:spcBef>
                          <a:spcPts val="0"/>
                        </a:spcBef>
                        <a:spcAft>
                          <a:spcPts val="0"/>
                        </a:spcAft>
                      </a:pP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5" name="Rectangle 1"/>
          <p:cNvSpPr>
            <a:spLocks noChangeArrowheads="1"/>
          </p:cNvSpPr>
          <p:nvPr/>
        </p:nvSpPr>
        <p:spPr bwMode="auto">
          <a:xfrm>
            <a:off x="3937396" y="40586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658104" y="193637"/>
            <a:ext cx="9045294" cy="830997"/>
          </a:xfrm>
          <a:prstGeom prst="rect">
            <a:avLst/>
          </a:prstGeom>
          <a:noFill/>
        </p:spPr>
        <p:txBody>
          <a:bodyPr wrap="square" rtlCol="0">
            <a:spAutoFit/>
          </a:bodyPr>
          <a:lstStyle/>
          <a:p>
            <a:pPr algn="ctr"/>
            <a:r>
              <a:rPr lang="en-US" sz="2400" b="1" dirty="0" smtClean="0"/>
              <a:t>E6 Funded Homeless Engagement </a:t>
            </a:r>
            <a:r>
              <a:rPr lang="en-US" sz="2400" b="1" dirty="0"/>
              <a:t> </a:t>
            </a:r>
            <a:r>
              <a:rPr lang="en-US" sz="2400" b="1" dirty="0" smtClean="0"/>
              <a:t>Teams (HETs) &amp; </a:t>
            </a:r>
          </a:p>
          <a:p>
            <a:pPr algn="ctr"/>
            <a:r>
              <a:rPr lang="en-US" sz="2400" b="1" dirty="0" smtClean="0"/>
              <a:t>Multi-Disciplinary Teams (MDTs) Countywide</a:t>
            </a:r>
            <a:endParaRPr lang="en-US" sz="2400" b="1" dirty="0"/>
          </a:p>
        </p:txBody>
      </p:sp>
      <p:sp>
        <p:nvSpPr>
          <p:cNvPr id="3" name="TextBox 2"/>
          <p:cNvSpPr txBox="1"/>
          <p:nvPr/>
        </p:nvSpPr>
        <p:spPr>
          <a:xfrm>
            <a:off x="2413396" y="5760564"/>
            <a:ext cx="5780750" cy="246221"/>
          </a:xfrm>
          <a:prstGeom prst="rect">
            <a:avLst/>
          </a:prstGeom>
          <a:noFill/>
        </p:spPr>
        <p:txBody>
          <a:bodyPr wrap="none" rtlCol="0">
            <a:spAutoFit/>
          </a:bodyPr>
          <a:lstStyle/>
          <a:p>
            <a:r>
              <a:rPr lang="en-US" sz="1000" b="1" dirty="0" smtClean="0"/>
              <a:t>* Measure H also funds 9 additional Countywide HET teams to partner with law enforcement.</a:t>
            </a:r>
            <a:endParaRPr lang="en-US" sz="1000" b="1" dirty="0"/>
          </a:p>
        </p:txBody>
      </p:sp>
    </p:spTree>
    <p:extLst>
      <p:ext uri="{BB962C8B-B14F-4D97-AF65-F5344CB8AC3E}">
        <p14:creationId xmlns:p14="http://schemas.microsoft.com/office/powerpoint/2010/main" val="405923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26C84EB-9BCE-4D26-BCAA-72D09D402D85}" type="slidenum">
              <a:rPr lang="en-US" smtClean="0"/>
              <a:t>11</a:t>
            </a:fld>
            <a:endParaRPr lang="en-US" dirty="0"/>
          </a:p>
        </p:txBody>
      </p:sp>
      <p:sp>
        <p:nvSpPr>
          <p:cNvPr id="5" name="AutoShape 4" descr="Image result for whatever it takes images"/>
          <p:cNvSpPr>
            <a:spLocks noChangeAspect="1" noChangeArrowheads="1"/>
          </p:cNvSpPr>
          <p:nvPr/>
        </p:nvSpPr>
        <p:spPr bwMode="auto">
          <a:xfrm>
            <a:off x="307975" y="7937"/>
            <a:ext cx="2628162" cy="26281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whatever it takes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60" name="Picture 12" descr="Image result for whatever it take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55" y="2174789"/>
            <a:ext cx="4567544" cy="2562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83" y="215063"/>
            <a:ext cx="2444496" cy="1752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5" y="4944022"/>
            <a:ext cx="2867025" cy="15906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187" y="3881437"/>
            <a:ext cx="4343400" cy="265747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75" y="312738"/>
            <a:ext cx="2594920" cy="172994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7644" y="4944022"/>
            <a:ext cx="2857500" cy="16097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7187" y="502637"/>
            <a:ext cx="4349349" cy="244650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20" y="2636108"/>
            <a:ext cx="2714043" cy="1820562"/>
          </a:xfrm>
          <a:prstGeom prst="rect">
            <a:avLst/>
          </a:prstGeom>
        </p:spPr>
      </p:pic>
    </p:spTree>
    <p:extLst>
      <p:ext uri="{BB962C8B-B14F-4D97-AF65-F5344CB8AC3E}">
        <p14:creationId xmlns:p14="http://schemas.microsoft.com/office/powerpoint/2010/main" val="3665294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624D5C9-6619-4AEF-B4B5-E5B5C389C219}"/>
              </a:ext>
            </a:extLst>
          </p:cNvPr>
          <p:cNvSpPr>
            <a:spLocks noGrp="1"/>
          </p:cNvSpPr>
          <p:nvPr>
            <p:ph type="title"/>
          </p:nvPr>
        </p:nvSpPr>
        <p:spPr/>
        <p:txBody>
          <a:bodyPr/>
          <a:lstStyle/>
          <a:p>
            <a:r>
              <a:rPr lang="en-US" b="1" dirty="0">
                <a:solidFill>
                  <a:schemeClr val="tx1"/>
                </a:solidFill>
              </a:rPr>
              <a:t>How we measure our success</a:t>
            </a:r>
          </a:p>
        </p:txBody>
      </p:sp>
      <p:pic>
        <p:nvPicPr>
          <p:cNvPr id="5" name="Picture 4" descr="Screen Shot 2018-02-09 at 11.13.1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93872" y="3368267"/>
            <a:ext cx="2679887" cy="3347292"/>
          </a:xfrm>
          <a:prstGeom prst="rect">
            <a:avLst/>
          </a:prstGeom>
        </p:spPr>
      </p:pic>
      <p:pic>
        <p:nvPicPr>
          <p:cNvPr id="6" name="Picture 5" descr="Screen Shot 2018-02-09 at 11.14.1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78148"/>
            <a:ext cx="9144000" cy="2190119"/>
          </a:xfrm>
          <a:prstGeom prst="rect">
            <a:avLst/>
          </a:prstGeom>
        </p:spPr>
      </p:pic>
    </p:spTree>
    <p:extLst>
      <p:ext uri="{BB962C8B-B14F-4D97-AF65-F5344CB8AC3E}">
        <p14:creationId xmlns:p14="http://schemas.microsoft.com/office/powerpoint/2010/main" val="4126488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30421" y="1349722"/>
            <a:ext cx="7766936" cy="1646302"/>
          </a:xfrm>
        </p:spPr>
        <p:txBody>
          <a:bodyPr>
            <a:normAutofit fontScale="90000"/>
          </a:bodyPr>
          <a:lstStyle/>
          <a:p>
            <a:r>
              <a:rPr lang="en-US" sz="8800" b="1" dirty="0" smtClean="0"/>
              <a:t>Success Stories</a:t>
            </a:r>
            <a:endParaRPr lang="en-US" sz="8800" b="1" dirty="0"/>
          </a:p>
        </p:txBody>
      </p:sp>
      <p:pic>
        <p:nvPicPr>
          <p:cNvPr id="8"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96659" y="3844925"/>
            <a:ext cx="1168400" cy="1169988"/>
          </a:xfrm>
        </p:spPr>
      </p:pic>
      <p:pic>
        <p:nvPicPr>
          <p:cNvPr id="9"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13108" y="3844925"/>
            <a:ext cx="1168400" cy="1169988"/>
          </a:xfrm>
        </p:spPr>
      </p:pic>
      <p:pic>
        <p:nvPicPr>
          <p:cNvPr id="10"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675312" y="3844925"/>
            <a:ext cx="1168400" cy="1169988"/>
          </a:xfrm>
        </p:spPr>
      </p:pic>
      <p:pic>
        <p:nvPicPr>
          <p:cNvPr id="11"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91761" y="3844925"/>
            <a:ext cx="1168400" cy="1169988"/>
          </a:xfrm>
        </p:spPr>
      </p:pic>
      <p:pic>
        <p:nvPicPr>
          <p:cNvPr id="12"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708209" y="3844925"/>
            <a:ext cx="1168400" cy="1169988"/>
          </a:xfrm>
        </p:spPr>
      </p:pic>
      <p:pic>
        <p:nvPicPr>
          <p:cNvPr id="13"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224658" y="3844925"/>
            <a:ext cx="1168400" cy="1169988"/>
          </a:xfrm>
        </p:spPr>
      </p:pic>
    </p:spTree>
    <p:extLst>
      <p:ext uri="{BB962C8B-B14F-4D97-AF65-F5344CB8AC3E}">
        <p14:creationId xmlns:p14="http://schemas.microsoft.com/office/powerpoint/2010/main" val="2180677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02" y="0"/>
            <a:ext cx="4337685"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 y="0"/>
            <a:ext cx="5143500" cy="6858000"/>
          </a:xfrm>
          <a:prstGeom prst="rect">
            <a:avLst/>
          </a:prstGeom>
        </p:spPr>
      </p:pic>
    </p:spTree>
    <p:extLst>
      <p:ext uri="{BB962C8B-B14F-4D97-AF65-F5344CB8AC3E}">
        <p14:creationId xmlns:p14="http://schemas.microsoft.com/office/powerpoint/2010/main" val="2975388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4764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710" y="1615784"/>
            <a:ext cx="6116782" cy="45875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05" y="187037"/>
            <a:ext cx="5143500" cy="6858000"/>
          </a:xfrm>
          <a:prstGeom prst="rect">
            <a:avLst/>
          </a:prstGeom>
        </p:spPr>
      </p:pic>
    </p:spTree>
    <p:extLst>
      <p:ext uri="{BB962C8B-B14F-4D97-AF65-F5344CB8AC3E}">
        <p14:creationId xmlns:p14="http://schemas.microsoft.com/office/powerpoint/2010/main" val="3318293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Welcome E6 Strategy Panelists!!</a:t>
            </a:r>
            <a:endParaRPr lang="en-US" b="1" dirty="0">
              <a:solidFill>
                <a:schemeClr val="tx1"/>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626946987"/>
              </p:ext>
            </p:extLst>
          </p:nvPr>
        </p:nvGraphicFramePr>
        <p:xfrm>
          <a:off x="145473" y="1363599"/>
          <a:ext cx="6878782" cy="934250"/>
        </p:xfrm>
        <a:graphic>
          <a:graphicData uri="http://schemas.openxmlformats.org/drawingml/2006/table">
            <a:tbl>
              <a:tblPr firstRow="1" firstCol="1" bandRow="1" bandCol="1">
                <a:tableStyleId>{5C22544A-7EE6-4342-B048-85BDC9FD1C3A}</a:tableStyleId>
              </a:tblPr>
              <a:tblGrid>
                <a:gridCol w="1226127"/>
                <a:gridCol w="5652655"/>
              </a:tblGrid>
              <a:tr h="177109">
                <a:tc>
                  <a:txBody>
                    <a:bodyPr/>
                    <a:lstStyle/>
                    <a:p>
                      <a:pPr marL="0" marR="0" algn="l">
                        <a:spcBef>
                          <a:spcPts val="0"/>
                        </a:spcBef>
                        <a:spcAft>
                          <a:spcPts val="440"/>
                        </a:spcAft>
                      </a:pPr>
                      <a:r>
                        <a:rPr lang="en-US" sz="1150" dirty="0">
                          <a:effectLst/>
                        </a:rPr>
                        <a:t>Name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2400" dirty="0" smtClean="0">
                          <a:solidFill>
                            <a:schemeClr val="tx1"/>
                          </a:solidFill>
                          <a:effectLst/>
                        </a:rPr>
                        <a:t>Hilary Aquino, MA</a:t>
                      </a:r>
                      <a:endParaRPr lang="en-US" sz="2400" dirty="0">
                        <a:solidFill>
                          <a:schemeClr val="tx1"/>
                        </a:solidFill>
                        <a:effectLst/>
                        <a:latin typeface="Arial" panose="020B0604020202020204" pitchFamily="34" charset="0"/>
                        <a:ea typeface="MS Mincho" panose="02020609040205080304" pitchFamily="49" charset="-128"/>
                      </a:endParaRPr>
                    </a:p>
                  </a:txBody>
                  <a:tcPr marL="68580" marR="68580" marT="0" marB="0"/>
                </a:tc>
              </a:tr>
              <a:tr h="391381">
                <a:tc>
                  <a:txBody>
                    <a:bodyPr/>
                    <a:lstStyle/>
                    <a:p>
                      <a:pPr marL="0" marR="0" algn="l">
                        <a:spcBef>
                          <a:spcPts val="0"/>
                        </a:spcBef>
                        <a:spcAft>
                          <a:spcPts val="440"/>
                        </a:spcAft>
                      </a:pPr>
                      <a:r>
                        <a:rPr lang="en-US" sz="1150" dirty="0">
                          <a:effectLst/>
                        </a:rPr>
                        <a:t>Title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0"/>
                        </a:spcAft>
                      </a:pPr>
                      <a:r>
                        <a:rPr lang="en-US" sz="1100" dirty="0">
                          <a:solidFill>
                            <a:schemeClr val="tx1"/>
                          </a:solidFill>
                          <a:effectLst/>
                        </a:rPr>
                        <a:t>Associate Vice President, Homeless and Diversion Services </a:t>
                      </a:r>
                      <a:endParaRPr lang="en-US" sz="1200" dirty="0">
                        <a:solidFill>
                          <a:schemeClr val="tx1"/>
                        </a:solidFill>
                        <a:effectLst/>
                      </a:endParaRPr>
                    </a:p>
                    <a:p>
                      <a:pPr marL="0" marR="0">
                        <a:spcBef>
                          <a:spcPts val="0"/>
                        </a:spcBef>
                        <a:spcAft>
                          <a:spcPts val="0"/>
                        </a:spcAft>
                      </a:pPr>
                      <a:r>
                        <a:rPr lang="en-US" sz="1100" dirty="0">
                          <a:solidFill>
                            <a:schemeClr val="tx1"/>
                          </a:solidFill>
                          <a:effectLst/>
                        </a:rPr>
                        <a:t>MDT Lead for Northeast LA  (NELA) and LAC+ USC Homeless Task Force</a:t>
                      </a:r>
                      <a:endParaRPr lang="en-US" sz="1200" dirty="0">
                        <a:solidFill>
                          <a:schemeClr val="tx1"/>
                        </a:solidFill>
                        <a:effectLst/>
                        <a:latin typeface="Cambria" panose="02040503050406030204" pitchFamily="18" charset="0"/>
                        <a:ea typeface="MS Mincho" panose="02020609040205080304" pitchFamily="49" charset="-128"/>
                        <a:cs typeface="Cambria" panose="02040503050406030204" pitchFamily="18" charset="0"/>
                      </a:endParaRPr>
                    </a:p>
                  </a:txBody>
                  <a:tcPr marL="68580" marR="68580" marT="0" marB="0"/>
                </a:tc>
              </a:tr>
              <a:tr h="177109">
                <a:tc>
                  <a:txBody>
                    <a:bodyPr/>
                    <a:lstStyle/>
                    <a:p>
                      <a:pPr marL="0" marR="0" algn="l">
                        <a:spcBef>
                          <a:spcPts val="0"/>
                        </a:spcBef>
                        <a:spcAft>
                          <a:spcPts val="440"/>
                        </a:spcAft>
                      </a:pPr>
                      <a:r>
                        <a:rPr lang="en-US" sz="1150" dirty="0">
                          <a:effectLst/>
                        </a:rPr>
                        <a:t>Organization</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1150" dirty="0">
                          <a:solidFill>
                            <a:schemeClr val="tx1"/>
                          </a:solidFill>
                          <a:effectLst/>
                        </a:rPr>
                        <a:t>SPA 4, Exodus Recovery </a:t>
                      </a:r>
                      <a:endParaRPr lang="en-US" sz="1200" dirty="0">
                        <a:solidFill>
                          <a:schemeClr val="tx1"/>
                        </a:solidFill>
                        <a:effectLst/>
                        <a:latin typeface="Arial" panose="020B0604020202020204" pitchFamily="34" charset="0"/>
                        <a:ea typeface="MS Mincho" panose="02020609040205080304" pitchFamily="49" charset="-128"/>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57442951"/>
              </p:ext>
            </p:extLst>
          </p:nvPr>
        </p:nvGraphicFramePr>
        <p:xfrm>
          <a:off x="2589068" y="3589766"/>
          <a:ext cx="6868391" cy="787366"/>
        </p:xfrm>
        <a:graphic>
          <a:graphicData uri="http://schemas.openxmlformats.org/drawingml/2006/table">
            <a:tbl>
              <a:tblPr firstRow="1" firstCol="1" bandRow="1" bandCol="1">
                <a:tableStyleId>{5C22544A-7EE6-4342-B048-85BDC9FD1C3A}</a:tableStyleId>
              </a:tblPr>
              <a:tblGrid>
                <a:gridCol w="1101436"/>
                <a:gridCol w="5766955"/>
              </a:tblGrid>
              <a:tr h="357163">
                <a:tc>
                  <a:txBody>
                    <a:bodyPr/>
                    <a:lstStyle/>
                    <a:p>
                      <a:pPr marL="0" marR="0" algn="l">
                        <a:spcBef>
                          <a:spcPts val="0"/>
                        </a:spcBef>
                        <a:spcAft>
                          <a:spcPts val="440"/>
                        </a:spcAft>
                      </a:pPr>
                      <a:r>
                        <a:rPr lang="en-US" sz="1150" dirty="0">
                          <a:effectLst/>
                        </a:rPr>
                        <a:t>Name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2400" dirty="0" smtClean="0">
                          <a:solidFill>
                            <a:schemeClr val="tx1"/>
                          </a:solidFill>
                          <a:effectLst/>
                          <a:latin typeface="+mn-lt"/>
                          <a:ea typeface="+mn-ea"/>
                        </a:rPr>
                        <a:t>Eric</a:t>
                      </a:r>
                      <a:r>
                        <a:rPr lang="en-US" sz="2400" baseline="0" dirty="0" smtClean="0">
                          <a:solidFill>
                            <a:schemeClr val="tx1"/>
                          </a:solidFill>
                          <a:effectLst/>
                          <a:latin typeface="+mn-lt"/>
                          <a:ea typeface="+mn-ea"/>
                        </a:rPr>
                        <a:t> Montoya</a:t>
                      </a:r>
                      <a:endParaRPr lang="en-US" sz="2400" dirty="0">
                        <a:solidFill>
                          <a:schemeClr val="tx1"/>
                        </a:solidFill>
                        <a:effectLst/>
                        <a:latin typeface="Arial" panose="020B0604020202020204" pitchFamily="34" charset="0"/>
                        <a:ea typeface="MS Mincho" panose="02020609040205080304" pitchFamily="49" charset="-128"/>
                      </a:endParaRPr>
                    </a:p>
                  </a:txBody>
                  <a:tcPr marL="68580" marR="68580" marT="0" marB="0" anchor="ctr"/>
                </a:tc>
              </a:tr>
              <a:tr h="220501">
                <a:tc>
                  <a:txBody>
                    <a:bodyPr/>
                    <a:lstStyle/>
                    <a:p>
                      <a:pPr marL="0" marR="0" algn="l">
                        <a:spcBef>
                          <a:spcPts val="0"/>
                        </a:spcBef>
                        <a:spcAft>
                          <a:spcPts val="440"/>
                        </a:spcAft>
                      </a:pPr>
                      <a:r>
                        <a:rPr lang="en-US" sz="1150" dirty="0">
                          <a:effectLst/>
                        </a:rPr>
                        <a:t>Title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1150" dirty="0" smtClean="0">
                          <a:effectLst/>
                        </a:rPr>
                        <a:t>Outreach Training Specialist</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nchor="ctr"/>
                </a:tc>
              </a:tr>
              <a:tr h="201105">
                <a:tc>
                  <a:txBody>
                    <a:bodyPr/>
                    <a:lstStyle/>
                    <a:p>
                      <a:pPr marL="0" marR="0" algn="l">
                        <a:spcBef>
                          <a:spcPts val="0"/>
                        </a:spcBef>
                        <a:spcAft>
                          <a:spcPts val="440"/>
                        </a:spcAft>
                      </a:pPr>
                      <a:r>
                        <a:rPr lang="en-US" sz="1150" dirty="0">
                          <a:effectLst/>
                        </a:rPr>
                        <a:t>Organization</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1150" dirty="0" smtClean="0">
                          <a:effectLst/>
                        </a:rPr>
                        <a:t>SPA 2, LA </a:t>
                      </a:r>
                      <a:r>
                        <a:rPr lang="en-US" sz="1150" dirty="0">
                          <a:effectLst/>
                        </a:rPr>
                        <a:t>Family Housing</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nchor="ct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540183686"/>
              </p:ext>
            </p:extLst>
          </p:nvPr>
        </p:nvGraphicFramePr>
        <p:xfrm>
          <a:off x="3584864" y="4706415"/>
          <a:ext cx="6878782" cy="949140"/>
        </p:xfrm>
        <a:graphic>
          <a:graphicData uri="http://schemas.openxmlformats.org/drawingml/2006/table">
            <a:tbl>
              <a:tblPr firstRow="1" firstCol="1" bandRow="1" bandCol="1">
                <a:tableStyleId>{5C22544A-7EE6-4342-B048-85BDC9FD1C3A}</a:tableStyleId>
              </a:tblPr>
              <a:tblGrid>
                <a:gridCol w="1111826"/>
                <a:gridCol w="5766956"/>
              </a:tblGrid>
              <a:tr h="414089">
                <a:tc>
                  <a:txBody>
                    <a:bodyPr/>
                    <a:lstStyle/>
                    <a:p>
                      <a:pPr marL="0" marR="0" algn="l">
                        <a:spcBef>
                          <a:spcPts val="0"/>
                        </a:spcBef>
                        <a:spcAft>
                          <a:spcPts val="440"/>
                        </a:spcAft>
                      </a:pPr>
                      <a:r>
                        <a:rPr lang="en-US" sz="1150" dirty="0">
                          <a:effectLst/>
                        </a:rPr>
                        <a:t>Name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2400" dirty="0">
                          <a:solidFill>
                            <a:schemeClr val="tx1"/>
                          </a:solidFill>
                          <a:effectLst/>
                        </a:rPr>
                        <a:t>Chyheeb Joseph</a:t>
                      </a:r>
                      <a:endParaRPr lang="en-US" sz="2400" dirty="0">
                        <a:solidFill>
                          <a:schemeClr val="tx1"/>
                        </a:solidFill>
                        <a:effectLst/>
                        <a:latin typeface="Arial" panose="020B0604020202020204" pitchFamily="34" charset="0"/>
                        <a:ea typeface="MS Mincho" panose="02020609040205080304" pitchFamily="49" charset="-128"/>
                      </a:endParaRPr>
                    </a:p>
                  </a:txBody>
                  <a:tcPr marL="68580" marR="68580" marT="0" marB="0"/>
                </a:tc>
              </a:tr>
              <a:tr h="285670">
                <a:tc>
                  <a:txBody>
                    <a:bodyPr/>
                    <a:lstStyle/>
                    <a:p>
                      <a:pPr marL="0" marR="0" algn="l">
                        <a:spcBef>
                          <a:spcPts val="0"/>
                        </a:spcBef>
                        <a:spcAft>
                          <a:spcPts val="440"/>
                        </a:spcAft>
                      </a:pPr>
                      <a:r>
                        <a:rPr lang="en-US" sz="1150" dirty="0">
                          <a:effectLst/>
                        </a:rPr>
                        <a:t>Title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1150" dirty="0">
                          <a:effectLst/>
                        </a:rPr>
                        <a:t>Homeless Engagement Supervisor, SPA 1</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r>
              <a:tr h="249381">
                <a:tc>
                  <a:txBody>
                    <a:bodyPr/>
                    <a:lstStyle/>
                    <a:p>
                      <a:pPr marL="0" marR="0" algn="l">
                        <a:spcBef>
                          <a:spcPts val="0"/>
                        </a:spcBef>
                        <a:spcAft>
                          <a:spcPts val="440"/>
                        </a:spcAft>
                      </a:pPr>
                      <a:r>
                        <a:rPr lang="en-US" sz="1150" dirty="0">
                          <a:effectLst/>
                        </a:rPr>
                        <a:t>Organization</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1150" dirty="0">
                          <a:effectLst/>
                        </a:rPr>
                        <a:t>Los Angeles Homeless Services Authority</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r>
            </a:tbl>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3031832529"/>
              </p:ext>
            </p:extLst>
          </p:nvPr>
        </p:nvGraphicFramePr>
        <p:xfrm>
          <a:off x="1367920" y="2545160"/>
          <a:ext cx="6878782" cy="797294"/>
        </p:xfrm>
        <a:graphic>
          <a:graphicData uri="http://schemas.openxmlformats.org/drawingml/2006/table">
            <a:tbl>
              <a:tblPr firstRow="1" firstCol="1" bandRow="1" bandCol="1">
                <a:tableStyleId>{5C22544A-7EE6-4342-B048-85BDC9FD1C3A}</a:tableStyleId>
              </a:tblPr>
              <a:tblGrid>
                <a:gridCol w="1226127"/>
                <a:gridCol w="5652655"/>
              </a:tblGrid>
              <a:tr h="177109">
                <a:tc>
                  <a:txBody>
                    <a:bodyPr/>
                    <a:lstStyle/>
                    <a:p>
                      <a:pPr marL="0" marR="0" algn="l">
                        <a:spcBef>
                          <a:spcPts val="0"/>
                        </a:spcBef>
                        <a:spcAft>
                          <a:spcPts val="440"/>
                        </a:spcAft>
                      </a:pPr>
                      <a:r>
                        <a:rPr lang="en-US" sz="1150" dirty="0">
                          <a:effectLst/>
                        </a:rPr>
                        <a:t>Name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spcBef>
                          <a:spcPts val="0"/>
                        </a:spcBef>
                        <a:spcAft>
                          <a:spcPts val="440"/>
                        </a:spcAft>
                      </a:pPr>
                      <a:r>
                        <a:rPr lang="en-US" sz="2400" dirty="0" smtClean="0">
                          <a:solidFill>
                            <a:schemeClr val="tx1"/>
                          </a:solidFill>
                          <a:effectLst/>
                          <a:latin typeface="+mn-lt"/>
                          <a:ea typeface="+mn-ea"/>
                        </a:rPr>
                        <a:t>Breanna</a:t>
                      </a:r>
                      <a:r>
                        <a:rPr lang="en-US" sz="2400" baseline="0" dirty="0" smtClean="0">
                          <a:solidFill>
                            <a:schemeClr val="tx1"/>
                          </a:solidFill>
                          <a:effectLst/>
                          <a:latin typeface="+mn-lt"/>
                          <a:ea typeface="+mn-ea"/>
                        </a:rPr>
                        <a:t> Jaijairam, MSW</a:t>
                      </a:r>
                      <a:endParaRPr lang="en-US" sz="2400" dirty="0">
                        <a:solidFill>
                          <a:schemeClr val="tx1"/>
                        </a:solidFill>
                        <a:effectLst/>
                        <a:latin typeface="Arial" panose="020B0604020202020204" pitchFamily="34" charset="0"/>
                        <a:ea typeface="MS Mincho" panose="02020609040205080304" pitchFamily="49" charset="-128"/>
                      </a:endParaRPr>
                    </a:p>
                  </a:txBody>
                  <a:tcPr marL="68580" marR="68580" marT="0" marB="0"/>
                </a:tc>
              </a:tr>
              <a:tr h="238981">
                <a:tc>
                  <a:txBody>
                    <a:bodyPr/>
                    <a:lstStyle/>
                    <a:p>
                      <a:pPr marL="0" marR="0" algn="l">
                        <a:spcBef>
                          <a:spcPts val="0"/>
                        </a:spcBef>
                        <a:spcAft>
                          <a:spcPts val="440"/>
                        </a:spcAft>
                      </a:pPr>
                      <a:r>
                        <a:rPr lang="en-US" sz="1150" dirty="0">
                          <a:effectLst/>
                        </a:rPr>
                        <a:t>Title</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lgn="l">
                        <a:spcBef>
                          <a:spcPts val="0"/>
                        </a:spcBef>
                        <a:spcAft>
                          <a:spcPts val="440"/>
                        </a:spcAft>
                      </a:pPr>
                      <a:r>
                        <a:rPr lang="en-US" sz="1100" dirty="0" smtClean="0">
                          <a:effectLst/>
                        </a:rPr>
                        <a:t>Regional Outreach Coordinator</a:t>
                      </a:r>
                      <a:endParaRPr lang="en-US" sz="1100" dirty="0">
                        <a:solidFill>
                          <a:srgbClr val="000000"/>
                        </a:solidFill>
                        <a:effectLst/>
                        <a:latin typeface="Arial" panose="020B0604020202020204" pitchFamily="34" charset="0"/>
                        <a:ea typeface="MS Mincho" panose="02020609040205080304" pitchFamily="49" charset="-128"/>
                      </a:endParaRPr>
                    </a:p>
                  </a:txBody>
                  <a:tcPr marL="68580" marR="68580" marT="0" marB="0"/>
                </a:tc>
              </a:tr>
              <a:tr h="192553">
                <a:tc>
                  <a:txBody>
                    <a:bodyPr/>
                    <a:lstStyle/>
                    <a:p>
                      <a:pPr marL="0" marR="0" algn="l">
                        <a:spcBef>
                          <a:spcPts val="0"/>
                        </a:spcBef>
                        <a:spcAft>
                          <a:spcPts val="440"/>
                        </a:spcAft>
                      </a:pPr>
                      <a:r>
                        <a:rPr lang="en-US" sz="1150" dirty="0">
                          <a:effectLst/>
                        </a:rPr>
                        <a:t>Organization</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c>
                  <a:txBody>
                    <a:bodyPr/>
                    <a:lstStyle/>
                    <a:p>
                      <a:pPr marL="0" marR="0" algn="l">
                        <a:spcBef>
                          <a:spcPts val="0"/>
                        </a:spcBef>
                        <a:spcAft>
                          <a:spcPts val="440"/>
                        </a:spcAft>
                      </a:pPr>
                      <a:r>
                        <a:rPr lang="en-US" sz="1150" dirty="0" smtClean="0">
                          <a:effectLst/>
                        </a:rPr>
                        <a:t>SPA 8, Harbor Interfaith Services</a:t>
                      </a:r>
                      <a:endParaRPr lang="en-US" sz="1200" dirty="0">
                        <a:solidFill>
                          <a:srgbClr val="000000"/>
                        </a:solidFill>
                        <a:effectLst/>
                        <a:latin typeface="Arial" panose="020B0604020202020204" pitchFamily="34" charset="0"/>
                        <a:ea typeface="MS Mincho" panose="02020609040205080304" pitchFamily="49" charset="-128"/>
                      </a:endParaRPr>
                    </a:p>
                  </a:txBody>
                  <a:tcPr marL="68580" marR="68580" marT="0" marB="0"/>
                </a:tc>
              </a:tr>
            </a:tbl>
          </a:graphicData>
        </a:graphic>
      </p:graphicFrame>
    </p:spTree>
    <p:extLst>
      <p:ext uri="{BB962C8B-B14F-4D97-AF65-F5344CB8AC3E}">
        <p14:creationId xmlns:p14="http://schemas.microsoft.com/office/powerpoint/2010/main" val="165765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925" y="1276350"/>
            <a:ext cx="7296150" cy="4305300"/>
          </a:xfrm>
          <a:prstGeom prst="rect">
            <a:avLst/>
          </a:prstGeom>
        </p:spPr>
      </p:pic>
    </p:spTree>
    <p:extLst>
      <p:ext uri="{BB962C8B-B14F-4D97-AF65-F5344CB8AC3E}">
        <p14:creationId xmlns:p14="http://schemas.microsoft.com/office/powerpoint/2010/main" val="2498622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2936" y="363682"/>
            <a:ext cx="8115300" cy="6278642"/>
          </a:xfrm>
          <a:prstGeom prst="rect">
            <a:avLst/>
          </a:prstGeom>
        </p:spPr>
        <p:txBody>
          <a:bodyPr wrap="square">
            <a:spAutoFit/>
          </a:bodyPr>
          <a:lstStyle/>
          <a:p>
            <a:r>
              <a:rPr lang="en-US" sz="1000" b="1" dirty="0" smtClean="0">
                <a:latin typeface="+mj-lt"/>
                <a:ea typeface="Calibri" panose="020F0502020204030204" pitchFamily="34" charset="0"/>
              </a:rPr>
              <a:t>Maria Funk, Ph.D.</a:t>
            </a:r>
          </a:p>
          <a:p>
            <a:r>
              <a:rPr lang="en-US" sz="1000" b="1" dirty="0" smtClean="0">
                <a:latin typeface="+mj-lt"/>
                <a:ea typeface="Calibri" panose="020F0502020204030204" pitchFamily="34" charset="0"/>
              </a:rPr>
              <a:t>Los Angeles County, Department of Mental Health</a:t>
            </a:r>
          </a:p>
          <a:p>
            <a:r>
              <a:rPr lang="en-US" sz="1000" b="1" dirty="0" smtClean="0">
                <a:latin typeface="+mj-lt"/>
                <a:ea typeface="Calibri" panose="020F0502020204030204" pitchFamily="34" charset="0"/>
              </a:rPr>
              <a:t>Mental Health Clinical Program Manager III</a:t>
            </a:r>
          </a:p>
          <a:p>
            <a:r>
              <a:rPr lang="en-US" sz="1000" b="1" dirty="0" smtClean="0">
                <a:latin typeface="+mj-lt"/>
                <a:ea typeface="Calibri" panose="020F0502020204030204" pitchFamily="34" charset="0"/>
              </a:rPr>
              <a:t>Countywide Housing, Employment and Education Resource Development</a:t>
            </a:r>
          </a:p>
          <a:p>
            <a:r>
              <a:rPr lang="en-US" sz="1000" b="1" dirty="0" smtClean="0">
                <a:latin typeface="+mj-lt"/>
                <a:ea typeface="Calibri" panose="020F0502020204030204" pitchFamily="34" charset="0"/>
              </a:rPr>
              <a:t>695 S. Vermont Ave., 10th Floor</a:t>
            </a:r>
          </a:p>
          <a:p>
            <a:r>
              <a:rPr lang="en-US" sz="1000" b="1" dirty="0" smtClean="0">
                <a:latin typeface="+mj-lt"/>
                <a:ea typeface="Calibri" panose="020F0502020204030204" pitchFamily="34" charset="0"/>
              </a:rPr>
              <a:t>Los Angeles, CA 90005</a:t>
            </a:r>
          </a:p>
          <a:p>
            <a:r>
              <a:rPr lang="en-US" sz="1000" b="1" dirty="0" smtClean="0">
                <a:latin typeface="+mj-lt"/>
                <a:ea typeface="Calibri" panose="020F0502020204030204" pitchFamily="34" charset="0"/>
              </a:rPr>
              <a:t>(213) 251-6582</a:t>
            </a:r>
          </a:p>
          <a:p>
            <a:r>
              <a:rPr lang="en-US" sz="1000" b="1" u="sng" dirty="0" smtClean="0">
                <a:latin typeface="+mj-lt"/>
                <a:ea typeface="Calibri" panose="020F0502020204030204" pitchFamily="34" charset="0"/>
                <a:hlinkClick r:id="rId2"/>
              </a:rPr>
              <a:t>mfunk@dmh.lacounty.gov</a:t>
            </a:r>
            <a:r>
              <a:rPr lang="en-US" sz="1000" b="1" dirty="0" smtClean="0">
                <a:latin typeface="+mj-lt"/>
                <a:ea typeface="Calibri" panose="020F0502020204030204" pitchFamily="34" charset="0"/>
              </a:rPr>
              <a:t> </a:t>
            </a:r>
          </a:p>
          <a:p>
            <a:endParaRPr lang="en-US" sz="1000" b="1" dirty="0" smtClean="0">
              <a:effectLst/>
              <a:latin typeface="+mj-lt"/>
              <a:ea typeface="Calibri" panose="020F0502020204030204" pitchFamily="34" charset="0"/>
            </a:endParaRPr>
          </a:p>
          <a:p>
            <a:r>
              <a:rPr lang="en-US" sz="1000" b="1" dirty="0" smtClean="0">
                <a:latin typeface="+mj-lt"/>
              </a:rPr>
              <a:t>Colleen Murphy, PGDip</a:t>
            </a:r>
          </a:p>
          <a:p>
            <a:r>
              <a:rPr lang="en-US" sz="1000" b="1" dirty="0" smtClean="0">
                <a:latin typeface="+mj-lt"/>
              </a:rPr>
              <a:t>Coordinator, Outreach</a:t>
            </a:r>
            <a:br>
              <a:rPr lang="en-US" sz="1000" b="1" dirty="0" smtClean="0">
                <a:latin typeface="+mj-lt"/>
              </a:rPr>
            </a:br>
            <a:r>
              <a:rPr lang="en-US" sz="1000" b="1" dirty="0" smtClean="0">
                <a:latin typeface="+mj-lt"/>
              </a:rPr>
              <a:t>Los Angeles Homeless Services Authority (LAHSA)</a:t>
            </a:r>
            <a:br>
              <a:rPr lang="en-US" sz="1000" b="1" dirty="0" smtClean="0">
                <a:latin typeface="+mj-lt"/>
              </a:rPr>
            </a:br>
            <a:r>
              <a:rPr lang="en-US" sz="1000" b="1" dirty="0" smtClean="0">
                <a:latin typeface="+mj-lt"/>
              </a:rPr>
              <a:t>811 Wilshire Boulevard, 6th Floor</a:t>
            </a:r>
            <a:br>
              <a:rPr lang="en-US" sz="1000" b="1" dirty="0" smtClean="0">
                <a:latin typeface="+mj-lt"/>
              </a:rPr>
            </a:br>
            <a:r>
              <a:rPr lang="en-US" sz="1000" b="1" dirty="0" smtClean="0">
                <a:latin typeface="+mj-lt"/>
              </a:rPr>
              <a:t>Los Angeles, CA 90017 </a:t>
            </a:r>
            <a:br>
              <a:rPr lang="en-US" sz="1000" b="1" dirty="0" smtClean="0">
                <a:latin typeface="+mj-lt"/>
              </a:rPr>
            </a:br>
            <a:r>
              <a:rPr lang="en-US" sz="1000" b="1" dirty="0" smtClean="0">
                <a:latin typeface="+mj-lt"/>
              </a:rPr>
              <a:t>Office: 213-797-4573</a:t>
            </a:r>
          </a:p>
          <a:p>
            <a:r>
              <a:rPr lang="en-US" sz="1000" b="1" dirty="0" smtClean="0">
                <a:latin typeface="+mj-lt"/>
              </a:rPr>
              <a:t>Cell: 213-418-8760</a:t>
            </a:r>
            <a:br>
              <a:rPr lang="en-US" sz="1000" b="1" dirty="0" smtClean="0">
                <a:latin typeface="+mj-lt"/>
              </a:rPr>
            </a:br>
            <a:r>
              <a:rPr lang="en-US" sz="1000" b="1" dirty="0" smtClean="0">
                <a:latin typeface="+mj-lt"/>
              </a:rPr>
              <a:t>Fax: 213-892-0093</a:t>
            </a:r>
            <a:br>
              <a:rPr lang="en-US" sz="1000" b="1" dirty="0" smtClean="0">
                <a:latin typeface="+mj-lt"/>
              </a:rPr>
            </a:br>
            <a:r>
              <a:rPr lang="en-US" sz="1000" b="1" u="sng" dirty="0" smtClean="0">
                <a:latin typeface="+mj-lt"/>
                <a:hlinkClick r:id="rId3"/>
              </a:rPr>
              <a:t>cmurphy@lahsa.org</a:t>
            </a:r>
            <a:endParaRPr lang="en-US" sz="1000" b="1" u="sng" dirty="0" smtClean="0">
              <a:latin typeface="+mj-lt"/>
            </a:endParaRPr>
          </a:p>
          <a:p>
            <a:endParaRPr lang="en-US" sz="1000" b="1" u="sng" dirty="0" smtClean="0">
              <a:latin typeface="+mj-lt"/>
            </a:endParaRPr>
          </a:p>
          <a:p>
            <a:r>
              <a:rPr lang="en-US" sz="1000" b="1" dirty="0" smtClean="0">
                <a:latin typeface="+mj-lt"/>
              </a:rPr>
              <a:t>Elizabeth (Libby) Boyce, </a:t>
            </a:r>
            <a:r>
              <a:rPr lang="en-US" sz="1000" b="1" dirty="0">
                <a:latin typeface="+mj-lt"/>
              </a:rPr>
              <a:t>LCSW</a:t>
            </a:r>
          </a:p>
          <a:p>
            <a:r>
              <a:rPr lang="en-US" sz="1000" b="1" dirty="0">
                <a:latin typeface="+mj-lt"/>
              </a:rPr>
              <a:t>Director, </a:t>
            </a:r>
            <a:r>
              <a:rPr lang="en-US" sz="1000" b="1" dirty="0" smtClean="0">
                <a:latin typeface="+mj-lt"/>
              </a:rPr>
              <a:t>Access, Referral &amp; Engagement</a:t>
            </a:r>
            <a:r>
              <a:rPr lang="en-US" sz="1000" b="1" dirty="0">
                <a:latin typeface="+mj-lt"/>
              </a:rPr>
              <a:t/>
            </a:r>
            <a:br>
              <a:rPr lang="en-US" sz="1000" b="1" dirty="0">
                <a:latin typeface="+mj-lt"/>
              </a:rPr>
            </a:br>
            <a:r>
              <a:rPr lang="en-US" sz="1000" b="1" dirty="0" smtClean="0">
                <a:latin typeface="+mj-lt"/>
              </a:rPr>
              <a:t>Los Angeles County, Department </a:t>
            </a:r>
            <a:r>
              <a:rPr lang="en-US" sz="1000" b="1" dirty="0">
                <a:latin typeface="+mj-lt"/>
              </a:rPr>
              <a:t>of Health Services</a:t>
            </a:r>
          </a:p>
          <a:p>
            <a:r>
              <a:rPr lang="en-US" sz="1000" b="1" dirty="0">
                <a:latin typeface="+mj-lt"/>
              </a:rPr>
              <a:t>Housing for Health</a:t>
            </a:r>
          </a:p>
          <a:p>
            <a:r>
              <a:rPr lang="en-US" sz="1000" b="1" dirty="0">
                <a:latin typeface="+mj-lt"/>
              </a:rPr>
              <a:t>238 E. 6th Street</a:t>
            </a:r>
            <a:br>
              <a:rPr lang="en-US" sz="1000" b="1" dirty="0">
                <a:latin typeface="+mj-lt"/>
              </a:rPr>
            </a:br>
            <a:r>
              <a:rPr lang="en-US" sz="1000" b="1" dirty="0">
                <a:latin typeface="+mj-lt"/>
              </a:rPr>
              <a:t>Los Angeles, CA 90014</a:t>
            </a:r>
          </a:p>
          <a:p>
            <a:r>
              <a:rPr lang="en-US" sz="1000" b="1" dirty="0">
                <a:latin typeface="+mj-lt"/>
              </a:rPr>
              <a:t>(213) 833-5350/Main Line</a:t>
            </a:r>
            <a:br>
              <a:rPr lang="en-US" sz="1000" b="1" dirty="0">
                <a:latin typeface="+mj-lt"/>
              </a:rPr>
            </a:br>
            <a:r>
              <a:rPr lang="en-US" sz="1000" b="1" dirty="0">
                <a:latin typeface="+mj-lt"/>
              </a:rPr>
              <a:t>(323) </a:t>
            </a:r>
            <a:r>
              <a:rPr lang="en-US" sz="1000" b="1" dirty="0" smtClean="0">
                <a:latin typeface="+mj-lt"/>
              </a:rPr>
              <a:t>274-3209/Direct </a:t>
            </a:r>
            <a:r>
              <a:rPr lang="en-US" sz="1000" b="1" dirty="0">
                <a:latin typeface="+mj-lt"/>
              </a:rPr>
              <a:t>Line</a:t>
            </a:r>
            <a:br>
              <a:rPr lang="en-US" sz="1000" b="1" dirty="0">
                <a:latin typeface="+mj-lt"/>
              </a:rPr>
            </a:br>
            <a:r>
              <a:rPr lang="en-US" sz="1000" b="1" u="sng" dirty="0" smtClean="0">
                <a:latin typeface="+mj-lt"/>
                <a:hlinkClick r:id="rId4"/>
              </a:rPr>
              <a:t>eboyce@dhs.lacounty.gov</a:t>
            </a:r>
            <a:endParaRPr lang="en-US" sz="1000" b="1" u="sng" dirty="0" smtClean="0">
              <a:latin typeface="+mj-lt"/>
            </a:endParaRPr>
          </a:p>
          <a:p>
            <a:endParaRPr lang="en-US" sz="1000" b="1" dirty="0">
              <a:latin typeface="+mj-lt"/>
            </a:endParaRPr>
          </a:p>
          <a:p>
            <a:endParaRPr lang="en-US" sz="1000" b="1" u="sng" dirty="0" smtClean="0">
              <a:effectLst/>
              <a:latin typeface="+mj-lt"/>
              <a:ea typeface="Calibri" panose="020F0502020204030204" pitchFamily="34" charset="0"/>
            </a:endParaRPr>
          </a:p>
          <a:p>
            <a:r>
              <a:rPr lang="en-US" sz="1000" b="1" dirty="0" smtClean="0">
                <a:latin typeface="+mj-lt"/>
              </a:rPr>
              <a:t>Susan L. Spinelli, LCSW</a:t>
            </a:r>
          </a:p>
          <a:p>
            <a:r>
              <a:rPr lang="en-US" sz="1000" b="1" dirty="0" smtClean="0">
                <a:latin typeface="+mj-lt"/>
              </a:rPr>
              <a:t>Director, Street-based Engagement</a:t>
            </a:r>
            <a:br>
              <a:rPr lang="en-US" sz="1000" b="1" dirty="0" smtClean="0">
                <a:latin typeface="+mj-lt"/>
              </a:rPr>
            </a:br>
            <a:r>
              <a:rPr lang="en-US" sz="1000" b="1" dirty="0" smtClean="0">
                <a:latin typeface="+mj-lt"/>
              </a:rPr>
              <a:t>Los Angeles County, Department of Health Services</a:t>
            </a:r>
          </a:p>
          <a:p>
            <a:r>
              <a:rPr lang="en-US" sz="1000" b="1" dirty="0" smtClean="0">
                <a:latin typeface="+mj-lt"/>
              </a:rPr>
              <a:t>Housing for Health</a:t>
            </a:r>
          </a:p>
          <a:p>
            <a:r>
              <a:rPr lang="en-US" sz="1000" b="1" dirty="0" smtClean="0">
                <a:latin typeface="+mj-lt"/>
              </a:rPr>
              <a:t>238 E. 6th Street</a:t>
            </a:r>
            <a:br>
              <a:rPr lang="en-US" sz="1000" b="1" dirty="0" smtClean="0">
                <a:latin typeface="+mj-lt"/>
              </a:rPr>
            </a:br>
            <a:r>
              <a:rPr lang="en-US" sz="1000" b="1" dirty="0" smtClean="0">
                <a:latin typeface="+mj-lt"/>
              </a:rPr>
              <a:t>Los Angeles, CA 90014</a:t>
            </a:r>
          </a:p>
          <a:p>
            <a:r>
              <a:rPr lang="en-US" sz="1000" b="1" dirty="0" smtClean="0">
                <a:latin typeface="+mj-lt"/>
              </a:rPr>
              <a:t>(213) 833-5350/Main Line</a:t>
            </a:r>
            <a:br>
              <a:rPr lang="en-US" sz="1000" b="1" dirty="0" smtClean="0">
                <a:latin typeface="+mj-lt"/>
              </a:rPr>
            </a:br>
            <a:r>
              <a:rPr lang="en-US" sz="1000" b="1" dirty="0" smtClean="0">
                <a:latin typeface="+mj-lt"/>
              </a:rPr>
              <a:t>(323) 274-3221/Direct Line</a:t>
            </a:r>
            <a:br>
              <a:rPr lang="en-US" sz="1000" b="1" dirty="0" smtClean="0">
                <a:latin typeface="+mj-lt"/>
              </a:rPr>
            </a:br>
            <a:r>
              <a:rPr lang="en-US" sz="1000" b="1" u="sng" dirty="0" smtClean="0">
                <a:latin typeface="+mj-lt"/>
                <a:hlinkClick r:id="rId5"/>
              </a:rPr>
              <a:t>sspinelli@dhs.lacounty.gov</a:t>
            </a:r>
            <a:endParaRPr lang="en-US" sz="1000" b="1" dirty="0" smtClean="0">
              <a:latin typeface="+mj-lt"/>
            </a:endParaRPr>
          </a:p>
          <a:p>
            <a:endParaRPr lang="en-US" sz="1200" dirty="0">
              <a:effectLst/>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45" y="2100943"/>
            <a:ext cx="1280160" cy="74676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519" y="3503003"/>
            <a:ext cx="1333501" cy="9144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519" y="5072703"/>
            <a:ext cx="1333501" cy="9144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65" y="704264"/>
            <a:ext cx="1554480" cy="392505"/>
          </a:xfrm>
          <a:prstGeom prst="rect">
            <a:avLst/>
          </a:prstGeom>
        </p:spPr>
      </p:pic>
    </p:spTree>
    <p:extLst>
      <p:ext uri="{BB962C8B-B14F-4D97-AF65-F5344CB8AC3E}">
        <p14:creationId xmlns:p14="http://schemas.microsoft.com/office/powerpoint/2010/main" val="15708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xmlns="" id="{D0B9B43D-E400-49C5-AE0A-AE508D6B7A71}"/>
              </a:ext>
            </a:extLst>
          </p:cNvPr>
          <p:cNvSpPr>
            <a:spLocks noGrp="1" noChangeArrowheads="1"/>
          </p:cNvSpPr>
          <p:nvPr>
            <p:ph type="title"/>
          </p:nvPr>
        </p:nvSpPr>
        <p:spPr/>
        <p:txBody>
          <a:bodyPr/>
          <a:lstStyle/>
          <a:p>
            <a:r>
              <a:rPr lang="en-US" altLang="en-US" sz="3200" b="1" dirty="0">
                <a:solidFill>
                  <a:schemeClr val="tx1"/>
                </a:solidFill>
              </a:rPr>
              <a:t>Vision of E-6: Coordinated Outreach Strategy</a:t>
            </a:r>
          </a:p>
        </p:txBody>
      </p:sp>
      <p:sp>
        <p:nvSpPr>
          <p:cNvPr id="8195" name="Content Placeholder 2">
            <a:extLst>
              <a:ext uri="{FF2B5EF4-FFF2-40B4-BE49-F238E27FC236}">
                <a16:creationId xmlns:a16="http://schemas.microsoft.com/office/drawing/2014/main" xmlns="" id="{6C71F9A2-0A18-4EEB-A3B7-B8D2C55ADE47}"/>
              </a:ext>
            </a:extLst>
          </p:cNvPr>
          <p:cNvSpPr>
            <a:spLocks noGrp="1"/>
          </p:cNvSpPr>
          <p:nvPr>
            <p:ph sz="half" idx="2"/>
          </p:nvPr>
        </p:nvSpPr>
        <p:spPr>
          <a:xfrm>
            <a:off x="6096001" y="1022998"/>
            <a:ext cx="4467497" cy="4330700"/>
          </a:xfrm>
        </p:spPr>
        <p:txBody>
          <a:bodyPr>
            <a:normAutofit lnSpcReduction="10000"/>
          </a:bodyPr>
          <a:lstStyle/>
          <a:p>
            <a:r>
              <a:rPr lang="en-US" altLang="en-US" sz="1600" dirty="0"/>
              <a:t>Develop a coordinated outreach system to reduce duplication and increase efficiencies via:</a:t>
            </a:r>
          </a:p>
          <a:p>
            <a:pPr lvl="1"/>
            <a:r>
              <a:rPr lang="en-US" altLang="en-US" sz="1400" dirty="0"/>
              <a:t>CES Outreach Coordinators</a:t>
            </a:r>
          </a:p>
          <a:p>
            <a:pPr lvl="1"/>
            <a:r>
              <a:rPr lang="en-US" altLang="en-US" sz="1400" dirty="0"/>
              <a:t>Centralized Outreach Request Portal</a:t>
            </a:r>
          </a:p>
          <a:p>
            <a:pPr lvl="1"/>
            <a:r>
              <a:rPr lang="en-US" altLang="en-US" sz="1400" dirty="0"/>
              <a:t>Generalized Outreach Workers</a:t>
            </a:r>
          </a:p>
          <a:p>
            <a:pPr lvl="2"/>
            <a:r>
              <a:rPr lang="en-US" altLang="en-US" sz="1200" dirty="0"/>
              <a:t>LAHSA Homeless Engagement Teams (HET)</a:t>
            </a:r>
          </a:p>
          <a:p>
            <a:pPr lvl="1"/>
            <a:r>
              <a:rPr lang="en-US" altLang="en-US" sz="1400" dirty="0" smtClean="0"/>
              <a:t>Health Agency</a:t>
            </a:r>
            <a:r>
              <a:rPr lang="en-US" altLang="en-US" sz="1400" dirty="0"/>
              <a:t> </a:t>
            </a:r>
            <a:r>
              <a:rPr lang="en-US" altLang="en-US" sz="1400" dirty="0" smtClean="0"/>
              <a:t>contracted  </a:t>
            </a:r>
            <a:r>
              <a:rPr lang="en-US" altLang="en-US" sz="1400" dirty="0"/>
              <a:t>Multidisciplinary Outreach Teams</a:t>
            </a:r>
          </a:p>
          <a:p>
            <a:r>
              <a:rPr lang="en-US" altLang="en-US" sz="1600" dirty="0"/>
              <a:t>Between LAHSA HET, MDTs and SB-82, </a:t>
            </a:r>
            <a:r>
              <a:rPr lang="en-US" altLang="en-US" sz="1600" dirty="0" smtClean="0"/>
              <a:t> Los Angeles County will </a:t>
            </a:r>
            <a:r>
              <a:rPr lang="en-US" altLang="en-US" sz="1600" dirty="0"/>
              <a:t>have nearly 500 outreach workers on the </a:t>
            </a:r>
            <a:r>
              <a:rPr lang="en-US" altLang="en-US" sz="1600" dirty="0" smtClean="0"/>
              <a:t>streets </a:t>
            </a:r>
            <a:r>
              <a:rPr lang="en-US" altLang="en-US" sz="1600" dirty="0"/>
              <a:t>by July </a:t>
            </a:r>
            <a:r>
              <a:rPr lang="en-US" altLang="en-US" sz="1600" dirty="0" smtClean="0"/>
              <a:t>2018</a:t>
            </a:r>
            <a:endParaRPr lang="en-US" altLang="en-US" sz="1600" dirty="0"/>
          </a:p>
          <a:p>
            <a:r>
              <a:rPr lang="en-US" altLang="en-US" sz="1600" dirty="0"/>
              <a:t>Strategy co-led by LAHSA and </a:t>
            </a:r>
            <a:r>
              <a:rPr lang="en-US" altLang="en-US" sz="1600" dirty="0" smtClean="0"/>
              <a:t>the Health </a:t>
            </a:r>
            <a:r>
              <a:rPr lang="en-US" altLang="en-US" sz="1600" dirty="0"/>
              <a:t>Agency</a:t>
            </a:r>
            <a:endParaRPr lang="en-US" altLang="en-US" dirty="0"/>
          </a:p>
        </p:txBody>
      </p:sp>
      <p:sp>
        <p:nvSpPr>
          <p:cNvPr id="5" name="Rectangle 4">
            <a:extLst>
              <a:ext uri="{FF2B5EF4-FFF2-40B4-BE49-F238E27FC236}">
                <a16:creationId xmlns:a16="http://schemas.microsoft.com/office/drawing/2014/main" xmlns="" id="{2AA05305-F257-428B-B16A-68C37DDD8BF7}"/>
              </a:ext>
            </a:extLst>
          </p:cNvPr>
          <p:cNvSpPr/>
          <p:nvPr/>
        </p:nvSpPr>
        <p:spPr>
          <a:xfrm>
            <a:off x="1589846" y="5068782"/>
            <a:ext cx="7774590" cy="861774"/>
          </a:xfrm>
          <a:prstGeom prst="rect">
            <a:avLst/>
          </a:prstGeom>
        </p:spPr>
        <p:txBody>
          <a:bodyPr wrap="square">
            <a:spAutoFit/>
          </a:bodyPr>
          <a:lstStyle/>
          <a:p>
            <a:r>
              <a:rPr lang="en-US" altLang="en-US" sz="1000" dirty="0"/>
              <a:t>To read E6 and the other County Coordination Strategies:</a:t>
            </a:r>
          </a:p>
          <a:p>
            <a:r>
              <a:rPr lang="en-US" altLang="en-US" sz="1000" dirty="0">
                <a:hlinkClick r:id="rId2"/>
              </a:rPr>
              <a:t>http://homeless.lacounty.gov/wp-content/uploads/2017/01/Strategy-E-1.pdf</a:t>
            </a:r>
            <a:endParaRPr lang="en-US" altLang="en-US" sz="1000" dirty="0"/>
          </a:p>
          <a:p>
            <a:endParaRPr lang="en-US" altLang="en-US" sz="1000" dirty="0"/>
          </a:p>
          <a:p>
            <a:r>
              <a:rPr lang="en-US" altLang="en-US" sz="1000" dirty="0"/>
              <a:t>To read the recent summary of our E6 Community Design Session</a:t>
            </a:r>
          </a:p>
          <a:p>
            <a:r>
              <a:rPr lang="en-US" altLang="en-US" sz="1000" dirty="0">
                <a:hlinkClick r:id="rId3"/>
              </a:rPr>
              <a:t>https://www.lahsa.org/documents?id=1433-community-input-session-summary-county-strategy-e6.pdf</a:t>
            </a:r>
            <a:endParaRPr lang="en-US" altLang="en-US" sz="1100" dirty="0"/>
          </a:p>
        </p:txBody>
      </p:sp>
      <p:pic>
        <p:nvPicPr>
          <p:cNvPr id="8" name="Picture 7" descr="Screen Shot 2017-03-02 at 6.36.22 PM.png"/>
          <p:cNvPicPr>
            <a:picLocks noChangeAspect="1"/>
          </p:cNvPicPr>
          <p:nvPr/>
        </p:nvPicPr>
        <p:blipFill>
          <a:blip r:embed="rId4">
            <a:extLst>
              <a:ext uri="{28A0092B-C50C-407E-A947-70E740481C1C}">
                <a14:useLocalDpi xmlns:a14="http://schemas.microsoft.com/office/drawing/2010/main" val="0"/>
              </a:ext>
            </a:extLst>
          </a:blip>
          <a:srcRect l="5869"/>
          <a:stretch>
            <a:fillRect/>
          </a:stretch>
        </p:blipFill>
        <p:spPr bwMode="auto">
          <a:xfrm>
            <a:off x="841663" y="1264811"/>
            <a:ext cx="4479533" cy="313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29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03FF7E7-6E77-4E34-862F-CB15133F99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155330"/>
            <a:ext cx="9144000" cy="4547340"/>
          </a:xfrm>
          <a:prstGeom prst="rect">
            <a:avLst/>
          </a:prstGeom>
        </p:spPr>
      </p:pic>
      <p:sp>
        <p:nvSpPr>
          <p:cNvPr id="7" name="Title 6"/>
          <p:cNvSpPr>
            <a:spLocks noGrp="1"/>
          </p:cNvSpPr>
          <p:nvPr>
            <p:ph type="title"/>
          </p:nvPr>
        </p:nvSpPr>
        <p:spPr>
          <a:xfrm>
            <a:off x="479907" y="329045"/>
            <a:ext cx="8596668" cy="1320800"/>
          </a:xfrm>
        </p:spPr>
        <p:txBody>
          <a:bodyPr/>
          <a:lstStyle/>
          <a:p>
            <a:r>
              <a:rPr lang="en-US" b="1" dirty="0">
                <a:solidFill>
                  <a:schemeClr val="tx1"/>
                </a:solidFill>
              </a:rPr>
              <a:t>Before…</a:t>
            </a:r>
          </a:p>
        </p:txBody>
      </p:sp>
    </p:spTree>
    <p:extLst>
      <p:ext uri="{BB962C8B-B14F-4D97-AF65-F5344CB8AC3E}">
        <p14:creationId xmlns:p14="http://schemas.microsoft.com/office/powerpoint/2010/main" val="2062663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CDA6B58-0CA3-4415-922D-FEA90B0165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809" y="787400"/>
            <a:ext cx="9144000" cy="5092254"/>
          </a:xfrm>
          <a:prstGeom prst="rect">
            <a:avLst/>
          </a:prstGeom>
        </p:spPr>
      </p:pic>
      <p:sp>
        <p:nvSpPr>
          <p:cNvPr id="4" name="Title 3"/>
          <p:cNvSpPr>
            <a:spLocks noGrp="1"/>
          </p:cNvSpPr>
          <p:nvPr>
            <p:ph type="title"/>
          </p:nvPr>
        </p:nvSpPr>
        <p:spPr>
          <a:xfrm>
            <a:off x="827809" y="127000"/>
            <a:ext cx="8596668" cy="1320800"/>
          </a:xfrm>
        </p:spPr>
        <p:txBody>
          <a:bodyPr/>
          <a:lstStyle/>
          <a:p>
            <a:r>
              <a:rPr lang="en-US" b="1" dirty="0">
                <a:solidFill>
                  <a:schemeClr val="tx1"/>
                </a:solidFill>
              </a:rPr>
              <a:t>The New Model</a:t>
            </a:r>
          </a:p>
        </p:txBody>
      </p:sp>
    </p:spTree>
    <p:extLst>
      <p:ext uri="{BB962C8B-B14F-4D97-AF65-F5344CB8AC3E}">
        <p14:creationId xmlns:p14="http://schemas.microsoft.com/office/powerpoint/2010/main" val="72531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FE3E83A-C4CA-48DA-A537-7A56F03D7149}"/>
              </a:ext>
            </a:extLst>
          </p:cNvPr>
          <p:cNvSpPr>
            <a:spLocks noGrp="1"/>
          </p:cNvSpPr>
          <p:nvPr>
            <p:ph type="title"/>
          </p:nvPr>
        </p:nvSpPr>
        <p:spPr>
          <a:xfrm>
            <a:off x="251268" y="110250"/>
            <a:ext cx="11665202" cy="866495"/>
          </a:xfrm>
        </p:spPr>
        <p:txBody>
          <a:bodyPr>
            <a:normAutofit fontScale="90000"/>
          </a:bodyPr>
          <a:lstStyle/>
          <a:p>
            <a:pPr algn="ctr"/>
            <a:r>
              <a:rPr lang="en-US" sz="4000" b="1" dirty="0" smtClean="0">
                <a:solidFill>
                  <a:schemeClr val="tx1"/>
                </a:solidFill>
              </a:rPr>
              <a:t>SPA-BASED OUTREACH COORDINATION PLANNING</a:t>
            </a:r>
            <a:endParaRPr lang="en-US" sz="4000" b="1" dirty="0">
              <a:solidFill>
                <a:schemeClr val="tx1"/>
              </a:solidFill>
            </a:endParaRPr>
          </a:p>
        </p:txBody>
      </p:sp>
      <p:sp>
        <p:nvSpPr>
          <p:cNvPr id="2" name="Slide Number Placeholder 1"/>
          <p:cNvSpPr>
            <a:spLocks noGrp="1"/>
          </p:cNvSpPr>
          <p:nvPr>
            <p:ph type="sldNum" sz="quarter" idx="12"/>
          </p:nvPr>
        </p:nvSpPr>
        <p:spPr/>
        <p:txBody>
          <a:bodyPr/>
          <a:lstStyle/>
          <a:p>
            <a:fld id="{7FDC29EC-97A1-4F83-BBF5-B91F130E3515}" type="slidenum">
              <a:rPr lang="en-US" smtClean="0">
                <a:solidFill>
                  <a:prstClr val="black">
                    <a:tint val="75000"/>
                  </a:prstClr>
                </a:solidFill>
              </a:rPr>
              <a:pPr/>
              <a:t>5</a:t>
            </a:fld>
            <a:endParaRPr lang="en-US" dirty="0">
              <a:solidFill>
                <a:prstClr val="black">
                  <a:tint val="75000"/>
                </a:prstClr>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4531" y="1471821"/>
            <a:ext cx="3671939" cy="489591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6627" y="1116410"/>
            <a:ext cx="3540371" cy="3277896"/>
          </a:xfrm>
          <a:prstGeom prst="rect">
            <a:avLst/>
          </a:prstGeom>
        </p:spPr>
      </p:pic>
      <p:pic>
        <p:nvPicPr>
          <p:cNvPr id="7" name="Content Placeholder 6" descr="Image"/>
          <p:cNvPicPr>
            <a:picLocks noGrp="1"/>
          </p:cNvPicPr>
          <p:nvPr>
            <p:ph idx="1"/>
          </p:nvPr>
        </p:nvPicPr>
        <p:blipFill rotWithShape="1">
          <a:blip r:embed="rId4" r:link="rId5" cstate="print">
            <a:extLst>
              <a:ext uri="{28A0092B-C50C-407E-A947-70E740481C1C}">
                <a14:useLocalDpi xmlns:a14="http://schemas.microsoft.com/office/drawing/2010/main" val="0"/>
              </a:ext>
            </a:extLst>
          </a:blip>
          <a:srcRect l="12660" t="13034" r="17147" b="9828"/>
          <a:stretch/>
        </p:blipFill>
        <p:spPr bwMode="auto">
          <a:xfrm>
            <a:off x="1055639" y="4709142"/>
            <a:ext cx="2608118" cy="1911927"/>
          </a:xfrm>
          <a:prstGeom prst="rect">
            <a:avLst/>
          </a:prstGeom>
          <a:noFill/>
          <a:ln>
            <a:noFill/>
          </a:ln>
          <a:extLst>
            <a:ext uri="{53640926-AAD7-44D8-BBD7-CCE9431645EC}">
              <a14:shadowObscured xmlns:a14="http://schemas.microsoft.com/office/drawing/2010/main"/>
            </a:ext>
          </a:extLst>
        </p:spPr>
      </p:pic>
      <p:pic>
        <p:nvPicPr>
          <p:cNvPr id="8" name="Picture 7" descr="Image"/>
          <p:cNvPicPr/>
          <p:nvPr/>
        </p:nvPicPr>
        <p:blipFill rotWithShape="1">
          <a:blip r:embed="rId6" r:link="rId7" cstate="print">
            <a:extLst>
              <a:ext uri="{28A0092B-C50C-407E-A947-70E740481C1C}">
                <a14:useLocalDpi xmlns:a14="http://schemas.microsoft.com/office/drawing/2010/main" val="0"/>
              </a:ext>
            </a:extLst>
          </a:blip>
          <a:srcRect l="4487" t="18804" r="16024" b="13676"/>
          <a:stretch/>
        </p:blipFill>
        <p:spPr bwMode="auto">
          <a:xfrm>
            <a:off x="149052" y="1250408"/>
            <a:ext cx="4724400" cy="3009900"/>
          </a:xfrm>
          <a:prstGeom prst="rect">
            <a:avLst/>
          </a:prstGeom>
          <a:noFill/>
          <a:ln>
            <a:noFill/>
          </a:ln>
          <a:extLst>
            <a:ext uri="{53640926-AAD7-44D8-BBD7-CCE9431645EC}">
              <a14:shadowObscured xmlns:a14="http://schemas.microsoft.com/office/drawing/2010/main"/>
            </a:ext>
          </a:extLst>
        </p:spPr>
      </p:pic>
      <p:pic>
        <p:nvPicPr>
          <p:cNvPr id="10" name="Picture 9" descr="Image"/>
          <p:cNvPicPr/>
          <p:nvPr/>
        </p:nvPicPr>
        <p:blipFill rotWithShape="1">
          <a:blip r:embed="rId8" r:link="rId9" cstate="print">
            <a:extLst>
              <a:ext uri="{28A0092B-C50C-407E-A947-70E740481C1C}">
                <a14:useLocalDpi xmlns:a14="http://schemas.microsoft.com/office/drawing/2010/main" val="0"/>
              </a:ext>
            </a:extLst>
          </a:blip>
          <a:srcRect l="3044" t="30128" r="15064" b="3205"/>
          <a:stretch/>
        </p:blipFill>
        <p:spPr bwMode="auto">
          <a:xfrm>
            <a:off x="4203476" y="4712538"/>
            <a:ext cx="3155204" cy="16939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2348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19671825"/>
              </p:ext>
            </p:extLst>
          </p:nvPr>
        </p:nvGraphicFramePr>
        <p:xfrm>
          <a:off x="72735" y="1769722"/>
          <a:ext cx="9254140" cy="4516292"/>
        </p:xfrm>
        <a:graphic>
          <a:graphicData uri="http://schemas.openxmlformats.org/drawingml/2006/table">
            <a:tbl>
              <a:tblPr>
                <a:tableStyleId>{D7AC3CCA-C797-4891-BE02-D94E43425B78}</a:tableStyleId>
              </a:tblPr>
              <a:tblGrid>
                <a:gridCol w="1423556"/>
                <a:gridCol w="885855"/>
                <a:gridCol w="546423"/>
                <a:gridCol w="783550"/>
                <a:gridCol w="1092846"/>
                <a:gridCol w="1171039"/>
                <a:gridCol w="602260"/>
                <a:gridCol w="1278424"/>
                <a:gridCol w="486878"/>
                <a:gridCol w="983309"/>
              </a:tblGrid>
              <a:tr h="658628">
                <a:tc>
                  <a:txBody>
                    <a:bodyPr/>
                    <a:lstStyle/>
                    <a:p>
                      <a:pPr algn="ctr" fontAlgn="ctr"/>
                      <a:r>
                        <a:rPr lang="en-US" sz="800" b="1" u="none" strike="noStrike" dirty="0">
                          <a:effectLst/>
                        </a:rPr>
                        <a:t>Teams</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Restricted Y/N</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Restriction Reason</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Implementing Agency(ies)</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Geography Can Serve</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Geography Will Serve</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Population </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Funding Source</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Number of Team Members</a:t>
                      </a:r>
                      <a:endParaRPr lang="en-US" sz="800" b="1"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b="1" u="none" strike="noStrike" dirty="0">
                          <a:effectLst/>
                        </a:rPr>
                        <a:t>Estimated Date On Streets</a:t>
                      </a:r>
                      <a:endParaRPr lang="en-US" sz="800" b="1"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HET </a:t>
                      </a:r>
                      <a:r>
                        <a:rPr lang="en-US" sz="800" u="none" strike="noStrike" dirty="0">
                          <a:effectLst/>
                        </a:rPr>
                        <a:t>1</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 Measure H, LA City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HET </a:t>
                      </a: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 Measure H, LA City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r" fontAlgn="ctr"/>
                      <a:r>
                        <a:rPr lang="en-US" sz="800" u="none" strike="noStrike" dirty="0">
                          <a:effectLst/>
                        </a:rPr>
                        <a:t>2/1/2017</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HET </a:t>
                      </a:r>
                      <a:r>
                        <a:rPr lang="en-US" sz="800" u="none" strike="noStrike" dirty="0">
                          <a:effectLst/>
                        </a:rPr>
                        <a:t>3</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 City</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r" fontAlgn="ctr"/>
                      <a:r>
                        <a:rPr lang="en-US" sz="800" u="none" strike="noStrike" dirty="0">
                          <a:effectLst/>
                        </a:rPr>
                        <a:t>1/1/2018</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HET </a:t>
                      </a:r>
                      <a:r>
                        <a:rPr lang="en-US" sz="800" u="none" strike="noStrike" dirty="0">
                          <a:effectLst/>
                        </a:rPr>
                        <a:t>HOPE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Y</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G</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Central Division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smtClean="0">
                          <a:effectLst/>
                        </a:rPr>
                        <a:t>Central Division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 Measure H, LA City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HET </a:t>
                      </a:r>
                      <a:r>
                        <a:rPr lang="en-US" sz="800" u="none" strike="noStrike" dirty="0">
                          <a:effectLst/>
                        </a:rPr>
                        <a:t>Contracted CD-11</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Y</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G</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CD 11</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CD 12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CD 11</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MDT </a:t>
                      </a:r>
                      <a:r>
                        <a:rPr lang="en-US" sz="800" u="none" strike="noStrike" dirty="0">
                          <a:effectLst/>
                        </a:rPr>
                        <a:t>1</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Measure 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5</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MDT </a:t>
                      </a: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Measure 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5</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MDT </a:t>
                      </a:r>
                      <a:r>
                        <a:rPr lang="en-US" sz="800" u="none" strike="noStrike" dirty="0">
                          <a:effectLst/>
                        </a:rPr>
                        <a:t>3</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Measure 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5</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r" fontAlgn="ctr"/>
                      <a:r>
                        <a:rPr lang="en-US" sz="800" u="none" strike="noStrike" dirty="0">
                          <a:effectLst/>
                        </a:rPr>
                        <a:t>1/15/2018</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MDT </a:t>
                      </a:r>
                      <a:r>
                        <a:rPr lang="en-US" sz="800" u="none" strike="noStrike" dirty="0">
                          <a:effectLst/>
                        </a:rPr>
                        <a:t>4</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SPA-wide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Measure 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5</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r" fontAlgn="ctr"/>
                      <a:r>
                        <a:rPr lang="en-US" sz="800" u="none" strike="noStrike" dirty="0">
                          <a:effectLst/>
                        </a:rPr>
                        <a:t>2/15/2018</a:t>
                      </a:r>
                      <a:endParaRPr lang="en-US" sz="800" b="0" i="0" u="none" strike="noStrike" dirty="0">
                        <a:solidFill>
                          <a:schemeClr val="tx1"/>
                        </a:solidFill>
                        <a:effectLst/>
                        <a:latin typeface="Calibri" panose="020F0502020204030204" pitchFamily="34" charset="0"/>
                      </a:endParaRPr>
                    </a:p>
                  </a:txBody>
                  <a:tcPr marL="0" marR="0" marT="0" marB="0" anchor="ctr"/>
                </a:tc>
              </a:tr>
              <a:tr h="439087">
                <a:tc>
                  <a:txBody>
                    <a:bodyPr/>
                    <a:lstStyle/>
                    <a:p>
                      <a:pPr algn="l" fontAlgn="ctr"/>
                      <a:r>
                        <a:rPr lang="en-US" sz="800" u="none" strike="noStrike" dirty="0" smtClean="0">
                          <a:effectLst/>
                        </a:rPr>
                        <a:t> </a:t>
                      </a:r>
                      <a:r>
                        <a:rPr lang="en-US" sz="800" u="none" strike="noStrike" baseline="0" dirty="0" smtClean="0">
                          <a:effectLst/>
                        </a:rPr>
                        <a:t> </a:t>
                      </a:r>
                      <a:r>
                        <a:rPr lang="en-US" sz="800" u="none" strike="noStrike" dirty="0" smtClean="0">
                          <a:effectLst/>
                        </a:rPr>
                        <a:t>MDT </a:t>
                      </a:r>
                      <a:r>
                        <a:rPr lang="en-US" sz="800" u="none" strike="noStrike" dirty="0">
                          <a:effectLst/>
                        </a:rPr>
                        <a:t>Contracted Man Square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Y</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G</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PATH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Manchester Square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Manchester Square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Measure H</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439087">
                <a:tc>
                  <a:txBody>
                    <a:bodyPr/>
                    <a:lstStyle/>
                    <a:p>
                      <a:pPr algn="l" fontAlgn="ctr"/>
                      <a:r>
                        <a:rPr lang="en-US" sz="800" u="none" strike="noStrike" dirty="0" smtClean="0">
                          <a:effectLst/>
                        </a:rPr>
                        <a:t>  C3 </a:t>
                      </a:r>
                      <a:r>
                        <a:rPr lang="en-US" sz="800" u="none" strike="noStrike" dirty="0">
                          <a:effectLst/>
                        </a:rPr>
                        <a:t>Contracted Venice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Y</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G</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Venice (3rd and Rose)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Venice (3rd and Rose)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DHS Homeless Initiative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5</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r h="297949">
                <a:tc>
                  <a:txBody>
                    <a:bodyPr/>
                    <a:lstStyle/>
                    <a:p>
                      <a:pPr algn="l" fontAlgn="ctr"/>
                      <a:r>
                        <a:rPr lang="en-US" sz="800" u="none" strike="noStrike" dirty="0" smtClean="0">
                          <a:effectLst/>
                        </a:rPr>
                        <a:t>  SJC </a:t>
                      </a:r>
                      <a:r>
                        <a:rPr lang="en-US" sz="800" u="none" strike="noStrike" dirty="0">
                          <a:effectLst/>
                        </a:rPr>
                        <a:t>Outreach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N</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SJC</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Anywhere</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All </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LAHSA CES</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US" sz="800" u="none" strike="noStrike" dirty="0">
                          <a:effectLst/>
                        </a:rPr>
                        <a:t>2</a:t>
                      </a:r>
                      <a:endParaRPr lang="en-US" sz="800" b="0" i="0" u="none" strike="noStrike" dirty="0">
                        <a:solidFill>
                          <a:schemeClr val="tx1"/>
                        </a:solidFill>
                        <a:effectLst/>
                        <a:latin typeface="Calibri" panose="020F0502020204030204" pitchFamily="34" charset="0"/>
                      </a:endParaRPr>
                    </a:p>
                  </a:txBody>
                  <a:tcPr marL="0" marR="0" marT="0" marB="0" anchor="ctr"/>
                </a:tc>
                <a:tc>
                  <a:txBody>
                    <a:bodyPr/>
                    <a:lstStyle/>
                    <a:p>
                      <a:pPr algn="l" fontAlgn="ctr"/>
                      <a:r>
                        <a:rPr lang="en-US" sz="800" u="none" strike="noStrike" dirty="0">
                          <a:effectLst/>
                        </a:rPr>
                        <a:t>On streets now</a:t>
                      </a:r>
                      <a:endParaRPr lang="en-US" sz="800" b="0" i="0" u="none" strike="noStrike" dirty="0">
                        <a:solidFill>
                          <a:schemeClr val="tx1"/>
                        </a:solidFill>
                        <a:effectLst/>
                        <a:latin typeface="Calibri" panose="020F0502020204030204" pitchFamily="34" charset="0"/>
                      </a:endParaRPr>
                    </a:p>
                  </a:txBody>
                  <a:tcPr marL="0" marR="0" marT="0" marB="0" anchor="ctr"/>
                </a:tc>
              </a:tr>
            </a:tbl>
          </a:graphicData>
        </a:graphic>
      </p:graphicFrame>
      <p:sp>
        <p:nvSpPr>
          <p:cNvPr id="4" name="TextBox 3"/>
          <p:cNvSpPr txBox="1"/>
          <p:nvPr/>
        </p:nvSpPr>
        <p:spPr>
          <a:xfrm>
            <a:off x="9357014" y="176649"/>
            <a:ext cx="2834986" cy="6109365"/>
          </a:xfrm>
          <a:prstGeom prst="rect">
            <a:avLst/>
          </a:prstGeom>
          <a:solidFill>
            <a:schemeClr val="accent1">
              <a:lumMod val="40000"/>
              <a:lumOff val="60000"/>
            </a:schemeClr>
          </a:solidFill>
        </p:spPr>
        <p:txBody>
          <a:bodyPr wrap="square" rtlCol="0">
            <a:spAutoFit/>
          </a:bodyPr>
          <a:lstStyle/>
          <a:p>
            <a:pPr algn="ctr"/>
            <a:r>
              <a:rPr lang="en-US" sz="1400" b="1" dirty="0"/>
              <a:t>QUADRANT CASE CONFERENCING </a:t>
            </a:r>
          </a:p>
          <a:p>
            <a:endParaRPr lang="en-US" sz="1100" dirty="0" smtClean="0"/>
          </a:p>
          <a:p>
            <a:r>
              <a:rPr lang="en-US" sz="1100" dirty="0" smtClean="0"/>
              <a:t>Case </a:t>
            </a:r>
            <a:r>
              <a:rPr lang="en-US" sz="1100" dirty="0"/>
              <a:t>conferencing is now localized by quadrants, we hope to see you there! </a:t>
            </a:r>
            <a:endParaRPr lang="en-US" sz="1100" dirty="0" smtClean="0"/>
          </a:p>
          <a:p>
            <a:endParaRPr lang="en-US" sz="1100" b="1" dirty="0" smtClean="0"/>
          </a:p>
          <a:p>
            <a:r>
              <a:rPr lang="en-US" sz="1100" b="1" dirty="0" smtClean="0"/>
              <a:t>NORTH </a:t>
            </a:r>
            <a:r>
              <a:rPr lang="en-US" sz="1100" b="1" dirty="0"/>
              <a:t>QUADRANT</a:t>
            </a:r>
            <a:endParaRPr lang="en-US" sz="1100" dirty="0"/>
          </a:p>
          <a:p>
            <a:r>
              <a:rPr lang="en-US" sz="1100" dirty="0"/>
              <a:t>Topanga, Pacific Palisades, Malibu, Hollywood Hills, Beverly Hills, West LA VA </a:t>
            </a:r>
          </a:p>
          <a:p>
            <a:r>
              <a:rPr lang="en-US" sz="1100" b="1" dirty="0"/>
              <a:t>Case Conferencing time</a:t>
            </a:r>
            <a:r>
              <a:rPr lang="en-US" sz="1100" dirty="0"/>
              <a:t>: 2nd Wednesday of the month at 9am </a:t>
            </a:r>
          </a:p>
          <a:p>
            <a:r>
              <a:rPr lang="en-US" sz="1100" b="1" dirty="0"/>
              <a:t>Location:</a:t>
            </a:r>
            <a:r>
              <a:rPr lang="en-US" sz="1100" dirty="0"/>
              <a:t> 10131 National Blvd., Los Angeles, CA </a:t>
            </a:r>
            <a:r>
              <a:rPr lang="en-US" sz="1100" dirty="0" smtClean="0"/>
              <a:t>90034</a:t>
            </a:r>
          </a:p>
          <a:p>
            <a:endParaRPr lang="en-US" sz="1100" dirty="0"/>
          </a:p>
          <a:p>
            <a:r>
              <a:rPr lang="en-US" sz="1100" b="1" dirty="0"/>
              <a:t>SOUTH QUADRANT</a:t>
            </a:r>
          </a:p>
          <a:p>
            <a:r>
              <a:rPr lang="en-US" sz="1100" dirty="0"/>
              <a:t>Manchester Square, Westchester, Playa Del Rey, Marina Del Rey, Ladera Heights, and Barnes City </a:t>
            </a:r>
          </a:p>
          <a:p>
            <a:r>
              <a:rPr lang="en-US" sz="1100" b="1" dirty="0"/>
              <a:t>Case Conferencing time:</a:t>
            </a:r>
            <a:r>
              <a:rPr lang="en-US" sz="1100" dirty="0"/>
              <a:t> 3rd Wednesday of the month at 1:30pm </a:t>
            </a:r>
          </a:p>
          <a:p>
            <a:r>
              <a:rPr lang="en-US" sz="1100" b="1" dirty="0"/>
              <a:t>Location:</a:t>
            </a:r>
            <a:r>
              <a:rPr lang="en-US" sz="1100" dirty="0"/>
              <a:t> Westchester Municipal Building </a:t>
            </a:r>
            <a:endParaRPr lang="en-US" sz="1100" dirty="0" smtClean="0"/>
          </a:p>
          <a:p>
            <a:endParaRPr lang="en-US" sz="1100" dirty="0"/>
          </a:p>
          <a:p>
            <a:r>
              <a:rPr lang="en-US" sz="1100" b="1" dirty="0"/>
              <a:t>EAST QUADRANT </a:t>
            </a:r>
            <a:endParaRPr lang="en-US" sz="1100" dirty="0"/>
          </a:p>
          <a:p>
            <a:r>
              <a:rPr lang="en-US" sz="1100" dirty="0"/>
              <a:t>West LA, Culver City, Mar Vista, Palms, Westwood, Brentwood</a:t>
            </a:r>
          </a:p>
          <a:p>
            <a:r>
              <a:rPr lang="en-US" sz="1100" b="1" dirty="0"/>
              <a:t>Case Conferencing time:</a:t>
            </a:r>
            <a:r>
              <a:rPr lang="en-US" sz="1100" dirty="0"/>
              <a:t> 4th Wednesday of the month, 1:30pm</a:t>
            </a:r>
          </a:p>
          <a:p>
            <a:r>
              <a:rPr lang="en-US" sz="1100" b="1" dirty="0"/>
              <a:t>Location: </a:t>
            </a:r>
            <a:r>
              <a:rPr lang="en-US" sz="1100" dirty="0"/>
              <a:t>11303 W. Washington Blvd, 2nd floor </a:t>
            </a:r>
            <a:endParaRPr lang="en-US" sz="1100" dirty="0" smtClean="0"/>
          </a:p>
          <a:p>
            <a:endParaRPr lang="en-US" sz="1100" dirty="0"/>
          </a:p>
          <a:p>
            <a:r>
              <a:rPr lang="en-US" sz="1100" b="1" dirty="0"/>
              <a:t>WEST QUADRANT </a:t>
            </a:r>
            <a:endParaRPr lang="en-US" sz="1100" dirty="0"/>
          </a:p>
          <a:p>
            <a:r>
              <a:rPr lang="en-US" sz="1100" dirty="0"/>
              <a:t>Santa Monica &amp; Venice </a:t>
            </a:r>
          </a:p>
          <a:p>
            <a:r>
              <a:rPr lang="en-US" sz="1100" b="1" dirty="0"/>
              <a:t>Case Conferencing time:</a:t>
            </a:r>
            <a:r>
              <a:rPr lang="en-US" sz="1100" dirty="0"/>
              <a:t> 3rd Wednesday of the month at 9am</a:t>
            </a:r>
          </a:p>
          <a:p>
            <a:r>
              <a:rPr lang="en-US" sz="1100" b="1" dirty="0"/>
              <a:t>Location:</a:t>
            </a:r>
            <a:r>
              <a:rPr lang="en-US" sz="1100" dirty="0"/>
              <a:t> St. Joseph Center</a:t>
            </a:r>
          </a:p>
        </p:txBody>
      </p:sp>
      <p:sp>
        <p:nvSpPr>
          <p:cNvPr id="10" name="Title 9"/>
          <p:cNvSpPr>
            <a:spLocks noGrp="1"/>
          </p:cNvSpPr>
          <p:nvPr>
            <p:ph type="title"/>
          </p:nvPr>
        </p:nvSpPr>
        <p:spPr>
          <a:xfrm>
            <a:off x="365106" y="287482"/>
            <a:ext cx="8596668" cy="1320800"/>
          </a:xfrm>
        </p:spPr>
        <p:txBody>
          <a:bodyPr>
            <a:noAutofit/>
          </a:bodyPr>
          <a:lstStyle/>
          <a:p>
            <a:pPr algn="ctr"/>
            <a:r>
              <a:rPr lang="en-US" sz="3200" b="1" dirty="0" smtClean="0">
                <a:solidFill>
                  <a:schemeClr val="tx1"/>
                </a:solidFill>
              </a:rPr>
              <a:t>SPA-BASED OUTREACH TEAM INVENTORY &amp; QUADRANT CASE CONFERENCING </a:t>
            </a:r>
            <a:endParaRPr lang="en-US" sz="3200" b="1" dirty="0">
              <a:solidFill>
                <a:schemeClr val="tx1"/>
              </a:solidFill>
            </a:endParaRPr>
          </a:p>
        </p:txBody>
      </p:sp>
    </p:spTree>
    <p:extLst>
      <p:ext uri="{BB962C8B-B14F-4D97-AF65-F5344CB8AC3E}">
        <p14:creationId xmlns:p14="http://schemas.microsoft.com/office/powerpoint/2010/main" val="3850747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09 at 10.32.0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67834"/>
            <a:ext cx="9144000" cy="5191555"/>
          </a:xfrm>
          <a:prstGeom prst="rect">
            <a:avLst/>
          </a:prstGeom>
        </p:spPr>
      </p:pic>
      <p:sp>
        <p:nvSpPr>
          <p:cNvPr id="5" name="TextBox 4"/>
          <p:cNvSpPr txBox="1"/>
          <p:nvPr/>
        </p:nvSpPr>
        <p:spPr>
          <a:xfrm rot="20737147">
            <a:off x="4256852" y="5715474"/>
            <a:ext cx="3243137" cy="646331"/>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dirty="0"/>
              <a:t>Coming Soon!</a:t>
            </a:r>
          </a:p>
        </p:txBody>
      </p:sp>
    </p:spTree>
    <p:extLst>
      <p:ext uri="{BB962C8B-B14F-4D97-AF65-F5344CB8AC3E}">
        <p14:creationId xmlns:p14="http://schemas.microsoft.com/office/powerpoint/2010/main" val="422332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2-09 at 10.32.3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6963" y="417946"/>
            <a:ext cx="9144000" cy="5219700"/>
          </a:xfrm>
          <a:prstGeom prst="rect">
            <a:avLst/>
          </a:prstGeom>
        </p:spPr>
      </p:pic>
      <p:sp>
        <p:nvSpPr>
          <p:cNvPr id="2" name="TextBox 1"/>
          <p:cNvSpPr txBox="1"/>
          <p:nvPr/>
        </p:nvSpPr>
        <p:spPr>
          <a:xfrm rot="20737147">
            <a:off x="3882644" y="4864957"/>
            <a:ext cx="3243137" cy="646331"/>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dirty="0"/>
              <a:t>Coming Soon!</a:t>
            </a:r>
          </a:p>
        </p:txBody>
      </p:sp>
    </p:spTree>
    <p:extLst>
      <p:ext uri="{BB962C8B-B14F-4D97-AF65-F5344CB8AC3E}">
        <p14:creationId xmlns:p14="http://schemas.microsoft.com/office/powerpoint/2010/main" val="1942045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Outreach 101</a:t>
            </a:r>
          </a:p>
        </p:txBody>
      </p:sp>
      <p:sp>
        <p:nvSpPr>
          <p:cNvPr id="5" name="Content Placeholder 4"/>
          <p:cNvSpPr>
            <a:spLocks noGrp="1"/>
          </p:cNvSpPr>
          <p:nvPr>
            <p:ph idx="4294967295"/>
          </p:nvPr>
        </p:nvSpPr>
        <p:spPr>
          <a:xfrm>
            <a:off x="0" y="1257300"/>
            <a:ext cx="9077325" cy="4800600"/>
          </a:xfrm>
          <a:prstGeom prst="rect">
            <a:avLst/>
          </a:prstGeom>
        </p:spPr>
        <p:txBody>
          <a:bodyPr>
            <a:no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Where?</a:t>
            </a:r>
          </a:p>
          <a:p>
            <a:pPr lvl="1"/>
            <a:r>
              <a:rPr lang="en-US" sz="1200" b="1" dirty="0">
                <a:latin typeface="Tahoma" panose="020B0604030504040204" pitchFamily="34" charset="0"/>
                <a:ea typeface="Tahoma" panose="020B0604030504040204" pitchFamily="34" charset="0"/>
                <a:cs typeface="Tahoma" panose="020B0604030504040204" pitchFamily="34" charset="0"/>
              </a:rPr>
              <a:t>Streets, riverbeds, railroad tracks, underpasses, encampments, parks, remote areas, </a:t>
            </a:r>
            <a:r>
              <a:rPr lang="en-US" sz="1200" b="1" dirty="0" smtClean="0">
                <a:latin typeface="Tahoma" panose="020B0604030504040204" pitchFamily="34" charset="0"/>
                <a:ea typeface="Tahoma" panose="020B0604030504040204" pitchFamily="34" charset="0"/>
                <a:cs typeface="Tahoma" panose="020B0604030504040204" pitchFamily="34" charset="0"/>
              </a:rPr>
              <a:t>urban </a:t>
            </a:r>
            <a:r>
              <a:rPr lang="en-US" sz="1200" b="1" dirty="0">
                <a:latin typeface="Tahoma" panose="020B0604030504040204" pitchFamily="34" charset="0"/>
                <a:ea typeface="Tahoma" panose="020B0604030504040204" pitchFamily="34" charset="0"/>
                <a:cs typeface="Tahoma" panose="020B0604030504040204" pitchFamily="34" charset="0"/>
              </a:rPr>
              <a:t>areas, beaches, etc.</a:t>
            </a:r>
          </a:p>
          <a:p>
            <a:r>
              <a:rPr lang="en-US" sz="1200" b="1" dirty="0">
                <a:latin typeface="Tahoma" panose="020B0604030504040204" pitchFamily="34" charset="0"/>
                <a:ea typeface="Tahoma" panose="020B0604030504040204" pitchFamily="34" charset="0"/>
                <a:cs typeface="Tahoma" panose="020B0604030504040204" pitchFamily="34" charset="0"/>
              </a:rPr>
              <a:t>When?</a:t>
            </a:r>
          </a:p>
          <a:p>
            <a:pPr lvl="1"/>
            <a:r>
              <a:rPr lang="en-US" sz="1200" b="1" dirty="0">
                <a:latin typeface="Tahoma" panose="020B0604030504040204" pitchFamily="34" charset="0"/>
                <a:ea typeface="Tahoma" panose="020B0604030504040204" pitchFamily="34" charset="0"/>
                <a:cs typeface="Tahoma" panose="020B0604030504040204" pitchFamily="34" charset="0"/>
              </a:rPr>
              <a:t>Usually during daylight hours due to safety and ability to connect to housing and services</a:t>
            </a:r>
          </a:p>
          <a:p>
            <a:r>
              <a:rPr lang="en-US" sz="1200" b="1" dirty="0">
                <a:latin typeface="Tahoma" panose="020B0604030504040204" pitchFamily="34" charset="0"/>
                <a:ea typeface="Tahoma" panose="020B0604030504040204" pitchFamily="34" charset="0"/>
                <a:cs typeface="Tahoma" panose="020B0604030504040204" pitchFamily="34" charset="0"/>
              </a:rPr>
              <a:t>Who (types of </a:t>
            </a:r>
            <a:r>
              <a:rPr lang="en-US" sz="1200" b="1" dirty="0" smtClean="0">
                <a:latin typeface="Tahoma" panose="020B0604030504040204" pitchFamily="34" charset="0"/>
                <a:ea typeface="Tahoma" panose="020B0604030504040204" pitchFamily="34" charset="0"/>
                <a:cs typeface="Tahoma" panose="020B0604030504040204" pitchFamily="34" charset="0"/>
              </a:rPr>
              <a:t>outreach teams)?</a:t>
            </a:r>
            <a:endParaRPr lang="en-US" sz="1200" b="1" dirty="0">
              <a:latin typeface="Tahoma" panose="020B0604030504040204" pitchFamily="34" charset="0"/>
              <a:ea typeface="Tahoma" panose="020B0604030504040204" pitchFamily="34" charset="0"/>
              <a:cs typeface="Tahoma" panose="020B0604030504040204" pitchFamily="34" charset="0"/>
            </a:endParaRPr>
          </a:p>
          <a:p>
            <a:pPr lvl="2">
              <a:buFont typeface="Wingdings" panose="05000000000000000000" pitchFamily="2" charset="2"/>
              <a:buChar char="Ø"/>
            </a:pPr>
            <a:r>
              <a:rPr lang="en-US" sz="1200" b="1" dirty="0" smtClean="0">
                <a:latin typeface="Tahoma" panose="020B0604030504040204" pitchFamily="34" charset="0"/>
                <a:ea typeface="Tahoma" panose="020B0604030504040204" pitchFamily="34" charset="0"/>
                <a:cs typeface="Tahoma" panose="020B0604030504040204" pitchFamily="34" charset="0"/>
              </a:rPr>
              <a:t>Generalists:</a:t>
            </a:r>
          </a:p>
          <a:p>
            <a:pPr lvl="3">
              <a:buFont typeface="Wingdings" panose="05000000000000000000" pitchFamily="2" charset="2"/>
              <a:buChar char="Ø"/>
            </a:pPr>
            <a:r>
              <a:rPr lang="en-US" b="1" dirty="0" smtClean="0">
                <a:latin typeface="Tahoma" panose="020B0604030504040204" pitchFamily="34" charset="0"/>
                <a:ea typeface="Tahoma" panose="020B0604030504040204" pitchFamily="34" charset="0"/>
                <a:cs typeface="Tahoma" panose="020B0604030504040204" pitchFamily="34" charset="0"/>
              </a:rPr>
              <a:t>Includes Homeless Engagement Teams (HETs)</a:t>
            </a:r>
          </a:p>
          <a:p>
            <a:pPr lvl="3">
              <a:buFont typeface="Wingdings" panose="05000000000000000000" pitchFamily="2" charset="2"/>
              <a:buChar char="Ø"/>
            </a:pPr>
            <a:r>
              <a:rPr lang="en-US" b="1" dirty="0" smtClean="0">
                <a:latin typeface="Tahoma" panose="020B0604030504040204" pitchFamily="34" charset="0"/>
                <a:ea typeface="Tahoma" panose="020B0604030504040204" pitchFamily="34" charset="0"/>
                <a:cs typeface="Tahoma" panose="020B0604030504040204" pitchFamily="34" charset="0"/>
              </a:rPr>
              <a:t>May serve a specific </a:t>
            </a:r>
            <a:r>
              <a:rPr lang="en-US" b="1" dirty="0">
                <a:latin typeface="Tahoma" panose="020B0604030504040204" pitchFamily="34" charset="0"/>
                <a:ea typeface="Tahoma" panose="020B0604030504040204" pitchFamily="34" charset="0"/>
                <a:cs typeface="Tahoma" panose="020B0604030504040204" pitchFamily="34" charset="0"/>
              </a:rPr>
              <a:t>population focus (e.g., Youth, </a:t>
            </a:r>
            <a:r>
              <a:rPr lang="en-US" b="1" dirty="0" smtClean="0">
                <a:latin typeface="Tahoma" panose="020B0604030504040204" pitchFamily="34" charset="0"/>
                <a:ea typeface="Tahoma" panose="020B0604030504040204" pitchFamily="34" charset="0"/>
                <a:cs typeface="Tahoma" panose="020B0604030504040204" pitchFamily="34" charset="0"/>
              </a:rPr>
              <a:t>Veterans) or partner with </a:t>
            </a:r>
            <a:r>
              <a:rPr lang="en-US" b="1" dirty="0">
                <a:latin typeface="Tahoma" panose="020B0604030504040204" pitchFamily="34" charset="0"/>
                <a:ea typeface="Tahoma" panose="020B0604030504040204" pitchFamily="34" charset="0"/>
                <a:cs typeface="Tahoma" panose="020B0604030504040204" pitchFamily="34" charset="0"/>
              </a:rPr>
              <a:t>law enforcement (e.g., HOPE </a:t>
            </a:r>
            <a:r>
              <a:rPr lang="en-US" b="1" dirty="0" smtClean="0">
                <a:latin typeface="Tahoma" panose="020B0604030504040204" pitchFamily="34" charset="0"/>
                <a:ea typeface="Tahoma" panose="020B0604030504040204" pitchFamily="34" charset="0"/>
                <a:cs typeface="Tahoma" panose="020B0604030504040204" pitchFamily="34" charset="0"/>
              </a:rPr>
              <a:t>teams)</a:t>
            </a:r>
          </a:p>
          <a:p>
            <a:pPr lvl="2">
              <a:buFont typeface="Wingdings" panose="05000000000000000000" pitchFamily="2" charset="2"/>
              <a:buChar char="Ø"/>
            </a:pPr>
            <a:r>
              <a:rPr lang="en-US" sz="1200" b="1" dirty="0" smtClean="0">
                <a:latin typeface="Tahoma" panose="020B0604030504040204" pitchFamily="34" charset="0"/>
                <a:ea typeface="Tahoma" panose="020B0604030504040204" pitchFamily="34" charset="0"/>
                <a:cs typeface="Tahoma" panose="020B0604030504040204" pitchFamily="34" charset="0"/>
              </a:rPr>
              <a:t>Multi-disciplinary Teams (MDTs) </a:t>
            </a:r>
          </a:p>
          <a:p>
            <a:pPr lvl="3">
              <a:buFont typeface="Wingdings" panose="05000000000000000000" pitchFamily="2" charset="2"/>
              <a:buChar char="Ø"/>
            </a:pPr>
            <a:r>
              <a:rPr lang="en-US" b="1" dirty="0" smtClean="0">
                <a:latin typeface="Tahoma" panose="020B0604030504040204" pitchFamily="34" charset="0"/>
                <a:ea typeface="Tahoma" panose="020B0604030504040204" pitchFamily="34" charset="0"/>
                <a:cs typeface="Tahoma" panose="020B0604030504040204" pitchFamily="34" charset="0"/>
              </a:rPr>
              <a:t>Expertise include:  health, mental health, substance abuse, case management, person with lived experience</a:t>
            </a:r>
          </a:p>
          <a:p>
            <a:pPr lvl="3">
              <a:buFont typeface="Wingdings" panose="05000000000000000000" pitchFamily="2" charset="2"/>
              <a:buChar char="Ø"/>
            </a:pPr>
            <a:r>
              <a:rPr lang="en-US" b="1" dirty="0" smtClean="0">
                <a:latin typeface="Tahoma" panose="020B0604030504040204" pitchFamily="34" charset="0"/>
                <a:ea typeface="Tahoma" panose="020B0604030504040204" pitchFamily="34" charset="0"/>
                <a:cs typeface="Tahoma" panose="020B0604030504040204" pitchFamily="34" charset="0"/>
              </a:rPr>
              <a:t>Public Space Generalists: adjunct to the MDTs focusing on serving public spaces such as parks, libraries, harbors, beaches and METRO stations</a:t>
            </a:r>
          </a:p>
          <a:p>
            <a:pPr lvl="2">
              <a:buFont typeface="Wingdings" panose="05000000000000000000" pitchFamily="2" charset="2"/>
              <a:buChar char="Ø"/>
            </a:pPr>
            <a:r>
              <a:rPr lang="en-US" sz="1200" b="1" dirty="0" smtClean="0">
                <a:latin typeface="Tahoma" panose="020B0604030504040204" pitchFamily="34" charset="0"/>
                <a:ea typeface="Tahoma" panose="020B0604030504040204" pitchFamily="34" charset="0"/>
                <a:cs typeface="Tahoma" panose="020B0604030504040204" pitchFamily="34" charset="0"/>
              </a:rPr>
              <a:t>Mental Health-focused </a:t>
            </a:r>
          </a:p>
          <a:p>
            <a:pPr lvl="3">
              <a:buFont typeface="Wingdings" panose="05000000000000000000" pitchFamily="2" charset="2"/>
              <a:buChar char="Ø"/>
            </a:pPr>
            <a:r>
              <a:rPr lang="en-US" b="1" dirty="0" smtClean="0">
                <a:latin typeface="Tahoma" panose="020B0604030504040204" pitchFamily="34" charset="0"/>
                <a:ea typeface="Tahoma" panose="020B0604030504040204" pitchFamily="34" charset="0"/>
                <a:cs typeface="Tahoma" panose="020B0604030504040204" pitchFamily="34" charset="0"/>
              </a:rPr>
              <a:t>SB-82, HOME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536" y="2792629"/>
            <a:ext cx="2857500" cy="1895475"/>
          </a:xfrm>
          <a:prstGeom prst="rect">
            <a:avLst/>
          </a:prstGeom>
        </p:spPr>
      </p:pic>
    </p:spTree>
    <p:extLst>
      <p:ext uri="{BB962C8B-B14F-4D97-AF65-F5344CB8AC3E}">
        <p14:creationId xmlns:p14="http://schemas.microsoft.com/office/powerpoint/2010/main" val="2178310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TotalTime>
  <Words>788</Words>
  <Application>Microsoft Office PowerPoint</Application>
  <PresentationFormat>Custom</PresentationFormat>
  <Paragraphs>309</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Facet</vt:lpstr>
      <vt:lpstr>  E6: Strengthening the Countywide Outreach System  DMH Housing Summit 2018 Center at Cathedral Plaza April 25, 2018  Maria Funk, Ph.D. DMH, Mental Health Clinical Program Manager III Countywide Housing, Employment and Education Resource Development  Colleen Murphy, PGDip LAHSA, CES Outreach Supervisor  Libby Boyce, LCSW DHS~ Housing for Health, Director of Access, Referral &amp; Engagement  Susan Spinelli, LCSW DHS~ Housing for Health, Director of Street-based Engagement </vt:lpstr>
      <vt:lpstr>Vision of E-6: Coordinated Outreach Strategy</vt:lpstr>
      <vt:lpstr>Before…</vt:lpstr>
      <vt:lpstr>The New Model</vt:lpstr>
      <vt:lpstr>SPA-BASED OUTREACH COORDINATION PLANNING</vt:lpstr>
      <vt:lpstr>SPA-BASED OUTREACH TEAM INVENTORY &amp; QUADRANT CASE CONFERENCING </vt:lpstr>
      <vt:lpstr>PowerPoint Presentation</vt:lpstr>
      <vt:lpstr>PowerPoint Presentation</vt:lpstr>
      <vt:lpstr>Outreach 101</vt:lpstr>
      <vt:lpstr>PowerPoint Presentation</vt:lpstr>
      <vt:lpstr>PowerPoint Presentation</vt:lpstr>
      <vt:lpstr>How we measure our success</vt:lpstr>
      <vt:lpstr>Success Stories</vt:lpstr>
      <vt:lpstr>PowerPoint Presentation</vt:lpstr>
      <vt:lpstr>PowerPoint Presentation</vt:lpstr>
      <vt:lpstr>PowerPoint Presentation</vt:lpstr>
      <vt:lpstr>Welcome E6 Strategy Panelists!!</vt:lpstr>
      <vt:lpstr>PowerPoint Presentation</vt:lpstr>
      <vt:lpstr>PowerPoint Presentation</vt:lpstr>
    </vt:vector>
  </TitlesOfParts>
  <Company>DHS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E6:</dc:title>
  <dc:creator>Susan Spinelli</dc:creator>
  <cp:lastModifiedBy>DMH</cp:lastModifiedBy>
  <cp:revision>37</cp:revision>
  <dcterms:created xsi:type="dcterms:W3CDTF">2018-04-05T16:06:47Z</dcterms:created>
  <dcterms:modified xsi:type="dcterms:W3CDTF">2018-04-16T16:01:06Z</dcterms:modified>
</cp:coreProperties>
</file>